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7"/>
  </p:notesMasterIdLst>
  <p:sldIdLst>
    <p:sldId id="278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2FA98"/>
    <a:srgbClr val="E04E4E"/>
    <a:srgbClr val="FF4747"/>
    <a:srgbClr val="DDDDDD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23" autoAdjust="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30.11.2015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30.11.2015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30.11.2015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30.11.2015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30.11.2015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30.11.2015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30.11.2015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30.11.2015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bg-BG" dirty="0">
                <a:solidFill>
                  <a:srgbClr val="E04E4E"/>
                </a:solidFill>
              </a:defRPr>
            </a:lvl1pPr>
          </a:lstStyle>
          <a:p>
            <a:pPr lvl="0"/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p:sp>
        <p:nvSpPr>
          <p:cNvPr id="8" name="Равнобедрен триъгълник 18"/>
          <p:cNvSpPr/>
          <p:nvPr userDrawn="1"/>
        </p:nvSpPr>
        <p:spPr>
          <a:xfrm rot="21022644">
            <a:off x="340938" y="2680757"/>
            <a:ext cx="1162632" cy="1051413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Куб 19"/>
          <p:cNvSpPr/>
          <p:nvPr userDrawn="1"/>
        </p:nvSpPr>
        <p:spPr>
          <a:xfrm rot="20667596">
            <a:off x="888186" y="1885249"/>
            <a:ext cx="1027270" cy="90097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Трапец 20"/>
          <p:cNvSpPr/>
          <p:nvPr userDrawn="1"/>
        </p:nvSpPr>
        <p:spPr>
          <a:xfrm rot="1045830">
            <a:off x="861537" y="5961171"/>
            <a:ext cx="830809" cy="629886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 userDrawn="1"/>
        </p:nvSpPr>
        <p:spPr>
          <a:xfrm rot="2741435">
            <a:off x="1541081" y="4576815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reeform 11"/>
          <p:cNvSpPr/>
          <p:nvPr userDrawn="1"/>
        </p:nvSpPr>
        <p:spPr>
          <a:xfrm rot="18841176">
            <a:off x="1096320" y="397123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1125333" y="509204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13"/>
          <p:cNvSpPr/>
          <p:nvPr userDrawn="1"/>
        </p:nvSpPr>
        <p:spPr>
          <a:xfrm>
            <a:off x="1457879" y="4200325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 userDrawn="1"/>
        </p:nvSpPr>
        <p:spPr>
          <a:xfrm rot="13541435">
            <a:off x="208263" y="449028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 userDrawn="1"/>
        </p:nvSpPr>
        <p:spPr>
          <a:xfrm rot="8041176">
            <a:off x="665703" y="517419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 userDrawn="1"/>
        </p:nvSpPr>
        <p:spPr>
          <a:xfrm rot="16200000">
            <a:off x="474496" y="411059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 userDrawn="1"/>
        </p:nvSpPr>
        <p:spPr>
          <a:xfrm rot="10800000">
            <a:off x="333114" y="491854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30.11.2015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30.11.2015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ma"/><Relationship Id="rId13" Type="http://schemas.openxmlformats.org/officeDocument/2006/relationships/image" Target="../media/image9.png"/><Relationship Id="rId3" Type="http://schemas.microsoft.com/office/2007/relationships/media" Target="../media/media2.wma"/><Relationship Id="rId7" Type="http://schemas.microsoft.com/office/2007/relationships/media" Target="../media/media4.wma"/><Relationship Id="rId12" Type="http://schemas.openxmlformats.org/officeDocument/2006/relationships/image" Target="../media/image8.png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audio" Target="../media/media3.wma"/><Relationship Id="rId11" Type="http://schemas.openxmlformats.org/officeDocument/2006/relationships/image" Target="../media/image7.png"/><Relationship Id="rId5" Type="http://schemas.microsoft.com/office/2007/relationships/media" Target="../media/media3.wma"/><Relationship Id="rId10" Type="http://schemas.openxmlformats.org/officeDocument/2006/relationships/image" Target="../media/image6.png"/><Relationship Id="rId4" Type="http://schemas.openxmlformats.org/officeDocument/2006/relationships/audio" Target="../media/media2.wma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pishtovi/&#1055;&#1072;&#1088;&#1072;&#1083;&#1077;&#1083;&#1077;&#1087;&#1080;&#1087;&#1077;&#1076;.pdf" TargetMode="External"/><Relationship Id="rId3" Type="http://schemas.openxmlformats.org/officeDocument/2006/relationships/slideLayout" Target="../slideLayouts/slideLayout6.xml"/><Relationship Id="rId7" Type="http://schemas.microsoft.com/office/2007/relationships/hdphoto" Target="../media/hdphoto1.wdp"/><Relationship Id="rId2" Type="http://schemas.microsoft.com/office/2007/relationships/media" Target="../media/media7.wma"/><Relationship Id="rId1" Type="http://schemas.openxmlformats.org/officeDocument/2006/relationships/audio" Target="NULL" TargetMode="External"/><Relationship Id="rId6" Type="http://schemas.openxmlformats.org/officeDocument/2006/relationships/image" Target="../media/image11.png"/><Relationship Id="rId5" Type="http://schemas.openxmlformats.org/officeDocument/2006/relationships/hyperlink" Target="../zadachi/&#1055;&#1072;&#1088;&#1072;&#1083;&#1077;&#1083;&#1077;&#1087;&#1080;&#1087;&#1077;&#1076;.pdf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809256" y="2917435"/>
            <a:ext cx="1836000" cy="194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Успоредник 4"/>
          <p:cNvSpPr/>
          <p:nvPr/>
        </p:nvSpPr>
        <p:spPr>
          <a:xfrm>
            <a:off x="2783781" y="2285314"/>
            <a:ext cx="2484000" cy="612000"/>
          </a:xfrm>
          <a:prstGeom prst="parallelogram">
            <a:avLst>
              <a:gd name="adj" fmla="val 100046"/>
            </a:avLst>
          </a:prstGeom>
          <a:solidFill>
            <a:schemeClr val="accent2"/>
          </a:solidFill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Паралелепипед - Същност</a:t>
            </a:r>
            <a:endParaRPr lang="bg-BG" dirty="0">
              <a:solidFill>
                <a:srgbClr val="E04E4E"/>
              </a:solidFill>
            </a:endParaRPr>
          </a:p>
        </p:txBody>
      </p:sp>
      <p:sp>
        <p:nvSpPr>
          <p:cNvPr id="6" name="Успоредник 5"/>
          <p:cNvSpPr/>
          <p:nvPr/>
        </p:nvSpPr>
        <p:spPr>
          <a:xfrm rot="5400000" flipH="1">
            <a:off x="3668021" y="3288014"/>
            <a:ext cx="2556000" cy="576000"/>
          </a:xfrm>
          <a:prstGeom prst="parallelogram">
            <a:avLst>
              <a:gd name="adj" fmla="val 103122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7" name="Group 46"/>
          <p:cNvGrpSpPr/>
          <p:nvPr/>
        </p:nvGrpSpPr>
        <p:grpSpPr>
          <a:xfrm>
            <a:off x="2785506" y="2274264"/>
            <a:ext cx="2460390" cy="2600186"/>
            <a:chOff x="1361661" y="2017644"/>
            <a:chExt cx="5128594" cy="3071191"/>
          </a:xfrm>
          <a:noFill/>
        </p:grpSpPr>
        <p:sp>
          <p:nvSpPr>
            <p:cNvPr id="48" name="Cube 47"/>
            <p:cNvSpPr/>
            <p:nvPr/>
          </p:nvSpPr>
          <p:spPr>
            <a:xfrm>
              <a:off x="1361661" y="2017644"/>
              <a:ext cx="5128592" cy="3071191"/>
            </a:xfrm>
            <a:prstGeom prst="cube">
              <a:avLst/>
            </a:prstGeom>
            <a:grpFill/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1441173" y="4288213"/>
              <a:ext cx="1177234" cy="711171"/>
            </a:xfrm>
            <a:prstGeom prst="line">
              <a:avLst/>
            </a:prstGeom>
            <a:grpFill/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618407" y="2017644"/>
              <a:ext cx="29489" cy="2305878"/>
            </a:xfrm>
            <a:prstGeom prst="line">
              <a:avLst/>
            </a:prstGeom>
            <a:grpFill/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618407" y="4323522"/>
              <a:ext cx="3871848" cy="0"/>
            </a:xfrm>
            <a:prstGeom prst="line">
              <a:avLst/>
            </a:prstGeom>
            <a:grpFill/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489381" y="2074908"/>
            <a:ext cx="7769506" cy="3629054"/>
            <a:chOff x="2714513" y="2238028"/>
            <a:chExt cx="7769506" cy="3629054"/>
          </a:xfrm>
        </p:grpSpPr>
        <p:grpSp>
          <p:nvGrpSpPr>
            <p:cNvPr id="25" name="Group 24"/>
            <p:cNvGrpSpPr/>
            <p:nvPr/>
          </p:nvGrpSpPr>
          <p:grpSpPr>
            <a:xfrm>
              <a:off x="5447313" y="2238028"/>
              <a:ext cx="4761568" cy="3248775"/>
              <a:chOff x="5447313" y="2238028"/>
              <a:chExt cx="4761568" cy="324877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447313" y="2238028"/>
                <a:ext cx="4761568" cy="3248775"/>
                <a:chOff x="4137496" y="1452285"/>
                <a:chExt cx="6837595" cy="466523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9671316" y="2679844"/>
                  <a:ext cx="1303775" cy="22036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556293" y="1452285"/>
                  <a:ext cx="2115022" cy="1227559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137496" y="2679843"/>
                  <a:ext cx="2115022" cy="2203621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556293" y="2679842"/>
                  <a:ext cx="2115022" cy="220362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252518" y="2679842"/>
                  <a:ext cx="1303775" cy="22036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558429" y="4889957"/>
                  <a:ext cx="2115022" cy="1227559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5447313" y="2238028"/>
                <a:ext cx="2193416" cy="646331"/>
              </a:xfrm>
              <a:prstGeom prst="rect">
                <a:avLst/>
              </a:prstGeom>
              <a:noFill/>
              <a:ln w="38100">
                <a:noFill/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bg-BG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bg-BG" dirty="0">
                    <a:solidFill>
                      <a:schemeClr val="tx1"/>
                    </a:solidFill>
                  </a:rPr>
                  <a:t>Развивка на паралелепипед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8583764" y="5405417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800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279267" y="4840421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65967" y="3615558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14513" y="4944882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2800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6747" y="3341994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88539" y="4613621"/>
              <a:ext cx="318052" cy="461665"/>
            </a:xfrm>
            <a:prstGeom prst="rect">
              <a:avLst/>
            </a:prstGeom>
            <a:noFill/>
            <a:ln w="38100">
              <a:noFill/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bg-BG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aralelepiped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42.1074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20774" y="144083"/>
            <a:ext cx="609600" cy="609600"/>
          </a:xfrm>
          <a:prstGeom prst="rect">
            <a:avLst/>
          </a:prstGeom>
        </p:spPr>
      </p:pic>
      <p:pic>
        <p:nvPicPr>
          <p:cNvPr id="11" name="paralelepiped2,2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574458" y="127224"/>
            <a:ext cx="609600" cy="609600"/>
          </a:xfrm>
          <a:prstGeom prst="rect">
            <a:avLst/>
          </a:prstGeom>
        </p:spPr>
      </p:pic>
      <p:pic>
        <p:nvPicPr>
          <p:cNvPr id="12" name="paralelepiped2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30761" y="150056"/>
            <a:ext cx="609600" cy="609600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4198961" y="5174584"/>
            <a:ext cx="31751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 – дължина</a:t>
            </a:r>
          </a:p>
          <a:p>
            <a:r>
              <a:rPr lang="en-US" sz="2800" dirty="0" smtClean="0"/>
              <a:t>b – </a:t>
            </a:r>
            <a:r>
              <a:rPr lang="bg-BG" sz="2800" dirty="0" smtClean="0"/>
              <a:t>широчина</a:t>
            </a:r>
          </a:p>
          <a:p>
            <a:r>
              <a:rPr lang="en-US" sz="2800" dirty="0" smtClean="0"/>
              <a:t>c</a:t>
            </a:r>
            <a:r>
              <a:rPr lang="bg-BG" sz="2800" dirty="0" smtClean="0"/>
              <a:t> – височина</a:t>
            </a:r>
          </a:p>
          <a:p>
            <a:endParaRPr lang="bg-BG" sz="2800" dirty="0"/>
          </a:p>
        </p:txBody>
      </p:sp>
      <p:pic>
        <p:nvPicPr>
          <p:cNvPr id="9" name="paralelepiped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642375" y="1500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324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407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395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8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905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800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679"/>
                            </p:stCondLst>
                            <p:childTnLst>
                              <p:par>
                                <p:cTn id="2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518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6551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9151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1451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1864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2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2" grpId="0" animBg="1"/>
      <p:bldP spid="5" grpId="0" animBg="1"/>
      <p:bldP spid="6" grpId="0" animBg="1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Паралелепипед - Видове</a:t>
            </a:r>
            <a:endParaRPr lang="bg-BG" dirty="0"/>
          </a:p>
        </p:txBody>
      </p:sp>
      <p:pic>
        <p:nvPicPr>
          <p:cNvPr id="3" name="paralelepiped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522" y="203946"/>
            <a:ext cx="609600" cy="609600"/>
          </a:xfrm>
          <a:prstGeom prst="rect">
            <a:avLst/>
          </a:prstGeom>
        </p:spPr>
      </p:pic>
      <p:pic>
        <p:nvPicPr>
          <p:cNvPr id="19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20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Group 33"/>
          <p:cNvGrpSpPr/>
          <p:nvPr/>
        </p:nvGrpSpPr>
        <p:grpSpPr>
          <a:xfrm>
            <a:off x="2585257" y="2357161"/>
            <a:ext cx="3581450" cy="3540819"/>
            <a:chOff x="1212566" y="2326081"/>
            <a:chExt cx="3581450" cy="3784943"/>
          </a:xfrm>
        </p:grpSpPr>
        <p:grpSp>
          <p:nvGrpSpPr>
            <p:cNvPr id="21" name="Group 20"/>
            <p:cNvGrpSpPr/>
            <p:nvPr/>
          </p:nvGrpSpPr>
          <p:grpSpPr>
            <a:xfrm>
              <a:off x="1212566" y="2326081"/>
              <a:ext cx="3581450" cy="3784943"/>
              <a:chOff x="1361661" y="2017644"/>
              <a:chExt cx="5128594" cy="3071191"/>
            </a:xfrm>
          </p:grpSpPr>
          <p:sp>
            <p:nvSpPr>
              <p:cNvPr id="22" name="Cube 21"/>
              <p:cNvSpPr/>
              <p:nvPr/>
            </p:nvSpPr>
            <p:spPr>
              <a:xfrm>
                <a:off x="1361661" y="2017644"/>
                <a:ext cx="5128592" cy="3071191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g-BG" sz="3200" dirty="0" smtClean="0">
                    <a:solidFill>
                      <a:schemeClr val="tx1"/>
                    </a:solidFill>
                  </a:rPr>
                  <a:t>КУБ</a:t>
                </a:r>
                <a:endParaRPr lang="bg-BG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2618407" y="4323522"/>
                <a:ext cx="3871848" cy="0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441173" y="4288213"/>
                <a:ext cx="1177234" cy="711171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2618407" y="2017644"/>
                <a:ext cx="29489" cy="2305878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448377" y="5609535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400" dirty="0" smtClean="0"/>
                <a:t>а</a:t>
              </a:r>
              <a:endParaRPr lang="bg-BG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79195" y="5194747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400" dirty="0" smtClean="0"/>
                <a:t>а</a:t>
              </a:r>
              <a:endParaRPr lang="bg-BG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93657" y="4358405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400" dirty="0" smtClean="0"/>
                <a:t>а</a:t>
              </a:r>
              <a:endParaRPr lang="bg-BG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649581" y="2130908"/>
            <a:ext cx="2952959" cy="3980116"/>
            <a:chOff x="5221519" y="2326081"/>
            <a:chExt cx="2952959" cy="3980116"/>
          </a:xfrm>
        </p:grpSpPr>
        <p:grpSp>
          <p:nvGrpSpPr>
            <p:cNvPr id="29" name="Group 28"/>
            <p:cNvGrpSpPr/>
            <p:nvPr/>
          </p:nvGrpSpPr>
          <p:grpSpPr>
            <a:xfrm>
              <a:off x="5221519" y="2326081"/>
              <a:ext cx="2952959" cy="3907418"/>
              <a:chOff x="334918" y="2017644"/>
              <a:chExt cx="6155337" cy="3071191"/>
            </a:xfrm>
          </p:grpSpPr>
          <p:sp>
            <p:nvSpPr>
              <p:cNvPr id="30" name="Cube 29"/>
              <p:cNvSpPr/>
              <p:nvPr/>
            </p:nvSpPr>
            <p:spPr>
              <a:xfrm>
                <a:off x="334918" y="2017644"/>
                <a:ext cx="6155337" cy="3071191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g-BG" sz="2000" b="1" dirty="0" smtClean="0">
                    <a:solidFill>
                      <a:schemeClr val="tx1"/>
                    </a:solidFill>
                  </a:rPr>
                  <a:t>ПАРАЛЕЛЕПИПЕД</a:t>
                </a:r>
                <a:endParaRPr lang="bg-BG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H="1">
                <a:off x="1871126" y="4499997"/>
                <a:ext cx="4548071" cy="30524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334920" y="4530521"/>
                <a:ext cx="1536208" cy="538752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871126" y="2017644"/>
                <a:ext cx="108905" cy="2512877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326106" y="5844532"/>
              <a:ext cx="31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400" dirty="0" smtClean="0"/>
                <a:t>а</a:t>
              </a:r>
              <a:endParaRPr lang="bg-BG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09703" y="5441017"/>
              <a:ext cx="31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bg-BG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89458" y="3994326"/>
              <a:ext cx="31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bg-BG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0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619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иране 21"/>
          <p:cNvGrpSpPr/>
          <p:nvPr/>
        </p:nvGrpSpPr>
        <p:grpSpPr>
          <a:xfrm>
            <a:off x="2577138" y="2446642"/>
            <a:ext cx="2583543" cy="3080678"/>
            <a:chOff x="4717144" y="2705099"/>
            <a:chExt cx="2583543" cy="3080678"/>
          </a:xfrm>
        </p:grpSpPr>
        <p:grpSp>
          <p:nvGrpSpPr>
            <p:cNvPr id="24" name="Групиране 23"/>
            <p:cNvGrpSpPr/>
            <p:nvPr/>
          </p:nvGrpSpPr>
          <p:grpSpPr>
            <a:xfrm>
              <a:off x="4717144" y="4784290"/>
              <a:ext cx="2583543" cy="1001487"/>
              <a:chOff x="217716" y="2075543"/>
              <a:chExt cx="2583543" cy="1001487"/>
            </a:xfrm>
            <a:solidFill>
              <a:srgbClr val="FFFF00"/>
            </a:solidFill>
          </p:grpSpPr>
          <p:sp>
            <p:nvSpPr>
              <p:cNvPr id="77" name="Куб 76"/>
              <p:cNvSpPr/>
              <p:nvPr/>
            </p:nvSpPr>
            <p:spPr>
              <a:xfrm>
                <a:off x="53702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Куб 77"/>
              <p:cNvSpPr/>
              <p:nvPr/>
            </p:nvSpPr>
            <p:spPr>
              <a:xfrm>
                <a:off x="1059544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9" name="Куб 78"/>
              <p:cNvSpPr/>
              <p:nvPr/>
            </p:nvSpPr>
            <p:spPr>
              <a:xfrm>
                <a:off x="158205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0" name="Куб 79"/>
              <p:cNvSpPr/>
              <p:nvPr/>
            </p:nvSpPr>
            <p:spPr>
              <a:xfrm>
                <a:off x="2104573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Куб 80"/>
              <p:cNvSpPr/>
              <p:nvPr/>
            </p:nvSpPr>
            <p:spPr>
              <a:xfrm>
                <a:off x="37737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2" name="Куб 81"/>
              <p:cNvSpPr/>
              <p:nvPr/>
            </p:nvSpPr>
            <p:spPr>
              <a:xfrm>
                <a:off x="899889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Куб 82"/>
              <p:cNvSpPr/>
              <p:nvPr/>
            </p:nvSpPr>
            <p:spPr>
              <a:xfrm>
                <a:off x="142240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4" name="Куб 83"/>
              <p:cNvSpPr/>
              <p:nvPr/>
            </p:nvSpPr>
            <p:spPr>
              <a:xfrm>
                <a:off x="1944918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Куб 84"/>
              <p:cNvSpPr/>
              <p:nvPr/>
            </p:nvSpPr>
            <p:spPr>
              <a:xfrm>
                <a:off x="21771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6" name="Куб 85"/>
              <p:cNvSpPr/>
              <p:nvPr/>
            </p:nvSpPr>
            <p:spPr>
              <a:xfrm>
                <a:off x="740231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Куб 86"/>
              <p:cNvSpPr/>
              <p:nvPr/>
            </p:nvSpPr>
            <p:spPr>
              <a:xfrm>
                <a:off x="126274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Куб 87"/>
              <p:cNvSpPr/>
              <p:nvPr/>
            </p:nvSpPr>
            <p:spPr>
              <a:xfrm>
                <a:off x="1785260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5" name="Групиране 24"/>
            <p:cNvGrpSpPr/>
            <p:nvPr/>
          </p:nvGrpSpPr>
          <p:grpSpPr>
            <a:xfrm>
              <a:off x="4717144" y="4264493"/>
              <a:ext cx="2583543" cy="1001487"/>
              <a:chOff x="217716" y="2075543"/>
              <a:chExt cx="2583543" cy="1001487"/>
            </a:xfrm>
            <a:solidFill>
              <a:srgbClr val="FFFF00"/>
            </a:solidFill>
          </p:grpSpPr>
          <p:sp>
            <p:nvSpPr>
              <p:cNvPr id="65" name="Куб 64"/>
              <p:cNvSpPr/>
              <p:nvPr/>
            </p:nvSpPr>
            <p:spPr>
              <a:xfrm>
                <a:off x="53702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Куб 65"/>
              <p:cNvSpPr/>
              <p:nvPr/>
            </p:nvSpPr>
            <p:spPr>
              <a:xfrm>
                <a:off x="1059544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Куб 66"/>
              <p:cNvSpPr/>
              <p:nvPr/>
            </p:nvSpPr>
            <p:spPr>
              <a:xfrm>
                <a:off x="158205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8" name="Куб 67"/>
              <p:cNvSpPr/>
              <p:nvPr/>
            </p:nvSpPr>
            <p:spPr>
              <a:xfrm>
                <a:off x="2104573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9" name="Куб 68"/>
              <p:cNvSpPr/>
              <p:nvPr/>
            </p:nvSpPr>
            <p:spPr>
              <a:xfrm>
                <a:off x="37737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0" name="Куб 69"/>
              <p:cNvSpPr/>
              <p:nvPr/>
            </p:nvSpPr>
            <p:spPr>
              <a:xfrm>
                <a:off x="899889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Куб 70"/>
              <p:cNvSpPr/>
              <p:nvPr/>
            </p:nvSpPr>
            <p:spPr>
              <a:xfrm>
                <a:off x="142240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2" name="Куб 71"/>
              <p:cNvSpPr/>
              <p:nvPr/>
            </p:nvSpPr>
            <p:spPr>
              <a:xfrm>
                <a:off x="1944918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Куб 72"/>
              <p:cNvSpPr/>
              <p:nvPr/>
            </p:nvSpPr>
            <p:spPr>
              <a:xfrm>
                <a:off x="21771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4" name="Куб 73"/>
              <p:cNvSpPr/>
              <p:nvPr/>
            </p:nvSpPr>
            <p:spPr>
              <a:xfrm>
                <a:off x="740231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5" name="Куб 74"/>
              <p:cNvSpPr/>
              <p:nvPr/>
            </p:nvSpPr>
            <p:spPr>
              <a:xfrm>
                <a:off x="126274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Куб 75"/>
              <p:cNvSpPr/>
              <p:nvPr/>
            </p:nvSpPr>
            <p:spPr>
              <a:xfrm>
                <a:off x="1785260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" name="Групиране 25"/>
            <p:cNvGrpSpPr/>
            <p:nvPr/>
          </p:nvGrpSpPr>
          <p:grpSpPr>
            <a:xfrm>
              <a:off x="4717144" y="3744695"/>
              <a:ext cx="2583543" cy="1001487"/>
              <a:chOff x="217716" y="2075543"/>
              <a:chExt cx="2583543" cy="1001487"/>
            </a:xfrm>
            <a:solidFill>
              <a:srgbClr val="FFFF00"/>
            </a:solidFill>
          </p:grpSpPr>
          <p:sp>
            <p:nvSpPr>
              <p:cNvPr id="53" name="Куб 52"/>
              <p:cNvSpPr/>
              <p:nvPr/>
            </p:nvSpPr>
            <p:spPr>
              <a:xfrm>
                <a:off x="53702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4" name="Куб 53"/>
              <p:cNvSpPr/>
              <p:nvPr/>
            </p:nvSpPr>
            <p:spPr>
              <a:xfrm>
                <a:off x="1059544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Куб 54"/>
              <p:cNvSpPr/>
              <p:nvPr/>
            </p:nvSpPr>
            <p:spPr>
              <a:xfrm>
                <a:off x="158205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6" name="Куб 55"/>
              <p:cNvSpPr/>
              <p:nvPr/>
            </p:nvSpPr>
            <p:spPr>
              <a:xfrm>
                <a:off x="2104573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Куб 56"/>
              <p:cNvSpPr/>
              <p:nvPr/>
            </p:nvSpPr>
            <p:spPr>
              <a:xfrm>
                <a:off x="37737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Куб 57"/>
              <p:cNvSpPr/>
              <p:nvPr/>
            </p:nvSpPr>
            <p:spPr>
              <a:xfrm>
                <a:off x="899889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Куб 58"/>
              <p:cNvSpPr/>
              <p:nvPr/>
            </p:nvSpPr>
            <p:spPr>
              <a:xfrm>
                <a:off x="142240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Куб 59"/>
              <p:cNvSpPr/>
              <p:nvPr/>
            </p:nvSpPr>
            <p:spPr>
              <a:xfrm>
                <a:off x="1944918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Куб 60"/>
              <p:cNvSpPr/>
              <p:nvPr/>
            </p:nvSpPr>
            <p:spPr>
              <a:xfrm>
                <a:off x="21771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Куб 61"/>
              <p:cNvSpPr/>
              <p:nvPr/>
            </p:nvSpPr>
            <p:spPr>
              <a:xfrm>
                <a:off x="740231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Куб 62"/>
              <p:cNvSpPr/>
              <p:nvPr/>
            </p:nvSpPr>
            <p:spPr>
              <a:xfrm>
                <a:off x="126274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Куб 63"/>
              <p:cNvSpPr/>
              <p:nvPr/>
            </p:nvSpPr>
            <p:spPr>
              <a:xfrm>
                <a:off x="1785260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" name="Групиране 26"/>
            <p:cNvGrpSpPr/>
            <p:nvPr/>
          </p:nvGrpSpPr>
          <p:grpSpPr>
            <a:xfrm>
              <a:off x="4717144" y="3224897"/>
              <a:ext cx="2583543" cy="1001487"/>
              <a:chOff x="217716" y="2075543"/>
              <a:chExt cx="2583543" cy="1001487"/>
            </a:xfrm>
            <a:solidFill>
              <a:srgbClr val="FFFF00"/>
            </a:solidFill>
          </p:grpSpPr>
          <p:sp>
            <p:nvSpPr>
              <p:cNvPr id="41" name="Куб 40"/>
              <p:cNvSpPr/>
              <p:nvPr/>
            </p:nvSpPr>
            <p:spPr>
              <a:xfrm>
                <a:off x="53702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Куб 41"/>
              <p:cNvSpPr/>
              <p:nvPr/>
            </p:nvSpPr>
            <p:spPr>
              <a:xfrm>
                <a:off x="1059544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Куб 42"/>
              <p:cNvSpPr/>
              <p:nvPr/>
            </p:nvSpPr>
            <p:spPr>
              <a:xfrm>
                <a:off x="158205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Куб 43"/>
              <p:cNvSpPr/>
              <p:nvPr/>
            </p:nvSpPr>
            <p:spPr>
              <a:xfrm>
                <a:off x="2104573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Куб 44"/>
              <p:cNvSpPr/>
              <p:nvPr/>
            </p:nvSpPr>
            <p:spPr>
              <a:xfrm>
                <a:off x="37737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Куб 45"/>
              <p:cNvSpPr/>
              <p:nvPr/>
            </p:nvSpPr>
            <p:spPr>
              <a:xfrm>
                <a:off x="899889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Куб 46"/>
              <p:cNvSpPr/>
              <p:nvPr/>
            </p:nvSpPr>
            <p:spPr>
              <a:xfrm>
                <a:off x="142240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8" name="Куб 47"/>
              <p:cNvSpPr/>
              <p:nvPr/>
            </p:nvSpPr>
            <p:spPr>
              <a:xfrm>
                <a:off x="1944918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Куб 48"/>
              <p:cNvSpPr/>
              <p:nvPr/>
            </p:nvSpPr>
            <p:spPr>
              <a:xfrm>
                <a:off x="21771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Куб 49"/>
              <p:cNvSpPr/>
              <p:nvPr/>
            </p:nvSpPr>
            <p:spPr>
              <a:xfrm>
                <a:off x="740231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Куб 50"/>
              <p:cNvSpPr/>
              <p:nvPr/>
            </p:nvSpPr>
            <p:spPr>
              <a:xfrm>
                <a:off x="126274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Куб 51"/>
              <p:cNvSpPr/>
              <p:nvPr/>
            </p:nvSpPr>
            <p:spPr>
              <a:xfrm>
                <a:off x="1785260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8" name="Групиране 27"/>
            <p:cNvGrpSpPr/>
            <p:nvPr/>
          </p:nvGrpSpPr>
          <p:grpSpPr>
            <a:xfrm>
              <a:off x="4717144" y="2705099"/>
              <a:ext cx="2583543" cy="1001487"/>
              <a:chOff x="217716" y="2075543"/>
              <a:chExt cx="2583543" cy="1001487"/>
            </a:xfrm>
            <a:solidFill>
              <a:srgbClr val="FFFF00"/>
            </a:solidFill>
          </p:grpSpPr>
          <p:sp>
            <p:nvSpPr>
              <p:cNvPr id="29" name="Куб 28"/>
              <p:cNvSpPr/>
              <p:nvPr/>
            </p:nvSpPr>
            <p:spPr>
              <a:xfrm>
                <a:off x="53702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0" name="Куб 29"/>
              <p:cNvSpPr/>
              <p:nvPr/>
            </p:nvSpPr>
            <p:spPr>
              <a:xfrm>
                <a:off x="1059544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Куб 30"/>
              <p:cNvSpPr/>
              <p:nvPr/>
            </p:nvSpPr>
            <p:spPr>
              <a:xfrm>
                <a:off x="1582059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Куб 31"/>
              <p:cNvSpPr/>
              <p:nvPr/>
            </p:nvSpPr>
            <p:spPr>
              <a:xfrm>
                <a:off x="2104573" y="2075543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Куб 32"/>
              <p:cNvSpPr/>
              <p:nvPr/>
            </p:nvSpPr>
            <p:spPr>
              <a:xfrm>
                <a:off x="37737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Куб 33"/>
              <p:cNvSpPr/>
              <p:nvPr/>
            </p:nvSpPr>
            <p:spPr>
              <a:xfrm>
                <a:off x="899889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Куб 34"/>
              <p:cNvSpPr/>
              <p:nvPr/>
            </p:nvSpPr>
            <p:spPr>
              <a:xfrm>
                <a:off x="1422404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Куб 35"/>
              <p:cNvSpPr/>
              <p:nvPr/>
            </p:nvSpPr>
            <p:spPr>
              <a:xfrm>
                <a:off x="1944918" y="2235201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Куб 36"/>
              <p:cNvSpPr/>
              <p:nvPr/>
            </p:nvSpPr>
            <p:spPr>
              <a:xfrm>
                <a:off x="21771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Куб 37"/>
              <p:cNvSpPr/>
              <p:nvPr/>
            </p:nvSpPr>
            <p:spPr>
              <a:xfrm>
                <a:off x="740231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Куб 38"/>
              <p:cNvSpPr/>
              <p:nvPr/>
            </p:nvSpPr>
            <p:spPr>
              <a:xfrm>
                <a:off x="1262746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  <p:sp>
            <p:nvSpPr>
              <p:cNvPr id="40" name="Куб 39"/>
              <p:cNvSpPr/>
              <p:nvPr/>
            </p:nvSpPr>
            <p:spPr>
              <a:xfrm>
                <a:off x="1785260" y="2380344"/>
                <a:ext cx="696686" cy="69668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Паралелепипед - </a:t>
            </a:r>
            <a:r>
              <a:rPr lang="bg-BG" dirty="0" smtClean="0"/>
              <a:t>Обем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3469498" y="5382003"/>
            <a:ext cx="31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/>
              <a:t>а</a:t>
            </a:r>
            <a:endParaRPr lang="bg-BG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76357" y="5118817"/>
            <a:ext cx="31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bg-B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34637" y="3879502"/>
            <a:ext cx="31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bg-BG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217453" y="2960387"/>
            <a:ext cx="166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V=   *   *</a:t>
            </a:r>
            <a:endParaRPr lang="bg-BG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721179" y="2947747"/>
            <a:ext cx="32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bg-B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1245" y="2947748"/>
            <a:ext cx="32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bg-BG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41311" y="2948726"/>
            <a:ext cx="32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bg-BG" sz="3200" dirty="0"/>
          </a:p>
        </p:txBody>
      </p:sp>
      <p:sp>
        <p:nvSpPr>
          <p:cNvPr id="20" name="Текстово поле 1"/>
          <p:cNvSpPr txBox="1"/>
          <p:nvPr/>
        </p:nvSpPr>
        <p:spPr>
          <a:xfrm>
            <a:off x="6248957" y="5135781"/>
            <a:ext cx="3661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от паралелепипеда е обозначен с нея</a:t>
            </a:r>
            <a:endParaRPr lang="bg-BG" sz="1600" i="1" dirty="0"/>
          </a:p>
        </p:txBody>
      </p:sp>
      <p:pic>
        <p:nvPicPr>
          <p:cNvPr id="21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23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aralelepiped3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1923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2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953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953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2" grpId="0"/>
      <p:bldP spid="13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6"/>
          <p:cNvGrpSpPr/>
          <p:nvPr/>
        </p:nvGrpSpPr>
        <p:grpSpPr>
          <a:xfrm>
            <a:off x="2673244" y="2311788"/>
            <a:ext cx="3282876" cy="3469405"/>
            <a:chOff x="1361661" y="2017644"/>
            <a:chExt cx="5128593" cy="3071191"/>
          </a:xfrm>
        </p:grpSpPr>
        <p:sp>
          <p:nvSpPr>
            <p:cNvPr id="24" name="Cube 47"/>
            <p:cNvSpPr/>
            <p:nvPr/>
          </p:nvSpPr>
          <p:spPr>
            <a:xfrm>
              <a:off x="1361661" y="2017644"/>
              <a:ext cx="5128592" cy="307119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5" name="Straight Connector 48"/>
            <p:cNvCxnSpPr/>
            <p:nvPr/>
          </p:nvCxnSpPr>
          <p:spPr>
            <a:xfrm flipH="1">
              <a:off x="2618409" y="4370690"/>
              <a:ext cx="3871845" cy="39348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49"/>
            <p:cNvCxnSpPr/>
            <p:nvPr/>
          </p:nvCxnSpPr>
          <p:spPr>
            <a:xfrm flipH="1">
              <a:off x="1361664" y="4410039"/>
              <a:ext cx="1286233" cy="678796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50"/>
            <p:cNvCxnSpPr/>
            <p:nvPr/>
          </p:nvCxnSpPr>
          <p:spPr>
            <a:xfrm flipH="1">
              <a:off x="2647896" y="2017644"/>
              <a:ext cx="2" cy="2372720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Паралелепипед </a:t>
            </a:r>
            <a:r>
              <a:rPr lang="bg-BG" dirty="0" smtClean="0"/>
              <a:t>– Лице</a:t>
            </a:r>
            <a:r>
              <a:rPr lang="en-US" dirty="0" smtClean="0"/>
              <a:t> </a:t>
            </a:r>
            <a:r>
              <a:rPr lang="bg-BG" dirty="0" smtClean="0"/>
              <a:t>на повърхнина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3910028" y="5344052"/>
            <a:ext cx="31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а</a:t>
            </a:r>
            <a:endParaRPr lang="bg-B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23282" y="4882387"/>
            <a:ext cx="31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bg-B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70809" y="4046491"/>
            <a:ext cx="31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bg-B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283535" y="2103829"/>
            <a:ext cx="390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S=2*(  *   +   *  +   *</a:t>
            </a:r>
            <a:r>
              <a:rPr lang="bg-BG" sz="3200" dirty="0" smtClean="0"/>
              <a:t> </a:t>
            </a:r>
            <a:r>
              <a:rPr lang="en-US" sz="3200" dirty="0" smtClean="0"/>
              <a:t> )</a:t>
            </a:r>
            <a:endParaRPr lang="bg-BG" sz="3200" dirty="0"/>
          </a:p>
        </p:txBody>
      </p:sp>
      <p:grpSp>
        <p:nvGrpSpPr>
          <p:cNvPr id="11" name="grupaA"/>
          <p:cNvGrpSpPr/>
          <p:nvPr/>
        </p:nvGrpSpPr>
        <p:grpSpPr>
          <a:xfrm>
            <a:off x="9159021" y="2103829"/>
            <a:ext cx="1285354" cy="584777"/>
            <a:chOff x="7467130" y="2595211"/>
            <a:chExt cx="1285354" cy="584777"/>
          </a:xfrm>
        </p:grpSpPr>
        <p:sp>
          <p:nvSpPr>
            <p:cNvPr id="10" name="TextBox 9"/>
            <p:cNvSpPr txBox="1"/>
            <p:nvPr/>
          </p:nvSpPr>
          <p:spPr>
            <a:xfrm>
              <a:off x="7467130" y="2595213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bg-BG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3398" y="2595211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bg-BG" sz="3200" dirty="0"/>
            </a:p>
          </p:txBody>
        </p:sp>
      </p:grpSp>
      <p:grpSp>
        <p:nvGrpSpPr>
          <p:cNvPr id="17" name="grupaB"/>
          <p:cNvGrpSpPr/>
          <p:nvPr/>
        </p:nvGrpSpPr>
        <p:grpSpPr>
          <a:xfrm>
            <a:off x="9628595" y="2094904"/>
            <a:ext cx="2123094" cy="603040"/>
            <a:chOff x="7906886" y="2595212"/>
            <a:chExt cx="2123094" cy="603040"/>
          </a:xfrm>
        </p:grpSpPr>
        <p:sp>
          <p:nvSpPr>
            <p:cNvPr id="12" name="TextBox 11"/>
            <p:cNvSpPr txBox="1"/>
            <p:nvPr/>
          </p:nvSpPr>
          <p:spPr>
            <a:xfrm>
              <a:off x="7906886" y="2595212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bg-BG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00894" y="2613477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bg-BG" sz="3200" dirty="0"/>
            </a:p>
          </p:txBody>
        </p:sp>
      </p:grpSp>
      <p:grpSp>
        <p:nvGrpSpPr>
          <p:cNvPr id="18" name="grupaC"/>
          <p:cNvGrpSpPr/>
          <p:nvPr/>
        </p:nvGrpSpPr>
        <p:grpSpPr>
          <a:xfrm>
            <a:off x="10522520" y="2094902"/>
            <a:ext cx="832544" cy="596439"/>
            <a:chOff x="8800811" y="2595210"/>
            <a:chExt cx="832544" cy="596439"/>
          </a:xfrm>
        </p:grpSpPr>
        <p:sp>
          <p:nvSpPr>
            <p:cNvPr id="13" name="TextBox 12"/>
            <p:cNvSpPr txBox="1"/>
            <p:nvPr/>
          </p:nvSpPr>
          <p:spPr>
            <a:xfrm>
              <a:off x="8800811" y="2595210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endParaRPr lang="bg-BG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04269" y="2606874"/>
              <a:ext cx="32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endParaRPr lang="bg-BG" sz="3200" dirty="0"/>
            </a:p>
          </p:txBody>
        </p:sp>
      </p:grpSp>
      <p:pic>
        <p:nvPicPr>
          <p:cNvPr id="2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8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29" name="Картина 18">
              <a:hlinkClick r:id="rId5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0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1" name="Картина 22">
            <a:hlinkClick r:id="rId8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grpSp>
        <p:nvGrpSpPr>
          <p:cNvPr id="33" name="Group 9"/>
          <p:cNvGrpSpPr/>
          <p:nvPr/>
        </p:nvGrpSpPr>
        <p:grpSpPr>
          <a:xfrm>
            <a:off x="6519441" y="2892172"/>
            <a:ext cx="3341145" cy="2578850"/>
            <a:chOff x="4137496" y="1452285"/>
            <a:chExt cx="6837595" cy="4653685"/>
          </a:xfrm>
        </p:grpSpPr>
        <p:sp>
          <p:nvSpPr>
            <p:cNvPr id="37" name="Rectangle 20"/>
            <p:cNvSpPr/>
            <p:nvPr/>
          </p:nvSpPr>
          <p:spPr>
            <a:xfrm>
              <a:off x="9671316" y="2679846"/>
              <a:ext cx="1303775" cy="21850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26"/>
            <p:cNvSpPr/>
            <p:nvPr/>
          </p:nvSpPr>
          <p:spPr>
            <a:xfrm>
              <a:off x="7556293" y="1452285"/>
              <a:ext cx="2115022" cy="1227559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27"/>
            <p:cNvSpPr/>
            <p:nvPr/>
          </p:nvSpPr>
          <p:spPr>
            <a:xfrm>
              <a:off x="4137496" y="2679842"/>
              <a:ext cx="2115022" cy="220362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Rectangle 28"/>
            <p:cNvSpPr/>
            <p:nvPr/>
          </p:nvSpPr>
          <p:spPr>
            <a:xfrm>
              <a:off x="7556293" y="2679842"/>
              <a:ext cx="2115022" cy="220362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29"/>
            <p:cNvSpPr/>
            <p:nvPr/>
          </p:nvSpPr>
          <p:spPr>
            <a:xfrm>
              <a:off x="6252518" y="2679842"/>
              <a:ext cx="1303775" cy="22036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30"/>
            <p:cNvSpPr/>
            <p:nvPr/>
          </p:nvSpPr>
          <p:spPr>
            <a:xfrm>
              <a:off x="7564861" y="4878410"/>
              <a:ext cx="2115023" cy="122756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8608095" y="5444989"/>
            <a:ext cx="197325" cy="286424"/>
          </a:xfrm>
          <a:prstGeom prst="rect">
            <a:avLst/>
          </a:prstGeom>
          <a:noFill/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sz="2000" dirty="0">
                <a:solidFill>
                  <a:schemeClr val="tx1"/>
                </a:solidFill>
              </a:rPr>
              <a:t>а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248149" y="5042146"/>
            <a:ext cx="197325" cy="286424"/>
          </a:xfrm>
          <a:prstGeom prst="rect">
            <a:avLst/>
          </a:prstGeom>
          <a:noFill/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b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9860585" y="3990899"/>
            <a:ext cx="197325" cy="286424"/>
          </a:xfrm>
          <a:prstGeom prst="rect">
            <a:avLst/>
          </a:prstGeom>
          <a:noFill/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3" name="TextBox 35"/>
          <p:cNvSpPr txBox="1"/>
          <p:nvPr/>
        </p:nvSpPr>
        <p:spPr>
          <a:xfrm>
            <a:off x="9542045" y="4826721"/>
            <a:ext cx="197325" cy="286424"/>
          </a:xfrm>
          <a:prstGeom prst="rect">
            <a:avLst/>
          </a:prstGeom>
          <a:noFill/>
          <a:ln w="381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b</a:t>
            </a:r>
            <a:endParaRPr lang="bg-BG" sz="2000" dirty="0">
              <a:solidFill>
                <a:schemeClr val="tx1"/>
              </a:solidFill>
            </a:endParaRPr>
          </a:p>
        </p:txBody>
      </p:sp>
      <p:pic>
        <p:nvPicPr>
          <p:cNvPr id="3" name="paralelepiped6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679.1776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9715" y="1024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8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9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3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3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2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5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3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6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6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892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892"/>
                            </p:stCondLst>
                            <p:childTnLst>
                              <p:par>
                                <p:cTn id="39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392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392"/>
                            </p:stCondLst>
                            <p:childTnLst>
                              <p:par>
                                <p:cTn id="46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6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 showWhenStopped="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34" grpId="0"/>
      <p:bldP spid="34" grpId="1"/>
      <p:bldP spid="35" grpId="0"/>
      <p:bldP spid="35" grpId="1"/>
      <p:bldP spid="36" grpId="0"/>
      <p:bldP spid="36" grpId="1"/>
      <p:bldP spid="43" grpId="0"/>
      <p:bldP spid="4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</TotalTime>
  <Words>85</Words>
  <Application>Microsoft Office PowerPoint</Application>
  <PresentationFormat>Widescreen</PresentationFormat>
  <Paragraphs>44</Paragraphs>
  <Slides>4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Office Theme</vt:lpstr>
      <vt:lpstr>Потребителски проект</vt:lpstr>
      <vt:lpstr>Паралелепипед - Същност</vt:lpstr>
      <vt:lpstr>Паралелепипед - Видове</vt:lpstr>
      <vt:lpstr>Паралелепипед - Обем</vt:lpstr>
      <vt:lpstr>Паралелепипед – Лице на повърхнина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364</cp:revision>
  <dcterms:created xsi:type="dcterms:W3CDTF">2014-12-03T16:22:28Z</dcterms:created>
  <dcterms:modified xsi:type="dcterms:W3CDTF">2015-11-30T14:55:46Z</dcterms:modified>
</cp:coreProperties>
</file>