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8"/>
  </p:notesMasterIdLst>
  <p:sldIdLst>
    <p:sldId id="278" r:id="rId3"/>
    <p:sldId id="279" r:id="rId4"/>
    <p:sldId id="280" r:id="rId5"/>
    <p:sldId id="282" r:id="rId6"/>
    <p:sldId id="28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E4E"/>
    <a:srgbClr val="FF4747"/>
    <a:srgbClr val="DDDDDD"/>
    <a:srgbClr val="B2B2B2"/>
    <a:srgbClr val="808080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23" autoAdjust="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>
        <p:guide orient="horz" pos="2160"/>
        <p:guide pos="3840"/>
        <p:guide orient="horz" pos="2392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p:sp>
        <p:nvSpPr>
          <p:cNvPr id="8" name="Равнобедрен триъгълник 18"/>
          <p:cNvSpPr/>
          <p:nvPr userDrawn="1"/>
        </p:nvSpPr>
        <p:spPr>
          <a:xfrm rot="21022644">
            <a:off x="340938" y="2680757"/>
            <a:ext cx="1162632" cy="1051413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Куб 19"/>
          <p:cNvSpPr/>
          <p:nvPr userDrawn="1"/>
        </p:nvSpPr>
        <p:spPr>
          <a:xfrm rot="20667596">
            <a:off x="888186" y="1885249"/>
            <a:ext cx="1027270" cy="90097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Трапец 20"/>
          <p:cNvSpPr/>
          <p:nvPr userDrawn="1"/>
        </p:nvSpPr>
        <p:spPr>
          <a:xfrm rot="1045830">
            <a:off x="861537" y="5961171"/>
            <a:ext cx="830809" cy="629886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 userDrawn="1"/>
        </p:nvSpPr>
        <p:spPr>
          <a:xfrm rot="2741435">
            <a:off x="1541081" y="457681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11"/>
          <p:cNvSpPr/>
          <p:nvPr userDrawn="1"/>
        </p:nvSpPr>
        <p:spPr>
          <a:xfrm rot="18841176">
            <a:off x="1096320" y="397123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1125333" y="509204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 userDrawn="1"/>
        </p:nvSpPr>
        <p:spPr>
          <a:xfrm>
            <a:off x="1457879" y="420032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 userDrawn="1"/>
        </p:nvSpPr>
        <p:spPr>
          <a:xfrm rot="13541435">
            <a:off x="208263" y="449028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 userDrawn="1"/>
        </p:nvSpPr>
        <p:spPr>
          <a:xfrm rot="8041176">
            <a:off x="665703" y="517419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 userDrawn="1"/>
        </p:nvSpPr>
        <p:spPr>
          <a:xfrm rot="16200000">
            <a:off x="474496" y="411059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 userDrawn="1"/>
        </p:nvSpPr>
        <p:spPr>
          <a:xfrm rot="10800000">
            <a:off x="333114" y="491854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a"/><Relationship Id="rId7" Type="http://schemas.openxmlformats.org/officeDocument/2006/relationships/image" Target="../media/image8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3.wma"/><Relationship Id="rId1" Type="http://schemas.openxmlformats.org/officeDocument/2006/relationships/audio" Target="NULL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media" Target="../media/media5.wma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microsoft.com/office/2007/relationships/media" Target="../media/media4.wma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5.png"/><Relationship Id="rId5" Type="http://schemas.openxmlformats.org/officeDocument/2006/relationships/audio" Target="../media/media6.wma"/><Relationship Id="rId10" Type="http://schemas.openxmlformats.org/officeDocument/2006/relationships/image" Target="../media/image7.png"/><Relationship Id="rId4" Type="http://schemas.microsoft.com/office/2007/relationships/media" Target="../media/media6.wma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7.wma"/><Relationship Id="rId1" Type="http://schemas.openxmlformats.org/officeDocument/2006/relationships/audi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8;&#1088;&#1072;&#1087;&#1077;&#1094;.pdf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1.wdp"/><Relationship Id="rId2" Type="http://schemas.microsoft.com/office/2007/relationships/media" Target="../media/media8.wma"/><Relationship Id="rId1" Type="http://schemas.openxmlformats.org/officeDocument/2006/relationships/audio" Target="NULL" TargetMode="External"/><Relationship Id="rId6" Type="http://schemas.openxmlformats.org/officeDocument/2006/relationships/image" Target="../media/image19.png"/><Relationship Id="rId5" Type="http://schemas.openxmlformats.org/officeDocument/2006/relationships/hyperlink" Target="../zadachi/&#1058;&#1088;&#1072;&#1087;&#1077;&#1094;.pdf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Трапец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</a:t>
            </a:r>
            <a:r>
              <a:rPr lang="bg-BG" dirty="0">
                <a:solidFill>
                  <a:srgbClr val="E04E4E"/>
                </a:solidFill>
              </a:rPr>
              <a:t>Същност</a:t>
            </a: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10" name="Трапец 9"/>
          <p:cNvSpPr/>
          <p:nvPr/>
        </p:nvSpPr>
        <p:spPr>
          <a:xfrm>
            <a:off x="2398696" y="2496732"/>
            <a:ext cx="3903047" cy="2742571"/>
          </a:xfrm>
          <a:prstGeom prst="trapezoid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8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606211" y="2507562"/>
            <a:ext cx="695532" cy="27317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398696" y="2496732"/>
            <a:ext cx="694176" cy="274257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398696" y="5239303"/>
            <a:ext cx="3903047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092872" y="2496732"/>
            <a:ext cx="251333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7002701" y="1950239"/>
            <a:ext cx="167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Елементи:</a:t>
            </a:r>
            <a:endParaRPr lang="bg-BG" sz="2400" dirty="0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7002701" y="2592822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Върхове -  </a:t>
            </a:r>
            <a:endParaRPr lang="bg-BG" sz="2400" dirty="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8754162" y="2500490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29" name="Текстово поле 27"/>
          <p:cNvSpPr txBox="1"/>
          <p:nvPr/>
        </p:nvSpPr>
        <p:spPr>
          <a:xfrm>
            <a:off x="9657934" y="2500488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10422209" y="2500490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11104602" y="250048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28" name="Текстово поле 26"/>
          <p:cNvSpPr txBox="1"/>
          <p:nvPr/>
        </p:nvSpPr>
        <p:spPr>
          <a:xfrm>
            <a:off x="2050184" y="5023922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6068959" y="5152946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30" name="Текстово поле 28"/>
          <p:cNvSpPr txBox="1"/>
          <p:nvPr/>
        </p:nvSpPr>
        <p:spPr>
          <a:xfrm>
            <a:off x="5534067" y="2059542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2746230" y="204798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endParaRPr lang="bg-BG" sz="3600" dirty="0"/>
          </a:p>
        </p:txBody>
      </p:sp>
      <p:sp>
        <p:nvSpPr>
          <p:cNvPr id="20" name="Текстово поле 25"/>
          <p:cNvSpPr txBox="1"/>
          <p:nvPr/>
        </p:nvSpPr>
        <p:spPr>
          <a:xfrm>
            <a:off x="7002701" y="3137262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Основи - </a:t>
            </a:r>
            <a:endParaRPr lang="bg-BG" sz="2400" dirty="0"/>
          </a:p>
        </p:txBody>
      </p:sp>
      <p:sp>
        <p:nvSpPr>
          <p:cNvPr id="21" name="Текстово поле 26"/>
          <p:cNvSpPr txBox="1"/>
          <p:nvPr/>
        </p:nvSpPr>
        <p:spPr>
          <a:xfrm>
            <a:off x="8754162" y="3044930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31" name="Текстово поле 26"/>
          <p:cNvSpPr txBox="1"/>
          <p:nvPr/>
        </p:nvSpPr>
        <p:spPr>
          <a:xfrm>
            <a:off x="4182398" y="5152946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</a:t>
            </a:r>
            <a:endParaRPr lang="bg-BG" sz="2800" dirty="0"/>
          </a:p>
        </p:txBody>
      </p:sp>
      <p:sp>
        <p:nvSpPr>
          <p:cNvPr id="22" name="b"/>
          <p:cNvSpPr txBox="1"/>
          <p:nvPr/>
        </p:nvSpPr>
        <p:spPr>
          <a:xfrm>
            <a:off x="9657934" y="3044930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bg-BG" sz="3600" dirty="0"/>
          </a:p>
        </p:txBody>
      </p:sp>
      <p:sp>
        <p:nvSpPr>
          <p:cNvPr id="32" name="Текстово поле 27"/>
          <p:cNvSpPr txBox="1"/>
          <p:nvPr/>
        </p:nvSpPr>
        <p:spPr>
          <a:xfrm>
            <a:off x="4182398" y="2063290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23" name="Текстово поле 28"/>
          <p:cNvSpPr txBox="1"/>
          <p:nvPr/>
        </p:nvSpPr>
        <p:spPr>
          <a:xfrm>
            <a:off x="5905959" y="3501068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bg-BG" sz="2800" dirty="0"/>
          </a:p>
        </p:txBody>
      </p:sp>
      <p:sp>
        <p:nvSpPr>
          <p:cNvPr id="63" name="b"/>
          <p:cNvSpPr txBox="1"/>
          <p:nvPr/>
        </p:nvSpPr>
        <p:spPr>
          <a:xfrm>
            <a:off x="8784303" y="3563212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endParaRPr lang="bg-BG" sz="3600" dirty="0"/>
          </a:p>
        </p:txBody>
      </p:sp>
      <p:sp>
        <p:nvSpPr>
          <p:cNvPr id="45" name="Текстово поле 44"/>
          <p:cNvSpPr txBox="1"/>
          <p:nvPr/>
        </p:nvSpPr>
        <p:spPr>
          <a:xfrm>
            <a:off x="9637230" y="3571118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endParaRPr lang="bg-BG" sz="3600" dirty="0"/>
          </a:p>
        </p:txBody>
      </p:sp>
      <p:sp>
        <p:nvSpPr>
          <p:cNvPr id="44" name="Текстово поле 27"/>
          <p:cNvSpPr txBox="1"/>
          <p:nvPr/>
        </p:nvSpPr>
        <p:spPr>
          <a:xfrm>
            <a:off x="2434281" y="3501068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bg-BG" sz="2800" dirty="0"/>
          </a:p>
        </p:txBody>
      </p:sp>
      <p:sp>
        <p:nvSpPr>
          <p:cNvPr id="34" name="Текстово поле 25"/>
          <p:cNvSpPr txBox="1"/>
          <p:nvPr/>
        </p:nvSpPr>
        <p:spPr>
          <a:xfrm>
            <a:off x="7030625" y="4777638"/>
            <a:ext cx="170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Височина -  </a:t>
            </a:r>
            <a:endParaRPr lang="bg-BG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Текстово поле 26"/>
              <p:cNvSpPr txBox="1"/>
              <p:nvPr/>
            </p:nvSpPr>
            <p:spPr>
              <a:xfrm>
                <a:off x="8841969" y="4685304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bg-BG" sz="3600" baseline="-25000" dirty="0"/>
              </a:p>
            </p:txBody>
          </p:sp>
        </mc:Choice>
        <mc:Fallback>
          <p:sp>
            <p:nvSpPr>
              <p:cNvPr id="35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969" y="4685304"/>
                <a:ext cx="532264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Текстово поле 1"/>
          <p:cNvSpPr txBox="1"/>
          <p:nvPr/>
        </p:nvSpPr>
        <p:spPr>
          <a:xfrm>
            <a:off x="6972959" y="5741323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трапеца е обозначен с нея</a:t>
            </a:r>
            <a:endParaRPr lang="bg-BG" sz="1600" i="1" dirty="0"/>
          </a:p>
        </p:txBody>
      </p:sp>
      <p:grpSp>
        <p:nvGrpSpPr>
          <p:cNvPr id="40" name="grupa h"/>
          <p:cNvGrpSpPr/>
          <p:nvPr/>
        </p:nvGrpSpPr>
        <p:grpSpPr>
          <a:xfrm>
            <a:off x="2973944" y="2507562"/>
            <a:ext cx="532264" cy="2731742"/>
            <a:chOff x="1863912" y="2530808"/>
            <a:chExt cx="532264" cy="279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Текстово поле 26"/>
                <p:cNvSpPr txBox="1"/>
                <p:nvPr/>
              </p:nvSpPr>
              <p:spPr>
                <a:xfrm>
                  <a:off x="1863912" y="3109239"/>
                  <a:ext cx="532264" cy="471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bg-BG" sz="2400" baseline="-25000" dirty="0"/>
                </a:p>
              </p:txBody>
            </p:sp>
          </mc:Choice>
          <mc:Fallback xmlns="">
            <p:sp>
              <p:nvSpPr>
                <p:cNvPr id="39" name="Текстово поле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912" y="3109239"/>
                  <a:ext cx="532264" cy="47173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64"/>
            <p:cNvCxnSpPr/>
            <p:nvPr/>
          </p:nvCxnSpPr>
          <p:spPr>
            <a:xfrm flipH="1">
              <a:off x="1951125" y="2530808"/>
              <a:ext cx="31715" cy="2791332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trapec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37.9857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77618" y="162636"/>
            <a:ext cx="609600" cy="609600"/>
          </a:xfrm>
          <a:prstGeom prst="rect">
            <a:avLst/>
          </a:prstGeom>
        </p:spPr>
      </p:pic>
      <p:pic>
        <p:nvPicPr>
          <p:cNvPr id="2" name="trapec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828.9165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32355" y="162636"/>
            <a:ext cx="609600" cy="609600"/>
          </a:xfrm>
          <a:prstGeom prst="rect">
            <a:avLst/>
          </a:prstGeom>
        </p:spPr>
      </p:pic>
      <p:sp>
        <p:nvSpPr>
          <p:cNvPr id="41" name="Текстово поле 25"/>
          <p:cNvSpPr txBox="1"/>
          <p:nvPr/>
        </p:nvSpPr>
        <p:spPr>
          <a:xfrm>
            <a:off x="7030625" y="4229276"/>
            <a:ext cx="175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Диагонали</a:t>
            </a:r>
            <a:r>
              <a:rPr lang="en-US" sz="2400" dirty="0" smtClean="0"/>
              <a:t> </a:t>
            </a:r>
            <a:r>
              <a:rPr lang="bg-BG" sz="2400" dirty="0" smtClean="0"/>
              <a:t>-</a:t>
            </a:r>
            <a:endParaRPr lang="bg-BG" sz="2400" dirty="0"/>
          </a:p>
        </p:txBody>
      </p:sp>
      <p:sp>
        <p:nvSpPr>
          <p:cNvPr id="46" name="Текстово поле 26"/>
          <p:cNvSpPr txBox="1"/>
          <p:nvPr/>
        </p:nvSpPr>
        <p:spPr>
          <a:xfrm>
            <a:off x="8808588" y="4117510"/>
            <a:ext cx="72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r>
              <a:rPr lang="en-US" sz="3600" baseline="-25000" dirty="0" smtClean="0"/>
              <a:t>1</a:t>
            </a:r>
            <a:endParaRPr lang="bg-BG" sz="3600" baseline="-25000" dirty="0"/>
          </a:p>
        </p:txBody>
      </p:sp>
      <p:sp>
        <p:nvSpPr>
          <p:cNvPr id="47" name="b"/>
          <p:cNvSpPr txBox="1"/>
          <p:nvPr/>
        </p:nvSpPr>
        <p:spPr>
          <a:xfrm>
            <a:off x="9685858" y="4117510"/>
            <a:ext cx="65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r>
              <a:rPr lang="en-US" sz="3600" baseline="-25000" dirty="0" smtClean="0"/>
              <a:t>2</a:t>
            </a:r>
            <a:endParaRPr lang="bg-BG" sz="3600" baseline="-25000" dirty="0"/>
          </a:p>
        </p:txBody>
      </p:sp>
      <p:grpSp>
        <p:nvGrpSpPr>
          <p:cNvPr id="48" name="Групиране 47"/>
          <p:cNvGrpSpPr/>
          <p:nvPr/>
        </p:nvGrpSpPr>
        <p:grpSpPr>
          <a:xfrm>
            <a:off x="3106391" y="2518613"/>
            <a:ext cx="3195352" cy="2720690"/>
            <a:chOff x="623445" y="3309550"/>
            <a:chExt cx="1983277" cy="2395214"/>
          </a:xfrm>
        </p:grpSpPr>
        <p:cxnSp>
          <p:nvCxnSpPr>
            <p:cNvPr id="49" name="diagonal"/>
            <p:cNvCxnSpPr/>
            <p:nvPr/>
          </p:nvCxnSpPr>
          <p:spPr>
            <a:xfrm>
              <a:off x="623445" y="3309550"/>
              <a:ext cx="1983277" cy="2395214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Текстово поле 26"/>
            <p:cNvSpPr txBox="1"/>
            <p:nvPr/>
          </p:nvSpPr>
          <p:spPr>
            <a:xfrm rot="2052716">
              <a:off x="1561753" y="4161796"/>
              <a:ext cx="723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</a:t>
              </a:r>
              <a:r>
                <a:rPr lang="en-US" sz="3600" baseline="-25000" dirty="0" smtClean="0"/>
                <a:t>1</a:t>
              </a:r>
              <a:endParaRPr lang="bg-BG" sz="3600" baseline="-25000" dirty="0"/>
            </a:p>
          </p:txBody>
        </p:sp>
      </p:grpSp>
      <p:grpSp>
        <p:nvGrpSpPr>
          <p:cNvPr id="56" name="Групиране 55"/>
          <p:cNvGrpSpPr/>
          <p:nvPr/>
        </p:nvGrpSpPr>
        <p:grpSpPr>
          <a:xfrm rot="5832597">
            <a:off x="2645277" y="2278372"/>
            <a:ext cx="2714350" cy="3207513"/>
            <a:chOff x="742962" y="3156377"/>
            <a:chExt cx="1702509" cy="2684501"/>
          </a:xfrm>
        </p:grpSpPr>
        <p:cxnSp>
          <p:nvCxnSpPr>
            <p:cNvPr id="57" name="diagonal"/>
            <p:cNvCxnSpPr/>
            <p:nvPr/>
          </p:nvCxnSpPr>
          <p:spPr>
            <a:xfrm rot="15767403" flipH="1">
              <a:off x="251966" y="3647373"/>
              <a:ext cx="2684501" cy="1702509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Текстово поле 26"/>
            <p:cNvSpPr txBox="1"/>
            <p:nvPr/>
          </p:nvSpPr>
          <p:spPr>
            <a:xfrm rot="13348116">
              <a:off x="1081568" y="4385577"/>
              <a:ext cx="723333" cy="54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</a:t>
              </a:r>
              <a:r>
                <a:rPr lang="en-US" sz="3600" baseline="-25000" dirty="0"/>
                <a:t>2</a:t>
              </a:r>
              <a:endParaRPr lang="bg-BG" sz="3600" baseline="-25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96393" y="4678217"/>
            <a:ext cx="406478" cy="707886"/>
            <a:chOff x="3181548" y="5250884"/>
            <a:chExt cx="406478" cy="707886"/>
          </a:xfrm>
        </p:grpSpPr>
        <p:sp>
          <p:nvSpPr>
            <p:cNvPr id="52" name="Arc 51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sp>
        <p:nvSpPr>
          <p:cNvPr id="59" name="Текстово поле 25"/>
          <p:cNvSpPr txBox="1"/>
          <p:nvPr/>
        </p:nvSpPr>
        <p:spPr>
          <a:xfrm>
            <a:off x="7032841" y="3674785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Бедра -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9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3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3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6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6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6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6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3000" fill="hold" nodeType="withEffect">
                                  <p:stCondLst>
                                    <p:cond delay="22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nodeType="withEffect">
                                  <p:stCondLst>
                                    <p:cond delay="23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9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9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30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30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200"/>
                            </p:stCondLst>
                            <p:childTnLst>
                              <p:par>
                                <p:cTn id="65" presetID="1" presetClass="mediacall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2811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5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6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7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2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2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4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8514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8514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100000" showWhenStopped="0">
                <p:cTn id="1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1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5" grpId="0"/>
      <p:bldP spid="17" grpId="0"/>
      <p:bldP spid="29" grpId="0"/>
      <p:bldP spid="19" grpId="0"/>
      <p:bldP spid="42" grpId="0"/>
      <p:bldP spid="28" grpId="0"/>
      <p:bldP spid="28" grpId="1"/>
      <p:bldP spid="18" grpId="0"/>
      <p:bldP spid="18" grpId="1"/>
      <p:bldP spid="30" grpId="0"/>
      <p:bldP spid="30" grpId="1"/>
      <p:bldP spid="43" grpId="0"/>
      <p:bldP spid="43" grpId="1"/>
      <p:bldP spid="20" grpId="0"/>
      <p:bldP spid="21" grpId="0"/>
      <p:bldP spid="31" grpId="0"/>
      <p:bldP spid="31" grpId="1"/>
      <p:bldP spid="22" grpId="0"/>
      <p:bldP spid="32" grpId="0"/>
      <p:bldP spid="32" grpId="1"/>
      <p:bldP spid="23" grpId="0"/>
      <p:bldP spid="23" grpId="1"/>
      <p:bldP spid="63" grpId="0"/>
      <p:bldP spid="45" grpId="0"/>
      <p:bldP spid="44" grpId="0"/>
      <p:bldP spid="44" grpId="1"/>
      <p:bldP spid="34" grpId="0"/>
      <p:bldP spid="35" grpId="0"/>
      <p:bldP spid="36" grpId="0"/>
      <p:bldP spid="41" grpId="0"/>
      <p:bldP spid="46" grpId="0"/>
      <p:bldP spid="47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Трапец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– Специални видове</a:t>
            </a:r>
            <a:endParaRPr lang="bg-BG" dirty="0"/>
          </a:p>
        </p:txBody>
      </p:sp>
      <p:pic>
        <p:nvPicPr>
          <p:cNvPr id="8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6" name="Трапец 5"/>
          <p:cNvSpPr/>
          <p:nvPr/>
        </p:nvSpPr>
        <p:spPr>
          <a:xfrm>
            <a:off x="2574847" y="2197288"/>
            <a:ext cx="3452883" cy="2661313"/>
          </a:xfrm>
          <a:prstGeom prst="trapezoid">
            <a:avLst>
              <a:gd name="adj" fmla="val 28589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800"/>
          </a:p>
        </p:txBody>
      </p:sp>
      <p:pic>
        <p:nvPicPr>
          <p:cNvPr id="10" name="trapec3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43.4272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8048" y="71651"/>
            <a:ext cx="609600" cy="609600"/>
          </a:xfrm>
          <a:prstGeom prst="rect">
            <a:avLst/>
          </a:prstGeom>
        </p:spPr>
      </p:pic>
      <p:grpSp>
        <p:nvGrpSpPr>
          <p:cNvPr id="14" name="Групиране 13"/>
          <p:cNvGrpSpPr/>
          <p:nvPr/>
        </p:nvGrpSpPr>
        <p:grpSpPr>
          <a:xfrm>
            <a:off x="7215674" y="2197288"/>
            <a:ext cx="3780623" cy="2975211"/>
            <a:chOff x="7215674" y="2197288"/>
            <a:chExt cx="3780623" cy="2975211"/>
          </a:xfrm>
        </p:grpSpPr>
        <p:sp>
          <p:nvSpPr>
            <p:cNvPr id="11" name="Трапец 10"/>
            <p:cNvSpPr/>
            <p:nvPr/>
          </p:nvSpPr>
          <p:spPr>
            <a:xfrm>
              <a:off x="7526354" y="2197288"/>
              <a:ext cx="3469943" cy="2688609"/>
            </a:xfrm>
            <a:custGeom>
              <a:avLst/>
              <a:gdLst>
                <a:gd name="connsiteX0" fmla="*/ 0 w 3452883"/>
                <a:gd name="connsiteY0" fmla="*/ 2661313 h 2661313"/>
                <a:gd name="connsiteX1" fmla="*/ 665328 w 3452883"/>
                <a:gd name="connsiteY1" fmla="*/ 0 h 2661313"/>
                <a:gd name="connsiteX2" fmla="*/ 2787555 w 3452883"/>
                <a:gd name="connsiteY2" fmla="*/ 0 h 2661313"/>
                <a:gd name="connsiteX3" fmla="*/ 3452883 w 3452883"/>
                <a:gd name="connsiteY3" fmla="*/ 2661313 h 2661313"/>
                <a:gd name="connsiteX4" fmla="*/ 0 w 3452883"/>
                <a:gd name="connsiteY4" fmla="*/ 2661313 h 2661313"/>
                <a:gd name="connsiteX0" fmla="*/ 3413 w 3456296"/>
                <a:gd name="connsiteY0" fmla="*/ 2674961 h 2674961"/>
                <a:gd name="connsiteX1" fmla="*/ 0 w 3456296"/>
                <a:gd name="connsiteY1" fmla="*/ 0 h 2674961"/>
                <a:gd name="connsiteX2" fmla="*/ 2790968 w 3456296"/>
                <a:gd name="connsiteY2" fmla="*/ 13648 h 2674961"/>
                <a:gd name="connsiteX3" fmla="*/ 3456296 w 3456296"/>
                <a:gd name="connsiteY3" fmla="*/ 2674961 h 2674961"/>
                <a:gd name="connsiteX4" fmla="*/ 3413 w 3456296"/>
                <a:gd name="connsiteY4" fmla="*/ 2674961 h 2674961"/>
                <a:gd name="connsiteX0" fmla="*/ 3413 w 3456296"/>
                <a:gd name="connsiteY0" fmla="*/ 2688609 h 2688609"/>
                <a:gd name="connsiteX1" fmla="*/ 0 w 3456296"/>
                <a:gd name="connsiteY1" fmla="*/ 13648 h 2688609"/>
                <a:gd name="connsiteX2" fmla="*/ 2313297 w 3456296"/>
                <a:gd name="connsiteY2" fmla="*/ 0 h 2688609"/>
                <a:gd name="connsiteX3" fmla="*/ 3456296 w 3456296"/>
                <a:gd name="connsiteY3" fmla="*/ 2688609 h 2688609"/>
                <a:gd name="connsiteX4" fmla="*/ 3413 w 3456296"/>
                <a:gd name="connsiteY4" fmla="*/ 2688609 h 2688609"/>
                <a:gd name="connsiteX0" fmla="*/ 3413 w 3456296"/>
                <a:gd name="connsiteY0" fmla="*/ 2729552 h 2729552"/>
                <a:gd name="connsiteX1" fmla="*/ 0 w 3456296"/>
                <a:gd name="connsiteY1" fmla="*/ 0 h 2729552"/>
                <a:gd name="connsiteX2" fmla="*/ 2313297 w 3456296"/>
                <a:gd name="connsiteY2" fmla="*/ 40943 h 2729552"/>
                <a:gd name="connsiteX3" fmla="*/ 3456296 w 3456296"/>
                <a:gd name="connsiteY3" fmla="*/ 2729552 h 2729552"/>
                <a:gd name="connsiteX4" fmla="*/ 3413 w 3456296"/>
                <a:gd name="connsiteY4" fmla="*/ 2729552 h 2729552"/>
                <a:gd name="connsiteX0" fmla="*/ 17060 w 3469943"/>
                <a:gd name="connsiteY0" fmla="*/ 2688609 h 2688609"/>
                <a:gd name="connsiteX1" fmla="*/ 0 w 3469943"/>
                <a:gd name="connsiteY1" fmla="*/ 0 h 2688609"/>
                <a:gd name="connsiteX2" fmla="*/ 2326944 w 3469943"/>
                <a:gd name="connsiteY2" fmla="*/ 0 h 2688609"/>
                <a:gd name="connsiteX3" fmla="*/ 3469943 w 3469943"/>
                <a:gd name="connsiteY3" fmla="*/ 2688609 h 2688609"/>
                <a:gd name="connsiteX4" fmla="*/ 17060 w 3469943"/>
                <a:gd name="connsiteY4" fmla="*/ 2688609 h 26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943" h="2688609">
                  <a:moveTo>
                    <a:pt x="17060" y="2688609"/>
                  </a:moveTo>
                  <a:cubicBezTo>
                    <a:pt x="15922" y="1796955"/>
                    <a:pt x="1138" y="891654"/>
                    <a:pt x="0" y="0"/>
                  </a:cubicBezTo>
                  <a:lnTo>
                    <a:pt x="2326944" y="0"/>
                  </a:lnTo>
                  <a:lnTo>
                    <a:pt x="3469943" y="2688609"/>
                  </a:lnTo>
                  <a:lnTo>
                    <a:pt x="17060" y="268860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800"/>
            </a:p>
          </p:txBody>
        </p:sp>
        <p:sp>
          <p:nvSpPr>
            <p:cNvPr id="13" name="Дъга 12"/>
            <p:cNvSpPr/>
            <p:nvPr/>
          </p:nvSpPr>
          <p:spPr>
            <a:xfrm>
              <a:off x="7215674" y="4599295"/>
              <a:ext cx="621359" cy="573204"/>
            </a:xfrm>
            <a:prstGeom prst="arc">
              <a:avLst>
                <a:gd name="adj1" fmla="val 16479508"/>
                <a:gd name="adj2" fmla="val 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5" name="Овал 14"/>
          <p:cNvSpPr/>
          <p:nvPr/>
        </p:nvSpPr>
        <p:spPr>
          <a:xfrm>
            <a:off x="7601805" y="4763862"/>
            <a:ext cx="69505" cy="69505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3186207" y="4960537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Равнобедрен трапец</a:t>
            </a:r>
            <a:endParaRPr lang="bg-BG" dirty="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7999753" y="4987833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Правоъгълен трапец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51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0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09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6" grpId="0" animBg="1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Текстово поле 41"/>
              <p:cNvSpPr txBox="1"/>
              <p:nvPr/>
            </p:nvSpPr>
            <p:spPr>
              <a:xfrm>
                <a:off x="8684374" y="2973676"/>
                <a:ext cx="1928541" cy="92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      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42" name="Текстово поле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374" y="2973676"/>
                <a:ext cx="1928541" cy="9257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Трапец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Лице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Групиране 16"/>
          <p:cNvGrpSpPr/>
          <p:nvPr/>
        </p:nvGrpSpPr>
        <p:grpSpPr>
          <a:xfrm>
            <a:off x="2028320" y="1834648"/>
            <a:ext cx="4666566" cy="3723227"/>
            <a:chOff x="1085444" y="2114048"/>
            <a:chExt cx="4666566" cy="3723227"/>
          </a:xfrm>
        </p:grpSpPr>
        <p:grpSp>
          <p:nvGrpSpPr>
            <p:cNvPr id="10" name="Групиране 9"/>
            <p:cNvGrpSpPr/>
            <p:nvPr/>
          </p:nvGrpSpPr>
          <p:grpSpPr>
            <a:xfrm>
              <a:off x="1380038" y="2566434"/>
              <a:ext cx="3908088" cy="2867141"/>
              <a:chOff x="1864947" y="2650428"/>
              <a:chExt cx="3908088" cy="2867141"/>
            </a:xfrm>
          </p:grpSpPr>
          <p:sp>
            <p:nvSpPr>
              <p:cNvPr id="40" name="Трапец 39"/>
              <p:cNvSpPr/>
              <p:nvPr/>
            </p:nvSpPr>
            <p:spPr>
              <a:xfrm>
                <a:off x="1869988" y="2653647"/>
                <a:ext cx="3903047" cy="2863922"/>
              </a:xfrm>
              <a:prstGeom prst="trapezoid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480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1864947" y="2650428"/>
                <a:ext cx="697021" cy="28424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036323" y="2653647"/>
                <a:ext cx="736712" cy="286392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869989" y="5505450"/>
                <a:ext cx="3903046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2546018" y="2653647"/>
                <a:ext cx="2490306" cy="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Текстово поле 26"/>
            <p:cNvSpPr txBox="1"/>
            <p:nvPr/>
          </p:nvSpPr>
          <p:spPr>
            <a:xfrm>
              <a:off x="1085444" y="5190944"/>
              <a:ext cx="532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600" dirty="0" smtClean="0"/>
                <a:t>А</a:t>
              </a:r>
              <a:endParaRPr lang="bg-BG" sz="3600" dirty="0"/>
            </a:p>
          </p:txBody>
        </p:sp>
        <p:sp>
          <p:nvSpPr>
            <p:cNvPr id="34" name="Текстово поле 33"/>
            <p:cNvSpPr txBox="1"/>
            <p:nvPr/>
          </p:nvSpPr>
          <p:spPr>
            <a:xfrm>
              <a:off x="5219746" y="5190943"/>
              <a:ext cx="532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600" dirty="0" smtClean="0"/>
                <a:t>В</a:t>
              </a:r>
              <a:endParaRPr lang="bg-BG" sz="3600" dirty="0"/>
            </a:p>
          </p:txBody>
        </p:sp>
        <p:sp>
          <p:nvSpPr>
            <p:cNvPr id="35" name="Текстово поле 28"/>
            <p:cNvSpPr txBox="1"/>
            <p:nvPr/>
          </p:nvSpPr>
          <p:spPr>
            <a:xfrm>
              <a:off x="4477321" y="2114048"/>
              <a:ext cx="532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3600" dirty="0" smtClean="0"/>
                <a:t>С</a:t>
              </a:r>
              <a:endParaRPr lang="bg-BG" sz="3600" dirty="0"/>
            </a:p>
          </p:txBody>
        </p:sp>
        <p:sp>
          <p:nvSpPr>
            <p:cNvPr id="37" name="Текстово поле 36"/>
            <p:cNvSpPr txBox="1"/>
            <p:nvPr/>
          </p:nvSpPr>
          <p:spPr>
            <a:xfrm>
              <a:off x="1728548" y="2122209"/>
              <a:ext cx="532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D</a:t>
              </a:r>
              <a:endParaRPr lang="bg-BG" sz="3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0" y="2150150"/>
                <a:ext cx="3626698" cy="718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</a:t>
                </a:r>
                <a:r>
                  <a:rPr lang="en-US" sz="2800" baseline="-25000" dirty="0"/>
                  <a:t>∆ABC</a:t>
                </a: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a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, S</a:t>
                </a:r>
                <a:r>
                  <a:rPr lang="en-US" sz="2800" baseline="-25000" dirty="0"/>
                  <a:t>∆ACD</a:t>
                </a: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bg-BG" sz="2800" dirty="0"/>
                  <a:t> </a:t>
                </a:r>
                <a14:m>
                  <m:oMath xmlns:m="http://schemas.openxmlformats.org/officeDocument/2006/math">
                    <m:r>
                      <a:rPr lang="bg-BG" sz="2800" i="1" dirty="0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2800" dirty="0" smtClean="0"/>
                  <a:t> </a:t>
                </a:r>
                <a:endParaRPr lang="bg-BG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50150"/>
                <a:ext cx="3626698" cy="718979"/>
              </a:xfrm>
              <a:prstGeom prst="rect">
                <a:avLst/>
              </a:prstGeom>
              <a:blipFill rotWithShape="1">
                <a:blip r:embed="rId9"/>
                <a:stretch>
                  <a:fillRect l="-3361" b="-1101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Текстово поле 1"/>
          <p:cNvSpPr txBox="1"/>
          <p:nvPr/>
        </p:nvSpPr>
        <p:spPr>
          <a:xfrm>
            <a:off x="6251638" y="5470881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 е обозначен с нея</a:t>
            </a:r>
            <a:endParaRPr lang="bg-BG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71044" y="505592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bg-BG" sz="2800" dirty="0"/>
          </a:p>
        </p:txBody>
      </p:sp>
      <p:pic>
        <p:nvPicPr>
          <p:cNvPr id="38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cxnSp>
        <p:nvCxnSpPr>
          <p:cNvPr id="46" name="Straight Connector 21"/>
          <p:cNvCxnSpPr/>
          <p:nvPr/>
        </p:nvCxnSpPr>
        <p:spPr>
          <a:xfrm flipV="1">
            <a:off x="2327956" y="2290254"/>
            <a:ext cx="3166334" cy="2832752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h"/>
          <p:cNvGrpSpPr/>
          <p:nvPr/>
        </p:nvGrpSpPr>
        <p:grpSpPr>
          <a:xfrm>
            <a:off x="2991194" y="2349040"/>
            <a:ext cx="373820" cy="2769153"/>
            <a:chOff x="2048318" y="2628440"/>
            <a:chExt cx="373820" cy="2769153"/>
          </a:xfrm>
        </p:grpSpPr>
        <p:cxnSp>
          <p:nvCxnSpPr>
            <p:cNvPr id="47" name="Straight Connector 21"/>
            <p:cNvCxnSpPr/>
            <p:nvPr/>
          </p:nvCxnSpPr>
          <p:spPr>
            <a:xfrm flipH="1">
              <a:off x="2061109" y="2628440"/>
              <a:ext cx="15951" cy="2769153"/>
            </a:xfrm>
            <a:prstGeom prst="line">
              <a:avLst/>
            </a:prstGeom>
            <a:ln w="38100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48318" y="3232489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bg-BG" baseline="-25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36632" y="2961636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145101" y="29461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+</a:t>
            </a:r>
            <a:endParaRPr lang="bg-B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953797" y="292604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endParaRPr lang="bg-BG" baseline="-25000" dirty="0"/>
          </a:p>
        </p:txBody>
      </p:sp>
      <p:sp>
        <p:nvSpPr>
          <p:cNvPr id="54" name="TextBox 22"/>
          <p:cNvSpPr txBox="1"/>
          <p:nvPr/>
        </p:nvSpPr>
        <p:spPr>
          <a:xfrm>
            <a:off x="9378966" y="296133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55" name="TextBox 23"/>
          <p:cNvSpPr txBox="1"/>
          <p:nvPr/>
        </p:nvSpPr>
        <p:spPr>
          <a:xfrm>
            <a:off x="9728156" y="2932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</a:t>
            </a:r>
            <a:endParaRPr lang="bg-BG" sz="2800" dirty="0"/>
          </a:p>
        </p:txBody>
      </p:sp>
      <p:sp>
        <p:nvSpPr>
          <p:cNvPr id="57" name="TextBox 40"/>
          <p:cNvSpPr txBox="1"/>
          <p:nvPr/>
        </p:nvSpPr>
        <p:spPr>
          <a:xfrm>
            <a:off x="4092569" y="186032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7"/>
              <p:cNvSpPr txBox="1"/>
              <p:nvPr/>
            </p:nvSpPr>
            <p:spPr>
              <a:xfrm>
                <a:off x="6096000" y="3110436"/>
                <a:ext cx="2574231" cy="721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</a:t>
                </a:r>
                <a:r>
                  <a:rPr lang="en-US" sz="2800" baseline="-25000" dirty="0"/>
                  <a:t>ABCD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a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+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b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bg-BG" sz="2800" dirty="0"/>
                  <a:t>=</a:t>
                </a:r>
              </a:p>
            </p:txBody>
          </p:sp>
        </mc:Choice>
        <mc:Fallback xmlns="">
          <p:sp>
            <p:nvSpPr>
              <p:cNvPr id="5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10436"/>
                <a:ext cx="2574231" cy="721544"/>
              </a:xfrm>
              <a:prstGeom prst="rect">
                <a:avLst/>
              </a:prstGeom>
              <a:blipFill rotWithShape="1">
                <a:blip r:embed="rId11"/>
                <a:stretch>
                  <a:fillRect l="-4739" r="-4028" b="-1092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trapec4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06.0143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92833" y="60430"/>
            <a:ext cx="609600" cy="609600"/>
          </a:xfrm>
          <a:prstGeom prst="rect">
            <a:avLst/>
          </a:prstGeom>
        </p:spPr>
      </p:pic>
      <p:pic>
        <p:nvPicPr>
          <p:cNvPr id="66" name="trapec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1041.3938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75238" y="60430"/>
            <a:ext cx="609600" cy="609600"/>
          </a:xfrm>
          <a:prstGeom prst="rect">
            <a:avLst/>
          </a:prstGeom>
        </p:spPr>
      </p:pic>
      <p:pic>
        <p:nvPicPr>
          <p:cNvPr id="67" name="trapec3.wma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28548" y="0"/>
            <a:ext cx="609600" cy="6096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815867" y="4577622"/>
            <a:ext cx="406478" cy="707886"/>
            <a:chOff x="3181548" y="5250884"/>
            <a:chExt cx="406478" cy="707886"/>
          </a:xfrm>
        </p:grpSpPr>
        <p:sp>
          <p:nvSpPr>
            <p:cNvPr id="39" name="Arc 38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31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23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423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5320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852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777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777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67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7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4452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3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7952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8452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8952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29852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30452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30852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743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2213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956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956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 showWhenStopped="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  <p:bldLst>
      <p:bldP spid="42" grpId="0"/>
      <p:bldP spid="18" grpId="0"/>
      <p:bldP spid="30" grpId="0"/>
      <p:bldP spid="41" grpId="0"/>
      <p:bldP spid="41" grpId="1"/>
      <p:bldP spid="23" grpId="0"/>
      <p:bldP spid="24" grpId="0"/>
      <p:bldP spid="25" grpId="0"/>
      <p:bldP spid="54" grpId="0"/>
      <p:bldP spid="55" grpId="0"/>
      <p:bldP spid="57" grpId="0"/>
      <p:bldP spid="57" grpId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Мерни</a:t>
            </a:r>
            <a:r>
              <a:rPr lang="bg-BG" dirty="0" smtClean="0"/>
              <a:t> </a:t>
            </a:r>
            <a:r>
              <a:rPr lang="bg-BG" dirty="0">
                <a:solidFill>
                  <a:srgbClr val="E04E4E"/>
                </a:solidFill>
              </a:rPr>
              <a:t>единици</a:t>
            </a:r>
          </a:p>
        </p:txBody>
      </p:sp>
      <p:pic>
        <p:nvPicPr>
          <p:cNvPr id="3" name="ysporednik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5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19" y="89007"/>
            <a:ext cx="609600" cy="609600"/>
          </a:xfrm>
          <a:prstGeom prst="rect">
            <a:avLst/>
          </a:prstGeom>
        </p:spPr>
      </p:pic>
      <p:pic>
        <p:nvPicPr>
          <p:cNvPr id="5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73748"/>
              </p:ext>
            </p:extLst>
          </p:nvPr>
        </p:nvGraphicFramePr>
        <p:xfrm>
          <a:off x="2430105" y="2441685"/>
          <a:ext cx="930693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35"/>
                <a:gridCol w="5526499"/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</a:t>
                      </a:r>
                      <a:r>
                        <a:rPr lang="bg-BG" sz="2800" baseline="0" dirty="0" smtClean="0"/>
                        <a:t> за дължина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 за лице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сантиметър</a:t>
                      </a:r>
                      <a:r>
                        <a:rPr lang="bg-BG" sz="2800" baseline="0" dirty="0" smtClean="0"/>
                        <a:t> (1 см)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сантиметър</a:t>
                      </a:r>
                      <a:r>
                        <a:rPr lang="bg-BG" sz="2800" baseline="0" dirty="0" smtClean="0"/>
                        <a:t> (1 кв. см)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метър (1 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</a:t>
                      </a:r>
                      <a:r>
                        <a:rPr lang="bg-BG" sz="2800" baseline="0" dirty="0" smtClean="0"/>
                        <a:t> </a:t>
                      </a:r>
                      <a:r>
                        <a:rPr lang="bg-BG" sz="2800" dirty="0" smtClean="0"/>
                        <a:t>метър (1 кв. 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милиметър (1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милиметър (1 кв.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48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Трапец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Обиколка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6840350" y="249020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P=</a:t>
            </a:r>
            <a:endParaRPr lang="bg-BG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53395" y="249020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472477" y="2490202"/>
            <a:ext cx="411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bg-B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46792" y="249020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30" name="Текстово поле 1"/>
          <p:cNvSpPr txBox="1"/>
          <p:nvPr/>
        </p:nvSpPr>
        <p:spPr>
          <a:xfrm>
            <a:off x="6652611" y="4755555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е обозначен с нея</a:t>
            </a:r>
            <a:endParaRPr lang="bg-BG" sz="1600" i="1" dirty="0"/>
          </a:p>
        </p:txBody>
      </p:sp>
      <p:grpSp>
        <p:nvGrpSpPr>
          <p:cNvPr id="32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33" name="Картина 18">
              <a:hlinkClick r:id="rId5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4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5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983506" y="24902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+</a:t>
            </a:r>
          </a:p>
        </p:txBody>
      </p:sp>
      <p:pic>
        <p:nvPicPr>
          <p:cNvPr id="5" name="trapec7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165.5274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7618" y="176283"/>
            <a:ext cx="609600" cy="609600"/>
          </a:xfrm>
          <a:prstGeom prst="rect">
            <a:avLst/>
          </a:prstGeom>
        </p:spPr>
      </p:pic>
      <p:grpSp>
        <p:nvGrpSpPr>
          <p:cNvPr id="8" name="Групиране 7"/>
          <p:cNvGrpSpPr/>
          <p:nvPr/>
        </p:nvGrpSpPr>
        <p:grpSpPr>
          <a:xfrm>
            <a:off x="2418788" y="2341347"/>
            <a:ext cx="3903047" cy="2742572"/>
            <a:chOff x="1244827" y="2426014"/>
            <a:chExt cx="3903047" cy="2742572"/>
          </a:xfrm>
        </p:grpSpPr>
        <p:sp>
          <p:nvSpPr>
            <p:cNvPr id="26" name="Трапец 25"/>
            <p:cNvSpPr/>
            <p:nvPr/>
          </p:nvSpPr>
          <p:spPr>
            <a:xfrm>
              <a:off x="1244827" y="2426014"/>
              <a:ext cx="3903047" cy="2742571"/>
            </a:xfrm>
            <a:custGeom>
              <a:avLst/>
              <a:gdLst>
                <a:gd name="connsiteX0" fmla="*/ 0 w 3903047"/>
                <a:gd name="connsiteY0" fmla="*/ 2742571 h 2742571"/>
                <a:gd name="connsiteX1" fmla="*/ 685643 w 3903047"/>
                <a:gd name="connsiteY1" fmla="*/ 0 h 2742571"/>
                <a:gd name="connsiteX2" fmla="*/ 3217404 w 3903047"/>
                <a:gd name="connsiteY2" fmla="*/ 0 h 2742571"/>
                <a:gd name="connsiteX3" fmla="*/ 3903047 w 3903047"/>
                <a:gd name="connsiteY3" fmla="*/ 2742571 h 2742571"/>
                <a:gd name="connsiteX4" fmla="*/ 0 w 3903047"/>
                <a:gd name="connsiteY4" fmla="*/ 2742571 h 2742571"/>
                <a:gd name="connsiteX0" fmla="*/ 0 w 3903047"/>
                <a:gd name="connsiteY0" fmla="*/ 2742571 h 2742571"/>
                <a:gd name="connsiteX1" fmla="*/ 521869 w 3903047"/>
                <a:gd name="connsiteY1" fmla="*/ 13648 h 2742571"/>
                <a:gd name="connsiteX2" fmla="*/ 3217404 w 3903047"/>
                <a:gd name="connsiteY2" fmla="*/ 0 h 2742571"/>
                <a:gd name="connsiteX3" fmla="*/ 3903047 w 3903047"/>
                <a:gd name="connsiteY3" fmla="*/ 2742571 h 2742571"/>
                <a:gd name="connsiteX4" fmla="*/ 0 w 3903047"/>
                <a:gd name="connsiteY4" fmla="*/ 2742571 h 274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3047" h="2742571">
                  <a:moveTo>
                    <a:pt x="0" y="2742571"/>
                  </a:moveTo>
                  <a:lnTo>
                    <a:pt x="521869" y="13648"/>
                  </a:lnTo>
                  <a:lnTo>
                    <a:pt x="3217404" y="0"/>
                  </a:lnTo>
                  <a:lnTo>
                    <a:pt x="3903047" y="2742571"/>
                  </a:lnTo>
                  <a:lnTo>
                    <a:pt x="0" y="274257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800"/>
            </a:p>
          </p:txBody>
        </p:sp>
        <p:cxnSp>
          <p:nvCxnSpPr>
            <p:cNvPr id="27" name="Straight Connector 64"/>
            <p:cNvCxnSpPr/>
            <p:nvPr/>
          </p:nvCxnSpPr>
          <p:spPr>
            <a:xfrm>
              <a:off x="4452342" y="2436844"/>
              <a:ext cx="695532" cy="2731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13"/>
            <p:cNvCxnSpPr>
              <a:stCxn id="26" idx="1"/>
            </p:cNvCxnSpPr>
            <p:nvPr/>
          </p:nvCxnSpPr>
          <p:spPr>
            <a:xfrm flipH="1">
              <a:off x="1244827" y="2439662"/>
              <a:ext cx="521869" cy="27289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67"/>
            <p:cNvCxnSpPr/>
            <p:nvPr/>
          </p:nvCxnSpPr>
          <p:spPr>
            <a:xfrm flipH="1" flipV="1">
              <a:off x="1244827" y="5168585"/>
              <a:ext cx="3903047" cy="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68"/>
            <p:cNvCxnSpPr>
              <a:endCxn id="26" idx="1"/>
            </p:cNvCxnSpPr>
            <p:nvPr/>
          </p:nvCxnSpPr>
          <p:spPr>
            <a:xfrm flipH="1">
              <a:off x="1766696" y="2426014"/>
              <a:ext cx="2685645" cy="1364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Текстово поле 26"/>
          <p:cNvSpPr txBox="1"/>
          <p:nvPr/>
        </p:nvSpPr>
        <p:spPr>
          <a:xfrm>
            <a:off x="4104179" y="5009479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</a:t>
            </a:r>
            <a:endParaRPr lang="bg-BG" sz="2800" dirty="0"/>
          </a:p>
        </p:txBody>
      </p:sp>
      <p:sp>
        <p:nvSpPr>
          <p:cNvPr id="39" name="Текстово поле 27"/>
          <p:cNvSpPr txBox="1"/>
          <p:nvPr/>
        </p:nvSpPr>
        <p:spPr>
          <a:xfrm>
            <a:off x="4104179" y="1921552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40" name="Текстово поле 28"/>
          <p:cNvSpPr txBox="1"/>
          <p:nvPr/>
        </p:nvSpPr>
        <p:spPr>
          <a:xfrm>
            <a:off x="5926051" y="3345683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bg-BG" sz="2800" dirty="0"/>
          </a:p>
        </p:txBody>
      </p:sp>
      <p:sp>
        <p:nvSpPr>
          <p:cNvPr id="42" name="Текстово поле 27"/>
          <p:cNvSpPr txBox="1"/>
          <p:nvPr/>
        </p:nvSpPr>
        <p:spPr>
          <a:xfrm>
            <a:off x="2306762" y="3391388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bg-BG" sz="2800" dirty="0"/>
          </a:p>
        </p:txBody>
      </p:sp>
      <p:sp>
        <p:nvSpPr>
          <p:cNvPr id="43" name="TextBox 22"/>
          <p:cNvSpPr txBox="1"/>
          <p:nvPr/>
        </p:nvSpPr>
        <p:spPr>
          <a:xfrm>
            <a:off x="8210602" y="2490202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bg-BG" sz="2800" dirty="0"/>
          </a:p>
        </p:txBody>
      </p:sp>
      <p:sp>
        <p:nvSpPr>
          <p:cNvPr id="44" name="TextBox 24"/>
          <p:cNvSpPr txBox="1"/>
          <p:nvPr/>
        </p:nvSpPr>
        <p:spPr>
          <a:xfrm>
            <a:off x="8637544" y="249020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bg-BG" sz="2800" dirty="0"/>
          </a:p>
        </p:txBody>
      </p:sp>
      <p:sp>
        <p:nvSpPr>
          <p:cNvPr id="45" name="TextBox 37"/>
          <p:cNvSpPr txBox="1"/>
          <p:nvPr/>
        </p:nvSpPr>
        <p:spPr>
          <a:xfrm>
            <a:off x="8410448" y="24902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160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3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32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32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32"/>
                            </p:stCondLst>
                            <p:childTnLst>
                              <p:par>
                                <p:cTn id="38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532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532"/>
                            </p:stCondLst>
                            <p:childTnLst>
                              <p:par>
                                <p:cTn id="4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30" grpId="0"/>
      <p:bldP spid="38" grpId="0"/>
      <p:bldP spid="37" grpId="0"/>
      <p:bldP spid="37" grpId="1"/>
      <p:bldP spid="39" grpId="0"/>
      <p:bldP spid="39" grpId="1"/>
      <p:bldP spid="40" grpId="0"/>
      <p:bldP spid="40" grpId="1"/>
      <p:bldP spid="42" grpId="0"/>
      <p:bldP spid="42" grpId="1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5752</TotalTime>
  <Words>176</Words>
  <Application>Microsoft Office PowerPoint</Application>
  <PresentationFormat>Widescreen</PresentationFormat>
  <Paragraphs>75</Paragraphs>
  <Slides>5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Потребителски проект</vt:lpstr>
      <vt:lpstr>Трапец - Същност</vt:lpstr>
      <vt:lpstr>Трапец – Специални видове</vt:lpstr>
      <vt:lpstr> Трапец - Лице</vt:lpstr>
      <vt:lpstr>Мерни единици</vt:lpstr>
      <vt:lpstr>Трапец - Обиколка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382</cp:revision>
  <dcterms:created xsi:type="dcterms:W3CDTF">2014-12-03T16:22:28Z</dcterms:created>
  <dcterms:modified xsi:type="dcterms:W3CDTF">2015-11-28T14:14:36Z</dcterms:modified>
</cp:coreProperties>
</file>