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9"/>
  </p:notesMasterIdLst>
  <p:sldIdLst>
    <p:sldId id="278" r:id="rId3"/>
    <p:sldId id="279" r:id="rId4"/>
    <p:sldId id="280" r:id="rId5"/>
    <p:sldId id="281" r:id="rId6"/>
    <p:sldId id="283" r:id="rId7"/>
    <p:sldId id="28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4E4E"/>
    <a:srgbClr val="FF4747"/>
    <a:srgbClr val="DDDDDD"/>
    <a:srgbClr val="B2B2B2"/>
    <a:srgbClr val="808080"/>
    <a:srgbClr val="B2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23" autoAdjust="0"/>
  </p:normalViewPr>
  <p:slideViewPr>
    <p:cSldViewPr snapToGrid="0">
      <p:cViewPr varScale="1">
        <p:scale>
          <a:sx n="113" d="100"/>
          <a:sy n="113" d="100"/>
        </p:scale>
        <p:origin x="45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 userDrawn="1"/>
        </p:nvSpPr>
        <p:spPr>
          <a:xfrm>
            <a:off x="-13447" y="-26894"/>
            <a:ext cx="2407024" cy="68848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Правоъгълник 26"/>
          <p:cNvSpPr/>
          <p:nvPr userDrawn="1"/>
        </p:nvSpPr>
        <p:spPr>
          <a:xfrm>
            <a:off x="9686364" y="-13447"/>
            <a:ext cx="2519083" cy="687144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lumMod val="67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Текстово поле 9"/>
              <p:cNvSpPr txBox="1"/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bg-BG" sz="6000" b="1" i="1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bg-BG" sz="6000" b="1" dirty="0">
                  <a:solidFill>
                    <a:srgbClr val="DDDDDD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Текстово поле 9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476090">
                <a:off x="8390110" y="2743997"/>
                <a:ext cx="1279517" cy="18149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Текстово поле 10"/>
              <p:cNvSpPr txBox="1"/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bg-BG" sz="6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bg-BG" sz="6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Текстово поле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433673">
                <a:off x="257243" y="319237"/>
                <a:ext cx="1895071" cy="19938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ово поле 11"/>
              <p:cNvSpPr txBox="1"/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6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bg-BG" sz="60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266013" y="3718678"/>
                <a:ext cx="1279517" cy="18397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ово поле 12"/>
              <p:cNvSpPr txBox="1"/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7200" b="1" i="1" smtClean="0">
                              <a:solidFill>
                                <a:srgbClr val="DDDDD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bg-BG" sz="7200" b="1" i="0" smtClean="0">
                              <a:solidFill>
                                <a:srgbClr val="DDDDDD"/>
                              </a:solidFill>
                              <a:latin typeface="Cambria Math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bg-BG" sz="7200" b="1" i="0" dirty="0">
                  <a:solidFill>
                    <a:srgbClr val="DDDDDD"/>
                  </a:solidFill>
                </a:endParaRPr>
              </a:p>
            </p:txBody>
          </p:sp>
        </mc:Choice>
        <mc:Fallback xmlns="">
          <p:sp>
            <p:nvSpPr>
              <p:cNvPr id="13" name="Текстово поле 1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1027942">
                <a:off x="2708326" y="2727708"/>
                <a:ext cx="946092" cy="21738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Текстово поле 16"/>
              <p:cNvSpPr txBox="1"/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6600" b="1" i="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6600" b="1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bg-BG" sz="6600" b="1" i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bg-BG" sz="6600" b="1" i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Текстово поле 16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20904786">
                <a:off x="981635" y="5182275"/>
                <a:ext cx="1411941" cy="1549720"/>
              </a:xfrm>
              <a:prstGeom prst="rect">
                <a:avLst/>
              </a:prstGeom>
              <a:blipFill rotWithShape="1">
                <a:blip r:embed="rId6"/>
                <a:stretch>
                  <a:fillRect l="-23297" b="-18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Текстово поле 17"/>
          <p:cNvSpPr txBox="1"/>
          <p:nvPr userDrawn="1"/>
        </p:nvSpPr>
        <p:spPr>
          <a:xfrm rot="20633914">
            <a:off x="-80488" y="2614366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Равнобедрен триъгълник 18"/>
          <p:cNvSpPr/>
          <p:nvPr userDrawn="1"/>
        </p:nvSpPr>
        <p:spPr>
          <a:xfrm rot="21022644">
            <a:off x="10468246" y="373517"/>
            <a:ext cx="1545075" cy="1312568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Куб 19"/>
          <p:cNvSpPr/>
          <p:nvPr userDrawn="1"/>
        </p:nvSpPr>
        <p:spPr>
          <a:xfrm rot="20667596">
            <a:off x="9921346" y="2043573"/>
            <a:ext cx="1342975" cy="117292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Трапец 20"/>
          <p:cNvSpPr/>
          <p:nvPr userDrawn="1"/>
        </p:nvSpPr>
        <p:spPr>
          <a:xfrm rot="1045830">
            <a:off x="10656702" y="5582755"/>
            <a:ext cx="1168163" cy="914400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Плюс 21"/>
          <p:cNvSpPr/>
          <p:nvPr userDrawn="1"/>
        </p:nvSpPr>
        <p:spPr>
          <a:xfrm>
            <a:off x="102502" y="2357713"/>
            <a:ext cx="537882" cy="510989"/>
          </a:xfrm>
          <a:prstGeom prst="mathPlu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Равно 23"/>
          <p:cNvSpPr/>
          <p:nvPr userDrawn="1"/>
        </p:nvSpPr>
        <p:spPr>
          <a:xfrm>
            <a:off x="1586753" y="3837292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 rot="2741435">
            <a:off x="11259818" y="424311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Freeform 22"/>
          <p:cNvSpPr/>
          <p:nvPr userDrawn="1"/>
        </p:nvSpPr>
        <p:spPr>
          <a:xfrm rot="18841176">
            <a:off x="10815057" y="363752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Freeform 27"/>
          <p:cNvSpPr/>
          <p:nvPr userDrawn="1"/>
        </p:nvSpPr>
        <p:spPr>
          <a:xfrm rot="5400000">
            <a:off x="10844070" y="475834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Freeform 28"/>
          <p:cNvSpPr/>
          <p:nvPr userDrawn="1"/>
        </p:nvSpPr>
        <p:spPr>
          <a:xfrm>
            <a:off x="11176616" y="386662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Freeform 29"/>
          <p:cNvSpPr/>
          <p:nvPr userDrawn="1"/>
        </p:nvSpPr>
        <p:spPr>
          <a:xfrm rot="13541435">
            <a:off x="9927000" y="415657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Freeform 30"/>
          <p:cNvSpPr/>
          <p:nvPr userDrawn="1"/>
        </p:nvSpPr>
        <p:spPr>
          <a:xfrm rot="8041176">
            <a:off x="10390862" y="486365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Freeform 31"/>
          <p:cNvSpPr/>
          <p:nvPr userDrawn="1"/>
        </p:nvSpPr>
        <p:spPr>
          <a:xfrm rot="16200000">
            <a:off x="10193233" y="3776888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Freeform 32"/>
          <p:cNvSpPr/>
          <p:nvPr userDrawn="1"/>
        </p:nvSpPr>
        <p:spPr>
          <a:xfrm rot="10800000">
            <a:off x="10051851" y="4584837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2934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7E11D8A-8857-4B5E-8802-ECEC6460E0AE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6F65A84-CC8B-4FC2-A38A-A9B739AFB3A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1EE4D8C5-76C8-46C8-8513-6C5235BE5CEA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F70F86E8-40FC-4399-A375-2B0ABF195E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4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40BEC30-E010-4B12-A338-A9B6D7DAC8D3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2AE027C-5215-47AB-9C63-22B78E260D5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24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801904" y="675712"/>
            <a:ext cx="9585511" cy="638739"/>
          </a:xfr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006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лавие 1"/>
          <p:cNvSpPr>
            <a:spLocks noGrp="1"/>
          </p:cNvSpPr>
          <p:nvPr>
            <p:ph type="title"/>
          </p:nvPr>
        </p:nvSpPr>
        <p:spPr>
          <a:xfrm>
            <a:off x="1642534" y="67734"/>
            <a:ext cx="9744882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53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92D050"/>
              </a:gs>
              <a:gs pos="100000">
                <a:schemeClr val="bg1"/>
              </a:gs>
            </a:gsLst>
            <a:lin ang="16200000" scaled="0"/>
          </a:gra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9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94354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0" y="200169"/>
            <a:ext cx="12192000" cy="1246718"/>
          </a:xfrm>
        </p:spPr>
        <p:txBody>
          <a:bodyPr>
            <a:noAutofit/>
          </a:bodyPr>
          <a:lstStyle>
            <a:lvl1pPr>
              <a:defRPr lang="bg-BG" sz="8800" kern="0" dirty="0">
                <a:solidFill>
                  <a:schemeClr val="bg1">
                    <a:lumMod val="85000"/>
                  </a:schemeClr>
                </a:solidFill>
                <a:latin typeface="Calibri"/>
                <a:ea typeface=""/>
                <a:cs typeface=""/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19033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E04E4E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E04E4E"/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E04E4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p:sp>
        <p:nvSpPr>
          <p:cNvPr id="8" name="Равнобедрен триъгълник 18"/>
          <p:cNvSpPr/>
          <p:nvPr userDrawn="1"/>
        </p:nvSpPr>
        <p:spPr>
          <a:xfrm rot="21022644">
            <a:off x="340938" y="2680757"/>
            <a:ext cx="1162632" cy="1051413"/>
          </a:xfrm>
          <a:custGeom>
            <a:avLst/>
            <a:gdLst>
              <a:gd name="connsiteX0" fmla="*/ 0 w 1196789"/>
              <a:gd name="connsiteY0" fmla="*/ 1183341 h 1183341"/>
              <a:gd name="connsiteX1" fmla="*/ 598395 w 1196789"/>
              <a:gd name="connsiteY1" fmla="*/ 0 h 1183341"/>
              <a:gd name="connsiteX2" fmla="*/ 1196789 w 1196789"/>
              <a:gd name="connsiteY2" fmla="*/ 1183341 h 1183341"/>
              <a:gd name="connsiteX3" fmla="*/ 0 w 1196789"/>
              <a:gd name="connsiteY3" fmla="*/ 1183341 h 1183341"/>
              <a:gd name="connsiteX0" fmla="*/ 0 w 1556771"/>
              <a:gd name="connsiteY0" fmla="*/ 1183341 h 1312568"/>
              <a:gd name="connsiteX1" fmla="*/ 598395 w 1556771"/>
              <a:gd name="connsiteY1" fmla="*/ 0 h 1312568"/>
              <a:gd name="connsiteX2" fmla="*/ 1556771 w 1556771"/>
              <a:gd name="connsiteY2" fmla="*/ 1312568 h 1312568"/>
              <a:gd name="connsiteX3" fmla="*/ 0 w 1556771"/>
              <a:gd name="connsiteY3" fmla="*/ 1183341 h 1312568"/>
              <a:gd name="connsiteX0" fmla="*/ 0 w 1545075"/>
              <a:gd name="connsiteY0" fmla="*/ 953462 h 1312568"/>
              <a:gd name="connsiteX1" fmla="*/ 586699 w 1545075"/>
              <a:gd name="connsiteY1" fmla="*/ 0 h 1312568"/>
              <a:gd name="connsiteX2" fmla="*/ 1545075 w 1545075"/>
              <a:gd name="connsiteY2" fmla="*/ 1312568 h 1312568"/>
              <a:gd name="connsiteX3" fmla="*/ 0 w 1545075"/>
              <a:gd name="connsiteY3" fmla="*/ 953462 h 1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075" h="1312568">
                <a:moveTo>
                  <a:pt x="0" y="953462"/>
                </a:moveTo>
                <a:lnTo>
                  <a:pt x="586699" y="0"/>
                </a:lnTo>
                <a:lnTo>
                  <a:pt x="1545075" y="1312568"/>
                </a:lnTo>
                <a:lnTo>
                  <a:pt x="0" y="953462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Куб 19"/>
          <p:cNvSpPr/>
          <p:nvPr userDrawn="1"/>
        </p:nvSpPr>
        <p:spPr>
          <a:xfrm rot="20667596">
            <a:off x="888186" y="1885249"/>
            <a:ext cx="1027270" cy="90097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Трапец 20"/>
          <p:cNvSpPr/>
          <p:nvPr userDrawn="1"/>
        </p:nvSpPr>
        <p:spPr>
          <a:xfrm rot="1045830">
            <a:off x="861537" y="5961171"/>
            <a:ext cx="830809" cy="629886"/>
          </a:xfrm>
          <a:prstGeom prst="trapezoi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10"/>
          <p:cNvSpPr/>
          <p:nvPr userDrawn="1"/>
        </p:nvSpPr>
        <p:spPr>
          <a:xfrm rot="2741435">
            <a:off x="1541081" y="457681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 userDrawn="1"/>
        </p:nvSpPr>
        <p:spPr>
          <a:xfrm rot="18841176">
            <a:off x="1096320" y="3971230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1125333" y="5092046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 userDrawn="1"/>
        </p:nvSpPr>
        <p:spPr>
          <a:xfrm>
            <a:off x="1457879" y="4200325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14"/>
          <p:cNvSpPr/>
          <p:nvPr userDrawn="1"/>
        </p:nvSpPr>
        <p:spPr>
          <a:xfrm rot="13541435">
            <a:off x="208263" y="449028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Freeform 15"/>
          <p:cNvSpPr/>
          <p:nvPr userDrawn="1"/>
        </p:nvSpPr>
        <p:spPr>
          <a:xfrm rot="8041176">
            <a:off x="665703" y="517419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Freeform 16"/>
          <p:cNvSpPr/>
          <p:nvPr userDrawn="1"/>
        </p:nvSpPr>
        <p:spPr>
          <a:xfrm rot="16200000">
            <a:off x="474496" y="4110592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Freeform 17"/>
          <p:cNvSpPr/>
          <p:nvPr userDrawn="1"/>
        </p:nvSpPr>
        <p:spPr>
          <a:xfrm rot="10800000">
            <a:off x="333114" y="4918541"/>
            <a:ext cx="776037" cy="540192"/>
          </a:xfrm>
          <a:custGeom>
            <a:avLst/>
            <a:gdLst>
              <a:gd name="connsiteX0" fmla="*/ 543793 w 776037"/>
              <a:gd name="connsiteY0" fmla="*/ 0 h 540192"/>
              <a:gd name="connsiteX1" fmla="*/ 636767 w 776037"/>
              <a:gd name="connsiteY1" fmla="*/ 107051 h 540192"/>
              <a:gd name="connsiteX2" fmla="*/ 771827 w 776037"/>
              <a:gd name="connsiteY2" fmla="*/ 460984 h 540192"/>
              <a:gd name="connsiteX3" fmla="*/ 776037 w 776037"/>
              <a:gd name="connsiteY3" fmla="*/ 540192 h 540192"/>
              <a:gd name="connsiteX4" fmla="*/ 0 w 776037"/>
              <a:gd name="connsiteY4" fmla="*/ 540192 h 540192"/>
              <a:gd name="connsiteX5" fmla="*/ 543793 w 776037"/>
              <a:gd name="connsiteY5" fmla="*/ 0 h 54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037" h="540192">
                <a:moveTo>
                  <a:pt x="543793" y="0"/>
                </a:moveTo>
                <a:lnTo>
                  <a:pt x="636767" y="107051"/>
                </a:lnTo>
                <a:cubicBezTo>
                  <a:pt x="710040" y="210087"/>
                  <a:pt x="757907" y="330769"/>
                  <a:pt x="771827" y="460984"/>
                </a:cubicBezTo>
                <a:lnTo>
                  <a:pt x="776037" y="540192"/>
                </a:lnTo>
                <a:lnTo>
                  <a:pt x="0" y="540192"/>
                </a:lnTo>
                <a:lnTo>
                  <a:pt x="543793" y="0"/>
                </a:lnTo>
                <a:close/>
              </a:path>
            </a:pathLst>
          </a:cu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32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158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/>
          <p:cNvSpPr/>
          <p:nvPr userDrawn="1"/>
        </p:nvSpPr>
        <p:spPr>
          <a:xfrm>
            <a:off x="0" y="0"/>
            <a:ext cx="430306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1" name="Правоъгълник 10"/>
          <p:cNvSpPr/>
          <p:nvPr userDrawn="1"/>
        </p:nvSpPr>
        <p:spPr>
          <a:xfrm>
            <a:off x="11737041" y="0"/>
            <a:ext cx="454959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12" name="Правоъгълник 11"/>
          <p:cNvSpPr/>
          <p:nvPr userDrawn="1"/>
        </p:nvSpPr>
        <p:spPr>
          <a:xfrm>
            <a:off x="430305" y="0"/>
            <a:ext cx="11306735" cy="1990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53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A0FE4693-CBD3-4C2C-B908-920068608E82}" type="datetime1">
              <a:rPr lang="bg-BG" smtClean="0"/>
              <a:pPr lvl="0"/>
              <a:t>3.12.2015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30053DB-8AD5-4AD6-BF7B-FAF9BD02E7E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75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702" r:id="rId3"/>
    <p:sldLayoutId id="2147483706" r:id="rId4"/>
    <p:sldLayoutId id="2147483703" r:id="rId5"/>
    <p:sldLayoutId id="2147483707" r:id="rId6"/>
    <p:sldLayoutId id="2147483704" r:id="rId7"/>
    <p:sldLayoutId id="2147483705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2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6.xml"/><Relationship Id="rId12" Type="http://schemas.openxmlformats.org/officeDocument/2006/relationships/image" Target="../media/image20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4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0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70.png"/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5.wma"/><Relationship Id="rId1" Type="http://schemas.openxmlformats.org/officeDocument/2006/relationships/audio" Target="NULL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../pishtovi/&#1058;&#1088;&#1080;&#1098;&#1075;&#1098;&#1083;&#1085;&#1080;&#1082;.pdf" TargetMode="External"/><Relationship Id="rId3" Type="http://schemas.openxmlformats.org/officeDocument/2006/relationships/slideLayout" Target="../slideLayouts/slideLayout6.xml"/><Relationship Id="rId7" Type="http://schemas.microsoft.com/office/2007/relationships/hdphoto" Target="../media/hdphoto1.wdp"/><Relationship Id="rId2" Type="http://schemas.microsoft.com/office/2007/relationships/media" Target="../media/media6.wma"/><Relationship Id="rId1" Type="http://schemas.openxmlformats.org/officeDocument/2006/relationships/audio" Target="NULL" TargetMode="External"/><Relationship Id="rId6" Type="http://schemas.openxmlformats.org/officeDocument/2006/relationships/image" Target="../media/image21.png"/><Relationship Id="rId5" Type="http://schemas.openxmlformats.org/officeDocument/2006/relationships/hyperlink" Target="../zadachi/&#1058;&#1088;&#1080;&#1098;&#1075;&#1098;&#1083;&#1085;&#1080;&#1082;.pdf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</a:t>
            </a:r>
            <a:r>
              <a:rPr lang="en-US" dirty="0" smtClean="0">
                <a:solidFill>
                  <a:srgbClr val="E04E4E"/>
                </a:solidFill>
              </a:rPr>
              <a:t> </a:t>
            </a:r>
            <a:r>
              <a:rPr lang="bg-BG" dirty="0" smtClean="0">
                <a:solidFill>
                  <a:srgbClr val="E04E4E"/>
                </a:solidFill>
              </a:rPr>
              <a:t>- </a:t>
            </a:r>
            <a:r>
              <a:rPr lang="bg-BG" dirty="0">
                <a:solidFill>
                  <a:srgbClr val="E04E4E"/>
                </a:solidFill>
              </a:rPr>
              <a:t>Същност</a:t>
            </a:r>
          </a:p>
        </p:txBody>
      </p:sp>
      <p:sp>
        <p:nvSpPr>
          <p:cNvPr id="4" name="Равнобедрен триъгълник 3"/>
          <p:cNvSpPr/>
          <p:nvPr/>
        </p:nvSpPr>
        <p:spPr>
          <a:xfrm>
            <a:off x="3207183" y="2399989"/>
            <a:ext cx="4311815" cy="3418313"/>
          </a:xfrm>
          <a:prstGeom prst="triangl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Право съединение 5"/>
          <p:cNvCxnSpPr/>
          <p:nvPr/>
        </p:nvCxnSpPr>
        <p:spPr>
          <a:xfrm>
            <a:off x="5480978" y="2608361"/>
            <a:ext cx="1949854" cy="30804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иране 49"/>
          <p:cNvGrpSpPr/>
          <p:nvPr/>
        </p:nvGrpSpPr>
        <p:grpSpPr>
          <a:xfrm>
            <a:off x="3196115" y="5647663"/>
            <a:ext cx="412352" cy="189851"/>
            <a:chOff x="2099785" y="4642903"/>
            <a:chExt cx="190731" cy="128172"/>
          </a:xfrm>
        </p:grpSpPr>
        <p:cxnSp>
          <p:nvCxnSpPr>
            <p:cNvPr id="35" name="Право съединение 34"/>
            <p:cNvCxnSpPr/>
            <p:nvPr/>
          </p:nvCxnSpPr>
          <p:spPr>
            <a:xfrm flipH="1">
              <a:off x="2099785" y="4757710"/>
              <a:ext cx="190731" cy="21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аво съединение 41"/>
            <p:cNvCxnSpPr/>
            <p:nvPr/>
          </p:nvCxnSpPr>
          <p:spPr>
            <a:xfrm flipH="1">
              <a:off x="2107867" y="4642903"/>
              <a:ext cx="54124" cy="1281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Текстово поле 1"/>
          <p:cNvSpPr txBox="1"/>
          <p:nvPr/>
        </p:nvSpPr>
        <p:spPr>
          <a:xfrm>
            <a:off x="7835304" y="2013360"/>
            <a:ext cx="434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Елементи на триъгълника:</a:t>
            </a:r>
            <a:endParaRPr lang="bg-BG" sz="2400" dirty="0"/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7864648" y="2796912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Върхове -  </a:t>
            </a:r>
            <a:endParaRPr lang="bg-BG" sz="2400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9280810" y="271555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7340576" y="571647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29" name="Текстово поле 28"/>
          <p:cNvSpPr txBox="1"/>
          <p:nvPr/>
        </p:nvSpPr>
        <p:spPr>
          <a:xfrm>
            <a:off x="10550454" y="273054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grpSp>
        <p:nvGrpSpPr>
          <p:cNvPr id="30" name="Групиране 29"/>
          <p:cNvGrpSpPr/>
          <p:nvPr/>
        </p:nvGrpSpPr>
        <p:grpSpPr>
          <a:xfrm rot="6908371">
            <a:off x="5167474" y="2359607"/>
            <a:ext cx="366452" cy="330815"/>
            <a:chOff x="2064549" y="4610213"/>
            <a:chExt cx="249174" cy="223340"/>
          </a:xfrm>
        </p:grpSpPr>
        <p:cxnSp>
          <p:nvCxnSpPr>
            <p:cNvPr id="31" name="Право съединение 30"/>
            <p:cNvCxnSpPr/>
            <p:nvPr/>
          </p:nvCxnSpPr>
          <p:spPr>
            <a:xfrm rot="14691629" flipV="1">
              <a:off x="2144129" y="4663959"/>
              <a:ext cx="126856" cy="2123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аво съединение 31"/>
            <p:cNvCxnSpPr/>
            <p:nvPr/>
          </p:nvCxnSpPr>
          <p:spPr>
            <a:xfrm rot="14691629" flipH="1" flipV="1">
              <a:off x="2109558" y="4565200"/>
              <a:ext cx="110261" cy="2002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иране 32"/>
          <p:cNvGrpSpPr/>
          <p:nvPr/>
        </p:nvGrpSpPr>
        <p:grpSpPr>
          <a:xfrm rot="14111292">
            <a:off x="7156558" y="5522038"/>
            <a:ext cx="324647" cy="429720"/>
            <a:chOff x="1748409" y="5178098"/>
            <a:chExt cx="212332" cy="295511"/>
          </a:xfrm>
        </p:grpSpPr>
        <p:cxnSp>
          <p:nvCxnSpPr>
            <p:cNvPr id="34" name="Право съединение 33"/>
            <p:cNvCxnSpPr/>
            <p:nvPr/>
          </p:nvCxnSpPr>
          <p:spPr>
            <a:xfrm rot="14691629" flipV="1">
              <a:off x="1791147" y="5304015"/>
              <a:ext cx="126856" cy="2123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аво съединение 35"/>
            <p:cNvCxnSpPr/>
            <p:nvPr/>
          </p:nvCxnSpPr>
          <p:spPr>
            <a:xfrm rot="7488708" flipV="1">
              <a:off x="1680418" y="5299923"/>
              <a:ext cx="245130" cy="14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Право съединение 37"/>
          <p:cNvCxnSpPr/>
          <p:nvPr/>
        </p:nvCxnSpPr>
        <p:spPr>
          <a:xfrm flipH="1">
            <a:off x="3324733" y="2608361"/>
            <a:ext cx="1894232" cy="3052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аво съединение 38"/>
          <p:cNvCxnSpPr/>
          <p:nvPr/>
        </p:nvCxnSpPr>
        <p:spPr>
          <a:xfrm flipH="1">
            <a:off x="3389007" y="5821065"/>
            <a:ext cx="396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Текстово поле 25"/>
          <p:cNvSpPr txBox="1"/>
          <p:nvPr/>
        </p:nvSpPr>
        <p:spPr>
          <a:xfrm>
            <a:off x="7848723" y="3348944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Страни - </a:t>
            </a:r>
            <a:endParaRPr lang="bg-BG" sz="2400" dirty="0"/>
          </a:p>
        </p:txBody>
      </p:sp>
      <p:sp>
        <p:nvSpPr>
          <p:cNvPr id="41" name="Текстово поле 26"/>
          <p:cNvSpPr txBox="1"/>
          <p:nvPr/>
        </p:nvSpPr>
        <p:spPr>
          <a:xfrm>
            <a:off x="9220509" y="3159550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43" name="Текстово поле 27"/>
          <p:cNvSpPr txBox="1"/>
          <p:nvPr/>
        </p:nvSpPr>
        <p:spPr>
          <a:xfrm>
            <a:off x="9814692" y="3153936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bg-BG" sz="3600" dirty="0"/>
          </a:p>
        </p:txBody>
      </p:sp>
      <p:sp>
        <p:nvSpPr>
          <p:cNvPr id="44" name="Текстово поле 28"/>
          <p:cNvSpPr txBox="1"/>
          <p:nvPr/>
        </p:nvSpPr>
        <p:spPr>
          <a:xfrm>
            <a:off x="5202718" y="5727141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bg-BG" sz="2800" dirty="0"/>
          </a:p>
        </p:txBody>
      </p:sp>
      <p:sp>
        <p:nvSpPr>
          <p:cNvPr id="45" name="Текстово поле 25"/>
          <p:cNvSpPr txBox="1"/>
          <p:nvPr/>
        </p:nvSpPr>
        <p:spPr>
          <a:xfrm>
            <a:off x="7907583" y="4081812"/>
            <a:ext cx="154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Ъгли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ово поле 26"/>
              <p:cNvSpPr txBox="1"/>
              <p:nvPr/>
            </p:nvSpPr>
            <p:spPr>
              <a:xfrm>
                <a:off x="9170996" y="3959853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6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996" y="3959853"/>
                <a:ext cx="53226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27"/>
              <p:cNvSpPr txBox="1"/>
              <p:nvPr/>
            </p:nvSpPr>
            <p:spPr>
              <a:xfrm>
                <a:off x="9775411" y="3964245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7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11" y="3964245"/>
                <a:ext cx="532264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Текстово поле 28"/>
              <p:cNvSpPr txBox="1"/>
              <p:nvPr/>
            </p:nvSpPr>
            <p:spPr>
              <a:xfrm>
                <a:off x="10308359" y="3901720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48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359" y="3901720"/>
                <a:ext cx="53226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Текстово поле 26"/>
          <p:cNvSpPr txBox="1"/>
          <p:nvPr/>
        </p:nvSpPr>
        <p:spPr>
          <a:xfrm>
            <a:off x="2962436" y="571300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А</a:t>
            </a:r>
            <a:endParaRPr lang="bg-BG" sz="3600" dirty="0"/>
          </a:p>
        </p:txBody>
      </p:sp>
      <p:sp>
        <p:nvSpPr>
          <p:cNvPr id="51" name="Текстово поле 27"/>
          <p:cNvSpPr txBox="1"/>
          <p:nvPr/>
        </p:nvSpPr>
        <p:spPr>
          <a:xfrm>
            <a:off x="9944176" y="2724735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В</a:t>
            </a:r>
            <a:endParaRPr lang="bg-BG" sz="3600" dirty="0"/>
          </a:p>
        </p:txBody>
      </p:sp>
      <p:sp>
        <p:nvSpPr>
          <p:cNvPr id="52" name="Текстово поле 28"/>
          <p:cNvSpPr txBox="1"/>
          <p:nvPr/>
        </p:nvSpPr>
        <p:spPr>
          <a:xfrm>
            <a:off x="5096958" y="1715324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/>
              <a:t>С</a:t>
            </a:r>
            <a:endParaRPr lang="bg-BG" sz="3600" dirty="0"/>
          </a:p>
        </p:txBody>
      </p:sp>
      <p:sp>
        <p:nvSpPr>
          <p:cNvPr id="5" name="Arc 4"/>
          <p:cNvSpPr/>
          <p:nvPr/>
        </p:nvSpPr>
        <p:spPr>
          <a:xfrm rot="8826428">
            <a:off x="5243753" y="2367950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Arc 53"/>
          <p:cNvSpPr/>
          <p:nvPr/>
        </p:nvSpPr>
        <p:spPr>
          <a:xfrm rot="1448650">
            <a:off x="3112374" y="5650049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Arc 54"/>
          <p:cNvSpPr/>
          <p:nvPr/>
        </p:nvSpPr>
        <p:spPr>
          <a:xfrm rot="16044528">
            <a:off x="7218629" y="5661520"/>
            <a:ext cx="323807" cy="246706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Текстово поле 26"/>
          <p:cNvSpPr txBox="1"/>
          <p:nvPr/>
        </p:nvSpPr>
        <p:spPr>
          <a:xfrm>
            <a:off x="6303274" y="3530569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а</a:t>
            </a:r>
            <a:endParaRPr lang="bg-BG" sz="2800" dirty="0"/>
          </a:p>
        </p:txBody>
      </p:sp>
      <p:sp>
        <p:nvSpPr>
          <p:cNvPr id="57" name="Текстово поле 27"/>
          <p:cNvSpPr txBox="1"/>
          <p:nvPr/>
        </p:nvSpPr>
        <p:spPr>
          <a:xfrm>
            <a:off x="4005446" y="3528653"/>
            <a:ext cx="5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bg-BG" sz="2800" dirty="0"/>
          </a:p>
        </p:txBody>
      </p:sp>
      <p:sp>
        <p:nvSpPr>
          <p:cNvPr id="58" name="Текстово поле 28"/>
          <p:cNvSpPr txBox="1"/>
          <p:nvPr/>
        </p:nvSpPr>
        <p:spPr>
          <a:xfrm>
            <a:off x="10313169" y="3132479"/>
            <a:ext cx="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endParaRPr lang="bg-BG" sz="3600" dirty="0"/>
          </a:p>
        </p:txBody>
      </p:sp>
      <p:pic>
        <p:nvPicPr>
          <p:cNvPr id="7" name="triagulnik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87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6331" y="97221"/>
            <a:ext cx="609600" cy="60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362796" y="2395910"/>
            <a:ext cx="27011" cy="3419196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Текстово поле 25"/>
          <p:cNvSpPr txBox="1"/>
          <p:nvPr/>
        </p:nvSpPr>
        <p:spPr>
          <a:xfrm>
            <a:off x="7907583" y="4543477"/>
            <a:ext cx="170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Височина -  </a:t>
            </a:r>
            <a:endParaRPr lang="bg-B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Текстово поле 26"/>
              <p:cNvSpPr txBox="1"/>
              <p:nvPr/>
            </p:nvSpPr>
            <p:spPr>
              <a:xfrm>
                <a:off x="9751836" y="4449654"/>
                <a:ext cx="532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60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836" y="4449654"/>
                <a:ext cx="532264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61" name="Текстово поле 1"/>
          <p:cNvSpPr txBox="1"/>
          <p:nvPr/>
        </p:nvSpPr>
        <p:spPr>
          <a:xfrm>
            <a:off x="7835304" y="5151451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буква и ще видите кой елемент от триъгълника е обозначен с нея</a:t>
            </a:r>
            <a:endParaRPr lang="bg-BG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Текстово поле 26"/>
              <p:cNvSpPr txBox="1"/>
              <p:nvPr/>
            </p:nvSpPr>
            <p:spPr>
              <a:xfrm>
                <a:off x="3308881" y="5383857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bg-BG" sz="3600" dirty="0"/>
              </a:p>
            </p:txBody>
          </p:sp>
        </mc:Choice>
        <mc:Fallback xmlns="">
          <p:sp>
            <p:nvSpPr>
              <p:cNvPr id="62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81" y="5383857"/>
                <a:ext cx="53226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Текстово поле 27"/>
              <p:cNvSpPr txBox="1"/>
              <p:nvPr/>
            </p:nvSpPr>
            <p:spPr>
              <a:xfrm>
                <a:off x="6803395" y="5414635"/>
                <a:ext cx="532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63" name="Текстово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95" y="5414635"/>
                <a:ext cx="532264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Текстово поле 28"/>
              <p:cNvSpPr txBox="1"/>
              <p:nvPr/>
            </p:nvSpPr>
            <p:spPr>
              <a:xfrm>
                <a:off x="5014670" y="2609949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4" name="Текстово поле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70" y="2609949"/>
                <a:ext cx="532264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Текстово поле 26"/>
              <p:cNvSpPr txBox="1"/>
              <p:nvPr/>
            </p:nvSpPr>
            <p:spPr>
              <a:xfrm>
                <a:off x="5291116" y="4258344"/>
                <a:ext cx="532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66" name="Текстово поле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16" y="4258344"/>
                <a:ext cx="53226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218849" y="5244302"/>
            <a:ext cx="406478" cy="707886"/>
            <a:chOff x="3181548" y="5250884"/>
            <a:chExt cx="406478" cy="707886"/>
          </a:xfrm>
        </p:grpSpPr>
        <p:sp>
          <p:nvSpPr>
            <p:cNvPr id="8" name="Arc 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8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3000" fill="remove" nodeType="withEffect">
                                  <p:stCondLst>
                                    <p:cond delay="8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remove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remove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3000" fill="remove" nodeType="withEffect">
                                  <p:stCondLst>
                                    <p:cond delay="5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0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4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6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8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32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5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6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27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38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288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8" grpId="1"/>
      <p:bldP spid="2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49" grpId="1"/>
      <p:bldP spid="51" grpId="0"/>
      <p:bldP spid="52" grpId="0"/>
      <p:bldP spid="52" grpId="1"/>
      <p:bldP spid="5" grpId="0" animBg="1"/>
      <p:bldP spid="5" grpId="1" animBg="1"/>
      <p:bldP spid="54" grpId="0" animBg="1"/>
      <p:bldP spid="54" grpId="1" animBg="1"/>
      <p:bldP spid="55" grpId="0" animBg="1"/>
      <p:bldP spid="55" grpId="1" animBg="1"/>
      <p:bldP spid="56" grpId="0"/>
      <p:bldP spid="56" grpId="1"/>
      <p:bldP spid="57" grpId="0"/>
      <p:bldP spid="57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Видове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3" name="triagulnik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9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424" y="129725"/>
            <a:ext cx="609600" cy="6096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2934133" y="2952727"/>
            <a:ext cx="1885824" cy="1881338"/>
          </a:xfrm>
          <a:prstGeom prst="triangle">
            <a:avLst>
              <a:gd name="adj" fmla="val 49584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Isosceles Triangle 4"/>
          <p:cNvSpPr/>
          <p:nvPr/>
        </p:nvSpPr>
        <p:spPr>
          <a:xfrm>
            <a:off x="5611549" y="2704515"/>
            <a:ext cx="2069701" cy="2113017"/>
          </a:xfrm>
          <a:prstGeom prst="triangle">
            <a:avLst/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Isosceles Triangle 6"/>
          <p:cNvSpPr/>
          <p:nvPr/>
        </p:nvSpPr>
        <p:spPr>
          <a:xfrm>
            <a:off x="7966919" y="2304844"/>
            <a:ext cx="3326959" cy="2512688"/>
          </a:xfrm>
          <a:prstGeom prst="triangle">
            <a:avLst>
              <a:gd name="adj" fmla="val 68035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sp>
        <p:nvSpPr>
          <p:cNvPr id="9" name="Текстово поле 1"/>
          <p:cNvSpPr txBox="1"/>
          <p:nvPr/>
        </p:nvSpPr>
        <p:spPr>
          <a:xfrm>
            <a:off x="2318679" y="5391873"/>
            <a:ext cx="2947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Равностранен</a:t>
            </a:r>
          </a:p>
          <a:p>
            <a:pPr algn="ctr"/>
            <a:r>
              <a:rPr lang="en-US" sz="2400" dirty="0" smtClean="0"/>
              <a:t>a=b=c</a:t>
            </a:r>
            <a:endParaRPr lang="bg-BG" sz="2400" dirty="0"/>
          </a:p>
        </p:txBody>
      </p:sp>
      <p:sp>
        <p:nvSpPr>
          <p:cNvPr id="12" name="Текстово поле 1"/>
          <p:cNvSpPr txBox="1"/>
          <p:nvPr/>
        </p:nvSpPr>
        <p:spPr>
          <a:xfrm>
            <a:off x="5611549" y="5359417"/>
            <a:ext cx="214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Равнобедрен</a:t>
            </a:r>
          </a:p>
          <a:p>
            <a:pPr algn="ctr"/>
            <a:r>
              <a:rPr lang="en-US" sz="2400" dirty="0" smtClean="0"/>
              <a:t>a=</a:t>
            </a:r>
            <a:r>
              <a:rPr lang="en-US" sz="2400" dirty="0" err="1" smtClean="0"/>
              <a:t>b≠c</a:t>
            </a:r>
            <a:endParaRPr lang="bg-BG" sz="2400" dirty="0"/>
          </a:p>
        </p:txBody>
      </p:sp>
      <p:sp>
        <p:nvSpPr>
          <p:cNvPr id="13" name="Текстово поле 1"/>
          <p:cNvSpPr txBox="1"/>
          <p:nvPr/>
        </p:nvSpPr>
        <p:spPr>
          <a:xfrm>
            <a:off x="8156496" y="5372699"/>
            <a:ext cx="2947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smtClean="0"/>
              <a:t>Разностранен</a:t>
            </a:r>
            <a:endParaRPr lang="bg-BG" sz="2400" dirty="0" smtClean="0"/>
          </a:p>
          <a:p>
            <a:pPr algn="ctr"/>
            <a:r>
              <a:rPr lang="en-US" sz="2400" dirty="0" err="1" smtClean="0"/>
              <a:t>a≠b</a:t>
            </a:r>
            <a:r>
              <a:rPr lang="en-US" sz="2400" dirty="0" err="1"/>
              <a:t>≠c</a:t>
            </a:r>
            <a:endParaRPr lang="bg-BG" sz="2400" dirty="0"/>
          </a:p>
        </p:txBody>
      </p:sp>
      <p:sp>
        <p:nvSpPr>
          <p:cNvPr id="6" name="Rectangle 5"/>
          <p:cNvSpPr/>
          <p:nvPr/>
        </p:nvSpPr>
        <p:spPr>
          <a:xfrm>
            <a:off x="7164255" y="311936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4387194" y="3540345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10726297" y="313265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9630399" y="4817532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5914188" y="313004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bg-BG" dirty="0"/>
          </a:p>
        </p:txBody>
      </p:sp>
      <p:sp>
        <p:nvSpPr>
          <p:cNvPr id="18" name="Rectangle 17"/>
          <p:cNvSpPr/>
          <p:nvPr/>
        </p:nvSpPr>
        <p:spPr>
          <a:xfrm>
            <a:off x="3137127" y="353406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8660219" y="313265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6545199" y="483406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3642872" y="485254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94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8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18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7" grpId="0" animBg="1"/>
      <p:bldP spid="9" grpId="0"/>
      <p:bldP spid="12" grpId="0"/>
      <p:bldP spid="13" grpId="0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Видове</a:t>
            </a:r>
            <a:endParaRPr lang="bg-BG" dirty="0">
              <a:solidFill>
                <a:srgbClr val="E04E4E"/>
              </a:solidFill>
            </a:endParaRPr>
          </a:p>
        </p:txBody>
      </p:sp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triagulnik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7618" y="0"/>
            <a:ext cx="609600" cy="609600"/>
          </a:xfrm>
          <a:prstGeom prst="rect">
            <a:avLst/>
          </a:prstGeom>
        </p:spPr>
      </p:pic>
      <p:sp>
        <p:nvSpPr>
          <p:cNvPr id="9" name="Правоъгълен триъгълник 10"/>
          <p:cNvSpPr/>
          <p:nvPr/>
        </p:nvSpPr>
        <p:spPr>
          <a:xfrm>
            <a:off x="2888217" y="2590799"/>
            <a:ext cx="1966514" cy="2262011"/>
          </a:xfrm>
          <a:prstGeom prst="rtTriangle">
            <a:avLst/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Равнобедрен триъгълник 8"/>
          <p:cNvSpPr/>
          <p:nvPr/>
        </p:nvSpPr>
        <p:spPr>
          <a:xfrm>
            <a:off x="5307115" y="2683822"/>
            <a:ext cx="2177931" cy="2168989"/>
          </a:xfrm>
          <a:prstGeom prst="triangle">
            <a:avLst>
              <a:gd name="adj" fmla="val 50875"/>
            </a:avLst>
          </a:pr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Равнобедрен триъгълник 6"/>
          <p:cNvSpPr/>
          <p:nvPr/>
        </p:nvSpPr>
        <p:spPr>
          <a:xfrm rot="7438120">
            <a:off x="8097339" y="2635019"/>
            <a:ext cx="3908591" cy="2713407"/>
          </a:xfrm>
          <a:custGeom>
            <a:avLst/>
            <a:gdLst>
              <a:gd name="connsiteX0" fmla="*/ 0 w 476885"/>
              <a:gd name="connsiteY0" fmla="*/ 508635 h 508635"/>
              <a:gd name="connsiteX1" fmla="*/ 238443 w 476885"/>
              <a:gd name="connsiteY1" fmla="*/ 0 h 508635"/>
              <a:gd name="connsiteX2" fmla="*/ 476885 w 476885"/>
              <a:gd name="connsiteY2" fmla="*/ 508635 h 508635"/>
              <a:gd name="connsiteX3" fmla="*/ 0 w 476885"/>
              <a:gd name="connsiteY3" fmla="*/ 508635 h 508635"/>
              <a:gd name="connsiteX0" fmla="*/ 0 w 969866"/>
              <a:gd name="connsiteY0" fmla="*/ 508635 h 508635"/>
              <a:gd name="connsiteX1" fmla="*/ 238443 w 969866"/>
              <a:gd name="connsiteY1" fmla="*/ 0 h 508635"/>
              <a:gd name="connsiteX2" fmla="*/ 969866 w 969866"/>
              <a:gd name="connsiteY2" fmla="*/ 508635 h 508635"/>
              <a:gd name="connsiteX3" fmla="*/ 0 w 969866"/>
              <a:gd name="connsiteY3" fmla="*/ 508635 h 508635"/>
              <a:gd name="connsiteX0" fmla="*/ 0 w 969866"/>
              <a:gd name="connsiteY0" fmla="*/ 429122 h 429122"/>
              <a:gd name="connsiteX1" fmla="*/ 365747 w 969866"/>
              <a:gd name="connsiteY1" fmla="*/ 0 h 429122"/>
              <a:gd name="connsiteX2" fmla="*/ 969866 w 969866"/>
              <a:gd name="connsiteY2" fmla="*/ 429122 h 429122"/>
              <a:gd name="connsiteX3" fmla="*/ 0 w 969866"/>
              <a:gd name="connsiteY3" fmla="*/ 429122 h 429122"/>
              <a:gd name="connsiteX0" fmla="*/ 0 w 1080250"/>
              <a:gd name="connsiteY0" fmla="*/ 149772 h 429122"/>
              <a:gd name="connsiteX1" fmla="*/ 476131 w 1080250"/>
              <a:gd name="connsiteY1" fmla="*/ 0 h 429122"/>
              <a:gd name="connsiteX2" fmla="*/ 1080250 w 1080250"/>
              <a:gd name="connsiteY2" fmla="*/ 429122 h 429122"/>
              <a:gd name="connsiteX3" fmla="*/ 0 w 1080250"/>
              <a:gd name="connsiteY3" fmla="*/ 149772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141585"/>
              <a:gd name="connsiteY0" fmla="*/ 202645 h 429122"/>
              <a:gd name="connsiteX1" fmla="*/ 537466 w 1141585"/>
              <a:gd name="connsiteY1" fmla="*/ 0 h 429122"/>
              <a:gd name="connsiteX2" fmla="*/ 1141585 w 1141585"/>
              <a:gd name="connsiteY2" fmla="*/ 429122 h 429122"/>
              <a:gd name="connsiteX3" fmla="*/ 0 w 1141585"/>
              <a:gd name="connsiteY3" fmla="*/ 202645 h 429122"/>
              <a:gd name="connsiteX0" fmla="*/ 0 w 1055811"/>
              <a:gd name="connsiteY0" fmla="*/ 202645 h 655861"/>
              <a:gd name="connsiteX1" fmla="*/ 537466 w 1055811"/>
              <a:gd name="connsiteY1" fmla="*/ 0 h 655861"/>
              <a:gd name="connsiteX2" fmla="*/ 1055811 w 1055811"/>
              <a:gd name="connsiteY2" fmla="*/ 655861 h 655861"/>
              <a:gd name="connsiteX3" fmla="*/ 0 w 1055811"/>
              <a:gd name="connsiteY3" fmla="*/ 202645 h 655861"/>
              <a:gd name="connsiteX0" fmla="*/ 0 w 1055811"/>
              <a:gd name="connsiteY0" fmla="*/ 213684 h 666900"/>
              <a:gd name="connsiteX1" fmla="*/ 561501 w 1055811"/>
              <a:gd name="connsiteY1" fmla="*/ 0 h 666900"/>
              <a:gd name="connsiteX2" fmla="*/ 1055811 w 1055811"/>
              <a:gd name="connsiteY2" fmla="*/ 666900 h 666900"/>
              <a:gd name="connsiteX3" fmla="*/ 0 w 1055811"/>
              <a:gd name="connsiteY3" fmla="*/ 213684 h 666900"/>
              <a:gd name="connsiteX0" fmla="*/ 0 w 1076405"/>
              <a:gd name="connsiteY0" fmla="*/ 175087 h 666900"/>
              <a:gd name="connsiteX1" fmla="*/ 582095 w 1076405"/>
              <a:gd name="connsiteY1" fmla="*/ 0 h 666900"/>
              <a:gd name="connsiteX2" fmla="*/ 1076405 w 1076405"/>
              <a:gd name="connsiteY2" fmla="*/ 666900 h 666900"/>
              <a:gd name="connsiteX3" fmla="*/ 0 w 1076405"/>
              <a:gd name="connsiteY3" fmla="*/ 175087 h 666900"/>
              <a:gd name="connsiteX0" fmla="*/ 0 w 1099712"/>
              <a:gd name="connsiteY0" fmla="*/ 175087 h 692869"/>
              <a:gd name="connsiteX1" fmla="*/ 582095 w 1099712"/>
              <a:gd name="connsiteY1" fmla="*/ 0 h 692869"/>
              <a:gd name="connsiteX2" fmla="*/ 1099712 w 1099712"/>
              <a:gd name="connsiteY2" fmla="*/ 692869 h 692869"/>
              <a:gd name="connsiteX3" fmla="*/ 0 w 1099712"/>
              <a:gd name="connsiteY3" fmla="*/ 175087 h 6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712" h="692869">
                <a:moveTo>
                  <a:pt x="0" y="175087"/>
                </a:moveTo>
                <a:lnTo>
                  <a:pt x="582095" y="0"/>
                </a:lnTo>
                <a:lnTo>
                  <a:pt x="1099712" y="692869"/>
                </a:lnTo>
                <a:lnTo>
                  <a:pt x="0" y="175087"/>
                </a:lnTo>
                <a:close/>
              </a:path>
            </a:pathLst>
          </a:custGeom>
          <a:solidFill>
            <a:srgbClr val="FF474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Текстово поле 1"/>
          <p:cNvSpPr txBox="1"/>
          <p:nvPr/>
        </p:nvSpPr>
        <p:spPr>
          <a:xfrm>
            <a:off x="2767308" y="5229824"/>
            <a:ext cx="232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Правоъгълен</a:t>
            </a:r>
          </a:p>
          <a:p>
            <a:pPr algn="ctr"/>
            <a:r>
              <a:rPr lang="el-GR" sz="2400" dirty="0" smtClean="0"/>
              <a:t>α</a:t>
            </a:r>
            <a:r>
              <a:rPr lang="bg-BG" sz="2400" dirty="0" smtClean="0"/>
              <a:t>=90</a:t>
            </a:r>
            <a:r>
              <a:rPr lang="bg-BG" sz="2400" baseline="30000" dirty="0" smtClean="0"/>
              <a:t>о</a:t>
            </a:r>
            <a:endParaRPr lang="bg-BG" sz="2400" dirty="0"/>
          </a:p>
        </p:txBody>
      </p:sp>
      <p:sp>
        <p:nvSpPr>
          <p:cNvPr id="10" name="Rectangle 9"/>
          <p:cNvSpPr/>
          <p:nvPr/>
        </p:nvSpPr>
        <p:spPr>
          <a:xfrm>
            <a:off x="2959959" y="4382978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8092393" y="4541524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6" name="Rectangle 15"/>
          <p:cNvSpPr/>
          <p:nvPr/>
        </p:nvSpPr>
        <p:spPr>
          <a:xfrm>
            <a:off x="5398354" y="4539623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α</a:t>
            </a:r>
            <a:endParaRPr lang="bg-BG" dirty="0"/>
          </a:p>
        </p:txBody>
      </p:sp>
      <p:sp>
        <p:nvSpPr>
          <p:cNvPr id="17" name="Rectangle 16"/>
          <p:cNvSpPr/>
          <p:nvPr/>
        </p:nvSpPr>
        <p:spPr>
          <a:xfrm>
            <a:off x="6990204" y="453962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p:sp>
        <p:nvSpPr>
          <p:cNvPr id="18" name="Rectangle 17"/>
          <p:cNvSpPr/>
          <p:nvPr/>
        </p:nvSpPr>
        <p:spPr>
          <a:xfrm>
            <a:off x="10836833" y="448347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4313404" y="44834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>
                <a:sym typeface="Symbol" panose="05050102010706020507" pitchFamily="18" charset="2"/>
              </a:rPr>
              <a:t>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213273" y="2788063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73" y="2788063"/>
                <a:ext cx="36561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254680" y="2857423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680" y="2857423"/>
                <a:ext cx="3656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31067" y="2705951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67" y="2705951"/>
                <a:ext cx="3656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>
            <a:stCxn id="12" idx="0"/>
          </p:cNvCxnSpPr>
          <p:nvPr/>
        </p:nvCxnSpPr>
        <p:spPr>
          <a:xfrm flipH="1">
            <a:off x="11689969" y="2745871"/>
            <a:ext cx="10121" cy="2106940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704679" y="4302503"/>
            <a:ext cx="406478" cy="707886"/>
            <a:chOff x="3181548" y="5250884"/>
            <a:chExt cx="406478" cy="707886"/>
          </a:xfrm>
        </p:grpSpPr>
        <p:sp>
          <p:nvSpPr>
            <p:cNvPr id="28" name="Arc 27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sp>
        <p:nvSpPr>
          <p:cNvPr id="31" name="Текстово поле 1"/>
          <p:cNvSpPr txBox="1"/>
          <p:nvPr/>
        </p:nvSpPr>
        <p:spPr>
          <a:xfrm>
            <a:off x="8069503" y="5229824"/>
            <a:ext cx="232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Тъпоъгълен</a:t>
            </a:r>
          </a:p>
          <a:p>
            <a:pPr algn="ctr"/>
            <a:r>
              <a:rPr lang="bg-BG" sz="2400" dirty="0" smtClean="0">
                <a:sym typeface="Symbol" panose="05050102010706020507" pitchFamily="18" charset="2"/>
              </a:rPr>
              <a:t>&gt;</a:t>
            </a:r>
            <a:r>
              <a:rPr lang="bg-BG" sz="2400" dirty="0" smtClean="0"/>
              <a:t>90</a:t>
            </a:r>
            <a:r>
              <a:rPr lang="bg-BG" sz="2400" baseline="30000" dirty="0" smtClean="0"/>
              <a:t>о</a:t>
            </a:r>
            <a:endParaRPr lang="bg-BG" sz="240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Текстово поле 1"/>
              <p:cNvSpPr txBox="1"/>
              <p:nvPr/>
            </p:nvSpPr>
            <p:spPr>
              <a:xfrm>
                <a:off x="5234875" y="5229823"/>
                <a:ext cx="23224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sz="2400" dirty="0" smtClean="0"/>
                  <a:t>Остроъгълен</a:t>
                </a:r>
              </a:p>
              <a:p>
                <a:pPr algn="ctr"/>
                <a:r>
                  <a:rPr lang="el-GR" sz="2400" dirty="0" smtClean="0"/>
                  <a:t>α</a:t>
                </a:r>
                <a:r>
                  <a:rPr lang="bg-BG" sz="2400" dirty="0" smtClean="0"/>
                  <a:t>&lt;90</a:t>
                </a:r>
                <a:r>
                  <a:rPr lang="bg-BG" sz="2400" baseline="30000" dirty="0" smtClean="0"/>
                  <a:t>о</a:t>
                </a:r>
                <a:r>
                  <a:rPr lang="bg-BG" sz="2400" dirty="0" smtClean="0"/>
                  <a:t>, </a:t>
                </a:r>
                <a:r>
                  <a:rPr lang="bg-BG" sz="2400" dirty="0" smtClean="0">
                    <a:sym typeface="Symbol" panose="05050102010706020507" pitchFamily="18" charset="2"/>
                  </a:rPr>
                  <a:t></a:t>
                </a:r>
                <a:r>
                  <a:rPr lang="bg-BG" sz="2400" dirty="0">
                    <a:sym typeface="Symbol" panose="05050102010706020507" pitchFamily="18" charset="2"/>
                  </a:rPr>
                  <a:t>&lt;</a:t>
                </a:r>
                <a:r>
                  <a:rPr lang="bg-BG" sz="2400" dirty="0" smtClean="0"/>
                  <a:t>90</a:t>
                </a:r>
                <a:r>
                  <a:rPr lang="bg-BG" sz="2400" baseline="30000" dirty="0" smtClean="0"/>
                  <a:t>о</a:t>
                </a:r>
                <a:r>
                  <a:rPr lang="bg-BG" sz="2400" dirty="0" smtClean="0"/>
                  <a:t>, </a:t>
                </a:r>
                <a:endParaRPr lang="bg-BG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bg-B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bg-BG" sz="2400" dirty="0" smtClean="0"/>
                  <a:t>&lt;90</a:t>
                </a:r>
                <a:r>
                  <a:rPr lang="bg-BG" sz="2400" baseline="30000" dirty="0" smtClean="0"/>
                  <a:t>о</a:t>
                </a:r>
                <a:endParaRPr lang="bg-BG" sz="2400" dirty="0"/>
              </a:p>
            </p:txBody>
          </p:sp>
        </mc:Choice>
        <mc:Fallback xmlns="">
          <p:sp>
            <p:nvSpPr>
              <p:cNvPr id="32" name="Текстово пол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875" y="5229823"/>
                <a:ext cx="2322407" cy="1200329"/>
              </a:xfrm>
              <a:prstGeom prst="rect">
                <a:avLst/>
              </a:prstGeom>
              <a:blipFill rotWithShape="0">
                <a:blip r:embed="rId14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238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9" grpId="0" animBg="1"/>
      <p:bldP spid="11" grpId="0" animBg="1"/>
      <p:bldP spid="12" grpId="0" animBg="1"/>
      <p:bldP spid="14" grpId="0"/>
      <p:bldP spid="10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E04E4E"/>
                </a:solidFill>
              </a:rPr>
              <a:t>Триъгълник - Лице</a:t>
            </a:r>
            <a:endParaRPr lang="bg-BG" dirty="0">
              <a:solidFill>
                <a:srgbClr val="E04E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ово поле 3"/>
              <p:cNvSpPr txBox="1"/>
              <p:nvPr/>
            </p:nvSpPr>
            <p:spPr>
              <a:xfrm>
                <a:off x="6890760" y="1862228"/>
                <a:ext cx="1917896" cy="96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60" y="1862228"/>
                <a:ext cx="1917896" cy="9658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Равнобедрен триъгълник 3"/>
          <p:cNvSpPr/>
          <p:nvPr/>
        </p:nvSpPr>
        <p:spPr>
          <a:xfrm>
            <a:off x="2516189" y="1989320"/>
            <a:ext cx="4311815" cy="3418313"/>
          </a:xfrm>
          <a:prstGeom prst="triangle">
            <a:avLst/>
          </a:prstGeom>
          <a:solidFill>
            <a:srgbClr val="FF47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Право съединение 5"/>
          <p:cNvCxnSpPr/>
          <p:nvPr/>
        </p:nvCxnSpPr>
        <p:spPr>
          <a:xfrm>
            <a:off x="3616117" y="3721878"/>
            <a:ext cx="3093185" cy="163681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аво съединение 14"/>
          <p:cNvCxnSpPr>
            <a:stCxn id="13" idx="5"/>
          </p:cNvCxnSpPr>
          <p:nvPr/>
        </p:nvCxnSpPr>
        <p:spPr>
          <a:xfrm flipH="1">
            <a:off x="2620346" y="3698478"/>
            <a:ext cx="3129705" cy="1660214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аво съединение 17"/>
          <p:cNvCxnSpPr/>
          <p:nvPr/>
        </p:nvCxnSpPr>
        <p:spPr>
          <a:xfrm>
            <a:off x="4666599" y="2072287"/>
            <a:ext cx="0" cy="324000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9950" y="51513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63275" y="33369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28004" y="517143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997965" y="371074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bg-BG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063689" y="3483757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a</a:t>
            </a:r>
            <a:endParaRPr lang="bg-BG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41670" y="419039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h</a:t>
            </a:r>
            <a:r>
              <a:rPr lang="en-US" sz="2400" baseline="-25000" noProof="1" smtClean="0"/>
              <a:t>b</a:t>
            </a:r>
            <a:endParaRPr lang="en-US" sz="2400" baseline="-25000" noProof="1"/>
          </a:p>
        </p:txBody>
      </p:sp>
      <p:sp>
        <p:nvSpPr>
          <p:cNvPr id="41" name="TextBox 40"/>
          <p:cNvSpPr txBox="1"/>
          <p:nvPr/>
        </p:nvSpPr>
        <p:spPr>
          <a:xfrm>
            <a:off x="4503542" y="161748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21763" y="5281779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66507" y="45081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1" smtClean="0"/>
              <a:t>h</a:t>
            </a:r>
            <a:r>
              <a:rPr lang="en-US" sz="2400" baseline="-25000" noProof="1" smtClean="0"/>
              <a:t>c</a:t>
            </a:r>
            <a:endParaRPr lang="en-US" sz="2400" baseline="-250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Текстово поле 3"/>
              <p:cNvSpPr txBox="1"/>
              <p:nvPr/>
            </p:nvSpPr>
            <p:spPr>
              <a:xfrm>
                <a:off x="8089715" y="3188779"/>
                <a:ext cx="1934632" cy="966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6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15" y="3188779"/>
                <a:ext cx="1934632" cy="9660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Текстово поле 3"/>
              <p:cNvSpPr txBox="1"/>
              <p:nvPr/>
            </p:nvSpPr>
            <p:spPr>
              <a:xfrm>
                <a:off x="9826941" y="4441791"/>
                <a:ext cx="1868653" cy="965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/>
                        </a:rPr>
                        <m:t>S</m:t>
                      </m:r>
                      <m:r>
                        <a:rPr lang="en-US" sz="30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000" b="0" i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3000" dirty="0"/>
              </a:p>
            </p:txBody>
          </p:sp>
        </mc:Choice>
        <mc:Fallback xmlns="">
          <p:sp>
            <p:nvSpPr>
              <p:cNvPr id="47" name="Текстово поле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941" y="4441791"/>
                <a:ext cx="1868653" cy="96584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Текстово поле 1"/>
          <p:cNvSpPr txBox="1"/>
          <p:nvPr/>
        </p:nvSpPr>
        <p:spPr>
          <a:xfrm>
            <a:off x="5468655" y="5913406"/>
            <a:ext cx="434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i="1" dirty="0" smtClean="0"/>
              <a:t>Кликнете върху формулата и ще видите кои елементи от триъгълника присъстват в нея</a:t>
            </a:r>
            <a:endParaRPr lang="bg-BG" sz="1600" i="1" dirty="0"/>
          </a:p>
        </p:txBody>
      </p:sp>
      <p:pic>
        <p:nvPicPr>
          <p:cNvPr id="2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pic>
        <p:nvPicPr>
          <p:cNvPr id="23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/>
          <p:cNvGrpSpPr/>
          <p:nvPr/>
        </p:nvGrpSpPr>
        <p:grpSpPr>
          <a:xfrm>
            <a:off x="4508610" y="4842432"/>
            <a:ext cx="406478" cy="707886"/>
            <a:chOff x="3181548" y="5250884"/>
            <a:chExt cx="406478" cy="707886"/>
          </a:xfrm>
        </p:grpSpPr>
        <p:sp>
          <p:nvSpPr>
            <p:cNvPr id="31" name="Arc 30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 rot="1484191">
            <a:off x="3505160" y="3169632"/>
            <a:ext cx="406478" cy="707886"/>
            <a:chOff x="3181548" y="5250884"/>
            <a:chExt cx="406478" cy="707886"/>
          </a:xfrm>
        </p:grpSpPr>
        <p:sp>
          <p:nvSpPr>
            <p:cNvPr id="34" name="Arc 33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4821619">
            <a:off x="5334759" y="3403826"/>
            <a:ext cx="406478" cy="707886"/>
            <a:chOff x="3181548" y="5250884"/>
            <a:chExt cx="406478" cy="707886"/>
          </a:xfrm>
        </p:grpSpPr>
        <p:sp>
          <p:nvSpPr>
            <p:cNvPr id="37" name="Arc 36"/>
            <p:cNvSpPr/>
            <p:nvPr/>
          </p:nvSpPr>
          <p:spPr>
            <a:xfrm>
              <a:off x="3181548" y="5627345"/>
              <a:ext cx="399009" cy="328220"/>
            </a:xfrm>
            <a:prstGeom prst="arc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16130" y="5250884"/>
              <a:ext cx="2718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4000" dirty="0" smtClean="0"/>
                <a:t>.</a:t>
              </a:r>
              <a:endParaRPr lang="bg-BG" sz="4000" dirty="0"/>
            </a:p>
          </p:txBody>
        </p:sp>
      </p:grpSp>
      <p:pic>
        <p:nvPicPr>
          <p:cNvPr id="7" name="triugulnik lice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64083" y="162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7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4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6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7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8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9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20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2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4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2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26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28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8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29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3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30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30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3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3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6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3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nodeType="withEffect">
                                  <p:stCondLst>
                                    <p:cond delay="3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6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32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9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3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80000" showWhenStopped="0">
                <p:cTn id="1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  <p:bldP spid="13" grpId="0" animBg="1"/>
      <p:bldP spid="3" grpId="0"/>
      <p:bldP spid="25" grpId="0"/>
      <p:bldP spid="25" grpId="1"/>
      <p:bldP spid="25" grpId="2"/>
      <p:bldP spid="28" grpId="0"/>
      <p:bldP spid="29" grpId="0"/>
      <p:bldP spid="29" grpId="1"/>
      <p:bldP spid="29" grpId="2"/>
      <p:bldP spid="30" grpId="0"/>
      <p:bldP spid="30" grpId="1"/>
      <p:bldP spid="30" grpId="2"/>
      <p:bldP spid="40" grpId="0"/>
      <p:bldP spid="40" grpId="1"/>
      <p:bldP spid="40" grpId="2"/>
      <p:bldP spid="41" grpId="0"/>
      <p:bldP spid="42" grpId="0"/>
      <p:bldP spid="42" grpId="1"/>
      <p:bldP spid="42" grpId="2"/>
      <p:bldP spid="43" grpId="0"/>
      <p:bldP spid="43" grpId="1"/>
      <p:bldP spid="43" grpId="2"/>
      <p:bldP spid="46" grpId="0"/>
      <p:bldP spid="47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rgbClr val="E04E4E"/>
                </a:solidFill>
              </a:rPr>
              <a:t>Мерни</a:t>
            </a:r>
            <a:r>
              <a:rPr lang="bg-BG" dirty="0" smtClean="0"/>
              <a:t> </a:t>
            </a:r>
            <a:r>
              <a:rPr lang="bg-BG" dirty="0">
                <a:solidFill>
                  <a:srgbClr val="E04E4E"/>
                </a:solidFill>
              </a:rPr>
              <a:t>единици</a:t>
            </a:r>
          </a:p>
        </p:txBody>
      </p:sp>
      <p:pic>
        <p:nvPicPr>
          <p:cNvPr id="3" name="ysporednik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75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19" y="89007"/>
            <a:ext cx="609600" cy="609600"/>
          </a:xfrm>
          <a:prstGeom prst="rect">
            <a:avLst/>
          </a:prstGeom>
        </p:spPr>
      </p:pic>
      <p:pic>
        <p:nvPicPr>
          <p:cNvPr id="5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26297" y="6111024"/>
            <a:ext cx="540000" cy="5400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04013"/>
              </p:ext>
            </p:extLst>
          </p:nvPr>
        </p:nvGraphicFramePr>
        <p:xfrm>
          <a:off x="2602466" y="2560218"/>
          <a:ext cx="930693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35"/>
                <a:gridCol w="5526499"/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</a:t>
                      </a:r>
                      <a:r>
                        <a:rPr lang="bg-BG" sz="2800" baseline="0" dirty="0" smtClean="0"/>
                        <a:t> за дължина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Единици за лице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сантиметър</a:t>
                      </a:r>
                      <a:r>
                        <a:rPr lang="bg-BG" sz="2800" baseline="0" dirty="0" smtClean="0"/>
                        <a:t> (1 см)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сантиметър</a:t>
                      </a:r>
                      <a:r>
                        <a:rPr lang="bg-BG" sz="2800" baseline="0" dirty="0" smtClean="0"/>
                        <a:t> (1 кв. см)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метър (1 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</a:t>
                      </a:r>
                      <a:r>
                        <a:rPr lang="bg-BG" sz="2800" baseline="0" dirty="0" smtClean="0"/>
                        <a:t> </a:t>
                      </a:r>
                      <a:r>
                        <a:rPr lang="bg-BG" sz="2800" dirty="0" smtClean="0"/>
                        <a:t>метър (1 кв. м)</a:t>
                      </a:r>
                      <a:endParaRPr lang="bg-BG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милиметър (1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 smtClean="0"/>
                        <a:t>1 квадратен милиметър (1 кв.</a:t>
                      </a:r>
                      <a:r>
                        <a:rPr lang="bg-BG" sz="2800" baseline="0" dirty="0" smtClean="0"/>
                        <a:t> мм)</a:t>
                      </a:r>
                      <a:endParaRPr lang="bg-BG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15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Триъгълник - Обиколка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Равнобедрен триъгълник 3"/>
          <p:cNvSpPr/>
          <p:nvPr/>
        </p:nvSpPr>
        <p:spPr>
          <a:xfrm>
            <a:off x="2438546" y="2185717"/>
            <a:ext cx="4311815" cy="3407742"/>
          </a:xfrm>
          <a:custGeom>
            <a:avLst/>
            <a:gdLst>
              <a:gd name="connsiteX0" fmla="*/ 0 w 4311815"/>
              <a:gd name="connsiteY0" fmla="*/ 3418313 h 3418313"/>
              <a:gd name="connsiteX1" fmla="*/ 2155908 w 4311815"/>
              <a:gd name="connsiteY1" fmla="*/ 0 h 3418313"/>
              <a:gd name="connsiteX2" fmla="*/ 4311815 w 4311815"/>
              <a:gd name="connsiteY2" fmla="*/ 3418313 h 3418313"/>
              <a:gd name="connsiteX3" fmla="*/ 0 w 4311815"/>
              <a:gd name="connsiteY3" fmla="*/ 3418313 h 3418313"/>
              <a:gd name="connsiteX0" fmla="*/ 0 w 4311815"/>
              <a:gd name="connsiteY0" fmla="*/ 3407742 h 3407742"/>
              <a:gd name="connsiteX1" fmla="*/ 2198192 w 4311815"/>
              <a:gd name="connsiteY1" fmla="*/ 0 h 3407742"/>
              <a:gd name="connsiteX2" fmla="*/ 4311815 w 4311815"/>
              <a:gd name="connsiteY2" fmla="*/ 3407742 h 3407742"/>
              <a:gd name="connsiteX3" fmla="*/ 0 w 4311815"/>
              <a:gd name="connsiteY3" fmla="*/ 3407742 h 340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1815" h="3407742">
                <a:moveTo>
                  <a:pt x="0" y="3407742"/>
                </a:moveTo>
                <a:lnTo>
                  <a:pt x="2198192" y="0"/>
                </a:lnTo>
                <a:lnTo>
                  <a:pt x="4311815" y="3407742"/>
                </a:lnTo>
                <a:lnTo>
                  <a:pt x="0" y="3407742"/>
                </a:lnTo>
                <a:close/>
              </a:path>
            </a:pathLst>
          </a:cu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Право съединение 5"/>
          <p:cNvCxnSpPr/>
          <p:nvPr/>
        </p:nvCxnSpPr>
        <p:spPr>
          <a:xfrm>
            <a:off x="4623079" y="2146348"/>
            <a:ext cx="2132169" cy="341301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72132" y="352881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bg-B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481213" y="2479994"/>
            <a:ext cx="256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noProof="1" smtClean="0"/>
              <a:t>P=a+b+c</a:t>
            </a:r>
            <a:endParaRPr lang="en-US" sz="4000" noProof="1"/>
          </a:p>
        </p:txBody>
      </p:sp>
      <p:sp>
        <p:nvSpPr>
          <p:cNvPr id="20" name="TextBox 19"/>
          <p:cNvSpPr txBox="1"/>
          <p:nvPr/>
        </p:nvSpPr>
        <p:spPr>
          <a:xfrm>
            <a:off x="4437199" y="5509085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bg-BG" sz="2400" dirty="0"/>
          </a:p>
        </p:txBody>
      </p:sp>
      <p:cxnSp>
        <p:nvCxnSpPr>
          <p:cNvPr id="24" name="Право съединение 5"/>
          <p:cNvCxnSpPr/>
          <p:nvPr/>
        </p:nvCxnSpPr>
        <p:spPr>
          <a:xfrm>
            <a:off x="2463639" y="5571102"/>
            <a:ext cx="4318880" cy="12124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аво съединение 5"/>
          <p:cNvCxnSpPr/>
          <p:nvPr/>
        </p:nvCxnSpPr>
        <p:spPr>
          <a:xfrm flipV="1">
            <a:off x="2490910" y="2156538"/>
            <a:ext cx="2132169" cy="3413013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1336" y="352881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15" name="Картина 18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7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8" name="Картина 22">
            <a:hlinkClick r:id="rId8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5" name="triagulnik3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030.6301" end="909.3792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8048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162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1760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8" dur="2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9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193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3" dur="19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1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46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461"/>
                            </p:stCondLst>
                            <p:childTnLst>
                              <p:par>
                                <p:cTn id="4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961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961"/>
                            </p:stCondLst>
                            <p:childTnLst>
                              <p:par>
                                <p:cTn id="5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 animBg="1"/>
      <p:bldP spid="14" grpId="0"/>
      <p:bldP spid="16" grpId="0"/>
      <p:bldP spid="16" grpId="1"/>
      <p:bldP spid="20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5285</TotalTime>
  <Words>208</Words>
  <Application>Microsoft Office PowerPoint</Application>
  <PresentationFormat>Widescreen</PresentationFormat>
  <Paragraphs>93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Потребителски проект</vt:lpstr>
      <vt:lpstr>Триъгълник - Същност</vt:lpstr>
      <vt:lpstr>Триъгълник - Видове</vt:lpstr>
      <vt:lpstr>Триъгълник - Видове</vt:lpstr>
      <vt:lpstr>Триъгълник - Лице</vt:lpstr>
      <vt:lpstr>Мерни единици</vt:lpstr>
      <vt:lpstr>Триъгълник - Обиколка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 подсказвач за 5 клас</dc:title>
  <dc:creator>Teacher</dc:creator>
  <cp:lastModifiedBy>Димитър Колев</cp:lastModifiedBy>
  <cp:revision>356</cp:revision>
  <dcterms:created xsi:type="dcterms:W3CDTF">2014-12-03T16:22:28Z</dcterms:created>
  <dcterms:modified xsi:type="dcterms:W3CDTF">2015-12-03T16:36:10Z</dcterms:modified>
</cp:coreProperties>
</file>