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8"/>
  </p:notesMasterIdLst>
  <p:sldIdLst>
    <p:sldId id="278" r:id="rId3"/>
    <p:sldId id="279" r:id="rId4"/>
    <p:sldId id="280" r:id="rId5"/>
    <p:sldId id="282" r:id="rId6"/>
    <p:sldId id="28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E4E"/>
    <a:srgbClr val="FF4747"/>
    <a:srgbClr val="DDDDDD"/>
    <a:srgbClr val="B2B2B2"/>
    <a:srgbClr val="808080"/>
    <a:srgbClr val="B2F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23" autoAdjust="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>
        <p:guide orient="horz" pos="2160"/>
        <p:guide pos="3840"/>
        <p:guide orient="horz" pos="2392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  <p:sp>
        <p:nvSpPr>
          <p:cNvPr id="8" name="Равнобедрен триъгълник 18"/>
          <p:cNvSpPr/>
          <p:nvPr userDrawn="1"/>
        </p:nvSpPr>
        <p:spPr>
          <a:xfrm rot="21022644">
            <a:off x="340938" y="2680757"/>
            <a:ext cx="1162632" cy="1051413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Куб 19"/>
          <p:cNvSpPr/>
          <p:nvPr userDrawn="1"/>
        </p:nvSpPr>
        <p:spPr>
          <a:xfrm rot="20667596">
            <a:off x="888186" y="1885249"/>
            <a:ext cx="1027270" cy="90097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Трапец 20"/>
          <p:cNvSpPr/>
          <p:nvPr userDrawn="1"/>
        </p:nvSpPr>
        <p:spPr>
          <a:xfrm rot="1045830">
            <a:off x="861537" y="5961171"/>
            <a:ext cx="830809" cy="629886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Freeform 10"/>
          <p:cNvSpPr/>
          <p:nvPr userDrawn="1"/>
        </p:nvSpPr>
        <p:spPr>
          <a:xfrm rot="2741435">
            <a:off x="1541081" y="4576815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Freeform 11"/>
          <p:cNvSpPr/>
          <p:nvPr userDrawn="1"/>
        </p:nvSpPr>
        <p:spPr>
          <a:xfrm rot="18841176">
            <a:off x="1096320" y="397123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1125333" y="509204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Freeform 13"/>
          <p:cNvSpPr/>
          <p:nvPr userDrawn="1"/>
        </p:nvSpPr>
        <p:spPr>
          <a:xfrm>
            <a:off x="1457879" y="4200325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14"/>
          <p:cNvSpPr/>
          <p:nvPr userDrawn="1"/>
        </p:nvSpPr>
        <p:spPr>
          <a:xfrm rot="13541435">
            <a:off x="208263" y="449028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Freeform 15"/>
          <p:cNvSpPr/>
          <p:nvPr userDrawn="1"/>
        </p:nvSpPr>
        <p:spPr>
          <a:xfrm rot="8041176">
            <a:off x="665703" y="517419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Freeform 16"/>
          <p:cNvSpPr/>
          <p:nvPr userDrawn="1"/>
        </p:nvSpPr>
        <p:spPr>
          <a:xfrm rot="16200000">
            <a:off x="474496" y="411059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Freeform 17"/>
          <p:cNvSpPr/>
          <p:nvPr userDrawn="1"/>
        </p:nvSpPr>
        <p:spPr>
          <a:xfrm rot="10800000">
            <a:off x="333114" y="491854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media" Target="../media/media2.wma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microsoft.com/office/2007/relationships/media" Target="../media/media1.wma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audio" Target="NULL" TargetMode="External"/><Relationship Id="rId6" Type="http://schemas.openxmlformats.org/officeDocument/2006/relationships/audio" Target="../media/media3.wma"/><Relationship Id="rId11" Type="http://schemas.openxmlformats.org/officeDocument/2006/relationships/image" Target="../media/image9.png"/><Relationship Id="rId5" Type="http://schemas.microsoft.com/office/2007/relationships/media" Target="../media/media3.wma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audio" Target="../media/media2.wma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4.wma"/><Relationship Id="rId1" Type="http://schemas.openxmlformats.org/officeDocument/2006/relationships/audi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media" Target="../media/media6.wma"/><Relationship Id="rId7" Type="http://schemas.openxmlformats.org/officeDocument/2006/relationships/image" Target="../media/image6.png"/><Relationship Id="rId2" Type="http://schemas.microsoft.com/office/2007/relationships/media" Target="../media/media5.wma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1.png"/><Relationship Id="rId5" Type="http://schemas.microsoft.com/office/2007/relationships/media" Target="../media/media7.wma"/><Relationship Id="rId10" Type="http://schemas.openxmlformats.org/officeDocument/2006/relationships/image" Target="../media/image20.png"/><Relationship Id="rId4" Type="http://schemas.openxmlformats.org/officeDocument/2006/relationships/audio" Target="../media/media6.wma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8.wma"/><Relationship Id="rId1" Type="http://schemas.openxmlformats.org/officeDocument/2006/relationships/audi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../pishtovi/&#1059;&#1089;&#1087;&#1086;&#1088;&#1077;&#1076;&#1085;&#1080;&#1082;.pdf" TargetMode="External"/><Relationship Id="rId3" Type="http://schemas.openxmlformats.org/officeDocument/2006/relationships/slideLayout" Target="../slideLayouts/slideLayout6.xml"/><Relationship Id="rId7" Type="http://schemas.microsoft.com/office/2007/relationships/hdphoto" Target="../media/hdphoto1.wdp"/><Relationship Id="rId2" Type="http://schemas.microsoft.com/office/2007/relationships/media" Target="../media/media9.wma"/><Relationship Id="rId1" Type="http://schemas.openxmlformats.org/officeDocument/2006/relationships/audio" Target="NULL" TargetMode="External"/><Relationship Id="rId6" Type="http://schemas.openxmlformats.org/officeDocument/2006/relationships/image" Target="../media/image22.png"/><Relationship Id="rId5" Type="http://schemas.openxmlformats.org/officeDocument/2006/relationships/hyperlink" Target="../zadachi/&#1059;&#1089;&#1087;&#1086;&#1088;&#1077;&#1076;&#1085;&#1080;&#1082;.pdf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rgbClr val="E04E4E"/>
                </a:solidFill>
              </a:rPr>
              <a:t>У</a:t>
            </a:r>
            <a:r>
              <a:rPr lang="bg-BG" dirty="0" smtClean="0">
                <a:solidFill>
                  <a:srgbClr val="E04E4E"/>
                </a:solidFill>
              </a:rPr>
              <a:t>споредник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- </a:t>
            </a:r>
            <a:r>
              <a:rPr lang="bg-BG" dirty="0">
                <a:solidFill>
                  <a:srgbClr val="E04E4E"/>
                </a:solidFill>
              </a:rPr>
              <a:t>Същност</a:t>
            </a: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sp>
        <p:nvSpPr>
          <p:cNvPr id="12" name="Parallelogram 11"/>
          <p:cNvSpPr/>
          <p:nvPr/>
        </p:nvSpPr>
        <p:spPr>
          <a:xfrm>
            <a:off x="2477927" y="2465786"/>
            <a:ext cx="3473243" cy="2835972"/>
          </a:xfrm>
          <a:prstGeom prst="parallelogram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448540" y="2217492"/>
            <a:ext cx="794500" cy="324361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213613" y="2304220"/>
            <a:ext cx="753429" cy="3200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303315" y="5301758"/>
            <a:ext cx="3148836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854863" y="2465786"/>
            <a:ext cx="349015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Текстово поле 12"/>
          <p:cNvSpPr txBox="1"/>
          <p:nvPr/>
        </p:nvSpPr>
        <p:spPr>
          <a:xfrm>
            <a:off x="7257799" y="1928328"/>
            <a:ext cx="434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Елементи:</a:t>
            </a:r>
            <a:endParaRPr lang="bg-BG" sz="2400" dirty="0"/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7387073" y="2428326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Върхове -  </a:t>
            </a:r>
            <a:endParaRPr lang="bg-BG" sz="2400" dirty="0"/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8903089" y="2335991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29" name="Текстово поле 27"/>
          <p:cNvSpPr txBox="1"/>
          <p:nvPr/>
        </p:nvSpPr>
        <p:spPr>
          <a:xfrm>
            <a:off x="9445840" y="2335991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В</a:t>
            </a:r>
            <a:endParaRPr lang="bg-BG" sz="3600" dirty="0"/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9988591" y="2319403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С</a:t>
            </a:r>
            <a:endParaRPr lang="bg-BG" sz="3600" dirty="0"/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10531342" y="2321498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  <a:endParaRPr lang="bg-BG" sz="3600" dirty="0"/>
          </a:p>
        </p:txBody>
      </p:sp>
      <p:sp>
        <p:nvSpPr>
          <p:cNvPr id="28" name="Текстово поле 26"/>
          <p:cNvSpPr txBox="1"/>
          <p:nvPr/>
        </p:nvSpPr>
        <p:spPr>
          <a:xfrm>
            <a:off x="2124274" y="5160718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5213613" y="5181454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В</a:t>
            </a:r>
            <a:endParaRPr lang="bg-BG" sz="3600" dirty="0"/>
          </a:p>
        </p:txBody>
      </p:sp>
      <p:sp>
        <p:nvSpPr>
          <p:cNvPr id="30" name="Текстово поле 28"/>
          <p:cNvSpPr txBox="1"/>
          <p:nvPr/>
        </p:nvSpPr>
        <p:spPr>
          <a:xfrm>
            <a:off x="5945707" y="1921622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С</a:t>
            </a:r>
            <a:endParaRPr lang="bg-BG" sz="3600" dirty="0"/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2791633" y="1951750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  <a:endParaRPr lang="bg-BG" sz="3600" dirty="0"/>
          </a:p>
        </p:txBody>
      </p:sp>
      <p:sp>
        <p:nvSpPr>
          <p:cNvPr id="20" name="Текстово поле 25"/>
          <p:cNvSpPr txBox="1"/>
          <p:nvPr/>
        </p:nvSpPr>
        <p:spPr>
          <a:xfrm>
            <a:off x="7388774" y="2880348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Страни - </a:t>
            </a:r>
            <a:endParaRPr lang="bg-BG" sz="2400" dirty="0"/>
          </a:p>
        </p:txBody>
      </p:sp>
      <p:sp>
        <p:nvSpPr>
          <p:cNvPr id="21" name="Текстово поле 26"/>
          <p:cNvSpPr txBox="1"/>
          <p:nvPr/>
        </p:nvSpPr>
        <p:spPr>
          <a:xfrm>
            <a:off x="8903089" y="280104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31" name="Текстово поле 26"/>
          <p:cNvSpPr txBox="1"/>
          <p:nvPr/>
        </p:nvSpPr>
        <p:spPr>
          <a:xfrm>
            <a:off x="3682284" y="5199495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а</a:t>
            </a:r>
            <a:endParaRPr lang="bg-BG" sz="2800" dirty="0"/>
          </a:p>
        </p:txBody>
      </p:sp>
      <p:sp>
        <p:nvSpPr>
          <p:cNvPr id="22" name="b"/>
          <p:cNvSpPr txBox="1"/>
          <p:nvPr/>
        </p:nvSpPr>
        <p:spPr>
          <a:xfrm>
            <a:off x="9445840" y="280104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bg-BG" sz="3600" dirty="0"/>
          </a:p>
        </p:txBody>
      </p:sp>
      <p:sp>
        <p:nvSpPr>
          <p:cNvPr id="32" name="Текстово поле 27"/>
          <p:cNvSpPr txBox="1"/>
          <p:nvPr/>
        </p:nvSpPr>
        <p:spPr>
          <a:xfrm>
            <a:off x="5590327" y="3641531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23" name="Текстово поле 28"/>
          <p:cNvSpPr txBox="1"/>
          <p:nvPr/>
        </p:nvSpPr>
        <p:spPr>
          <a:xfrm>
            <a:off x="4136604" y="1983177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bg-BG" sz="2800" dirty="0"/>
          </a:p>
        </p:txBody>
      </p:sp>
      <p:sp>
        <p:nvSpPr>
          <p:cNvPr id="63" name="b"/>
          <p:cNvSpPr txBox="1"/>
          <p:nvPr/>
        </p:nvSpPr>
        <p:spPr>
          <a:xfrm>
            <a:off x="9988591" y="280104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  <a:endParaRPr lang="bg-BG" sz="3600" dirty="0"/>
          </a:p>
        </p:txBody>
      </p:sp>
      <p:sp>
        <p:nvSpPr>
          <p:cNvPr id="45" name="Текстово поле 44"/>
          <p:cNvSpPr txBox="1"/>
          <p:nvPr/>
        </p:nvSpPr>
        <p:spPr>
          <a:xfrm>
            <a:off x="10531342" y="280104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</a:t>
            </a:r>
            <a:endParaRPr lang="bg-BG" sz="3600" dirty="0"/>
          </a:p>
        </p:txBody>
      </p:sp>
      <p:sp>
        <p:nvSpPr>
          <p:cNvPr id="44" name="Текстово поле 27"/>
          <p:cNvSpPr txBox="1"/>
          <p:nvPr/>
        </p:nvSpPr>
        <p:spPr>
          <a:xfrm>
            <a:off x="2466686" y="3552022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bg-BG" sz="2800" dirty="0"/>
          </a:p>
        </p:txBody>
      </p:sp>
      <p:sp>
        <p:nvSpPr>
          <p:cNvPr id="24" name="Текстово поле 25"/>
          <p:cNvSpPr txBox="1"/>
          <p:nvPr/>
        </p:nvSpPr>
        <p:spPr>
          <a:xfrm>
            <a:off x="7370214" y="3427038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Ъгли -  </a:t>
            </a:r>
            <a:endParaRPr lang="bg-BG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Текстово поле 26"/>
              <p:cNvSpPr txBox="1"/>
              <p:nvPr/>
            </p:nvSpPr>
            <p:spPr>
              <a:xfrm>
                <a:off x="8877696" y="3415721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>
          <p:sp>
            <p:nvSpPr>
              <p:cNvPr id="25" name="Текстово поле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696" y="3415721"/>
                <a:ext cx="532264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Текстово поле 27"/>
              <p:cNvSpPr txBox="1"/>
              <p:nvPr/>
            </p:nvSpPr>
            <p:spPr>
              <a:xfrm>
                <a:off x="9425691" y="3448755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>
          <p:sp>
            <p:nvSpPr>
              <p:cNvPr id="26" name="Текстово поле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91" y="3448755"/>
                <a:ext cx="532264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Текстово поле 28"/>
              <p:cNvSpPr txBox="1"/>
              <p:nvPr/>
            </p:nvSpPr>
            <p:spPr>
              <a:xfrm>
                <a:off x="9963198" y="3399642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>
          <p:sp>
            <p:nvSpPr>
              <p:cNvPr id="27" name="Текстово поле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198" y="3399642"/>
                <a:ext cx="532264" cy="6463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Текстово поле 48"/>
              <p:cNvSpPr txBox="1"/>
              <p:nvPr/>
            </p:nvSpPr>
            <p:spPr>
              <a:xfrm>
                <a:off x="10531342" y="3371263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>
          <p:sp>
            <p:nvSpPr>
              <p:cNvPr id="49" name="Текстово поле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342" y="3371263"/>
                <a:ext cx="532264" cy="64633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uglal alfa"/>
          <p:cNvGrpSpPr/>
          <p:nvPr/>
        </p:nvGrpSpPr>
        <p:grpSpPr>
          <a:xfrm>
            <a:off x="2277447" y="4792449"/>
            <a:ext cx="739243" cy="797120"/>
            <a:chOff x="999731" y="4976854"/>
            <a:chExt cx="739243" cy="797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Текстово поле 26"/>
                <p:cNvSpPr txBox="1"/>
                <p:nvPr/>
              </p:nvSpPr>
              <p:spPr>
                <a:xfrm>
                  <a:off x="1120343" y="5062762"/>
                  <a:ext cx="5322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bg-BG" sz="2800" dirty="0"/>
                </a:p>
              </p:txBody>
            </p:sp>
          </mc:Choice>
          <mc:Fallback xmlns="">
            <p:sp>
              <p:nvSpPr>
                <p:cNvPr id="52" name="Текстово поле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343" y="5062762"/>
                  <a:ext cx="532264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 54"/>
            <p:cNvSpPr/>
            <p:nvPr/>
          </p:nvSpPr>
          <p:spPr>
            <a:xfrm rot="21380513">
              <a:off x="999731" y="4976854"/>
              <a:ext cx="739243" cy="797120"/>
            </a:xfrm>
            <a:prstGeom prst="arc">
              <a:avLst>
                <a:gd name="adj1" fmla="val 16200000"/>
                <a:gd name="adj2" fmla="val 141042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" name="ugal beta"/>
          <p:cNvGrpSpPr/>
          <p:nvPr/>
        </p:nvGrpSpPr>
        <p:grpSpPr>
          <a:xfrm>
            <a:off x="4827025" y="4845614"/>
            <a:ext cx="797120" cy="825764"/>
            <a:chOff x="3549309" y="4996359"/>
            <a:chExt cx="797120" cy="825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Текстово поле 27"/>
                <p:cNvSpPr txBox="1"/>
                <p:nvPr/>
              </p:nvSpPr>
              <p:spPr>
                <a:xfrm>
                  <a:off x="3688964" y="4996359"/>
                  <a:ext cx="5322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bg-BG" sz="2000" dirty="0"/>
                </a:p>
              </p:txBody>
            </p:sp>
          </mc:Choice>
          <mc:Fallback xmlns="">
            <p:sp>
              <p:nvSpPr>
                <p:cNvPr id="37" name="Текстово поле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64" y="4996359"/>
                  <a:ext cx="53226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Arc 54"/>
            <p:cNvSpPr/>
            <p:nvPr/>
          </p:nvSpPr>
          <p:spPr>
            <a:xfrm rot="16044528">
              <a:off x="3578247" y="5053942"/>
              <a:ext cx="739243" cy="797120"/>
            </a:xfrm>
            <a:prstGeom prst="arc">
              <a:avLst>
                <a:gd name="adj1" fmla="val 16200000"/>
                <a:gd name="adj2" fmla="val 141042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" name="uglal gama"/>
          <p:cNvGrpSpPr/>
          <p:nvPr/>
        </p:nvGrpSpPr>
        <p:grpSpPr>
          <a:xfrm>
            <a:off x="5354272" y="2142684"/>
            <a:ext cx="739243" cy="797120"/>
            <a:chOff x="4070946" y="2310259"/>
            <a:chExt cx="739243" cy="797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Текстово поле 28"/>
                <p:cNvSpPr txBox="1"/>
                <p:nvPr/>
              </p:nvSpPr>
              <p:spPr>
                <a:xfrm>
                  <a:off x="4174435" y="2494374"/>
                  <a:ext cx="5322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bg-BG" sz="2400" dirty="0"/>
                </a:p>
              </p:txBody>
            </p:sp>
          </mc:Choice>
          <mc:Fallback xmlns="">
            <p:sp>
              <p:nvSpPr>
                <p:cNvPr id="38" name="Текстово поле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435" y="2494374"/>
                  <a:ext cx="532264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Arc 54"/>
            <p:cNvSpPr/>
            <p:nvPr/>
          </p:nvSpPr>
          <p:spPr>
            <a:xfrm rot="9834203">
              <a:off x="4070946" y="2310259"/>
              <a:ext cx="739243" cy="797120"/>
            </a:xfrm>
            <a:prstGeom prst="arc">
              <a:avLst>
                <a:gd name="adj1" fmla="val 16200000"/>
                <a:gd name="adj2" fmla="val 141042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4" name="uglal delta"/>
          <p:cNvGrpSpPr/>
          <p:nvPr/>
        </p:nvGrpSpPr>
        <p:grpSpPr>
          <a:xfrm>
            <a:off x="2730776" y="2166044"/>
            <a:ext cx="930823" cy="739243"/>
            <a:chOff x="1453060" y="2316789"/>
            <a:chExt cx="930823" cy="739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Текстово поле 49"/>
                <p:cNvSpPr txBox="1"/>
                <p:nvPr/>
              </p:nvSpPr>
              <p:spPr>
                <a:xfrm>
                  <a:off x="1851619" y="2517994"/>
                  <a:ext cx="5322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𝛿</m:t>
                        </m:r>
                      </m:oMath>
                    </m:oMathPara>
                  </a14:m>
                  <a:endParaRPr lang="bg-BG" sz="3600" dirty="0"/>
                </a:p>
              </p:txBody>
            </p:sp>
          </mc:Choice>
          <mc:Fallback xmlns="">
            <p:sp>
              <p:nvSpPr>
                <p:cNvPr id="50" name="Текстово поле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619" y="2517994"/>
                  <a:ext cx="532264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 54"/>
            <p:cNvSpPr/>
            <p:nvPr/>
          </p:nvSpPr>
          <p:spPr>
            <a:xfrm rot="4477903">
              <a:off x="1481998" y="2287851"/>
              <a:ext cx="739243" cy="797120"/>
            </a:xfrm>
            <a:prstGeom prst="arc">
              <a:avLst>
                <a:gd name="adj1" fmla="val 16693926"/>
                <a:gd name="adj2" fmla="val 141042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4" name="Текстово поле 25"/>
          <p:cNvSpPr txBox="1"/>
          <p:nvPr/>
        </p:nvSpPr>
        <p:spPr>
          <a:xfrm>
            <a:off x="7387073" y="4227175"/>
            <a:ext cx="170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Височина -  </a:t>
            </a:r>
            <a:endParaRPr lang="bg-BG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Текстово поле 26"/>
              <p:cNvSpPr txBox="1"/>
              <p:nvPr/>
            </p:nvSpPr>
            <p:spPr>
              <a:xfrm>
                <a:off x="8949085" y="4133973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600" b="0" i="1" baseline="-25000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bg-BG" sz="3600" baseline="-25000" dirty="0"/>
              </a:p>
            </p:txBody>
          </p:sp>
        </mc:Choice>
        <mc:Fallback>
          <p:sp>
            <p:nvSpPr>
              <p:cNvPr id="35" name="Текстово поле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85" y="4133973"/>
                <a:ext cx="532264" cy="64633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Текстово поле 1"/>
          <p:cNvSpPr txBox="1"/>
          <p:nvPr/>
        </p:nvSpPr>
        <p:spPr>
          <a:xfrm>
            <a:off x="6717579" y="5181453"/>
            <a:ext cx="46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i="1" dirty="0" smtClean="0"/>
              <a:t>Кликнете върху буква и ще видите кой елемент от успоредника е обозначен с нея</a:t>
            </a:r>
            <a:endParaRPr lang="bg-BG" i="1" dirty="0"/>
          </a:p>
        </p:txBody>
      </p:sp>
      <p:grpSp>
        <p:nvGrpSpPr>
          <p:cNvPr id="40" name="grupa h"/>
          <p:cNvGrpSpPr/>
          <p:nvPr/>
        </p:nvGrpSpPr>
        <p:grpSpPr>
          <a:xfrm>
            <a:off x="3174749" y="2486066"/>
            <a:ext cx="532264" cy="2808621"/>
            <a:chOff x="1896082" y="2582614"/>
            <a:chExt cx="532264" cy="2869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Текстово поле 26"/>
                <p:cNvSpPr txBox="1"/>
                <p:nvPr/>
              </p:nvSpPr>
              <p:spPr>
                <a:xfrm>
                  <a:off x="1896082" y="4014452"/>
                  <a:ext cx="532264" cy="471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baseline="-25000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bg-BG" sz="2400" baseline="-25000" dirty="0"/>
                </a:p>
              </p:txBody>
            </p:sp>
          </mc:Choice>
          <mc:Fallback xmlns="">
            <p:sp>
              <p:nvSpPr>
                <p:cNvPr id="39" name="Текстово поле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6082" y="4014452"/>
                  <a:ext cx="532264" cy="471736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64"/>
            <p:cNvCxnSpPr/>
            <p:nvPr/>
          </p:nvCxnSpPr>
          <p:spPr>
            <a:xfrm>
              <a:off x="1925681" y="2582614"/>
              <a:ext cx="25444" cy="2869888"/>
            </a:xfrm>
            <a:prstGeom prst="line">
              <a:avLst/>
            </a:prstGeom>
            <a:ln w="38100"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diagonal"/>
          <p:cNvCxnSpPr/>
          <p:nvPr/>
        </p:nvCxnSpPr>
        <p:spPr>
          <a:xfrm>
            <a:off x="3176873" y="2478995"/>
            <a:ext cx="2075775" cy="2815693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ysporednik1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19"/>
                  <p14:fade in="2500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223311" y="180117"/>
            <a:ext cx="609600" cy="609600"/>
          </a:xfrm>
          <a:prstGeom prst="rect">
            <a:avLst/>
          </a:prstGeom>
        </p:spPr>
      </p:pic>
      <p:pic>
        <p:nvPicPr>
          <p:cNvPr id="5" name="ysporednik2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080757" y="180117"/>
            <a:ext cx="609600" cy="609600"/>
          </a:xfrm>
          <a:prstGeom prst="rect">
            <a:avLst/>
          </a:prstGeom>
        </p:spPr>
      </p:pic>
      <p:pic>
        <p:nvPicPr>
          <p:cNvPr id="57" name="ysporednik3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2079083" y="180117"/>
            <a:ext cx="609600" cy="6096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3083494" y="4737730"/>
            <a:ext cx="406478" cy="707886"/>
            <a:chOff x="3181548" y="5250884"/>
            <a:chExt cx="406478" cy="707886"/>
          </a:xfrm>
        </p:grpSpPr>
        <p:sp>
          <p:nvSpPr>
            <p:cNvPr id="58" name="Arc 57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46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92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12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12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nodeType="withEffect">
                                  <p:stCondLst>
                                    <p:cond delay="14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nodeType="withEffect">
                                  <p:stCondLst>
                                    <p:cond delay="14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mediacall" presetSubtype="0" fill="hold" nodeType="withEffect">
                                  <p:stCondLst>
                                    <p:cond delay="1990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611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0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4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24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5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5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6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6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27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7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8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29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9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3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31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33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3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34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36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36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37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37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38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8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40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449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44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62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mediacall" presetSubtype="0" fill="hold" nodeType="withEffect">
                                  <p:stCondLst>
                                    <p:cond delay="67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94" dur="15975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3000" fill="hold" grpId="2" nodeType="withEffect">
                                  <p:stCondLst>
                                    <p:cond delay="79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3000" fill="hold" grpId="2" nodeType="withEffect">
                                  <p:stCondLst>
                                    <p:cond delay="79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3000" fill="hold" grpId="2" nodeType="withEffect">
                                  <p:stCondLst>
                                    <p:cond delay="8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3000" fill="hold" grpId="2" nodeType="withEffect">
                                  <p:stCondLst>
                                    <p:cond delay="8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3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3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 showWhenStopped="0">
                <p:cTn id="1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audio>
              <p:cMediaNode vol="80000" showWhenStopped="0">
                <p:cTn id="17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  <p:bldLst>
      <p:bldP spid="12" grpId="0" animBg="1"/>
      <p:bldP spid="13" grpId="0"/>
      <p:bldP spid="15" grpId="0"/>
      <p:bldP spid="17" grpId="0"/>
      <p:bldP spid="29" grpId="0"/>
      <p:bldP spid="19" grpId="0"/>
      <p:bldP spid="42" grpId="0"/>
      <p:bldP spid="28" grpId="0"/>
      <p:bldP spid="28" grpId="1"/>
      <p:bldP spid="18" grpId="0"/>
      <p:bldP spid="18" grpId="1"/>
      <p:bldP spid="30" grpId="0"/>
      <p:bldP spid="30" grpId="1"/>
      <p:bldP spid="43" grpId="0"/>
      <p:bldP spid="43" grpId="1"/>
      <p:bldP spid="20" grpId="0"/>
      <p:bldP spid="21" grpId="0"/>
      <p:bldP spid="31" grpId="0"/>
      <p:bldP spid="31" grpId="1"/>
      <p:bldP spid="31" grpId="2"/>
      <p:bldP spid="22" grpId="0"/>
      <p:bldP spid="32" grpId="0"/>
      <p:bldP spid="32" grpId="1"/>
      <p:bldP spid="32" grpId="2"/>
      <p:bldP spid="23" grpId="0"/>
      <p:bldP spid="23" grpId="1"/>
      <p:bldP spid="23" grpId="2"/>
      <p:bldP spid="63" grpId="0"/>
      <p:bldP spid="45" grpId="0"/>
      <p:bldP spid="44" grpId="0"/>
      <p:bldP spid="44" grpId="1"/>
      <p:bldP spid="44" grpId="2"/>
      <p:bldP spid="24" grpId="0"/>
      <p:bldP spid="25" grpId="0"/>
      <p:bldP spid="26" grpId="0"/>
      <p:bldP spid="27" grpId="0"/>
      <p:bldP spid="49" grpId="0"/>
      <p:bldP spid="34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rgbClr val="E04E4E"/>
                </a:solidFill>
              </a:rPr>
              <a:t>Успоредник</a:t>
            </a:r>
            <a:r>
              <a:rPr lang="en-US" dirty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– Специални видове</a:t>
            </a:r>
            <a:endParaRPr lang="bg-BG" dirty="0"/>
          </a:p>
        </p:txBody>
      </p:sp>
      <p:pic>
        <p:nvPicPr>
          <p:cNvPr id="3" name="ysporednik4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60.8114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0500" y="57150"/>
            <a:ext cx="609600" cy="609600"/>
          </a:xfrm>
          <a:prstGeom prst="rect">
            <a:avLst/>
          </a:prstGeom>
        </p:spPr>
      </p:pic>
      <p:sp>
        <p:nvSpPr>
          <p:cNvPr id="4" name="Ромб 3"/>
          <p:cNvSpPr/>
          <p:nvPr/>
        </p:nvSpPr>
        <p:spPr>
          <a:xfrm>
            <a:off x="2682032" y="2325030"/>
            <a:ext cx="2508034" cy="3697952"/>
          </a:xfrm>
          <a:prstGeom prst="diamond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dirty="0"/>
              <a:t>ромб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5647267" y="3106148"/>
            <a:ext cx="3003549" cy="2135717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dirty="0"/>
              <a:t>правоъгълник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9194800" y="3112655"/>
            <a:ext cx="2221346" cy="212921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dirty="0"/>
              <a:t>квадрат</a:t>
            </a:r>
          </a:p>
        </p:txBody>
      </p:sp>
      <p:pic>
        <p:nvPicPr>
          <p:cNvPr id="8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7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937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63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rgbClr val="E04E4E"/>
                </a:solidFill>
              </a:rPr>
              <a:t>У</a:t>
            </a:r>
            <a:r>
              <a:rPr lang="bg-BG" dirty="0" smtClean="0">
                <a:solidFill>
                  <a:srgbClr val="E04E4E"/>
                </a:solidFill>
              </a:rPr>
              <a:t>споредник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- Лице</a:t>
            </a:r>
            <a:endParaRPr lang="bg-BG" dirty="0">
              <a:solidFill>
                <a:srgbClr val="E04E4E"/>
              </a:solidFill>
            </a:endParaRP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Parallelogram 11"/>
          <p:cNvSpPr/>
          <p:nvPr/>
        </p:nvSpPr>
        <p:spPr>
          <a:xfrm>
            <a:off x="2537564" y="2591161"/>
            <a:ext cx="3509320" cy="2835972"/>
          </a:xfrm>
          <a:custGeom>
            <a:avLst/>
            <a:gdLst>
              <a:gd name="connsiteX0" fmla="*/ 0 w 3509320"/>
              <a:gd name="connsiteY0" fmla="*/ 2835972 h 2835972"/>
              <a:gd name="connsiteX1" fmla="*/ 708993 w 3509320"/>
              <a:gd name="connsiteY1" fmla="*/ 0 h 2835972"/>
              <a:gd name="connsiteX2" fmla="*/ 3509320 w 3509320"/>
              <a:gd name="connsiteY2" fmla="*/ 0 h 2835972"/>
              <a:gd name="connsiteX3" fmla="*/ 2800327 w 3509320"/>
              <a:gd name="connsiteY3" fmla="*/ 2835972 h 2835972"/>
              <a:gd name="connsiteX4" fmla="*/ 0 w 3509320"/>
              <a:gd name="connsiteY4" fmla="*/ 2835972 h 2835972"/>
              <a:gd name="connsiteX0" fmla="*/ 0 w 3509320"/>
              <a:gd name="connsiteY0" fmla="*/ 2835972 h 2835972"/>
              <a:gd name="connsiteX1" fmla="*/ 708993 w 3509320"/>
              <a:gd name="connsiteY1" fmla="*/ 0 h 2835972"/>
              <a:gd name="connsiteX2" fmla="*/ 3509320 w 3509320"/>
              <a:gd name="connsiteY2" fmla="*/ 0 h 2835972"/>
              <a:gd name="connsiteX3" fmla="*/ 2800327 w 3509320"/>
              <a:gd name="connsiteY3" fmla="*/ 2835972 h 2835972"/>
              <a:gd name="connsiteX4" fmla="*/ 575038 w 3509320"/>
              <a:gd name="connsiteY4" fmla="*/ 2835972 h 2835972"/>
              <a:gd name="connsiteX5" fmla="*/ 0 w 3509320"/>
              <a:gd name="connsiteY5" fmla="*/ 2835972 h 2835972"/>
              <a:gd name="connsiteX0" fmla="*/ 0 w 3509320"/>
              <a:gd name="connsiteY0" fmla="*/ 2835972 h 2835972"/>
              <a:gd name="connsiteX1" fmla="*/ 708993 w 3509320"/>
              <a:gd name="connsiteY1" fmla="*/ 0 h 2835972"/>
              <a:gd name="connsiteX2" fmla="*/ 3509320 w 3509320"/>
              <a:gd name="connsiteY2" fmla="*/ 0 h 2835972"/>
              <a:gd name="connsiteX3" fmla="*/ 2900795 w 3509320"/>
              <a:gd name="connsiteY3" fmla="*/ 2527859 h 2835972"/>
              <a:gd name="connsiteX4" fmla="*/ 2800327 w 3509320"/>
              <a:gd name="connsiteY4" fmla="*/ 2835972 h 2835972"/>
              <a:gd name="connsiteX5" fmla="*/ 575038 w 3509320"/>
              <a:gd name="connsiteY5" fmla="*/ 2835972 h 2835972"/>
              <a:gd name="connsiteX6" fmla="*/ 0 w 3509320"/>
              <a:gd name="connsiteY6" fmla="*/ 2835972 h 28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9320" h="2835972">
                <a:moveTo>
                  <a:pt x="0" y="2835972"/>
                </a:moveTo>
                <a:lnTo>
                  <a:pt x="708993" y="0"/>
                </a:lnTo>
                <a:lnTo>
                  <a:pt x="3509320" y="0"/>
                </a:lnTo>
                <a:cubicBezTo>
                  <a:pt x="3299852" y="852559"/>
                  <a:pt x="3110263" y="1675300"/>
                  <a:pt x="2900795" y="2527859"/>
                </a:cubicBezTo>
                <a:lnTo>
                  <a:pt x="2800327" y="2835972"/>
                </a:lnTo>
                <a:lnTo>
                  <a:pt x="575038" y="2835972"/>
                </a:lnTo>
                <a:lnTo>
                  <a:pt x="0" y="2835972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532523" y="2591161"/>
            <a:ext cx="697021" cy="28424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354906" y="2584692"/>
            <a:ext cx="686937" cy="284891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537564" y="5427133"/>
            <a:ext cx="281230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2"/>
          </p:cNvCxnSpPr>
          <p:nvPr/>
        </p:nvCxnSpPr>
        <p:spPr>
          <a:xfrm flipH="1" flipV="1">
            <a:off x="3213593" y="2584692"/>
            <a:ext cx="2833291" cy="64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827346" y="2500699"/>
                <a:ext cx="3920497" cy="710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2∗</m:t>
                        </m:r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endParaRPr lang="bg-BG" sz="2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46" y="2500699"/>
                <a:ext cx="3920497" cy="710579"/>
              </a:xfrm>
              <a:prstGeom prst="rect">
                <a:avLst/>
              </a:prstGeom>
              <a:blipFill rotWithShape="0">
                <a:blip r:embed="rId8"/>
                <a:stretch>
                  <a:fillRect l="-3266" b="-1111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719874" y="2584692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g-BG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0928343" y="25691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*</a:t>
            </a:r>
            <a:endParaRPr lang="bg-BG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247803" y="2549101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a</a:t>
            </a:r>
            <a:endParaRPr lang="bg-BG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827346" y="3413528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S=</a:t>
            </a:r>
            <a:endParaRPr lang="bg-BG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230430" y="336816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7421806" y="34407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*</a:t>
            </a:r>
            <a:endParaRPr lang="bg-BG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633263" y="336816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</a:t>
            </a:r>
            <a:r>
              <a:rPr lang="en-US" sz="2800" baseline="-25000" dirty="0" err="1" smtClean="0"/>
              <a:t>b</a:t>
            </a:r>
            <a:endParaRPr lang="bg-BG" baseline="-25000" dirty="0"/>
          </a:p>
        </p:txBody>
      </p:sp>
      <p:sp>
        <p:nvSpPr>
          <p:cNvPr id="30" name="Текстово поле 1"/>
          <p:cNvSpPr txBox="1"/>
          <p:nvPr/>
        </p:nvSpPr>
        <p:spPr>
          <a:xfrm>
            <a:off x="6919214" y="5411614"/>
            <a:ext cx="434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буква и ще видите кой елемент от успоредника е обозначен с нея</a:t>
            </a:r>
            <a:endParaRPr lang="bg-BG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534263" y="5458301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g-BG" sz="2800" dirty="0"/>
          </a:p>
        </p:txBody>
      </p:sp>
      <p:cxnSp>
        <p:nvCxnSpPr>
          <p:cNvPr id="22" name="Straight Connector 21"/>
          <p:cNvCxnSpPr>
            <a:stCxn id="12" idx="1"/>
          </p:cNvCxnSpPr>
          <p:nvPr/>
        </p:nvCxnSpPr>
        <p:spPr>
          <a:xfrm flipH="1">
            <a:off x="3229545" y="2591161"/>
            <a:ext cx="17012" cy="2842441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3121" y="4487465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a</a:t>
            </a:r>
            <a:endParaRPr lang="bg-BG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5703899" y="374753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pic>
        <p:nvPicPr>
          <p:cNvPr id="38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pic>
        <p:nvPicPr>
          <p:cNvPr id="2" name="ysporednik5.wma">
            <a:hlinkClick r:id="" action="ppaction://media"/>
          </p:cNvPr>
          <p:cNvPicPr preferRelativeResize="0"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00.6682" end="7631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4796" y="203212"/>
            <a:ext cx="608400" cy="556250"/>
          </a:xfrm>
          <a:prstGeom prst="rect">
            <a:avLst/>
          </a:prstGeom>
        </p:spPr>
      </p:pic>
      <p:sp>
        <p:nvSpPr>
          <p:cNvPr id="44" name="TextBox 30"/>
          <p:cNvSpPr txBox="1"/>
          <p:nvPr/>
        </p:nvSpPr>
        <p:spPr>
          <a:xfrm>
            <a:off x="4449623" y="2067941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g-BG" sz="2800" dirty="0"/>
          </a:p>
        </p:txBody>
      </p:sp>
      <p:cxnSp>
        <p:nvCxnSpPr>
          <p:cNvPr id="45" name="Straight Connector 21"/>
          <p:cNvCxnSpPr/>
          <p:nvPr/>
        </p:nvCxnSpPr>
        <p:spPr>
          <a:xfrm flipH="1">
            <a:off x="5340777" y="2569173"/>
            <a:ext cx="17012" cy="2842441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21"/>
          <p:cNvCxnSpPr>
            <a:stCxn id="12" idx="1"/>
            <a:endCxn id="12" idx="4"/>
          </p:cNvCxnSpPr>
          <p:nvPr/>
        </p:nvCxnSpPr>
        <p:spPr>
          <a:xfrm>
            <a:off x="3246557" y="2591161"/>
            <a:ext cx="2091334" cy="2835972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21"/>
          <p:cNvCxnSpPr>
            <a:stCxn id="12" idx="1"/>
          </p:cNvCxnSpPr>
          <p:nvPr/>
        </p:nvCxnSpPr>
        <p:spPr>
          <a:xfrm>
            <a:off x="3246557" y="2591161"/>
            <a:ext cx="2579104" cy="781733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35"/>
          <p:cNvSpPr txBox="1"/>
          <p:nvPr/>
        </p:nvSpPr>
        <p:spPr>
          <a:xfrm>
            <a:off x="4316086" y="2849214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 smtClean="0"/>
              <a:t>h</a:t>
            </a:r>
            <a:r>
              <a:rPr lang="en-US" sz="2800" baseline="-25000" noProof="1" smtClean="0"/>
              <a:t>b</a:t>
            </a:r>
            <a:endParaRPr lang="en-US" baseline="-25000" noProof="1"/>
          </a:p>
        </p:txBody>
      </p:sp>
      <p:sp>
        <p:nvSpPr>
          <p:cNvPr id="32" name="TextBox 31"/>
          <p:cNvSpPr txBox="1"/>
          <p:nvPr/>
        </p:nvSpPr>
        <p:spPr>
          <a:xfrm>
            <a:off x="4889950" y="3615183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a</a:t>
            </a:r>
            <a:endParaRPr lang="bg-BG" baseline="-25000" dirty="0"/>
          </a:p>
        </p:txBody>
      </p:sp>
      <p:pic>
        <p:nvPicPr>
          <p:cNvPr id="4" name="ysporednik6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51243" y="136498"/>
            <a:ext cx="609600" cy="609600"/>
          </a:xfrm>
          <a:prstGeom prst="rect">
            <a:avLst/>
          </a:prstGeom>
        </p:spPr>
      </p:pic>
      <p:pic>
        <p:nvPicPr>
          <p:cNvPr id="56" name="ysporednik7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5">
                  <p14:trim end="4145.9008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035605" y="136498"/>
            <a:ext cx="609600" cy="609600"/>
          </a:xfrm>
          <a:prstGeom prst="rect">
            <a:avLst/>
          </a:prstGeom>
        </p:spPr>
      </p:pic>
      <p:sp>
        <p:nvSpPr>
          <p:cNvPr id="33" name="Текстово поле 26"/>
          <p:cNvSpPr txBox="1"/>
          <p:nvPr/>
        </p:nvSpPr>
        <p:spPr>
          <a:xfrm>
            <a:off x="2224154" y="5263751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34" name="Текстово поле 33"/>
          <p:cNvSpPr txBox="1"/>
          <p:nvPr/>
        </p:nvSpPr>
        <p:spPr>
          <a:xfrm>
            <a:off x="5313493" y="528448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В</a:t>
            </a:r>
            <a:endParaRPr lang="bg-BG" sz="3600" dirty="0"/>
          </a:p>
        </p:txBody>
      </p:sp>
      <p:sp>
        <p:nvSpPr>
          <p:cNvPr id="35" name="Текстово поле 28"/>
          <p:cNvSpPr txBox="1"/>
          <p:nvPr/>
        </p:nvSpPr>
        <p:spPr>
          <a:xfrm>
            <a:off x="5890809" y="2054782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С</a:t>
            </a:r>
            <a:endParaRPr lang="bg-BG" sz="3600" dirty="0"/>
          </a:p>
        </p:txBody>
      </p:sp>
      <p:sp>
        <p:nvSpPr>
          <p:cNvPr id="37" name="Текстово поле 36"/>
          <p:cNvSpPr txBox="1"/>
          <p:nvPr/>
        </p:nvSpPr>
        <p:spPr>
          <a:xfrm>
            <a:off x="2891513" y="2054783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  <a:endParaRPr lang="bg-BG" sz="3600" dirty="0"/>
          </a:p>
        </p:txBody>
      </p:sp>
      <p:sp>
        <p:nvSpPr>
          <p:cNvPr id="39" name="TextBox 25"/>
          <p:cNvSpPr txBox="1"/>
          <p:nvPr/>
        </p:nvSpPr>
        <p:spPr>
          <a:xfrm>
            <a:off x="6827346" y="3936748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при правоъгълник </a:t>
            </a:r>
            <a:r>
              <a:rPr lang="en-US" sz="2800" dirty="0" smtClean="0"/>
              <a:t>S=</a:t>
            </a:r>
            <a:r>
              <a:rPr lang="bg-BG" sz="2800" dirty="0" smtClean="0"/>
              <a:t>а</a:t>
            </a:r>
            <a:r>
              <a:rPr lang="en-US" sz="2800" dirty="0" smtClean="0"/>
              <a:t>*b</a:t>
            </a:r>
            <a:endParaRPr lang="bg-BG" sz="2800" dirty="0"/>
          </a:p>
        </p:txBody>
      </p:sp>
      <p:sp>
        <p:nvSpPr>
          <p:cNvPr id="48" name="TextBox 25"/>
          <p:cNvSpPr txBox="1"/>
          <p:nvPr/>
        </p:nvSpPr>
        <p:spPr>
          <a:xfrm>
            <a:off x="6827346" y="4518166"/>
            <a:ext cx="2995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при квадрат </a:t>
            </a:r>
            <a:r>
              <a:rPr lang="en-US" sz="2800" dirty="0" smtClean="0"/>
              <a:t>S=</a:t>
            </a:r>
            <a:r>
              <a:rPr lang="bg-BG" sz="2800" dirty="0" smtClean="0"/>
              <a:t>а</a:t>
            </a:r>
            <a:r>
              <a:rPr lang="en-US" sz="2800" dirty="0" smtClean="0"/>
              <a:t>*</a:t>
            </a:r>
            <a:r>
              <a:rPr lang="bg-BG" sz="2800" dirty="0" smtClean="0"/>
              <a:t>а</a:t>
            </a:r>
            <a:endParaRPr lang="bg-BG" sz="28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3087052" y="4823920"/>
            <a:ext cx="406478" cy="707886"/>
            <a:chOff x="3181548" y="5250884"/>
            <a:chExt cx="406478" cy="707886"/>
          </a:xfrm>
        </p:grpSpPr>
        <p:sp>
          <p:nvSpPr>
            <p:cNvPr id="42" name="Arc 41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 rot="10800000">
            <a:off x="5143160" y="2464501"/>
            <a:ext cx="406478" cy="707886"/>
            <a:chOff x="3181548" y="5250884"/>
            <a:chExt cx="406478" cy="707886"/>
          </a:xfrm>
        </p:grpSpPr>
        <p:sp>
          <p:nvSpPr>
            <p:cNvPr id="51" name="Arc 50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grpSp>
        <p:nvGrpSpPr>
          <p:cNvPr id="54" name="Group 53"/>
          <p:cNvGrpSpPr/>
          <p:nvPr/>
        </p:nvGrpSpPr>
        <p:grpSpPr>
          <a:xfrm rot="17288301">
            <a:off x="5421531" y="2957372"/>
            <a:ext cx="406478" cy="707886"/>
            <a:chOff x="3181548" y="5250884"/>
            <a:chExt cx="406478" cy="707886"/>
          </a:xfrm>
        </p:grpSpPr>
        <p:sp>
          <p:nvSpPr>
            <p:cNvPr id="55" name="Arc 54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445284" y="370577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7313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5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667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30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31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32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503"/>
                            </p:stCondLst>
                            <p:childTnLst>
                              <p:par>
                                <p:cTn id="3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0" dur="1333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0197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1197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199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269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2797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12697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12697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842"/>
                            </p:stCondLst>
                            <p:childTnLst>
                              <p:par>
                                <p:cTn id="5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6330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10058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21558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3172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172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 showWhenStopped="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audio>
              <p:cMediaNode vol="80000" showWhenStopped="0">
                <p:cTn id="1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</p:childTnLst>
        </p:cTn>
      </p:par>
    </p:tnLst>
    <p:bldLst>
      <p:bldP spid="18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1" grpId="1"/>
      <p:bldP spid="36" grpId="0"/>
      <p:bldP spid="36" grpId="1"/>
      <p:bldP spid="41" grpId="0"/>
      <p:bldP spid="41" grpId="1"/>
      <p:bldP spid="44" grpId="0"/>
      <p:bldP spid="44" grpId="1"/>
      <p:bldP spid="49" grpId="0"/>
      <p:bldP spid="49" grpId="1"/>
      <p:bldP spid="32" grpId="0"/>
      <p:bldP spid="32" grpId="1"/>
      <p:bldP spid="39" grpId="0"/>
      <p:bldP spid="48" grpId="0"/>
      <p:bldP spid="58" grpId="0"/>
      <p:bldP spid="5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rgbClr val="E04E4E"/>
                </a:solidFill>
              </a:rPr>
              <a:t>Мерни</a:t>
            </a:r>
            <a:r>
              <a:rPr lang="bg-BG" dirty="0" smtClean="0"/>
              <a:t> </a:t>
            </a:r>
            <a:r>
              <a:rPr lang="bg-BG" dirty="0">
                <a:solidFill>
                  <a:srgbClr val="E04E4E"/>
                </a:solidFill>
              </a:rPr>
              <a:t>единици</a:t>
            </a:r>
          </a:p>
        </p:txBody>
      </p:sp>
      <p:pic>
        <p:nvPicPr>
          <p:cNvPr id="3" name="ysporednik8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5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119" y="89007"/>
            <a:ext cx="609600" cy="609600"/>
          </a:xfrm>
          <a:prstGeom prst="rect">
            <a:avLst/>
          </a:prstGeom>
        </p:spPr>
      </p:pic>
      <p:pic>
        <p:nvPicPr>
          <p:cNvPr id="5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17462"/>
              </p:ext>
            </p:extLst>
          </p:nvPr>
        </p:nvGraphicFramePr>
        <p:xfrm>
          <a:off x="2430105" y="2489200"/>
          <a:ext cx="9306934" cy="209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35"/>
                <a:gridCol w="5526499"/>
              </a:tblGrid>
              <a:tr h="538378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Единици</a:t>
                      </a:r>
                      <a:r>
                        <a:rPr lang="bg-BG" sz="2800" baseline="0" dirty="0" smtClean="0"/>
                        <a:t> за дължина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Единици за лице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сантиметър</a:t>
                      </a:r>
                      <a:r>
                        <a:rPr lang="bg-BG" sz="2800" baseline="0" dirty="0" smtClean="0"/>
                        <a:t> (1 см)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 сантиметър</a:t>
                      </a:r>
                      <a:r>
                        <a:rPr lang="bg-BG" sz="2800" baseline="0" dirty="0" smtClean="0"/>
                        <a:t> (1 кв. см)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метър (1 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</a:t>
                      </a:r>
                      <a:r>
                        <a:rPr lang="bg-BG" sz="2800" baseline="0" dirty="0" smtClean="0"/>
                        <a:t> </a:t>
                      </a:r>
                      <a:r>
                        <a:rPr lang="bg-BG" sz="2800" dirty="0" smtClean="0"/>
                        <a:t>метър (1 кв. м)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милиметър (1</a:t>
                      </a:r>
                      <a:r>
                        <a:rPr lang="bg-BG" sz="2800" baseline="0" dirty="0" smtClean="0"/>
                        <a:t> мм)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 милиметър (1 кв.</a:t>
                      </a:r>
                      <a:r>
                        <a:rPr lang="bg-BG" sz="2800" baseline="0" dirty="0" smtClean="0"/>
                        <a:t> мм)</a:t>
                      </a:r>
                      <a:endParaRPr lang="bg-BG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48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7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15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3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rgbClr val="E04E4E"/>
                </a:solidFill>
              </a:rPr>
              <a:t>У</a:t>
            </a:r>
            <a:r>
              <a:rPr lang="bg-BG" dirty="0" smtClean="0">
                <a:solidFill>
                  <a:srgbClr val="E04E4E"/>
                </a:solidFill>
              </a:rPr>
              <a:t>споредник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smtClean="0">
                <a:solidFill>
                  <a:srgbClr val="E04E4E"/>
                </a:solidFill>
              </a:rPr>
              <a:t>- Обиколка</a:t>
            </a:r>
            <a:endParaRPr lang="bg-BG" dirty="0">
              <a:solidFill>
                <a:srgbClr val="E04E4E"/>
              </a:solidFill>
            </a:endParaRP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Parallelogram 11"/>
          <p:cNvSpPr/>
          <p:nvPr/>
        </p:nvSpPr>
        <p:spPr>
          <a:xfrm>
            <a:off x="2723298" y="2581737"/>
            <a:ext cx="3509320" cy="2835972"/>
          </a:xfrm>
          <a:custGeom>
            <a:avLst/>
            <a:gdLst>
              <a:gd name="connsiteX0" fmla="*/ 0 w 3509320"/>
              <a:gd name="connsiteY0" fmla="*/ 2835972 h 2835972"/>
              <a:gd name="connsiteX1" fmla="*/ 708993 w 3509320"/>
              <a:gd name="connsiteY1" fmla="*/ 0 h 2835972"/>
              <a:gd name="connsiteX2" fmla="*/ 3509320 w 3509320"/>
              <a:gd name="connsiteY2" fmla="*/ 0 h 2835972"/>
              <a:gd name="connsiteX3" fmla="*/ 2800327 w 3509320"/>
              <a:gd name="connsiteY3" fmla="*/ 2835972 h 2835972"/>
              <a:gd name="connsiteX4" fmla="*/ 0 w 3509320"/>
              <a:gd name="connsiteY4" fmla="*/ 2835972 h 2835972"/>
              <a:gd name="connsiteX0" fmla="*/ 0 w 3509320"/>
              <a:gd name="connsiteY0" fmla="*/ 2835972 h 2835972"/>
              <a:gd name="connsiteX1" fmla="*/ 708993 w 3509320"/>
              <a:gd name="connsiteY1" fmla="*/ 0 h 2835972"/>
              <a:gd name="connsiteX2" fmla="*/ 3509320 w 3509320"/>
              <a:gd name="connsiteY2" fmla="*/ 0 h 2835972"/>
              <a:gd name="connsiteX3" fmla="*/ 2800327 w 3509320"/>
              <a:gd name="connsiteY3" fmla="*/ 2835972 h 2835972"/>
              <a:gd name="connsiteX4" fmla="*/ 575038 w 3509320"/>
              <a:gd name="connsiteY4" fmla="*/ 2835972 h 2835972"/>
              <a:gd name="connsiteX5" fmla="*/ 0 w 3509320"/>
              <a:gd name="connsiteY5" fmla="*/ 2835972 h 2835972"/>
              <a:gd name="connsiteX0" fmla="*/ 0 w 3509320"/>
              <a:gd name="connsiteY0" fmla="*/ 2835972 h 2835972"/>
              <a:gd name="connsiteX1" fmla="*/ 708993 w 3509320"/>
              <a:gd name="connsiteY1" fmla="*/ 0 h 2835972"/>
              <a:gd name="connsiteX2" fmla="*/ 3509320 w 3509320"/>
              <a:gd name="connsiteY2" fmla="*/ 0 h 2835972"/>
              <a:gd name="connsiteX3" fmla="*/ 2900795 w 3509320"/>
              <a:gd name="connsiteY3" fmla="*/ 2527859 h 2835972"/>
              <a:gd name="connsiteX4" fmla="*/ 2800327 w 3509320"/>
              <a:gd name="connsiteY4" fmla="*/ 2835972 h 2835972"/>
              <a:gd name="connsiteX5" fmla="*/ 575038 w 3509320"/>
              <a:gd name="connsiteY5" fmla="*/ 2835972 h 2835972"/>
              <a:gd name="connsiteX6" fmla="*/ 0 w 3509320"/>
              <a:gd name="connsiteY6" fmla="*/ 2835972 h 28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9320" h="2835972">
                <a:moveTo>
                  <a:pt x="0" y="2835972"/>
                </a:moveTo>
                <a:lnTo>
                  <a:pt x="708993" y="0"/>
                </a:lnTo>
                <a:lnTo>
                  <a:pt x="3509320" y="0"/>
                </a:lnTo>
                <a:cubicBezTo>
                  <a:pt x="3299852" y="852559"/>
                  <a:pt x="3110263" y="1675300"/>
                  <a:pt x="2900795" y="2527859"/>
                </a:cubicBezTo>
                <a:lnTo>
                  <a:pt x="2800327" y="2835972"/>
                </a:lnTo>
                <a:lnTo>
                  <a:pt x="575038" y="2835972"/>
                </a:lnTo>
                <a:lnTo>
                  <a:pt x="0" y="2835972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718257" y="2581737"/>
            <a:ext cx="697021" cy="28424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540640" y="2575268"/>
            <a:ext cx="686937" cy="284891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723298" y="5417709"/>
            <a:ext cx="281230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399326" y="2575268"/>
            <a:ext cx="282825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40350" y="249020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P=</a:t>
            </a:r>
            <a:endParaRPr lang="bg-BG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7216" y="247886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g-BG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7400119" y="2490202"/>
            <a:ext cx="82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*2+</a:t>
            </a:r>
            <a:endParaRPr lang="bg-BG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049677" y="247382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30" name="Текстово поле 1"/>
          <p:cNvSpPr txBox="1"/>
          <p:nvPr/>
        </p:nvSpPr>
        <p:spPr>
          <a:xfrm>
            <a:off x="6652611" y="4755555"/>
            <a:ext cx="434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буква и ще видите кой елемент от успоредника е обозначен с нея</a:t>
            </a:r>
            <a:endParaRPr lang="bg-BG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95226" y="2102308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g-BG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5889633" y="373811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grpSp>
        <p:nvGrpSpPr>
          <p:cNvPr id="32" name="Групиране 16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33" name="Картина 18">
              <a:hlinkClick r:id="rId5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34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35" name="Картина 22">
            <a:hlinkClick r:id="rId8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250213" y="2473827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*2</a:t>
            </a:r>
            <a:endParaRPr lang="bg-BG" sz="2800" dirty="0"/>
          </a:p>
        </p:txBody>
      </p:sp>
      <p:pic>
        <p:nvPicPr>
          <p:cNvPr id="2" name="ysporednik9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62.5203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77618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4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5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7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9174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9174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174"/>
                            </p:stCondLst>
                            <p:childTnLst>
                              <p:par>
                                <p:cTn id="28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1674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674"/>
                            </p:stCondLst>
                            <p:childTnLst>
                              <p:par>
                                <p:cTn id="35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8" grpId="0"/>
      <p:bldP spid="23" grpId="0"/>
      <p:bldP spid="24" grpId="0"/>
      <p:bldP spid="25" grpId="0"/>
      <p:bldP spid="30" grpId="0"/>
      <p:bldP spid="31" grpId="0"/>
      <p:bldP spid="31" grpId="1"/>
      <p:bldP spid="41" grpId="0"/>
      <p:bldP spid="41" grpId="2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5496</TotalTime>
  <Words>199</Words>
  <Application>Microsoft Office PowerPoint</Application>
  <PresentationFormat>Widescreen</PresentationFormat>
  <Paragraphs>82</Paragraphs>
  <Slides>5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Office Theme</vt:lpstr>
      <vt:lpstr>Потребителски проект</vt:lpstr>
      <vt:lpstr>Успоредник - Същност</vt:lpstr>
      <vt:lpstr>Успоредник – Специални видове</vt:lpstr>
      <vt:lpstr>Успоредник - Лице</vt:lpstr>
      <vt:lpstr>Мерни единици</vt:lpstr>
      <vt:lpstr>Успоредник - Обиколка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cp:lastModifiedBy>Димитър Колев</cp:lastModifiedBy>
  <cp:revision>369</cp:revision>
  <dcterms:created xsi:type="dcterms:W3CDTF">2014-12-03T16:22:28Z</dcterms:created>
  <dcterms:modified xsi:type="dcterms:W3CDTF">2015-11-28T14:13:10Z</dcterms:modified>
</cp:coreProperties>
</file>