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1" r:id="rId4"/>
    <p:sldId id="264" r:id="rId5"/>
    <p:sldId id="263" r:id="rId6"/>
    <p:sldId id="258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митър Колев" initials="ДК" lastIdx="1" clrIdx="0">
    <p:extLst>
      <p:ext uri="{19B8F6BF-5375-455C-9EA6-DF929625EA0E}">
        <p15:presenceInfo xmlns:p15="http://schemas.microsoft.com/office/powerpoint/2012/main" userId="0a61577275eb5d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AFFC8"/>
    <a:srgbClr val="EBEBEB"/>
    <a:srgbClr val="C4DAFF"/>
    <a:srgbClr val="7CF896"/>
    <a:srgbClr val="FFDA67"/>
    <a:srgbClr val="FFF3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7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3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9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1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7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3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63EBA7-0EE0-48E3-B061-79E98C06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5"/>
            <a:ext cx="6935872" cy="3057130"/>
          </a:xfrm>
        </p:spPr>
        <p:txBody>
          <a:bodyPr>
            <a:normAutofit/>
          </a:bodyPr>
          <a:lstStyle/>
          <a:p>
            <a:pPr algn="r"/>
            <a:r>
              <a:rPr lang="bg-BG" dirty="0"/>
              <a:t>Проект</a:t>
            </a:r>
            <a:br>
              <a:rPr lang="en-US" dirty="0"/>
            </a:br>
            <a:r>
              <a:rPr lang="bg-BG" dirty="0"/>
              <a:t>„</a:t>
            </a:r>
            <a:r>
              <a:rPr lang="en-US" dirty="0"/>
              <a:t>Music HUB</a:t>
            </a:r>
            <a:r>
              <a:rPr lang="bg-BG" b="1" dirty="0"/>
              <a:t>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8C5C1-676D-4E51-BC98-2038F4BC7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5" r="48967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93A4DD-2FD7-4206-996D-304F5A10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12" y="76571"/>
            <a:ext cx="3912468" cy="413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D6841FC-61C5-4B4A-9B34-83EC72AD3B75}"/>
              </a:ext>
            </a:extLst>
          </p:cNvPr>
          <p:cNvSpPr txBox="1"/>
          <p:nvPr/>
        </p:nvSpPr>
        <p:spPr>
          <a:xfrm>
            <a:off x="7036361" y="5468380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Автор: Димитър Колев, 12 клас, ППМГ „Васил Левски“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A18E386-B6C8-403E-BCC0-9040ED922BDF}"/>
              </a:ext>
            </a:extLst>
          </p:cNvPr>
          <p:cNvSpPr txBox="1"/>
          <p:nvPr/>
        </p:nvSpPr>
        <p:spPr>
          <a:xfrm>
            <a:off x="7056354" y="602539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Ръководите: Венета Тончева</a:t>
            </a:r>
          </a:p>
        </p:txBody>
      </p:sp>
    </p:spTree>
    <p:extLst>
      <p:ext uri="{BB962C8B-B14F-4D97-AF65-F5344CB8AC3E}">
        <p14:creationId xmlns:p14="http://schemas.microsoft.com/office/powerpoint/2010/main" val="222457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4DEB81-3C0F-4A61-AC39-26C1C4C6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на приложението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8D1A44-7D0B-4AFA-9425-0462B8C8A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9"/>
          <a:stretch/>
        </p:blipFill>
        <p:spPr>
          <a:xfrm>
            <a:off x="1143000" y="1667436"/>
            <a:ext cx="9691079" cy="47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52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3F3A9E-9D13-49DD-8DBF-D4B9B1B1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pic>
        <p:nvPicPr>
          <p:cNvPr id="1026" name="Picture 2" descr="Visual Studio Extensibility | DEV.BG">
            <a:extLst>
              <a:ext uri="{FF2B5EF4-FFF2-40B4-BE49-F238E27FC236}">
                <a16:creationId xmlns:a16="http://schemas.microsoft.com/office/drawing/2014/main" id="{94540886-89B0-4454-9BDF-8C4E2F46C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18458" r="9863" b="12150"/>
          <a:stretch/>
        </p:blipFill>
        <p:spPr bwMode="auto">
          <a:xfrm>
            <a:off x="5066583" y="1509162"/>
            <a:ext cx="2778761" cy="118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7A82753-CEF2-4F01-813D-6BB324210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95" b="90000" l="8951" r="92072">
                        <a14:foregroundMark x1="58312" y1="10526" x2="48849" y2="7895"/>
                        <a14:foregroundMark x1="56522" y1="10263" x2="45780" y2="9737"/>
                        <a14:foregroundMark x1="52430" y1="12368" x2="44757" y2="15263"/>
                        <a14:foregroundMark x1="91302" y1="45638" x2="91816" y2="46316"/>
                        <a14:foregroundMark x1="83632" y1="35526" x2="91217" y2="45526"/>
                        <a14:foregroundMark x1="91816" y1="46316" x2="92327" y2="51316"/>
                        <a14:foregroundMark x1="81330" y1="33421" x2="32225" y2="40000"/>
                        <a14:foregroundMark x1="32225" y1="40000" x2="21995" y2="48684"/>
                        <a14:foregroundMark x1="21995" y1="48684" x2="34271" y2="55000"/>
                        <a14:foregroundMark x1="34271" y1="55000" x2="51662" y2="55000"/>
                        <a14:foregroundMark x1="51662" y1="55000" x2="42455" y2="64211"/>
                        <a14:foregroundMark x1="42455" y1="64211" x2="54731" y2="68158"/>
                        <a14:foregroundMark x1="54731" y1="68158" x2="56522" y2="81579"/>
                        <a14:foregroundMark x1="56522" y1="81579" x2="43478" y2="80263"/>
                        <a14:foregroundMark x1="43478" y1="80263" x2="55243" y2="87368"/>
                        <a14:foregroundMark x1="55243" y1="87368" x2="47059" y2="90263"/>
                        <a14:foregroundMark x1="71611" y1="35263" x2="42455" y2="35263"/>
                        <a14:foregroundMark x1="42455" y1="35263" x2="14202" y2="44805"/>
                        <a14:foregroundMark x1="13809" y1="47237" x2="28389" y2="49211"/>
                        <a14:foregroundMark x1="28389" y1="49211" x2="40921" y2="44474"/>
                        <a14:foregroundMark x1="40921" y1="44474" x2="57801" y2="52632"/>
                        <a14:foregroundMark x1="57801" y1="52632" x2="41432" y2="56579"/>
                        <a14:foregroundMark x1="41432" y1="56579" x2="62660" y2="55789"/>
                        <a14:foregroundMark x1="62660" y1="55789" x2="52430" y2="45000"/>
                        <a14:foregroundMark x1="52430" y1="45000" x2="57289" y2="57368"/>
                        <a14:foregroundMark x1="57289" y1="57368" x2="69309" y2="46053"/>
                        <a14:foregroundMark x1="69309" y1="46053" x2="52685" y2="40263"/>
                        <a14:foregroundMark x1="52685" y1="40263" x2="40665" y2="46842"/>
                        <a14:foregroundMark x1="40665" y1="46842" x2="53453" y2="53158"/>
                        <a14:foregroundMark x1="53453" y1="53158" x2="53453" y2="53158"/>
                        <a14:foregroundMark x1="42967" y1="43158" x2="56010" y2="35526"/>
                        <a14:foregroundMark x1="56010" y1="35526" x2="54731" y2="36579"/>
                        <a14:foregroundMark x1="44246" y1="31316" x2="29156" y2="35000"/>
                        <a14:foregroundMark x1="30946" y1="33947" x2="29156" y2="35526"/>
                        <a14:foregroundMark x1="64194" y1="29737" x2="65217" y2="35000"/>
                        <a14:foregroundMark x1="59079" y1="30789" x2="56010" y2="34737"/>
                        <a14:foregroundMark x1="63683" y1="29737" x2="67008" y2="42105"/>
                        <a14:foregroundMark x1="75192" y1="31579" x2="75192" y2="50263"/>
                        <a14:foregroundMark x1="70077" y1="29737" x2="67775" y2="41842"/>
                        <a14:foregroundMark x1="73657" y1="33158" x2="73913" y2="49737"/>
                        <a14:foregroundMark x1="73913" y1="49737" x2="78772" y2="53158"/>
                        <a14:foregroundMark x1="80563" y1="49737" x2="66240" y2="58947"/>
                        <a14:foregroundMark x1="66240" y1="58947" x2="64194" y2="59211"/>
                        <a14:foregroundMark x1="30435" y1="57632" x2="19437" y2="53421"/>
                        <a14:foregroundMark x1="39386" y1="64474" x2="40409" y2="70263"/>
                        <a14:foregroundMark x1="45780" y1="69211" x2="37596" y2="70789"/>
                        <a14:foregroundMark x1="54476" y1="69737" x2="67519" y2="68947"/>
                        <a14:foregroundMark x1="69054" y1="68684" x2="58056" y2="68421"/>
                        <a14:backgroundMark x1="9974" y1="43684" x2="9207" y2="48421"/>
                        <a14:backgroundMark x1="95652" y1="41316" x2="95652" y2="45526"/>
                      </a14:backgroundRemoval>
                    </a14:imgEffect>
                  </a14:imgLayer>
                </a14:imgProps>
              </a:ext>
            </a:extLst>
          </a:blip>
          <a:srcRect l="10436" t="5100" r="4881" b="8192"/>
          <a:stretch/>
        </p:blipFill>
        <p:spPr>
          <a:xfrm>
            <a:off x="10146291" y="1360754"/>
            <a:ext cx="1491571" cy="1484265"/>
          </a:xfrm>
          <a:prstGeom prst="rect">
            <a:avLst/>
          </a:prstGeom>
        </p:spPr>
      </p:pic>
      <p:pic>
        <p:nvPicPr>
          <p:cNvPr id="1028" name="Picture 4" descr="C Sharp (programming language) - Wikipedia">
            <a:extLst>
              <a:ext uri="{FF2B5EF4-FFF2-40B4-BE49-F238E27FC236}">
                <a16:creationId xmlns:a16="http://schemas.microsoft.com/office/drawing/2014/main" id="{09F6E4B9-9975-43E0-8AF5-D9958162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83" b="92766" l="7009" r="91589">
                        <a14:foregroundMark x1="54673" y1="17447" x2="51402" y2="6383"/>
                        <a14:foregroundMark x1="75234" y1="45532" x2="50000" y2="45957"/>
                        <a14:foregroundMark x1="50000" y1="45957" x2="48598" y2="23830"/>
                        <a14:foregroundMark x1="48598" y1="23830" x2="27103" y2="42553"/>
                        <a14:foregroundMark x1="27103" y1="42553" x2="51869" y2="44681"/>
                        <a14:foregroundMark x1="51869" y1="44681" x2="27103" y2="68511"/>
                        <a14:foregroundMark x1="27103" y1="68511" x2="53271" y2="67660"/>
                        <a14:foregroundMark x1="53271" y1="67660" x2="41121" y2="75319"/>
                        <a14:foregroundMark x1="62617" y1="71915" x2="55140" y2="49362"/>
                        <a14:foregroundMark x1="55140" y1="49362" x2="55140" y2="27234"/>
                        <a14:foregroundMark x1="55140" y1="27234" x2="62617" y2="48085"/>
                        <a14:foregroundMark x1="62617" y1="48085" x2="58879" y2="72766"/>
                        <a14:foregroundMark x1="58879" y1="72766" x2="74766" y2="56596"/>
                        <a14:foregroundMark x1="74766" y1="56596" x2="51869" y2="49362"/>
                        <a14:foregroundMark x1="51869" y1="49362" x2="38318" y2="31064"/>
                        <a14:foregroundMark x1="38318" y1="31064" x2="18692" y2="52340"/>
                        <a14:foregroundMark x1="18692" y1="52340" x2="46729" y2="54468"/>
                        <a14:foregroundMark x1="46729" y1="54468" x2="25701" y2="49362"/>
                        <a14:foregroundMark x1="57944" y1="26383" x2="83178" y2="28085"/>
                        <a14:foregroundMark x1="83178" y1="28085" x2="66822" y2="35745"/>
                        <a14:foregroundMark x1="91589" y1="29787" x2="91589" y2="72766"/>
                        <a14:foregroundMark x1="54673" y1="88936" x2="47664" y2="92766"/>
                        <a14:foregroundMark x1="47664" y1="92766" x2="47664" y2="92766"/>
                        <a14:foregroundMark x1="7009" y1="51915" x2="7009" y2="51915"/>
                        <a14:foregroundMark x1="7009" y1="50638" x2="8411" y2="38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86" y="3069579"/>
            <a:ext cx="1491571" cy="163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E4BAC61A-96B3-4B76-BC26-6D7FFC3F8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t="13557" r="11988" b="8125"/>
          <a:stretch/>
        </p:blipFill>
        <p:spPr bwMode="auto">
          <a:xfrm>
            <a:off x="8394475" y="1414392"/>
            <a:ext cx="1202685" cy="13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application development company Angular JS | App Design">
            <a:extLst>
              <a:ext uri="{FF2B5EF4-FFF2-40B4-BE49-F238E27FC236}">
                <a16:creationId xmlns:a16="http://schemas.microsoft.com/office/drawing/2014/main" id="{E5988EED-CADF-4FDB-89F5-2CD2645DC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0" r="17469"/>
          <a:stretch/>
        </p:blipFill>
        <p:spPr bwMode="auto">
          <a:xfrm>
            <a:off x="5710177" y="3126732"/>
            <a:ext cx="1491571" cy="152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 Tested ASP.NET - Testing with style!">
            <a:extLst>
              <a:ext uri="{FF2B5EF4-FFF2-40B4-BE49-F238E27FC236}">
                <a16:creationId xmlns:a16="http://schemas.microsoft.com/office/drawing/2014/main" id="{8F653D8C-C3EE-4EFD-ADA3-0F3FDDD80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9" t="202" r="15422"/>
          <a:stretch/>
        </p:blipFill>
        <p:spPr bwMode="auto">
          <a:xfrm>
            <a:off x="8019311" y="4978372"/>
            <a:ext cx="1544320" cy="12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xUnit - HireTechTeam">
            <a:extLst>
              <a:ext uri="{FF2B5EF4-FFF2-40B4-BE49-F238E27FC236}">
                <a16:creationId xmlns:a16="http://schemas.microsoft.com/office/drawing/2014/main" id="{94E5834F-CF78-4DA6-B61F-4D506EB4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100" y1="52730" x2="66957" y2="55973"/>
                        <a14:foregroundMark x1="66957" y1="55973" x2="89858" y2="54266"/>
                        <a14:foregroundMark x1="87459" y1="47782" x2="43293" y2="50341"/>
                        <a14:foregroundMark x1="39804" y1="50341" x2="25627" y2="48464"/>
                        <a14:foregroundMark x1="50709" y1="39761" x2="47764" y2="39420"/>
                        <a14:foregroundMark x1="59433" y1="58191" x2="59433" y2="58191"/>
                        <a14:foregroundMark x1="62268" y1="57338" x2="25300" y2="57679"/>
                        <a14:foregroundMark x1="25082" y1="57679" x2="24755" y2="57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40" y="4875948"/>
            <a:ext cx="2319043" cy="14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1F99424E-933B-484F-AD10-BC3A9449BCCB}"/>
              </a:ext>
            </a:extLst>
          </p:cNvPr>
          <p:cNvSpPr/>
          <p:nvPr/>
        </p:nvSpPr>
        <p:spPr>
          <a:xfrm>
            <a:off x="1022767" y="1739669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V</a:t>
            </a:r>
            <a:r>
              <a:rPr lang="bg-BG" sz="2400" dirty="0" err="1"/>
              <a:t>isual</a:t>
            </a:r>
            <a:r>
              <a:rPr lang="bg-BG" sz="2400" dirty="0"/>
              <a:t> </a:t>
            </a:r>
            <a:r>
              <a:rPr lang="bg-BG" sz="2400" dirty="0" err="1"/>
              <a:t>Studio</a:t>
            </a:r>
            <a:r>
              <a:rPr lang="bg-BG" sz="2400" dirty="0"/>
              <a:t> 2019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ASP.NET CORE - C#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err="1"/>
              <a:t>Automapper</a:t>
            </a:r>
            <a:r>
              <a:rPr lang="bg-BG" sz="2400" dirty="0"/>
              <a:t>, </a:t>
            </a:r>
            <a:r>
              <a:rPr lang="bg-BG" sz="2400" dirty="0" err="1"/>
              <a:t>SendGrid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</a:t>
            </a:r>
            <a:r>
              <a:rPr lang="bg-BG" sz="2400" dirty="0" err="1"/>
              <a:t>icrosoft</a:t>
            </a:r>
            <a:r>
              <a:rPr lang="bg-BG" sz="2400" dirty="0"/>
              <a:t> SQL Server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bg-BG" sz="2400" dirty="0" err="1"/>
              <a:t>Entity</a:t>
            </a:r>
            <a:r>
              <a:rPr lang="bg-BG" sz="2400" dirty="0"/>
              <a:t> Framework </a:t>
            </a:r>
            <a:r>
              <a:rPr lang="bg-BG" sz="2400" dirty="0" err="1"/>
              <a:t>Core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Swagger</a:t>
            </a:r>
          </a:p>
          <a:p>
            <a:pPr marL="342900" lvl="0" indent="-342900">
              <a:buFont typeface="+mj-lt"/>
              <a:buAutoNum type="arabicPeriod"/>
            </a:pPr>
            <a:r>
              <a:rPr lang="bg-BG" sz="2400" dirty="0" err="1"/>
              <a:t>xUnit</a:t>
            </a:r>
            <a:r>
              <a:rPr lang="en-US" sz="2400" dirty="0"/>
              <a:t>, </a:t>
            </a:r>
            <a:r>
              <a:rPr lang="bg-BG" sz="2400" dirty="0" err="1"/>
              <a:t>MyTested.AspNetCore.Mvc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Angular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400" dirty="0" err="1"/>
              <a:t>Bootstrap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400" dirty="0"/>
              <a:t>HTML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400" dirty="0"/>
              <a:t>CSS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AF19904-9DD2-4AEA-AD6E-4ABF100B0B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6291" y="3086458"/>
            <a:ext cx="1503220" cy="1604182"/>
          </a:xfrm>
          <a:prstGeom prst="rect">
            <a:avLst/>
          </a:prstGeom>
        </p:spPr>
      </p:pic>
      <p:pic>
        <p:nvPicPr>
          <p:cNvPr id="7" name="Picture 4" descr="How to send your custom email from Gmail via Sendgrid">
            <a:extLst>
              <a:ext uri="{FF2B5EF4-FFF2-40B4-BE49-F238E27FC236}">
                <a16:creationId xmlns:a16="http://schemas.microsoft.com/office/drawing/2014/main" id="{BE0E654D-29F4-4F6D-9F8E-2073687D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833" y1="68095" x2="17917" y2="83492"/>
                        <a14:foregroundMark x1="21000" y1="77460" x2="23917" y2="84444"/>
                        <a14:foregroundMark x1="23917" y1="84444" x2="23917" y2="84444"/>
                        <a14:foregroundMark x1="21500" y1="84286" x2="20417" y2="85556"/>
                        <a14:foregroundMark x1="27750" y1="76032" x2="51417" y2="82222"/>
                        <a14:foregroundMark x1="51417" y1="82222" x2="85750" y2="80159"/>
                        <a14:foregroundMark x1="72167" y1="76508" x2="63750" y2="76667"/>
                        <a14:foregroundMark x1="47917" y1="84286" x2="37500" y2="85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81" y="5078859"/>
            <a:ext cx="2049790" cy="10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FA01D1B9-1CF9-4809-B9D5-FAA3B3C1DB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0294" y="5254928"/>
            <a:ext cx="2124371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DB0DB3-204C-43B3-8081-B0DEDFDE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>
            <a:normAutofit/>
          </a:bodyPr>
          <a:lstStyle/>
          <a:p>
            <a:r>
              <a:rPr lang="bg-BG" dirty="0"/>
              <a:t>Разработка на проекта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29D952-B64C-4324-9FB9-A5E82DA3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24729"/>
            <a:ext cx="5435010" cy="40998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SOLID </a:t>
            </a:r>
            <a:r>
              <a:rPr lang="bg-BG" altLang="ko-KR" dirty="0"/>
              <a:t>принципи</a:t>
            </a:r>
            <a:endParaRPr lang="en-US" altLang="ko-KR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bg-BG" altLang="ko-KR" dirty="0"/>
              <a:t>Качествен програмен код</a:t>
            </a:r>
            <a:endParaRPr lang="en-US" altLang="ko-KR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bg-BG" altLang="ko-KR" dirty="0"/>
              <a:t>Спазване на конвенциите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bg-BG" altLang="ko-KR" dirty="0"/>
              <a:t>Асинхронно програмиране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bg-BG" altLang="ko-KR" dirty="0"/>
              <a:t>.</a:t>
            </a:r>
            <a:r>
              <a:rPr lang="en-US" altLang="ko-KR" dirty="0" err="1"/>
              <a:t>editorconfig</a:t>
            </a:r>
            <a:r>
              <a:rPr lang="en-US" altLang="ko-KR" dirty="0"/>
              <a:t> </a:t>
            </a:r>
            <a:r>
              <a:rPr lang="bg-BG" altLang="ko-KR" dirty="0"/>
              <a:t>файл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Code reviews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GitHub &amp; Azure DevOps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Production and development environments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Agile </a:t>
            </a:r>
            <a:r>
              <a:rPr lang="bg-BG" altLang="ko-KR" dirty="0"/>
              <a:t>методология на работа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ko-KR" altLang="en-US" dirty="0"/>
          </a:p>
          <a:p>
            <a:pPr>
              <a:lnSpc>
                <a:spcPct val="90000"/>
              </a:lnSpc>
            </a:pPr>
            <a:endParaRPr lang="bg-BG" dirty="0"/>
          </a:p>
        </p:txBody>
      </p: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720B4E6-61CE-4E07-B20A-BD514DAFC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3" y="5143233"/>
            <a:ext cx="2344130" cy="1318964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6189FEE-812B-47DC-AF41-3C12FDB09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0" y="182941"/>
            <a:ext cx="3119068" cy="45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7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8A995B-40D5-4626-ADE3-CB1154D9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Архитектура на проекта</a:t>
            </a:r>
          </a:p>
        </p:txBody>
      </p:sp>
      <p:pic>
        <p:nvPicPr>
          <p:cNvPr id="5" name="Контейнер за съдържание 3">
            <a:extLst>
              <a:ext uri="{FF2B5EF4-FFF2-40B4-BE49-F238E27FC236}">
                <a16:creationId xmlns:a16="http://schemas.microsoft.com/office/drawing/2014/main" id="{1A71CA9E-1A65-4C42-88FF-03D2A2F8A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94" b="95176" l="6413" r="89905">
                        <a14:foregroundMark x1="7838" y1="30983" x2="32067" y2="35250"/>
                        <a14:foregroundMark x1="38005" y1="8720" x2="56651" y2="7236"/>
                        <a14:foregroundMark x1="56651" y1="7236" x2="60808" y2="7236"/>
                        <a14:foregroundMark x1="66983" y1="8720" x2="30404" y2="6679"/>
                        <a14:foregroundMark x1="6532" y1="22449" x2="9976" y2="25974"/>
                        <a14:foregroundMark x1="17340" y1="37106" x2="15202" y2="36735"/>
                        <a14:foregroundMark x1="18884" y1="33395" x2="17577" y2="33395"/>
                        <a14:foregroundMark x1="45843" y1="53247" x2="37055" y2="53247"/>
                        <a14:foregroundMark x1="37055" y1="53247" x2="36936" y2="54174"/>
                        <a14:foregroundMark x1="37292" y1="54174" x2="66983" y2="58813"/>
                        <a14:foregroundMark x1="30879" y1="10204" x2="42755" y2="7607"/>
                        <a14:foregroundMark x1="42755" y1="7607" x2="51069" y2="8163"/>
                        <a14:foregroundMark x1="51069" y1="8163" x2="59620" y2="13544"/>
                        <a14:foregroundMark x1="59620" y1="13544" x2="66746" y2="8349"/>
                        <a14:foregroundMark x1="66746" y1="8349" x2="50000" y2="10204"/>
                        <a14:foregroundMark x1="58907" y1="7792" x2="61520" y2="9091"/>
                        <a14:foregroundMark x1="43705" y1="7792" x2="53563" y2="9462"/>
                        <a14:foregroundMark x1="49881" y1="64935" x2="51069" y2="72356"/>
                        <a14:foregroundMark x1="54869" y1="66234" x2="57957" y2="66048"/>
                        <a14:foregroundMark x1="74109" y1="56586" x2="74703" y2="61967"/>
                        <a14:foregroundMark x1="26841" y1="53061" x2="26960" y2="59369"/>
                        <a14:foregroundMark x1="28029" y1="50649" x2="36580" y2="49907"/>
                        <a14:foregroundMark x1="73278" y1="49165" x2="74822" y2="52505"/>
                        <a14:foregroundMark x1="74347" y1="61224" x2="67878" y2="65788"/>
                        <a14:foregroundMark x1="64558" y1="66305" x2="27435" y2="64564"/>
                        <a14:foregroundMark x1="27435" y1="64564" x2="27316" y2="52505"/>
                        <a14:foregroundMark x1="27316" y1="52505" x2="51544" y2="49536"/>
                        <a14:foregroundMark x1="51544" y1="49536" x2="74228" y2="50093"/>
                        <a14:foregroundMark x1="26603" y1="14657" x2="53919" y2="12801"/>
                        <a14:foregroundMark x1="53919" y1="12801" x2="57126" y2="13915"/>
                        <a14:foregroundMark x1="55344" y1="14286" x2="36342" y2="14471"/>
                        <a14:foregroundMark x1="26960" y1="43785" x2="53088" y2="42486"/>
                        <a14:foregroundMark x1="53088" y1="42486" x2="61639" y2="43785"/>
                        <a14:foregroundMark x1="61639" y1="43785" x2="69952" y2="43228"/>
                        <a14:foregroundMark x1="69952" y1="43228" x2="73990" y2="43599"/>
                        <a14:foregroundMark x1="70903" y1="44156" x2="64371" y2="43599"/>
                        <a14:foregroundMark x1="49287" y1="94991" x2="45962" y2="95176"/>
                        <a14:backgroundMark x1="35867" y1="67904" x2="29572" y2="74026"/>
                        <a14:backgroundMark x1="64252" y1="66790" x2="76247" y2="784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131" y="1705419"/>
            <a:ext cx="6286588" cy="4024313"/>
          </a:xfrm>
          <a:prstGeom prst="rect">
            <a:avLst/>
          </a:prstGeom>
        </p:spPr>
      </p:pic>
      <p:grpSp>
        <p:nvGrpSpPr>
          <p:cNvPr id="76" name="Групиране 75">
            <a:extLst>
              <a:ext uri="{FF2B5EF4-FFF2-40B4-BE49-F238E27FC236}">
                <a16:creationId xmlns:a16="http://schemas.microsoft.com/office/drawing/2014/main" id="{4420CEC4-362E-4563-B0F7-A3A96C3C9CD4}"/>
              </a:ext>
            </a:extLst>
          </p:cNvPr>
          <p:cNvGrpSpPr/>
          <p:nvPr/>
        </p:nvGrpSpPr>
        <p:grpSpPr>
          <a:xfrm>
            <a:off x="-8622480" y="1705419"/>
            <a:ext cx="8195995" cy="4673211"/>
            <a:chOff x="-7881700" y="1754874"/>
            <a:chExt cx="8195995" cy="4673211"/>
          </a:xfrm>
        </p:grpSpPr>
        <p:grpSp>
          <p:nvGrpSpPr>
            <p:cNvPr id="12" name="Групиране 11">
              <a:extLst>
                <a:ext uri="{FF2B5EF4-FFF2-40B4-BE49-F238E27FC236}">
                  <a16:creationId xmlns:a16="http://schemas.microsoft.com/office/drawing/2014/main" id="{D2236E79-D34A-4421-A909-A452DAF2A53C}"/>
                </a:ext>
              </a:extLst>
            </p:cNvPr>
            <p:cNvGrpSpPr/>
            <p:nvPr/>
          </p:nvGrpSpPr>
          <p:grpSpPr>
            <a:xfrm>
              <a:off x="-7881700" y="2186134"/>
              <a:ext cx="1884680" cy="1150112"/>
              <a:chOff x="1361440" y="1207008"/>
              <a:chExt cx="1884680" cy="1150112"/>
            </a:xfrm>
          </p:grpSpPr>
          <p:sp>
            <p:nvSpPr>
              <p:cNvPr id="51" name="Правоъгълник 50">
                <a:extLst>
                  <a:ext uri="{FF2B5EF4-FFF2-40B4-BE49-F238E27FC236}">
                    <a16:creationId xmlns:a16="http://schemas.microsoft.com/office/drawing/2014/main" id="{7B2BCEEF-0608-44E6-8AD9-898D9568003D}"/>
                  </a:ext>
                </a:extLst>
              </p:cNvPr>
              <p:cNvSpPr/>
              <p:nvPr/>
            </p:nvSpPr>
            <p:spPr>
              <a:xfrm>
                <a:off x="1361440" y="1219200"/>
                <a:ext cx="1884680" cy="1137920"/>
              </a:xfrm>
              <a:prstGeom prst="rect">
                <a:avLst/>
              </a:prstGeom>
              <a:solidFill>
                <a:srgbClr val="FFDA67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Текстово поле 51">
                <a:extLst>
                  <a:ext uri="{FF2B5EF4-FFF2-40B4-BE49-F238E27FC236}">
                    <a16:creationId xmlns:a16="http://schemas.microsoft.com/office/drawing/2014/main" id="{A1445F7C-D6B8-4202-B048-91B2ACBFB3E2}"/>
                  </a:ext>
                </a:extLst>
              </p:cNvPr>
              <p:cNvSpPr txBox="1"/>
              <p:nvPr/>
            </p:nvSpPr>
            <p:spPr>
              <a:xfrm>
                <a:off x="1999107" y="1207008"/>
                <a:ext cx="611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</a:t>
                </a:r>
                <a:endParaRPr lang="bg-BG" dirty="0"/>
              </a:p>
            </p:txBody>
          </p:sp>
          <p:sp>
            <p:nvSpPr>
              <p:cNvPr id="53" name="Правоъгълник: със заоблени ъгли 52">
                <a:extLst>
                  <a:ext uri="{FF2B5EF4-FFF2-40B4-BE49-F238E27FC236}">
                    <a16:creationId xmlns:a16="http://schemas.microsoft.com/office/drawing/2014/main" id="{A59F9AD5-039D-4584-86AD-BCDBBE00B4C7}"/>
                  </a:ext>
                </a:extLst>
              </p:cNvPr>
              <p:cNvSpPr/>
              <p:nvPr/>
            </p:nvSpPr>
            <p:spPr>
              <a:xfrm>
                <a:off x="1647261" y="1588532"/>
                <a:ext cx="1323396" cy="228076"/>
              </a:xfrm>
              <a:prstGeom prst="roundRect">
                <a:avLst/>
              </a:prstGeom>
              <a:solidFill>
                <a:srgbClr val="C4DA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MusicHub.Web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Правоъгълник: със заоблени ъгли 53">
                <a:extLst>
                  <a:ext uri="{FF2B5EF4-FFF2-40B4-BE49-F238E27FC236}">
                    <a16:creationId xmlns:a16="http://schemas.microsoft.com/office/drawing/2014/main" id="{B0A97252-81DE-4EEC-BFA2-E26CF05ABAC5}"/>
                  </a:ext>
                </a:extLst>
              </p:cNvPr>
              <p:cNvSpPr/>
              <p:nvPr/>
            </p:nvSpPr>
            <p:spPr>
              <a:xfrm>
                <a:off x="1506936" y="2027666"/>
                <a:ext cx="1598294" cy="228076"/>
              </a:xfrm>
              <a:prstGeom prst="roundRect">
                <a:avLst/>
              </a:prstGeom>
              <a:solidFill>
                <a:srgbClr val="C4DA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</a:t>
                </a:r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</a:rPr>
                  <a:t> .</a:t>
                </a:r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ViewModels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55" name="Съединител &quot;права стрелка&quot; 54">
                <a:extLst>
                  <a:ext uri="{FF2B5EF4-FFF2-40B4-BE49-F238E27FC236}">
                    <a16:creationId xmlns:a16="http://schemas.microsoft.com/office/drawing/2014/main" id="{B4FED43E-C834-4C11-AA2B-D95F30DF34EE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 flipH="1">
                <a:off x="2306083" y="1816608"/>
                <a:ext cx="2876" cy="211058"/>
              </a:xfrm>
              <a:prstGeom prst="straightConnector1">
                <a:avLst/>
              </a:prstGeom>
              <a:ln>
                <a:solidFill>
                  <a:srgbClr val="C4DAFF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Групиране 13">
              <a:extLst>
                <a:ext uri="{FF2B5EF4-FFF2-40B4-BE49-F238E27FC236}">
                  <a16:creationId xmlns:a16="http://schemas.microsoft.com/office/drawing/2014/main" id="{08DD74E0-AF7C-4173-A2C4-E05BF87E55FA}"/>
                </a:ext>
              </a:extLst>
            </p:cNvPr>
            <p:cNvGrpSpPr/>
            <p:nvPr/>
          </p:nvGrpSpPr>
          <p:grpSpPr>
            <a:xfrm>
              <a:off x="-7816469" y="5443089"/>
              <a:ext cx="2613660" cy="984996"/>
              <a:chOff x="632460" y="2692283"/>
              <a:chExt cx="2613660" cy="984996"/>
            </a:xfrm>
          </p:grpSpPr>
          <p:sp>
            <p:nvSpPr>
              <p:cNvPr id="49" name="Правоъгълник 48">
                <a:extLst>
                  <a:ext uri="{FF2B5EF4-FFF2-40B4-BE49-F238E27FC236}">
                    <a16:creationId xmlns:a16="http://schemas.microsoft.com/office/drawing/2014/main" id="{F900AB42-A75D-4FE3-BC84-C3DEB2333A52}"/>
                  </a:ext>
                </a:extLst>
              </p:cNvPr>
              <p:cNvSpPr/>
              <p:nvPr/>
            </p:nvSpPr>
            <p:spPr>
              <a:xfrm>
                <a:off x="632460" y="2704475"/>
                <a:ext cx="2613660" cy="972804"/>
              </a:xfrm>
              <a:prstGeom prst="rect">
                <a:avLst/>
              </a:prstGeom>
              <a:solidFill>
                <a:srgbClr val="FFF3CB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dirty="0">
                    <a:solidFill>
                      <a:schemeClr val="tx1"/>
                    </a:solidFill>
                  </a:rPr>
                  <a:t>Общ код за цялата система</a:t>
                </a:r>
              </a:p>
            </p:txBody>
          </p:sp>
          <p:sp>
            <p:nvSpPr>
              <p:cNvPr id="50" name="Текстово поле 49">
                <a:extLst>
                  <a:ext uri="{FF2B5EF4-FFF2-40B4-BE49-F238E27FC236}">
                    <a16:creationId xmlns:a16="http://schemas.microsoft.com/office/drawing/2014/main" id="{FBABD2F3-4291-480F-AB51-E2A8CE4193C1}"/>
                  </a:ext>
                </a:extLst>
              </p:cNvPr>
              <p:cNvSpPr txBox="1"/>
              <p:nvPr/>
            </p:nvSpPr>
            <p:spPr>
              <a:xfrm>
                <a:off x="838200" y="2692283"/>
                <a:ext cx="2225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>
                    <a:ln>
                      <a:solidFill>
                        <a:sysClr val="windowText" lastClr="000000"/>
                      </a:solidFill>
                    </a:ln>
                  </a:rPr>
                  <a:t>MusicHub</a:t>
                </a:r>
                <a:r>
                  <a:rPr lang="en-US" dirty="0" err="1">
                    <a:ln>
                      <a:solidFill>
                        <a:sysClr val="windowText" lastClr="000000"/>
                      </a:solidFill>
                    </a:ln>
                  </a:rPr>
                  <a:t>.Common</a:t>
                </a:r>
                <a:endParaRPr lang="bg-BG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16" name="Групиране 15">
              <a:extLst>
                <a:ext uri="{FF2B5EF4-FFF2-40B4-BE49-F238E27FC236}">
                  <a16:creationId xmlns:a16="http://schemas.microsoft.com/office/drawing/2014/main" id="{280BBA35-4D76-4288-AF0A-C705FE2E3BB7}"/>
                </a:ext>
              </a:extLst>
            </p:cNvPr>
            <p:cNvGrpSpPr/>
            <p:nvPr/>
          </p:nvGrpSpPr>
          <p:grpSpPr>
            <a:xfrm>
              <a:off x="-3184777" y="2199213"/>
              <a:ext cx="3226168" cy="1165481"/>
              <a:chOff x="6850380" y="1267214"/>
              <a:chExt cx="3226168" cy="1165481"/>
            </a:xfrm>
          </p:grpSpPr>
          <p:sp>
            <p:nvSpPr>
              <p:cNvPr id="42" name="Правоъгълник 41">
                <a:extLst>
                  <a:ext uri="{FF2B5EF4-FFF2-40B4-BE49-F238E27FC236}">
                    <a16:creationId xmlns:a16="http://schemas.microsoft.com/office/drawing/2014/main" id="{1157FA93-F357-44E4-9BD9-07617B0343F5}"/>
                  </a:ext>
                </a:extLst>
              </p:cNvPr>
              <p:cNvSpPr/>
              <p:nvPr/>
            </p:nvSpPr>
            <p:spPr>
              <a:xfrm>
                <a:off x="6850380" y="1294775"/>
                <a:ext cx="3226168" cy="1137920"/>
              </a:xfrm>
              <a:prstGeom prst="rect">
                <a:avLst/>
              </a:prstGeom>
              <a:solidFill>
                <a:srgbClr val="7CF896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Текстово поле 42">
                <a:extLst>
                  <a:ext uri="{FF2B5EF4-FFF2-40B4-BE49-F238E27FC236}">
                    <a16:creationId xmlns:a16="http://schemas.microsoft.com/office/drawing/2014/main" id="{340AAC18-7E3A-4F86-9170-4085EA669A4E}"/>
                  </a:ext>
                </a:extLst>
              </p:cNvPr>
              <p:cNvSpPr txBox="1"/>
              <p:nvPr/>
            </p:nvSpPr>
            <p:spPr>
              <a:xfrm>
                <a:off x="8188801" y="1267214"/>
                <a:ext cx="647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Tests</a:t>
                </a:r>
                <a:endParaRPr lang="bg-BG" dirty="0"/>
              </a:p>
            </p:txBody>
          </p:sp>
          <p:sp>
            <p:nvSpPr>
              <p:cNvPr id="44" name="Правоъгълник: със заоблени ъгли 43">
                <a:extLst>
                  <a:ext uri="{FF2B5EF4-FFF2-40B4-BE49-F238E27FC236}">
                    <a16:creationId xmlns:a16="http://schemas.microsoft.com/office/drawing/2014/main" id="{75A1FE28-90AB-4281-8290-16802597D153}"/>
                  </a:ext>
                </a:extLst>
              </p:cNvPr>
              <p:cNvSpPr/>
              <p:nvPr/>
            </p:nvSpPr>
            <p:spPr>
              <a:xfrm>
                <a:off x="6941455" y="1674122"/>
                <a:ext cx="1323396" cy="228076"/>
              </a:xfrm>
              <a:prstGeom prst="roundRect">
                <a:avLst/>
              </a:prstGeom>
              <a:solidFill>
                <a:srgbClr val="FFDA6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MusicHub.Tests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Правоъгълник: със заоблени ъгли 44">
                <a:extLst>
                  <a:ext uri="{FF2B5EF4-FFF2-40B4-BE49-F238E27FC236}">
                    <a16:creationId xmlns:a16="http://schemas.microsoft.com/office/drawing/2014/main" id="{393311D3-C9D5-4AD1-AE91-BB7FDCE7AE77}"/>
                  </a:ext>
                </a:extLst>
              </p:cNvPr>
              <p:cNvSpPr/>
              <p:nvPr/>
            </p:nvSpPr>
            <p:spPr>
              <a:xfrm>
                <a:off x="7780603" y="2087642"/>
                <a:ext cx="1323395" cy="228076"/>
              </a:xfrm>
              <a:prstGeom prst="roundRect">
                <a:avLst/>
              </a:prstGeom>
              <a:solidFill>
                <a:srgbClr val="FFDA6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MusicHub.TestData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6" name="Съединител &quot;права стрелка&quot; 45">
                <a:extLst>
                  <a:ext uri="{FF2B5EF4-FFF2-40B4-BE49-F238E27FC236}">
                    <a16:creationId xmlns:a16="http://schemas.microsoft.com/office/drawing/2014/main" id="{F8C92755-C1B5-4596-8518-1F16F8C13AE4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7603153" y="1902198"/>
                <a:ext cx="839148" cy="18544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Правоъгълник: със заоблени ъгли 46">
                <a:extLst>
                  <a:ext uri="{FF2B5EF4-FFF2-40B4-BE49-F238E27FC236}">
                    <a16:creationId xmlns:a16="http://schemas.microsoft.com/office/drawing/2014/main" id="{AABB04A1-0FFF-44DC-A3D1-9BC07B1414FB}"/>
                  </a:ext>
                </a:extLst>
              </p:cNvPr>
              <p:cNvSpPr/>
              <p:nvPr/>
            </p:nvSpPr>
            <p:spPr>
              <a:xfrm>
                <a:off x="8355926" y="1665052"/>
                <a:ext cx="1595794" cy="228076"/>
              </a:xfrm>
              <a:prstGeom prst="roundRect">
                <a:avLst/>
              </a:prstGeom>
              <a:solidFill>
                <a:srgbClr val="FFDA6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MusicHub.Services.Tests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8" name="Съединител &quot;права стрелка&quot; 47">
                <a:extLst>
                  <a:ext uri="{FF2B5EF4-FFF2-40B4-BE49-F238E27FC236}">
                    <a16:creationId xmlns:a16="http://schemas.microsoft.com/office/drawing/2014/main" id="{24D668EE-7960-4CE4-966A-ED4C32E05BD1}"/>
                  </a:ext>
                </a:extLst>
              </p:cNvPr>
              <p:cNvCxnSpPr>
                <a:cxnSpLocks/>
                <a:stCxn id="47" idx="2"/>
                <a:endCxn id="45" idx="0"/>
              </p:cNvCxnSpPr>
              <p:nvPr/>
            </p:nvCxnSpPr>
            <p:spPr>
              <a:xfrm flipH="1">
                <a:off x="8442301" y="1893128"/>
                <a:ext cx="711522" cy="19451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Групиране 16">
              <a:extLst>
                <a:ext uri="{FF2B5EF4-FFF2-40B4-BE49-F238E27FC236}">
                  <a16:creationId xmlns:a16="http://schemas.microsoft.com/office/drawing/2014/main" id="{8D3FF2EA-F1F0-4181-904C-8F54B2B39002}"/>
                </a:ext>
              </a:extLst>
            </p:cNvPr>
            <p:cNvGrpSpPr/>
            <p:nvPr/>
          </p:nvGrpSpPr>
          <p:grpSpPr>
            <a:xfrm>
              <a:off x="-3260932" y="5223530"/>
              <a:ext cx="3575227" cy="1086374"/>
              <a:chOff x="2305049" y="4564618"/>
              <a:chExt cx="3575227" cy="1086374"/>
            </a:xfrm>
          </p:grpSpPr>
          <p:sp>
            <p:nvSpPr>
              <p:cNvPr id="34" name="Правоъгълник 33">
                <a:extLst>
                  <a:ext uri="{FF2B5EF4-FFF2-40B4-BE49-F238E27FC236}">
                    <a16:creationId xmlns:a16="http://schemas.microsoft.com/office/drawing/2014/main" id="{CB341481-3228-42A0-A3D5-2484C5187D35}"/>
                  </a:ext>
                </a:extLst>
              </p:cNvPr>
              <p:cNvSpPr/>
              <p:nvPr/>
            </p:nvSpPr>
            <p:spPr>
              <a:xfrm>
                <a:off x="2305049" y="4564618"/>
                <a:ext cx="3575227" cy="1086374"/>
              </a:xfrm>
              <a:prstGeom prst="rect">
                <a:avLst/>
              </a:prstGeom>
              <a:solidFill>
                <a:srgbClr val="C4DA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5" name="Текстово поле 34">
                <a:extLst>
                  <a:ext uri="{FF2B5EF4-FFF2-40B4-BE49-F238E27FC236}">
                    <a16:creationId xmlns:a16="http://schemas.microsoft.com/office/drawing/2014/main" id="{89785E67-0D29-46C2-87DA-D2FDEE10BC0D}"/>
                  </a:ext>
                </a:extLst>
              </p:cNvPr>
              <p:cNvSpPr txBox="1"/>
              <p:nvPr/>
            </p:nvSpPr>
            <p:spPr>
              <a:xfrm>
                <a:off x="3807921" y="4566436"/>
                <a:ext cx="647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</a:t>
                </a:r>
                <a:endParaRPr lang="bg-BG" dirty="0"/>
              </a:p>
            </p:txBody>
          </p:sp>
          <p:sp>
            <p:nvSpPr>
              <p:cNvPr id="36" name="Правоъгълник: със заоблени ъгли 35">
                <a:extLst>
                  <a:ext uri="{FF2B5EF4-FFF2-40B4-BE49-F238E27FC236}">
                    <a16:creationId xmlns:a16="http://schemas.microsoft.com/office/drawing/2014/main" id="{DA371DEC-498A-4D17-A9CE-FD424114FF40}"/>
                  </a:ext>
                </a:extLst>
              </p:cNvPr>
              <p:cNvSpPr/>
              <p:nvPr/>
            </p:nvSpPr>
            <p:spPr>
              <a:xfrm>
                <a:off x="3302298" y="4900680"/>
                <a:ext cx="1323396" cy="22807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MusicHub.Data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Правоъгълник: със заоблени ъгли 36">
                <a:extLst>
                  <a:ext uri="{FF2B5EF4-FFF2-40B4-BE49-F238E27FC236}">
                    <a16:creationId xmlns:a16="http://schemas.microsoft.com/office/drawing/2014/main" id="{699F2856-D8FA-4DEA-993F-BF09AD20F73A}"/>
                  </a:ext>
                </a:extLst>
              </p:cNvPr>
              <p:cNvSpPr/>
              <p:nvPr/>
            </p:nvSpPr>
            <p:spPr>
              <a:xfrm>
                <a:off x="4131771" y="5294868"/>
                <a:ext cx="1658945" cy="22807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</a:t>
                </a:r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</a:rPr>
                  <a:t> .</a:t>
                </a:r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Data.Common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8" name="Съединител &quot;права стрелка&quot; 37">
                <a:extLst>
                  <a:ext uri="{FF2B5EF4-FFF2-40B4-BE49-F238E27FC236}">
                    <a16:creationId xmlns:a16="http://schemas.microsoft.com/office/drawing/2014/main" id="{9D6A9FAD-C2F8-4C5A-A1CA-141A64F70418}"/>
                  </a:ext>
                </a:extLst>
              </p:cNvPr>
              <p:cNvCxnSpPr>
                <a:cxnSpLocks/>
                <a:stCxn id="36" idx="2"/>
                <a:endCxn id="37" idx="0"/>
              </p:cNvCxnSpPr>
              <p:nvPr/>
            </p:nvCxnSpPr>
            <p:spPr>
              <a:xfrm>
                <a:off x="3963996" y="5128756"/>
                <a:ext cx="997248" cy="1661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Правоъгълник: със заоблени ъгли 38">
                <a:extLst>
                  <a:ext uri="{FF2B5EF4-FFF2-40B4-BE49-F238E27FC236}">
                    <a16:creationId xmlns:a16="http://schemas.microsoft.com/office/drawing/2014/main" id="{11431D88-DB20-4858-BC6A-F44F8B2DEAD9}"/>
                  </a:ext>
                </a:extLst>
              </p:cNvPr>
              <p:cNvSpPr/>
              <p:nvPr/>
            </p:nvSpPr>
            <p:spPr>
              <a:xfrm>
                <a:off x="2472824" y="5296686"/>
                <a:ext cx="1323396" cy="22807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MusicHub.Models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0" name="Съединител &quot;права стрелка&quot; 39">
                <a:extLst>
                  <a:ext uri="{FF2B5EF4-FFF2-40B4-BE49-F238E27FC236}">
                    <a16:creationId xmlns:a16="http://schemas.microsoft.com/office/drawing/2014/main" id="{C708E73A-B6AF-48B7-921B-B256ACF513A1}"/>
                  </a:ext>
                </a:extLst>
              </p:cNvPr>
              <p:cNvCxnSpPr>
                <a:cxnSpLocks/>
                <a:stCxn id="39" idx="3"/>
                <a:endCxn id="37" idx="1"/>
              </p:cNvCxnSpPr>
              <p:nvPr/>
            </p:nvCxnSpPr>
            <p:spPr>
              <a:xfrm flipV="1">
                <a:off x="3796220" y="5408906"/>
                <a:ext cx="335551" cy="18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Съединител &quot;права стрелка&quot; 40">
                <a:extLst>
                  <a:ext uri="{FF2B5EF4-FFF2-40B4-BE49-F238E27FC236}">
                    <a16:creationId xmlns:a16="http://schemas.microsoft.com/office/drawing/2014/main" id="{6CFCA27D-9FB9-4810-A934-B4662172720E}"/>
                  </a:ext>
                </a:extLst>
              </p:cNvPr>
              <p:cNvCxnSpPr>
                <a:cxnSpLocks/>
                <a:stCxn id="36" idx="2"/>
                <a:endCxn id="39" idx="0"/>
              </p:cNvCxnSpPr>
              <p:nvPr/>
            </p:nvCxnSpPr>
            <p:spPr>
              <a:xfrm flipH="1">
                <a:off x="3134522" y="5128756"/>
                <a:ext cx="829474" cy="1679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Групиране 17">
              <a:extLst>
                <a:ext uri="{FF2B5EF4-FFF2-40B4-BE49-F238E27FC236}">
                  <a16:creationId xmlns:a16="http://schemas.microsoft.com/office/drawing/2014/main" id="{D34D693D-D36B-4339-A1F9-9DCC51DC758B}"/>
                </a:ext>
              </a:extLst>
            </p:cNvPr>
            <p:cNvGrpSpPr/>
            <p:nvPr/>
          </p:nvGrpSpPr>
          <p:grpSpPr>
            <a:xfrm>
              <a:off x="-5421143" y="3684965"/>
              <a:ext cx="3644135" cy="1144497"/>
              <a:chOff x="6777045" y="3513497"/>
              <a:chExt cx="3644135" cy="1144497"/>
            </a:xfrm>
          </p:grpSpPr>
          <p:sp>
            <p:nvSpPr>
              <p:cNvPr id="28" name="Правоъгълник 27">
                <a:extLst>
                  <a:ext uri="{FF2B5EF4-FFF2-40B4-BE49-F238E27FC236}">
                    <a16:creationId xmlns:a16="http://schemas.microsoft.com/office/drawing/2014/main" id="{C05F9F45-4F69-4DEB-9BDD-8BC4FF46028B}"/>
                  </a:ext>
                </a:extLst>
              </p:cNvPr>
              <p:cNvSpPr/>
              <p:nvPr/>
            </p:nvSpPr>
            <p:spPr>
              <a:xfrm>
                <a:off x="6777045" y="3520074"/>
                <a:ext cx="3644135" cy="1137920"/>
              </a:xfrm>
              <a:prstGeom prst="rect">
                <a:avLst/>
              </a:prstGeom>
              <a:solidFill>
                <a:srgbClr val="BAFFC8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9" name="Текстово поле 28">
                <a:extLst>
                  <a:ext uri="{FF2B5EF4-FFF2-40B4-BE49-F238E27FC236}">
                    <a16:creationId xmlns:a16="http://schemas.microsoft.com/office/drawing/2014/main" id="{54C02CCD-56C6-44E8-A2DA-799B81EDA573}"/>
                  </a:ext>
                </a:extLst>
              </p:cNvPr>
              <p:cNvSpPr txBox="1"/>
              <p:nvPr/>
            </p:nvSpPr>
            <p:spPr>
              <a:xfrm>
                <a:off x="8174743" y="3513497"/>
                <a:ext cx="88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Services</a:t>
                </a:r>
                <a:endParaRPr lang="bg-BG" dirty="0"/>
              </a:p>
            </p:txBody>
          </p:sp>
          <p:sp>
            <p:nvSpPr>
              <p:cNvPr id="30" name="Правоъгълник: със заоблени ъгли 29">
                <a:extLst>
                  <a:ext uri="{FF2B5EF4-FFF2-40B4-BE49-F238E27FC236}">
                    <a16:creationId xmlns:a16="http://schemas.microsoft.com/office/drawing/2014/main" id="{F2F39CA5-A6AE-46B2-B349-B4F8B8AEBFDE}"/>
                  </a:ext>
                </a:extLst>
              </p:cNvPr>
              <p:cNvSpPr/>
              <p:nvPr/>
            </p:nvSpPr>
            <p:spPr>
              <a:xfrm>
                <a:off x="6820928" y="3906795"/>
                <a:ext cx="1618059" cy="228076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</a:t>
                </a:r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</a:rPr>
                  <a:t> .</a:t>
                </a:r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Services.Data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Правоъгълник: със заоблени ъгли 30">
                <a:extLst>
                  <a:ext uri="{FF2B5EF4-FFF2-40B4-BE49-F238E27FC236}">
                    <a16:creationId xmlns:a16="http://schemas.microsoft.com/office/drawing/2014/main" id="{A3A5FDB3-C5A6-4CCE-A569-27020B35F06E}"/>
                  </a:ext>
                </a:extLst>
              </p:cNvPr>
              <p:cNvSpPr/>
              <p:nvPr/>
            </p:nvSpPr>
            <p:spPr>
              <a:xfrm>
                <a:off x="6941456" y="4320648"/>
                <a:ext cx="1323395" cy="228076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Services.Mapping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" name="Съединител &quot;права стрелка&quot; 31">
                <a:extLst>
                  <a:ext uri="{FF2B5EF4-FFF2-40B4-BE49-F238E27FC236}">
                    <a16:creationId xmlns:a16="http://schemas.microsoft.com/office/drawing/2014/main" id="{567768F6-A311-4F3B-9B2F-9CBA65AE6BB3}"/>
                  </a:ext>
                </a:extLst>
              </p:cNvPr>
              <p:cNvCxnSpPr>
                <a:cxnSpLocks/>
                <a:stCxn id="30" idx="2"/>
                <a:endCxn id="31" idx="0"/>
              </p:cNvCxnSpPr>
              <p:nvPr/>
            </p:nvCxnSpPr>
            <p:spPr>
              <a:xfrm flipH="1">
                <a:off x="7603154" y="4134871"/>
                <a:ext cx="26804" cy="18577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Правоъгълник: със заоблени ъгли 32">
                <a:extLst>
                  <a:ext uri="{FF2B5EF4-FFF2-40B4-BE49-F238E27FC236}">
                    <a16:creationId xmlns:a16="http://schemas.microsoft.com/office/drawing/2014/main" id="{50F1DB9F-F415-43B3-B106-E782DA5B432C}"/>
                  </a:ext>
                </a:extLst>
              </p:cNvPr>
              <p:cNvSpPr/>
              <p:nvPr/>
            </p:nvSpPr>
            <p:spPr>
              <a:xfrm>
                <a:off x="8486210" y="3894499"/>
                <a:ext cx="1874697" cy="228076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MusicHub</a:t>
                </a:r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</a:rPr>
                  <a:t> </a:t>
                </a:r>
                <a:r>
                  <a:rPr lang="en-US" sz="1200" dirty="0" err="1">
                    <a:ln>
                      <a:solidFill>
                        <a:sysClr val="windowText" lastClr="000000"/>
                      </a:solidFill>
                    </a:ln>
                  </a:rPr>
                  <a:t>Services.Messageg</a:t>
                </a:r>
                <a:endParaRPr lang="bg-BG" sz="12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cxnSp>
          <p:nvCxnSpPr>
            <p:cNvPr id="19" name="Съединител &quot;права стрелка&quot; 18">
              <a:extLst>
                <a:ext uri="{FF2B5EF4-FFF2-40B4-BE49-F238E27FC236}">
                  <a16:creationId xmlns:a16="http://schemas.microsoft.com/office/drawing/2014/main" id="{71F9C5D8-B2FD-44C4-A227-FD7BEE45F199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-6939360" y="3336246"/>
              <a:ext cx="441151" cy="2106843"/>
            </a:xfrm>
            <a:prstGeom prst="straightConnector1">
              <a:avLst/>
            </a:prstGeom>
            <a:ln>
              <a:solidFill>
                <a:srgbClr val="C4DA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Съединител &quot;права стрелка&quot; 19">
              <a:extLst>
                <a:ext uri="{FF2B5EF4-FFF2-40B4-BE49-F238E27FC236}">
                  <a16:creationId xmlns:a16="http://schemas.microsoft.com/office/drawing/2014/main" id="{7A5D2ACD-D24A-4A23-A887-5200016B4F03}"/>
                </a:ext>
              </a:extLst>
            </p:cNvPr>
            <p:cNvCxnSpPr>
              <a:cxnSpLocks/>
              <a:stCxn id="51" idx="3"/>
              <a:endCxn id="29" idx="0"/>
            </p:cNvCxnSpPr>
            <p:nvPr/>
          </p:nvCxnSpPr>
          <p:spPr>
            <a:xfrm>
              <a:off x="-5997020" y="2767286"/>
              <a:ext cx="2417925" cy="917679"/>
            </a:xfrm>
            <a:prstGeom prst="straightConnector1">
              <a:avLst/>
            </a:prstGeom>
            <a:ln>
              <a:solidFill>
                <a:srgbClr val="C4DA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Съединител &quot;права стрелка&quot; 20">
              <a:extLst>
                <a:ext uri="{FF2B5EF4-FFF2-40B4-BE49-F238E27FC236}">
                  <a16:creationId xmlns:a16="http://schemas.microsoft.com/office/drawing/2014/main" id="{8AE8034E-55E6-4651-8515-4D8C949AF3EF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>
              <a:off x="-3599075" y="4829462"/>
              <a:ext cx="2125757" cy="394068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Съединител &quot;права стрелка&quot; 21">
              <a:extLst>
                <a:ext uri="{FF2B5EF4-FFF2-40B4-BE49-F238E27FC236}">
                  <a16:creationId xmlns:a16="http://schemas.microsoft.com/office/drawing/2014/main" id="{3F5F1D99-0821-49CD-A5EF-ED16B0045EF5}"/>
                </a:ext>
              </a:extLst>
            </p:cNvPr>
            <p:cNvCxnSpPr>
              <a:cxnSpLocks/>
              <a:stCxn id="28" idx="1"/>
              <a:endCxn id="50" idx="0"/>
            </p:cNvCxnSpPr>
            <p:nvPr/>
          </p:nvCxnSpPr>
          <p:spPr>
            <a:xfrm flipH="1">
              <a:off x="-6498209" y="4260502"/>
              <a:ext cx="1077066" cy="118258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Съединител &quot;права стрелка&quot; 22">
              <a:extLst>
                <a:ext uri="{FF2B5EF4-FFF2-40B4-BE49-F238E27FC236}">
                  <a16:creationId xmlns:a16="http://schemas.microsoft.com/office/drawing/2014/main" id="{EC36C26E-8EFB-4797-9017-E3677FD9D9EE}"/>
                </a:ext>
              </a:extLst>
            </p:cNvPr>
            <p:cNvCxnSpPr>
              <a:cxnSpLocks/>
              <a:stCxn id="34" idx="1"/>
              <a:endCxn id="49" idx="3"/>
            </p:cNvCxnSpPr>
            <p:nvPr/>
          </p:nvCxnSpPr>
          <p:spPr>
            <a:xfrm flipH="1">
              <a:off x="-5202809" y="5766717"/>
              <a:ext cx="1941877" cy="174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Съединител &quot;права стрелка&quot; 23">
              <a:extLst>
                <a:ext uri="{FF2B5EF4-FFF2-40B4-BE49-F238E27FC236}">
                  <a16:creationId xmlns:a16="http://schemas.microsoft.com/office/drawing/2014/main" id="{D38BF4E9-7C15-4E81-8E2B-B5765483354A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-1571693" y="3364694"/>
              <a:ext cx="98374" cy="185701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Съединител &quot;права стрелка&quot; 24">
              <a:extLst>
                <a:ext uri="{FF2B5EF4-FFF2-40B4-BE49-F238E27FC236}">
                  <a16:creationId xmlns:a16="http://schemas.microsoft.com/office/drawing/2014/main" id="{1AFEB9C2-B301-4E4E-99C5-D16DBDB63D7E}"/>
                </a:ext>
              </a:extLst>
            </p:cNvPr>
            <p:cNvCxnSpPr>
              <a:cxnSpLocks/>
              <a:stCxn id="42" idx="1"/>
              <a:endCxn id="51" idx="3"/>
            </p:cNvCxnSpPr>
            <p:nvPr/>
          </p:nvCxnSpPr>
          <p:spPr>
            <a:xfrm flipH="1" flipV="1">
              <a:off x="-5997020" y="2767286"/>
              <a:ext cx="2812243" cy="284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Съединител &quot;права стрелка&quot; 25">
              <a:extLst>
                <a:ext uri="{FF2B5EF4-FFF2-40B4-BE49-F238E27FC236}">
                  <a16:creationId xmlns:a16="http://schemas.microsoft.com/office/drawing/2014/main" id="{5810FECF-3429-46A2-9145-DCF579979285}"/>
                </a:ext>
              </a:extLst>
            </p:cNvPr>
            <p:cNvCxnSpPr>
              <a:cxnSpLocks/>
              <a:stCxn id="42" idx="2"/>
              <a:endCxn id="28" idx="0"/>
            </p:cNvCxnSpPr>
            <p:nvPr/>
          </p:nvCxnSpPr>
          <p:spPr>
            <a:xfrm flipH="1">
              <a:off x="-3599075" y="3364694"/>
              <a:ext cx="2027382" cy="3268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Текстово поле 26">
              <a:extLst>
                <a:ext uri="{FF2B5EF4-FFF2-40B4-BE49-F238E27FC236}">
                  <a16:creationId xmlns:a16="http://schemas.microsoft.com/office/drawing/2014/main" id="{D0082EE2-245B-44D5-973B-B73DDFF2F10F}"/>
                </a:ext>
              </a:extLst>
            </p:cNvPr>
            <p:cNvSpPr txBox="1"/>
            <p:nvPr/>
          </p:nvSpPr>
          <p:spPr>
            <a:xfrm>
              <a:off x="-5306766" y="1754874"/>
              <a:ext cx="1846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600" b="1" dirty="0"/>
                <a:t>Структура на проекта</a:t>
              </a:r>
            </a:p>
          </p:txBody>
        </p:sp>
      </p:grpSp>
      <p:pic>
        <p:nvPicPr>
          <p:cNvPr id="83" name="Картина 82">
            <a:extLst>
              <a:ext uri="{FF2B5EF4-FFF2-40B4-BE49-F238E27FC236}">
                <a16:creationId xmlns:a16="http://schemas.microsoft.com/office/drawing/2014/main" id="{E2BCE54D-099B-45D0-934A-4716C010B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39" y="1843325"/>
            <a:ext cx="6462768" cy="36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E36F3E-9508-439D-85C1-FF26F22E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88" y="513136"/>
            <a:ext cx="5435010" cy="1705617"/>
          </a:xfrm>
        </p:spPr>
        <p:txBody>
          <a:bodyPr>
            <a:normAutofit/>
          </a:bodyPr>
          <a:lstStyle/>
          <a:p>
            <a:r>
              <a:rPr lang="bg-BG" sz="3700" dirty="0"/>
              <a:t>Да послушаме  музика (Демо)</a:t>
            </a:r>
            <a:endParaRPr lang="en-US" sz="37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EB6DA01-B38B-4EEC-A8F1-4A9578B46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01" y="2224728"/>
            <a:ext cx="6969069" cy="3920100"/>
          </a:xfrm>
          <a:prstGeom prst="rect">
            <a:avLst/>
          </a:prstGeom>
        </p:spPr>
      </p:pic>
      <p:sp>
        <p:nvSpPr>
          <p:cNvPr id="20" name="Контейнер за съдържание 6">
            <a:extLst>
              <a:ext uri="{FF2B5EF4-FFF2-40B4-BE49-F238E27FC236}">
                <a16:creationId xmlns:a16="http://schemas.microsoft.com/office/drawing/2014/main" id="{C40C6416-2A93-46C0-9C9A-0112DF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88" y="2370338"/>
            <a:ext cx="4064327" cy="976544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Тестовите данни са мои любими песни с </a:t>
            </a:r>
            <a:r>
              <a:rPr lang="en-US" dirty="0"/>
              <a:t>CC </a:t>
            </a:r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2563197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6EF3EC4F-5125-42E3-8EB0-821F06BDF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245C6712-0180-4204-86CE-BE5A0709B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865974"/>
            <a:ext cx="5081517" cy="1026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ABCB92D0-3ABB-41C3-96F9-EBC87FFB1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132764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8C98AD-415A-417E-ADBD-580E8C30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052048"/>
            <a:ext cx="2163482" cy="28059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2EA01E-FFFF-4F97-A16B-095A91E6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10484" y="5356746"/>
            <a:ext cx="5081515" cy="152490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D3D914-3838-4381-933C-CFC0D46B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00" y="65903"/>
            <a:ext cx="9144000" cy="9929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4000" dirty="0"/>
              <a:t>Разпространяване на приложението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29C6816-6948-4780-ABBF-2E9FB521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" t="-1" r="-3" b="-2"/>
          <a:stretch/>
        </p:blipFill>
        <p:spPr>
          <a:xfrm>
            <a:off x="362972" y="1777477"/>
            <a:ext cx="5831154" cy="4138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BF4E1B-1657-4F53-8D24-74F1C5AD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1501254"/>
            <a:ext cx="589522" cy="53803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Картина 6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0BDD1FF9-868B-4B9C-97EA-D04A1E470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" t="892" r="4726" b="1938"/>
          <a:stretch/>
        </p:blipFill>
        <p:spPr>
          <a:xfrm>
            <a:off x="6286501" y="1699660"/>
            <a:ext cx="5760000" cy="4209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892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527C24-D2CD-4C81-9457-22D4E2C0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Бъдещо развитие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0CAA5C-FF1E-42BA-A639-0164C3A8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D</a:t>
            </a:r>
            <a:r>
              <a:rPr lang="ru-RU" dirty="0"/>
              <a:t>, 4</a:t>
            </a:r>
            <a:r>
              <a:rPr lang="en-US" dirty="0"/>
              <a:t>D</a:t>
            </a:r>
            <a:r>
              <a:rPr lang="ru-RU" dirty="0"/>
              <a:t>, 8</a:t>
            </a:r>
            <a:r>
              <a:rPr lang="en-US" dirty="0"/>
              <a:t>D</a:t>
            </a:r>
            <a:r>
              <a:rPr lang="ru-RU" dirty="0"/>
              <a:t>… </a:t>
            </a:r>
            <a:r>
              <a:rPr lang="en-US" dirty="0"/>
              <a:t>filters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музиката да има възможност да стане 2</a:t>
            </a:r>
            <a:r>
              <a:rPr lang="en-US" dirty="0"/>
              <a:t>D</a:t>
            </a:r>
            <a:r>
              <a:rPr lang="ru-RU" dirty="0"/>
              <a:t>, 4</a:t>
            </a:r>
            <a:r>
              <a:rPr lang="en-US" dirty="0"/>
              <a:t>D</a:t>
            </a:r>
            <a:r>
              <a:rPr lang="ru-RU" dirty="0"/>
              <a:t>, 8</a:t>
            </a:r>
            <a:r>
              <a:rPr lang="en-US" dirty="0"/>
              <a:t>D </a:t>
            </a:r>
            <a:r>
              <a:rPr lang="bg-BG" dirty="0"/>
              <a:t>и други</a:t>
            </a:r>
            <a:endParaRPr lang="en-US" dirty="0"/>
          </a:p>
          <a:p>
            <a:r>
              <a:rPr lang="en-US" dirty="0"/>
              <a:t>AI filter</a:t>
            </a:r>
            <a:r>
              <a:rPr lang="bg-BG" dirty="0"/>
              <a:t> – музиката да си променя стила</a:t>
            </a:r>
            <a:endParaRPr lang="en-US" dirty="0"/>
          </a:p>
          <a:p>
            <a:r>
              <a:rPr lang="en-US" dirty="0"/>
              <a:t>Mobile app</a:t>
            </a:r>
          </a:p>
          <a:p>
            <a:r>
              <a:rPr lang="en-GB" dirty="0"/>
              <a:t>Data analysis –</a:t>
            </a:r>
            <a:r>
              <a:rPr lang="bg-BG" dirty="0"/>
              <a:t> извличане </a:t>
            </a:r>
            <a:r>
              <a:rPr lang="bg-BG"/>
              <a:t>на системни справки</a:t>
            </a:r>
            <a:endParaRPr lang="bg-BG" dirty="0"/>
          </a:p>
          <a:p>
            <a:r>
              <a:rPr lang="en-US" dirty="0"/>
              <a:t>Merch shop </a:t>
            </a:r>
            <a:r>
              <a:rPr lang="bg-BG" dirty="0"/>
              <a:t>– допълнително приложение за продажба на стоки към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2440889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0E60706-0275-4A7F-A178-DB81F33F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bg-BG"/>
              <a:t>Въпрси?</a:t>
            </a:r>
          </a:p>
        </p:txBody>
      </p:sp>
      <p:pic>
        <p:nvPicPr>
          <p:cNvPr id="4" name="Картина 3" descr="Картина, която съдържа текст, бланки, инструмент за писане, писалка&#10;&#10;Описанието е генерирано автоматично">
            <a:extLst>
              <a:ext uri="{FF2B5EF4-FFF2-40B4-BE49-F238E27FC236}">
                <a16:creationId xmlns:a16="http://schemas.microsoft.com/office/drawing/2014/main" id="{837B5B01-CE96-41AE-B6DC-ED5793DED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46798"/>
            <a:ext cx="5270053" cy="29644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8AF7964-8C68-47C5-84B5-F8C0517D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bg-BG" dirty="0"/>
              <a:t>Димитър Колев от ППМГ „Васил Левски“</a:t>
            </a:r>
          </a:p>
          <a:p>
            <a:r>
              <a:rPr lang="bg-BG" dirty="0"/>
              <a:t>гр. Смолян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917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238</Words>
  <Application>Microsoft Office PowerPoint</Application>
  <PresentationFormat>Широк екран</PresentationFormat>
  <Paragraphs>58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Univers Condensed Light</vt:lpstr>
      <vt:lpstr>Walbaum Display Light</vt:lpstr>
      <vt:lpstr>Wingdings</vt:lpstr>
      <vt:lpstr>AngleLinesVTI</vt:lpstr>
      <vt:lpstr>Проект „Music HUB“</vt:lpstr>
      <vt:lpstr>Цели на приложението</vt:lpstr>
      <vt:lpstr>Използвани технологии</vt:lpstr>
      <vt:lpstr>Разработка на проекта</vt:lpstr>
      <vt:lpstr>Архитектура на проекта</vt:lpstr>
      <vt:lpstr>Да послушаме  музика (Демо)</vt:lpstr>
      <vt:lpstr>Разпространяване на приложението</vt:lpstr>
      <vt:lpstr>Бъдещо развитие</vt:lpstr>
      <vt:lpstr>Въпрси?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„Song me“</dc:title>
  <dc:creator>Димитър Колев</dc:creator>
  <cp:lastModifiedBy>Димитър Колев</cp:lastModifiedBy>
  <cp:revision>11</cp:revision>
  <dcterms:created xsi:type="dcterms:W3CDTF">2020-11-27T15:12:17Z</dcterms:created>
  <dcterms:modified xsi:type="dcterms:W3CDTF">2021-05-05T06:06:29Z</dcterms:modified>
</cp:coreProperties>
</file>