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6" r:id="rId1"/>
  </p:sldMasterIdLst>
  <p:notesMasterIdLst>
    <p:notesMasterId r:id="rId11"/>
  </p:notesMasterIdLst>
  <p:sldIdLst>
    <p:sldId id="256" r:id="rId2"/>
    <p:sldId id="261" r:id="rId3"/>
    <p:sldId id="262" r:id="rId4"/>
    <p:sldId id="274" r:id="rId5"/>
    <p:sldId id="263" r:id="rId6"/>
    <p:sldId id="267" r:id="rId7"/>
    <p:sldId id="268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7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275E0A-D6C8-4D4F-AEBF-9517F857D095}" type="datetimeFigureOut">
              <a:rPr lang="bg-BG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59270F-C361-486A-9F71-25C693E3E308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0A17A846-F473-4084-AA23-770510FDA6E9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B9067A4-ED49-4B88-AF89-FD5FB63EE79E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018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0204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62987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99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27633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646124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89428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566D4-9C4F-4139-A2FB-2C457F7EA26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4F47-A4C3-4107-A488-008792E2007F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24030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E21DE-7E89-43E5-855B-9F121FA64949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1A-8378-4C68-A925-545B5C9B1269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342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3E6F655A-D045-4747-8873-7C3543974DC0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3635F12-5532-49DA-9CD7-95603394BAF3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477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FEBA5-04A1-4348-AE5F-EAAB2A0172A5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4374-FE7B-4A63-88E3-7291347530BA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9502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2696B-2963-4106-9FCE-2DA59EC18B8A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A78-5A6A-4EFA-B0AB-7E77B902EB52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55253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AB153-51EB-4FD5-87F8-43BDD682F81C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E928-DABD-4BCC-B664-6D00BD9ED0D2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474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4E1C1-55F2-4165-B6C5-97C6EEFB74F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D961-6C7E-4568-89D9-F23B590BF9DF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265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715E7-5C61-419B-BD13-4A069CF4EA0A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1B6-DEB9-4133-8386-F783B6EE6FC1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91592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A31BB9-438D-4E00-ADDD-126CA9FF98A4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7BEA-1CF4-4DF3-AF95-1B27C9465868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2066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053FF-057C-4FDB-B600-706E137B8E2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BD5B-C94E-48A7-8DFD-427D685F375A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2821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AE0574-9939-441A-892C-E9B8806C3AD1}" type="datetimeFigureOut">
              <a:rPr lang="bg-BG" smtClean="0"/>
              <a:pPr>
                <a:defRPr/>
              </a:pPr>
              <a:t>19.03.2017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E19D-D7B3-4D8D-854E-5BF25B2FD86C}" type="slidenum">
              <a:rPr lang="bg-BG" altLang="bg-BG" smtClean="0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3610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bg-BG" sz="5400" smtClean="0"/>
              <a:t>Входно - Изходни </a:t>
            </a:r>
            <a:br>
              <a:rPr lang="bg-BG" altLang="bg-BG" sz="5400" smtClean="0"/>
            </a:br>
            <a:r>
              <a:rPr lang="bg-BG" altLang="bg-BG" sz="5400" smtClean="0"/>
              <a:t>Устойства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8229600" cy="1143000"/>
          </a:xfrm>
        </p:spPr>
        <p:txBody>
          <a:bodyPr/>
          <a:lstStyle/>
          <a:p>
            <a:r>
              <a:rPr lang="bg-BG" altLang="bg-BG" b="1" u="sng" smtClean="0">
                <a:solidFill>
                  <a:schemeClr val="tx1"/>
                </a:solidFill>
              </a:rPr>
              <a:t>Входни устройства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719534" y="2044700"/>
            <a:ext cx="2700338" cy="2476500"/>
          </a:xfrm>
        </p:spPr>
        <p:txBody>
          <a:bodyPr>
            <a:normAutofit fontScale="85000" lnSpcReduction="20000"/>
          </a:bodyPr>
          <a:lstStyle/>
          <a:p>
            <a:r>
              <a:rPr lang="bg-BG" altLang="bg-BG" sz="2800" b="1" dirty="0" smtClean="0"/>
              <a:t>Клавиатура</a:t>
            </a:r>
          </a:p>
          <a:p>
            <a:r>
              <a:rPr lang="bg-BG" altLang="bg-BG" sz="2800" b="1" dirty="0" smtClean="0"/>
              <a:t>Мишка</a:t>
            </a:r>
          </a:p>
          <a:p>
            <a:r>
              <a:rPr lang="bg-BG" altLang="bg-BG" sz="2800" b="1" dirty="0" smtClean="0"/>
              <a:t>Скенер</a:t>
            </a:r>
          </a:p>
          <a:p>
            <a:r>
              <a:rPr lang="bg-BG" altLang="bg-BG" sz="2800" b="1" dirty="0" smtClean="0"/>
              <a:t>Микрофон</a:t>
            </a:r>
          </a:p>
          <a:p>
            <a:r>
              <a:rPr lang="bg-BG" altLang="bg-BG" sz="2800" b="1" dirty="0"/>
              <a:t>К</a:t>
            </a:r>
            <a:r>
              <a:rPr lang="bg-BG" altLang="bg-BG" sz="2800" b="1" dirty="0" smtClean="0"/>
              <a:t>амера</a:t>
            </a:r>
            <a:endParaRPr lang="bg-BG" altLang="bg-BG" sz="2800" b="1" dirty="0" smtClean="0"/>
          </a:p>
        </p:txBody>
      </p:sp>
      <p:pic>
        <p:nvPicPr>
          <p:cNvPr id="9" name="Picture 7" descr="PC_Camera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9151" y="3850333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442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3725" y="2121284"/>
            <a:ext cx="2590800" cy="2300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229600" cy="1143000"/>
          </a:xfrm>
        </p:spPr>
        <p:txBody>
          <a:bodyPr/>
          <a:lstStyle/>
          <a:p>
            <a:r>
              <a:rPr lang="bg-BG" altLang="bg-BG" sz="4800" b="1" smtClean="0">
                <a:solidFill>
                  <a:schemeClr val="tx1"/>
                </a:solidFill>
              </a:rPr>
              <a:t>Клавиатура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24413" y="1341438"/>
            <a:ext cx="4319587" cy="47513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bg-BG" dirty="0" smtClean="0"/>
              <a:t>Клавиатурата </a:t>
            </a:r>
            <a:r>
              <a:rPr lang="ru-RU" altLang="bg-BG" dirty="0" smtClean="0"/>
              <a:t>е създадена по подобие на бутоните на пишеща машина. </a:t>
            </a:r>
            <a:r>
              <a:rPr lang="ru-RU" altLang="bg-BG" dirty="0" smtClean="0"/>
              <a:t>С тях се въвежда </a:t>
            </a:r>
            <a:r>
              <a:rPr lang="ru-RU" altLang="bg-BG" dirty="0" smtClean="0"/>
              <a:t>на </a:t>
            </a:r>
            <a:r>
              <a:rPr lang="ru-RU" altLang="bg-BG" dirty="0" smtClean="0"/>
              <a:t>текстова информация. Върху нея са разположени клавиши. Има различни стандарти за разположение на символите върху клавиатурата</a:t>
            </a:r>
            <a:endParaRPr lang="bg-BG" altLang="bg-BG" sz="3100" dirty="0" smtClean="0"/>
          </a:p>
        </p:txBody>
      </p:sp>
      <p:pic>
        <p:nvPicPr>
          <p:cNvPr id="3074" name="Picture 2" descr="C:\Users\Ted\Desktop\KDB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898660">
            <a:off x="699637" y="2186596"/>
            <a:ext cx="3801396" cy="1907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bg-BG" b="1" dirty="0"/>
              <a:t>Стандартна клавиатурна подредба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268413"/>
            <a:ext cx="7408862" cy="48577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QWERTY - </a:t>
            </a:r>
            <a:r>
              <a:rPr lang="bg-BG" dirty="0" smtClean="0">
                <a:solidFill>
                  <a:schemeClr val="tx1"/>
                </a:solidFill>
              </a:rPr>
              <a:t>н</a:t>
            </a:r>
            <a:r>
              <a:rPr lang="ru-RU" dirty="0" smtClean="0">
                <a:solidFill>
                  <a:schemeClr val="tx1"/>
                </a:solidFill>
              </a:rPr>
              <a:t>ай-често </a:t>
            </a:r>
            <a:r>
              <a:rPr lang="ru-RU" dirty="0">
                <a:solidFill>
                  <a:schemeClr val="tx1"/>
                </a:solidFill>
              </a:rPr>
              <a:t>използваната </a:t>
            </a:r>
            <a:r>
              <a:rPr lang="ru-RU" dirty="0" smtClean="0">
                <a:solidFill>
                  <a:schemeClr val="tx1"/>
                </a:solidFill>
              </a:rPr>
              <a:t>подредба. Името идва от първите пет клавиша на най-горния ред</a:t>
            </a:r>
          </a:p>
          <a:p>
            <a:pPr>
              <a:defRPr/>
            </a:pPr>
            <a:r>
              <a:rPr lang="ru-RU" dirty="0" smtClean="0"/>
              <a:t>БДС – </a:t>
            </a:r>
            <a:r>
              <a:rPr lang="bg-BG" dirty="0" smtClean="0"/>
              <a:t>заимствана от старите печатащи машини. Вляво са разположени гласните звуци, а вдясно съгласните.</a:t>
            </a:r>
          </a:p>
          <a:p>
            <a:pPr>
              <a:defRPr/>
            </a:pPr>
            <a:r>
              <a:rPr lang="bg-BG" dirty="0" smtClean="0">
                <a:solidFill>
                  <a:schemeClr val="tx1"/>
                </a:solidFill>
              </a:rPr>
              <a:t>Допълнителни клавиши – за управление на звук, работа в интернет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3887788" y="333375"/>
            <a:ext cx="5256212" cy="1143000"/>
          </a:xfrm>
        </p:spPr>
        <p:txBody>
          <a:bodyPr/>
          <a:lstStyle/>
          <a:p>
            <a:r>
              <a:rPr lang="bg-BG" altLang="bg-BG" smtClean="0"/>
              <a:t>Мишка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611560" y="1340768"/>
            <a:ext cx="5184576" cy="50405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ru-RU" altLang="bg-BG" dirty="0" smtClean="0"/>
              <a:t>Задвижва </a:t>
            </a:r>
            <a:r>
              <a:rPr lang="ru-RU" altLang="bg-BG" dirty="0" smtClean="0"/>
              <a:t>се от ръката на потребителя, предавайки информация за движението си </a:t>
            </a:r>
            <a:r>
              <a:rPr lang="ru-RU" altLang="bg-BG" dirty="0" smtClean="0"/>
              <a:t>на </a:t>
            </a:r>
            <a:r>
              <a:rPr lang="ru-RU" altLang="bg-BG" dirty="0" smtClean="0"/>
              <a:t>компютъра</a:t>
            </a:r>
            <a:r>
              <a:rPr lang="ru-RU" altLang="bg-BG" dirty="0" smtClean="0"/>
              <a:t>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altLang="bg-BG" dirty="0" smtClean="0"/>
              <a:t>Възможни действия с мишка:</a:t>
            </a:r>
          </a:p>
          <a:p>
            <a:pPr>
              <a:lnSpc>
                <a:spcPct val="90000"/>
              </a:lnSpc>
            </a:pPr>
            <a:r>
              <a:rPr lang="ru-RU" altLang="bg-BG" dirty="0" smtClean="0"/>
              <a:t>Влачене и пускане – </a:t>
            </a:r>
            <a:r>
              <a:rPr lang="en-US" altLang="bg-BG" dirty="0" smtClean="0"/>
              <a:t>Drag &amp; Drop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>Еднократно щракане с ляв бутон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>Двукратно щракане с ляв бутон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>Еднократно щракане с десен бутон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>Влачене с десен бутон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>Щракане с ролката (</a:t>
            </a:r>
            <a:r>
              <a:rPr lang="en-US" altLang="bg-BG" dirty="0" smtClean="0"/>
              <a:t>scroll)</a:t>
            </a:r>
            <a:endParaRPr lang="bg-BG" altLang="bg-BG" dirty="0" smtClean="0"/>
          </a:p>
        </p:txBody>
      </p:sp>
      <p:pic>
        <p:nvPicPr>
          <p:cNvPr id="14340" name="Picture 2" descr="C:\Users\Ted\Desktop\LX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2492896"/>
            <a:ext cx="2355262" cy="252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bg-BG" altLang="bg-BG" b="1" smtClean="0">
                <a:solidFill>
                  <a:schemeClr val="tx1"/>
                </a:solidFill>
              </a:rPr>
              <a:t>Изходни устройства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518" y="1651000"/>
            <a:ext cx="2700338" cy="2260600"/>
          </a:xfrm>
        </p:spPr>
        <p:txBody>
          <a:bodyPr>
            <a:normAutofit fontScale="77500" lnSpcReduction="20000"/>
          </a:bodyPr>
          <a:lstStyle/>
          <a:p>
            <a:r>
              <a:rPr lang="bg-BG" altLang="bg-BG" sz="3600" b="1" dirty="0" smtClean="0"/>
              <a:t>Монитор</a:t>
            </a:r>
          </a:p>
          <a:p>
            <a:r>
              <a:rPr lang="bg-BG" altLang="bg-BG" sz="3600" b="1" dirty="0" smtClean="0"/>
              <a:t>Плотер</a:t>
            </a:r>
          </a:p>
          <a:p>
            <a:r>
              <a:rPr lang="bg-BG" altLang="bg-BG" sz="3600" b="1" dirty="0" smtClean="0"/>
              <a:t>Принтер</a:t>
            </a:r>
          </a:p>
          <a:p>
            <a:r>
              <a:rPr lang="bg-BG" altLang="bg-BG" sz="3600" b="1" dirty="0" smtClean="0"/>
              <a:t>Тонколони</a:t>
            </a:r>
          </a:p>
        </p:txBody>
      </p:sp>
      <p:pic>
        <p:nvPicPr>
          <p:cNvPr id="5" name="Picture 7" descr="skene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5600" y="1844824"/>
            <a:ext cx="213360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slushalki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2426">
            <a:off x="4110375" y="2578099"/>
            <a:ext cx="2468563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3830638" y="274638"/>
            <a:ext cx="5313362" cy="1143000"/>
          </a:xfrm>
        </p:spPr>
        <p:txBody>
          <a:bodyPr/>
          <a:lstStyle/>
          <a:p>
            <a:r>
              <a:rPr lang="bg-BG" altLang="bg-BG" smtClean="0"/>
              <a:t>Монитор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9592" y="1412875"/>
            <a:ext cx="4104208" cy="489585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ru-RU" altLang="bg-BG" dirty="0" smtClean="0"/>
              <a:t>Различават се по размери (дължина на диагонала в инчове), разделителна способност (брой пиксели по хоризонтала и по вертикала), честота на опресняване, фирма производител</a:t>
            </a:r>
            <a:endParaRPr lang="bg-BG" altLang="bg-BG" dirty="0" smtClean="0"/>
          </a:p>
        </p:txBody>
      </p:sp>
      <p:pic>
        <p:nvPicPr>
          <p:cNvPr id="8194" name="Picture 2" descr="C:\Users\Ted\Desktop\697px-LG_L194WT-SF_LCD_monito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319463" cy="296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406900" y="274638"/>
            <a:ext cx="4737100" cy="1143000"/>
          </a:xfrm>
        </p:spPr>
        <p:txBody>
          <a:bodyPr/>
          <a:lstStyle/>
          <a:p>
            <a:r>
              <a:rPr lang="bg-BG" altLang="bg-BG" smtClean="0"/>
              <a:t>Принтер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27650" y="1649413"/>
            <a:ext cx="3816350" cy="410051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ru-RU" dirty="0"/>
              <a:t>Принтерите са устройства,които служат за отпечетване на хартия на документи, които могат да вклучват текст и изображения. </a:t>
            </a:r>
            <a:r>
              <a:rPr lang="ru-RU" dirty="0" smtClean="0"/>
              <a:t>Могат да се използват и в локална компютърна мрежа</a:t>
            </a:r>
            <a:endParaRPr lang="bg-BG" dirty="0"/>
          </a:p>
        </p:txBody>
      </p:sp>
      <p:pic>
        <p:nvPicPr>
          <p:cNvPr id="10242" name="Picture 2" descr="C:\Users\Ted\Desktop\printer_jpg_606x606_q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6730">
            <a:off x="1073400" y="2491602"/>
            <a:ext cx="3816350" cy="2967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6278563" y="274638"/>
            <a:ext cx="2865437" cy="1143000"/>
          </a:xfrm>
        </p:spPr>
        <p:txBody>
          <a:bodyPr/>
          <a:lstStyle/>
          <a:p>
            <a:r>
              <a:rPr lang="bg-BG" altLang="bg-BG" smtClean="0"/>
              <a:t>Тонколони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2314253"/>
            <a:ext cx="4141862" cy="237872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ru-RU" altLang="bg-BG" dirty="0" smtClean="0"/>
              <a:t>Тонколонколоните са  озвучаващите елементи. </a:t>
            </a:r>
            <a:endParaRPr lang="bg-BG" altLang="bg-BG" dirty="0" smtClean="0"/>
          </a:p>
        </p:txBody>
      </p:sp>
      <p:pic>
        <p:nvPicPr>
          <p:cNvPr id="11266" name="Picture 2" descr="C:\Users\Ted\Desktop\delux_dls2005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06026">
            <a:off x="4405153" y="2241680"/>
            <a:ext cx="3688600" cy="231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</TotalTime>
  <Words>216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Symbol</vt:lpstr>
      <vt:lpstr>Calibri</vt:lpstr>
      <vt:lpstr>Circuit</vt:lpstr>
      <vt:lpstr>Входно - Изходни  Устойства</vt:lpstr>
      <vt:lpstr>Входни устройства</vt:lpstr>
      <vt:lpstr>Клавиатура</vt:lpstr>
      <vt:lpstr>Стандартна клавиатурна подредба </vt:lpstr>
      <vt:lpstr>Мишка</vt:lpstr>
      <vt:lpstr>Изходни устройства</vt:lpstr>
      <vt:lpstr>Монитор</vt:lpstr>
      <vt:lpstr>Принтер</vt:lpstr>
      <vt:lpstr>Тонколони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Входни и Изходни Устройства</dc:title>
  <dc:creator>Izkustva</dc:creator>
  <cp:lastModifiedBy>DiD</cp:lastModifiedBy>
  <cp:revision>27</cp:revision>
  <dcterms:created xsi:type="dcterms:W3CDTF">2012-10-04T17:27:06Z</dcterms:created>
  <dcterms:modified xsi:type="dcterms:W3CDTF">2017-03-19T11:43:22Z</dcterms:modified>
</cp:coreProperties>
</file>