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00" r:id="rId3"/>
    <p:sldId id="279" r:id="rId4"/>
    <p:sldId id="281" r:id="rId5"/>
    <p:sldId id="283" r:id="rId6"/>
    <p:sldId id="269" r:id="rId7"/>
    <p:sldId id="295" r:id="rId8"/>
    <p:sldId id="270" r:id="rId9"/>
    <p:sldId id="274" r:id="rId10"/>
    <p:sldId id="280" r:id="rId11"/>
    <p:sldId id="285" r:id="rId12"/>
    <p:sldId id="305" r:id="rId13"/>
    <p:sldId id="265" r:id="rId14"/>
    <p:sldId id="266" r:id="rId15"/>
    <p:sldId id="267" r:id="rId16"/>
    <p:sldId id="273" r:id="rId17"/>
    <p:sldId id="271" r:id="rId18"/>
    <p:sldId id="272" r:id="rId19"/>
    <p:sldId id="302" r:id="rId20"/>
    <p:sldId id="301" r:id="rId21"/>
    <p:sldId id="303" r:id="rId22"/>
    <p:sldId id="276" r:id="rId23"/>
    <p:sldId id="287" r:id="rId24"/>
    <p:sldId id="275" r:id="rId25"/>
    <p:sldId id="284" r:id="rId26"/>
    <p:sldId id="277" r:id="rId27"/>
    <p:sldId id="297" r:id="rId28"/>
    <p:sldId id="304"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p:restoredTop sz="95170"/>
  </p:normalViewPr>
  <p:slideViewPr>
    <p:cSldViewPr snapToGrid="0" snapToObjects="1">
      <p:cViewPr varScale="1">
        <p:scale>
          <a:sx n="122" d="100"/>
          <a:sy n="122"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4D45-D5BE-C947-AB95-861AF1C50303}" type="datetimeFigureOut">
              <a:rPr lang="en-US" smtClean="0"/>
              <a:t>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77856-085B-BE49-A3D0-5032DB6E1DAA}" type="slidenum">
              <a:rPr lang="en-US" smtClean="0"/>
              <a:t>‹#›</a:t>
            </a:fld>
            <a:endParaRPr lang="en-US"/>
          </a:p>
        </p:txBody>
      </p:sp>
    </p:spTree>
    <p:extLst>
      <p:ext uri="{BB962C8B-B14F-4D97-AF65-F5344CB8AC3E}">
        <p14:creationId xmlns:p14="http://schemas.microsoft.com/office/powerpoint/2010/main" val="173058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6</a:t>
            </a:fld>
            <a:endParaRPr lang="en-US"/>
          </a:p>
        </p:txBody>
      </p:sp>
    </p:spTree>
    <p:extLst>
      <p:ext uri="{BB962C8B-B14F-4D97-AF65-F5344CB8AC3E}">
        <p14:creationId xmlns:p14="http://schemas.microsoft.com/office/powerpoint/2010/main" val="72534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7</a:t>
            </a:fld>
            <a:endParaRPr lang="en-US"/>
          </a:p>
        </p:txBody>
      </p:sp>
    </p:spTree>
    <p:extLst>
      <p:ext uri="{BB962C8B-B14F-4D97-AF65-F5344CB8AC3E}">
        <p14:creationId xmlns:p14="http://schemas.microsoft.com/office/powerpoint/2010/main" val="188364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13</a:t>
            </a:fld>
            <a:endParaRPr lang="en-US"/>
          </a:p>
        </p:txBody>
      </p:sp>
    </p:spTree>
    <p:extLst>
      <p:ext uri="{BB962C8B-B14F-4D97-AF65-F5344CB8AC3E}">
        <p14:creationId xmlns:p14="http://schemas.microsoft.com/office/powerpoint/2010/main" val="34909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14</a:t>
            </a:fld>
            <a:endParaRPr lang="en-US"/>
          </a:p>
        </p:txBody>
      </p:sp>
    </p:spTree>
    <p:extLst>
      <p:ext uri="{BB962C8B-B14F-4D97-AF65-F5344CB8AC3E}">
        <p14:creationId xmlns:p14="http://schemas.microsoft.com/office/powerpoint/2010/main" val="1332034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25</a:t>
            </a:fld>
            <a:endParaRPr lang="en-US"/>
          </a:p>
        </p:txBody>
      </p:sp>
    </p:spTree>
    <p:extLst>
      <p:ext uri="{BB962C8B-B14F-4D97-AF65-F5344CB8AC3E}">
        <p14:creationId xmlns:p14="http://schemas.microsoft.com/office/powerpoint/2010/main" val="73717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077856-085B-BE49-A3D0-5032DB6E1DAA}" type="slidenum">
              <a:rPr lang="en-US" smtClean="0"/>
              <a:t>27</a:t>
            </a:fld>
            <a:endParaRPr lang="en-US"/>
          </a:p>
        </p:txBody>
      </p:sp>
    </p:spTree>
    <p:extLst>
      <p:ext uri="{BB962C8B-B14F-4D97-AF65-F5344CB8AC3E}">
        <p14:creationId xmlns:p14="http://schemas.microsoft.com/office/powerpoint/2010/main" val="148240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68EA67-DB50-5E47-A4FA-2A2AB3BB3845}" type="datetimeFigureOut">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1003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43710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01781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8EA67-DB50-5E47-A4FA-2A2AB3BB3845}" type="datetimeFigureOut">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17797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8EA67-DB50-5E47-A4FA-2A2AB3BB3845}" type="datetimeFigureOut">
              <a:rPr lang="en-US" smtClean="0"/>
              <a:t>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63186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68EA67-DB50-5E47-A4FA-2A2AB3BB3845}" type="datetimeFigureOut">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52872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68EA67-DB50-5E47-A4FA-2A2AB3BB3845}" type="datetimeFigureOut">
              <a:rPr lang="en-US" smtClean="0"/>
              <a:t>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213166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68EA67-DB50-5E47-A4FA-2A2AB3BB3845}" type="datetimeFigureOut">
              <a:rPr lang="en-US" smtClean="0"/>
              <a:t>2/11/23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41015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8EA67-DB50-5E47-A4FA-2A2AB3BB3845}" type="datetimeFigureOut">
              <a:rPr lang="en-US" smtClean="0"/>
              <a:t>2/11/23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8190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8EA67-DB50-5E47-A4FA-2A2AB3BB3845}" type="datetimeFigureOut">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6292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8EA67-DB50-5E47-A4FA-2A2AB3BB3845}" type="datetimeFigureOut">
              <a:rPr lang="en-US" smtClean="0"/>
              <a:t>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80880-0859-754C-8DDD-6E1EF3D31B68}" type="slidenum">
              <a:rPr lang="en-US" smtClean="0"/>
              <a:t>‹#›</a:t>
            </a:fld>
            <a:endParaRPr lang="en-US"/>
          </a:p>
        </p:txBody>
      </p:sp>
    </p:spTree>
    <p:extLst>
      <p:ext uri="{BB962C8B-B14F-4D97-AF65-F5344CB8AC3E}">
        <p14:creationId xmlns:p14="http://schemas.microsoft.com/office/powerpoint/2010/main" val="97966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8EA67-DB50-5E47-A4FA-2A2AB3BB3845}" type="datetimeFigureOut">
              <a:rPr lang="en-US" smtClean="0"/>
              <a:t>2/11/23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80880-0859-754C-8DDD-6E1EF3D31B68}" type="slidenum">
              <a:rPr lang="en-US" smtClean="0"/>
              <a:t>‹#›</a:t>
            </a:fld>
            <a:endParaRPr lang="en-US"/>
          </a:p>
        </p:txBody>
      </p:sp>
    </p:spTree>
    <p:extLst>
      <p:ext uri="{BB962C8B-B14F-4D97-AF65-F5344CB8AC3E}">
        <p14:creationId xmlns:p14="http://schemas.microsoft.com/office/powerpoint/2010/main" val="3899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300" y="889000"/>
            <a:ext cx="9982200" cy="754053"/>
          </a:xfrm>
          <a:prstGeom prst="rect">
            <a:avLst/>
          </a:prstGeom>
          <a:noFill/>
        </p:spPr>
        <p:txBody>
          <a:bodyPr wrap="square" rtlCol="0">
            <a:spAutoFit/>
          </a:bodyPr>
          <a:lstStyle/>
          <a:p>
            <a:pPr algn="ctr"/>
            <a:r>
              <a:rPr lang="en-US" sz="2400" dirty="0"/>
              <a:t>Qlik Associative Big Data Index (BDI)</a:t>
            </a:r>
          </a:p>
          <a:p>
            <a:pPr algn="ctr"/>
            <a:r>
              <a:rPr lang="en-US" sz="1900" dirty="0"/>
              <a:t>D. </a:t>
            </a:r>
            <a:r>
              <a:rPr lang="en-US" sz="1900" dirty="0" err="1"/>
              <a:t>Gueorguiev</a:t>
            </a:r>
            <a:r>
              <a:rPr lang="en-US" sz="1900" dirty="0"/>
              <a:t>, December 2018</a:t>
            </a:r>
          </a:p>
        </p:txBody>
      </p:sp>
      <p:sp>
        <p:nvSpPr>
          <p:cNvPr id="5" name="TextBox 4"/>
          <p:cNvSpPr txBox="1"/>
          <p:nvPr/>
        </p:nvSpPr>
        <p:spPr>
          <a:xfrm>
            <a:off x="1807087" y="1665452"/>
            <a:ext cx="9136626" cy="2308324"/>
          </a:xfrm>
          <a:prstGeom prst="rect">
            <a:avLst/>
          </a:prstGeom>
          <a:noFill/>
        </p:spPr>
        <p:txBody>
          <a:bodyPr wrap="square" rtlCol="0">
            <a:spAutoFit/>
          </a:bodyPr>
          <a:lstStyle/>
          <a:p>
            <a:r>
              <a:rPr lang="en-US" dirty="0"/>
              <a:t>What is </a:t>
            </a:r>
            <a:r>
              <a:rPr lang="en-US" dirty="0" err="1"/>
              <a:t>Qlik</a:t>
            </a:r>
            <a:r>
              <a:rPr lang="en-US" dirty="0"/>
              <a:t> Associative Big Data Index?</a:t>
            </a:r>
          </a:p>
          <a:p>
            <a:endParaRPr lang="en-US" dirty="0"/>
          </a:p>
          <a:p>
            <a:r>
              <a:rPr lang="en-US" dirty="0"/>
              <a:t>Distributed column store running on AWS or Azure cloud</a:t>
            </a:r>
          </a:p>
          <a:p>
            <a:r>
              <a:rPr lang="en-US" dirty="0"/>
              <a:t>Connected to the main associative </a:t>
            </a:r>
            <a:r>
              <a:rPr lang="en-US" dirty="0" err="1"/>
              <a:t>Qlik</a:t>
            </a:r>
            <a:r>
              <a:rPr lang="en-US" dirty="0"/>
              <a:t> Engine (</a:t>
            </a:r>
            <a:r>
              <a:rPr lang="en-US" dirty="0" err="1"/>
              <a:t>a.k.a</a:t>
            </a:r>
            <a:r>
              <a:rPr lang="en-US" dirty="0"/>
              <a:t> </a:t>
            </a:r>
            <a:r>
              <a:rPr lang="en-US" i="1" dirty="0" err="1"/>
              <a:t>Qix</a:t>
            </a:r>
            <a:r>
              <a:rPr lang="en-US" i="1" dirty="0"/>
              <a:t> Engine</a:t>
            </a:r>
            <a:r>
              <a:rPr lang="en-US" dirty="0"/>
              <a:t>) and serves as a distributed query processor which can process queries over datasets which massive sizes. </a:t>
            </a:r>
          </a:p>
          <a:p>
            <a:r>
              <a:rPr lang="en-US" dirty="0"/>
              <a:t>The main associative </a:t>
            </a:r>
            <a:r>
              <a:rPr lang="en-US" dirty="0" err="1"/>
              <a:t>Qlik</a:t>
            </a:r>
            <a:r>
              <a:rPr lang="en-US" dirty="0"/>
              <a:t> engine is connected to and serves as an in-memory column store to </a:t>
            </a:r>
            <a:r>
              <a:rPr lang="en-US" dirty="0" err="1"/>
              <a:t>Qlik</a:t>
            </a:r>
            <a:r>
              <a:rPr lang="en-US" dirty="0"/>
              <a:t> Sense which is the main Business </a:t>
            </a:r>
            <a:r>
              <a:rPr lang="en-US" dirty="0" err="1"/>
              <a:t>Analytcis</a:t>
            </a:r>
            <a:r>
              <a:rPr lang="en-US" dirty="0"/>
              <a:t> platform of </a:t>
            </a:r>
            <a:r>
              <a:rPr lang="en-US" dirty="0" err="1"/>
              <a:t>Qlik</a:t>
            </a:r>
            <a:r>
              <a:rPr lang="en-US" dirty="0"/>
              <a:t> Tech.</a:t>
            </a:r>
          </a:p>
          <a:p>
            <a:endParaRPr lang="en-US" dirty="0"/>
          </a:p>
        </p:txBody>
      </p:sp>
      <p:sp>
        <p:nvSpPr>
          <p:cNvPr id="6" name="Rectangle 5"/>
          <p:cNvSpPr/>
          <p:nvPr/>
        </p:nvSpPr>
        <p:spPr>
          <a:xfrm>
            <a:off x="6951901" y="4515401"/>
            <a:ext cx="1508234" cy="1524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37901" y="4493987"/>
            <a:ext cx="1477395" cy="1524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635887" y="44891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88287" y="46415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40687" y="47939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93087" y="49463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5487" y="50987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97887" y="52511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50287" y="5403525"/>
            <a:ext cx="830317" cy="48347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2"/>
          <p:cNvSpPr/>
          <p:nvPr/>
        </p:nvSpPr>
        <p:spPr>
          <a:xfrm>
            <a:off x="2847611" y="3973776"/>
            <a:ext cx="3384331" cy="2511972"/>
          </a:xfrm>
          <a:prstGeom prst="cloud">
            <a:avLst/>
          </a:prstGeom>
          <a:solidFill>
            <a:schemeClr val="accent1">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442854" y="5034193"/>
            <a:ext cx="1355835" cy="369332"/>
          </a:xfrm>
          <a:prstGeom prst="rect">
            <a:avLst/>
          </a:prstGeom>
          <a:noFill/>
        </p:spPr>
        <p:txBody>
          <a:bodyPr wrap="square" rtlCol="0">
            <a:spAutoFit/>
          </a:bodyPr>
          <a:lstStyle/>
          <a:p>
            <a:r>
              <a:rPr lang="en-US" dirty="0" err="1"/>
              <a:t>Qlik</a:t>
            </a:r>
            <a:r>
              <a:rPr lang="en-US" dirty="0"/>
              <a:t> Sense</a:t>
            </a:r>
          </a:p>
        </p:txBody>
      </p:sp>
      <p:sp>
        <p:nvSpPr>
          <p:cNvPr id="15" name="TextBox 14"/>
          <p:cNvSpPr txBox="1"/>
          <p:nvPr/>
        </p:nvSpPr>
        <p:spPr>
          <a:xfrm>
            <a:off x="7133204" y="5045096"/>
            <a:ext cx="1271751" cy="369332"/>
          </a:xfrm>
          <a:prstGeom prst="rect">
            <a:avLst/>
          </a:prstGeom>
          <a:noFill/>
        </p:spPr>
        <p:txBody>
          <a:bodyPr wrap="square" rtlCol="0">
            <a:spAutoFit/>
          </a:bodyPr>
          <a:lstStyle/>
          <a:p>
            <a:r>
              <a:rPr lang="en-US" dirty="0" err="1"/>
              <a:t>Qix</a:t>
            </a:r>
            <a:r>
              <a:rPr lang="en-US" dirty="0"/>
              <a:t> Engine</a:t>
            </a:r>
          </a:p>
        </p:txBody>
      </p:sp>
      <p:sp>
        <p:nvSpPr>
          <p:cNvPr id="16" name="TextBox 15"/>
          <p:cNvSpPr txBox="1"/>
          <p:nvPr/>
        </p:nvSpPr>
        <p:spPr>
          <a:xfrm>
            <a:off x="5075804" y="4289045"/>
            <a:ext cx="772510" cy="369332"/>
          </a:xfrm>
          <a:prstGeom prst="rect">
            <a:avLst/>
          </a:prstGeom>
          <a:noFill/>
        </p:spPr>
        <p:txBody>
          <a:bodyPr wrap="square" rtlCol="0">
            <a:spAutoFit/>
          </a:bodyPr>
          <a:lstStyle/>
          <a:p>
            <a:r>
              <a:rPr lang="en-US" dirty="0"/>
              <a:t>BDI</a:t>
            </a:r>
          </a:p>
        </p:txBody>
      </p:sp>
      <p:sp>
        <p:nvSpPr>
          <p:cNvPr id="18" name="Left-Right Arrow 17"/>
          <p:cNvSpPr/>
          <p:nvPr/>
        </p:nvSpPr>
        <p:spPr>
          <a:xfrm>
            <a:off x="8481156" y="5091184"/>
            <a:ext cx="756745" cy="329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218804" y="5086322"/>
            <a:ext cx="712076" cy="34502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n 19"/>
          <p:cNvSpPr/>
          <p:nvPr/>
        </p:nvSpPr>
        <p:spPr>
          <a:xfrm>
            <a:off x="1658628" y="4807063"/>
            <a:ext cx="693683" cy="940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458729" y="5188063"/>
            <a:ext cx="411217"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744717" y="4361531"/>
            <a:ext cx="1586370" cy="369332"/>
          </a:xfrm>
          <a:prstGeom prst="rect">
            <a:avLst/>
          </a:prstGeom>
          <a:noFill/>
        </p:spPr>
        <p:txBody>
          <a:bodyPr wrap="square" rtlCol="0">
            <a:spAutoFit/>
          </a:bodyPr>
          <a:lstStyle/>
          <a:p>
            <a:r>
              <a:rPr lang="en-US"/>
              <a:t>Data source</a:t>
            </a:r>
          </a:p>
        </p:txBody>
      </p:sp>
    </p:spTree>
    <p:extLst>
      <p:ext uri="{BB962C8B-B14F-4D97-AF65-F5344CB8AC3E}">
        <p14:creationId xmlns:p14="http://schemas.microsoft.com/office/powerpoint/2010/main" val="32679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014249" y="1162128"/>
            <a:ext cx="9564414" cy="3816429"/>
          </a:xfrm>
          <a:prstGeom prst="rect">
            <a:avLst/>
          </a:prstGeom>
          <a:noFill/>
        </p:spPr>
        <p:txBody>
          <a:bodyPr wrap="square" rtlCol="0">
            <a:spAutoFit/>
          </a:bodyPr>
          <a:lstStyle/>
          <a:p>
            <a:r>
              <a:rPr lang="en-US" sz="1400" dirty="0"/>
              <a:t>    </a:t>
            </a:r>
            <a:r>
              <a:rPr lang="en-US" sz="1400" dirty="0">
                <a:solidFill>
                  <a:schemeClr val="accent6"/>
                </a:solidFill>
              </a:rPr>
              <a:t>// </a:t>
            </a:r>
            <a:r>
              <a:rPr lang="en-US" sz="1400" u="sng" dirty="0" err="1">
                <a:solidFill>
                  <a:schemeClr val="accent6"/>
                </a:solidFill>
              </a:rPr>
              <a:t>rpc</a:t>
            </a:r>
            <a:r>
              <a:rPr lang="en-US" sz="1400" dirty="0">
                <a:solidFill>
                  <a:schemeClr val="accent6"/>
                </a:solidFill>
              </a:rPr>
              <a:t> methods</a:t>
            </a:r>
          </a:p>
          <a:p>
            <a:r>
              <a:rPr lang="en-US" sz="1400" dirty="0"/>
              <a:t>    boost::</a:t>
            </a:r>
            <a:r>
              <a:rPr lang="en-US" sz="1400" dirty="0" err="1"/>
              <a:t>shared_future</a:t>
            </a:r>
            <a:r>
              <a:rPr lang="en-US" sz="1400" dirty="0"/>
              <a:t>&lt;Void&gt; Stop(</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MaintainIndex</a:t>
            </a:r>
            <a:r>
              <a:rPr lang="en-US" sz="1400" dirty="0"/>
              <a:t>(</a:t>
            </a:r>
            <a:r>
              <a:rPr lang="en-US" sz="1400" dirty="0" err="1"/>
              <a:t>const</a:t>
            </a:r>
            <a:r>
              <a:rPr lang="en-US" sz="1400" dirty="0"/>
              <a:t> </a:t>
            </a:r>
            <a:r>
              <a:rPr lang="en-US" sz="1400" dirty="0" err="1"/>
              <a:t>SchemaSources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MaintainedSchemas</a:t>
            </a:r>
            <a:r>
              <a:rPr lang="en-US" sz="1400" dirty="0"/>
              <a:t>&gt; </a:t>
            </a:r>
            <a:r>
              <a:rPr lang="en-US" sz="1400" dirty="0" err="1"/>
              <a:t>GetMaintainedSchemas</a:t>
            </a:r>
            <a:r>
              <a:rPr lang="en-US" sz="1400" dirty="0"/>
              <a:t>(</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SetMaintenanceState</a:t>
            </a:r>
            <a:r>
              <a:rPr lang="en-US" sz="1400" dirty="0"/>
              <a:t>(</a:t>
            </a:r>
            <a:r>
              <a:rPr lang="en-US" sz="1400" dirty="0" err="1">
                <a:solidFill>
                  <a:schemeClr val="accent1">
                    <a:lumMod val="75000"/>
                  </a:schemeClr>
                </a:solidFill>
              </a:rPr>
              <a:t>const</a:t>
            </a:r>
            <a:r>
              <a:rPr lang="en-US" sz="1400" dirty="0"/>
              <a:t> </a:t>
            </a:r>
            <a:r>
              <a:rPr lang="en-US" sz="1400" dirty="0" err="1"/>
              <a:t>SchemaMaintenanceState</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FileChange</a:t>
            </a:r>
            <a:r>
              <a:rPr lang="en-US" sz="1400" dirty="0"/>
              <a:t>(</a:t>
            </a:r>
            <a:r>
              <a:rPr lang="en-US" sz="1400" dirty="0" err="1">
                <a:solidFill>
                  <a:schemeClr val="accent1">
                    <a:lumMod val="75000"/>
                  </a:schemeClr>
                </a:solidFill>
              </a:rPr>
              <a:t>const</a:t>
            </a:r>
            <a:r>
              <a:rPr lang="en-US" sz="1400" dirty="0"/>
              <a:t> </a:t>
            </a:r>
            <a:r>
              <a:rPr lang="en-US" sz="1400" dirty="0" err="1"/>
              <a:t>FileChangeEvents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TriggerUpdateTask</a:t>
            </a:r>
            <a:r>
              <a:rPr lang="en-US" sz="1400" dirty="0"/>
              <a:t>(</a:t>
            </a:r>
            <a:r>
              <a:rPr lang="en-US" sz="1400" dirty="0" err="1">
                <a:solidFill>
                  <a:schemeClr val="accent1">
                    <a:lumMod val="75000"/>
                  </a:schemeClr>
                </a:solidFill>
              </a:rPr>
              <a:t>const</a:t>
            </a:r>
            <a:r>
              <a:rPr lang="en-US" sz="1400" dirty="0"/>
              <a:t> </a:t>
            </a:r>
            <a:r>
              <a:rPr lang="en-US" sz="1400" dirty="0" err="1"/>
              <a:t>UpdateTaskInfo</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SingleFileAddition</a:t>
            </a:r>
            <a:r>
              <a:rPr lang="en-US" sz="1400" dirty="0"/>
              <a:t>(</a:t>
            </a:r>
            <a:r>
              <a:rPr lang="en-US" sz="1400" dirty="0" err="1">
                <a:solidFill>
                  <a:schemeClr val="accent1">
                    <a:lumMod val="75000"/>
                  </a:schemeClr>
                </a:solidFill>
              </a:rPr>
              <a:t>const</a:t>
            </a:r>
            <a:r>
              <a:rPr lang="en-US" sz="1400" dirty="0"/>
              <a:t> </a:t>
            </a:r>
            <a:r>
              <a:rPr lang="en-US" sz="1400" dirty="0" err="1"/>
              <a:t>SingleFileAddEvent</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TriggerSingleUpdateTask</a:t>
            </a:r>
            <a:r>
              <a:rPr lang="en-US" sz="1400" dirty="0"/>
              <a:t>(</a:t>
            </a:r>
            <a:r>
              <a:rPr lang="en-US" sz="1400" dirty="0" err="1">
                <a:solidFill>
                  <a:schemeClr val="accent1">
                    <a:lumMod val="75000"/>
                  </a:schemeClr>
                </a:solidFill>
              </a:rPr>
              <a:t>const</a:t>
            </a:r>
            <a:r>
              <a:rPr lang="en-US" sz="1400" dirty="0"/>
              <a:t> </a:t>
            </a:r>
            <a:r>
              <a:rPr lang="en-US" sz="1400" dirty="0" err="1"/>
              <a:t>SingleUpdateTaskInfo</a:t>
            </a:r>
            <a:r>
              <a:rPr lang="en-US" sz="1400" dirty="0"/>
              <a:t>&amp; request);</a:t>
            </a:r>
          </a:p>
          <a:p>
            <a:endParaRPr lang="en-US" dirty="0"/>
          </a:p>
        </p:txBody>
      </p:sp>
      <p:sp>
        <p:nvSpPr>
          <p:cNvPr id="6" name="TextBox 5"/>
          <p:cNvSpPr txBox="1"/>
          <p:nvPr/>
        </p:nvSpPr>
        <p:spPr>
          <a:xfrm>
            <a:off x="1316865" y="792796"/>
            <a:ext cx="7767145" cy="369332"/>
          </a:xfrm>
          <a:prstGeom prst="rect">
            <a:avLst/>
          </a:prstGeom>
          <a:noFill/>
        </p:spPr>
        <p:txBody>
          <a:bodyPr wrap="square" rtlCol="0">
            <a:spAutoFit/>
          </a:bodyPr>
          <a:lstStyle/>
          <a:p>
            <a:r>
              <a:rPr lang="en-US" u="sng" dirty="0"/>
              <a:t>Excerpt from BDI Index Maintenance Service Client</a:t>
            </a:r>
            <a:r>
              <a:rPr lang="en-US" dirty="0"/>
              <a:t> </a:t>
            </a:r>
          </a:p>
        </p:txBody>
      </p:sp>
      <p:sp>
        <p:nvSpPr>
          <p:cNvPr id="7" name="TextBox 6"/>
          <p:cNvSpPr txBox="1"/>
          <p:nvPr/>
        </p:nvSpPr>
        <p:spPr>
          <a:xfrm>
            <a:off x="1141424" y="4676250"/>
            <a:ext cx="9932276" cy="1754326"/>
          </a:xfrm>
          <a:prstGeom prst="rect">
            <a:avLst/>
          </a:prstGeom>
          <a:noFill/>
        </p:spPr>
        <p:txBody>
          <a:bodyPr wrap="square" rtlCol="0">
            <a:spAutoFit/>
          </a:bodyPr>
          <a:lstStyle/>
          <a:p>
            <a:r>
              <a:rPr lang="en-US" dirty="0"/>
              <a:t>All Client side RPCs inside the BDI services are using boost::</a:t>
            </a:r>
            <a:r>
              <a:rPr lang="en-US" dirty="0" err="1"/>
              <a:t>shared_future</a:t>
            </a:r>
            <a:r>
              <a:rPr lang="en-US" dirty="0"/>
              <a:t> types in there return values</a:t>
            </a:r>
          </a:p>
          <a:p>
            <a:endParaRPr lang="en-US" dirty="0"/>
          </a:p>
          <a:p>
            <a:r>
              <a:rPr lang="en-US" dirty="0">
                <a:solidFill>
                  <a:schemeClr val="accent1"/>
                </a:solidFill>
              </a:rPr>
              <a:t>boost::future </a:t>
            </a:r>
            <a:r>
              <a:rPr lang="en-US" dirty="0"/>
              <a:t>defines a value which will be computed/delivered in the future. The member function </a:t>
            </a:r>
            <a:r>
              <a:rPr lang="en-US" dirty="0">
                <a:solidFill>
                  <a:schemeClr val="accent1"/>
                </a:solidFill>
              </a:rPr>
              <a:t>get()</a:t>
            </a:r>
            <a:r>
              <a:rPr lang="en-US" dirty="0"/>
              <a:t> is blocking call and is used to obtain the value.  </a:t>
            </a:r>
            <a:r>
              <a:rPr lang="en-US" dirty="0">
                <a:solidFill>
                  <a:schemeClr val="accent1"/>
                </a:solidFill>
              </a:rPr>
              <a:t>boost::</a:t>
            </a:r>
            <a:r>
              <a:rPr lang="en-US" dirty="0" err="1">
                <a:solidFill>
                  <a:schemeClr val="accent1"/>
                </a:solidFill>
              </a:rPr>
              <a:t>shared_future</a:t>
            </a:r>
            <a:r>
              <a:rPr lang="en-US" dirty="0">
                <a:solidFill>
                  <a:schemeClr val="accent1"/>
                </a:solidFill>
              </a:rPr>
              <a:t> </a:t>
            </a:r>
            <a:r>
              <a:rPr lang="en-US" dirty="0"/>
              <a:t>is the thread-safe version of </a:t>
            </a:r>
            <a:r>
              <a:rPr lang="en-US" dirty="0">
                <a:solidFill>
                  <a:schemeClr val="accent1"/>
                </a:solidFill>
              </a:rPr>
              <a:t>boost::future</a:t>
            </a:r>
            <a:r>
              <a:rPr lang="en-US" dirty="0"/>
              <a:t>. The counterpart of </a:t>
            </a:r>
            <a:r>
              <a:rPr lang="en-US" dirty="0">
                <a:solidFill>
                  <a:schemeClr val="accent1"/>
                </a:solidFill>
              </a:rPr>
              <a:t>boost::future </a:t>
            </a:r>
            <a:r>
              <a:rPr lang="en-US" dirty="0"/>
              <a:t>is </a:t>
            </a:r>
            <a:r>
              <a:rPr lang="en-US" dirty="0">
                <a:solidFill>
                  <a:schemeClr val="accent1"/>
                </a:solidFill>
              </a:rPr>
              <a:t>boost::promise </a:t>
            </a:r>
            <a:r>
              <a:rPr lang="en-US" dirty="0"/>
              <a:t>which is used to set the value which will be delivered asynchronously.</a:t>
            </a:r>
          </a:p>
        </p:txBody>
      </p:sp>
    </p:spTree>
    <p:extLst>
      <p:ext uri="{BB962C8B-B14F-4D97-AF65-F5344CB8AC3E}">
        <p14:creationId xmlns:p14="http://schemas.microsoft.com/office/powerpoint/2010/main" val="197925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793713" y="1222518"/>
            <a:ext cx="8597462" cy="4832092"/>
          </a:xfrm>
          <a:prstGeom prst="rect">
            <a:avLst/>
          </a:prstGeom>
          <a:noFill/>
        </p:spPr>
        <p:txBody>
          <a:bodyPr wrap="square" rtlCol="0">
            <a:spAutoFit/>
          </a:bodyPr>
          <a:lstStyle/>
          <a:p>
            <a:r>
              <a:rPr lang="is-IS" sz="1600" dirty="0"/>
              <a:t>#define UNARY_RPC_CLIENT_FUNC(STUB_TYPE, CLIENT_SERVICE, FUNC_NAME,           \</a:t>
            </a:r>
          </a:p>
          <a:p>
            <a:r>
              <a:rPr lang="is-IS" sz="1600" dirty="0"/>
              <a:t>                              REQUEST_TYPE, RESPONSE_TYPE)                                                                \</a:t>
            </a:r>
          </a:p>
          <a:p>
            <a:r>
              <a:rPr lang="is-IS" sz="1600" dirty="0"/>
              <a:t>    boost::shared_future&lt;RESPONSE_TYPE&gt; CLIENT_SERVICE::FUNC_NAME(                     \</a:t>
            </a:r>
          </a:p>
          <a:p>
            <a:r>
              <a:rPr lang="is-IS" sz="1600" dirty="0"/>
              <a:t>        </a:t>
            </a:r>
            <a:r>
              <a:rPr lang="is-IS" sz="1600" dirty="0">
                <a:solidFill>
                  <a:schemeClr val="accent1"/>
                </a:solidFill>
              </a:rPr>
              <a:t>const</a:t>
            </a:r>
            <a:r>
              <a:rPr lang="is-IS" sz="1600" dirty="0"/>
              <a:t> REQUEST_TYPE &amp;request) {                                                                                       \</a:t>
            </a:r>
          </a:p>
          <a:p>
            <a:r>
              <a:rPr lang="is-IS" sz="1600" dirty="0"/>
              <a:t>        </a:t>
            </a:r>
            <a:r>
              <a:rPr lang="is-IS" sz="1600" dirty="0">
                <a:solidFill>
                  <a:schemeClr val="accent1"/>
                </a:solidFill>
              </a:rPr>
              <a:t>namespace</a:t>
            </a:r>
            <a:r>
              <a:rPr lang="is-IS" sz="1600" dirty="0"/>
              <a:t> ph = std::placeholders;                                                                                     \</a:t>
            </a:r>
          </a:p>
          <a:p>
            <a:r>
              <a:rPr lang="is-IS" sz="1600" dirty="0"/>
              <a:t>        boost::promise&lt;RESPONSE_TYPE&gt; promiseResp;                                                            \</a:t>
            </a:r>
          </a:p>
          <a:p>
            <a:r>
              <a:rPr lang="is-IS" sz="1600" dirty="0"/>
              <a:t>        boost::shared_future&lt;RESPONSE_TYPE&gt; fResponse(                                                      \</a:t>
            </a:r>
          </a:p>
          <a:p>
            <a:r>
              <a:rPr lang="is-IS" sz="1600" dirty="0"/>
              <a:t>            promiseResp.get_future());                                                                                               \</a:t>
            </a:r>
          </a:p>
          <a:p>
            <a:r>
              <a:rPr lang="is-IS" sz="1600" dirty="0"/>
              <a:t>        </a:t>
            </a:r>
            <a:r>
              <a:rPr lang="is-IS" sz="1600" dirty="0">
                <a:solidFill>
                  <a:schemeClr val="accent1"/>
                </a:solidFill>
              </a:rPr>
              <a:t>auto</a:t>
            </a:r>
            <a:r>
              <a:rPr lang="is-IS" sz="1600" dirty="0"/>
              <a:t> request##FUNC_NAME =                                                                                             \</a:t>
            </a:r>
          </a:p>
          <a:p>
            <a:r>
              <a:rPr lang="is-IS" sz="1600" dirty="0"/>
              <a:t>            std::bind(&amp;CLIENT_SERVICE::Request##FUNC_NAME, </a:t>
            </a:r>
            <a:r>
              <a:rPr lang="is-IS" sz="1600" dirty="0">
                <a:solidFill>
                  <a:schemeClr val="accent1"/>
                </a:solidFill>
              </a:rPr>
              <a:t>this</a:t>
            </a:r>
            <a:r>
              <a:rPr lang="is-IS" sz="1600" dirty="0"/>
              <a:t>, ph::_1,                         \</a:t>
            </a:r>
          </a:p>
          <a:p>
            <a:r>
              <a:rPr lang="is-IS" sz="1600" dirty="0"/>
              <a:t>                      ph::_2, ph::_3, ph::_4);                                                                                            \</a:t>
            </a:r>
          </a:p>
          <a:p>
            <a:r>
              <a:rPr lang="is-IS" sz="1600" dirty="0"/>
              <a:t>        </a:t>
            </a:r>
            <a:r>
              <a:rPr lang="is-IS" sz="1600" dirty="0">
                <a:solidFill>
                  <a:schemeClr val="accent1"/>
                </a:solidFill>
              </a:rPr>
              <a:t>auto</a:t>
            </a:r>
            <a:r>
              <a:rPr lang="is-IS" sz="1600" dirty="0"/>
              <a:t> callback = [](boost::promise&lt;RESPONSE_TYPE&gt; &amp;&amp;prom,                                    \</a:t>
            </a:r>
          </a:p>
          <a:p>
            <a:r>
              <a:rPr lang="is-IS" sz="1600" dirty="0"/>
              <a:t>                           </a:t>
            </a:r>
            <a:r>
              <a:rPr lang="is-IS" sz="1600" dirty="0">
                <a:solidFill>
                  <a:schemeClr val="accent1"/>
                </a:solidFill>
              </a:rPr>
              <a:t>const</a:t>
            </a:r>
            <a:r>
              <a:rPr lang="is-IS" sz="1600" dirty="0"/>
              <a:t> RESPONSE_TYPE &amp;resp) {                                                                        \</a:t>
            </a:r>
          </a:p>
          <a:p>
            <a:r>
              <a:rPr lang="is-IS" sz="1600" dirty="0"/>
              <a:t>            prom.set_value(resp);                                                                                                       \</a:t>
            </a:r>
          </a:p>
          <a:p>
            <a:r>
              <a:rPr lang="is-IS" sz="1600" dirty="0"/>
              <a:t>        };                                                                                                                                                \</a:t>
            </a:r>
          </a:p>
          <a:p>
            <a:r>
              <a:rPr lang="is-IS" sz="1600" dirty="0"/>
              <a:t>                                                                                                                                                           \</a:t>
            </a:r>
          </a:p>
          <a:p>
            <a:r>
              <a:rPr lang="is-IS" sz="1600" dirty="0"/>
              <a:t>        </a:t>
            </a:r>
            <a:r>
              <a:rPr lang="is-IS" dirty="0"/>
              <a:t>. . .                                                                                                                            \</a:t>
            </a:r>
          </a:p>
          <a:p>
            <a:r>
              <a:rPr lang="is-IS" dirty="0"/>
              <a:t>  </a:t>
            </a:r>
            <a:r>
              <a:rPr lang="is-IS" sz="1600" dirty="0"/>
              <a:t>                                                                                                                                                         \</a:t>
            </a:r>
          </a:p>
          <a:p>
            <a:r>
              <a:rPr lang="is-IS" sz="1600" dirty="0"/>
              <a:t>    }                                                                                                                                                      </a:t>
            </a:r>
            <a:r>
              <a:rPr lang="is-IS" sz="1400" dirty="0"/>
              <a:t>\</a:t>
            </a:r>
          </a:p>
        </p:txBody>
      </p:sp>
      <p:sp>
        <p:nvSpPr>
          <p:cNvPr id="7" name="TextBox 6"/>
          <p:cNvSpPr txBox="1"/>
          <p:nvPr/>
        </p:nvSpPr>
        <p:spPr>
          <a:xfrm>
            <a:off x="1970610" y="6054610"/>
            <a:ext cx="4121834" cy="369332"/>
          </a:xfrm>
          <a:prstGeom prst="rect">
            <a:avLst/>
          </a:prstGeom>
          <a:noFill/>
        </p:spPr>
        <p:txBody>
          <a:bodyPr wrap="square" rtlCol="0">
            <a:spAutoFit/>
          </a:bodyPr>
          <a:lstStyle/>
          <a:p>
            <a:r>
              <a:rPr lang="en-US" b="1" i="1" dirty="0"/>
              <a:t>continues on the next page</a:t>
            </a:r>
          </a:p>
        </p:txBody>
      </p:sp>
    </p:spTree>
    <p:extLst>
      <p:ext uri="{BB962C8B-B14F-4D97-AF65-F5344CB8AC3E}">
        <p14:creationId xmlns:p14="http://schemas.microsoft.com/office/powerpoint/2010/main" val="95564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773" y="417088"/>
            <a:ext cx="5959366" cy="369332"/>
          </a:xfrm>
          <a:prstGeom prst="rect">
            <a:avLst/>
          </a:prstGeom>
          <a:noFill/>
        </p:spPr>
        <p:txBody>
          <a:bodyPr wrap="square" rtlCol="0">
            <a:spAutoFit/>
          </a:bodyPr>
          <a:lstStyle/>
          <a:p>
            <a:r>
              <a:rPr lang="en-US" dirty="0"/>
              <a:t>Boost Futures and Promises in </a:t>
            </a:r>
            <a:r>
              <a:rPr lang="en-US" dirty="0" err="1"/>
              <a:t>async</a:t>
            </a:r>
            <a:r>
              <a:rPr lang="en-US" dirty="0"/>
              <a:t> </a:t>
            </a:r>
            <a:r>
              <a:rPr lang="en-US" dirty="0" err="1"/>
              <a:t>gRPC</a:t>
            </a:r>
            <a:r>
              <a:rPr lang="en-US" dirty="0"/>
              <a:t> clients and servers</a:t>
            </a:r>
          </a:p>
        </p:txBody>
      </p:sp>
      <p:sp>
        <p:nvSpPr>
          <p:cNvPr id="5" name="TextBox 4"/>
          <p:cNvSpPr txBox="1"/>
          <p:nvPr/>
        </p:nvSpPr>
        <p:spPr>
          <a:xfrm>
            <a:off x="1497725" y="1138113"/>
            <a:ext cx="8597462" cy="4339650"/>
          </a:xfrm>
          <a:prstGeom prst="rect">
            <a:avLst/>
          </a:prstGeom>
          <a:noFill/>
        </p:spPr>
        <p:txBody>
          <a:bodyPr wrap="square" rtlCol="0">
            <a:spAutoFit/>
          </a:bodyPr>
          <a:lstStyle/>
          <a:p>
            <a:r>
              <a:rPr lang="is-IS" sz="1600" dirty="0"/>
              <a:t>#define UNARY_RPC_CLIENT_FUNC(STUB_TYPE, CLIENT_SERVICE, FUNC_NAME,           \</a:t>
            </a:r>
          </a:p>
          <a:p>
            <a:r>
              <a:rPr lang="is-IS" sz="1600" dirty="0"/>
              <a:t>                              REQUEST_TYPE, RESPONSE_TYPE)                                                                \</a:t>
            </a:r>
          </a:p>
          <a:p>
            <a:r>
              <a:rPr lang="is-IS" sz="1600" dirty="0"/>
              <a:t>    boost::shared_future&lt;RESPONSE_TYPE&gt; CLIENT_SERVICE::FUNC_NAME(                     \</a:t>
            </a:r>
          </a:p>
          <a:p>
            <a:r>
              <a:rPr lang="is-IS" sz="1600" dirty="0"/>
              <a:t>        </a:t>
            </a:r>
            <a:r>
              <a:rPr lang="is-IS" sz="1600" dirty="0">
                <a:solidFill>
                  <a:schemeClr val="accent1"/>
                </a:solidFill>
              </a:rPr>
              <a:t>const</a:t>
            </a:r>
            <a:r>
              <a:rPr lang="is-IS" sz="1600" dirty="0"/>
              <a:t> REQUEST_TYPE &amp;request) {                                                                                       \</a:t>
            </a:r>
          </a:p>
          <a:p>
            <a:r>
              <a:rPr lang="is-IS" sz="1600" dirty="0"/>
              <a:t>                                                                                                                                                           \</a:t>
            </a:r>
          </a:p>
          <a:p>
            <a:r>
              <a:rPr lang="is-IS" sz="1600" dirty="0"/>
              <a:t>   </a:t>
            </a:r>
            <a:r>
              <a:rPr lang="is-IS" dirty="0"/>
              <a:t>     . . .                                                                                                                           \</a:t>
            </a:r>
          </a:p>
          <a:p>
            <a:r>
              <a:rPr lang="is-IS" dirty="0"/>
              <a:t>                                                                                                                                        \</a:t>
            </a:r>
          </a:p>
          <a:p>
            <a:r>
              <a:rPr lang="is-IS" sz="1600" dirty="0"/>
              <a:t>       </a:t>
            </a:r>
            <a:r>
              <a:rPr lang="is-IS" sz="1600" dirty="0">
                <a:solidFill>
                  <a:schemeClr val="accent1"/>
                </a:solidFill>
              </a:rPr>
              <a:t> auto </a:t>
            </a:r>
            <a:r>
              <a:rPr lang="is-IS" sz="1600" dirty="0"/>
              <a:t>*cq = CurrentClientCQ();                                                                                              \</a:t>
            </a:r>
          </a:p>
          <a:p>
            <a:r>
              <a:rPr lang="is-IS" sz="1600" dirty="0"/>
              <a:t>        </a:t>
            </a:r>
            <a:r>
              <a:rPr lang="is-IS" sz="1600" dirty="0">
                <a:solidFill>
                  <a:schemeClr val="accent1"/>
                </a:solidFill>
              </a:rPr>
              <a:t>auto</a:t>
            </a:r>
            <a:r>
              <a:rPr lang="is-IS" sz="1600" dirty="0"/>
              <a:t> *ctx =                                                                                                                               \</a:t>
            </a:r>
          </a:p>
          <a:p>
            <a:r>
              <a:rPr lang="is-IS" sz="1600" dirty="0"/>
              <a:t>            </a:t>
            </a:r>
            <a:r>
              <a:rPr lang="is-IS" sz="1600" dirty="0">
                <a:solidFill>
                  <a:schemeClr val="accent1"/>
                </a:solidFill>
              </a:rPr>
              <a:t>new </a:t>
            </a:r>
            <a:r>
              <a:rPr lang="is-IS" sz="1600" dirty="0"/>
              <a:t>ClientRpcContextUnaryImpl&lt;STUB_TYPE, REQUEST_TYPE,                               \</a:t>
            </a:r>
          </a:p>
          <a:p>
            <a:r>
              <a:rPr lang="is-IS" sz="1600" dirty="0"/>
              <a:t>                                          RESPONSE_TYPE, </a:t>
            </a:r>
            <a:r>
              <a:rPr lang="is-IS" sz="1600" dirty="0">
                <a:solidFill>
                  <a:schemeClr val="accent1"/>
                </a:solidFill>
              </a:rPr>
              <a:t>decltype</a:t>
            </a:r>
            <a:r>
              <a:rPr lang="is-IS" sz="1600" dirty="0"/>
              <a:t>(callback)&gt;(                                             \</a:t>
            </a:r>
          </a:p>
          <a:p>
            <a:r>
              <a:rPr lang="is-IS" sz="1600" dirty="0"/>
              <a:t>                Channel(0).get_stub(), request, request##FUNC_NAME,                                       \</a:t>
            </a:r>
          </a:p>
          <a:p>
            <a:r>
              <a:rPr lang="is-IS" sz="1600" dirty="0"/>
              <a:t>                std::move(promiseResp), callback);                                                                            \</a:t>
            </a:r>
          </a:p>
          <a:p>
            <a:r>
              <a:rPr lang="is-IS" sz="1600" dirty="0"/>
              <a:t>        ctx-&gt;Start(cq, config_);                                                                                                          \</a:t>
            </a:r>
          </a:p>
          <a:p>
            <a:r>
              <a:rPr lang="is-IS" sz="1600" dirty="0"/>
              <a:t>        UpdateCurrentCQId();                                                                                                           \</a:t>
            </a:r>
          </a:p>
          <a:p>
            <a:r>
              <a:rPr lang="is-IS" sz="1600" dirty="0"/>
              <a:t>        </a:t>
            </a:r>
            <a:r>
              <a:rPr lang="is-IS" sz="1600" dirty="0">
                <a:solidFill>
                  <a:schemeClr val="accent1"/>
                </a:solidFill>
              </a:rPr>
              <a:t>return</a:t>
            </a:r>
            <a:r>
              <a:rPr lang="is-IS" sz="1600" dirty="0"/>
              <a:t> fResponse;                                                                                                                  \</a:t>
            </a:r>
          </a:p>
          <a:p>
            <a:r>
              <a:rPr lang="is-IS" sz="1600" dirty="0"/>
              <a:t>    }                                                                                                                                                     \</a:t>
            </a:r>
          </a:p>
        </p:txBody>
      </p:sp>
      <p:sp>
        <p:nvSpPr>
          <p:cNvPr id="6" name="TextBox 5"/>
          <p:cNvSpPr txBox="1"/>
          <p:nvPr/>
        </p:nvSpPr>
        <p:spPr>
          <a:xfrm>
            <a:off x="1193975" y="5593338"/>
            <a:ext cx="9708488" cy="923330"/>
          </a:xfrm>
          <a:prstGeom prst="rect">
            <a:avLst/>
          </a:prstGeom>
          <a:noFill/>
        </p:spPr>
        <p:txBody>
          <a:bodyPr wrap="square" rtlCol="0">
            <a:spAutoFit/>
          </a:bodyPr>
          <a:lstStyle/>
          <a:p>
            <a:r>
              <a:rPr lang="en-US" dirty="0"/>
              <a:t>UNARY_RPC_CLIENT_FUNC(</a:t>
            </a:r>
            <a:r>
              <a:rPr lang="en-US" dirty="0" err="1"/>
              <a:t>IndexMaintenanceService</a:t>
            </a:r>
            <a:r>
              <a:rPr lang="en-US" dirty="0"/>
              <a:t>::Stub, </a:t>
            </a:r>
            <a:r>
              <a:rPr lang="en-US" dirty="0" err="1"/>
              <a:t>IndexMaintenanceServiceClient</a:t>
            </a:r>
            <a:r>
              <a:rPr lang="en-US" dirty="0"/>
              <a:t>, </a:t>
            </a:r>
          </a:p>
          <a:p>
            <a:r>
              <a:rPr lang="en-US" dirty="0" err="1"/>
              <a:t>MaintainIndex</a:t>
            </a:r>
            <a:r>
              <a:rPr lang="en-US" dirty="0"/>
              <a:t>, </a:t>
            </a:r>
            <a:r>
              <a:rPr lang="en-US" dirty="0" err="1"/>
              <a:t>SchemaSources</a:t>
            </a:r>
            <a:r>
              <a:rPr lang="en-US" dirty="0"/>
              <a:t>, </a:t>
            </a:r>
            <a:r>
              <a:rPr lang="en-US" dirty="0" err="1"/>
              <a:t>MaintainIndexResponse</a:t>
            </a:r>
            <a:r>
              <a:rPr lang="en-US" dirty="0"/>
              <a:t>);</a:t>
            </a:r>
          </a:p>
          <a:p>
            <a:endParaRPr lang="en-US" dirty="0"/>
          </a:p>
        </p:txBody>
      </p:sp>
      <p:sp>
        <p:nvSpPr>
          <p:cNvPr id="7" name="TextBox 6"/>
          <p:cNvSpPr txBox="1"/>
          <p:nvPr/>
        </p:nvSpPr>
        <p:spPr>
          <a:xfrm>
            <a:off x="1497725" y="777601"/>
            <a:ext cx="4121834" cy="369332"/>
          </a:xfrm>
          <a:prstGeom prst="rect">
            <a:avLst/>
          </a:prstGeom>
          <a:noFill/>
        </p:spPr>
        <p:txBody>
          <a:bodyPr wrap="square" rtlCol="0">
            <a:spAutoFit/>
          </a:bodyPr>
          <a:lstStyle/>
          <a:p>
            <a:r>
              <a:rPr lang="en-US" b="1" i="1" dirty="0"/>
              <a:t>continues from the previous page</a:t>
            </a:r>
          </a:p>
        </p:txBody>
      </p:sp>
    </p:spTree>
    <p:extLst>
      <p:ext uri="{BB962C8B-B14F-4D97-AF65-F5344CB8AC3E}">
        <p14:creationId xmlns:p14="http://schemas.microsoft.com/office/powerpoint/2010/main" val="201261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65037" y="185203"/>
            <a:ext cx="6318455" cy="369332"/>
          </a:xfrm>
          <a:prstGeom prst="rect">
            <a:avLst/>
          </a:prstGeom>
          <a:noFill/>
        </p:spPr>
        <p:txBody>
          <a:bodyPr wrap="square" rtlCol="0">
            <a:spAutoFit/>
          </a:bodyPr>
          <a:lstStyle/>
          <a:p>
            <a:r>
              <a:rPr lang="en-US" dirty="0"/>
              <a:t>New </a:t>
            </a:r>
            <a:r>
              <a:rPr lang="en-US" dirty="0" err="1"/>
              <a:t>indexlet</a:t>
            </a:r>
            <a:r>
              <a:rPr lang="en-US" dirty="0"/>
              <a:t> version notification: the basic sequence of events</a:t>
            </a:r>
          </a:p>
        </p:txBody>
      </p:sp>
      <p:sp>
        <p:nvSpPr>
          <p:cNvPr id="9" name="Rectangle 8"/>
          <p:cNvSpPr/>
          <p:nvPr/>
        </p:nvSpPr>
        <p:spPr>
          <a:xfrm>
            <a:off x="2503062" y="1152801"/>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1654" y="1106985"/>
            <a:ext cx="1378775" cy="492443"/>
          </a:xfrm>
          <a:prstGeom prst="rect">
            <a:avLst/>
          </a:prstGeom>
          <a:noFill/>
        </p:spPr>
        <p:txBody>
          <a:bodyPr wrap="none" rtlCol="0">
            <a:spAutoFit/>
          </a:bodyPr>
          <a:lstStyle/>
          <a:p>
            <a:r>
              <a:rPr lang="en-US" sz="1300" u="sng" dirty="0"/>
              <a:t> </a:t>
            </a:r>
            <a:r>
              <a:rPr lang="en-US" sz="1300" u="sng" dirty="0" err="1"/>
              <a:t>indxRegistry</a:t>
            </a:r>
            <a:r>
              <a:rPr lang="en-US" sz="1300" u="sng" dirty="0"/>
              <a:t> :</a:t>
            </a:r>
          </a:p>
          <a:p>
            <a:r>
              <a:rPr lang="en-US" sz="1300" u="sng" dirty="0"/>
              <a:t> Indexing Registry</a:t>
            </a:r>
          </a:p>
        </p:txBody>
      </p:sp>
      <p:cxnSp>
        <p:nvCxnSpPr>
          <p:cNvPr id="12" name="Straight Connector 11"/>
          <p:cNvCxnSpPr>
            <a:stCxn id="9" idx="2"/>
            <a:endCxn id="55" idx="0"/>
          </p:cNvCxnSpPr>
          <p:nvPr/>
        </p:nvCxnSpPr>
        <p:spPr>
          <a:xfrm flipH="1">
            <a:off x="3319830" y="1562395"/>
            <a:ext cx="1" cy="1513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44339" y="1163397"/>
            <a:ext cx="2099229"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734567" y="1092653"/>
            <a:ext cx="1965346" cy="507831"/>
          </a:xfrm>
          <a:prstGeom prst="rect">
            <a:avLst/>
          </a:prstGeom>
          <a:noFill/>
        </p:spPr>
        <p:txBody>
          <a:bodyPr wrap="none" rtlCol="0">
            <a:spAutoFit/>
          </a:bodyPr>
          <a:lstStyle/>
          <a:p>
            <a:r>
              <a:rPr lang="en-US" sz="1400" u="sng" dirty="0"/>
              <a:t> </a:t>
            </a:r>
            <a:r>
              <a:rPr lang="en-US" sz="1300" u="sng" dirty="0"/>
              <a:t>regex : </a:t>
            </a:r>
          </a:p>
          <a:p>
            <a:r>
              <a:rPr lang="en-US" sz="1300" u="sng" dirty="0"/>
              <a:t>QSL Registry And Executor</a:t>
            </a:r>
          </a:p>
        </p:txBody>
      </p:sp>
      <p:cxnSp>
        <p:nvCxnSpPr>
          <p:cNvPr id="27" name="Straight Connector 26"/>
          <p:cNvCxnSpPr>
            <a:endCxn id="64" idx="0"/>
          </p:cNvCxnSpPr>
          <p:nvPr/>
        </p:nvCxnSpPr>
        <p:spPr>
          <a:xfrm flipH="1">
            <a:off x="5668055" y="1580081"/>
            <a:ext cx="3266" cy="58474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175089" y="1152801"/>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286549" y="1091111"/>
            <a:ext cx="1321091"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QSL Manager</a:t>
            </a:r>
          </a:p>
        </p:txBody>
      </p:sp>
      <p:cxnSp>
        <p:nvCxnSpPr>
          <p:cNvPr id="35" name="Straight Connector 34"/>
          <p:cNvCxnSpPr>
            <a:stCxn id="29" idx="2"/>
            <a:endCxn id="104" idx="0"/>
          </p:cNvCxnSpPr>
          <p:nvPr/>
        </p:nvCxnSpPr>
        <p:spPr>
          <a:xfrm>
            <a:off x="7889464" y="1562395"/>
            <a:ext cx="10700" cy="8227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5679" y="3654480"/>
            <a:ext cx="1678594"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54867" y="3710880"/>
            <a:ext cx="1685270" cy="292388"/>
          </a:xfrm>
          <a:prstGeom prst="rect">
            <a:avLst/>
          </a:prstGeom>
          <a:noFill/>
        </p:spPr>
        <p:txBody>
          <a:bodyPr wrap="square" rtlCol="0">
            <a:spAutoFit/>
          </a:bodyPr>
          <a:lstStyle/>
          <a:p>
            <a:r>
              <a:rPr lang="en-US" sz="1300" u="sng" dirty="0"/>
              <a:t>: Persistence Manager</a:t>
            </a:r>
          </a:p>
        </p:txBody>
      </p:sp>
      <p:cxnSp>
        <p:nvCxnSpPr>
          <p:cNvPr id="40" name="Straight Connector 39"/>
          <p:cNvCxnSpPr/>
          <p:nvPr/>
        </p:nvCxnSpPr>
        <p:spPr>
          <a:xfrm flipH="1">
            <a:off x="1412446" y="4064074"/>
            <a:ext cx="1" cy="4569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65038" y="3667748"/>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41350" y="3612647"/>
            <a:ext cx="1171026" cy="492443"/>
          </a:xfrm>
          <a:prstGeom prst="rect">
            <a:avLst/>
          </a:prstGeom>
          <a:noFill/>
        </p:spPr>
        <p:txBody>
          <a:bodyPr wrap="none" rtlCol="0">
            <a:spAutoFit/>
          </a:bodyPr>
          <a:lstStyle/>
          <a:p>
            <a:r>
              <a:rPr lang="en-US" sz="1300" u="sng" dirty="0"/>
              <a:t>worker1 : </a:t>
            </a:r>
          </a:p>
          <a:p>
            <a:r>
              <a:rPr lang="en-US" sz="1300" u="sng" dirty="0" err="1"/>
              <a:t>WorkerService</a:t>
            </a:r>
            <a:endParaRPr lang="en-US" sz="1300" u="sng" dirty="0"/>
          </a:p>
        </p:txBody>
      </p:sp>
      <p:cxnSp>
        <p:nvCxnSpPr>
          <p:cNvPr id="44" name="Straight Connector 43"/>
          <p:cNvCxnSpPr/>
          <p:nvPr/>
        </p:nvCxnSpPr>
        <p:spPr>
          <a:xfrm flipH="1">
            <a:off x="3781806" y="4077342"/>
            <a:ext cx="1" cy="449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603839" y="3654480"/>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0291" y="3602273"/>
            <a:ext cx="1171026" cy="492443"/>
          </a:xfrm>
          <a:prstGeom prst="rect">
            <a:avLst/>
          </a:prstGeom>
          <a:noFill/>
        </p:spPr>
        <p:txBody>
          <a:bodyPr wrap="none" rtlCol="0">
            <a:spAutoFit/>
          </a:bodyPr>
          <a:lstStyle/>
          <a:p>
            <a:r>
              <a:rPr lang="en-US" sz="1300" u="sng" dirty="0" err="1"/>
              <a:t>workerN</a:t>
            </a:r>
            <a:r>
              <a:rPr lang="en-US" sz="1300" u="sng" dirty="0"/>
              <a:t> : </a:t>
            </a:r>
          </a:p>
          <a:p>
            <a:r>
              <a:rPr lang="en-US" sz="1300" u="sng" dirty="0" err="1"/>
              <a:t>WorkerService</a:t>
            </a:r>
            <a:endParaRPr lang="en-US" sz="1300" u="sng" dirty="0"/>
          </a:p>
        </p:txBody>
      </p:sp>
      <p:cxnSp>
        <p:nvCxnSpPr>
          <p:cNvPr id="48" name="Straight Connector 47"/>
          <p:cNvCxnSpPr>
            <a:endCxn id="163" idx="0"/>
          </p:cNvCxnSpPr>
          <p:nvPr/>
        </p:nvCxnSpPr>
        <p:spPr>
          <a:xfrm flipH="1">
            <a:off x="9420607" y="4064074"/>
            <a:ext cx="2" cy="4624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298662" y="3667748"/>
            <a:ext cx="1633537"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554469" y="3604532"/>
            <a:ext cx="1171026" cy="492443"/>
          </a:xfrm>
          <a:prstGeom prst="rect">
            <a:avLst/>
          </a:prstGeom>
          <a:noFill/>
        </p:spPr>
        <p:txBody>
          <a:bodyPr wrap="none" rtlCol="0">
            <a:spAutoFit/>
          </a:bodyPr>
          <a:lstStyle/>
          <a:p>
            <a:r>
              <a:rPr lang="en-US" sz="1300" u="sng" dirty="0"/>
              <a:t>worker2 : </a:t>
            </a:r>
          </a:p>
          <a:p>
            <a:r>
              <a:rPr lang="en-US" sz="1300" u="sng" dirty="0" err="1"/>
              <a:t>WorkerService</a:t>
            </a:r>
            <a:endParaRPr lang="en-US" sz="1300" u="sng" dirty="0"/>
          </a:p>
        </p:txBody>
      </p:sp>
      <p:cxnSp>
        <p:nvCxnSpPr>
          <p:cNvPr id="52" name="Straight Connector 51"/>
          <p:cNvCxnSpPr/>
          <p:nvPr/>
        </p:nvCxnSpPr>
        <p:spPr>
          <a:xfrm flipH="1">
            <a:off x="6115430" y="4077342"/>
            <a:ext cx="1" cy="4491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31545" y="4308146"/>
            <a:ext cx="553700" cy="369332"/>
          </a:xfrm>
          <a:prstGeom prst="rect">
            <a:avLst/>
          </a:prstGeom>
          <a:noFill/>
        </p:spPr>
        <p:txBody>
          <a:bodyPr wrap="square" rtlCol="0">
            <a:spAutoFit/>
          </a:bodyPr>
          <a:lstStyle/>
          <a:p>
            <a:r>
              <a:rPr lang="en-US" b="1" dirty="0"/>
              <a:t>. . .</a:t>
            </a:r>
          </a:p>
        </p:txBody>
      </p:sp>
      <p:sp>
        <p:nvSpPr>
          <p:cNvPr id="55" name="Rectangle 54"/>
          <p:cNvSpPr/>
          <p:nvPr/>
        </p:nvSpPr>
        <p:spPr>
          <a:xfrm>
            <a:off x="3178388" y="1713706"/>
            <a:ext cx="282883" cy="134281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5" idx="2"/>
          </p:cNvCxnSpPr>
          <p:nvPr/>
        </p:nvCxnSpPr>
        <p:spPr>
          <a:xfrm>
            <a:off x="3319830" y="3056524"/>
            <a:ext cx="0" cy="2785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12447" y="1617051"/>
            <a:ext cx="1892300" cy="246221"/>
          </a:xfrm>
          <a:prstGeom prst="rect">
            <a:avLst/>
          </a:prstGeom>
          <a:noFill/>
        </p:spPr>
        <p:txBody>
          <a:bodyPr wrap="square" rtlCol="0">
            <a:spAutoFit/>
          </a:bodyPr>
          <a:lstStyle/>
          <a:p>
            <a:r>
              <a:rPr lang="en-US" sz="1000" dirty="0"/>
              <a:t>::</a:t>
            </a:r>
            <a:r>
              <a:rPr lang="en-US" sz="1000" dirty="0" err="1"/>
              <a:t>AddIndexingTaskCompleted</a:t>
            </a:r>
            <a:endParaRPr lang="en-US" sz="1000" dirty="0"/>
          </a:p>
        </p:txBody>
      </p:sp>
      <p:sp>
        <p:nvSpPr>
          <p:cNvPr id="64" name="Rectangle 63"/>
          <p:cNvSpPr/>
          <p:nvPr/>
        </p:nvSpPr>
        <p:spPr>
          <a:xfrm>
            <a:off x="5526613" y="2164828"/>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flipV="1">
            <a:off x="3461271" y="2171179"/>
            <a:ext cx="2079968" cy="147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464498" y="1881820"/>
            <a:ext cx="2291418" cy="523220"/>
          </a:xfrm>
          <a:prstGeom prst="rect">
            <a:avLst/>
          </a:prstGeom>
          <a:noFill/>
        </p:spPr>
        <p:txBody>
          <a:bodyPr wrap="square" rtlCol="0">
            <a:spAutoFit/>
          </a:bodyPr>
          <a:lstStyle/>
          <a:p>
            <a:r>
              <a:rPr lang="en-US" sz="1000" dirty="0"/>
              <a:t>::</a:t>
            </a:r>
            <a:r>
              <a:rPr lang="en-US" sz="1000" dirty="0" err="1"/>
              <a:t>GetNotified</a:t>
            </a:r>
            <a:r>
              <a:rPr lang="en-US" sz="1000" dirty="0"/>
              <a:t>(</a:t>
            </a:r>
            <a:r>
              <a:rPr lang="en-US" sz="1000" dirty="0" err="1"/>
              <a:t>NotificationInfo</a:t>
            </a:r>
            <a:r>
              <a:rPr lang="en-US" sz="1000" dirty="0"/>
              <a:t>* request)</a:t>
            </a:r>
          </a:p>
          <a:p>
            <a:endParaRPr lang="en-US" dirty="0"/>
          </a:p>
        </p:txBody>
      </p:sp>
      <p:cxnSp>
        <p:nvCxnSpPr>
          <p:cNvPr id="77" name="Straight Arrow Connector 76"/>
          <p:cNvCxnSpPr/>
          <p:nvPr/>
        </p:nvCxnSpPr>
        <p:spPr>
          <a:xfrm flipV="1">
            <a:off x="5807110" y="2401562"/>
            <a:ext cx="1951612" cy="60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141207" y="1152801"/>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84115" y="1168867"/>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60130" y="1150452"/>
            <a:ext cx="1453824" cy="461665"/>
          </a:xfrm>
          <a:prstGeom prst="rect">
            <a:avLst/>
          </a:prstGeom>
          <a:noFill/>
        </p:spPr>
        <p:txBody>
          <a:bodyPr wrap="square" rtlCol="0">
            <a:spAutoFit/>
          </a:bodyPr>
          <a:lstStyle/>
          <a:p>
            <a:r>
              <a:rPr lang="en-US" sz="1200" dirty="0" err="1"/>
              <a:t>indxMgr</a:t>
            </a:r>
            <a:r>
              <a:rPr lang="en-US" sz="1200" dirty="0"/>
              <a:t> : </a:t>
            </a:r>
            <a:r>
              <a:rPr lang="en-US" sz="1200" dirty="0" err="1"/>
              <a:t>IndexingManager</a:t>
            </a:r>
            <a:endParaRPr lang="en-US" sz="1200" dirty="0"/>
          </a:p>
        </p:txBody>
      </p:sp>
      <p:cxnSp>
        <p:nvCxnSpPr>
          <p:cNvPr id="83" name="Straight Connector 82"/>
          <p:cNvCxnSpPr>
            <a:stCxn id="79" idx="2"/>
          </p:cNvCxnSpPr>
          <p:nvPr/>
        </p:nvCxnSpPr>
        <p:spPr>
          <a:xfrm>
            <a:off x="1398490" y="1578461"/>
            <a:ext cx="0" cy="176790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397364" y="1853174"/>
            <a:ext cx="1781024" cy="1009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67315" y="2120278"/>
            <a:ext cx="2735792" cy="246221"/>
          </a:xfrm>
          <a:prstGeom prst="rect">
            <a:avLst/>
          </a:prstGeom>
          <a:noFill/>
        </p:spPr>
        <p:txBody>
          <a:bodyPr wrap="square" rtlCol="0">
            <a:spAutoFit/>
          </a:bodyPr>
          <a:lstStyle/>
          <a:p>
            <a:r>
              <a:rPr lang="en-US" sz="1000" dirty="0"/>
              <a:t>::</a:t>
            </a:r>
            <a:r>
              <a:rPr lang="en-US" sz="1000" dirty="0" err="1"/>
              <a:t>IndexletTaskFinished</a:t>
            </a:r>
            <a:r>
              <a:rPr lang="en-US" sz="1000" dirty="0"/>
              <a:t>(</a:t>
            </a:r>
            <a:r>
              <a:rPr lang="en-US" sz="1000" dirty="0" err="1"/>
              <a:t>NotificationInfo</a:t>
            </a:r>
            <a:r>
              <a:rPr lang="en-US" sz="1000" dirty="0"/>
              <a:t>* request)</a:t>
            </a:r>
          </a:p>
        </p:txBody>
      </p:sp>
      <p:sp>
        <p:nvSpPr>
          <p:cNvPr id="98" name="TextBox 97"/>
          <p:cNvSpPr txBox="1"/>
          <p:nvPr/>
        </p:nvSpPr>
        <p:spPr>
          <a:xfrm>
            <a:off x="9412085" y="1201930"/>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00" name="Straight Connector 99"/>
          <p:cNvCxnSpPr>
            <a:stCxn id="78" idx="2"/>
            <a:endCxn id="101" idx="0"/>
          </p:cNvCxnSpPr>
          <p:nvPr/>
        </p:nvCxnSpPr>
        <p:spPr>
          <a:xfrm>
            <a:off x="10201657" y="1562395"/>
            <a:ext cx="1612" cy="9756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0061827" y="253806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758722" y="2385115"/>
            <a:ext cx="282883" cy="45755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p:nvPr/>
        </p:nvCxnSpPr>
        <p:spPr>
          <a:xfrm flipV="1">
            <a:off x="8041605" y="2538060"/>
            <a:ext cx="2020222" cy="54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329042" y="2230247"/>
            <a:ext cx="2291418"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cxnSp>
        <p:nvCxnSpPr>
          <p:cNvPr id="122" name="Straight Connector 121"/>
          <p:cNvCxnSpPr>
            <a:stCxn id="64" idx="2"/>
            <a:endCxn id="123" idx="0"/>
          </p:cNvCxnSpPr>
          <p:nvPr/>
        </p:nvCxnSpPr>
        <p:spPr>
          <a:xfrm>
            <a:off x="5668055" y="2473657"/>
            <a:ext cx="0" cy="3326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5526613" y="2806324"/>
            <a:ext cx="282883" cy="48869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flipH="1">
            <a:off x="5807110" y="2806324"/>
            <a:ext cx="1951612" cy="190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798094" y="2807103"/>
            <a:ext cx="2805744" cy="246221"/>
          </a:xfrm>
          <a:prstGeom prst="rect">
            <a:avLst/>
          </a:prstGeom>
          <a:noFill/>
        </p:spPr>
        <p:txBody>
          <a:bodyPr wrap="square" rtlCol="0">
            <a:spAutoFit/>
          </a:bodyPr>
          <a:lstStyle/>
          <a:p>
            <a:r>
              <a:rPr lang="en-US" sz="1000" dirty="0"/>
              <a:t>::</a:t>
            </a:r>
            <a:r>
              <a:rPr lang="en-US" sz="1000" dirty="0" err="1"/>
              <a:t>IndexletVersionAdded</a:t>
            </a:r>
            <a:r>
              <a:rPr lang="en-US" sz="1000" dirty="0"/>
              <a:t>(</a:t>
            </a:r>
            <a:r>
              <a:rPr lang="en-US" sz="1000" dirty="0" err="1"/>
              <a:t>NotificationInfo</a:t>
            </a:r>
            <a:r>
              <a:rPr lang="en-US" sz="1000" dirty="0"/>
              <a:t>* request)</a:t>
            </a:r>
          </a:p>
        </p:txBody>
      </p:sp>
      <p:cxnSp>
        <p:nvCxnSpPr>
          <p:cNvPr id="137" name="Straight Connector 136"/>
          <p:cNvCxnSpPr/>
          <p:nvPr/>
        </p:nvCxnSpPr>
        <p:spPr>
          <a:xfrm flipV="1">
            <a:off x="4937506" y="3322359"/>
            <a:ext cx="5407204" cy="9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5809496" y="3088945"/>
            <a:ext cx="846538" cy="6076"/>
          </a:xfrm>
          <a:prstGeom prst="line">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6653384" y="3088945"/>
            <a:ext cx="2650" cy="244086"/>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640364" y="453415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793623" y="875802"/>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2" name="TextBox 151"/>
          <p:cNvSpPr txBox="1"/>
          <p:nvPr/>
        </p:nvSpPr>
        <p:spPr>
          <a:xfrm>
            <a:off x="2685600" y="850848"/>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4" name="TextBox 153"/>
          <p:cNvSpPr txBox="1"/>
          <p:nvPr/>
        </p:nvSpPr>
        <p:spPr>
          <a:xfrm>
            <a:off x="5049230" y="854790"/>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5" name="TextBox 154"/>
          <p:cNvSpPr txBox="1"/>
          <p:nvPr/>
        </p:nvSpPr>
        <p:spPr>
          <a:xfrm>
            <a:off x="8552219" y="710184"/>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6" name="TextBox 155"/>
          <p:cNvSpPr txBox="1"/>
          <p:nvPr/>
        </p:nvSpPr>
        <p:spPr>
          <a:xfrm>
            <a:off x="3166747" y="3357988"/>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7" name="TextBox 156"/>
          <p:cNvSpPr txBox="1"/>
          <p:nvPr/>
        </p:nvSpPr>
        <p:spPr>
          <a:xfrm>
            <a:off x="5501992" y="3402174"/>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8" name="TextBox 157"/>
          <p:cNvSpPr txBox="1"/>
          <p:nvPr/>
        </p:nvSpPr>
        <p:spPr>
          <a:xfrm>
            <a:off x="8793262" y="3390749"/>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59" name="TextBox 158"/>
          <p:cNvSpPr txBox="1"/>
          <p:nvPr/>
        </p:nvSpPr>
        <p:spPr>
          <a:xfrm>
            <a:off x="826299" y="3383621"/>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61" name="Rectangle 160"/>
          <p:cNvSpPr/>
          <p:nvPr/>
        </p:nvSpPr>
        <p:spPr>
          <a:xfrm>
            <a:off x="5968791" y="453415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9279165" y="4526534"/>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6668504" y="3107903"/>
            <a:ext cx="3049607" cy="523220"/>
          </a:xfrm>
          <a:prstGeom prst="rect">
            <a:avLst/>
          </a:prstGeom>
          <a:noFill/>
        </p:spPr>
        <p:txBody>
          <a:bodyPr wrap="square" rtlCol="0">
            <a:spAutoFit/>
          </a:bodyPr>
          <a:lstStyle/>
          <a:p>
            <a:r>
              <a:rPr lang="en-US" sz="1000" dirty="0"/>
              <a:t>::</a:t>
            </a:r>
            <a:r>
              <a:rPr lang="en-US" sz="1000" dirty="0" err="1"/>
              <a:t>AddIndexletVersions</a:t>
            </a:r>
            <a:r>
              <a:rPr lang="en-US" sz="1000" dirty="0"/>
              <a:t>(</a:t>
            </a:r>
            <a:r>
              <a:rPr lang="en-US" sz="1000" dirty="0" err="1"/>
              <a:t>const</a:t>
            </a:r>
            <a:r>
              <a:rPr lang="en-US" sz="1000" dirty="0"/>
              <a:t> </a:t>
            </a:r>
            <a:r>
              <a:rPr lang="en-US" sz="1000" dirty="0" err="1"/>
              <a:t>IndexletVersions</a:t>
            </a:r>
            <a:r>
              <a:rPr lang="en-US" sz="1000" dirty="0"/>
              <a:t>* request)</a:t>
            </a:r>
          </a:p>
          <a:p>
            <a:endParaRPr lang="en-US" dirty="0"/>
          </a:p>
        </p:txBody>
      </p:sp>
      <p:cxnSp>
        <p:nvCxnSpPr>
          <p:cNvPr id="168" name="Straight Connector 167"/>
          <p:cNvCxnSpPr/>
          <p:nvPr/>
        </p:nvCxnSpPr>
        <p:spPr>
          <a:xfrm>
            <a:off x="4937506" y="3333031"/>
            <a:ext cx="0" cy="119350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H="1">
            <a:off x="3923247" y="4526534"/>
            <a:ext cx="1014259" cy="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055094" y="3333031"/>
            <a:ext cx="0" cy="12011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a:off x="6251674" y="4534151"/>
            <a:ext cx="80342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0344710" y="3320331"/>
            <a:ext cx="0" cy="1200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a:off x="9562049" y="4521041"/>
            <a:ext cx="782661" cy="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1277287" y="4521041"/>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p:nvPr/>
        </p:nvCxnSpPr>
        <p:spPr>
          <a:xfrm flipH="1">
            <a:off x="2613406" y="3252114"/>
            <a:ext cx="291320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13406" y="3252114"/>
            <a:ext cx="0" cy="126892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flipH="1">
            <a:off x="1560170" y="4521041"/>
            <a:ext cx="10532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3368666" y="3015273"/>
            <a:ext cx="2311502" cy="400110"/>
          </a:xfrm>
          <a:prstGeom prst="rect">
            <a:avLst/>
          </a:prstGeom>
          <a:noFill/>
        </p:spPr>
        <p:txBody>
          <a:bodyPr wrap="square" rtlCol="0">
            <a:spAutoFit/>
          </a:bodyPr>
          <a:lstStyle/>
          <a:p>
            <a:r>
              <a:rPr lang="en-US" sz="1000" dirty="0"/>
              <a:t>::Persist(</a:t>
            </a:r>
            <a:r>
              <a:rPr lang="en-US" sz="1000" dirty="0" err="1"/>
              <a:t>const</a:t>
            </a:r>
            <a:r>
              <a:rPr lang="en-US" sz="1000" dirty="0"/>
              <a:t> </a:t>
            </a:r>
            <a:r>
              <a:rPr lang="en-US" sz="1000" dirty="0" err="1"/>
              <a:t>PersistEntityInfo</a:t>
            </a:r>
            <a:r>
              <a:rPr lang="en-US" sz="1000" dirty="0"/>
              <a:t> &amp;info)</a:t>
            </a:r>
          </a:p>
          <a:p>
            <a:endParaRPr lang="en-US" sz="1000" dirty="0"/>
          </a:p>
        </p:txBody>
      </p:sp>
      <p:sp>
        <p:nvSpPr>
          <p:cNvPr id="194" name="Rectangle 193"/>
          <p:cNvSpPr/>
          <p:nvPr/>
        </p:nvSpPr>
        <p:spPr>
          <a:xfrm>
            <a:off x="8605368"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8702047" y="5240077"/>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96" name="Straight Connector 195"/>
          <p:cNvCxnSpPr>
            <a:endCxn id="197" idx="0"/>
          </p:cNvCxnSpPr>
          <p:nvPr/>
        </p:nvCxnSpPr>
        <p:spPr>
          <a:xfrm>
            <a:off x="9420606"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9279165"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5298662"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5300945" y="5240141"/>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203" name="Straight Connector 202"/>
          <p:cNvCxnSpPr/>
          <p:nvPr/>
        </p:nvCxnSpPr>
        <p:spPr>
          <a:xfrm>
            <a:off x="6113900"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5972459"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2932942" y="5197669"/>
            <a:ext cx="174087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3015560" y="5257176"/>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208" name="Straight Connector 207"/>
          <p:cNvCxnSpPr/>
          <p:nvPr/>
        </p:nvCxnSpPr>
        <p:spPr>
          <a:xfrm>
            <a:off x="3748180" y="5607263"/>
            <a:ext cx="1" cy="23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3606739" y="5838580"/>
            <a:ext cx="282883" cy="30882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6932199" y="710184"/>
            <a:ext cx="4596607" cy="245619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p:cNvCxnSpPr>
            <a:stCxn id="149" idx="1"/>
          </p:cNvCxnSpPr>
          <p:nvPr/>
        </p:nvCxnSpPr>
        <p:spPr>
          <a:xfrm flipH="1" flipV="1">
            <a:off x="2815828" y="4687549"/>
            <a:ext cx="824536" cy="1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820208" y="4688565"/>
            <a:ext cx="955" cy="11761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2815827" y="5862008"/>
            <a:ext cx="790912" cy="10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2705759" y="3390749"/>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p:cNvCxnSpPr/>
          <p:nvPr/>
        </p:nvCxnSpPr>
        <p:spPr>
          <a:xfrm flipH="1" flipV="1">
            <a:off x="5138684" y="4687549"/>
            <a:ext cx="822373" cy="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5124598" y="4688565"/>
            <a:ext cx="4329" cy="116210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5124598" y="5850674"/>
            <a:ext cx="8441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5017604" y="3384178"/>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5" name="Straight Connector 234"/>
          <p:cNvCxnSpPr/>
          <p:nvPr/>
        </p:nvCxnSpPr>
        <p:spPr>
          <a:xfrm flipH="1">
            <a:off x="8439299" y="4683859"/>
            <a:ext cx="836459" cy="47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8439300" y="4683856"/>
            <a:ext cx="0" cy="11631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8439300" y="5846981"/>
            <a:ext cx="84419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268635" y="3376562"/>
            <a:ext cx="2171968" cy="293283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TextBox 247"/>
          <p:cNvSpPr txBox="1"/>
          <p:nvPr/>
        </p:nvSpPr>
        <p:spPr>
          <a:xfrm>
            <a:off x="8421978" y="5597284"/>
            <a:ext cx="1623441"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a:t>
            </a:r>
            <a:r>
              <a:rPr lang="en-US" sz="1000" dirty="0" err="1"/>
              <a:t>verInfo</a:t>
            </a:r>
            <a:r>
              <a:rPr lang="en-US" sz="1000" dirty="0"/>
              <a:t>)</a:t>
            </a:r>
          </a:p>
          <a:p>
            <a:endParaRPr lang="en-US" dirty="0"/>
          </a:p>
        </p:txBody>
      </p:sp>
      <p:sp>
        <p:nvSpPr>
          <p:cNvPr id="249" name="TextBox 248"/>
          <p:cNvSpPr txBox="1"/>
          <p:nvPr/>
        </p:nvSpPr>
        <p:spPr>
          <a:xfrm>
            <a:off x="5107444" y="5588842"/>
            <a:ext cx="1650352"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sp>
        <p:nvSpPr>
          <p:cNvPr id="250" name="TextBox 249"/>
          <p:cNvSpPr txBox="1"/>
          <p:nvPr/>
        </p:nvSpPr>
        <p:spPr>
          <a:xfrm>
            <a:off x="2788893" y="5611761"/>
            <a:ext cx="1650352" cy="523220"/>
          </a:xfrm>
          <a:prstGeom prst="rect">
            <a:avLst/>
          </a:prstGeom>
          <a:noFill/>
        </p:spPr>
        <p:txBody>
          <a:bodyPr wrap="square" rtlCol="0">
            <a:spAutoFit/>
          </a:bodyPr>
          <a:lstStyle/>
          <a:p>
            <a:r>
              <a:rPr lang="en-US" sz="1000" dirty="0" err="1"/>
              <a:t>ri.add</a:t>
            </a:r>
            <a:r>
              <a:rPr lang="en-US" sz="1000" dirty="0"/>
              <a:t>(</a:t>
            </a:r>
            <a:r>
              <a:rPr lang="en-US" sz="1000" dirty="0" err="1"/>
              <a:t>VersionInfo</a:t>
            </a:r>
            <a:r>
              <a:rPr lang="en-US" sz="1000" dirty="0"/>
              <a:t>* </a:t>
            </a:r>
            <a:r>
              <a:rPr lang="en-US" sz="1000" dirty="0" err="1"/>
              <a:t>verInfo</a:t>
            </a:r>
            <a:r>
              <a:rPr lang="en-US" sz="1000" dirty="0"/>
              <a:t>)</a:t>
            </a:r>
          </a:p>
          <a:p>
            <a:endParaRPr lang="en-US" dirty="0"/>
          </a:p>
        </p:txBody>
      </p:sp>
      <p:cxnSp>
        <p:nvCxnSpPr>
          <p:cNvPr id="252" name="Straight Connector 251"/>
          <p:cNvCxnSpPr>
            <a:stCxn id="161" idx="3"/>
          </p:cNvCxnSpPr>
          <p:nvPr/>
        </p:nvCxnSpPr>
        <p:spPr>
          <a:xfrm flipV="1">
            <a:off x="6251674" y="4682011"/>
            <a:ext cx="1215926"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7457995" y="3184370"/>
            <a:ext cx="7219" cy="14845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a:off x="5807110" y="3164651"/>
            <a:ext cx="1655406" cy="1723"/>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flipV="1">
            <a:off x="9562048" y="4668443"/>
            <a:ext cx="1215926"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flipV="1">
            <a:off x="10773862" y="3164651"/>
            <a:ext cx="7219" cy="14845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149" idx="3"/>
          </p:cNvCxnSpPr>
          <p:nvPr/>
        </p:nvCxnSpPr>
        <p:spPr>
          <a:xfrm flipV="1">
            <a:off x="3923247" y="4682011"/>
            <a:ext cx="642820" cy="655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4561196" y="4680165"/>
            <a:ext cx="0" cy="27409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flipV="1">
            <a:off x="4566067" y="4946650"/>
            <a:ext cx="2899147" cy="63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7457995" y="4687549"/>
            <a:ext cx="1" cy="2654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H="1">
            <a:off x="2767539" y="6106435"/>
            <a:ext cx="839200" cy="562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flipV="1">
            <a:off x="2770316" y="4823540"/>
            <a:ext cx="0" cy="12892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2767539" y="4817211"/>
            <a:ext cx="863611" cy="12659"/>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5075432" y="6100482"/>
            <a:ext cx="882368" cy="1667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5075432" y="4817211"/>
            <a:ext cx="0" cy="12999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a:off x="5075432" y="4817211"/>
            <a:ext cx="897027"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8382108" y="6120505"/>
            <a:ext cx="882368" cy="1667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8382108" y="4823540"/>
            <a:ext cx="0" cy="131364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8382108" y="4814772"/>
            <a:ext cx="897027"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8041605" y="2806324"/>
            <a:ext cx="20197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stCxn id="149" idx="2"/>
          </p:cNvCxnSpPr>
          <p:nvPr/>
        </p:nvCxnSpPr>
        <p:spPr>
          <a:xfrm flipH="1">
            <a:off x="3781805"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flipH="1">
            <a:off x="6120814"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flipH="1">
            <a:off x="9420605" y="484298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H="1">
            <a:off x="7900162" y="2841301"/>
            <a:ext cx="1" cy="25607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flipH="1">
            <a:off x="5667218" y="3292484"/>
            <a:ext cx="2505" cy="1011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flipH="1">
            <a:off x="1415625" y="4827420"/>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470753" y="3383621"/>
            <a:ext cx="2026812" cy="197601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p:cNvSpPr/>
          <p:nvPr/>
        </p:nvSpPr>
        <p:spPr>
          <a:xfrm>
            <a:off x="538914" y="872383"/>
            <a:ext cx="1754109" cy="22523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2439416" y="872383"/>
            <a:ext cx="1754109" cy="225233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4529176" y="848683"/>
            <a:ext cx="2330461" cy="249437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9" name="Group 358"/>
          <p:cNvGrpSpPr/>
          <p:nvPr/>
        </p:nvGrpSpPr>
        <p:grpSpPr>
          <a:xfrm>
            <a:off x="3136171" y="3071759"/>
            <a:ext cx="126345" cy="184666"/>
            <a:chOff x="1207155" y="2318100"/>
            <a:chExt cx="126345" cy="184666"/>
          </a:xfrm>
        </p:grpSpPr>
        <p:sp>
          <p:nvSpPr>
            <p:cNvPr id="360" name="Oval 35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TextBox 360"/>
            <p:cNvSpPr txBox="1"/>
            <p:nvPr/>
          </p:nvSpPr>
          <p:spPr>
            <a:xfrm>
              <a:off x="1207155" y="2318100"/>
              <a:ext cx="104775" cy="184666"/>
            </a:xfrm>
            <a:prstGeom prst="rect">
              <a:avLst/>
            </a:prstGeom>
            <a:noFill/>
          </p:spPr>
          <p:txBody>
            <a:bodyPr wrap="square" rtlCol="0">
              <a:spAutoFit/>
            </a:bodyPr>
            <a:lstStyle/>
            <a:p>
              <a:r>
                <a:rPr lang="en-US" sz="600" dirty="0"/>
                <a:t>7</a:t>
              </a:r>
            </a:p>
          </p:txBody>
        </p:sp>
      </p:grpSp>
      <p:grpSp>
        <p:nvGrpSpPr>
          <p:cNvPr id="173" name="Group 172"/>
          <p:cNvGrpSpPr>
            <a:grpSpLocks noChangeAspect="1"/>
          </p:cNvGrpSpPr>
          <p:nvPr/>
        </p:nvGrpSpPr>
        <p:grpSpPr>
          <a:xfrm>
            <a:off x="2039046" y="4218219"/>
            <a:ext cx="222415" cy="246587"/>
            <a:chOff x="1221207" y="2345130"/>
            <a:chExt cx="112293" cy="124498"/>
          </a:xfrm>
          <a:effectLst>
            <a:outerShdw blurRad="50800" dist="50800" dir="5400000" sx="1000" sy="1000" algn="ctr" rotWithShape="0">
              <a:srgbClr val="000000">
                <a:alpha val="43137"/>
              </a:srgbClr>
            </a:outerShdw>
          </a:effectLst>
        </p:grpSpPr>
        <p:sp>
          <p:nvSpPr>
            <p:cNvPr id="175" name="Oval 174"/>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78" name="Group 177"/>
          <p:cNvGrpSpPr>
            <a:grpSpLocks noChangeAspect="1"/>
          </p:cNvGrpSpPr>
          <p:nvPr/>
        </p:nvGrpSpPr>
        <p:grpSpPr>
          <a:xfrm>
            <a:off x="4254057" y="2230577"/>
            <a:ext cx="222415" cy="246587"/>
            <a:chOff x="1221207" y="2345130"/>
            <a:chExt cx="112293" cy="124498"/>
          </a:xfrm>
          <a:effectLst>
            <a:outerShdw blurRad="50800" dist="50800" dir="5400000" sx="1000" sy="1000" algn="ctr" rotWithShape="0">
              <a:srgbClr val="000000">
                <a:alpha val="43137"/>
              </a:srgbClr>
            </a:outerShdw>
          </a:effectLst>
        </p:grpSpPr>
        <p:sp>
          <p:nvSpPr>
            <p:cNvPr id="180" name="Oval 17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83" name="Group 182"/>
          <p:cNvGrpSpPr>
            <a:grpSpLocks noChangeAspect="1"/>
          </p:cNvGrpSpPr>
          <p:nvPr/>
        </p:nvGrpSpPr>
        <p:grpSpPr>
          <a:xfrm>
            <a:off x="6193883" y="2424234"/>
            <a:ext cx="222415" cy="246587"/>
            <a:chOff x="1221207" y="2345130"/>
            <a:chExt cx="112293" cy="124498"/>
          </a:xfrm>
          <a:effectLst>
            <a:outerShdw blurRad="50800" dist="50800" dir="5400000" sx="1000" sy="1000" algn="ctr" rotWithShape="0">
              <a:srgbClr val="000000">
                <a:alpha val="43137"/>
              </a:srgbClr>
            </a:outerShdw>
          </a:effectLst>
        </p:grpSpPr>
        <p:sp>
          <p:nvSpPr>
            <p:cNvPr id="185" name="Oval 184"/>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87" name="Group 186"/>
          <p:cNvGrpSpPr>
            <a:grpSpLocks noChangeAspect="1"/>
          </p:cNvGrpSpPr>
          <p:nvPr/>
        </p:nvGrpSpPr>
        <p:grpSpPr>
          <a:xfrm>
            <a:off x="8990137" y="2536101"/>
            <a:ext cx="222415" cy="246587"/>
            <a:chOff x="1221207" y="2345130"/>
            <a:chExt cx="112293" cy="124498"/>
          </a:xfrm>
          <a:effectLst>
            <a:outerShdw blurRad="50800" dist="50800" dir="5400000" sx="1000" sy="1000" algn="ctr" rotWithShape="0">
              <a:srgbClr val="000000">
                <a:alpha val="43137"/>
              </a:srgbClr>
            </a:outerShdw>
          </a:effectLst>
        </p:grpSpPr>
        <p:sp>
          <p:nvSpPr>
            <p:cNvPr id="189" name="Oval 18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98" name="Group 197"/>
          <p:cNvGrpSpPr>
            <a:grpSpLocks noChangeAspect="1"/>
          </p:cNvGrpSpPr>
          <p:nvPr/>
        </p:nvGrpSpPr>
        <p:grpSpPr>
          <a:xfrm>
            <a:off x="7314539" y="2524638"/>
            <a:ext cx="222415" cy="246587"/>
            <a:chOff x="1221207" y="2345130"/>
            <a:chExt cx="112293" cy="124498"/>
          </a:xfrm>
          <a:effectLst>
            <a:outerShdw blurRad="50800" dist="50800" dir="5400000" sx="1000" sy="1000" algn="ctr" rotWithShape="0">
              <a:srgbClr val="000000">
                <a:alpha val="43137"/>
              </a:srgbClr>
            </a:outerShdw>
          </a:effectLst>
        </p:grpSpPr>
        <p:sp>
          <p:nvSpPr>
            <p:cNvPr id="199" name="Oval 19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205" name="Group 204"/>
          <p:cNvGrpSpPr>
            <a:grpSpLocks noChangeAspect="1"/>
          </p:cNvGrpSpPr>
          <p:nvPr/>
        </p:nvGrpSpPr>
        <p:grpSpPr>
          <a:xfrm>
            <a:off x="6377302" y="3077693"/>
            <a:ext cx="222415" cy="246587"/>
            <a:chOff x="1221207" y="2345130"/>
            <a:chExt cx="112293" cy="124498"/>
          </a:xfrm>
          <a:effectLst>
            <a:outerShdw blurRad="50800" dist="50800" dir="5400000" sx="1000" sy="1000" algn="ctr" rotWithShape="0">
              <a:srgbClr val="000000">
                <a:alpha val="43137"/>
              </a:srgbClr>
            </a:outerShdw>
          </a:effectLst>
        </p:grpSpPr>
        <p:sp>
          <p:nvSpPr>
            <p:cNvPr id="210" name="Oval 20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214" name="Group 213"/>
          <p:cNvGrpSpPr>
            <a:grpSpLocks noChangeAspect="1"/>
          </p:cNvGrpSpPr>
          <p:nvPr/>
        </p:nvGrpSpPr>
        <p:grpSpPr>
          <a:xfrm>
            <a:off x="1913319" y="1913532"/>
            <a:ext cx="222415" cy="246587"/>
            <a:chOff x="1221207" y="2345130"/>
            <a:chExt cx="112293" cy="124498"/>
          </a:xfrm>
          <a:effectLst>
            <a:outerShdw blurRad="50800" dist="50800" dir="5400000" sx="1000" sy="1000" algn="ctr" rotWithShape="0">
              <a:srgbClr val="000000">
                <a:alpha val="43137"/>
              </a:srgbClr>
            </a:outerShdw>
          </a:effectLst>
        </p:grpSpPr>
        <p:sp>
          <p:nvSpPr>
            <p:cNvPr id="216" name="Oval 21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p:cNvSpPr txBox="1"/>
            <p:nvPr/>
          </p:nvSpPr>
          <p:spPr>
            <a:xfrm>
              <a:off x="1221207" y="2345130"/>
              <a:ext cx="104775" cy="124313"/>
            </a:xfrm>
            <a:prstGeom prst="rect">
              <a:avLst/>
            </a:prstGeom>
            <a:noFill/>
          </p:spPr>
          <p:txBody>
            <a:bodyPr wrap="square" rtlCol="0">
              <a:spAutoFit/>
            </a:bodyPr>
            <a:lstStyle/>
            <a:p>
              <a:r>
                <a:rPr lang="en-US" sz="1000" dirty="0"/>
                <a:t>1</a:t>
              </a:r>
            </a:p>
          </p:txBody>
        </p:sp>
      </p:grpSp>
      <p:grpSp>
        <p:nvGrpSpPr>
          <p:cNvPr id="223" name="Group 222"/>
          <p:cNvGrpSpPr>
            <a:grpSpLocks noChangeAspect="1"/>
          </p:cNvGrpSpPr>
          <p:nvPr/>
        </p:nvGrpSpPr>
        <p:grpSpPr>
          <a:xfrm>
            <a:off x="4309771" y="4215285"/>
            <a:ext cx="222415" cy="246587"/>
            <a:chOff x="1221207" y="2345130"/>
            <a:chExt cx="112293" cy="124498"/>
          </a:xfrm>
          <a:effectLst>
            <a:outerShdw blurRad="50800" dist="50800" dir="5400000" sx="1000" sy="1000" algn="ctr" rotWithShape="0">
              <a:srgbClr val="000000">
                <a:alpha val="43137"/>
              </a:srgbClr>
            </a:outerShdw>
          </a:effectLst>
        </p:grpSpPr>
        <p:sp>
          <p:nvSpPr>
            <p:cNvPr id="224" name="Oval 22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226" name="Group 225"/>
          <p:cNvGrpSpPr>
            <a:grpSpLocks noChangeAspect="1"/>
          </p:cNvGrpSpPr>
          <p:nvPr/>
        </p:nvGrpSpPr>
        <p:grpSpPr>
          <a:xfrm>
            <a:off x="6557296" y="4223160"/>
            <a:ext cx="222415" cy="246587"/>
            <a:chOff x="1221207" y="2345130"/>
            <a:chExt cx="112293" cy="124498"/>
          </a:xfrm>
          <a:effectLst>
            <a:outerShdw blurRad="50800" dist="50800" dir="5400000" sx="1000" sy="1000" algn="ctr" rotWithShape="0">
              <a:srgbClr val="000000">
                <a:alpha val="43137"/>
              </a:srgbClr>
            </a:outerShdw>
          </a:effectLst>
        </p:grpSpPr>
        <p:sp>
          <p:nvSpPr>
            <p:cNvPr id="227" name="Oval 22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1221207" y="2345130"/>
              <a:ext cx="104775" cy="124313"/>
            </a:xfrm>
            <a:prstGeom prst="rect">
              <a:avLst/>
            </a:prstGeom>
            <a:noFill/>
          </p:spPr>
          <p:txBody>
            <a:bodyPr wrap="square" rtlCol="0">
              <a:spAutoFit/>
            </a:bodyPr>
            <a:lstStyle/>
            <a:p>
              <a:r>
                <a:rPr lang="en-US" sz="1000" dirty="0"/>
                <a:t>9</a:t>
              </a:r>
            </a:p>
          </p:txBody>
        </p:sp>
      </p:grpSp>
      <p:grpSp>
        <p:nvGrpSpPr>
          <p:cNvPr id="229" name="Group 228"/>
          <p:cNvGrpSpPr>
            <a:grpSpLocks noChangeAspect="1"/>
          </p:cNvGrpSpPr>
          <p:nvPr/>
        </p:nvGrpSpPr>
        <p:grpSpPr>
          <a:xfrm>
            <a:off x="9730164" y="4210809"/>
            <a:ext cx="430203" cy="246221"/>
            <a:chOff x="1200361" y="2345315"/>
            <a:chExt cx="217201" cy="124313"/>
          </a:xfrm>
          <a:effectLst>
            <a:outerShdw blurRad="50800" dist="50800" dir="5400000" sx="1000" sy="1000" algn="ctr" rotWithShape="0">
              <a:srgbClr val="000000">
                <a:alpha val="43137"/>
              </a:srgbClr>
            </a:outerShdw>
          </a:effectLst>
        </p:grpSpPr>
        <p:sp>
          <p:nvSpPr>
            <p:cNvPr id="230" name="Oval 2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230"/>
            <p:cNvSpPr txBox="1"/>
            <p:nvPr/>
          </p:nvSpPr>
          <p:spPr>
            <a:xfrm>
              <a:off x="1200361" y="2345315"/>
              <a:ext cx="217201" cy="124313"/>
            </a:xfrm>
            <a:prstGeom prst="rect">
              <a:avLst/>
            </a:prstGeom>
            <a:noFill/>
          </p:spPr>
          <p:txBody>
            <a:bodyPr wrap="square" rtlCol="0">
              <a:spAutoFit/>
            </a:bodyPr>
            <a:lstStyle/>
            <a:p>
              <a:r>
                <a:rPr lang="en-US" sz="1000"/>
                <a:t>10</a:t>
              </a:r>
              <a:endParaRPr lang="en-US" sz="1000" dirty="0"/>
            </a:p>
          </p:txBody>
        </p:sp>
      </p:grpSp>
      <p:grpSp>
        <p:nvGrpSpPr>
          <p:cNvPr id="233" name="Group 232"/>
          <p:cNvGrpSpPr>
            <a:grpSpLocks noChangeAspect="1"/>
          </p:cNvGrpSpPr>
          <p:nvPr/>
        </p:nvGrpSpPr>
        <p:grpSpPr>
          <a:xfrm>
            <a:off x="3202416" y="4402580"/>
            <a:ext cx="430203" cy="246221"/>
            <a:chOff x="1200361" y="2345315"/>
            <a:chExt cx="217201" cy="124313"/>
          </a:xfrm>
          <a:effectLst>
            <a:outerShdw blurRad="50800" dist="50800" dir="5400000" sx="1000" sy="1000" algn="ctr" rotWithShape="0">
              <a:srgbClr val="000000">
                <a:alpha val="43137"/>
              </a:srgbClr>
            </a:outerShdw>
          </a:effectLst>
        </p:grpSpPr>
        <p:sp>
          <p:nvSpPr>
            <p:cNvPr id="234" name="Oval 23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p:cNvSpPr txBox="1"/>
            <p:nvPr/>
          </p:nvSpPr>
          <p:spPr>
            <a:xfrm>
              <a:off x="1200361" y="2345315"/>
              <a:ext cx="217201" cy="124313"/>
            </a:xfrm>
            <a:prstGeom prst="rect">
              <a:avLst/>
            </a:prstGeom>
            <a:noFill/>
          </p:spPr>
          <p:txBody>
            <a:bodyPr wrap="square" rtlCol="0">
              <a:spAutoFit/>
            </a:bodyPr>
            <a:lstStyle/>
            <a:p>
              <a:r>
                <a:rPr lang="en-US" sz="1000" dirty="0"/>
                <a:t>11</a:t>
              </a:r>
            </a:p>
          </p:txBody>
        </p:sp>
      </p:grpSp>
      <p:grpSp>
        <p:nvGrpSpPr>
          <p:cNvPr id="240" name="Group 239"/>
          <p:cNvGrpSpPr>
            <a:grpSpLocks noChangeAspect="1"/>
          </p:cNvGrpSpPr>
          <p:nvPr/>
        </p:nvGrpSpPr>
        <p:grpSpPr>
          <a:xfrm>
            <a:off x="5483434" y="4390017"/>
            <a:ext cx="430203" cy="246221"/>
            <a:chOff x="1200361" y="2345315"/>
            <a:chExt cx="217201" cy="124313"/>
          </a:xfrm>
          <a:effectLst>
            <a:outerShdw blurRad="50800" dist="50800" dir="5400000" sx="1000" sy="1000" algn="ctr" rotWithShape="0">
              <a:srgbClr val="000000">
                <a:alpha val="43137"/>
              </a:srgbClr>
            </a:outerShdw>
          </a:effectLst>
        </p:grpSpPr>
        <p:sp>
          <p:nvSpPr>
            <p:cNvPr id="241" name="Oval 240"/>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p:cNvSpPr txBox="1"/>
            <p:nvPr/>
          </p:nvSpPr>
          <p:spPr>
            <a:xfrm>
              <a:off x="1200361" y="2345315"/>
              <a:ext cx="217201" cy="124313"/>
            </a:xfrm>
            <a:prstGeom prst="rect">
              <a:avLst/>
            </a:prstGeom>
            <a:noFill/>
          </p:spPr>
          <p:txBody>
            <a:bodyPr wrap="square" rtlCol="0">
              <a:spAutoFit/>
            </a:bodyPr>
            <a:lstStyle/>
            <a:p>
              <a:r>
                <a:rPr lang="en-US" sz="1000" dirty="0"/>
                <a:t>12</a:t>
              </a:r>
            </a:p>
          </p:txBody>
        </p:sp>
      </p:grpSp>
      <p:grpSp>
        <p:nvGrpSpPr>
          <p:cNvPr id="243" name="Group 242"/>
          <p:cNvGrpSpPr>
            <a:grpSpLocks noChangeAspect="1"/>
          </p:cNvGrpSpPr>
          <p:nvPr/>
        </p:nvGrpSpPr>
        <p:grpSpPr>
          <a:xfrm>
            <a:off x="8771560" y="4378250"/>
            <a:ext cx="430203" cy="246221"/>
            <a:chOff x="1200361" y="2345315"/>
            <a:chExt cx="217201" cy="124313"/>
          </a:xfrm>
          <a:effectLst>
            <a:outerShdw blurRad="50800" dist="50800" dir="5400000" sx="1000" sy="1000" algn="ctr" rotWithShape="0">
              <a:srgbClr val="000000">
                <a:alpha val="43137"/>
              </a:srgbClr>
            </a:outerShdw>
          </a:effectLst>
        </p:grpSpPr>
        <p:sp>
          <p:nvSpPr>
            <p:cNvPr id="244" name="Oval 24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1200361" y="2345315"/>
              <a:ext cx="217201" cy="124313"/>
            </a:xfrm>
            <a:prstGeom prst="rect">
              <a:avLst/>
            </a:prstGeom>
            <a:noFill/>
          </p:spPr>
          <p:txBody>
            <a:bodyPr wrap="square" rtlCol="0">
              <a:spAutoFit/>
            </a:bodyPr>
            <a:lstStyle/>
            <a:p>
              <a:r>
                <a:rPr lang="en-US" sz="1000" dirty="0"/>
                <a:t>13</a:t>
              </a:r>
            </a:p>
          </p:txBody>
        </p:sp>
      </p:grpSp>
    </p:spTree>
    <p:extLst>
      <p:ext uri="{BB962C8B-B14F-4D97-AF65-F5344CB8AC3E}">
        <p14:creationId xmlns:p14="http://schemas.microsoft.com/office/powerpoint/2010/main" val="74115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0950" y="197903"/>
            <a:ext cx="8182842" cy="369332"/>
          </a:xfrm>
          <a:prstGeom prst="rect">
            <a:avLst/>
          </a:prstGeom>
          <a:noFill/>
        </p:spPr>
        <p:txBody>
          <a:bodyPr wrap="square" rtlCol="0">
            <a:spAutoFit/>
          </a:bodyPr>
          <a:lstStyle/>
          <a:p>
            <a:r>
              <a:rPr lang="en-US" dirty="0"/>
              <a:t>Moving new version of appended </a:t>
            </a:r>
            <a:r>
              <a:rPr lang="en-US" dirty="0" err="1"/>
              <a:t>indexlet</a:t>
            </a:r>
            <a:r>
              <a:rPr lang="en-US" dirty="0"/>
              <a:t>: sequence of events inside QSL Manager</a:t>
            </a:r>
          </a:p>
        </p:txBody>
      </p:sp>
      <p:sp>
        <p:nvSpPr>
          <p:cNvPr id="5" name="Rectangle 4"/>
          <p:cNvSpPr/>
          <p:nvPr/>
        </p:nvSpPr>
        <p:spPr>
          <a:xfrm>
            <a:off x="1900326" y="1276368"/>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846914" y="1220046"/>
            <a:ext cx="1569027"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a:t>
            </a:r>
            <a:r>
              <a:rPr lang="en-US" sz="1300" u="sng" dirty="0" err="1"/>
              <a:t>QSLTreeFetchNode</a:t>
            </a:r>
            <a:endParaRPr lang="en-US" sz="1300" u="sng" dirty="0"/>
          </a:p>
        </p:txBody>
      </p:sp>
      <p:cxnSp>
        <p:nvCxnSpPr>
          <p:cNvPr id="7" name="Straight Connector 6"/>
          <p:cNvCxnSpPr/>
          <p:nvPr/>
        </p:nvCxnSpPr>
        <p:spPr>
          <a:xfrm>
            <a:off x="2614701" y="1685962"/>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582892" y="1258552"/>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84680" y="1275731"/>
            <a:ext cx="1921946"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10" name="Straight Connector 9"/>
          <p:cNvCxnSpPr>
            <a:endCxn id="11" idx="0"/>
          </p:cNvCxnSpPr>
          <p:nvPr/>
        </p:nvCxnSpPr>
        <p:spPr>
          <a:xfrm>
            <a:off x="9653200" y="1668146"/>
            <a:ext cx="0" cy="10517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511758" y="2719942"/>
            <a:ext cx="282883" cy="2446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71621" y="1933557"/>
            <a:ext cx="282883" cy="18272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7285956" y="2719941"/>
            <a:ext cx="2213734" cy="97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3223" y="2937012"/>
            <a:ext cx="2291418" cy="984885"/>
          </a:xfrm>
          <a:prstGeom prst="rect">
            <a:avLst/>
          </a:prstGeom>
          <a:noFill/>
        </p:spPr>
        <p:txBody>
          <a:bodyPr wrap="square" rtlCol="0">
            <a:spAutoFit/>
          </a:bodyPr>
          <a:lstStyle/>
          <a:p>
            <a:r>
              <a:rPr lang="en-US" sz="1000" dirty="0" err="1"/>
              <a:t>ri.Move</a:t>
            </a:r>
            <a:r>
              <a:rPr lang="en-US" sz="1000" dirty="0"/>
              <a:t>(</a:t>
            </a:r>
            <a:r>
              <a:rPr lang="en-US" sz="1000" dirty="0" err="1"/>
              <a:t>DataSource</a:t>
            </a:r>
            <a:r>
              <a:rPr lang="en-US" sz="1000" dirty="0"/>
              <a:t>&amp;,</a:t>
            </a:r>
            <a:r>
              <a:rPr lang="en-US" sz="1000" dirty="0" err="1"/>
              <a:t>SchemaName</a:t>
            </a:r>
            <a:r>
              <a:rPr lang="en-US" sz="1000" dirty="0"/>
              <a:t>&amp;, </a:t>
            </a:r>
            <a:r>
              <a:rPr lang="en-US" sz="1000" dirty="0" err="1"/>
              <a:t>TableName</a:t>
            </a:r>
            <a:r>
              <a:rPr lang="en-US" sz="1000" dirty="0"/>
              <a:t>&amp;, </a:t>
            </a:r>
            <a:r>
              <a:rPr lang="en-US" sz="1000" dirty="0" err="1"/>
              <a:t>ColumnNum</a:t>
            </a:r>
            <a:r>
              <a:rPr lang="en-US" sz="1000" dirty="0"/>
              <a:t>&amp;, </a:t>
            </a:r>
            <a:r>
              <a:rPr lang="en-US" sz="1000" dirty="0" err="1"/>
              <a:t>IndexletNum</a:t>
            </a:r>
            <a:r>
              <a:rPr lang="en-US" sz="1000" dirty="0"/>
              <a:t>&amp;, </a:t>
            </a:r>
            <a:r>
              <a:rPr lang="en-US" sz="1000" dirty="0" err="1"/>
              <a:t>std</a:t>
            </a:r>
            <a:r>
              <a:rPr lang="en-US" sz="1000" dirty="0"/>
              <a:t>::</a:t>
            </a:r>
            <a:r>
              <a:rPr lang="en-US" sz="1000" dirty="0" err="1"/>
              <a:t>unique_ptr</a:t>
            </a:r>
            <a:r>
              <a:rPr lang="en-US" sz="1000" dirty="0"/>
              <a:t>&lt;</a:t>
            </a:r>
            <a:r>
              <a:rPr lang="en-US" sz="1000" dirty="0" err="1"/>
              <a:t>ColumnIndex</a:t>
            </a:r>
            <a:r>
              <a:rPr lang="en-US" sz="1000" dirty="0"/>
              <a:t>&gt;&amp;)</a:t>
            </a:r>
          </a:p>
          <a:p>
            <a:endParaRPr lang="en-US" dirty="0"/>
          </a:p>
        </p:txBody>
      </p:sp>
      <p:sp>
        <p:nvSpPr>
          <p:cNvPr id="16" name="TextBox 15"/>
          <p:cNvSpPr txBox="1"/>
          <p:nvPr/>
        </p:nvSpPr>
        <p:spPr>
          <a:xfrm>
            <a:off x="5430820" y="900307"/>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cxnSp>
        <p:nvCxnSpPr>
          <p:cNvPr id="18" name="Straight Arrow Connector 17"/>
          <p:cNvCxnSpPr/>
          <p:nvPr/>
        </p:nvCxnSpPr>
        <p:spPr>
          <a:xfrm flipH="1" flipV="1">
            <a:off x="7261314" y="2968025"/>
            <a:ext cx="2244410" cy="5741"/>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613061" y="376849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04631" y="1266588"/>
            <a:ext cx="21209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94389" y="1217664"/>
            <a:ext cx="1878268" cy="497167"/>
          </a:xfrm>
          <a:prstGeom prst="rect">
            <a:avLst/>
          </a:prstGeom>
          <a:noFill/>
        </p:spPr>
        <p:txBody>
          <a:bodyPr wrap="square" rtlCol="0">
            <a:spAutoFit/>
          </a:bodyPr>
          <a:lstStyle/>
          <a:p>
            <a:r>
              <a:rPr lang="en-US" sz="1300" u="sng" dirty="0"/>
              <a:t> </a:t>
            </a:r>
            <a:r>
              <a:rPr lang="en-US" sz="1300" u="sng" dirty="0" err="1"/>
              <a:t>qdm</a:t>
            </a:r>
            <a:r>
              <a:rPr lang="en-US" sz="1300" u="sng" dirty="0"/>
              <a:t> :</a:t>
            </a:r>
          </a:p>
          <a:p>
            <a:r>
              <a:rPr lang="en-US" sz="1300" u="sng" dirty="0"/>
              <a:t> </a:t>
            </a:r>
            <a:r>
              <a:rPr lang="en-US" sz="1300" u="sng" dirty="0" err="1"/>
              <a:t>QueryableDataModel</a:t>
            </a:r>
            <a:endParaRPr lang="en-US" sz="1300" u="sng" dirty="0"/>
          </a:p>
        </p:txBody>
      </p:sp>
      <p:sp>
        <p:nvSpPr>
          <p:cNvPr id="22" name="Rectangle 21"/>
          <p:cNvSpPr/>
          <p:nvPr/>
        </p:nvSpPr>
        <p:spPr>
          <a:xfrm>
            <a:off x="4002070" y="4308260"/>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113530" y="4246570"/>
            <a:ext cx="1321091" cy="492443"/>
          </a:xfrm>
          <a:prstGeom prst="rect">
            <a:avLst/>
          </a:prstGeom>
          <a:noFill/>
        </p:spPr>
        <p:txBody>
          <a:bodyPr wrap="square" rtlCol="0">
            <a:spAutoFit/>
          </a:bodyPr>
          <a:lstStyle/>
          <a:p>
            <a:r>
              <a:rPr lang="en-US" sz="1300" u="sng" dirty="0"/>
              <a:t> </a:t>
            </a:r>
            <a:r>
              <a:rPr lang="en-US" sz="1300" u="sng" dirty="0" err="1"/>
              <a:t>qslMgr</a:t>
            </a:r>
            <a:r>
              <a:rPr lang="en-US" sz="1300" u="sng" dirty="0"/>
              <a:t> :</a:t>
            </a:r>
          </a:p>
          <a:p>
            <a:r>
              <a:rPr lang="en-US" sz="1300" u="sng" dirty="0"/>
              <a:t> QSL Manager</a:t>
            </a:r>
          </a:p>
        </p:txBody>
      </p:sp>
      <p:cxnSp>
        <p:nvCxnSpPr>
          <p:cNvPr id="24" name="Straight Connector 23"/>
          <p:cNvCxnSpPr/>
          <p:nvPr/>
        </p:nvCxnSpPr>
        <p:spPr>
          <a:xfrm flipH="1">
            <a:off x="4714805" y="4717854"/>
            <a:ext cx="1640" cy="1267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73363" y="4841246"/>
            <a:ext cx="282883" cy="78524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974518" y="1676182"/>
            <a:ext cx="10699" cy="49944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43776" y="2175625"/>
            <a:ext cx="282883" cy="124016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729988" y="2171078"/>
            <a:ext cx="2291418" cy="1138773"/>
          </a:xfrm>
          <a:prstGeom prst="rect">
            <a:avLst/>
          </a:prstGeom>
          <a:noFill/>
        </p:spPr>
        <p:txBody>
          <a:bodyPr wrap="square" rtlCol="0">
            <a:spAutoFit/>
          </a:bodyPr>
          <a:lstStyle/>
          <a:p>
            <a:r>
              <a:rPr lang="en-US" sz="1000" dirty="0"/>
              <a:t>::</a:t>
            </a:r>
            <a:r>
              <a:rPr lang="en-US" sz="1000" dirty="0" err="1"/>
              <a:t>GetTableSymbolRange</a:t>
            </a:r>
            <a:r>
              <a:rPr lang="en-US" sz="1000" dirty="0"/>
              <a:t>(</a:t>
            </a:r>
            <a:r>
              <a:rPr lang="en-US" sz="1000" dirty="0" err="1"/>
              <a:t>TableName</a:t>
            </a:r>
            <a:r>
              <a:rPr lang="en-US" sz="1000" dirty="0"/>
              <a:t>&amp;, vector&lt;string&gt;&amp; fields, </a:t>
            </a:r>
            <a:r>
              <a:rPr lang="en-US" sz="1000" dirty="0" err="1"/>
              <a:t>size_t</a:t>
            </a:r>
            <a:r>
              <a:rPr lang="en-US" sz="1000" dirty="0"/>
              <a:t> </a:t>
            </a:r>
            <a:r>
              <a:rPr lang="en-US" sz="1000" dirty="0" err="1"/>
              <a:t>rangeFrom</a:t>
            </a:r>
            <a:r>
              <a:rPr lang="en-US" sz="1000" dirty="0"/>
              <a:t>, </a:t>
            </a:r>
            <a:r>
              <a:rPr lang="en-US" sz="1000" dirty="0" err="1"/>
              <a:t>size_t</a:t>
            </a:r>
            <a:r>
              <a:rPr lang="en-US" sz="1000" dirty="0"/>
              <a:t> </a:t>
            </a:r>
            <a:r>
              <a:rPr lang="en-US" sz="1000" dirty="0" err="1"/>
              <a:t>rangeTo</a:t>
            </a:r>
            <a:r>
              <a:rPr lang="en-US" sz="1000" dirty="0"/>
              <a:t>, </a:t>
            </a:r>
            <a:r>
              <a:rPr lang="en-US" sz="1000" dirty="0" err="1"/>
              <a:t>std</a:t>
            </a:r>
            <a:r>
              <a:rPr lang="en-US" sz="1000" dirty="0"/>
              <a:t>::vector&lt;uint64_t&gt;&amp; </a:t>
            </a:r>
            <a:r>
              <a:rPr lang="en-US" sz="1000" dirty="0" err="1"/>
              <a:t>firstRowToIdxlNumb</a:t>
            </a:r>
            <a:r>
              <a:rPr lang="en-US" sz="1000" dirty="0"/>
              <a:t>)</a:t>
            </a:r>
          </a:p>
          <a:p>
            <a:endParaRPr lang="en-US" dirty="0"/>
          </a:p>
        </p:txBody>
      </p:sp>
      <p:sp>
        <p:nvSpPr>
          <p:cNvPr id="31" name="Rectangle 30"/>
          <p:cNvSpPr/>
          <p:nvPr/>
        </p:nvSpPr>
        <p:spPr>
          <a:xfrm>
            <a:off x="6985201" y="2641755"/>
            <a:ext cx="282883" cy="4453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7126659" y="2498902"/>
            <a:ext cx="31859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45254" y="2498902"/>
            <a:ext cx="0" cy="17853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269053" y="2677437"/>
            <a:ext cx="17620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269053" y="3009387"/>
            <a:ext cx="17620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45254" y="3003037"/>
            <a:ext cx="0" cy="20812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126659" y="3211158"/>
            <a:ext cx="31859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095375" y="2105141"/>
            <a:ext cx="2145139" cy="400110"/>
          </a:xfrm>
          <a:prstGeom prst="rect">
            <a:avLst/>
          </a:prstGeom>
          <a:noFill/>
        </p:spPr>
        <p:txBody>
          <a:bodyPr wrap="none" rtlCol="0">
            <a:spAutoFit/>
          </a:bodyPr>
          <a:lstStyle/>
          <a:p>
            <a:r>
              <a:rPr lang="en-US" sz="1000" dirty="0"/>
              <a:t>::</a:t>
            </a:r>
            <a:r>
              <a:rPr lang="en-US" sz="1000" dirty="0" err="1"/>
              <a:t>GetColumnIndex</a:t>
            </a:r>
            <a:r>
              <a:rPr lang="en-US" sz="1000" dirty="0"/>
              <a:t>(</a:t>
            </a:r>
            <a:r>
              <a:rPr lang="en-US" sz="1000" dirty="0" err="1"/>
              <a:t>TableNumber</a:t>
            </a:r>
            <a:r>
              <a:rPr lang="en-US" sz="1000" dirty="0"/>
              <a:t>&amp;, </a:t>
            </a:r>
          </a:p>
          <a:p>
            <a:r>
              <a:rPr lang="en-US" sz="1000" dirty="0" err="1"/>
              <a:t>ColumnNumber</a:t>
            </a:r>
            <a:r>
              <a:rPr lang="en-US" sz="1000" dirty="0"/>
              <a:t>&amp;, </a:t>
            </a:r>
            <a:r>
              <a:rPr lang="en-US" sz="1000" dirty="0" err="1"/>
              <a:t>IndexletNumber</a:t>
            </a:r>
            <a:r>
              <a:rPr lang="en-US" sz="1000" dirty="0"/>
              <a:t>&amp;)</a:t>
            </a:r>
          </a:p>
        </p:txBody>
      </p:sp>
      <p:sp>
        <p:nvSpPr>
          <p:cNvPr id="47" name="TextBox 46"/>
          <p:cNvSpPr txBox="1"/>
          <p:nvPr/>
        </p:nvSpPr>
        <p:spPr>
          <a:xfrm>
            <a:off x="3738974" y="1207063"/>
            <a:ext cx="1677139" cy="492443"/>
          </a:xfrm>
          <a:prstGeom prst="rect">
            <a:avLst/>
          </a:prstGeom>
          <a:noFill/>
        </p:spPr>
        <p:txBody>
          <a:bodyPr wrap="square" rtlCol="0">
            <a:spAutoFit/>
          </a:bodyPr>
          <a:lstStyle/>
          <a:p>
            <a:r>
              <a:rPr lang="en-US" sz="1300" u="sng" dirty="0" err="1"/>
              <a:t>queryPlanRoot</a:t>
            </a:r>
            <a:r>
              <a:rPr lang="en-US" sz="1300" u="sng" dirty="0"/>
              <a:t> :</a:t>
            </a:r>
          </a:p>
          <a:p>
            <a:r>
              <a:rPr lang="en-US" sz="1300" u="sng" dirty="0"/>
              <a:t> </a:t>
            </a:r>
            <a:r>
              <a:rPr lang="en-US" sz="1300" u="sng" dirty="0" err="1"/>
              <a:t>QslQueryExpression</a:t>
            </a:r>
            <a:endParaRPr lang="en-US" sz="1300" u="sng" dirty="0"/>
          </a:p>
        </p:txBody>
      </p:sp>
      <p:sp>
        <p:nvSpPr>
          <p:cNvPr id="49" name="Rectangle 48"/>
          <p:cNvSpPr/>
          <p:nvPr/>
        </p:nvSpPr>
        <p:spPr>
          <a:xfrm>
            <a:off x="3672142" y="1266708"/>
            <a:ext cx="1743971"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47" idx="2"/>
          </p:cNvCxnSpPr>
          <p:nvPr/>
        </p:nvCxnSpPr>
        <p:spPr>
          <a:xfrm flipH="1">
            <a:off x="4577543" y="1699506"/>
            <a:ext cx="1" cy="3978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415518" y="2099770"/>
            <a:ext cx="282883" cy="154917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4716445" y="2175625"/>
            <a:ext cx="212733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698401" y="3359092"/>
            <a:ext cx="214537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868595" y="2133278"/>
            <a:ext cx="1418978" cy="553998"/>
          </a:xfrm>
          <a:prstGeom prst="rect">
            <a:avLst/>
          </a:prstGeom>
          <a:noFill/>
        </p:spPr>
        <p:txBody>
          <a:bodyPr wrap="none" rtlCol="0">
            <a:spAutoFit/>
          </a:bodyPr>
          <a:lstStyle/>
          <a:p>
            <a:r>
              <a:rPr lang="en-US" sz="1000" dirty="0"/>
              <a:t>::Execute4QueryHandle</a:t>
            </a:r>
          </a:p>
          <a:p>
            <a:r>
              <a:rPr lang="en-US" sz="1000" dirty="0"/>
              <a:t>(uint64_t </a:t>
            </a:r>
            <a:r>
              <a:rPr lang="en-US" sz="1000" dirty="0" err="1"/>
              <a:t>pageFrom</a:t>
            </a:r>
            <a:r>
              <a:rPr lang="en-US" sz="1000" dirty="0"/>
              <a:t>,</a:t>
            </a:r>
          </a:p>
          <a:p>
            <a:r>
              <a:rPr lang="en-US" sz="1000" dirty="0"/>
              <a:t>uint64_t </a:t>
            </a:r>
            <a:r>
              <a:rPr lang="en-US" sz="1000" dirty="0" err="1"/>
              <a:t>pageTo</a:t>
            </a:r>
            <a:r>
              <a:rPr lang="en-US" sz="1000" dirty="0"/>
              <a:t>)</a:t>
            </a:r>
          </a:p>
        </p:txBody>
      </p:sp>
      <p:cxnSp>
        <p:nvCxnSpPr>
          <p:cNvPr id="61" name="Straight Arrow Connector 60"/>
          <p:cNvCxnSpPr/>
          <p:nvPr/>
        </p:nvCxnSpPr>
        <p:spPr>
          <a:xfrm>
            <a:off x="2754504" y="2162335"/>
            <a:ext cx="166101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2754504" y="3570339"/>
            <a:ext cx="166101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Cloud 65"/>
          <p:cNvSpPr/>
          <p:nvPr/>
        </p:nvSpPr>
        <p:spPr>
          <a:xfrm>
            <a:off x="1493938" y="2310377"/>
            <a:ext cx="755650" cy="5041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184617" y="4320734"/>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362176" y="4286146"/>
            <a:ext cx="1321091" cy="492443"/>
          </a:xfrm>
          <a:prstGeom prst="rect">
            <a:avLst/>
          </a:prstGeom>
          <a:noFill/>
        </p:spPr>
        <p:txBody>
          <a:bodyPr wrap="square" rtlCol="0">
            <a:spAutoFit/>
          </a:bodyPr>
          <a:lstStyle/>
          <a:p>
            <a:r>
              <a:rPr lang="en-US" sz="1300" u="sng" dirty="0"/>
              <a:t> </a:t>
            </a:r>
            <a:r>
              <a:rPr lang="en-US" sz="1300" u="sng" dirty="0" err="1"/>
              <a:t>qslEngine</a:t>
            </a:r>
            <a:r>
              <a:rPr lang="en-US" sz="1300" u="sng" dirty="0"/>
              <a:t> :</a:t>
            </a:r>
          </a:p>
          <a:p>
            <a:r>
              <a:rPr lang="en-US" sz="1300" u="sng" dirty="0"/>
              <a:t> </a:t>
            </a:r>
            <a:r>
              <a:rPr lang="en-US" sz="1300" u="sng" dirty="0" err="1"/>
              <a:t>QSLEngine</a:t>
            </a:r>
            <a:endParaRPr lang="en-US" sz="1300" u="sng" dirty="0"/>
          </a:p>
        </p:txBody>
      </p:sp>
      <p:sp>
        <p:nvSpPr>
          <p:cNvPr id="69" name="Rectangle 68"/>
          <p:cNvSpPr/>
          <p:nvPr/>
        </p:nvSpPr>
        <p:spPr>
          <a:xfrm>
            <a:off x="2765739" y="4978342"/>
            <a:ext cx="282883" cy="4207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p:nvPr/>
        </p:nvCxnSpPr>
        <p:spPr>
          <a:xfrm flipH="1">
            <a:off x="3048622" y="4978342"/>
            <a:ext cx="152474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048622" y="5399131"/>
            <a:ext cx="15247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69" idx="0"/>
          </p:cNvCxnSpPr>
          <p:nvPr/>
        </p:nvCxnSpPr>
        <p:spPr>
          <a:xfrm>
            <a:off x="2907180" y="4730328"/>
            <a:ext cx="1" cy="2480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557763" y="364312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6985217" y="3429076"/>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1971573" y="5076562"/>
            <a:ext cx="794166"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1971573" y="2751848"/>
            <a:ext cx="0" cy="23247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1749323" y="2775198"/>
            <a:ext cx="6350" cy="252869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1741759" y="5303889"/>
            <a:ext cx="1025363"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763813" y="2038555"/>
            <a:ext cx="0" cy="300646"/>
          </a:xfrm>
          <a:prstGeom prst="line">
            <a:avLst/>
          </a:prstGeom>
          <a:ln w="12700">
            <a:prstDash val="soli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763813" y="2038555"/>
            <a:ext cx="70780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362176" y="3685146"/>
            <a:ext cx="109445"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362176" y="2171078"/>
            <a:ext cx="0" cy="151407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1968078" y="2162335"/>
            <a:ext cx="394098" cy="874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971573" y="2162335"/>
            <a:ext cx="0" cy="14804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115162" y="4911737"/>
            <a:ext cx="1300356" cy="553998"/>
          </a:xfrm>
          <a:prstGeom prst="rect">
            <a:avLst/>
          </a:prstGeom>
          <a:noFill/>
        </p:spPr>
        <p:txBody>
          <a:bodyPr wrap="none" rtlCol="0">
            <a:spAutoFit/>
          </a:bodyPr>
          <a:lstStyle/>
          <a:p>
            <a:r>
              <a:rPr lang="en-US" sz="1000" dirty="0"/>
              <a:t>::</a:t>
            </a:r>
            <a:r>
              <a:rPr lang="en-US" sz="1000" dirty="0" err="1"/>
              <a:t>ProcessQuery</a:t>
            </a:r>
            <a:endParaRPr lang="en-US" sz="1000" dirty="0"/>
          </a:p>
          <a:p>
            <a:r>
              <a:rPr lang="en-US" sz="1000" dirty="0"/>
              <a:t>(</a:t>
            </a:r>
            <a:r>
              <a:rPr lang="en-US" sz="1000" dirty="0" err="1"/>
              <a:t>QslQueryRequest</a:t>
            </a:r>
            <a:r>
              <a:rPr lang="en-US" sz="1000" dirty="0"/>
              <a:t>*, </a:t>
            </a:r>
          </a:p>
          <a:p>
            <a:r>
              <a:rPr lang="en-US" sz="1000" dirty="0" err="1"/>
              <a:t>QslQueryResponse</a:t>
            </a:r>
            <a:r>
              <a:rPr lang="en-US" sz="1000" dirty="0"/>
              <a:t>* )</a:t>
            </a:r>
          </a:p>
        </p:txBody>
      </p:sp>
      <p:cxnSp>
        <p:nvCxnSpPr>
          <p:cNvPr id="110" name="Straight Arrow Connector 109"/>
          <p:cNvCxnSpPr/>
          <p:nvPr/>
        </p:nvCxnSpPr>
        <p:spPr>
          <a:xfrm flipH="1">
            <a:off x="4856247" y="4850232"/>
            <a:ext cx="3385830" cy="79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975247" y="4822500"/>
            <a:ext cx="1300356" cy="553998"/>
          </a:xfrm>
          <a:prstGeom prst="rect">
            <a:avLst/>
          </a:prstGeom>
          <a:noFill/>
        </p:spPr>
        <p:txBody>
          <a:bodyPr wrap="none" rtlCol="0">
            <a:spAutoFit/>
          </a:bodyPr>
          <a:lstStyle/>
          <a:p>
            <a:r>
              <a:rPr lang="en-US" sz="1000" dirty="0"/>
              <a:t>::Execute</a:t>
            </a:r>
          </a:p>
          <a:p>
            <a:r>
              <a:rPr lang="en-US" sz="1000" dirty="0"/>
              <a:t>(</a:t>
            </a:r>
            <a:r>
              <a:rPr lang="en-US" sz="1000" dirty="0" err="1"/>
              <a:t>QslQueryRequest</a:t>
            </a:r>
            <a:r>
              <a:rPr lang="en-US" sz="1000" dirty="0"/>
              <a:t>*, </a:t>
            </a:r>
          </a:p>
          <a:p>
            <a:r>
              <a:rPr lang="en-US" sz="1000" dirty="0" err="1"/>
              <a:t>QslQueryResponse</a:t>
            </a:r>
            <a:r>
              <a:rPr lang="en-US" sz="1000" dirty="0"/>
              <a:t>* )</a:t>
            </a:r>
          </a:p>
        </p:txBody>
      </p:sp>
      <p:sp>
        <p:nvSpPr>
          <p:cNvPr id="114" name="Rectangle 113"/>
          <p:cNvSpPr/>
          <p:nvPr/>
        </p:nvSpPr>
        <p:spPr>
          <a:xfrm>
            <a:off x="7642124" y="4268786"/>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7653864" y="4384671"/>
            <a:ext cx="1459310" cy="292388"/>
          </a:xfrm>
          <a:prstGeom prst="rect">
            <a:avLst/>
          </a:prstGeom>
          <a:noFill/>
        </p:spPr>
        <p:txBody>
          <a:bodyPr wrap="none" rtlCol="0">
            <a:spAutoFit/>
          </a:bodyPr>
          <a:lstStyle/>
          <a:p>
            <a:r>
              <a:rPr lang="en-US" sz="1300" dirty="0" err="1"/>
              <a:t>qslClient</a:t>
            </a:r>
            <a:r>
              <a:rPr lang="en-US" sz="1300" dirty="0"/>
              <a:t>: </a:t>
            </a:r>
            <a:r>
              <a:rPr lang="en-US" sz="1300" dirty="0" err="1"/>
              <a:t>QslClient</a:t>
            </a:r>
            <a:endParaRPr lang="en-US" sz="1300" dirty="0"/>
          </a:p>
        </p:txBody>
      </p:sp>
      <p:sp>
        <p:nvSpPr>
          <p:cNvPr id="126" name="TextBox 125"/>
          <p:cNvSpPr txBox="1"/>
          <p:nvPr/>
        </p:nvSpPr>
        <p:spPr>
          <a:xfrm>
            <a:off x="7785573" y="3980082"/>
            <a:ext cx="1141851" cy="276999"/>
          </a:xfrm>
          <a:prstGeom prst="rect">
            <a:avLst/>
          </a:prstGeom>
          <a:noFill/>
        </p:spPr>
        <p:txBody>
          <a:bodyPr wrap="none" rtlCol="0">
            <a:spAutoFit/>
          </a:bodyPr>
          <a:lstStyle/>
          <a:p>
            <a:r>
              <a:rPr lang="en-US" sz="1200" dirty="0"/>
              <a:t>&lt;&lt;</a:t>
            </a:r>
            <a:r>
              <a:rPr lang="en-US" sz="1200" dirty="0" err="1"/>
              <a:t>grpc</a:t>
            </a:r>
            <a:r>
              <a:rPr lang="en-US" sz="1200" dirty="0"/>
              <a:t> client&gt;&gt;</a:t>
            </a:r>
          </a:p>
        </p:txBody>
      </p:sp>
      <p:cxnSp>
        <p:nvCxnSpPr>
          <p:cNvPr id="128" name="Straight Connector 127"/>
          <p:cNvCxnSpPr>
            <a:stCxn id="125" idx="2"/>
          </p:cNvCxnSpPr>
          <p:nvPr/>
        </p:nvCxnSpPr>
        <p:spPr>
          <a:xfrm>
            <a:off x="8383519" y="4677059"/>
            <a:ext cx="0" cy="17727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8242077" y="4834194"/>
            <a:ext cx="282883" cy="87609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V="1">
            <a:off x="4856246" y="5616422"/>
            <a:ext cx="3385831" cy="1006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93938" y="920675"/>
            <a:ext cx="0" cy="4979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493938" y="920675"/>
            <a:ext cx="9418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500382" y="5886428"/>
            <a:ext cx="4998741" cy="1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6499123" y="3837039"/>
            <a:ext cx="0" cy="2049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6499123" y="3808367"/>
            <a:ext cx="4413250" cy="28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0912373" y="924686"/>
            <a:ext cx="0" cy="2883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H="1">
            <a:off x="8380260" y="5696297"/>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7445254" y="3921897"/>
            <a:ext cx="1924069" cy="214022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0404373" y="4554589"/>
            <a:ext cx="203200" cy="150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10455173" y="4034899"/>
            <a:ext cx="101600" cy="314507"/>
            <a:chOff x="9086850" y="4067093"/>
            <a:chExt cx="101600" cy="314507"/>
          </a:xfrm>
        </p:grpSpPr>
        <p:sp>
          <p:nvSpPr>
            <p:cNvPr id="162" name="Oval 161"/>
            <p:cNvSpPr/>
            <p:nvPr/>
          </p:nvSpPr>
          <p:spPr>
            <a:xfrm>
              <a:off x="9093200" y="4067093"/>
              <a:ext cx="88900" cy="98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9131300" y="4167742"/>
              <a:ext cx="0" cy="150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9086850" y="4317947"/>
              <a:ext cx="44450" cy="63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9131300" y="4320339"/>
              <a:ext cx="44450" cy="61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9086850" y="4222723"/>
              <a:ext cx="101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5" name="TextBox 174"/>
          <p:cNvSpPr txBox="1"/>
          <p:nvPr/>
        </p:nvSpPr>
        <p:spPr>
          <a:xfrm>
            <a:off x="10163073" y="4320734"/>
            <a:ext cx="1219062" cy="246221"/>
          </a:xfrm>
          <a:prstGeom prst="rect">
            <a:avLst/>
          </a:prstGeom>
          <a:noFill/>
        </p:spPr>
        <p:txBody>
          <a:bodyPr wrap="square" rtlCol="0">
            <a:spAutoFit/>
          </a:bodyPr>
          <a:lstStyle/>
          <a:p>
            <a:r>
              <a:rPr lang="en-US" sz="1000" dirty="0"/>
              <a:t>QIX Engine</a:t>
            </a:r>
          </a:p>
        </p:txBody>
      </p:sp>
      <p:cxnSp>
        <p:nvCxnSpPr>
          <p:cNvPr id="177" name="Straight Connector 176"/>
          <p:cNvCxnSpPr/>
          <p:nvPr/>
        </p:nvCxnSpPr>
        <p:spPr>
          <a:xfrm flipH="1">
            <a:off x="9839223" y="4618089"/>
            <a:ext cx="565150" cy="63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839223" y="4624439"/>
            <a:ext cx="0" cy="165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7203973" y="6262739"/>
            <a:ext cx="2635250" cy="127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flipV="1">
            <a:off x="7197623" y="4850233"/>
            <a:ext cx="6350" cy="1418856"/>
          </a:xfrm>
          <a:prstGeom prst="line">
            <a:avLst/>
          </a:prstGeom>
          <a:ln w="127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911873" y="5616422"/>
            <a:ext cx="0" cy="79871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911873" y="6415139"/>
            <a:ext cx="33020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V="1">
            <a:off x="10213873" y="4978342"/>
            <a:ext cx="0" cy="14367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0213873" y="4978342"/>
            <a:ext cx="190500" cy="0"/>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8112976" y="6013920"/>
            <a:ext cx="588623" cy="246221"/>
          </a:xfrm>
          <a:prstGeom prst="rect">
            <a:avLst/>
          </a:prstGeom>
          <a:noFill/>
        </p:spPr>
        <p:txBody>
          <a:bodyPr wrap="none" rtlCol="0">
            <a:spAutoFit/>
          </a:bodyPr>
          <a:lstStyle/>
          <a:p>
            <a:r>
              <a:rPr lang="en-US" sz="1000" dirty="0"/>
              <a:t>via </a:t>
            </a:r>
            <a:r>
              <a:rPr lang="en-US" sz="1000" dirty="0" err="1"/>
              <a:t>grpc</a:t>
            </a:r>
            <a:endParaRPr lang="en-US" sz="1000" dirty="0"/>
          </a:p>
        </p:txBody>
      </p:sp>
      <p:grpSp>
        <p:nvGrpSpPr>
          <p:cNvPr id="211" name="Group 210"/>
          <p:cNvGrpSpPr>
            <a:grpSpLocks noChangeAspect="1"/>
          </p:cNvGrpSpPr>
          <p:nvPr/>
        </p:nvGrpSpPr>
        <p:grpSpPr>
          <a:xfrm>
            <a:off x="1991869" y="1737411"/>
            <a:ext cx="222415" cy="246587"/>
            <a:chOff x="1221207" y="2345130"/>
            <a:chExt cx="112293" cy="124498"/>
          </a:xfrm>
          <a:effectLst>
            <a:outerShdw blurRad="50800" dist="50800" dir="5400000" sx="1000" sy="1000" algn="ctr" rotWithShape="0">
              <a:srgbClr val="000000">
                <a:alpha val="43137"/>
              </a:srgbClr>
            </a:outerShdw>
          </a:effectLst>
        </p:grpSpPr>
        <p:sp>
          <p:nvSpPr>
            <p:cNvPr id="212" name="Oval 211"/>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127" name="Group 126"/>
          <p:cNvGrpSpPr>
            <a:grpSpLocks noChangeAspect="1"/>
          </p:cNvGrpSpPr>
          <p:nvPr/>
        </p:nvGrpSpPr>
        <p:grpSpPr>
          <a:xfrm>
            <a:off x="2000825" y="3163554"/>
            <a:ext cx="222415" cy="246587"/>
            <a:chOff x="1221207" y="2345130"/>
            <a:chExt cx="112293" cy="124498"/>
          </a:xfrm>
          <a:effectLst>
            <a:outerShdw blurRad="50800" dist="50800" dir="5400000" sx="1000" sy="1000" algn="ctr" rotWithShape="0">
              <a:srgbClr val="000000">
                <a:alpha val="43137"/>
              </a:srgbClr>
            </a:outerShdw>
          </a:effectLst>
        </p:grpSpPr>
        <p:sp>
          <p:nvSpPr>
            <p:cNvPr id="130" name="Oval 1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33" name="Group 132"/>
          <p:cNvGrpSpPr>
            <a:grpSpLocks noChangeAspect="1"/>
          </p:cNvGrpSpPr>
          <p:nvPr/>
        </p:nvGrpSpPr>
        <p:grpSpPr>
          <a:xfrm>
            <a:off x="2256120" y="4801891"/>
            <a:ext cx="222415" cy="246587"/>
            <a:chOff x="1221207" y="2345130"/>
            <a:chExt cx="112293" cy="124498"/>
          </a:xfrm>
          <a:effectLst>
            <a:outerShdw blurRad="50800" dist="50800" dir="5400000" sx="1000" sy="1000" algn="ctr" rotWithShape="0">
              <a:srgbClr val="000000">
                <a:alpha val="43137"/>
              </a:srgbClr>
            </a:outerShdw>
          </a:effectLst>
        </p:grpSpPr>
        <p:sp>
          <p:nvSpPr>
            <p:cNvPr id="134" name="Oval 13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37" name="Group 136"/>
          <p:cNvGrpSpPr>
            <a:grpSpLocks noChangeAspect="1"/>
          </p:cNvGrpSpPr>
          <p:nvPr/>
        </p:nvGrpSpPr>
        <p:grpSpPr>
          <a:xfrm>
            <a:off x="3693393" y="4686388"/>
            <a:ext cx="222415" cy="246587"/>
            <a:chOff x="1221207" y="2345130"/>
            <a:chExt cx="112293" cy="124498"/>
          </a:xfrm>
          <a:effectLst>
            <a:outerShdw blurRad="50800" dist="50800" dir="5400000" sx="1000" sy="1000" algn="ctr" rotWithShape="0">
              <a:srgbClr val="000000">
                <a:alpha val="43137"/>
              </a:srgbClr>
            </a:outerShdw>
          </a:effectLst>
        </p:grpSpPr>
        <p:sp>
          <p:nvSpPr>
            <p:cNvPr id="139" name="Oval 13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42" name="Group 141"/>
          <p:cNvGrpSpPr>
            <a:grpSpLocks noChangeAspect="1"/>
          </p:cNvGrpSpPr>
          <p:nvPr/>
        </p:nvGrpSpPr>
        <p:grpSpPr>
          <a:xfrm>
            <a:off x="5768626" y="4530855"/>
            <a:ext cx="222415" cy="246587"/>
            <a:chOff x="1221207" y="2345130"/>
            <a:chExt cx="112293" cy="124498"/>
          </a:xfrm>
          <a:effectLst>
            <a:outerShdw blurRad="50800" dist="50800" dir="5400000" sx="1000" sy="1000" algn="ctr" rotWithShape="0">
              <a:srgbClr val="000000">
                <a:alpha val="43137"/>
              </a:srgbClr>
            </a:outerShdw>
          </a:effectLst>
        </p:grpSpPr>
        <p:sp>
          <p:nvSpPr>
            <p:cNvPr id="143" name="Oval 142"/>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45" name="Group 144"/>
          <p:cNvGrpSpPr>
            <a:grpSpLocks noChangeAspect="1"/>
          </p:cNvGrpSpPr>
          <p:nvPr/>
        </p:nvGrpSpPr>
        <p:grpSpPr>
          <a:xfrm>
            <a:off x="3613367" y="1836794"/>
            <a:ext cx="222415" cy="246587"/>
            <a:chOff x="1221207" y="2345130"/>
            <a:chExt cx="112293" cy="124498"/>
          </a:xfrm>
          <a:effectLst>
            <a:outerShdw blurRad="50800" dist="50800" dir="5400000" sx="1000" sy="1000" algn="ctr" rotWithShape="0">
              <a:srgbClr val="000000">
                <a:alpha val="43137"/>
              </a:srgbClr>
            </a:outerShdw>
          </a:effectLst>
        </p:grpSpPr>
        <p:sp>
          <p:nvSpPr>
            <p:cNvPr id="146" name="Oval 14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48" name="Group 147"/>
          <p:cNvGrpSpPr>
            <a:grpSpLocks noChangeAspect="1"/>
          </p:cNvGrpSpPr>
          <p:nvPr/>
        </p:nvGrpSpPr>
        <p:grpSpPr>
          <a:xfrm>
            <a:off x="5793423" y="1845239"/>
            <a:ext cx="222415" cy="246587"/>
            <a:chOff x="1221207" y="2345130"/>
            <a:chExt cx="112293" cy="124498"/>
          </a:xfrm>
          <a:effectLst>
            <a:outerShdw blurRad="50800" dist="50800" dir="5400000" sx="1000" sy="1000" algn="ctr" rotWithShape="0">
              <a:srgbClr val="000000">
                <a:alpha val="43137"/>
              </a:srgbClr>
            </a:outerShdw>
          </a:effectLst>
        </p:grpSpPr>
        <p:sp>
          <p:nvSpPr>
            <p:cNvPr id="149" name="Oval 14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151" name="Group 150"/>
          <p:cNvGrpSpPr>
            <a:grpSpLocks noChangeAspect="1"/>
          </p:cNvGrpSpPr>
          <p:nvPr/>
        </p:nvGrpSpPr>
        <p:grpSpPr>
          <a:xfrm>
            <a:off x="7612563" y="2447782"/>
            <a:ext cx="222415" cy="246587"/>
            <a:chOff x="1221207" y="2345130"/>
            <a:chExt cx="112293" cy="124498"/>
          </a:xfrm>
          <a:effectLst>
            <a:outerShdw blurRad="50800" dist="50800" dir="5400000" sx="1000" sy="1000" algn="ctr" rotWithShape="0">
              <a:srgbClr val="000000">
                <a:alpha val="43137"/>
              </a:srgbClr>
            </a:outerShdw>
          </a:effectLst>
        </p:grpSpPr>
        <p:sp>
          <p:nvSpPr>
            <p:cNvPr id="153" name="Oval 152"/>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221207" y="2345130"/>
              <a:ext cx="104775" cy="124313"/>
            </a:xfrm>
            <a:prstGeom prst="rect">
              <a:avLst/>
            </a:prstGeom>
            <a:noFill/>
          </p:spPr>
          <p:txBody>
            <a:bodyPr wrap="square" rtlCol="0">
              <a:spAutoFit/>
            </a:bodyPr>
            <a:lstStyle/>
            <a:p>
              <a:r>
                <a:rPr lang="en-US" sz="1000" dirty="0"/>
                <a:t>9</a:t>
              </a:r>
            </a:p>
          </p:txBody>
        </p:sp>
      </p:grpSp>
      <p:grpSp>
        <p:nvGrpSpPr>
          <p:cNvPr id="157" name="Group 156"/>
          <p:cNvGrpSpPr>
            <a:grpSpLocks noChangeAspect="1"/>
          </p:cNvGrpSpPr>
          <p:nvPr/>
        </p:nvGrpSpPr>
        <p:grpSpPr>
          <a:xfrm>
            <a:off x="9236269" y="2395235"/>
            <a:ext cx="374837" cy="246221"/>
            <a:chOff x="1197707" y="2345315"/>
            <a:chExt cx="189248" cy="124313"/>
          </a:xfrm>
          <a:effectLst>
            <a:outerShdw blurRad="50800" dist="50800" dir="5400000" sx="1000" sy="1000" algn="ctr" rotWithShape="0">
              <a:srgbClr val="000000">
                <a:alpha val="43137"/>
              </a:srgbClr>
            </a:outerShdw>
          </a:effectLst>
        </p:grpSpPr>
        <p:sp>
          <p:nvSpPr>
            <p:cNvPr id="158" name="Oval 157"/>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1197707" y="2345315"/>
              <a:ext cx="189248" cy="124313"/>
            </a:xfrm>
            <a:prstGeom prst="rect">
              <a:avLst/>
            </a:prstGeom>
            <a:noFill/>
          </p:spPr>
          <p:txBody>
            <a:bodyPr wrap="square" rtlCol="0">
              <a:spAutoFit/>
            </a:bodyPr>
            <a:lstStyle/>
            <a:p>
              <a:r>
                <a:rPr lang="en-US" sz="1000"/>
                <a:t>10</a:t>
              </a:r>
              <a:endParaRPr lang="en-US" sz="1000" dirty="0"/>
            </a:p>
          </p:txBody>
        </p:sp>
      </p:grpSp>
      <p:grpSp>
        <p:nvGrpSpPr>
          <p:cNvPr id="165" name="Group 164"/>
          <p:cNvGrpSpPr>
            <a:grpSpLocks noChangeAspect="1"/>
          </p:cNvGrpSpPr>
          <p:nvPr/>
        </p:nvGrpSpPr>
        <p:grpSpPr>
          <a:xfrm>
            <a:off x="9884419" y="4251562"/>
            <a:ext cx="222415" cy="246587"/>
            <a:chOff x="1221207" y="2345130"/>
            <a:chExt cx="112293" cy="124498"/>
          </a:xfrm>
          <a:effectLst>
            <a:outerShdw blurRad="50800" dist="50800" dir="5400000" sx="1000" sy="1000" algn="ctr" rotWithShape="0">
              <a:srgbClr val="000000">
                <a:alpha val="43137"/>
              </a:srgbClr>
            </a:outerShdw>
          </a:effectLst>
        </p:grpSpPr>
        <p:sp>
          <p:nvSpPr>
            <p:cNvPr id="167" name="Oval 16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1221207" y="2345130"/>
              <a:ext cx="104775" cy="124313"/>
            </a:xfrm>
            <a:prstGeom prst="rect">
              <a:avLst/>
            </a:prstGeom>
            <a:noFill/>
          </p:spPr>
          <p:txBody>
            <a:bodyPr wrap="square" rtlCol="0">
              <a:spAutoFit/>
            </a:bodyPr>
            <a:lstStyle/>
            <a:p>
              <a:r>
                <a:rPr lang="en-US" sz="1000" dirty="0"/>
                <a:t>1</a:t>
              </a:r>
            </a:p>
          </p:txBody>
        </p:sp>
      </p:grpSp>
    </p:spTree>
    <p:extLst>
      <p:ext uri="{BB962C8B-B14F-4D97-AF65-F5344CB8AC3E}">
        <p14:creationId xmlns:p14="http://schemas.microsoft.com/office/powerpoint/2010/main" val="97701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0310" y="197903"/>
            <a:ext cx="8963482" cy="369332"/>
          </a:xfrm>
          <a:prstGeom prst="rect">
            <a:avLst/>
          </a:prstGeom>
          <a:noFill/>
        </p:spPr>
        <p:txBody>
          <a:bodyPr wrap="square" rtlCol="0">
            <a:spAutoFit/>
          </a:bodyPr>
          <a:lstStyle/>
          <a:p>
            <a:r>
              <a:rPr lang="en-US" dirty="0"/>
              <a:t>Moving new version of appended </a:t>
            </a:r>
            <a:r>
              <a:rPr lang="en-US" dirty="0" err="1"/>
              <a:t>indexlet</a:t>
            </a:r>
            <a:r>
              <a:rPr lang="en-US" dirty="0"/>
              <a:t>: sequence of events inside QSL Worker process</a:t>
            </a:r>
          </a:p>
        </p:txBody>
      </p:sp>
      <p:sp>
        <p:nvSpPr>
          <p:cNvPr id="8" name="Rectangle 7"/>
          <p:cNvSpPr/>
          <p:nvPr/>
        </p:nvSpPr>
        <p:spPr>
          <a:xfrm>
            <a:off x="2590492" y="1808111"/>
            <a:ext cx="282883" cy="126609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17559" y="1248728"/>
            <a:ext cx="142875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98346" y="1233861"/>
            <a:ext cx="1193869" cy="461665"/>
          </a:xfrm>
          <a:prstGeom prst="rect">
            <a:avLst/>
          </a:prstGeom>
          <a:noFill/>
        </p:spPr>
        <p:txBody>
          <a:bodyPr wrap="square" rtlCol="0">
            <a:spAutoFit/>
          </a:bodyPr>
          <a:lstStyle/>
          <a:p>
            <a:r>
              <a:rPr lang="en-US" sz="1200" dirty="0"/>
              <a:t>worker : </a:t>
            </a:r>
            <a:r>
              <a:rPr lang="en-US" sz="1200" dirty="0" err="1"/>
              <a:t>WorkerService</a:t>
            </a:r>
            <a:endParaRPr lang="en-US" sz="1200" dirty="0"/>
          </a:p>
        </p:txBody>
      </p:sp>
      <p:sp>
        <p:nvSpPr>
          <p:cNvPr id="11" name="TextBox 10"/>
          <p:cNvSpPr txBox="1"/>
          <p:nvPr/>
        </p:nvSpPr>
        <p:spPr>
          <a:xfrm>
            <a:off x="5345529" y="791765"/>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cxnSp>
        <p:nvCxnSpPr>
          <p:cNvPr id="15" name="Straight Connector 14"/>
          <p:cNvCxnSpPr>
            <a:endCxn id="8" idx="0"/>
          </p:cNvCxnSpPr>
          <p:nvPr/>
        </p:nvCxnSpPr>
        <p:spPr>
          <a:xfrm flipH="1">
            <a:off x="2731934" y="1658322"/>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43141" y="1227396"/>
            <a:ext cx="172819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083492" y="1201360"/>
            <a:ext cx="1640475" cy="461665"/>
          </a:xfrm>
          <a:prstGeom prst="rect">
            <a:avLst/>
          </a:prstGeom>
          <a:noFill/>
        </p:spPr>
        <p:txBody>
          <a:bodyPr wrap="square" rtlCol="0">
            <a:spAutoFit/>
          </a:bodyPr>
          <a:lstStyle/>
          <a:p>
            <a:r>
              <a:rPr lang="en-US" sz="1200" dirty="0"/>
              <a:t> : </a:t>
            </a:r>
            <a:r>
              <a:rPr lang="en-US" sz="1200" dirty="0" err="1"/>
              <a:t>TableIndexletContainer</a:t>
            </a:r>
            <a:endParaRPr lang="en-US" sz="1200" dirty="0"/>
          </a:p>
        </p:txBody>
      </p:sp>
      <p:sp>
        <p:nvSpPr>
          <p:cNvPr id="30" name="Rectangle 29"/>
          <p:cNvSpPr/>
          <p:nvPr/>
        </p:nvSpPr>
        <p:spPr>
          <a:xfrm>
            <a:off x="8881364" y="1201360"/>
            <a:ext cx="161187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868664" y="1256451"/>
            <a:ext cx="1624570" cy="292388"/>
          </a:xfrm>
          <a:prstGeom prst="rect">
            <a:avLst/>
          </a:prstGeom>
          <a:noFill/>
        </p:spPr>
        <p:txBody>
          <a:bodyPr wrap="square" rtlCol="0">
            <a:spAutoFit/>
          </a:bodyPr>
          <a:lstStyle/>
          <a:p>
            <a:r>
              <a:rPr lang="en-US" sz="1300" u="sng" dirty="0" err="1"/>
              <a:t>ri</a:t>
            </a:r>
            <a:r>
              <a:rPr lang="en-US" sz="1300" u="sng" dirty="0"/>
              <a:t> : </a:t>
            </a:r>
            <a:r>
              <a:rPr lang="en-US" sz="1300" u="sng" dirty="0" err="1"/>
              <a:t>ReceivedIndexlets</a:t>
            </a:r>
            <a:endParaRPr lang="en-US" sz="1300" u="sng" dirty="0"/>
          </a:p>
        </p:txBody>
      </p:sp>
      <p:cxnSp>
        <p:nvCxnSpPr>
          <p:cNvPr id="32" name="Straight Connector 31"/>
          <p:cNvCxnSpPr>
            <a:endCxn id="33" idx="0"/>
          </p:cNvCxnSpPr>
          <p:nvPr/>
        </p:nvCxnSpPr>
        <p:spPr>
          <a:xfrm flipH="1">
            <a:off x="9649883" y="1610954"/>
            <a:ext cx="2" cy="63914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508441" y="2250101"/>
            <a:ext cx="282883" cy="29677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6898460" y="1648050"/>
            <a:ext cx="497" cy="2985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762289" y="1944086"/>
            <a:ext cx="282883" cy="92447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903730" y="2250101"/>
            <a:ext cx="282883" cy="33844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7045172" y="2116751"/>
            <a:ext cx="31341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58587" y="2116751"/>
            <a:ext cx="0" cy="1333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186613" y="2250101"/>
            <a:ext cx="17197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992634" y="1693029"/>
            <a:ext cx="1734770" cy="400110"/>
          </a:xfrm>
          <a:prstGeom prst="rect">
            <a:avLst/>
          </a:prstGeom>
          <a:noFill/>
        </p:spPr>
        <p:txBody>
          <a:bodyPr wrap="none" rtlCol="0">
            <a:spAutoFit/>
          </a:bodyPr>
          <a:lstStyle/>
          <a:p>
            <a:r>
              <a:rPr lang="en-US" sz="1000" dirty="0"/>
              <a:t>::</a:t>
            </a:r>
            <a:r>
              <a:rPr lang="en-US" sz="1000" dirty="0" err="1"/>
              <a:t>createIndexlets</a:t>
            </a:r>
            <a:endParaRPr lang="en-US" sz="1000" dirty="0"/>
          </a:p>
          <a:p>
            <a:r>
              <a:rPr lang="en-US" sz="1000" dirty="0"/>
              <a:t>(</a:t>
            </a:r>
            <a:r>
              <a:rPr lang="en-US" sz="1000" dirty="0" err="1"/>
              <a:t>std</a:t>
            </a:r>
            <a:r>
              <a:rPr lang="en-US" sz="1000" dirty="0"/>
              <a:t>::string&amp; </a:t>
            </a:r>
            <a:r>
              <a:rPr lang="en-US" sz="1000" dirty="0" err="1"/>
              <a:t>rootOutputPath</a:t>
            </a:r>
            <a:r>
              <a:rPr lang="en-US" sz="1000" dirty="0"/>
              <a:t>)</a:t>
            </a:r>
          </a:p>
        </p:txBody>
      </p:sp>
      <p:cxnSp>
        <p:nvCxnSpPr>
          <p:cNvPr id="60" name="Straight Connector 59"/>
          <p:cNvCxnSpPr/>
          <p:nvPr/>
        </p:nvCxnSpPr>
        <p:spPr>
          <a:xfrm>
            <a:off x="7186613" y="2588548"/>
            <a:ext cx="171974"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58587" y="2588548"/>
            <a:ext cx="0" cy="10623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7045172" y="2694784"/>
            <a:ext cx="313415"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947813" y="1253431"/>
            <a:ext cx="172819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007023" y="1227395"/>
            <a:ext cx="1640475" cy="461665"/>
          </a:xfrm>
          <a:prstGeom prst="rect">
            <a:avLst/>
          </a:prstGeom>
          <a:noFill/>
        </p:spPr>
        <p:txBody>
          <a:bodyPr wrap="square" rtlCol="0">
            <a:spAutoFit/>
          </a:bodyPr>
          <a:lstStyle/>
          <a:p>
            <a:r>
              <a:rPr lang="en-US" sz="1200" dirty="0"/>
              <a:t> </a:t>
            </a:r>
            <a:r>
              <a:rPr lang="en-US" sz="1200" dirty="0" err="1"/>
              <a:t>idxRepo</a:t>
            </a:r>
            <a:r>
              <a:rPr lang="en-US" sz="1200" dirty="0"/>
              <a:t> : </a:t>
            </a:r>
            <a:r>
              <a:rPr lang="en-US" sz="1200" dirty="0" err="1"/>
              <a:t>IndexletRepository</a:t>
            </a:r>
            <a:endParaRPr lang="en-US" sz="1200" dirty="0"/>
          </a:p>
        </p:txBody>
      </p:sp>
      <p:cxnSp>
        <p:nvCxnSpPr>
          <p:cNvPr id="67" name="Straight Connector 66"/>
          <p:cNvCxnSpPr>
            <a:endCxn id="68" idx="0"/>
          </p:cNvCxnSpPr>
          <p:nvPr/>
        </p:nvCxnSpPr>
        <p:spPr>
          <a:xfrm flipH="1">
            <a:off x="4811371" y="1662389"/>
            <a:ext cx="2" cy="21133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69929" y="1873726"/>
            <a:ext cx="282883" cy="120048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4952812" y="1944085"/>
            <a:ext cx="180947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054702" y="1925668"/>
            <a:ext cx="1734770" cy="400110"/>
          </a:xfrm>
          <a:prstGeom prst="rect">
            <a:avLst/>
          </a:prstGeom>
          <a:noFill/>
        </p:spPr>
        <p:txBody>
          <a:bodyPr wrap="none" rtlCol="0">
            <a:spAutoFit/>
          </a:bodyPr>
          <a:lstStyle/>
          <a:p>
            <a:r>
              <a:rPr lang="en-US" sz="1000" dirty="0"/>
              <a:t>::mount</a:t>
            </a:r>
          </a:p>
          <a:p>
            <a:r>
              <a:rPr lang="en-US" sz="1000" dirty="0"/>
              <a:t>(</a:t>
            </a:r>
            <a:r>
              <a:rPr lang="en-US" sz="1000" dirty="0" err="1"/>
              <a:t>std</a:t>
            </a:r>
            <a:r>
              <a:rPr lang="en-US" sz="1000" dirty="0"/>
              <a:t>::string&amp; </a:t>
            </a:r>
            <a:r>
              <a:rPr lang="en-US" sz="1000" dirty="0" err="1"/>
              <a:t>rootOutputPath</a:t>
            </a:r>
            <a:r>
              <a:rPr lang="en-US" sz="1000" dirty="0"/>
              <a:t>)</a:t>
            </a:r>
          </a:p>
        </p:txBody>
      </p:sp>
      <p:cxnSp>
        <p:nvCxnSpPr>
          <p:cNvPr id="82" name="Straight Arrow Connector 81"/>
          <p:cNvCxnSpPr/>
          <p:nvPr/>
        </p:nvCxnSpPr>
        <p:spPr>
          <a:xfrm>
            <a:off x="2873375" y="1910149"/>
            <a:ext cx="179655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930027" y="1902161"/>
            <a:ext cx="1696298" cy="861774"/>
          </a:xfrm>
          <a:prstGeom prst="rect">
            <a:avLst/>
          </a:prstGeom>
          <a:noFill/>
        </p:spPr>
        <p:txBody>
          <a:bodyPr wrap="none" rtlCol="0">
            <a:spAutoFit/>
          </a:bodyPr>
          <a:lstStyle/>
          <a:p>
            <a:r>
              <a:rPr lang="en-US" sz="1000" dirty="0"/>
              <a:t>::Register</a:t>
            </a:r>
          </a:p>
          <a:p>
            <a:r>
              <a:rPr lang="en-US" sz="1000" dirty="0"/>
              <a:t>(</a:t>
            </a:r>
            <a:r>
              <a:rPr lang="en-US" sz="1000" dirty="0" err="1"/>
              <a:t>DataModelId</a:t>
            </a:r>
            <a:r>
              <a:rPr lang="en-US" sz="1000" dirty="0"/>
              <a:t>&amp;, </a:t>
            </a:r>
          </a:p>
          <a:p>
            <a:r>
              <a:rPr lang="en-US" sz="1000" dirty="0" err="1"/>
              <a:t>TableNumber</a:t>
            </a:r>
            <a:r>
              <a:rPr lang="en-US" sz="1000" dirty="0"/>
              <a:t>&amp;, </a:t>
            </a:r>
          </a:p>
          <a:p>
            <a:r>
              <a:rPr lang="en-US" sz="1000" dirty="0" err="1"/>
              <a:t>IndexletNumber</a:t>
            </a:r>
            <a:r>
              <a:rPr lang="en-US" sz="1000" dirty="0"/>
              <a:t>&amp;,</a:t>
            </a:r>
          </a:p>
          <a:p>
            <a:r>
              <a:rPr lang="en-US" sz="1000" dirty="0" err="1"/>
              <a:t>std</a:t>
            </a:r>
            <a:r>
              <a:rPr lang="en-US" sz="1000" dirty="0"/>
              <a:t>::string&amp; </a:t>
            </a:r>
            <a:r>
              <a:rPr lang="en-US" sz="1000" dirty="0" err="1"/>
              <a:t>rootOutputPath</a:t>
            </a:r>
            <a:r>
              <a:rPr lang="en-US" sz="1000" dirty="0"/>
              <a:t>)</a:t>
            </a:r>
          </a:p>
        </p:txBody>
      </p:sp>
      <p:sp>
        <p:nvSpPr>
          <p:cNvPr id="84" name="Rectangle 83"/>
          <p:cNvSpPr/>
          <p:nvPr/>
        </p:nvSpPr>
        <p:spPr>
          <a:xfrm>
            <a:off x="2694301" y="5015566"/>
            <a:ext cx="282883" cy="8739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120015" y="4387901"/>
            <a:ext cx="1428750" cy="42943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134528" y="4451121"/>
            <a:ext cx="1453824" cy="276999"/>
          </a:xfrm>
          <a:prstGeom prst="rect">
            <a:avLst/>
          </a:prstGeom>
          <a:noFill/>
        </p:spPr>
        <p:txBody>
          <a:bodyPr wrap="square" rtlCol="0">
            <a:spAutoFit/>
          </a:bodyPr>
          <a:lstStyle/>
          <a:p>
            <a:r>
              <a:rPr lang="en-US" sz="1200" dirty="0"/>
              <a:t>: </a:t>
            </a:r>
            <a:r>
              <a:rPr lang="en-US" sz="1200" dirty="0" err="1"/>
              <a:t>WorkerApiHelper</a:t>
            </a:r>
            <a:endParaRPr lang="en-US" sz="1200" dirty="0"/>
          </a:p>
        </p:txBody>
      </p:sp>
      <p:cxnSp>
        <p:nvCxnSpPr>
          <p:cNvPr id="87" name="Straight Connector 86"/>
          <p:cNvCxnSpPr>
            <a:stCxn id="85" idx="2"/>
            <a:endCxn id="84" idx="0"/>
          </p:cNvCxnSpPr>
          <p:nvPr/>
        </p:nvCxnSpPr>
        <p:spPr>
          <a:xfrm>
            <a:off x="2834390" y="4817336"/>
            <a:ext cx="1353" cy="19823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502211" y="5345409"/>
            <a:ext cx="425450" cy="33844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flipH="1" flipV="1">
            <a:off x="1737784" y="5500917"/>
            <a:ext cx="745059" cy="124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1739977" y="1808116"/>
            <a:ext cx="10725" cy="36928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741177" y="1808111"/>
            <a:ext cx="84931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455887" y="5347105"/>
            <a:ext cx="782639" cy="369332"/>
          </a:xfrm>
          <a:prstGeom prst="rect">
            <a:avLst/>
          </a:prstGeom>
          <a:noFill/>
        </p:spPr>
        <p:txBody>
          <a:bodyPr wrap="square" rtlCol="0">
            <a:spAutoFit/>
          </a:bodyPr>
          <a:lstStyle/>
          <a:p>
            <a:r>
              <a:rPr lang="en-US" sz="900" dirty="0" err="1"/>
              <a:t>Async</a:t>
            </a:r>
            <a:r>
              <a:rPr lang="en-US" sz="900" dirty="0"/>
              <a:t> lambda </a:t>
            </a:r>
          </a:p>
        </p:txBody>
      </p:sp>
      <p:cxnSp>
        <p:nvCxnSpPr>
          <p:cNvPr id="102" name="Straight Connector 101"/>
          <p:cNvCxnSpPr/>
          <p:nvPr/>
        </p:nvCxnSpPr>
        <p:spPr>
          <a:xfrm flipH="1">
            <a:off x="2847204" y="5898186"/>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2731932" y="3076922"/>
            <a:ext cx="2" cy="149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750702" y="3330944"/>
            <a:ext cx="1104790" cy="400110"/>
          </a:xfrm>
          <a:prstGeom prst="rect">
            <a:avLst/>
          </a:prstGeom>
          <a:noFill/>
        </p:spPr>
        <p:txBody>
          <a:bodyPr wrap="none" rtlCol="0">
            <a:spAutoFit/>
          </a:bodyPr>
          <a:lstStyle/>
          <a:p>
            <a:r>
              <a:rPr lang="en-US" sz="1000" dirty="0"/>
              <a:t>::</a:t>
            </a:r>
            <a:r>
              <a:rPr lang="en-US" sz="1000" dirty="0" err="1"/>
              <a:t>AssignIndexlet</a:t>
            </a:r>
            <a:endParaRPr lang="en-US" sz="1000" dirty="0"/>
          </a:p>
          <a:p>
            <a:r>
              <a:rPr lang="en-US" sz="1000" dirty="0"/>
              <a:t>(</a:t>
            </a:r>
            <a:r>
              <a:rPr lang="en-US" sz="1000" dirty="0" err="1"/>
              <a:t>IndexletList</a:t>
            </a:r>
            <a:r>
              <a:rPr lang="en-US" sz="1000" dirty="0"/>
              <a:t>* list)</a:t>
            </a:r>
          </a:p>
        </p:txBody>
      </p:sp>
      <p:sp>
        <p:nvSpPr>
          <p:cNvPr id="105" name="Rectangle 104"/>
          <p:cNvSpPr/>
          <p:nvPr/>
        </p:nvSpPr>
        <p:spPr>
          <a:xfrm>
            <a:off x="5678480" y="3962042"/>
            <a:ext cx="184635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5769133" y="3995978"/>
            <a:ext cx="1715351" cy="276999"/>
          </a:xfrm>
          <a:prstGeom prst="rect">
            <a:avLst/>
          </a:prstGeom>
          <a:noFill/>
        </p:spPr>
        <p:txBody>
          <a:bodyPr wrap="square" rtlCol="0">
            <a:spAutoFit/>
          </a:bodyPr>
          <a:lstStyle/>
          <a:p>
            <a:r>
              <a:rPr lang="en-US" sz="1200" dirty="0"/>
              <a:t>: </a:t>
            </a:r>
            <a:r>
              <a:rPr lang="en-US" sz="1200" dirty="0" err="1"/>
              <a:t>WorkerIndexletRegistry</a:t>
            </a:r>
            <a:endParaRPr lang="en-US" sz="1200" dirty="0"/>
          </a:p>
        </p:txBody>
      </p:sp>
      <p:cxnSp>
        <p:nvCxnSpPr>
          <p:cNvPr id="107" name="Straight Connector 106"/>
          <p:cNvCxnSpPr>
            <a:stCxn id="105" idx="2"/>
            <a:endCxn id="109" idx="0"/>
          </p:cNvCxnSpPr>
          <p:nvPr/>
        </p:nvCxnSpPr>
        <p:spPr>
          <a:xfrm>
            <a:off x="6601658" y="4371636"/>
            <a:ext cx="6613" cy="3256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466829" y="4697280"/>
            <a:ext cx="282883" cy="6609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243998" y="4206680"/>
            <a:ext cx="126205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236384" y="4272977"/>
            <a:ext cx="1261331" cy="276999"/>
          </a:xfrm>
          <a:prstGeom prst="rect">
            <a:avLst/>
          </a:prstGeom>
          <a:noFill/>
        </p:spPr>
        <p:txBody>
          <a:bodyPr wrap="square" rtlCol="0">
            <a:spAutoFit/>
          </a:bodyPr>
          <a:lstStyle/>
          <a:p>
            <a:r>
              <a:rPr lang="en-US" sz="1200"/>
              <a:t>Auditor : Thread</a:t>
            </a:r>
            <a:endParaRPr lang="en-US" sz="1200" dirty="0"/>
          </a:p>
        </p:txBody>
      </p:sp>
      <p:sp>
        <p:nvSpPr>
          <p:cNvPr id="118" name="Rectangle 117"/>
          <p:cNvSpPr/>
          <p:nvPr/>
        </p:nvSpPr>
        <p:spPr>
          <a:xfrm>
            <a:off x="4733583" y="4754773"/>
            <a:ext cx="282883" cy="152688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a:stCxn id="116" idx="2"/>
            <a:endCxn id="118" idx="0"/>
          </p:cNvCxnSpPr>
          <p:nvPr/>
        </p:nvCxnSpPr>
        <p:spPr>
          <a:xfrm flipH="1">
            <a:off x="4875025" y="4616274"/>
            <a:ext cx="1" cy="1384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5016466" y="4747259"/>
            <a:ext cx="1450363" cy="75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H="1">
            <a:off x="2977184" y="5015566"/>
            <a:ext cx="175639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2977184" y="5889522"/>
            <a:ext cx="17563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657190" y="4725972"/>
            <a:ext cx="973343" cy="246221"/>
          </a:xfrm>
          <a:prstGeom prst="rect">
            <a:avLst/>
          </a:prstGeom>
          <a:noFill/>
        </p:spPr>
        <p:txBody>
          <a:bodyPr wrap="none" rtlCol="0">
            <a:spAutoFit/>
          </a:bodyPr>
          <a:lstStyle/>
          <a:p>
            <a:r>
              <a:rPr lang="en-US" sz="1000" dirty="0"/>
              <a:t>::</a:t>
            </a:r>
            <a:r>
              <a:rPr lang="en-US" sz="1000" dirty="0" err="1"/>
              <a:t>StartAuditor</a:t>
            </a:r>
            <a:r>
              <a:rPr lang="en-US" sz="1000" dirty="0"/>
              <a:t>()</a:t>
            </a:r>
          </a:p>
        </p:txBody>
      </p:sp>
      <p:sp>
        <p:nvSpPr>
          <p:cNvPr id="140" name="Rectangle 139"/>
          <p:cNvSpPr/>
          <p:nvPr/>
        </p:nvSpPr>
        <p:spPr>
          <a:xfrm>
            <a:off x="2228387" y="4893273"/>
            <a:ext cx="2959510" cy="1232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228386" y="4893273"/>
            <a:ext cx="362105" cy="225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2236673" y="4890544"/>
            <a:ext cx="415498" cy="246221"/>
          </a:xfrm>
          <a:prstGeom prst="rect">
            <a:avLst/>
          </a:prstGeom>
          <a:noFill/>
        </p:spPr>
        <p:txBody>
          <a:bodyPr wrap="none" rtlCol="0">
            <a:spAutoFit/>
          </a:bodyPr>
          <a:lstStyle/>
          <a:p>
            <a:r>
              <a:rPr lang="en-US" sz="1000" dirty="0"/>
              <a:t>loop</a:t>
            </a:r>
          </a:p>
        </p:txBody>
      </p:sp>
      <p:sp>
        <p:nvSpPr>
          <p:cNvPr id="143" name="TextBox 142"/>
          <p:cNvSpPr txBox="1"/>
          <p:nvPr/>
        </p:nvSpPr>
        <p:spPr>
          <a:xfrm>
            <a:off x="3086411" y="5012467"/>
            <a:ext cx="973343" cy="400110"/>
          </a:xfrm>
          <a:prstGeom prst="rect">
            <a:avLst/>
          </a:prstGeom>
          <a:noFill/>
        </p:spPr>
        <p:txBody>
          <a:bodyPr wrap="none" rtlCol="0">
            <a:spAutoFit/>
          </a:bodyPr>
          <a:lstStyle/>
          <a:p>
            <a:r>
              <a:rPr lang="en-US" sz="1000" dirty="0"/>
              <a:t>&lt;&lt;static&gt;&gt;</a:t>
            </a:r>
          </a:p>
          <a:p>
            <a:r>
              <a:rPr lang="en-US" sz="1000" dirty="0"/>
              <a:t>::</a:t>
            </a:r>
            <a:r>
              <a:rPr lang="en-US" sz="1000" dirty="0" err="1"/>
              <a:t>StartAuditor</a:t>
            </a:r>
            <a:r>
              <a:rPr lang="en-US" sz="1000" dirty="0"/>
              <a:t>()</a:t>
            </a:r>
          </a:p>
        </p:txBody>
      </p:sp>
      <p:sp>
        <p:nvSpPr>
          <p:cNvPr id="144" name="Rectangle 143"/>
          <p:cNvSpPr/>
          <p:nvPr/>
        </p:nvSpPr>
        <p:spPr>
          <a:xfrm>
            <a:off x="9115675" y="3674676"/>
            <a:ext cx="126205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9389152" y="3733194"/>
            <a:ext cx="797593" cy="276999"/>
          </a:xfrm>
          <a:prstGeom prst="rect">
            <a:avLst/>
          </a:prstGeom>
          <a:noFill/>
        </p:spPr>
        <p:txBody>
          <a:bodyPr wrap="square" rtlCol="0">
            <a:spAutoFit/>
          </a:bodyPr>
          <a:lstStyle/>
          <a:p>
            <a:r>
              <a:rPr lang="en-US" sz="1200"/>
              <a:t>global</a:t>
            </a:r>
            <a:endParaRPr lang="en-US" sz="1200" dirty="0"/>
          </a:p>
        </p:txBody>
      </p:sp>
      <p:cxnSp>
        <p:nvCxnSpPr>
          <p:cNvPr id="146" name="Straight Connector 145"/>
          <p:cNvCxnSpPr>
            <a:endCxn id="167" idx="0"/>
          </p:cNvCxnSpPr>
          <p:nvPr/>
        </p:nvCxnSpPr>
        <p:spPr>
          <a:xfrm>
            <a:off x="9758941" y="4081731"/>
            <a:ext cx="1350" cy="2555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H="1">
            <a:off x="6740439" y="4719541"/>
            <a:ext cx="2736082" cy="64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8005663" y="3999244"/>
            <a:ext cx="1659429" cy="400110"/>
          </a:xfrm>
          <a:prstGeom prst="rect">
            <a:avLst/>
          </a:prstGeom>
          <a:noFill/>
        </p:spPr>
        <p:txBody>
          <a:bodyPr wrap="none" rtlCol="0">
            <a:spAutoFit/>
          </a:bodyPr>
          <a:lstStyle/>
          <a:p>
            <a:r>
              <a:rPr lang="en-US" sz="1000" dirty="0"/>
              <a:t>&lt;&lt;static&gt;&gt;</a:t>
            </a:r>
          </a:p>
          <a:p>
            <a:r>
              <a:rPr lang="en-US" sz="1000" dirty="0" err="1"/>
              <a:t>setupRegistryExecutor</a:t>
            </a:r>
            <a:r>
              <a:rPr lang="en-US" sz="1000" dirty="0"/>
              <a:t>(opts)</a:t>
            </a:r>
          </a:p>
        </p:txBody>
      </p:sp>
      <p:sp>
        <p:nvSpPr>
          <p:cNvPr id="164" name="TextBox 163"/>
          <p:cNvSpPr txBox="1"/>
          <p:nvPr/>
        </p:nvSpPr>
        <p:spPr>
          <a:xfrm>
            <a:off x="3762152" y="3753213"/>
            <a:ext cx="1188146" cy="276999"/>
          </a:xfrm>
          <a:prstGeom prst="rect">
            <a:avLst/>
          </a:prstGeom>
          <a:noFill/>
        </p:spPr>
        <p:txBody>
          <a:bodyPr wrap="none" rtlCol="0">
            <a:spAutoFit/>
          </a:bodyPr>
          <a:lstStyle/>
          <a:p>
            <a:r>
              <a:rPr lang="en-US" sz="1200" dirty="0"/>
              <a:t>&lt;&lt;</a:t>
            </a:r>
            <a:r>
              <a:rPr lang="en-US" sz="1200" dirty="0" err="1"/>
              <a:t>grpc</a:t>
            </a:r>
            <a:r>
              <a:rPr lang="en-US" sz="1200" dirty="0"/>
              <a:t> server&gt;&gt;</a:t>
            </a:r>
          </a:p>
        </p:txBody>
      </p:sp>
      <p:sp>
        <p:nvSpPr>
          <p:cNvPr id="165" name="Rectangle 164"/>
          <p:cNvSpPr/>
          <p:nvPr/>
        </p:nvSpPr>
        <p:spPr>
          <a:xfrm>
            <a:off x="1549961" y="3713354"/>
            <a:ext cx="6174006" cy="2825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549961" y="707922"/>
            <a:ext cx="9153831" cy="262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9618849" y="4337252"/>
            <a:ext cx="282883" cy="11213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9476521" y="4544235"/>
            <a:ext cx="282883" cy="7227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77"/>
          <p:cNvCxnSpPr/>
          <p:nvPr/>
        </p:nvCxnSpPr>
        <p:spPr>
          <a:xfrm flipH="1">
            <a:off x="9228954" y="4451121"/>
            <a:ext cx="38900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9219121" y="4451121"/>
            <a:ext cx="0" cy="1384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9228954" y="4589620"/>
            <a:ext cx="2475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9228954" y="5168713"/>
            <a:ext cx="24756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9228954" y="5168713"/>
            <a:ext cx="0" cy="17669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9219121" y="5345409"/>
            <a:ext cx="3988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9814787" y="4166839"/>
            <a:ext cx="444352" cy="246221"/>
          </a:xfrm>
          <a:prstGeom prst="rect">
            <a:avLst/>
          </a:prstGeom>
          <a:noFill/>
        </p:spPr>
        <p:txBody>
          <a:bodyPr wrap="none" rtlCol="0">
            <a:spAutoFit/>
          </a:bodyPr>
          <a:lstStyle/>
          <a:p>
            <a:r>
              <a:rPr lang="en-US" sz="1000" dirty="0"/>
              <a:t>main</a:t>
            </a:r>
          </a:p>
        </p:txBody>
      </p:sp>
      <p:sp>
        <p:nvSpPr>
          <p:cNvPr id="192" name="TextBox 191"/>
          <p:cNvSpPr txBox="1"/>
          <p:nvPr/>
        </p:nvSpPr>
        <p:spPr>
          <a:xfrm>
            <a:off x="5472695" y="6217761"/>
            <a:ext cx="2257926" cy="276999"/>
          </a:xfrm>
          <a:prstGeom prst="rect">
            <a:avLst/>
          </a:prstGeom>
          <a:noFill/>
        </p:spPr>
        <p:txBody>
          <a:bodyPr wrap="none" rtlCol="0">
            <a:spAutoFit/>
          </a:bodyPr>
          <a:lstStyle/>
          <a:p>
            <a:r>
              <a:rPr lang="en-US" sz="1200"/>
              <a:t>QSL Registry And Executor Server</a:t>
            </a:r>
          </a:p>
        </p:txBody>
      </p:sp>
      <p:sp>
        <p:nvSpPr>
          <p:cNvPr id="193" name="TextBox 192"/>
          <p:cNvSpPr txBox="1"/>
          <p:nvPr/>
        </p:nvSpPr>
        <p:spPr>
          <a:xfrm>
            <a:off x="9307671" y="3008768"/>
            <a:ext cx="1353256" cy="276999"/>
          </a:xfrm>
          <a:prstGeom prst="rect">
            <a:avLst/>
          </a:prstGeom>
          <a:noFill/>
        </p:spPr>
        <p:txBody>
          <a:bodyPr wrap="none" rtlCol="0">
            <a:spAutoFit/>
          </a:bodyPr>
          <a:lstStyle/>
          <a:p>
            <a:r>
              <a:rPr lang="en-US" sz="1200"/>
              <a:t>QSL Worker Server</a:t>
            </a:r>
          </a:p>
        </p:txBody>
      </p:sp>
      <p:cxnSp>
        <p:nvCxnSpPr>
          <p:cNvPr id="195" name="Straight Arrow Connector 194"/>
          <p:cNvCxnSpPr/>
          <p:nvPr/>
        </p:nvCxnSpPr>
        <p:spPr>
          <a:xfrm flipH="1">
            <a:off x="4950298" y="2868562"/>
            <a:ext cx="1790141"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2873375" y="3008768"/>
            <a:ext cx="179655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5397296" y="4801530"/>
            <a:ext cx="721672" cy="246221"/>
          </a:xfrm>
          <a:prstGeom prst="rect">
            <a:avLst/>
          </a:prstGeom>
          <a:noFill/>
        </p:spPr>
        <p:txBody>
          <a:bodyPr wrap="none" rtlCol="0">
            <a:spAutoFit/>
          </a:bodyPr>
          <a:lstStyle/>
          <a:p>
            <a:r>
              <a:rPr lang="en-US" sz="1000"/>
              <a:t>::Auditor</a:t>
            </a:r>
            <a:r>
              <a:rPr lang="en-US" sz="1000" dirty="0"/>
              <a:t>()</a:t>
            </a:r>
          </a:p>
        </p:txBody>
      </p:sp>
      <p:cxnSp>
        <p:nvCxnSpPr>
          <p:cNvPr id="200" name="Straight Arrow Connector 199"/>
          <p:cNvCxnSpPr/>
          <p:nvPr/>
        </p:nvCxnSpPr>
        <p:spPr>
          <a:xfrm flipV="1">
            <a:off x="7186613" y="2299906"/>
            <a:ext cx="2321828" cy="208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723967" y="2292525"/>
            <a:ext cx="1622560" cy="246221"/>
          </a:xfrm>
          <a:prstGeom prst="rect">
            <a:avLst/>
          </a:prstGeom>
          <a:noFill/>
        </p:spPr>
        <p:txBody>
          <a:bodyPr wrap="none" rtlCol="0">
            <a:spAutoFit/>
          </a:bodyPr>
          <a:lstStyle/>
          <a:p>
            <a:r>
              <a:rPr lang="en-US" sz="1000" dirty="0" err="1"/>
              <a:t>ri.Move</a:t>
            </a:r>
            <a:r>
              <a:rPr lang="en-US" sz="1000" dirty="0"/>
              <a:t>(</a:t>
            </a:r>
            <a:r>
              <a:rPr lang="en-US" sz="1000" dirty="0" err="1"/>
              <a:t>DatasetName</a:t>
            </a:r>
            <a:r>
              <a:rPr lang="en-US" sz="1000" dirty="0"/>
              <a:t>&amp;, </a:t>
            </a:r>
            <a:r>
              <a:rPr lang="mr-IN" sz="1000" dirty="0"/>
              <a:t>…</a:t>
            </a:r>
            <a:r>
              <a:rPr lang="en-US" sz="1000" dirty="0"/>
              <a:t>)</a:t>
            </a:r>
          </a:p>
        </p:txBody>
      </p:sp>
      <p:cxnSp>
        <p:nvCxnSpPr>
          <p:cNvPr id="203" name="Straight Arrow Connector 202"/>
          <p:cNvCxnSpPr/>
          <p:nvPr/>
        </p:nvCxnSpPr>
        <p:spPr>
          <a:xfrm flipH="1">
            <a:off x="7186613" y="2502683"/>
            <a:ext cx="232182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5" name="Group 114"/>
          <p:cNvGrpSpPr>
            <a:grpSpLocks noChangeAspect="1"/>
          </p:cNvGrpSpPr>
          <p:nvPr/>
        </p:nvGrpSpPr>
        <p:grpSpPr>
          <a:xfrm>
            <a:off x="8919087" y="4343096"/>
            <a:ext cx="222415" cy="246587"/>
            <a:chOff x="1221207" y="2345130"/>
            <a:chExt cx="112293" cy="124498"/>
          </a:xfrm>
          <a:effectLst>
            <a:outerShdw blurRad="50800" dist="50800" dir="5400000" sx="1000" sy="1000" algn="ctr" rotWithShape="0">
              <a:srgbClr val="000000">
                <a:alpha val="43137"/>
              </a:srgbClr>
            </a:outerShdw>
          </a:effectLst>
        </p:grpSpPr>
        <p:sp>
          <p:nvSpPr>
            <p:cNvPr id="119" name="Oval 11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1221207" y="2345130"/>
              <a:ext cx="104775" cy="124313"/>
            </a:xfrm>
            <a:prstGeom prst="rect">
              <a:avLst/>
            </a:prstGeom>
            <a:noFill/>
          </p:spPr>
          <p:txBody>
            <a:bodyPr wrap="square" rtlCol="0">
              <a:spAutoFit/>
            </a:bodyPr>
            <a:lstStyle/>
            <a:p>
              <a:r>
                <a:rPr lang="en-US" sz="1000" dirty="0"/>
                <a:t>1</a:t>
              </a:r>
            </a:p>
          </p:txBody>
        </p:sp>
      </p:grpSp>
      <p:grpSp>
        <p:nvGrpSpPr>
          <p:cNvPr id="121" name="Group 120"/>
          <p:cNvGrpSpPr>
            <a:grpSpLocks noChangeAspect="1"/>
          </p:cNvGrpSpPr>
          <p:nvPr/>
        </p:nvGrpSpPr>
        <p:grpSpPr>
          <a:xfrm>
            <a:off x="8033681" y="4421615"/>
            <a:ext cx="222415" cy="246587"/>
            <a:chOff x="1221207" y="2345130"/>
            <a:chExt cx="112293" cy="124498"/>
          </a:xfrm>
          <a:effectLst>
            <a:outerShdw blurRad="50800" dist="50800" dir="5400000" sx="1000" sy="1000" algn="ctr" rotWithShape="0">
              <a:srgbClr val="000000">
                <a:alpha val="43137"/>
              </a:srgbClr>
            </a:outerShdw>
          </a:effectLst>
        </p:grpSpPr>
        <p:sp>
          <p:nvSpPr>
            <p:cNvPr id="122" name="Oval 121"/>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221207" y="2345130"/>
              <a:ext cx="104775" cy="124313"/>
            </a:xfrm>
            <a:prstGeom prst="rect">
              <a:avLst/>
            </a:prstGeom>
            <a:noFill/>
          </p:spPr>
          <p:txBody>
            <a:bodyPr wrap="square" rtlCol="0">
              <a:spAutoFit/>
            </a:bodyPr>
            <a:lstStyle/>
            <a:p>
              <a:r>
                <a:rPr lang="en-US" sz="1000" dirty="0"/>
                <a:t>2</a:t>
              </a:r>
            </a:p>
          </p:txBody>
        </p:sp>
      </p:grpSp>
      <p:grpSp>
        <p:nvGrpSpPr>
          <p:cNvPr id="125" name="Group 124"/>
          <p:cNvGrpSpPr>
            <a:grpSpLocks noChangeAspect="1"/>
          </p:cNvGrpSpPr>
          <p:nvPr/>
        </p:nvGrpSpPr>
        <p:grpSpPr>
          <a:xfrm>
            <a:off x="5822647" y="4450693"/>
            <a:ext cx="222415" cy="246587"/>
            <a:chOff x="1221207" y="2345130"/>
            <a:chExt cx="112293" cy="124498"/>
          </a:xfrm>
          <a:effectLst>
            <a:outerShdw blurRad="50800" dist="50800" dir="5400000" sx="1000" sy="1000" algn="ctr" rotWithShape="0">
              <a:srgbClr val="000000">
                <a:alpha val="43137"/>
              </a:srgbClr>
            </a:outerShdw>
          </a:effectLst>
        </p:grpSpPr>
        <p:sp>
          <p:nvSpPr>
            <p:cNvPr id="127" name="Oval 12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1221207" y="2345130"/>
              <a:ext cx="104775" cy="124313"/>
            </a:xfrm>
            <a:prstGeom prst="rect">
              <a:avLst/>
            </a:prstGeom>
            <a:noFill/>
          </p:spPr>
          <p:txBody>
            <a:bodyPr wrap="square" rtlCol="0">
              <a:spAutoFit/>
            </a:bodyPr>
            <a:lstStyle/>
            <a:p>
              <a:r>
                <a:rPr lang="en-US" sz="1000" dirty="0"/>
                <a:t>3</a:t>
              </a:r>
            </a:p>
          </p:txBody>
        </p:sp>
      </p:grpSp>
      <p:grpSp>
        <p:nvGrpSpPr>
          <p:cNvPr id="129" name="Group 128"/>
          <p:cNvGrpSpPr>
            <a:grpSpLocks noChangeAspect="1"/>
          </p:cNvGrpSpPr>
          <p:nvPr/>
        </p:nvGrpSpPr>
        <p:grpSpPr>
          <a:xfrm>
            <a:off x="1790609" y="5174572"/>
            <a:ext cx="222415" cy="246587"/>
            <a:chOff x="1221207" y="2345130"/>
            <a:chExt cx="112293" cy="124498"/>
          </a:xfrm>
          <a:effectLst>
            <a:outerShdw blurRad="50800" dist="50800" dir="5400000" sx="1000" sy="1000" algn="ctr" rotWithShape="0">
              <a:srgbClr val="000000">
                <a:alpha val="43137"/>
              </a:srgbClr>
            </a:outerShdw>
          </a:effectLst>
        </p:grpSpPr>
        <p:sp>
          <p:nvSpPr>
            <p:cNvPr id="130" name="Oval 12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35" name="Group 134"/>
          <p:cNvGrpSpPr>
            <a:grpSpLocks noChangeAspect="1"/>
          </p:cNvGrpSpPr>
          <p:nvPr/>
        </p:nvGrpSpPr>
        <p:grpSpPr>
          <a:xfrm>
            <a:off x="4223829" y="5205375"/>
            <a:ext cx="222415" cy="246587"/>
            <a:chOff x="1221207" y="2345130"/>
            <a:chExt cx="112293" cy="124498"/>
          </a:xfrm>
          <a:effectLst>
            <a:outerShdw blurRad="50800" dist="50800" dir="5400000" sx="1000" sy="1000" algn="ctr" rotWithShape="0">
              <a:srgbClr val="000000">
                <a:alpha val="43137"/>
              </a:srgbClr>
            </a:outerShdw>
          </a:effectLst>
        </p:grpSpPr>
        <p:sp>
          <p:nvSpPr>
            <p:cNvPr id="136" name="Oval 135"/>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1221207" y="2345130"/>
              <a:ext cx="104775" cy="124313"/>
            </a:xfrm>
            <a:prstGeom prst="rect">
              <a:avLst/>
            </a:prstGeom>
            <a:noFill/>
          </p:spPr>
          <p:txBody>
            <a:bodyPr wrap="square" rtlCol="0">
              <a:spAutoFit/>
            </a:bodyPr>
            <a:lstStyle/>
            <a:p>
              <a:r>
                <a:rPr lang="en-US" sz="1000" dirty="0"/>
                <a:t>4</a:t>
              </a:r>
            </a:p>
          </p:txBody>
        </p:sp>
      </p:grpSp>
      <p:grpSp>
        <p:nvGrpSpPr>
          <p:cNvPr id="138" name="Group 137"/>
          <p:cNvGrpSpPr>
            <a:grpSpLocks noChangeAspect="1"/>
          </p:cNvGrpSpPr>
          <p:nvPr/>
        </p:nvGrpSpPr>
        <p:grpSpPr>
          <a:xfrm>
            <a:off x="1820264" y="1840993"/>
            <a:ext cx="222415" cy="246587"/>
            <a:chOff x="1221207" y="2345130"/>
            <a:chExt cx="112293" cy="124498"/>
          </a:xfrm>
          <a:effectLst>
            <a:outerShdw blurRad="50800" dist="50800" dir="5400000" sx="1000" sy="1000" algn="ctr" rotWithShape="0">
              <a:srgbClr val="000000">
                <a:alpha val="43137"/>
              </a:srgbClr>
            </a:outerShdw>
          </a:effectLst>
        </p:grpSpPr>
        <p:sp>
          <p:nvSpPr>
            <p:cNvPr id="139" name="Oval 138"/>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221207" y="2345130"/>
              <a:ext cx="104775" cy="124313"/>
            </a:xfrm>
            <a:prstGeom prst="rect">
              <a:avLst/>
            </a:prstGeom>
            <a:noFill/>
          </p:spPr>
          <p:txBody>
            <a:bodyPr wrap="square" rtlCol="0">
              <a:spAutoFit/>
            </a:bodyPr>
            <a:lstStyle/>
            <a:p>
              <a:r>
                <a:rPr lang="en-US" sz="1000" dirty="0"/>
                <a:t>5</a:t>
              </a:r>
            </a:p>
          </p:txBody>
        </p:sp>
      </p:grpSp>
      <p:grpSp>
        <p:nvGrpSpPr>
          <p:cNvPr id="150" name="Group 149"/>
          <p:cNvGrpSpPr>
            <a:grpSpLocks noChangeAspect="1"/>
          </p:cNvGrpSpPr>
          <p:nvPr/>
        </p:nvGrpSpPr>
        <p:grpSpPr>
          <a:xfrm>
            <a:off x="4279213" y="1941093"/>
            <a:ext cx="222415" cy="246587"/>
            <a:chOff x="1221207" y="2345130"/>
            <a:chExt cx="112293" cy="124498"/>
          </a:xfrm>
          <a:effectLst>
            <a:outerShdw blurRad="50800" dist="50800" dir="5400000" sx="1000" sy="1000" algn="ctr" rotWithShape="0">
              <a:srgbClr val="000000">
                <a:alpha val="43137"/>
              </a:srgbClr>
            </a:outerShdw>
          </a:effectLst>
        </p:grpSpPr>
        <p:sp>
          <p:nvSpPr>
            <p:cNvPr id="151" name="Oval 150"/>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1221207" y="2345130"/>
              <a:ext cx="104775" cy="124313"/>
            </a:xfrm>
            <a:prstGeom prst="rect">
              <a:avLst/>
            </a:prstGeom>
            <a:noFill/>
          </p:spPr>
          <p:txBody>
            <a:bodyPr wrap="square" rtlCol="0">
              <a:spAutoFit/>
            </a:bodyPr>
            <a:lstStyle/>
            <a:p>
              <a:r>
                <a:rPr lang="en-US" sz="1000" dirty="0"/>
                <a:t>6</a:t>
              </a:r>
            </a:p>
          </p:txBody>
        </p:sp>
      </p:grpSp>
      <p:grpSp>
        <p:nvGrpSpPr>
          <p:cNvPr id="153" name="Group 152"/>
          <p:cNvGrpSpPr>
            <a:grpSpLocks noChangeAspect="1"/>
          </p:cNvGrpSpPr>
          <p:nvPr/>
        </p:nvGrpSpPr>
        <p:grpSpPr>
          <a:xfrm>
            <a:off x="5776206" y="1610954"/>
            <a:ext cx="222415" cy="246587"/>
            <a:chOff x="1221207" y="2345130"/>
            <a:chExt cx="112293" cy="124498"/>
          </a:xfrm>
          <a:effectLst>
            <a:outerShdw blurRad="50800" dist="50800" dir="5400000" sx="1000" sy="1000" algn="ctr" rotWithShape="0">
              <a:srgbClr val="000000">
                <a:alpha val="43137"/>
              </a:srgbClr>
            </a:outerShdw>
          </a:effectLst>
        </p:grpSpPr>
        <p:sp>
          <p:nvSpPr>
            <p:cNvPr id="154" name="Oval 153"/>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221207" y="2345130"/>
              <a:ext cx="104775" cy="124313"/>
            </a:xfrm>
            <a:prstGeom prst="rect">
              <a:avLst/>
            </a:prstGeom>
            <a:noFill/>
          </p:spPr>
          <p:txBody>
            <a:bodyPr wrap="square" rtlCol="0">
              <a:spAutoFit/>
            </a:bodyPr>
            <a:lstStyle/>
            <a:p>
              <a:r>
                <a:rPr lang="en-US" sz="1000" dirty="0"/>
                <a:t>7</a:t>
              </a:r>
            </a:p>
          </p:txBody>
        </p:sp>
      </p:grpSp>
      <p:grpSp>
        <p:nvGrpSpPr>
          <p:cNvPr id="156" name="Group 155"/>
          <p:cNvGrpSpPr>
            <a:grpSpLocks noChangeAspect="1"/>
          </p:cNvGrpSpPr>
          <p:nvPr/>
        </p:nvGrpSpPr>
        <p:grpSpPr>
          <a:xfrm>
            <a:off x="7438189" y="2052269"/>
            <a:ext cx="222415" cy="246587"/>
            <a:chOff x="1221207" y="2345130"/>
            <a:chExt cx="112293" cy="124498"/>
          </a:xfrm>
          <a:effectLst>
            <a:outerShdw blurRad="50800" dist="50800" dir="5400000" sx="1000" sy="1000" algn="ctr" rotWithShape="0">
              <a:srgbClr val="000000">
                <a:alpha val="43137"/>
              </a:srgbClr>
            </a:outerShdw>
          </a:effectLst>
        </p:grpSpPr>
        <p:sp>
          <p:nvSpPr>
            <p:cNvPr id="157" name="Oval 156"/>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1221207" y="2345130"/>
              <a:ext cx="104775" cy="124313"/>
            </a:xfrm>
            <a:prstGeom prst="rect">
              <a:avLst/>
            </a:prstGeom>
            <a:noFill/>
          </p:spPr>
          <p:txBody>
            <a:bodyPr wrap="square" rtlCol="0">
              <a:spAutoFit/>
            </a:bodyPr>
            <a:lstStyle/>
            <a:p>
              <a:r>
                <a:rPr lang="en-US" sz="1000" dirty="0"/>
                <a:t>8</a:t>
              </a:r>
            </a:p>
          </p:txBody>
        </p:sp>
      </p:grpSp>
      <p:grpSp>
        <p:nvGrpSpPr>
          <p:cNvPr id="159" name="Group 158"/>
          <p:cNvGrpSpPr>
            <a:grpSpLocks noChangeAspect="1"/>
          </p:cNvGrpSpPr>
          <p:nvPr/>
        </p:nvGrpSpPr>
        <p:grpSpPr>
          <a:xfrm>
            <a:off x="9085256" y="1998972"/>
            <a:ext cx="222415" cy="246587"/>
            <a:chOff x="1221207" y="2345130"/>
            <a:chExt cx="112293" cy="124498"/>
          </a:xfrm>
          <a:effectLst>
            <a:outerShdw blurRad="50800" dist="50800" dir="5400000" sx="1000" sy="1000" algn="ctr" rotWithShape="0">
              <a:srgbClr val="000000">
                <a:alpha val="43137"/>
              </a:srgbClr>
            </a:outerShdw>
          </a:effectLst>
        </p:grpSpPr>
        <p:sp>
          <p:nvSpPr>
            <p:cNvPr id="160" name="Oval 159"/>
            <p:cNvSpPr/>
            <p:nvPr/>
          </p:nvSpPr>
          <p:spPr>
            <a:xfrm>
              <a:off x="1225550" y="23558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1221207" y="2345130"/>
              <a:ext cx="104775" cy="124313"/>
            </a:xfrm>
            <a:prstGeom prst="rect">
              <a:avLst/>
            </a:prstGeom>
            <a:noFill/>
          </p:spPr>
          <p:txBody>
            <a:bodyPr wrap="square" rtlCol="0">
              <a:spAutoFit/>
            </a:bodyPr>
            <a:lstStyle/>
            <a:p>
              <a:r>
                <a:rPr lang="en-US" sz="1000" dirty="0"/>
                <a:t>9</a:t>
              </a:r>
            </a:p>
          </p:txBody>
        </p:sp>
      </p:grpSp>
    </p:spTree>
    <p:extLst>
      <p:ext uri="{BB962C8B-B14F-4D97-AF65-F5344CB8AC3E}">
        <p14:creationId xmlns:p14="http://schemas.microsoft.com/office/powerpoint/2010/main" val="199671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5408" y="213112"/>
            <a:ext cx="5010089" cy="369332"/>
          </a:xfrm>
          <a:prstGeom prst="rect">
            <a:avLst/>
          </a:prstGeom>
        </p:spPr>
        <p:txBody>
          <a:bodyPr wrap="none">
            <a:spAutoFit/>
          </a:bodyPr>
          <a:lstStyle/>
          <a:p>
            <a:r>
              <a:rPr lang="en-US" dirty="0"/>
              <a:t>The types </a:t>
            </a:r>
            <a:r>
              <a:rPr lang="en-US" dirty="0" err="1"/>
              <a:t>DatasetsWithIndexlets</a:t>
            </a:r>
            <a:r>
              <a:rPr lang="en-US" dirty="0"/>
              <a:t> and </a:t>
            </a:r>
            <a:r>
              <a:rPr lang="en-US" dirty="0" err="1"/>
              <a:t>ColumnIndex</a:t>
            </a:r>
            <a:r>
              <a:rPr lang="en-US" dirty="0"/>
              <a:t> </a:t>
            </a:r>
          </a:p>
        </p:txBody>
      </p:sp>
      <p:sp>
        <p:nvSpPr>
          <p:cNvPr id="5" name="TextBox 4"/>
          <p:cNvSpPr txBox="1"/>
          <p:nvPr/>
        </p:nvSpPr>
        <p:spPr>
          <a:xfrm>
            <a:off x="3347207" y="1124125"/>
            <a:ext cx="5788404" cy="1292662"/>
          </a:xfrm>
          <a:prstGeom prst="rect">
            <a:avLst/>
          </a:prstGeom>
          <a:noFill/>
        </p:spPr>
        <p:txBody>
          <a:bodyPr wrap="square" rtlCol="0">
            <a:spAutoFit/>
          </a:bodyPr>
          <a:lstStyle/>
          <a:p>
            <a:r>
              <a:rPr lang="en-US" sz="1200" dirty="0"/>
              <a:t>  </a:t>
            </a:r>
            <a:r>
              <a:rPr lang="en-US" sz="1200" dirty="0" err="1"/>
              <a:t>typedef</a:t>
            </a:r>
            <a:r>
              <a:rPr lang="en-US" sz="1200" dirty="0"/>
              <a:t> </a:t>
            </a:r>
            <a:r>
              <a:rPr lang="en-US" sz="1200" dirty="0" err="1"/>
              <a:t>ColumnIndex</a:t>
            </a:r>
            <a:r>
              <a:rPr lang="en-US" sz="1200" dirty="0"/>
              <a:t>* </a:t>
            </a:r>
            <a:r>
              <a:rPr lang="en-US" sz="1200" dirty="0" err="1"/>
              <a:t>ColIndexletPtr</a:t>
            </a:r>
            <a:r>
              <a:rPr lang="en-US" sz="1200" dirty="0"/>
              <a:t>;</a:t>
            </a:r>
          </a:p>
          <a:p>
            <a:r>
              <a:rPr lang="en-US" sz="1200" dirty="0"/>
              <a:t>  </a:t>
            </a:r>
            <a:r>
              <a:rPr lang="en-US" sz="1200" dirty="0" err="1"/>
              <a:t>typedef</a:t>
            </a:r>
            <a:r>
              <a:rPr lang="en-US" sz="1200" dirty="0"/>
              <a:t> </a:t>
            </a:r>
            <a:r>
              <a:rPr lang="en-US" sz="1200" dirty="0" err="1"/>
              <a:t>std</a:t>
            </a:r>
            <a:r>
              <a:rPr lang="en-US" sz="1200" dirty="0"/>
              <a:t>::vector&lt;</a:t>
            </a:r>
            <a:r>
              <a:rPr lang="en-US" sz="1200" dirty="0" err="1"/>
              <a:t>ColIndexletPtr</a:t>
            </a:r>
            <a:r>
              <a:rPr lang="en-US" sz="1200" dirty="0"/>
              <a:t>&gt; </a:t>
            </a:r>
            <a:r>
              <a:rPr lang="en-US" sz="1200" dirty="0" err="1"/>
              <a:t>ColIndexletsVect</a:t>
            </a:r>
            <a:r>
              <a:rPr lang="en-US" sz="1200" dirty="0"/>
              <a:t>;</a:t>
            </a:r>
          </a:p>
          <a:p>
            <a:r>
              <a:rPr lang="en-US" sz="1200" dirty="0"/>
              <a:t>  </a:t>
            </a:r>
            <a:r>
              <a:rPr lang="en-US" sz="1200" dirty="0" err="1"/>
              <a:t>typedef</a:t>
            </a:r>
            <a:r>
              <a:rPr lang="en-US" sz="1200" dirty="0"/>
              <a:t> </a:t>
            </a:r>
            <a:r>
              <a:rPr lang="en-US" sz="1200" dirty="0" err="1"/>
              <a:t>std</a:t>
            </a:r>
            <a:r>
              <a:rPr lang="en-US" sz="1200" dirty="0"/>
              <a:t>::vector&lt;</a:t>
            </a:r>
            <a:r>
              <a:rPr lang="en-US" sz="1200" dirty="0" err="1"/>
              <a:t>ColIndexletsVect</a:t>
            </a:r>
            <a:r>
              <a:rPr lang="en-US" sz="1200" dirty="0"/>
              <a:t>&gt; </a:t>
            </a:r>
            <a:r>
              <a:rPr lang="en-US" sz="1200" dirty="0" err="1"/>
              <a:t>IndexletsPerColumn</a:t>
            </a:r>
            <a:r>
              <a:rPr lang="en-US" sz="1200" dirty="0"/>
              <a:t>;</a:t>
            </a:r>
          </a:p>
          <a:p>
            <a:r>
              <a:rPr lang="en-US" sz="1200" dirty="0"/>
              <a:t>  </a:t>
            </a:r>
            <a:r>
              <a:rPr lang="en-US" sz="1200" dirty="0" err="1"/>
              <a:t>typedef</a:t>
            </a:r>
            <a:r>
              <a:rPr lang="en-US" sz="1200" dirty="0"/>
              <a:t> </a:t>
            </a:r>
            <a:r>
              <a:rPr lang="en-US" sz="1200" dirty="0" err="1"/>
              <a:t>std</a:t>
            </a:r>
            <a:r>
              <a:rPr lang="en-US" sz="1200" dirty="0"/>
              <a:t>::</a:t>
            </a:r>
            <a:r>
              <a:rPr lang="en-US" sz="1200" dirty="0" err="1"/>
              <a:t>unordered_map</a:t>
            </a:r>
            <a:r>
              <a:rPr lang="en-US" sz="1200" dirty="0"/>
              <a:t>&lt;</a:t>
            </a:r>
            <a:r>
              <a:rPr lang="en-US" sz="1200" dirty="0" err="1"/>
              <a:t>std</a:t>
            </a:r>
            <a:r>
              <a:rPr lang="en-US" sz="1200" dirty="0"/>
              <a:t>::</a:t>
            </a:r>
            <a:r>
              <a:rPr lang="en-US" sz="1200" dirty="0" err="1"/>
              <a:t>string,IndexletsPerColumn</a:t>
            </a:r>
            <a:r>
              <a:rPr lang="en-US" sz="1200" dirty="0"/>
              <a:t>&gt; </a:t>
            </a:r>
            <a:r>
              <a:rPr lang="en-US" sz="1200" dirty="0" err="1"/>
              <a:t>ColIndexletsPerTable</a:t>
            </a:r>
            <a:r>
              <a:rPr lang="en-US" sz="1200" dirty="0"/>
              <a:t>;</a:t>
            </a:r>
          </a:p>
          <a:p>
            <a:r>
              <a:rPr lang="en-US" sz="1200" dirty="0"/>
              <a:t>  </a:t>
            </a:r>
            <a:r>
              <a:rPr lang="en-US" sz="1200" dirty="0" err="1"/>
              <a:t>typedef</a:t>
            </a:r>
            <a:r>
              <a:rPr lang="en-US" sz="1200" dirty="0"/>
              <a:t> </a:t>
            </a:r>
            <a:r>
              <a:rPr lang="en-US" sz="1200" dirty="0" err="1"/>
              <a:t>std</a:t>
            </a:r>
            <a:r>
              <a:rPr lang="en-US" sz="1200" dirty="0"/>
              <a:t>::</a:t>
            </a:r>
            <a:r>
              <a:rPr lang="en-US" sz="1200" dirty="0" err="1"/>
              <a:t>unordered_map</a:t>
            </a:r>
            <a:r>
              <a:rPr lang="en-US" sz="1200" dirty="0"/>
              <a:t>&lt;</a:t>
            </a:r>
            <a:r>
              <a:rPr lang="en-US" sz="1200" dirty="0" err="1"/>
              <a:t>std</a:t>
            </a:r>
            <a:r>
              <a:rPr lang="en-US" sz="1200" dirty="0"/>
              <a:t>::</a:t>
            </a:r>
            <a:r>
              <a:rPr lang="en-US" sz="1200" dirty="0" err="1"/>
              <a:t>string,ColIndexletsPerTable</a:t>
            </a:r>
            <a:r>
              <a:rPr lang="en-US" sz="1200" dirty="0"/>
              <a:t>&gt; </a:t>
            </a:r>
            <a:r>
              <a:rPr lang="en-US" sz="1200" b="1" dirty="0" err="1"/>
              <a:t>DatasetsWithIndexlets</a:t>
            </a:r>
            <a:r>
              <a:rPr lang="en-US" sz="1200" b="1" dirty="0"/>
              <a:t>;</a:t>
            </a:r>
          </a:p>
          <a:p>
            <a:endParaRPr lang="en-US" dirty="0"/>
          </a:p>
        </p:txBody>
      </p:sp>
      <p:sp>
        <p:nvSpPr>
          <p:cNvPr id="6" name="Rectangle 5"/>
          <p:cNvSpPr/>
          <p:nvPr/>
        </p:nvSpPr>
        <p:spPr>
          <a:xfrm>
            <a:off x="3271706" y="1031846"/>
            <a:ext cx="5780015" cy="13422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10379" y="3053945"/>
            <a:ext cx="4625133" cy="2673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00022" y="3382306"/>
            <a:ext cx="3960840" cy="212621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76158" y="3078563"/>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DatasetWithIndexlets</a:t>
            </a:r>
            <a:r>
              <a:rPr lang="en-US" sz="1000" b="1" dirty="0"/>
              <a:t> </a:t>
            </a:r>
            <a:r>
              <a:rPr lang="en-US" sz="1000" b="1" dirty="0" err="1"/>
              <a:t>indexlets</a:t>
            </a:r>
            <a:r>
              <a:rPr lang="en-US" sz="1000" b="1" dirty="0"/>
              <a:t>_</a:t>
            </a:r>
          </a:p>
        </p:txBody>
      </p:sp>
      <p:sp>
        <p:nvSpPr>
          <p:cNvPr id="10" name="TextBox 9"/>
          <p:cNvSpPr txBox="1"/>
          <p:nvPr/>
        </p:nvSpPr>
        <p:spPr>
          <a:xfrm>
            <a:off x="4020688" y="3435423"/>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ColIndexletsPerTable</a:t>
            </a:r>
            <a:endParaRPr lang="en-US" sz="1000" b="1" dirty="0"/>
          </a:p>
        </p:txBody>
      </p:sp>
      <p:sp>
        <p:nvSpPr>
          <p:cNvPr id="11" name="Rectangle 10"/>
          <p:cNvSpPr/>
          <p:nvPr/>
        </p:nvSpPr>
        <p:spPr>
          <a:xfrm>
            <a:off x="4247333" y="3747294"/>
            <a:ext cx="3396029" cy="1535588"/>
          </a:xfrm>
          <a:prstGeom prst="rect">
            <a:avLst/>
          </a:prstGeom>
          <a:solidFill>
            <a:srgbClr val="617BC4"/>
          </a:solidFill>
          <a:ln>
            <a:solidFill>
              <a:srgbClr val="4456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16743" y="3765901"/>
            <a:ext cx="2290790" cy="246221"/>
          </a:xfrm>
          <a:prstGeom prst="rect">
            <a:avLst/>
          </a:prstGeom>
          <a:solidFill>
            <a:schemeClr val="accent1">
              <a:lumMod val="20000"/>
              <a:lumOff val="80000"/>
              <a:alpha val="0"/>
            </a:schemeClr>
          </a:solidFill>
        </p:spPr>
        <p:txBody>
          <a:bodyPr wrap="square" rtlCol="0">
            <a:spAutoFit/>
          </a:bodyPr>
          <a:lstStyle/>
          <a:p>
            <a:endParaRPr lang="en-US" sz="1000" b="1" dirty="0"/>
          </a:p>
        </p:txBody>
      </p:sp>
      <p:sp>
        <p:nvSpPr>
          <p:cNvPr id="13" name="TextBox 12"/>
          <p:cNvSpPr txBox="1"/>
          <p:nvPr/>
        </p:nvSpPr>
        <p:spPr>
          <a:xfrm>
            <a:off x="4316743" y="3763784"/>
            <a:ext cx="2290790" cy="246221"/>
          </a:xfrm>
          <a:prstGeom prst="rect">
            <a:avLst/>
          </a:prstGeom>
          <a:solidFill>
            <a:schemeClr val="accent1">
              <a:lumMod val="20000"/>
              <a:lumOff val="80000"/>
              <a:alpha val="0"/>
            </a:schemeClr>
          </a:solidFill>
        </p:spPr>
        <p:txBody>
          <a:bodyPr wrap="square" rtlCol="0">
            <a:spAutoFit/>
          </a:bodyPr>
          <a:lstStyle/>
          <a:p>
            <a:r>
              <a:rPr lang="en-US" sz="1000" b="1" dirty="0" err="1"/>
              <a:t>IndexletsPerColumn</a:t>
            </a:r>
            <a:endParaRPr lang="en-US" sz="1000" b="1" dirty="0"/>
          </a:p>
        </p:txBody>
      </p:sp>
      <p:sp>
        <p:nvSpPr>
          <p:cNvPr id="14" name="TextBox 13"/>
          <p:cNvSpPr txBox="1"/>
          <p:nvPr/>
        </p:nvSpPr>
        <p:spPr>
          <a:xfrm>
            <a:off x="4515611" y="408206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1</a:t>
            </a:r>
          </a:p>
        </p:txBody>
      </p:sp>
      <p:sp>
        <p:nvSpPr>
          <p:cNvPr id="15" name="TextBox 14"/>
          <p:cNvSpPr txBox="1"/>
          <p:nvPr/>
        </p:nvSpPr>
        <p:spPr>
          <a:xfrm>
            <a:off x="4515610" y="442398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2</a:t>
            </a:r>
          </a:p>
        </p:txBody>
      </p:sp>
      <p:sp>
        <p:nvSpPr>
          <p:cNvPr id="16" name="TextBox 15"/>
          <p:cNvSpPr txBox="1"/>
          <p:nvPr/>
        </p:nvSpPr>
        <p:spPr>
          <a:xfrm>
            <a:off x="4515610" y="4787823"/>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3</a:t>
            </a:r>
          </a:p>
        </p:txBody>
      </p:sp>
      <p:sp>
        <p:nvSpPr>
          <p:cNvPr id="17" name="TextBox 16"/>
          <p:cNvSpPr txBox="1"/>
          <p:nvPr/>
        </p:nvSpPr>
        <p:spPr>
          <a:xfrm>
            <a:off x="5957061" y="4082068"/>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4</a:t>
            </a:r>
          </a:p>
        </p:txBody>
      </p:sp>
      <p:sp>
        <p:nvSpPr>
          <p:cNvPr id="18" name="TextBox 17"/>
          <p:cNvSpPr txBox="1"/>
          <p:nvPr/>
        </p:nvSpPr>
        <p:spPr>
          <a:xfrm>
            <a:off x="6010565" y="4440833"/>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5</a:t>
            </a:r>
          </a:p>
        </p:txBody>
      </p:sp>
      <p:sp>
        <p:nvSpPr>
          <p:cNvPr id="19" name="TextBox 18"/>
          <p:cNvSpPr txBox="1"/>
          <p:nvPr/>
        </p:nvSpPr>
        <p:spPr>
          <a:xfrm>
            <a:off x="6010566" y="4797096"/>
            <a:ext cx="1300943" cy="246221"/>
          </a:xfrm>
          <a:prstGeom prst="rect">
            <a:avLst/>
          </a:prstGeom>
          <a:solidFill>
            <a:schemeClr val="accent1">
              <a:lumMod val="40000"/>
              <a:lumOff val="60000"/>
              <a:alpha val="0"/>
            </a:schemeClr>
          </a:solidFill>
          <a:ln>
            <a:solidFill>
              <a:srgbClr val="002775"/>
            </a:solidFill>
          </a:ln>
        </p:spPr>
        <p:txBody>
          <a:bodyPr wrap="square" rtlCol="0">
            <a:spAutoFit/>
          </a:bodyPr>
          <a:lstStyle/>
          <a:p>
            <a:r>
              <a:rPr lang="en-US" sz="1000" dirty="0" err="1"/>
              <a:t>Indexlet</a:t>
            </a:r>
            <a:r>
              <a:rPr lang="en-US" sz="1000" dirty="0"/>
              <a:t> 6</a:t>
            </a:r>
          </a:p>
        </p:txBody>
      </p:sp>
      <p:sp>
        <p:nvSpPr>
          <p:cNvPr id="20" name="Folded Corner 19"/>
          <p:cNvSpPr/>
          <p:nvPr/>
        </p:nvSpPr>
        <p:spPr>
          <a:xfrm>
            <a:off x="8791994" y="4718967"/>
            <a:ext cx="2110468" cy="1008413"/>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All </a:t>
            </a:r>
            <a:r>
              <a:rPr lang="en-US" sz="1200" dirty="0" err="1">
                <a:solidFill>
                  <a:schemeClr val="tx1"/>
                </a:solidFill>
              </a:rPr>
              <a:t>indexlets</a:t>
            </a:r>
            <a:r>
              <a:rPr lang="en-US" sz="1200" dirty="0">
                <a:solidFill>
                  <a:schemeClr val="tx1"/>
                </a:solidFill>
              </a:rPr>
              <a:t> stored in the </a:t>
            </a:r>
            <a:r>
              <a:rPr lang="en-US" sz="1200" dirty="0" err="1">
                <a:solidFill>
                  <a:schemeClr val="tx1"/>
                </a:solidFill>
              </a:rPr>
              <a:t>DatasetsWithIndexlets</a:t>
            </a:r>
            <a:r>
              <a:rPr lang="en-US" sz="1200" dirty="0">
                <a:solidFill>
                  <a:schemeClr val="tx1"/>
                </a:solidFill>
              </a:rPr>
              <a:t> container are instances of </a:t>
            </a:r>
            <a:r>
              <a:rPr lang="en-US" sz="1200" dirty="0" err="1">
                <a:solidFill>
                  <a:schemeClr val="tx1"/>
                </a:solidFill>
              </a:rPr>
              <a:t>indexlet_new</a:t>
            </a:r>
            <a:r>
              <a:rPr lang="en-US" sz="1200" dirty="0">
                <a:solidFill>
                  <a:schemeClr val="tx1"/>
                </a:solidFill>
              </a:rPr>
              <a:t>::</a:t>
            </a:r>
            <a:r>
              <a:rPr lang="en-US" sz="1200" dirty="0" err="1">
                <a:solidFill>
                  <a:schemeClr val="tx1"/>
                </a:solidFill>
              </a:rPr>
              <a:t>ColumnIndex</a:t>
            </a:r>
            <a:endParaRPr lang="en-US" sz="1200" dirty="0">
              <a:solidFill>
                <a:schemeClr val="tx1"/>
              </a:solidFill>
            </a:endParaRPr>
          </a:p>
        </p:txBody>
      </p:sp>
      <p:cxnSp>
        <p:nvCxnSpPr>
          <p:cNvPr id="21" name="Straight Arrow Connector 20"/>
          <p:cNvCxnSpPr>
            <a:stCxn id="20" idx="1"/>
          </p:cNvCxnSpPr>
          <p:nvPr/>
        </p:nvCxnSpPr>
        <p:spPr>
          <a:xfrm flipH="1" flipV="1">
            <a:off x="7258004" y="4082068"/>
            <a:ext cx="1533990" cy="1141106"/>
          </a:xfrm>
          <a:prstGeom prst="straightConnector1">
            <a:avLst/>
          </a:prstGeom>
          <a:ln>
            <a:solidFill>
              <a:srgbClr val="002775"/>
            </a:solidFill>
            <a:tailEnd type="triangle"/>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8791994" y="2626122"/>
            <a:ext cx="2629666" cy="1285709"/>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Keys in </a:t>
            </a:r>
            <a:r>
              <a:rPr lang="en-US" sz="1200" dirty="0" err="1">
                <a:solidFill>
                  <a:schemeClr val="tx1"/>
                </a:solidFill>
              </a:rPr>
              <a:t>DatasetWithIndexlets</a:t>
            </a:r>
            <a:r>
              <a:rPr lang="en-US" sz="1200" dirty="0">
                <a:solidFill>
                  <a:schemeClr val="tx1"/>
                </a:solidFill>
              </a:rPr>
              <a:t> instance: </a:t>
            </a:r>
            <a:r>
              <a:rPr lang="en-US" sz="1200" dirty="0" err="1">
                <a:solidFill>
                  <a:schemeClr val="tx1"/>
                </a:solidFill>
              </a:rPr>
              <a:t>datasetName</a:t>
            </a:r>
            <a:r>
              <a:rPr lang="en-US" sz="1200" dirty="0">
                <a:solidFill>
                  <a:schemeClr val="tx1"/>
                </a:solidFill>
              </a:rPr>
              <a:t>, </a:t>
            </a:r>
            <a:r>
              <a:rPr lang="en-US" sz="1200" dirty="0" err="1">
                <a:solidFill>
                  <a:schemeClr val="tx1"/>
                </a:solidFill>
              </a:rPr>
              <a:t>tableName</a:t>
            </a:r>
            <a:r>
              <a:rPr lang="en-US" sz="1200" dirty="0">
                <a:solidFill>
                  <a:schemeClr val="tx1"/>
                </a:solidFill>
              </a:rPr>
              <a:t>, </a:t>
            </a:r>
            <a:r>
              <a:rPr lang="en-US" sz="1200" dirty="0" err="1">
                <a:solidFill>
                  <a:schemeClr val="tx1"/>
                </a:solidFill>
              </a:rPr>
              <a:t>columnNumber</a:t>
            </a:r>
            <a:r>
              <a:rPr lang="en-US" sz="1200" dirty="0">
                <a:solidFill>
                  <a:schemeClr val="tx1"/>
                </a:solidFill>
              </a:rPr>
              <a:t>, </a:t>
            </a:r>
            <a:r>
              <a:rPr lang="en-US" sz="1200" dirty="0" err="1">
                <a:solidFill>
                  <a:schemeClr val="tx1"/>
                </a:solidFill>
              </a:rPr>
              <a:t>indexletNumber</a:t>
            </a:r>
            <a:r>
              <a:rPr lang="en-US" sz="1200" dirty="0">
                <a:solidFill>
                  <a:schemeClr val="tx1"/>
                </a:solidFill>
              </a:rPr>
              <a:t>. Every </a:t>
            </a:r>
            <a:r>
              <a:rPr lang="en-US" sz="1200" dirty="0" err="1">
                <a:solidFill>
                  <a:schemeClr val="tx1"/>
                </a:solidFill>
              </a:rPr>
              <a:t>indexlet</a:t>
            </a:r>
            <a:r>
              <a:rPr lang="en-US" sz="1200" dirty="0">
                <a:solidFill>
                  <a:schemeClr val="tx1"/>
                </a:solidFill>
              </a:rPr>
              <a:t> instance stored there can be accessed by those keys</a:t>
            </a:r>
          </a:p>
        </p:txBody>
      </p:sp>
      <p:cxnSp>
        <p:nvCxnSpPr>
          <p:cNvPr id="23" name="Straight Arrow Connector 22"/>
          <p:cNvCxnSpPr>
            <a:stCxn id="22" idx="1"/>
          </p:cNvCxnSpPr>
          <p:nvPr/>
        </p:nvCxnSpPr>
        <p:spPr>
          <a:xfrm flipH="1" flipV="1">
            <a:off x="5569091" y="3223923"/>
            <a:ext cx="3222903" cy="45054"/>
          </a:xfrm>
          <a:prstGeom prst="straightConnector1">
            <a:avLst/>
          </a:prstGeom>
          <a:ln>
            <a:solidFill>
              <a:srgbClr val="002775"/>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9903" y="2060028"/>
            <a:ext cx="2659118" cy="236396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420414" y="2437215"/>
            <a:ext cx="2648607"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35118" y="2080653"/>
            <a:ext cx="1933903" cy="307777"/>
          </a:xfrm>
          <a:prstGeom prst="rect">
            <a:avLst/>
          </a:prstGeom>
          <a:noFill/>
        </p:spPr>
        <p:txBody>
          <a:bodyPr wrap="square" rtlCol="0">
            <a:spAutoFit/>
          </a:bodyPr>
          <a:lstStyle/>
          <a:p>
            <a:r>
              <a:rPr lang="en-US" sz="1400" dirty="0" err="1"/>
              <a:t>ColumnIndex</a:t>
            </a:r>
            <a:endParaRPr lang="en-US" sz="1400" dirty="0"/>
          </a:p>
        </p:txBody>
      </p:sp>
      <p:cxnSp>
        <p:nvCxnSpPr>
          <p:cNvPr id="29" name="Straight Connector 28"/>
          <p:cNvCxnSpPr>
            <a:stCxn id="24" idx="1"/>
            <a:endCxn id="24" idx="3"/>
          </p:cNvCxnSpPr>
          <p:nvPr/>
        </p:nvCxnSpPr>
        <p:spPr>
          <a:xfrm>
            <a:off x="409903" y="3242008"/>
            <a:ext cx="265911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8274" y="3321168"/>
            <a:ext cx="2865623" cy="830997"/>
          </a:xfrm>
          <a:prstGeom prst="rect">
            <a:avLst/>
          </a:prstGeom>
          <a:noFill/>
        </p:spPr>
        <p:txBody>
          <a:bodyPr wrap="square" rtlCol="0">
            <a:spAutoFit/>
          </a:bodyPr>
          <a:lstStyle/>
          <a:p>
            <a:r>
              <a:rPr lang="en-US" sz="1200" dirty="0"/>
              <a:t>r2s: </a:t>
            </a:r>
            <a:r>
              <a:rPr lang="en-US" sz="1200" dirty="0" err="1"/>
              <a:t>std</a:t>
            </a:r>
            <a:r>
              <a:rPr lang="en-US" sz="1200" dirty="0"/>
              <a:t>::</a:t>
            </a:r>
            <a:r>
              <a:rPr lang="en-US" sz="1200" dirty="0" err="1"/>
              <a:t>shared_ptr</a:t>
            </a:r>
            <a:r>
              <a:rPr lang="en-US" sz="1200" dirty="0"/>
              <a:t>&lt;</a:t>
            </a:r>
            <a:r>
              <a:rPr lang="en-US" sz="1200" dirty="0" err="1"/>
              <a:t>BitpackedSequence</a:t>
            </a:r>
            <a:r>
              <a:rPr lang="en-US" sz="1200" dirty="0"/>
              <a:t>&gt;</a:t>
            </a:r>
          </a:p>
          <a:p>
            <a:r>
              <a:rPr lang="en-US" sz="1200" dirty="0" err="1"/>
              <a:t>symbolMap</a:t>
            </a:r>
            <a:r>
              <a:rPr lang="en-US" sz="1200" dirty="0"/>
              <a:t>: ImmutableRoaring64MapPtr </a:t>
            </a:r>
          </a:p>
          <a:p>
            <a:r>
              <a:rPr lang="en-US" sz="1200" dirty="0"/>
              <a:t>name: </a:t>
            </a:r>
            <a:r>
              <a:rPr lang="en-US" sz="1200" dirty="0" err="1"/>
              <a:t>std</a:t>
            </a:r>
            <a:r>
              <a:rPr lang="en-US" sz="1200" dirty="0"/>
              <a:t>::string</a:t>
            </a:r>
          </a:p>
          <a:p>
            <a:r>
              <a:rPr lang="en-US" sz="1200" dirty="0" err="1"/>
              <a:t>int</a:t>
            </a:r>
            <a:r>
              <a:rPr lang="en-US" sz="1200" dirty="0"/>
              <a:t> </a:t>
            </a:r>
            <a:r>
              <a:rPr lang="en-US" sz="1200" dirty="0" err="1"/>
              <a:t>colno</a:t>
            </a:r>
            <a:r>
              <a:rPr lang="en-US" sz="1200" dirty="0"/>
              <a:t>;</a:t>
            </a:r>
          </a:p>
        </p:txBody>
      </p:sp>
      <p:sp>
        <p:nvSpPr>
          <p:cNvPr id="31" name="Left Arrow 30"/>
          <p:cNvSpPr/>
          <p:nvPr/>
        </p:nvSpPr>
        <p:spPr>
          <a:xfrm rot="5400000">
            <a:off x="1972986" y="4502900"/>
            <a:ext cx="1576552" cy="2395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1131" y="5417723"/>
            <a:ext cx="2921875" cy="1092607"/>
          </a:xfrm>
          <a:prstGeom prst="rect">
            <a:avLst/>
          </a:prstGeom>
          <a:noFill/>
          <a:ln w="15875">
            <a:solidFill>
              <a:schemeClr val="accent1">
                <a:shade val="50000"/>
              </a:schemeClr>
            </a:solidFill>
          </a:ln>
        </p:spPr>
        <p:txBody>
          <a:bodyPr wrap="square" rtlCol="0">
            <a:spAutoFit/>
          </a:bodyPr>
          <a:lstStyle/>
          <a:p>
            <a:r>
              <a:rPr lang="en-US" sz="1300" dirty="0"/>
              <a:t>The symbol map is stored in memory-mapped file. However, the </a:t>
            </a:r>
            <a:r>
              <a:rPr lang="en-US" sz="1300" dirty="0" err="1"/>
              <a:t>bitpacked</a:t>
            </a:r>
            <a:r>
              <a:rPr lang="en-US" sz="1300" dirty="0"/>
              <a:t> sequence representing the mapping between rows and symbols is all in cache.</a:t>
            </a:r>
          </a:p>
        </p:txBody>
      </p:sp>
      <p:sp>
        <p:nvSpPr>
          <p:cNvPr id="33" name="TextBox 32"/>
          <p:cNvSpPr txBox="1"/>
          <p:nvPr/>
        </p:nvSpPr>
        <p:spPr>
          <a:xfrm>
            <a:off x="404528" y="2420027"/>
            <a:ext cx="2323997" cy="830997"/>
          </a:xfrm>
          <a:prstGeom prst="rect">
            <a:avLst/>
          </a:prstGeom>
          <a:noFill/>
        </p:spPr>
        <p:txBody>
          <a:bodyPr wrap="square" rtlCol="0">
            <a:spAutoFit/>
          </a:bodyPr>
          <a:lstStyle/>
          <a:p>
            <a:r>
              <a:rPr lang="en-US" sz="1200" dirty="0" err="1"/>
              <a:t>ColumnIndex</a:t>
            </a:r>
            <a:r>
              <a:rPr lang="en-US" sz="1200" dirty="0"/>
              <a:t>(</a:t>
            </a:r>
            <a:r>
              <a:rPr lang="en-US" sz="1200" dirty="0" err="1"/>
              <a:t>int</a:t>
            </a:r>
            <a:r>
              <a:rPr lang="en-US" sz="1200" dirty="0"/>
              <a:t> </a:t>
            </a:r>
            <a:r>
              <a:rPr lang="en-US" sz="1200" dirty="0" err="1"/>
              <a:t>colNo</a:t>
            </a:r>
            <a:r>
              <a:rPr lang="en-US" sz="1200" dirty="0"/>
              <a:t>)</a:t>
            </a:r>
          </a:p>
          <a:p>
            <a:r>
              <a:rPr lang="en-US" sz="1200" dirty="0" err="1"/>
              <a:t>ColumnIndex</a:t>
            </a:r>
            <a:r>
              <a:rPr lang="en-US" sz="1200" dirty="0"/>
              <a:t>(</a:t>
            </a:r>
            <a:r>
              <a:rPr lang="en-US" sz="1200" dirty="0" err="1"/>
              <a:t>ColumnIndex</a:t>
            </a:r>
            <a:r>
              <a:rPr lang="en-US" sz="1200" dirty="0"/>
              <a:t>&amp;&amp;)</a:t>
            </a:r>
          </a:p>
          <a:p>
            <a:r>
              <a:rPr lang="en-US" sz="1200" dirty="0" err="1"/>
              <a:t>ColumnIndex</a:t>
            </a:r>
            <a:r>
              <a:rPr lang="en-US" sz="1200" dirty="0"/>
              <a:t>&amp; operator=(</a:t>
            </a:r>
            <a:r>
              <a:rPr lang="en-US" sz="1200" dirty="0" err="1"/>
              <a:t>const</a:t>
            </a:r>
            <a:r>
              <a:rPr lang="en-US" sz="1200" dirty="0"/>
              <a:t> </a:t>
            </a:r>
            <a:r>
              <a:rPr lang="en-US" sz="1200" dirty="0" err="1"/>
              <a:t>ColumnIndex</a:t>
            </a:r>
            <a:r>
              <a:rPr lang="en-US" sz="1200" dirty="0"/>
              <a:t>&amp;)</a:t>
            </a:r>
          </a:p>
        </p:txBody>
      </p:sp>
    </p:spTree>
    <p:extLst>
      <p:ext uri="{BB962C8B-B14F-4D97-AF65-F5344CB8AC3E}">
        <p14:creationId xmlns:p14="http://schemas.microsoft.com/office/powerpoint/2010/main" val="194138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0891" y="196334"/>
            <a:ext cx="7753148" cy="369332"/>
          </a:xfrm>
          <a:prstGeom prst="rect">
            <a:avLst/>
          </a:prstGeom>
        </p:spPr>
        <p:txBody>
          <a:bodyPr wrap="none">
            <a:spAutoFit/>
          </a:bodyPr>
          <a:lstStyle/>
          <a:p>
            <a:r>
              <a:rPr lang="en-US" dirty="0"/>
              <a:t>Consuming the Appended </a:t>
            </a:r>
            <a:r>
              <a:rPr lang="en-US" dirty="0" err="1"/>
              <a:t>Indexlets</a:t>
            </a:r>
            <a:r>
              <a:rPr lang="en-US" dirty="0"/>
              <a:t> with class </a:t>
            </a:r>
            <a:r>
              <a:rPr lang="en-US" dirty="0" err="1"/>
              <a:t>ReceivedIndexlets</a:t>
            </a:r>
            <a:r>
              <a:rPr lang="en-US" dirty="0"/>
              <a:t> and </a:t>
            </a:r>
            <a:r>
              <a:rPr lang="en-US" dirty="0" err="1"/>
              <a:t>VersionInfo</a:t>
            </a:r>
            <a:endParaRPr lang="en-US" dirty="0"/>
          </a:p>
        </p:txBody>
      </p:sp>
      <p:sp>
        <p:nvSpPr>
          <p:cNvPr id="5" name="Rectangle 4"/>
          <p:cNvSpPr/>
          <p:nvPr/>
        </p:nvSpPr>
        <p:spPr>
          <a:xfrm>
            <a:off x="1189703" y="1263445"/>
            <a:ext cx="3569110" cy="226474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69858" y="1263445"/>
            <a:ext cx="5004619" cy="323834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5869858" y="1720645"/>
            <a:ext cx="5004619" cy="39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89703" y="1651819"/>
            <a:ext cx="3569110" cy="1966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44760" y="1279141"/>
            <a:ext cx="1750142" cy="338554"/>
          </a:xfrm>
          <a:prstGeom prst="rect">
            <a:avLst/>
          </a:prstGeom>
          <a:noFill/>
        </p:spPr>
        <p:txBody>
          <a:bodyPr wrap="square" rtlCol="0">
            <a:spAutoFit/>
          </a:bodyPr>
          <a:lstStyle/>
          <a:p>
            <a:r>
              <a:rPr lang="en-US" sz="1600" dirty="0" err="1"/>
              <a:t>VersionInfo</a:t>
            </a:r>
            <a:endParaRPr lang="en-US" sz="1600" dirty="0"/>
          </a:p>
        </p:txBody>
      </p:sp>
      <p:sp>
        <p:nvSpPr>
          <p:cNvPr id="12" name="TextBox 11"/>
          <p:cNvSpPr txBox="1"/>
          <p:nvPr/>
        </p:nvSpPr>
        <p:spPr>
          <a:xfrm>
            <a:off x="7640723" y="1311448"/>
            <a:ext cx="2037849" cy="338554"/>
          </a:xfrm>
          <a:prstGeom prst="rect">
            <a:avLst/>
          </a:prstGeom>
          <a:noFill/>
        </p:spPr>
        <p:txBody>
          <a:bodyPr wrap="square" rtlCol="0">
            <a:spAutoFit/>
          </a:bodyPr>
          <a:lstStyle/>
          <a:p>
            <a:r>
              <a:rPr lang="en-US" sz="1600" dirty="0" err="1"/>
              <a:t>ReceivedIndexlets</a:t>
            </a:r>
            <a:endParaRPr lang="en-US" sz="1600" dirty="0"/>
          </a:p>
        </p:txBody>
      </p:sp>
      <p:sp>
        <p:nvSpPr>
          <p:cNvPr id="13" name="TextBox 12"/>
          <p:cNvSpPr txBox="1"/>
          <p:nvPr/>
        </p:nvSpPr>
        <p:spPr>
          <a:xfrm>
            <a:off x="1279661" y="1676120"/>
            <a:ext cx="2910349" cy="1938992"/>
          </a:xfrm>
          <a:prstGeom prst="rect">
            <a:avLst/>
          </a:prstGeom>
          <a:noFill/>
        </p:spPr>
        <p:txBody>
          <a:bodyPr wrap="square" rtlCol="0">
            <a:spAutoFit/>
          </a:bodyPr>
          <a:lstStyle/>
          <a:p>
            <a:r>
              <a:rPr lang="en-US" sz="1200" dirty="0" err="1"/>
              <a:t>indxletVersion</a:t>
            </a:r>
            <a:r>
              <a:rPr lang="en-US" sz="1200" dirty="0"/>
              <a:t>_ : int64_t</a:t>
            </a:r>
          </a:p>
          <a:p>
            <a:r>
              <a:rPr lang="en-US" sz="1200" dirty="0" err="1"/>
              <a:t>rootPath</a:t>
            </a:r>
            <a:r>
              <a:rPr lang="en-US" sz="1200" dirty="0"/>
              <a:t>_ : </a:t>
            </a:r>
            <a:r>
              <a:rPr lang="en-US" sz="1200" dirty="0" err="1"/>
              <a:t>fs:path</a:t>
            </a:r>
            <a:endParaRPr lang="en-US" sz="1200" dirty="0"/>
          </a:p>
          <a:p>
            <a:r>
              <a:rPr lang="en-US" sz="1200" dirty="0"/>
              <a:t>table_ : </a:t>
            </a:r>
            <a:r>
              <a:rPr lang="en-US" sz="1200" dirty="0" err="1"/>
              <a:t>std</a:t>
            </a:r>
            <a:r>
              <a:rPr lang="en-US" sz="1200" dirty="0"/>
              <a:t>::string</a:t>
            </a:r>
          </a:p>
          <a:p>
            <a:r>
              <a:rPr lang="en-US" sz="1200" dirty="0" err="1"/>
              <a:t>storagePath</a:t>
            </a:r>
            <a:r>
              <a:rPr lang="en-US" sz="1200" dirty="0"/>
              <a:t>_ : fs::path</a:t>
            </a:r>
          </a:p>
          <a:p>
            <a:r>
              <a:rPr lang="en-US" sz="1200" dirty="0" err="1"/>
              <a:t>colId</a:t>
            </a:r>
            <a:r>
              <a:rPr lang="en-US" sz="1200" dirty="0"/>
              <a:t>_ : </a:t>
            </a:r>
            <a:r>
              <a:rPr lang="en-US" sz="1200" dirty="0" err="1"/>
              <a:t>int</a:t>
            </a:r>
            <a:endParaRPr lang="en-US" sz="1200" dirty="0"/>
          </a:p>
          <a:p>
            <a:r>
              <a:rPr lang="en-US" sz="1200" dirty="0" err="1"/>
              <a:t>idxltId</a:t>
            </a:r>
            <a:r>
              <a:rPr lang="en-US" sz="1200" dirty="0"/>
              <a:t>_ : </a:t>
            </a:r>
            <a:r>
              <a:rPr lang="en-US" sz="1200" dirty="0" err="1"/>
              <a:t>int</a:t>
            </a:r>
            <a:endParaRPr lang="en-US" sz="1200" dirty="0"/>
          </a:p>
          <a:p>
            <a:r>
              <a:rPr lang="en-US" sz="1200" dirty="0" err="1"/>
              <a:t>In_place</a:t>
            </a:r>
            <a:r>
              <a:rPr lang="en-US" sz="1200" dirty="0"/>
              <a:t>_ : bool</a:t>
            </a:r>
          </a:p>
          <a:p>
            <a:r>
              <a:rPr lang="en-US" sz="1200" dirty="0" err="1"/>
              <a:t>ToJson</a:t>
            </a:r>
            <a:r>
              <a:rPr lang="en-US" sz="1200" dirty="0"/>
              <a:t>(</a:t>
            </a:r>
            <a:r>
              <a:rPr lang="en-US" sz="1200" dirty="0" err="1"/>
              <a:t>Json</a:t>
            </a:r>
            <a:r>
              <a:rPr lang="en-US" sz="1200" dirty="0"/>
              <a:t>::Value&amp; ): void </a:t>
            </a:r>
          </a:p>
          <a:p>
            <a:r>
              <a:rPr lang="en-US" sz="1200" dirty="0" err="1"/>
              <a:t>FromJson</a:t>
            </a:r>
            <a:r>
              <a:rPr lang="en-US" sz="1200" dirty="0"/>
              <a:t>(</a:t>
            </a:r>
            <a:r>
              <a:rPr lang="en-US" sz="1200" dirty="0" err="1"/>
              <a:t>const</a:t>
            </a:r>
            <a:r>
              <a:rPr lang="en-US" sz="1200" dirty="0"/>
              <a:t> </a:t>
            </a:r>
            <a:r>
              <a:rPr lang="en-US" sz="1200" dirty="0" err="1"/>
              <a:t>Json</a:t>
            </a:r>
            <a:r>
              <a:rPr lang="en-US" sz="1200" dirty="0"/>
              <a:t>::Value&amp; ): void</a:t>
            </a:r>
          </a:p>
          <a:p>
            <a:r>
              <a:rPr lang="en-US" sz="1200" dirty="0"/>
              <a:t> </a:t>
            </a:r>
          </a:p>
        </p:txBody>
      </p:sp>
      <p:sp>
        <p:nvSpPr>
          <p:cNvPr id="14" name="TextBox 13"/>
          <p:cNvSpPr txBox="1"/>
          <p:nvPr/>
        </p:nvSpPr>
        <p:spPr>
          <a:xfrm>
            <a:off x="5978050" y="1774421"/>
            <a:ext cx="5163562" cy="2800767"/>
          </a:xfrm>
          <a:prstGeom prst="rect">
            <a:avLst/>
          </a:prstGeom>
          <a:noFill/>
        </p:spPr>
        <p:txBody>
          <a:bodyPr wrap="square" rtlCol="0">
            <a:spAutoFit/>
          </a:bodyPr>
          <a:lstStyle/>
          <a:p>
            <a:r>
              <a:rPr lang="en-US" sz="1200" dirty="0"/>
              <a:t>mu_ : </a:t>
            </a:r>
            <a:r>
              <a:rPr lang="en-US" sz="1200" dirty="0" err="1"/>
              <a:t>std</a:t>
            </a:r>
            <a:r>
              <a:rPr lang="en-US" sz="1200" dirty="0"/>
              <a:t>::</a:t>
            </a:r>
            <a:r>
              <a:rPr lang="en-US" sz="1200" dirty="0" err="1"/>
              <a:t>timed_mutex</a:t>
            </a:r>
            <a:r>
              <a:rPr lang="en-US" sz="1200" dirty="0"/>
              <a:t>_</a:t>
            </a:r>
          </a:p>
          <a:p>
            <a:r>
              <a:rPr lang="en-US" sz="1200" dirty="0"/>
              <a:t>versions_: </a:t>
            </a:r>
            <a:r>
              <a:rPr lang="en-US" sz="1200" dirty="0" err="1"/>
              <a:t>std</a:t>
            </a:r>
            <a:r>
              <a:rPr lang="en-US" sz="1200" dirty="0"/>
              <a:t>::</a:t>
            </a:r>
            <a:r>
              <a:rPr lang="en-US" sz="1200" dirty="0" err="1"/>
              <a:t>unordered_map</a:t>
            </a:r>
            <a:r>
              <a:rPr lang="en-US" sz="1200" dirty="0"/>
              <a:t>&lt;</a:t>
            </a:r>
            <a:r>
              <a:rPr lang="en-US" sz="1200" dirty="0" err="1"/>
              <a:t>std</a:t>
            </a:r>
            <a:r>
              <a:rPr lang="en-US" sz="1200" dirty="0"/>
              <a:t>::string, </a:t>
            </a:r>
            <a:r>
              <a:rPr lang="en-US" sz="1200" dirty="0" err="1"/>
              <a:t>std</a:t>
            </a:r>
            <a:r>
              <a:rPr lang="en-US" sz="1200" dirty="0"/>
              <a:t>::</a:t>
            </a:r>
            <a:r>
              <a:rPr lang="en-US" sz="1200" dirty="0" err="1"/>
              <a:t>shared_ptr</a:t>
            </a:r>
            <a:r>
              <a:rPr lang="en-US" sz="1200" dirty="0"/>
              <a:t>&lt;</a:t>
            </a:r>
            <a:r>
              <a:rPr lang="en-US" sz="1200" dirty="0" err="1"/>
              <a:t>VersionInfo</a:t>
            </a:r>
            <a:r>
              <a:rPr lang="en-US" sz="1200" dirty="0"/>
              <a:t>&gt;&gt;</a:t>
            </a:r>
          </a:p>
          <a:p>
            <a:r>
              <a:rPr lang="en-US" sz="1200" dirty="0" err="1"/>
              <a:t>indexlets</a:t>
            </a:r>
            <a:r>
              <a:rPr lang="en-US" sz="1200" dirty="0"/>
              <a:t>_ : </a:t>
            </a:r>
            <a:r>
              <a:rPr lang="en-US" sz="1200" dirty="0" err="1"/>
              <a:t>DatasetsWithIndexlets</a:t>
            </a:r>
            <a:endParaRPr lang="en-US" sz="1200" dirty="0"/>
          </a:p>
          <a:p>
            <a:r>
              <a:rPr lang="en-US" sz="1200" dirty="0"/>
              <a:t>Add(</a:t>
            </a:r>
            <a:r>
              <a:rPr lang="en-US" sz="1200" dirty="0" err="1"/>
              <a:t>const</a:t>
            </a:r>
            <a:r>
              <a:rPr lang="en-US" sz="1200" dirty="0"/>
              <a:t> fs::path&amp; </a:t>
            </a:r>
            <a:r>
              <a:rPr lang="en-US" sz="1200" dirty="0" err="1"/>
              <a:t>rootPath</a:t>
            </a:r>
            <a:r>
              <a:rPr lang="en-US" sz="1200" dirty="0"/>
              <a:t>, </a:t>
            </a:r>
            <a:r>
              <a:rPr lang="en-US" sz="1200" dirty="0" err="1"/>
              <a:t>const</a:t>
            </a:r>
            <a:r>
              <a:rPr lang="en-US" sz="1200" dirty="0"/>
              <a:t> </a:t>
            </a:r>
            <a:r>
              <a:rPr lang="en-US" sz="1200" dirty="0" err="1"/>
              <a:t>DatasetName</a:t>
            </a:r>
            <a:r>
              <a:rPr lang="en-US" sz="1200" dirty="0"/>
              <a:t>&amp; </a:t>
            </a:r>
            <a:r>
              <a:rPr lang="en-US" sz="1200" dirty="0" err="1"/>
              <a:t>dsName</a:t>
            </a:r>
            <a:r>
              <a:rPr lang="en-US" sz="1200" dirty="0"/>
              <a:t>,</a:t>
            </a:r>
          </a:p>
          <a:p>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 </a:t>
            </a:r>
            <a:r>
              <a:rPr lang="en-US" sz="1200" dirty="0" err="1"/>
              <a:t>const</a:t>
            </a:r>
            <a:r>
              <a:rPr lang="en-US" sz="1200" dirty="0"/>
              <a:t> </a:t>
            </a:r>
            <a:r>
              <a:rPr lang="en-US" sz="1200" dirty="0" err="1"/>
              <a:t>int</a:t>
            </a:r>
            <a:r>
              <a:rPr lang="en-US" sz="1200" dirty="0"/>
              <a:t> </a:t>
            </a:r>
            <a:r>
              <a:rPr lang="en-US" sz="1200" dirty="0" err="1"/>
              <a:t>colId</a:t>
            </a:r>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a:t>
            </a:r>
          </a:p>
          <a:p>
            <a:r>
              <a:rPr lang="en-US" sz="1200" dirty="0"/>
              <a:t>                       </a:t>
            </a:r>
            <a:r>
              <a:rPr lang="en-US" sz="1200" dirty="0" err="1"/>
              <a:t>const</a:t>
            </a:r>
            <a:r>
              <a:rPr lang="en-US" sz="1200" dirty="0"/>
              <a:t> fs::path&amp; </a:t>
            </a:r>
            <a:r>
              <a:rPr lang="en-US" sz="1200" dirty="0" err="1"/>
              <a:t>appendSuffix</a:t>
            </a:r>
            <a:r>
              <a:rPr lang="en-US" sz="1200" dirty="0"/>
              <a:t>): bool</a:t>
            </a:r>
          </a:p>
          <a:p>
            <a:r>
              <a:rPr lang="en-US" sz="1200" dirty="0"/>
              <a:t>Move(</a:t>
            </a:r>
            <a:r>
              <a:rPr lang="en-US" sz="1200" dirty="0" err="1"/>
              <a:t>const</a:t>
            </a:r>
            <a:r>
              <a:rPr lang="en-US" sz="1200" dirty="0"/>
              <a:t> </a:t>
            </a:r>
            <a:r>
              <a:rPr lang="en-US" sz="1200" dirty="0" err="1"/>
              <a:t>DatasetName</a:t>
            </a:r>
            <a:r>
              <a:rPr lang="en-US" sz="1200" dirty="0"/>
              <a:t>&amp; </a:t>
            </a:r>
            <a:r>
              <a:rPr lang="en-US" sz="1200" dirty="0" err="1"/>
              <a:t>dsName</a:t>
            </a:r>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a:t>
            </a:r>
          </a:p>
          <a:p>
            <a:r>
              <a:rPr lang="en-US" sz="1200" dirty="0"/>
              <a:t>                       </a:t>
            </a:r>
            <a:r>
              <a:rPr lang="en-US" sz="1200" dirty="0" err="1"/>
              <a:t>const</a:t>
            </a:r>
            <a:r>
              <a:rPr lang="en-US" sz="1200" dirty="0"/>
              <a:t> </a:t>
            </a:r>
            <a:r>
              <a:rPr lang="en-US" sz="1200" dirty="0" err="1"/>
              <a:t>int</a:t>
            </a:r>
            <a:r>
              <a:rPr lang="en-US" sz="1200" dirty="0"/>
              <a:t> </a:t>
            </a:r>
            <a:r>
              <a:rPr lang="en-US" sz="1200" dirty="0" err="1"/>
              <a:t>colId</a:t>
            </a:r>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 </a:t>
            </a:r>
          </a:p>
          <a:p>
            <a:r>
              <a:rPr lang="en-US" sz="1200" dirty="0"/>
              <a:t>                       </a:t>
            </a:r>
            <a:r>
              <a:rPr lang="en-US" sz="1200" dirty="0" err="1"/>
              <a:t>std</a:t>
            </a:r>
            <a:r>
              <a:rPr lang="en-US" sz="1200" dirty="0"/>
              <a:t>::</a:t>
            </a:r>
            <a:r>
              <a:rPr lang="en-US" sz="1200" dirty="0" err="1"/>
              <a:t>unique_ptr</a:t>
            </a:r>
            <a:r>
              <a:rPr lang="en-US" sz="1200" dirty="0"/>
              <a:t>&lt;</a:t>
            </a:r>
            <a:r>
              <a:rPr lang="en-US" sz="1200" dirty="0" err="1"/>
              <a:t>ColumnIndex</a:t>
            </a:r>
            <a:r>
              <a:rPr lang="en-US" sz="1200" dirty="0"/>
              <a:t>&gt;&amp; </a:t>
            </a:r>
            <a:r>
              <a:rPr lang="en-US" sz="1200" dirty="0" err="1"/>
              <a:t>colIdx</a:t>
            </a:r>
            <a:r>
              <a:rPr lang="en-US" sz="1200" dirty="0"/>
              <a:t>): bool</a:t>
            </a:r>
          </a:p>
          <a:p>
            <a:r>
              <a:rPr lang="en-US" sz="1200" dirty="0"/>
              <a:t>Move(</a:t>
            </a:r>
            <a:r>
              <a:rPr lang="en-US" sz="1200" dirty="0" err="1"/>
              <a:t>const</a:t>
            </a:r>
            <a:r>
              <a:rPr lang="en-US" sz="1200" dirty="0"/>
              <a:t> </a:t>
            </a:r>
            <a:r>
              <a:rPr lang="en-US" sz="1200" dirty="0" err="1"/>
              <a:t>DatasetName</a:t>
            </a:r>
            <a:r>
              <a:rPr lang="en-US" sz="1200" dirty="0"/>
              <a:t>&amp; </a:t>
            </a:r>
            <a:r>
              <a:rPr lang="en-US" sz="1200" dirty="0" err="1"/>
              <a:t>dsName</a:t>
            </a:r>
            <a:r>
              <a:rPr lang="en-US" sz="1200" dirty="0"/>
              <a:t>, </a:t>
            </a:r>
            <a:r>
              <a:rPr lang="en-US" sz="1200" dirty="0" err="1"/>
              <a:t>const</a:t>
            </a:r>
            <a:r>
              <a:rPr lang="en-US" sz="1200" dirty="0"/>
              <a:t> </a:t>
            </a:r>
            <a:r>
              <a:rPr lang="en-US" sz="1200" dirty="0" err="1"/>
              <a:t>TableName</a:t>
            </a:r>
            <a:r>
              <a:rPr lang="en-US" sz="1200" dirty="0"/>
              <a:t>&amp; </a:t>
            </a:r>
            <a:r>
              <a:rPr lang="en-US" sz="1200" dirty="0" err="1"/>
              <a:t>tblName</a:t>
            </a:r>
            <a:r>
              <a:rPr lang="en-US" sz="1200" dirty="0"/>
              <a:t>,</a:t>
            </a:r>
          </a:p>
          <a:p>
            <a:r>
              <a:rPr lang="en-US" sz="1200" dirty="0"/>
              <a:t>                       </a:t>
            </a:r>
            <a:r>
              <a:rPr lang="en-US" sz="1200" dirty="0" err="1"/>
              <a:t>const</a:t>
            </a:r>
            <a:r>
              <a:rPr lang="en-US" sz="1200" dirty="0"/>
              <a:t> </a:t>
            </a:r>
            <a:r>
              <a:rPr lang="en-US" sz="1200" dirty="0" err="1"/>
              <a:t>int</a:t>
            </a:r>
            <a:r>
              <a:rPr lang="en-US" sz="1200" dirty="0"/>
              <a:t> </a:t>
            </a:r>
            <a:r>
              <a:rPr lang="en-US" sz="1200" dirty="0" err="1"/>
              <a:t>idxltId</a:t>
            </a:r>
            <a:r>
              <a:rPr lang="en-US" sz="1200" dirty="0"/>
              <a:t>, </a:t>
            </a:r>
            <a:r>
              <a:rPr lang="en-US" sz="1200" dirty="0" err="1"/>
              <a:t>const</a:t>
            </a:r>
            <a:r>
              <a:rPr lang="en-US" sz="1200" dirty="0"/>
              <a:t> fs::path&amp; root, </a:t>
            </a:r>
          </a:p>
          <a:p>
            <a:r>
              <a:rPr lang="en-US" sz="1200" dirty="0"/>
              <a:t>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ColumnIndex</a:t>
            </a:r>
            <a:r>
              <a:rPr lang="en-US" sz="1200" dirty="0"/>
              <a:t>&gt;&gt;&amp; </a:t>
            </a:r>
            <a:r>
              <a:rPr lang="en-US" sz="1200" dirty="0" err="1"/>
              <a:t>colIndices</a:t>
            </a:r>
            <a:r>
              <a:rPr lang="en-US" sz="1200" dirty="0"/>
              <a:t>)</a:t>
            </a:r>
          </a:p>
          <a:p>
            <a:r>
              <a:rPr lang="en-US" sz="1200" dirty="0" err="1"/>
              <a:t>SetInPlaceFlag</a:t>
            </a:r>
            <a:r>
              <a:rPr lang="en-US" sz="1200" dirty="0"/>
              <a:t>(): void</a:t>
            </a:r>
          </a:p>
          <a:p>
            <a:endParaRPr lang="en-US" sz="1000" dirty="0"/>
          </a:p>
          <a:p>
            <a:r>
              <a:rPr lang="en-US" sz="1000" dirty="0"/>
              <a:t> </a:t>
            </a:r>
          </a:p>
        </p:txBody>
      </p:sp>
      <p:sp>
        <p:nvSpPr>
          <p:cNvPr id="15" name="Rectangle 14"/>
          <p:cNvSpPr/>
          <p:nvPr/>
        </p:nvSpPr>
        <p:spPr>
          <a:xfrm>
            <a:off x="1641986" y="4097272"/>
            <a:ext cx="2448233" cy="220807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1641986" y="4482121"/>
            <a:ext cx="2448233" cy="196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4760" y="4151197"/>
            <a:ext cx="1539449" cy="338554"/>
          </a:xfrm>
          <a:prstGeom prst="rect">
            <a:avLst/>
          </a:prstGeom>
          <a:noFill/>
        </p:spPr>
        <p:txBody>
          <a:bodyPr wrap="square" rtlCol="0">
            <a:spAutoFit/>
          </a:bodyPr>
          <a:lstStyle/>
          <a:p>
            <a:r>
              <a:rPr lang="en-US" sz="1600" dirty="0" err="1"/>
              <a:t>CallbackTimer</a:t>
            </a:r>
            <a:endParaRPr lang="en-US" sz="1600" dirty="0"/>
          </a:p>
        </p:txBody>
      </p:sp>
      <p:sp>
        <p:nvSpPr>
          <p:cNvPr id="19" name="TextBox 18"/>
          <p:cNvSpPr txBox="1"/>
          <p:nvPr/>
        </p:nvSpPr>
        <p:spPr>
          <a:xfrm>
            <a:off x="1740308" y="4584928"/>
            <a:ext cx="3224982" cy="1569660"/>
          </a:xfrm>
          <a:prstGeom prst="rect">
            <a:avLst/>
          </a:prstGeom>
          <a:noFill/>
        </p:spPr>
        <p:txBody>
          <a:bodyPr wrap="square" rtlCol="0">
            <a:spAutoFit/>
          </a:bodyPr>
          <a:lstStyle/>
          <a:p>
            <a:r>
              <a:rPr lang="en-US" sz="1200" dirty="0" err="1"/>
              <a:t>timerStarted</a:t>
            </a:r>
            <a:r>
              <a:rPr lang="en-US" sz="1200" dirty="0"/>
              <a:t>_ : </a:t>
            </a:r>
            <a:r>
              <a:rPr lang="en-US" sz="1200" dirty="0" err="1"/>
              <a:t>std</a:t>
            </a:r>
            <a:r>
              <a:rPr lang="en-US" sz="1200" dirty="0"/>
              <a:t>::atomic&lt;bool&gt;</a:t>
            </a:r>
          </a:p>
          <a:p>
            <a:r>
              <a:rPr lang="en-US" sz="1200" dirty="0" err="1"/>
              <a:t>timerExpired</a:t>
            </a:r>
            <a:r>
              <a:rPr lang="en-US" sz="1200" dirty="0"/>
              <a:t>_ : </a:t>
            </a:r>
            <a:r>
              <a:rPr lang="en-US" sz="1200" dirty="0" err="1"/>
              <a:t>std</a:t>
            </a:r>
            <a:r>
              <a:rPr lang="en-US" sz="1200" dirty="0"/>
              <a:t>::atomic&lt;bool&gt;</a:t>
            </a:r>
          </a:p>
          <a:p>
            <a:r>
              <a:rPr lang="en-US" sz="1200" dirty="0" err="1"/>
              <a:t>timerCanceled</a:t>
            </a:r>
            <a:r>
              <a:rPr lang="en-US" sz="1200" dirty="0"/>
              <a:t>_ : </a:t>
            </a:r>
            <a:r>
              <a:rPr lang="en-US" sz="1200" dirty="0" err="1"/>
              <a:t>std</a:t>
            </a:r>
            <a:r>
              <a:rPr lang="en-US" sz="1200" dirty="0"/>
              <a:t>::atomic&lt;bool&gt;</a:t>
            </a:r>
          </a:p>
          <a:p>
            <a:r>
              <a:rPr lang="en-US" sz="1200" dirty="0" err="1"/>
              <a:t>intervSecs</a:t>
            </a:r>
            <a:r>
              <a:rPr lang="en-US" sz="1200" dirty="0"/>
              <a:t>_ : </a:t>
            </a:r>
            <a:r>
              <a:rPr lang="en-US" sz="1200" dirty="0" err="1"/>
              <a:t>std</a:t>
            </a:r>
            <a:r>
              <a:rPr lang="en-US" sz="1200" dirty="0"/>
              <a:t>::atomic&lt;</a:t>
            </a:r>
            <a:r>
              <a:rPr lang="en-US" sz="1200" dirty="0" err="1"/>
              <a:t>int</a:t>
            </a:r>
            <a:r>
              <a:rPr lang="en-US" sz="1200" dirty="0"/>
              <a:t>&gt;</a:t>
            </a:r>
          </a:p>
          <a:p>
            <a:r>
              <a:rPr lang="en-US" sz="1200" dirty="0"/>
              <a:t>callback_: void(void) </a:t>
            </a:r>
          </a:p>
          <a:p>
            <a:r>
              <a:rPr lang="en-US" sz="1200" dirty="0"/>
              <a:t>Reset(</a:t>
            </a:r>
            <a:r>
              <a:rPr lang="en-US" sz="1200" dirty="0" err="1"/>
              <a:t>int</a:t>
            </a:r>
            <a:r>
              <a:rPr lang="en-US" sz="1200" dirty="0"/>
              <a:t> </a:t>
            </a:r>
            <a:r>
              <a:rPr lang="en-US" sz="1200" dirty="0" err="1"/>
              <a:t>intervSecs</a:t>
            </a:r>
            <a:r>
              <a:rPr lang="en-US" sz="1200" dirty="0"/>
              <a:t> = 60): bool</a:t>
            </a:r>
          </a:p>
          <a:p>
            <a:r>
              <a:rPr lang="en-US" sz="1200" dirty="0"/>
              <a:t>Start(</a:t>
            </a:r>
            <a:r>
              <a:rPr lang="en-US" sz="1200" dirty="0" err="1"/>
              <a:t>int</a:t>
            </a:r>
            <a:r>
              <a:rPr lang="en-US" sz="1200" dirty="0"/>
              <a:t> </a:t>
            </a:r>
            <a:r>
              <a:rPr lang="en-US" sz="1200" dirty="0" err="1"/>
              <a:t>intervSecs</a:t>
            </a:r>
            <a:r>
              <a:rPr lang="en-US" sz="1200" dirty="0"/>
              <a:t>): void</a:t>
            </a:r>
          </a:p>
          <a:p>
            <a:r>
              <a:rPr lang="en-US" sz="1200" dirty="0"/>
              <a:t>Cancel(): bool</a:t>
            </a:r>
          </a:p>
        </p:txBody>
      </p:sp>
      <p:sp>
        <p:nvSpPr>
          <p:cNvPr id="20" name="TextBox 19"/>
          <p:cNvSpPr txBox="1"/>
          <p:nvPr/>
        </p:nvSpPr>
        <p:spPr>
          <a:xfrm>
            <a:off x="4965290" y="5135795"/>
            <a:ext cx="6558116" cy="1169551"/>
          </a:xfrm>
          <a:prstGeom prst="rect">
            <a:avLst/>
          </a:prstGeom>
          <a:noFill/>
        </p:spPr>
        <p:txBody>
          <a:bodyPr wrap="square" rtlCol="0">
            <a:spAutoFit/>
          </a:bodyPr>
          <a:lstStyle/>
          <a:p>
            <a:r>
              <a:rPr lang="en-US" sz="1400" dirty="0"/>
              <a:t>The appended </a:t>
            </a:r>
            <a:r>
              <a:rPr lang="en-US" sz="1400" dirty="0" err="1"/>
              <a:t>indexlet</a:t>
            </a:r>
            <a:r>
              <a:rPr lang="en-US" sz="1400" dirty="0"/>
              <a:t> versions can be moved to the corresponding container in the QSL Manager only in “quiet times”. Therefore a callback timer is needed which is started at the end of each query and is reset at the beginning of each query. If the timer expires before it has been reset it invokes a callback which sets to true the </a:t>
            </a:r>
            <a:r>
              <a:rPr lang="en-US" sz="1400" b="1" dirty="0" err="1">
                <a:solidFill>
                  <a:schemeClr val="accent1"/>
                </a:solidFill>
              </a:rPr>
              <a:t>in_place</a:t>
            </a:r>
            <a:r>
              <a:rPr lang="en-US" sz="1400" dirty="0"/>
              <a:t> flag for all received </a:t>
            </a:r>
            <a:r>
              <a:rPr lang="en-US" sz="1400" dirty="0" err="1"/>
              <a:t>indexlets</a:t>
            </a:r>
            <a:r>
              <a:rPr lang="en-US" sz="1400" dirty="0"/>
              <a:t> which have not been consumed.</a:t>
            </a:r>
          </a:p>
        </p:txBody>
      </p:sp>
      <p:sp>
        <p:nvSpPr>
          <p:cNvPr id="21" name="Rectangle 20"/>
          <p:cNvSpPr/>
          <p:nvPr/>
        </p:nvSpPr>
        <p:spPr>
          <a:xfrm>
            <a:off x="4965290" y="5135795"/>
            <a:ext cx="6558116" cy="1169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2411908" y="2742576"/>
            <a:ext cx="908386" cy="108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5" idx="3"/>
          </p:cNvCxnSpPr>
          <p:nvPr/>
        </p:nvCxnSpPr>
        <p:spPr>
          <a:xfrm>
            <a:off x="4090219" y="5201309"/>
            <a:ext cx="66859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758813" y="3972233"/>
            <a:ext cx="0" cy="12290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758813" y="3972232"/>
            <a:ext cx="1111045" cy="9833"/>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29" name="Parallelogram 28"/>
          <p:cNvSpPr/>
          <p:nvPr/>
        </p:nvSpPr>
        <p:spPr>
          <a:xfrm rot="2232488">
            <a:off x="5682547" y="2352041"/>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a:off x="4758813" y="2413207"/>
            <a:ext cx="9019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Folded Corner 22"/>
          <p:cNvSpPr/>
          <p:nvPr/>
        </p:nvSpPr>
        <p:spPr>
          <a:xfrm>
            <a:off x="3672521" y="2527895"/>
            <a:ext cx="1888167" cy="2569956"/>
          </a:xfrm>
          <a:prstGeom prst="foldedCorner">
            <a:avLst/>
          </a:prstGeom>
          <a:solidFill>
            <a:schemeClr val="accent1">
              <a:lumMod val="20000"/>
              <a:lumOff val="8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Every new </a:t>
            </a:r>
            <a:r>
              <a:rPr lang="en-US" sz="1200" b="1" dirty="0" err="1">
                <a:solidFill>
                  <a:schemeClr val="tx1"/>
                </a:solidFill>
              </a:rPr>
              <a:t>VersionInfo</a:t>
            </a:r>
            <a:r>
              <a:rPr lang="en-US" sz="1200" dirty="0">
                <a:solidFill>
                  <a:schemeClr val="tx1"/>
                </a:solidFill>
              </a:rPr>
              <a:t> instance has its flag </a:t>
            </a:r>
            <a:r>
              <a:rPr lang="en-US" sz="1200" b="1" dirty="0" err="1">
                <a:solidFill>
                  <a:schemeClr val="tx1"/>
                </a:solidFill>
              </a:rPr>
              <a:t>in_place</a:t>
            </a:r>
            <a:r>
              <a:rPr lang="en-US" sz="1200" b="1" dirty="0">
                <a:solidFill>
                  <a:schemeClr val="tx1"/>
                </a:solidFill>
              </a:rPr>
              <a:t>_</a:t>
            </a:r>
            <a:r>
              <a:rPr lang="en-US" sz="1200" dirty="0">
                <a:solidFill>
                  <a:schemeClr val="tx1"/>
                </a:solidFill>
              </a:rPr>
              <a:t> set to false hence </a:t>
            </a:r>
            <a:r>
              <a:rPr lang="en-US" sz="1200" u="sng" dirty="0">
                <a:solidFill>
                  <a:schemeClr val="tx1"/>
                </a:solidFill>
              </a:rPr>
              <a:t>it will not be moved to the </a:t>
            </a:r>
            <a:r>
              <a:rPr lang="en-US" sz="1200" u="sng" dirty="0" err="1">
                <a:solidFill>
                  <a:schemeClr val="tx1"/>
                </a:solidFill>
              </a:rPr>
              <a:t>indexletStorage</a:t>
            </a:r>
            <a:r>
              <a:rPr lang="en-US" sz="1200" u="sng" dirty="0">
                <a:solidFill>
                  <a:schemeClr val="tx1"/>
                </a:solidFill>
              </a:rPr>
              <a:t> container </a:t>
            </a:r>
            <a:r>
              <a:rPr lang="en-US" sz="1200" u="sng" dirty="0" err="1">
                <a:solidFill>
                  <a:schemeClr val="tx1"/>
                </a:solidFill>
              </a:rPr>
              <a:t>immediatelly</a:t>
            </a:r>
            <a:r>
              <a:rPr lang="en-US" sz="1200" u="sng" dirty="0">
                <a:solidFill>
                  <a:schemeClr val="tx1"/>
                </a:solidFill>
              </a:rPr>
              <a:t>. </a:t>
            </a:r>
            <a:r>
              <a:rPr lang="en-US" sz="1200" dirty="0">
                <a:solidFill>
                  <a:schemeClr val="tx1"/>
                </a:solidFill>
              </a:rPr>
              <a:t>The flags </a:t>
            </a:r>
            <a:r>
              <a:rPr lang="en-US" sz="1200" b="1" dirty="0" err="1">
                <a:solidFill>
                  <a:schemeClr val="tx1"/>
                </a:solidFill>
              </a:rPr>
              <a:t>in_place</a:t>
            </a:r>
            <a:r>
              <a:rPr lang="en-US" sz="1200" b="1" dirty="0">
                <a:solidFill>
                  <a:schemeClr val="tx1"/>
                </a:solidFill>
              </a:rPr>
              <a:t>_</a:t>
            </a:r>
            <a:r>
              <a:rPr lang="en-US" sz="1200" dirty="0">
                <a:solidFill>
                  <a:schemeClr val="tx1"/>
                </a:solidFill>
              </a:rPr>
              <a:t> of the newly arrived </a:t>
            </a:r>
            <a:r>
              <a:rPr lang="en-US" sz="1200" dirty="0" err="1">
                <a:solidFill>
                  <a:schemeClr val="tx1"/>
                </a:solidFill>
              </a:rPr>
              <a:t>indexlets</a:t>
            </a:r>
            <a:r>
              <a:rPr lang="en-US" sz="1200" dirty="0">
                <a:solidFill>
                  <a:schemeClr val="tx1"/>
                </a:solidFill>
              </a:rPr>
              <a:t> will be set to true only during quiet period in which no query is running.  </a:t>
            </a:r>
          </a:p>
        </p:txBody>
      </p:sp>
    </p:spTree>
    <p:extLst>
      <p:ext uri="{BB962C8B-B14F-4D97-AF65-F5344CB8AC3E}">
        <p14:creationId xmlns:p14="http://schemas.microsoft.com/office/powerpoint/2010/main" val="505470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0891" y="196334"/>
            <a:ext cx="7753148" cy="369332"/>
          </a:xfrm>
          <a:prstGeom prst="rect">
            <a:avLst/>
          </a:prstGeom>
        </p:spPr>
        <p:txBody>
          <a:bodyPr wrap="none">
            <a:spAutoFit/>
          </a:bodyPr>
          <a:lstStyle/>
          <a:p>
            <a:r>
              <a:rPr lang="en-US" dirty="0"/>
              <a:t>Consuming the Appended </a:t>
            </a:r>
            <a:r>
              <a:rPr lang="en-US" dirty="0" err="1"/>
              <a:t>Indexlets</a:t>
            </a:r>
            <a:r>
              <a:rPr lang="en-US" dirty="0"/>
              <a:t> with class </a:t>
            </a:r>
            <a:r>
              <a:rPr lang="en-US" dirty="0" err="1"/>
              <a:t>ReceivedIndexlets</a:t>
            </a:r>
            <a:r>
              <a:rPr lang="en-US" dirty="0"/>
              <a:t> and </a:t>
            </a:r>
            <a:r>
              <a:rPr lang="en-US" dirty="0" err="1"/>
              <a:t>VersionInfo</a:t>
            </a:r>
            <a:endParaRPr lang="en-US" dirty="0"/>
          </a:p>
        </p:txBody>
      </p:sp>
      <p:sp>
        <p:nvSpPr>
          <p:cNvPr id="5" name="TextBox 4"/>
          <p:cNvSpPr txBox="1"/>
          <p:nvPr/>
        </p:nvSpPr>
        <p:spPr>
          <a:xfrm>
            <a:off x="1582994" y="1091380"/>
            <a:ext cx="9333535" cy="4555093"/>
          </a:xfrm>
          <a:prstGeom prst="rect">
            <a:avLst/>
          </a:prstGeom>
          <a:noFill/>
          <a:ln w="19050">
            <a:solidFill>
              <a:schemeClr val="accent1"/>
            </a:solidFill>
          </a:ln>
        </p:spPr>
        <p:txBody>
          <a:bodyPr wrap="square" rtlCol="0">
            <a:spAutoFit/>
          </a:bodyPr>
          <a:lstStyle/>
          <a:p>
            <a:r>
              <a:rPr lang="en-US" sz="1400" dirty="0" err="1"/>
              <a:t>grpc</a:t>
            </a:r>
            <a:r>
              <a:rPr lang="en-US" sz="1400" dirty="0"/>
              <a:t>::Status </a:t>
            </a:r>
            <a:r>
              <a:rPr lang="en-US" sz="1400" dirty="0" err="1"/>
              <a:t>QueryExecutorManagerServer</a:t>
            </a:r>
            <a:r>
              <a:rPr lang="en-US" sz="1400" dirty="0"/>
              <a:t>::Execute(</a:t>
            </a:r>
            <a:r>
              <a:rPr lang="en-US" sz="1400" dirty="0" err="1"/>
              <a:t>const</a:t>
            </a:r>
            <a:r>
              <a:rPr lang="en-US" sz="1400" dirty="0"/>
              <a:t> </a:t>
            </a:r>
            <a:r>
              <a:rPr lang="en-US" sz="1400" dirty="0" err="1"/>
              <a:t>QslQueryRequest</a:t>
            </a:r>
            <a:r>
              <a:rPr lang="en-US" sz="1400" dirty="0"/>
              <a:t>*  request, </a:t>
            </a:r>
            <a:r>
              <a:rPr lang="en-US" sz="1400" dirty="0" err="1"/>
              <a:t>QslQueryResponse</a:t>
            </a:r>
            <a:r>
              <a:rPr lang="en-US" sz="1400" dirty="0"/>
              <a:t>* response ) {</a:t>
            </a:r>
          </a:p>
          <a:p>
            <a:r>
              <a:rPr lang="en-US" sz="1400" dirty="0"/>
              <a:t>    QLT_ENTRY(7);</a:t>
            </a:r>
          </a:p>
          <a:p>
            <a:br>
              <a:rPr lang="en-US" sz="1200" dirty="0"/>
            </a:br>
            <a:endParaRPr lang="en-US" sz="1200" dirty="0"/>
          </a:p>
          <a:p>
            <a:r>
              <a:rPr lang="en-US" sz="1200" dirty="0"/>
              <a:t>   </a:t>
            </a:r>
            <a:r>
              <a:rPr lang="en-US" sz="1400" dirty="0"/>
              <a:t> QLD(5, "{0}", request-&gt;</a:t>
            </a:r>
            <a:r>
              <a:rPr lang="en-US" sz="1400" dirty="0" err="1"/>
              <a:t>msg</a:t>
            </a:r>
            <a:r>
              <a:rPr lang="en-US" sz="1400" dirty="0"/>
              <a:t>());</a:t>
            </a:r>
          </a:p>
          <a:p>
            <a:br>
              <a:rPr lang="en-US" sz="1400" dirty="0"/>
            </a:br>
            <a:endParaRPr lang="en-US" sz="1400" dirty="0"/>
          </a:p>
          <a:p>
            <a:r>
              <a:rPr lang="en-US" sz="1400" dirty="0"/>
              <a:t>    </a:t>
            </a:r>
            <a:r>
              <a:rPr lang="en-US" sz="1400" dirty="0" err="1"/>
              <a:t>timer.Cancel</a:t>
            </a:r>
            <a:r>
              <a:rPr lang="en-US" sz="1400" dirty="0"/>
              <a:t>();</a:t>
            </a:r>
          </a:p>
          <a:p>
            <a:br>
              <a:rPr lang="en-US" sz="1400" dirty="0"/>
            </a:br>
            <a:endParaRPr lang="en-US" sz="1400" dirty="0"/>
          </a:p>
          <a:p>
            <a:r>
              <a:rPr lang="en-US" sz="1400" dirty="0"/>
              <a:t>    </a:t>
            </a:r>
            <a:r>
              <a:rPr lang="en-US" sz="1400" dirty="0" err="1"/>
              <a:t>std</a:t>
            </a:r>
            <a:r>
              <a:rPr lang="en-US" sz="1400" dirty="0"/>
              <a:t>::string </a:t>
            </a:r>
            <a:r>
              <a:rPr lang="en-US" sz="1400" dirty="0" err="1"/>
              <a:t>queryStr</a:t>
            </a:r>
            <a:r>
              <a:rPr lang="en-US" sz="1400" dirty="0"/>
              <a:t> = request-&gt;</a:t>
            </a:r>
            <a:r>
              <a:rPr lang="en-US" sz="1400" dirty="0" err="1"/>
              <a:t>msg</a:t>
            </a:r>
            <a:r>
              <a:rPr lang="en-US" sz="1400" dirty="0"/>
              <a:t>();</a:t>
            </a:r>
          </a:p>
          <a:p>
            <a:br>
              <a:rPr lang="en-US" sz="1400" dirty="0"/>
            </a:br>
            <a:endParaRPr lang="en-US" sz="1400" dirty="0"/>
          </a:p>
          <a:p>
            <a:r>
              <a:rPr lang="en-US" sz="1400" dirty="0"/>
              <a:t>    bool res = </a:t>
            </a:r>
            <a:r>
              <a:rPr lang="en-US" sz="1400" dirty="0" err="1"/>
              <a:t>pQSLEngine</a:t>
            </a:r>
            <a:r>
              <a:rPr lang="en-US" sz="1400" dirty="0"/>
              <a:t>_-&gt;</a:t>
            </a:r>
            <a:r>
              <a:rPr lang="en-US" sz="1400" dirty="0" err="1"/>
              <a:t>ProcessQuery</a:t>
            </a:r>
            <a:r>
              <a:rPr lang="en-US" sz="1400" dirty="0"/>
              <a:t>(request, response);</a:t>
            </a:r>
          </a:p>
          <a:p>
            <a:br>
              <a:rPr lang="en-US" sz="1400" dirty="0"/>
            </a:br>
            <a:endParaRPr lang="en-US" sz="1400" dirty="0"/>
          </a:p>
          <a:p>
            <a:r>
              <a:rPr lang="en-US" sz="1400" dirty="0"/>
              <a:t>    </a:t>
            </a:r>
            <a:r>
              <a:rPr lang="en-US" sz="1400" dirty="0" err="1"/>
              <a:t>timer.Start</a:t>
            </a:r>
            <a:r>
              <a:rPr lang="en-US" sz="1400" dirty="0"/>
              <a:t>();</a:t>
            </a:r>
          </a:p>
          <a:p>
            <a:br>
              <a:rPr lang="en-US" sz="1400" dirty="0"/>
            </a:br>
            <a:endParaRPr lang="en-US" sz="1400" dirty="0"/>
          </a:p>
          <a:p>
            <a:r>
              <a:rPr lang="en-US" sz="1400" dirty="0"/>
              <a:t>    return </a:t>
            </a:r>
            <a:r>
              <a:rPr lang="en-US" sz="1400" dirty="0" err="1"/>
              <a:t>grpc</a:t>
            </a:r>
            <a:r>
              <a:rPr lang="en-US" sz="1400" dirty="0"/>
              <a:t>::Status::OK;</a:t>
            </a:r>
          </a:p>
          <a:p>
            <a:r>
              <a:rPr lang="en-US" sz="1400" dirty="0"/>
              <a:t>} </a:t>
            </a:r>
            <a:r>
              <a:rPr lang="en-US" sz="1400" b="1" dirty="0">
                <a:solidFill>
                  <a:schemeClr val="accent6"/>
                </a:solidFill>
              </a:rPr>
              <a:t>// Execute Query RPC</a:t>
            </a:r>
          </a:p>
        </p:txBody>
      </p:sp>
      <p:sp>
        <p:nvSpPr>
          <p:cNvPr id="8" name="Right Arrow 7"/>
          <p:cNvSpPr/>
          <p:nvPr/>
        </p:nvSpPr>
        <p:spPr>
          <a:xfrm rot="11899365">
            <a:off x="2799082" y="4951496"/>
            <a:ext cx="2581631" cy="29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106994" y="2567886"/>
            <a:ext cx="589935" cy="176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696929" y="2501037"/>
            <a:ext cx="3832595" cy="307777"/>
          </a:xfrm>
          <a:prstGeom prst="rect">
            <a:avLst/>
          </a:prstGeom>
          <a:noFill/>
          <a:ln w="19050">
            <a:solidFill>
              <a:schemeClr val="accent1"/>
            </a:solidFill>
          </a:ln>
        </p:spPr>
        <p:txBody>
          <a:bodyPr wrap="square" rtlCol="0">
            <a:spAutoFit/>
          </a:bodyPr>
          <a:lstStyle/>
          <a:p>
            <a:r>
              <a:rPr lang="en-US" sz="1400" dirty="0"/>
              <a:t>Cancel the timer in case it is not already expired</a:t>
            </a:r>
          </a:p>
        </p:txBody>
      </p:sp>
      <p:sp>
        <p:nvSpPr>
          <p:cNvPr id="7" name="Rectangle 6"/>
          <p:cNvSpPr/>
          <p:nvPr/>
        </p:nvSpPr>
        <p:spPr>
          <a:xfrm>
            <a:off x="4935794" y="5371769"/>
            <a:ext cx="6646606" cy="87663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980039" y="5394585"/>
            <a:ext cx="6558116" cy="830997"/>
          </a:xfrm>
          <a:prstGeom prst="rect">
            <a:avLst/>
          </a:prstGeom>
          <a:solidFill>
            <a:schemeClr val="bg1"/>
          </a:solidFill>
        </p:spPr>
        <p:txBody>
          <a:bodyPr wrap="square" rtlCol="0">
            <a:spAutoFit/>
          </a:bodyPr>
          <a:lstStyle/>
          <a:p>
            <a:r>
              <a:rPr lang="en-US" sz="1200" dirty="0"/>
              <a:t>The appended </a:t>
            </a:r>
            <a:r>
              <a:rPr lang="en-US" sz="1200" dirty="0" err="1"/>
              <a:t>indexlet</a:t>
            </a:r>
            <a:r>
              <a:rPr lang="en-US" sz="1200" dirty="0"/>
              <a:t> versions can be moved to the corresponding container in the QSL Manager only in “quiet times”. Therefore a callback timer is needed which is started at the end of each query and is reset at the beginning of each query. If the timer expires before it has been reset it invokes a callback which sets to true the </a:t>
            </a:r>
            <a:r>
              <a:rPr lang="en-US" sz="1200" dirty="0" err="1"/>
              <a:t>in_place</a:t>
            </a:r>
            <a:r>
              <a:rPr lang="en-US" sz="1200" dirty="0"/>
              <a:t> flag for all received </a:t>
            </a:r>
            <a:r>
              <a:rPr lang="en-US" sz="1200" dirty="0" err="1"/>
              <a:t>indexlets</a:t>
            </a:r>
            <a:r>
              <a:rPr lang="en-US" sz="1200" dirty="0"/>
              <a:t> which have not been consumed.</a:t>
            </a:r>
          </a:p>
        </p:txBody>
      </p:sp>
    </p:spTree>
    <p:extLst>
      <p:ext uri="{BB962C8B-B14F-4D97-AF65-F5344CB8AC3E}">
        <p14:creationId xmlns:p14="http://schemas.microsoft.com/office/powerpoint/2010/main" val="81280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6463" y="924673"/>
            <a:ext cx="9462498" cy="1169551"/>
          </a:xfrm>
          <a:prstGeom prst="rect">
            <a:avLst/>
          </a:prstGeom>
          <a:noFill/>
        </p:spPr>
        <p:txBody>
          <a:bodyPr wrap="square" rtlCol="0">
            <a:spAutoFit/>
          </a:bodyPr>
          <a:lstStyle/>
          <a:p>
            <a:r>
              <a:rPr lang="en-US" sz="1400" dirty="0"/>
              <a:t>The Roaring compression is used to store and persist on the file system all symbols for the column </a:t>
            </a:r>
            <a:r>
              <a:rPr lang="en-US" sz="1400" dirty="0" err="1"/>
              <a:t>indexlets</a:t>
            </a:r>
            <a:r>
              <a:rPr lang="en-US" sz="1400" dirty="0"/>
              <a:t> and is popular compression format in DB systems. It is an preferred alternative to the Run-Length Encoding format due to its better performance on bitmap logical operations.  </a:t>
            </a:r>
          </a:p>
          <a:p>
            <a:r>
              <a:rPr lang="en-US" sz="1400" dirty="0"/>
              <a:t>The Roaring algorithm compresses data into an array of containers where each container groups numbers by common higher 16 bits value and stores only the lower 16 bits of each 32 bit number.</a:t>
            </a:r>
          </a:p>
        </p:txBody>
      </p:sp>
      <p:sp>
        <p:nvSpPr>
          <p:cNvPr id="5" name="TextBox 4"/>
          <p:cNvSpPr txBox="1"/>
          <p:nvPr/>
        </p:nvSpPr>
        <p:spPr>
          <a:xfrm>
            <a:off x="2434975" y="462337"/>
            <a:ext cx="7469313" cy="369332"/>
          </a:xfrm>
          <a:prstGeom prst="rect">
            <a:avLst/>
          </a:prstGeom>
          <a:noFill/>
        </p:spPr>
        <p:txBody>
          <a:bodyPr wrap="square" rtlCol="0">
            <a:spAutoFit/>
          </a:bodyPr>
          <a:lstStyle/>
          <a:p>
            <a:r>
              <a:rPr lang="en-US" u="sng" dirty="0"/>
              <a:t>What is Roaring compression and why is being used in BDI?</a:t>
            </a:r>
          </a:p>
        </p:txBody>
      </p:sp>
      <p:sp>
        <p:nvSpPr>
          <p:cNvPr id="6" name="TextBox 5"/>
          <p:cNvSpPr txBox="1"/>
          <p:nvPr/>
        </p:nvSpPr>
        <p:spPr>
          <a:xfrm>
            <a:off x="2342508" y="6256962"/>
            <a:ext cx="7705618" cy="523220"/>
          </a:xfrm>
          <a:prstGeom prst="rect">
            <a:avLst/>
          </a:prstGeom>
          <a:noFill/>
        </p:spPr>
        <p:txBody>
          <a:bodyPr wrap="square" rtlCol="0">
            <a:spAutoFit/>
          </a:bodyPr>
          <a:lstStyle/>
          <a:p>
            <a:r>
              <a:rPr lang="en-US" sz="1400" i="1" dirty="0"/>
              <a:t>Better bitmap performance with Roaring bitmaps, by S </a:t>
            </a:r>
            <a:r>
              <a:rPr lang="en-US" sz="1400" i="1" dirty="0" err="1"/>
              <a:t>Chambi</a:t>
            </a:r>
            <a:r>
              <a:rPr lang="en-US" sz="1400" i="1" dirty="0"/>
              <a:t> et al, 2014 </a:t>
            </a:r>
          </a:p>
          <a:p>
            <a:endParaRPr lang="en-US" sz="1400" dirty="0"/>
          </a:p>
        </p:txBody>
      </p:sp>
      <p:sp>
        <p:nvSpPr>
          <p:cNvPr id="7" name="Rectangle 6"/>
          <p:cNvSpPr/>
          <p:nvPr/>
        </p:nvSpPr>
        <p:spPr>
          <a:xfrm>
            <a:off x="4483099" y="2204121"/>
            <a:ext cx="1958797" cy="33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49627" y="2204121"/>
            <a:ext cx="1741470" cy="307777"/>
          </a:xfrm>
          <a:prstGeom prst="rect">
            <a:avLst/>
          </a:prstGeom>
          <a:noFill/>
        </p:spPr>
        <p:txBody>
          <a:bodyPr wrap="square" rtlCol="0">
            <a:spAutoFit/>
          </a:bodyPr>
          <a:lstStyle/>
          <a:p>
            <a:r>
              <a:rPr lang="en-US" sz="1400" dirty="0"/>
              <a:t>Array of containers</a:t>
            </a:r>
          </a:p>
        </p:txBody>
      </p:sp>
      <p:sp>
        <p:nvSpPr>
          <p:cNvPr id="10" name="Rectangle 9"/>
          <p:cNvSpPr/>
          <p:nvPr/>
        </p:nvSpPr>
        <p:spPr>
          <a:xfrm>
            <a:off x="1366463" y="2807571"/>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51399" y="3413746"/>
            <a:ext cx="2074646"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51397" y="369114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51397" y="396855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51397" y="4245952"/>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51397" y="452094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51397" y="4798351"/>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51396" y="5073348"/>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51395" y="5566545"/>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51394" y="5808198"/>
            <a:ext cx="2030005" cy="276999"/>
          </a:xfrm>
          <a:prstGeom prst="rect">
            <a:avLst/>
          </a:prstGeom>
          <a:noFill/>
        </p:spPr>
        <p:txBody>
          <a:bodyPr wrap="square" rtlCol="0">
            <a:spAutoFit/>
          </a:bodyPr>
          <a:lstStyle/>
          <a:p>
            <a:r>
              <a:rPr lang="en-US" sz="1200" dirty="0"/>
              <a:t>array container</a:t>
            </a:r>
          </a:p>
        </p:txBody>
      </p:sp>
      <p:sp>
        <p:nvSpPr>
          <p:cNvPr id="20" name="TextBox 19"/>
          <p:cNvSpPr txBox="1"/>
          <p:nvPr/>
        </p:nvSpPr>
        <p:spPr>
          <a:xfrm rot="16200000">
            <a:off x="1551395" y="5073348"/>
            <a:ext cx="556806" cy="369332"/>
          </a:xfrm>
          <a:prstGeom prst="rect">
            <a:avLst/>
          </a:prstGeom>
          <a:noFill/>
        </p:spPr>
        <p:txBody>
          <a:bodyPr wrap="square" rtlCol="0">
            <a:spAutoFit/>
          </a:bodyPr>
          <a:lstStyle/>
          <a:p>
            <a:r>
              <a:rPr lang="en-US" dirty="0"/>
              <a:t>. . </a:t>
            </a:r>
            <a:r>
              <a:rPr lang="en-US"/>
              <a:t>.</a:t>
            </a:r>
          </a:p>
        </p:txBody>
      </p:sp>
      <p:sp>
        <p:nvSpPr>
          <p:cNvPr id="21" name="TextBox 20"/>
          <p:cNvSpPr txBox="1"/>
          <p:nvPr/>
        </p:nvSpPr>
        <p:spPr>
          <a:xfrm>
            <a:off x="1545526" y="2893142"/>
            <a:ext cx="2080518" cy="461665"/>
          </a:xfrm>
          <a:prstGeom prst="rect">
            <a:avLst/>
          </a:prstGeom>
          <a:noFill/>
        </p:spPr>
        <p:txBody>
          <a:bodyPr wrap="square" rtlCol="0">
            <a:spAutoFit/>
          </a:bodyPr>
          <a:lstStyle/>
          <a:p>
            <a:r>
              <a:rPr lang="en-US" sz="1200" dirty="0"/>
              <a:t>Most significant bits: 0x0000</a:t>
            </a:r>
          </a:p>
          <a:p>
            <a:r>
              <a:rPr lang="en-US" sz="1200" dirty="0"/>
              <a:t>Cardinality: 1000</a:t>
            </a:r>
          </a:p>
        </p:txBody>
      </p:sp>
      <p:sp>
        <p:nvSpPr>
          <p:cNvPr id="22" name="TextBox 21"/>
          <p:cNvSpPr txBox="1"/>
          <p:nvPr/>
        </p:nvSpPr>
        <p:spPr>
          <a:xfrm>
            <a:off x="1616324" y="3424508"/>
            <a:ext cx="1637302" cy="276999"/>
          </a:xfrm>
          <a:prstGeom prst="rect">
            <a:avLst/>
          </a:prstGeom>
          <a:noFill/>
        </p:spPr>
        <p:txBody>
          <a:bodyPr wrap="square" rtlCol="0">
            <a:spAutoFit/>
          </a:bodyPr>
          <a:lstStyle/>
          <a:p>
            <a:r>
              <a:rPr lang="en-US" sz="1200" dirty="0"/>
              <a:t>0</a:t>
            </a:r>
          </a:p>
        </p:txBody>
      </p:sp>
      <p:sp>
        <p:nvSpPr>
          <p:cNvPr id="23" name="TextBox 22"/>
          <p:cNvSpPr txBox="1"/>
          <p:nvPr/>
        </p:nvSpPr>
        <p:spPr>
          <a:xfrm>
            <a:off x="1616323" y="3690804"/>
            <a:ext cx="1637302" cy="276999"/>
          </a:xfrm>
          <a:prstGeom prst="rect">
            <a:avLst/>
          </a:prstGeom>
          <a:noFill/>
        </p:spPr>
        <p:txBody>
          <a:bodyPr wrap="square" rtlCol="0">
            <a:spAutoFit/>
          </a:bodyPr>
          <a:lstStyle/>
          <a:p>
            <a:r>
              <a:rPr lang="en-US" sz="1200"/>
              <a:t>62</a:t>
            </a:r>
            <a:endParaRPr lang="en-US" sz="1200" dirty="0"/>
          </a:p>
        </p:txBody>
      </p:sp>
      <p:sp>
        <p:nvSpPr>
          <p:cNvPr id="24" name="TextBox 23"/>
          <p:cNvSpPr txBox="1"/>
          <p:nvPr/>
        </p:nvSpPr>
        <p:spPr>
          <a:xfrm>
            <a:off x="1616323" y="3976504"/>
            <a:ext cx="1637302" cy="276999"/>
          </a:xfrm>
          <a:prstGeom prst="rect">
            <a:avLst/>
          </a:prstGeom>
          <a:noFill/>
        </p:spPr>
        <p:txBody>
          <a:bodyPr wrap="square" rtlCol="0">
            <a:spAutoFit/>
          </a:bodyPr>
          <a:lstStyle/>
          <a:p>
            <a:r>
              <a:rPr lang="en-US" sz="1200"/>
              <a:t>124</a:t>
            </a:r>
            <a:endParaRPr lang="en-US" sz="1200" dirty="0"/>
          </a:p>
        </p:txBody>
      </p:sp>
      <p:sp>
        <p:nvSpPr>
          <p:cNvPr id="25" name="TextBox 24"/>
          <p:cNvSpPr txBox="1"/>
          <p:nvPr/>
        </p:nvSpPr>
        <p:spPr>
          <a:xfrm>
            <a:off x="1616323" y="4249334"/>
            <a:ext cx="1637302" cy="276999"/>
          </a:xfrm>
          <a:prstGeom prst="rect">
            <a:avLst/>
          </a:prstGeom>
          <a:noFill/>
        </p:spPr>
        <p:txBody>
          <a:bodyPr wrap="square" rtlCol="0">
            <a:spAutoFit/>
          </a:bodyPr>
          <a:lstStyle/>
          <a:p>
            <a:r>
              <a:rPr lang="en-US" sz="1200" dirty="0"/>
              <a:t>186</a:t>
            </a:r>
          </a:p>
        </p:txBody>
      </p:sp>
      <p:sp>
        <p:nvSpPr>
          <p:cNvPr id="26" name="TextBox 25"/>
          <p:cNvSpPr txBox="1"/>
          <p:nvPr/>
        </p:nvSpPr>
        <p:spPr>
          <a:xfrm>
            <a:off x="1616323" y="4516353"/>
            <a:ext cx="1637302" cy="276999"/>
          </a:xfrm>
          <a:prstGeom prst="rect">
            <a:avLst/>
          </a:prstGeom>
          <a:noFill/>
        </p:spPr>
        <p:txBody>
          <a:bodyPr wrap="square" rtlCol="0">
            <a:spAutoFit/>
          </a:bodyPr>
          <a:lstStyle/>
          <a:p>
            <a:r>
              <a:rPr lang="en-US" sz="1200"/>
              <a:t>248</a:t>
            </a:r>
            <a:endParaRPr lang="en-US" sz="1200" dirty="0"/>
          </a:p>
        </p:txBody>
      </p:sp>
      <p:sp>
        <p:nvSpPr>
          <p:cNvPr id="27" name="TextBox 26"/>
          <p:cNvSpPr txBox="1"/>
          <p:nvPr/>
        </p:nvSpPr>
        <p:spPr>
          <a:xfrm>
            <a:off x="1616323" y="4795662"/>
            <a:ext cx="1637302" cy="276999"/>
          </a:xfrm>
          <a:prstGeom prst="rect">
            <a:avLst/>
          </a:prstGeom>
          <a:noFill/>
        </p:spPr>
        <p:txBody>
          <a:bodyPr wrap="square" rtlCol="0">
            <a:spAutoFit/>
          </a:bodyPr>
          <a:lstStyle/>
          <a:p>
            <a:r>
              <a:rPr lang="en-US" sz="1200"/>
              <a:t>310</a:t>
            </a:r>
            <a:endParaRPr lang="en-US" sz="1200" dirty="0"/>
          </a:p>
        </p:txBody>
      </p:sp>
      <p:sp>
        <p:nvSpPr>
          <p:cNvPr id="28" name="TextBox 27"/>
          <p:cNvSpPr txBox="1"/>
          <p:nvPr/>
        </p:nvSpPr>
        <p:spPr>
          <a:xfrm>
            <a:off x="1616323" y="5583816"/>
            <a:ext cx="1637302" cy="276999"/>
          </a:xfrm>
          <a:prstGeom prst="rect">
            <a:avLst/>
          </a:prstGeom>
          <a:noFill/>
        </p:spPr>
        <p:txBody>
          <a:bodyPr wrap="square" rtlCol="0">
            <a:spAutoFit/>
          </a:bodyPr>
          <a:lstStyle/>
          <a:p>
            <a:r>
              <a:rPr lang="en-US" sz="1200" dirty="0"/>
              <a:t>61938</a:t>
            </a:r>
          </a:p>
        </p:txBody>
      </p:sp>
      <p:sp>
        <p:nvSpPr>
          <p:cNvPr id="29" name="Rectangle 28"/>
          <p:cNvSpPr/>
          <p:nvPr/>
        </p:nvSpPr>
        <p:spPr>
          <a:xfrm>
            <a:off x="4204913" y="2828289"/>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89848" y="3434464"/>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389847" y="3711866"/>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389847" y="398926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89847" y="426667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89847" y="4541667"/>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389847" y="481906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89846" y="5094066"/>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89845" y="5587263"/>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389844" y="5828916"/>
            <a:ext cx="2030005" cy="276999"/>
          </a:xfrm>
          <a:prstGeom prst="rect">
            <a:avLst/>
          </a:prstGeom>
          <a:noFill/>
        </p:spPr>
        <p:txBody>
          <a:bodyPr wrap="square" rtlCol="0">
            <a:spAutoFit/>
          </a:bodyPr>
          <a:lstStyle/>
          <a:p>
            <a:r>
              <a:rPr lang="en-US" sz="1200" dirty="0"/>
              <a:t>array container</a:t>
            </a:r>
          </a:p>
        </p:txBody>
      </p:sp>
      <p:sp>
        <p:nvSpPr>
          <p:cNvPr id="39" name="TextBox 38"/>
          <p:cNvSpPr txBox="1"/>
          <p:nvPr/>
        </p:nvSpPr>
        <p:spPr>
          <a:xfrm rot="16200000">
            <a:off x="4389845" y="5094066"/>
            <a:ext cx="556806" cy="369332"/>
          </a:xfrm>
          <a:prstGeom prst="rect">
            <a:avLst/>
          </a:prstGeom>
          <a:noFill/>
        </p:spPr>
        <p:txBody>
          <a:bodyPr wrap="square" rtlCol="0">
            <a:spAutoFit/>
          </a:bodyPr>
          <a:lstStyle/>
          <a:p>
            <a:r>
              <a:rPr lang="en-US" dirty="0"/>
              <a:t>. . </a:t>
            </a:r>
            <a:r>
              <a:rPr lang="en-US"/>
              <a:t>.</a:t>
            </a:r>
          </a:p>
        </p:txBody>
      </p:sp>
      <p:sp>
        <p:nvSpPr>
          <p:cNvPr id="40" name="TextBox 39"/>
          <p:cNvSpPr txBox="1"/>
          <p:nvPr/>
        </p:nvSpPr>
        <p:spPr>
          <a:xfrm>
            <a:off x="4383976" y="2913860"/>
            <a:ext cx="2080518" cy="461665"/>
          </a:xfrm>
          <a:prstGeom prst="rect">
            <a:avLst/>
          </a:prstGeom>
          <a:noFill/>
        </p:spPr>
        <p:txBody>
          <a:bodyPr wrap="square" rtlCol="0">
            <a:spAutoFit/>
          </a:bodyPr>
          <a:lstStyle/>
          <a:p>
            <a:r>
              <a:rPr lang="en-US" sz="1200" dirty="0"/>
              <a:t>Most significant bits: 0x0001</a:t>
            </a:r>
          </a:p>
          <a:p>
            <a:r>
              <a:rPr lang="en-US" sz="1200" dirty="0"/>
              <a:t>Cardinality: 100</a:t>
            </a:r>
          </a:p>
        </p:txBody>
      </p:sp>
      <p:sp>
        <p:nvSpPr>
          <p:cNvPr id="41" name="TextBox 40"/>
          <p:cNvSpPr txBox="1"/>
          <p:nvPr/>
        </p:nvSpPr>
        <p:spPr>
          <a:xfrm>
            <a:off x="4454774" y="3445226"/>
            <a:ext cx="1637302" cy="276999"/>
          </a:xfrm>
          <a:prstGeom prst="rect">
            <a:avLst/>
          </a:prstGeom>
          <a:noFill/>
        </p:spPr>
        <p:txBody>
          <a:bodyPr wrap="square" rtlCol="0">
            <a:spAutoFit/>
          </a:bodyPr>
          <a:lstStyle/>
          <a:p>
            <a:r>
              <a:rPr lang="en-US" sz="1200" dirty="0"/>
              <a:t>0</a:t>
            </a:r>
          </a:p>
        </p:txBody>
      </p:sp>
      <p:sp>
        <p:nvSpPr>
          <p:cNvPr id="42" name="TextBox 41"/>
          <p:cNvSpPr txBox="1"/>
          <p:nvPr/>
        </p:nvSpPr>
        <p:spPr>
          <a:xfrm>
            <a:off x="4454773" y="3711522"/>
            <a:ext cx="1637302" cy="276999"/>
          </a:xfrm>
          <a:prstGeom prst="rect">
            <a:avLst/>
          </a:prstGeom>
          <a:noFill/>
        </p:spPr>
        <p:txBody>
          <a:bodyPr wrap="square" rtlCol="0">
            <a:spAutoFit/>
          </a:bodyPr>
          <a:lstStyle/>
          <a:p>
            <a:r>
              <a:rPr lang="en-US" sz="1200" dirty="0"/>
              <a:t>1</a:t>
            </a:r>
          </a:p>
        </p:txBody>
      </p:sp>
      <p:sp>
        <p:nvSpPr>
          <p:cNvPr id="43" name="TextBox 42"/>
          <p:cNvSpPr txBox="1"/>
          <p:nvPr/>
        </p:nvSpPr>
        <p:spPr>
          <a:xfrm>
            <a:off x="4454773" y="3997222"/>
            <a:ext cx="1637302" cy="276999"/>
          </a:xfrm>
          <a:prstGeom prst="rect">
            <a:avLst/>
          </a:prstGeom>
          <a:noFill/>
        </p:spPr>
        <p:txBody>
          <a:bodyPr wrap="square" rtlCol="0">
            <a:spAutoFit/>
          </a:bodyPr>
          <a:lstStyle/>
          <a:p>
            <a:r>
              <a:rPr lang="en-US" sz="1200" dirty="0"/>
              <a:t>2</a:t>
            </a:r>
          </a:p>
        </p:txBody>
      </p:sp>
      <p:sp>
        <p:nvSpPr>
          <p:cNvPr id="44" name="TextBox 43"/>
          <p:cNvSpPr txBox="1"/>
          <p:nvPr/>
        </p:nvSpPr>
        <p:spPr>
          <a:xfrm>
            <a:off x="4454773" y="4270052"/>
            <a:ext cx="1637302" cy="276999"/>
          </a:xfrm>
          <a:prstGeom prst="rect">
            <a:avLst/>
          </a:prstGeom>
          <a:noFill/>
        </p:spPr>
        <p:txBody>
          <a:bodyPr wrap="square" rtlCol="0">
            <a:spAutoFit/>
          </a:bodyPr>
          <a:lstStyle/>
          <a:p>
            <a:r>
              <a:rPr lang="en-US" sz="1200" dirty="0"/>
              <a:t>3</a:t>
            </a:r>
          </a:p>
        </p:txBody>
      </p:sp>
      <p:sp>
        <p:nvSpPr>
          <p:cNvPr id="45" name="TextBox 44"/>
          <p:cNvSpPr txBox="1"/>
          <p:nvPr/>
        </p:nvSpPr>
        <p:spPr>
          <a:xfrm>
            <a:off x="4454773" y="4537071"/>
            <a:ext cx="1637302" cy="276999"/>
          </a:xfrm>
          <a:prstGeom prst="rect">
            <a:avLst/>
          </a:prstGeom>
          <a:noFill/>
        </p:spPr>
        <p:txBody>
          <a:bodyPr wrap="square" rtlCol="0">
            <a:spAutoFit/>
          </a:bodyPr>
          <a:lstStyle/>
          <a:p>
            <a:r>
              <a:rPr lang="en-US" sz="1200" dirty="0"/>
              <a:t>4</a:t>
            </a:r>
          </a:p>
        </p:txBody>
      </p:sp>
      <p:sp>
        <p:nvSpPr>
          <p:cNvPr id="46" name="TextBox 45"/>
          <p:cNvSpPr txBox="1"/>
          <p:nvPr/>
        </p:nvSpPr>
        <p:spPr>
          <a:xfrm>
            <a:off x="4454773" y="4816380"/>
            <a:ext cx="1637302" cy="276999"/>
          </a:xfrm>
          <a:prstGeom prst="rect">
            <a:avLst/>
          </a:prstGeom>
          <a:noFill/>
        </p:spPr>
        <p:txBody>
          <a:bodyPr wrap="square" rtlCol="0">
            <a:spAutoFit/>
          </a:bodyPr>
          <a:lstStyle/>
          <a:p>
            <a:r>
              <a:rPr lang="en-US" sz="1200" dirty="0"/>
              <a:t>5</a:t>
            </a:r>
          </a:p>
        </p:txBody>
      </p:sp>
      <p:sp>
        <p:nvSpPr>
          <p:cNvPr id="47" name="TextBox 46"/>
          <p:cNvSpPr txBox="1"/>
          <p:nvPr/>
        </p:nvSpPr>
        <p:spPr>
          <a:xfrm>
            <a:off x="4454773" y="5604534"/>
            <a:ext cx="1637302" cy="276999"/>
          </a:xfrm>
          <a:prstGeom prst="rect">
            <a:avLst/>
          </a:prstGeom>
          <a:noFill/>
        </p:spPr>
        <p:txBody>
          <a:bodyPr wrap="square" rtlCol="0">
            <a:spAutoFit/>
          </a:bodyPr>
          <a:lstStyle/>
          <a:p>
            <a:r>
              <a:rPr lang="en-US" sz="1200" dirty="0"/>
              <a:t>99</a:t>
            </a:r>
          </a:p>
        </p:txBody>
      </p:sp>
      <p:sp>
        <p:nvSpPr>
          <p:cNvPr id="48" name="Rectangle 47"/>
          <p:cNvSpPr/>
          <p:nvPr/>
        </p:nvSpPr>
        <p:spPr>
          <a:xfrm>
            <a:off x="7043363" y="2818229"/>
            <a:ext cx="2486346" cy="3256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228298" y="3424404"/>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228297" y="3701806"/>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228297" y="3979208"/>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228297" y="4256610"/>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228297" y="4531607"/>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228297" y="4809009"/>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28296" y="5084006"/>
            <a:ext cx="2080517" cy="495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228295" y="5577203"/>
            <a:ext cx="2080517" cy="277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7228294" y="5818856"/>
            <a:ext cx="2030005" cy="276999"/>
          </a:xfrm>
          <a:prstGeom prst="rect">
            <a:avLst/>
          </a:prstGeom>
          <a:noFill/>
        </p:spPr>
        <p:txBody>
          <a:bodyPr wrap="square" rtlCol="0">
            <a:spAutoFit/>
          </a:bodyPr>
          <a:lstStyle/>
          <a:p>
            <a:r>
              <a:rPr lang="en-US" sz="1200" dirty="0"/>
              <a:t>bitmap container</a:t>
            </a:r>
          </a:p>
        </p:txBody>
      </p:sp>
      <p:sp>
        <p:nvSpPr>
          <p:cNvPr id="58" name="TextBox 57"/>
          <p:cNvSpPr txBox="1"/>
          <p:nvPr/>
        </p:nvSpPr>
        <p:spPr>
          <a:xfrm rot="16200000">
            <a:off x="7228295" y="5084006"/>
            <a:ext cx="556806" cy="369332"/>
          </a:xfrm>
          <a:prstGeom prst="rect">
            <a:avLst/>
          </a:prstGeom>
          <a:noFill/>
        </p:spPr>
        <p:txBody>
          <a:bodyPr wrap="square" rtlCol="0">
            <a:spAutoFit/>
          </a:bodyPr>
          <a:lstStyle/>
          <a:p>
            <a:r>
              <a:rPr lang="en-US" dirty="0"/>
              <a:t>. . </a:t>
            </a:r>
            <a:r>
              <a:rPr lang="en-US"/>
              <a:t>.</a:t>
            </a:r>
          </a:p>
        </p:txBody>
      </p:sp>
      <p:sp>
        <p:nvSpPr>
          <p:cNvPr id="59" name="TextBox 58"/>
          <p:cNvSpPr txBox="1"/>
          <p:nvPr/>
        </p:nvSpPr>
        <p:spPr>
          <a:xfrm>
            <a:off x="7222426" y="2903800"/>
            <a:ext cx="2080518" cy="461665"/>
          </a:xfrm>
          <a:prstGeom prst="rect">
            <a:avLst/>
          </a:prstGeom>
          <a:noFill/>
        </p:spPr>
        <p:txBody>
          <a:bodyPr wrap="square" rtlCol="0">
            <a:spAutoFit/>
          </a:bodyPr>
          <a:lstStyle/>
          <a:p>
            <a:r>
              <a:rPr lang="en-US" sz="1200" dirty="0"/>
              <a:t>Most significant bits: 0x0002</a:t>
            </a:r>
          </a:p>
          <a:p>
            <a:r>
              <a:rPr lang="en-US" sz="1200" dirty="0"/>
              <a:t>Cardinality: 2^15</a:t>
            </a:r>
          </a:p>
        </p:txBody>
      </p:sp>
      <p:sp>
        <p:nvSpPr>
          <p:cNvPr id="60" name="TextBox 59"/>
          <p:cNvSpPr txBox="1"/>
          <p:nvPr/>
        </p:nvSpPr>
        <p:spPr>
          <a:xfrm>
            <a:off x="7293224" y="3435166"/>
            <a:ext cx="1637302" cy="276999"/>
          </a:xfrm>
          <a:prstGeom prst="rect">
            <a:avLst/>
          </a:prstGeom>
          <a:noFill/>
        </p:spPr>
        <p:txBody>
          <a:bodyPr wrap="square" rtlCol="0">
            <a:spAutoFit/>
          </a:bodyPr>
          <a:lstStyle/>
          <a:p>
            <a:r>
              <a:rPr lang="en-US" sz="1200" dirty="0"/>
              <a:t>1</a:t>
            </a:r>
          </a:p>
        </p:txBody>
      </p:sp>
      <p:sp>
        <p:nvSpPr>
          <p:cNvPr id="61" name="TextBox 60"/>
          <p:cNvSpPr txBox="1"/>
          <p:nvPr/>
        </p:nvSpPr>
        <p:spPr>
          <a:xfrm>
            <a:off x="7293223" y="3701462"/>
            <a:ext cx="1637302" cy="276999"/>
          </a:xfrm>
          <a:prstGeom prst="rect">
            <a:avLst/>
          </a:prstGeom>
          <a:noFill/>
        </p:spPr>
        <p:txBody>
          <a:bodyPr wrap="square" rtlCol="0">
            <a:spAutoFit/>
          </a:bodyPr>
          <a:lstStyle/>
          <a:p>
            <a:r>
              <a:rPr lang="en-US" sz="1200" dirty="0"/>
              <a:t>0</a:t>
            </a:r>
          </a:p>
        </p:txBody>
      </p:sp>
      <p:sp>
        <p:nvSpPr>
          <p:cNvPr id="62" name="TextBox 61"/>
          <p:cNvSpPr txBox="1"/>
          <p:nvPr/>
        </p:nvSpPr>
        <p:spPr>
          <a:xfrm>
            <a:off x="7293223" y="3987162"/>
            <a:ext cx="1637302" cy="276999"/>
          </a:xfrm>
          <a:prstGeom prst="rect">
            <a:avLst/>
          </a:prstGeom>
          <a:noFill/>
        </p:spPr>
        <p:txBody>
          <a:bodyPr wrap="square" rtlCol="0">
            <a:spAutoFit/>
          </a:bodyPr>
          <a:lstStyle/>
          <a:p>
            <a:r>
              <a:rPr lang="en-US" sz="1200" dirty="0"/>
              <a:t>1</a:t>
            </a:r>
          </a:p>
        </p:txBody>
      </p:sp>
      <p:sp>
        <p:nvSpPr>
          <p:cNvPr id="63" name="TextBox 62"/>
          <p:cNvSpPr txBox="1"/>
          <p:nvPr/>
        </p:nvSpPr>
        <p:spPr>
          <a:xfrm>
            <a:off x="7293223" y="4259992"/>
            <a:ext cx="1637302" cy="276999"/>
          </a:xfrm>
          <a:prstGeom prst="rect">
            <a:avLst/>
          </a:prstGeom>
          <a:noFill/>
        </p:spPr>
        <p:txBody>
          <a:bodyPr wrap="square" rtlCol="0">
            <a:spAutoFit/>
          </a:bodyPr>
          <a:lstStyle/>
          <a:p>
            <a:r>
              <a:rPr lang="en-US" sz="1200" dirty="0"/>
              <a:t>0</a:t>
            </a:r>
          </a:p>
        </p:txBody>
      </p:sp>
      <p:sp>
        <p:nvSpPr>
          <p:cNvPr id="64" name="TextBox 63"/>
          <p:cNvSpPr txBox="1"/>
          <p:nvPr/>
        </p:nvSpPr>
        <p:spPr>
          <a:xfrm>
            <a:off x="7293223" y="4527011"/>
            <a:ext cx="1637302" cy="276999"/>
          </a:xfrm>
          <a:prstGeom prst="rect">
            <a:avLst/>
          </a:prstGeom>
          <a:noFill/>
        </p:spPr>
        <p:txBody>
          <a:bodyPr wrap="square" rtlCol="0">
            <a:spAutoFit/>
          </a:bodyPr>
          <a:lstStyle/>
          <a:p>
            <a:r>
              <a:rPr lang="en-US" sz="1200" dirty="0"/>
              <a:t>1</a:t>
            </a:r>
          </a:p>
        </p:txBody>
      </p:sp>
      <p:sp>
        <p:nvSpPr>
          <p:cNvPr id="65" name="TextBox 64"/>
          <p:cNvSpPr txBox="1"/>
          <p:nvPr/>
        </p:nvSpPr>
        <p:spPr>
          <a:xfrm>
            <a:off x="7293223" y="4806320"/>
            <a:ext cx="1637302" cy="276999"/>
          </a:xfrm>
          <a:prstGeom prst="rect">
            <a:avLst/>
          </a:prstGeom>
          <a:noFill/>
        </p:spPr>
        <p:txBody>
          <a:bodyPr wrap="square" rtlCol="0">
            <a:spAutoFit/>
          </a:bodyPr>
          <a:lstStyle/>
          <a:p>
            <a:r>
              <a:rPr lang="en-US" sz="1200" dirty="0"/>
              <a:t>0</a:t>
            </a:r>
          </a:p>
        </p:txBody>
      </p:sp>
      <p:sp>
        <p:nvSpPr>
          <p:cNvPr id="66" name="TextBox 65"/>
          <p:cNvSpPr txBox="1"/>
          <p:nvPr/>
        </p:nvSpPr>
        <p:spPr>
          <a:xfrm>
            <a:off x="7293223" y="5594474"/>
            <a:ext cx="1637302" cy="276999"/>
          </a:xfrm>
          <a:prstGeom prst="rect">
            <a:avLst/>
          </a:prstGeom>
          <a:noFill/>
        </p:spPr>
        <p:txBody>
          <a:bodyPr wrap="square" rtlCol="0">
            <a:spAutoFit/>
          </a:bodyPr>
          <a:lstStyle/>
          <a:p>
            <a:r>
              <a:rPr lang="en-US" sz="1200" dirty="0"/>
              <a:t>0</a:t>
            </a:r>
          </a:p>
        </p:txBody>
      </p:sp>
      <p:cxnSp>
        <p:nvCxnSpPr>
          <p:cNvPr id="68" name="Straight Connector 67"/>
          <p:cNvCxnSpPr>
            <a:stCxn id="10" idx="0"/>
          </p:cNvCxnSpPr>
          <p:nvPr/>
        </p:nvCxnSpPr>
        <p:spPr>
          <a:xfrm flipV="1">
            <a:off x="2609636" y="2537573"/>
            <a:ext cx="2432264" cy="269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 idx="2"/>
            <a:endCxn id="29" idx="0"/>
          </p:cNvCxnSpPr>
          <p:nvPr/>
        </p:nvCxnSpPr>
        <p:spPr>
          <a:xfrm flipH="1">
            <a:off x="5448086" y="2542989"/>
            <a:ext cx="14412" cy="2853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8" idx="0"/>
          </p:cNvCxnSpPr>
          <p:nvPr/>
        </p:nvCxnSpPr>
        <p:spPr>
          <a:xfrm>
            <a:off x="6032500" y="2538667"/>
            <a:ext cx="2254036" cy="27956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12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0329" y="554805"/>
            <a:ext cx="5979560" cy="369332"/>
          </a:xfrm>
          <a:prstGeom prst="rect">
            <a:avLst/>
          </a:prstGeom>
          <a:noFill/>
        </p:spPr>
        <p:txBody>
          <a:bodyPr wrap="square" rtlCol="0">
            <a:spAutoFit/>
          </a:bodyPr>
          <a:lstStyle/>
          <a:p>
            <a:r>
              <a:rPr lang="en-US" u="sng" dirty="0"/>
              <a:t>My Contributions to </a:t>
            </a:r>
            <a:r>
              <a:rPr lang="en-US" u="sng" dirty="0" err="1"/>
              <a:t>Qlik</a:t>
            </a:r>
            <a:r>
              <a:rPr lang="en-US" u="sng" dirty="0"/>
              <a:t> Associative Big Data Index project</a:t>
            </a:r>
          </a:p>
        </p:txBody>
      </p:sp>
      <p:sp>
        <p:nvSpPr>
          <p:cNvPr id="5" name="TextBox 4"/>
          <p:cNvSpPr txBox="1"/>
          <p:nvPr/>
        </p:nvSpPr>
        <p:spPr>
          <a:xfrm>
            <a:off x="2167848" y="1335641"/>
            <a:ext cx="8219325" cy="5909310"/>
          </a:xfrm>
          <a:prstGeom prst="rect">
            <a:avLst/>
          </a:prstGeom>
          <a:noFill/>
        </p:spPr>
        <p:txBody>
          <a:bodyPr wrap="square" rtlCol="0">
            <a:spAutoFit/>
          </a:bodyPr>
          <a:lstStyle/>
          <a:p>
            <a:r>
              <a:rPr lang="en-US" b="1" dirty="0"/>
              <a:t>1. Design and development of algorithm and code for the </a:t>
            </a:r>
            <a:r>
              <a:rPr lang="en-US" b="1" dirty="0" err="1"/>
              <a:t>indexlet</a:t>
            </a:r>
            <a:r>
              <a:rPr lang="en-US" b="1" dirty="0"/>
              <a:t> versioning, delivery and consumption by the QSL services</a:t>
            </a:r>
          </a:p>
          <a:p>
            <a:r>
              <a:rPr lang="en-US" b="1" dirty="0"/>
              <a:t>2. Design and development of the Index Maintenance Service</a:t>
            </a:r>
          </a:p>
          <a:p>
            <a:r>
              <a:rPr lang="en-US" dirty="0"/>
              <a:t>These topics are included in my presentation and are covered on slides 19-30.</a:t>
            </a:r>
          </a:p>
          <a:p>
            <a:endParaRPr lang="en-US" dirty="0"/>
          </a:p>
          <a:p>
            <a:r>
              <a:rPr lang="en-US" b="1" dirty="0"/>
              <a:t>Slide 20: </a:t>
            </a:r>
            <a:r>
              <a:rPr lang="en-US" i="1" dirty="0"/>
              <a:t>New </a:t>
            </a:r>
            <a:r>
              <a:rPr lang="en-US" i="1" dirty="0" err="1"/>
              <a:t>indexlet</a:t>
            </a:r>
            <a:r>
              <a:rPr lang="en-US" i="1" dirty="0"/>
              <a:t> version notification: the basic sequence of events.</a:t>
            </a:r>
          </a:p>
          <a:p>
            <a:r>
              <a:rPr lang="en-US" dirty="0"/>
              <a:t>I have designed and implemented the sequence 1-13.</a:t>
            </a:r>
          </a:p>
          <a:p>
            <a:r>
              <a:rPr lang="en-US" b="1" dirty="0"/>
              <a:t>Slide 21</a:t>
            </a:r>
            <a:r>
              <a:rPr lang="en-US" dirty="0"/>
              <a:t>: </a:t>
            </a:r>
            <a:r>
              <a:rPr lang="en-US" i="1" dirty="0"/>
              <a:t>Moving new version of appended </a:t>
            </a:r>
            <a:r>
              <a:rPr lang="en-US" i="1" dirty="0" err="1"/>
              <a:t>indexlet</a:t>
            </a:r>
            <a:r>
              <a:rPr lang="en-US" i="1" dirty="0"/>
              <a:t>: sequence of events inside QSL Manager.</a:t>
            </a:r>
            <a:r>
              <a:rPr lang="en-US" dirty="0"/>
              <a:t> I have designed and implemented the sequence 1-10.</a:t>
            </a:r>
          </a:p>
          <a:p>
            <a:r>
              <a:rPr lang="en-US" b="1" dirty="0"/>
              <a:t>Slide 22</a:t>
            </a:r>
            <a:r>
              <a:rPr lang="en-US" dirty="0"/>
              <a:t>: </a:t>
            </a:r>
            <a:r>
              <a:rPr lang="en-US" i="1" dirty="0"/>
              <a:t>Moving new version of appended </a:t>
            </a:r>
            <a:r>
              <a:rPr lang="en-US" i="1" dirty="0" err="1"/>
              <a:t>indexlet</a:t>
            </a:r>
            <a:r>
              <a:rPr lang="en-US" i="1" dirty="0"/>
              <a:t>: sequence of events inside QSL Worker process. </a:t>
            </a:r>
            <a:r>
              <a:rPr lang="en-US" dirty="0"/>
              <a:t>I have designed and implemented the sequence 1-9.</a:t>
            </a:r>
          </a:p>
          <a:p>
            <a:r>
              <a:rPr lang="en-US" b="1" dirty="0"/>
              <a:t>Slides 23 - 25</a:t>
            </a:r>
            <a:r>
              <a:rPr lang="en-US" dirty="0"/>
              <a:t>: </a:t>
            </a:r>
            <a:r>
              <a:rPr lang="en-US" i="1" dirty="0"/>
              <a:t>The types </a:t>
            </a:r>
            <a:r>
              <a:rPr lang="en-US" i="1" dirty="0" err="1"/>
              <a:t>DatasetsWithIndexlets</a:t>
            </a:r>
            <a:r>
              <a:rPr lang="en-US" i="1" dirty="0"/>
              <a:t> and </a:t>
            </a:r>
            <a:r>
              <a:rPr lang="en-US" i="1" dirty="0" err="1"/>
              <a:t>ColumnIndex</a:t>
            </a:r>
            <a:r>
              <a:rPr lang="en-US" i="1" dirty="0"/>
              <a:t>. Consuming the Appended </a:t>
            </a:r>
            <a:r>
              <a:rPr lang="en-US" i="1" dirty="0" err="1"/>
              <a:t>Indexlets</a:t>
            </a:r>
            <a:r>
              <a:rPr lang="en-US" i="1" dirty="0"/>
              <a:t> with class </a:t>
            </a:r>
            <a:r>
              <a:rPr lang="en-US" i="1" dirty="0" err="1"/>
              <a:t>ReceivedIndexlets</a:t>
            </a:r>
            <a:r>
              <a:rPr lang="en-US" i="1" dirty="0"/>
              <a:t> and </a:t>
            </a:r>
            <a:r>
              <a:rPr lang="en-US" i="1" dirty="0" err="1"/>
              <a:t>VersionInfo</a:t>
            </a:r>
            <a:r>
              <a:rPr lang="en-US" dirty="0"/>
              <a:t>. I have designed and implemented the data structures for storing and moving the appended </a:t>
            </a:r>
            <a:r>
              <a:rPr lang="en-US" dirty="0" err="1"/>
              <a:t>indexlets</a:t>
            </a:r>
            <a:r>
              <a:rPr lang="en-US" dirty="0"/>
              <a:t>. </a:t>
            </a:r>
            <a:r>
              <a:rPr lang="en-US" i="1" dirty="0"/>
              <a:t>Note</a:t>
            </a:r>
            <a:r>
              <a:rPr lang="en-US" dirty="0"/>
              <a:t>: I have </a:t>
            </a:r>
            <a:r>
              <a:rPr lang="en-US" i="1" dirty="0"/>
              <a:t>not</a:t>
            </a:r>
            <a:r>
              <a:rPr lang="en-US" dirty="0"/>
              <a:t> designed and implemented the structure </a:t>
            </a:r>
            <a:r>
              <a:rPr lang="en-US" i="1" dirty="0" err="1"/>
              <a:t>ColumnIndex</a:t>
            </a:r>
            <a:r>
              <a:rPr lang="en-US" i="1" dirty="0"/>
              <a:t> </a:t>
            </a:r>
            <a:r>
              <a:rPr lang="en-US" dirty="0"/>
              <a:t>which is the standard BDI container for storing </a:t>
            </a:r>
            <a:r>
              <a:rPr lang="en-US" dirty="0" err="1"/>
              <a:t>indexlets</a:t>
            </a:r>
            <a:endParaRPr lang="en-US" i="1" dirty="0"/>
          </a:p>
          <a:p>
            <a:r>
              <a:rPr lang="en-US" b="1" dirty="0"/>
              <a:t>Slides 29 </a:t>
            </a:r>
            <a:r>
              <a:rPr lang="mr-IN" b="1" dirty="0"/>
              <a:t>–</a:t>
            </a:r>
            <a:r>
              <a:rPr lang="en-US" b="1" dirty="0"/>
              <a:t> 35</a:t>
            </a:r>
            <a:r>
              <a:rPr lang="en-US" dirty="0"/>
              <a:t>: I have co-designed and implemented the </a:t>
            </a:r>
            <a:r>
              <a:rPr lang="en-US" i="1" dirty="0"/>
              <a:t>Index Maintenance Service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1590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598" y="554805"/>
            <a:ext cx="5239819" cy="369332"/>
          </a:xfrm>
          <a:prstGeom prst="rect">
            <a:avLst/>
          </a:prstGeom>
          <a:noFill/>
        </p:spPr>
        <p:txBody>
          <a:bodyPr wrap="square" rtlCol="0">
            <a:spAutoFit/>
          </a:bodyPr>
          <a:lstStyle/>
          <a:p>
            <a:r>
              <a:rPr lang="en-US" u="sng" dirty="0"/>
              <a:t>What I would have done differently?</a:t>
            </a:r>
          </a:p>
        </p:txBody>
      </p:sp>
      <p:sp>
        <p:nvSpPr>
          <p:cNvPr id="5" name="TextBox 4"/>
          <p:cNvSpPr txBox="1"/>
          <p:nvPr/>
        </p:nvSpPr>
        <p:spPr>
          <a:xfrm>
            <a:off x="1351050" y="1376200"/>
            <a:ext cx="9308387" cy="1569660"/>
          </a:xfrm>
          <a:prstGeom prst="rect">
            <a:avLst/>
          </a:prstGeom>
          <a:noFill/>
          <a:ln w="19050">
            <a:solidFill>
              <a:schemeClr val="accent1">
                <a:shade val="50000"/>
              </a:schemeClr>
            </a:solidFill>
          </a:ln>
        </p:spPr>
        <p:txBody>
          <a:bodyPr wrap="square" rtlCol="0">
            <a:spAutoFit/>
          </a:bodyPr>
          <a:lstStyle/>
          <a:p>
            <a:r>
              <a:rPr lang="en-US" sz="1600" u="sng" dirty="0"/>
              <a:t>Note on the container </a:t>
            </a:r>
            <a:r>
              <a:rPr lang="en-US" sz="1600" i="1" u="sng" dirty="0" err="1"/>
              <a:t>ColumnIndex</a:t>
            </a:r>
            <a:r>
              <a:rPr lang="en-US" sz="1600" u="sng" dirty="0"/>
              <a:t>:</a:t>
            </a:r>
          </a:p>
          <a:p>
            <a:r>
              <a:rPr lang="en-US" sz="1600" dirty="0"/>
              <a:t>Each </a:t>
            </a:r>
            <a:r>
              <a:rPr lang="en-US" sz="1600" i="1" dirty="0" err="1"/>
              <a:t>ColumnIndex</a:t>
            </a:r>
            <a:r>
              <a:rPr lang="en-US" sz="1600" dirty="0"/>
              <a:t> instance contains </a:t>
            </a:r>
            <a:r>
              <a:rPr lang="en-US" sz="1600" i="1" dirty="0" err="1"/>
              <a:t>BitpackedSequence</a:t>
            </a:r>
            <a:r>
              <a:rPr lang="en-US" sz="1600" dirty="0"/>
              <a:t> and a pointer of type </a:t>
            </a:r>
            <a:r>
              <a:rPr lang="en-US" sz="1600" i="1" dirty="0"/>
              <a:t>ImmutableRoaring64MapPtr</a:t>
            </a:r>
            <a:r>
              <a:rPr lang="en-US" sz="1600" dirty="0"/>
              <a:t>. </a:t>
            </a:r>
            <a:r>
              <a:rPr lang="en-US" sz="1600" i="1" dirty="0"/>
              <a:t>ImmutableRoaring64MapPtr</a:t>
            </a:r>
            <a:r>
              <a:rPr lang="en-US" sz="1600" dirty="0"/>
              <a:t> is a pointer to </a:t>
            </a:r>
            <a:r>
              <a:rPr lang="en-US" sz="1600" i="1" dirty="0"/>
              <a:t>Roaring64Map</a:t>
            </a:r>
            <a:r>
              <a:rPr lang="en-US" sz="1600" dirty="0"/>
              <a:t> which is a memory-mapped file in </a:t>
            </a:r>
            <a:r>
              <a:rPr lang="en-US" sz="1600" i="1" dirty="0"/>
              <a:t>Roaring</a:t>
            </a:r>
            <a:r>
              <a:rPr lang="en-US" sz="1600" dirty="0"/>
              <a:t>-compressed format of all symbols for the current </a:t>
            </a:r>
            <a:r>
              <a:rPr lang="en-US" sz="1600" i="1" dirty="0" err="1"/>
              <a:t>ColumnIndexlet</a:t>
            </a:r>
            <a:r>
              <a:rPr lang="en-US" sz="1600" dirty="0"/>
              <a:t>.</a:t>
            </a:r>
          </a:p>
          <a:p>
            <a:r>
              <a:rPr lang="en-US" sz="1600" dirty="0"/>
              <a:t> The </a:t>
            </a:r>
            <a:r>
              <a:rPr lang="en-US" sz="1600" i="1" dirty="0" err="1"/>
              <a:t>Bitpacked</a:t>
            </a:r>
            <a:r>
              <a:rPr lang="en-US" sz="1600" dirty="0"/>
              <a:t> sequence stores  the </a:t>
            </a:r>
            <a:r>
              <a:rPr lang="en-US" sz="1600" i="1" dirty="0"/>
              <a:t>row-to-symbol</a:t>
            </a:r>
            <a:r>
              <a:rPr lang="en-US" sz="1600" dirty="0"/>
              <a:t> map in cache while the symbols in the memory-mapped file have very small footprint in cache </a:t>
            </a:r>
            <a:r>
              <a:rPr lang="en-US" sz="1600" i="1" dirty="0"/>
              <a:t>initially</a:t>
            </a:r>
            <a:r>
              <a:rPr lang="en-US" sz="1600" dirty="0"/>
              <a:t> before the data has been accessed. </a:t>
            </a:r>
          </a:p>
        </p:txBody>
      </p:sp>
      <p:sp>
        <p:nvSpPr>
          <p:cNvPr id="7" name="TextBox 6"/>
          <p:cNvSpPr txBox="1"/>
          <p:nvPr/>
        </p:nvSpPr>
        <p:spPr>
          <a:xfrm>
            <a:off x="1238035" y="3397924"/>
            <a:ext cx="9421402" cy="2308324"/>
          </a:xfrm>
          <a:prstGeom prst="rect">
            <a:avLst/>
          </a:prstGeom>
          <a:noFill/>
        </p:spPr>
        <p:txBody>
          <a:bodyPr wrap="square" rtlCol="0">
            <a:spAutoFit/>
          </a:bodyPr>
          <a:lstStyle/>
          <a:p>
            <a:r>
              <a:rPr lang="en-US" dirty="0"/>
              <a:t>Instead of caching </a:t>
            </a:r>
            <a:r>
              <a:rPr lang="en-US" i="1" dirty="0" err="1"/>
              <a:t>ColumnIndex</a:t>
            </a:r>
            <a:r>
              <a:rPr lang="en-US" dirty="0"/>
              <a:t> I would have just stored the timestamp for each </a:t>
            </a:r>
            <a:r>
              <a:rPr lang="en-US" dirty="0" err="1"/>
              <a:t>indexlet</a:t>
            </a:r>
            <a:r>
              <a:rPr lang="en-US" dirty="0"/>
              <a:t> version. I thought that loading </a:t>
            </a:r>
            <a:r>
              <a:rPr lang="en-US" i="1" dirty="0" err="1"/>
              <a:t>ColumIndex</a:t>
            </a:r>
            <a:r>
              <a:rPr lang="en-US" dirty="0"/>
              <a:t> containers from the file system at the time of a running query should not happen because it would be taxing the performance in case we have thousands of newly appended </a:t>
            </a:r>
            <a:r>
              <a:rPr lang="en-US" dirty="0" err="1"/>
              <a:t>indexlets</a:t>
            </a:r>
            <a:r>
              <a:rPr lang="en-US" dirty="0"/>
              <a:t> to load. The current implementation does not cache the </a:t>
            </a:r>
            <a:r>
              <a:rPr lang="en-US" i="1" dirty="0" err="1"/>
              <a:t>ColumnIndex</a:t>
            </a:r>
            <a:r>
              <a:rPr lang="en-US" dirty="0"/>
              <a:t> instances in global structure but instead stores just the </a:t>
            </a:r>
            <a:r>
              <a:rPr lang="en-US" dirty="0" err="1"/>
              <a:t>indexlet</a:t>
            </a:r>
            <a:r>
              <a:rPr lang="en-US" dirty="0"/>
              <a:t> version and loads  the </a:t>
            </a:r>
            <a:r>
              <a:rPr lang="en-US" i="1" dirty="0" err="1"/>
              <a:t>ColumnIndex</a:t>
            </a:r>
            <a:r>
              <a:rPr lang="en-US" dirty="0"/>
              <a:t>  from the file system on demand i.e. in the middle of a running query. </a:t>
            </a:r>
          </a:p>
          <a:p>
            <a:r>
              <a:rPr lang="en-US" dirty="0"/>
              <a:t>Storing the </a:t>
            </a:r>
            <a:r>
              <a:rPr lang="en-US" dirty="0" err="1"/>
              <a:t>indexlet</a:t>
            </a:r>
            <a:r>
              <a:rPr lang="en-US" dirty="0"/>
              <a:t> timestamp instead of caching the </a:t>
            </a:r>
            <a:r>
              <a:rPr lang="en-US" i="1" dirty="0" err="1"/>
              <a:t>ColumnIndex</a:t>
            </a:r>
            <a:r>
              <a:rPr lang="en-US" dirty="0"/>
              <a:t> instance may have performance benefit in case the dataset is given with a large set of small files.  </a:t>
            </a:r>
          </a:p>
        </p:txBody>
      </p:sp>
    </p:spTree>
    <p:extLst>
      <p:ext uri="{BB962C8B-B14F-4D97-AF65-F5344CB8AC3E}">
        <p14:creationId xmlns:p14="http://schemas.microsoft.com/office/powerpoint/2010/main" val="163661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4598" y="554805"/>
            <a:ext cx="5239819" cy="369332"/>
          </a:xfrm>
          <a:prstGeom prst="rect">
            <a:avLst/>
          </a:prstGeom>
          <a:noFill/>
        </p:spPr>
        <p:txBody>
          <a:bodyPr wrap="square" rtlCol="0">
            <a:spAutoFit/>
          </a:bodyPr>
          <a:lstStyle/>
          <a:p>
            <a:r>
              <a:rPr lang="en-US" u="sng" dirty="0"/>
              <a:t>What I would have done differently?</a:t>
            </a:r>
          </a:p>
        </p:txBody>
      </p:sp>
      <p:sp>
        <p:nvSpPr>
          <p:cNvPr id="6" name="TextBox 5"/>
          <p:cNvSpPr txBox="1"/>
          <p:nvPr/>
        </p:nvSpPr>
        <p:spPr>
          <a:xfrm>
            <a:off x="1520575" y="1746607"/>
            <a:ext cx="9113178" cy="2585323"/>
          </a:xfrm>
          <a:prstGeom prst="rect">
            <a:avLst/>
          </a:prstGeom>
          <a:noFill/>
        </p:spPr>
        <p:txBody>
          <a:bodyPr wrap="square" rtlCol="0">
            <a:spAutoFit/>
          </a:bodyPr>
          <a:lstStyle/>
          <a:p>
            <a:r>
              <a:rPr lang="en-US" dirty="0"/>
              <a:t>I would have avoided using the </a:t>
            </a:r>
            <a:r>
              <a:rPr lang="en-US" i="1" dirty="0" err="1"/>
              <a:t>NotificationInfo</a:t>
            </a:r>
            <a:r>
              <a:rPr lang="en-US" dirty="0"/>
              <a:t> </a:t>
            </a:r>
            <a:r>
              <a:rPr lang="en-US" dirty="0" err="1"/>
              <a:t>structs</a:t>
            </a:r>
            <a:r>
              <a:rPr lang="en-US" dirty="0"/>
              <a:t> for RPC communication and intra-service communication within the QSL services.  </a:t>
            </a:r>
            <a:r>
              <a:rPr lang="en-US" i="1" dirty="0" err="1"/>
              <a:t>NotificationInfo</a:t>
            </a:r>
            <a:r>
              <a:rPr lang="en-US" dirty="0"/>
              <a:t> </a:t>
            </a:r>
            <a:r>
              <a:rPr lang="en-US" dirty="0" err="1"/>
              <a:t>structs</a:t>
            </a:r>
            <a:r>
              <a:rPr lang="en-US" dirty="0"/>
              <a:t> are heavyweights because they use strings storing messages from the Indexing Services for new versions of appended </a:t>
            </a:r>
            <a:r>
              <a:rPr lang="en-US" dirty="0" err="1"/>
              <a:t>indexlets</a:t>
            </a:r>
            <a:r>
              <a:rPr lang="en-US" dirty="0"/>
              <a:t>. Those strings can get very large in case of datasets with very large number of files. For instance, one of BDI test datasets have more than 3000 files. The problem is that each </a:t>
            </a:r>
            <a:r>
              <a:rPr lang="en-US" i="1" dirty="0" err="1"/>
              <a:t>NotificationInfo</a:t>
            </a:r>
            <a:r>
              <a:rPr lang="en-US" dirty="0"/>
              <a:t> message contains also a full list of all files of the current dataset. In case of a dataset with more than 3,000 files the message string can become hundreds of Megabytes.</a:t>
            </a:r>
          </a:p>
          <a:p>
            <a:r>
              <a:rPr lang="en-US" dirty="0"/>
              <a:t>Another implementation would pass  just a data structure with timestamps of the latest appended </a:t>
            </a:r>
            <a:r>
              <a:rPr lang="en-US" dirty="0" err="1"/>
              <a:t>indexlets</a:t>
            </a:r>
            <a:r>
              <a:rPr lang="en-US" dirty="0"/>
              <a:t>. </a:t>
            </a:r>
          </a:p>
        </p:txBody>
      </p:sp>
    </p:spTree>
    <p:extLst>
      <p:ext uri="{BB962C8B-B14F-4D97-AF65-F5344CB8AC3E}">
        <p14:creationId xmlns:p14="http://schemas.microsoft.com/office/powerpoint/2010/main" val="36463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Maintenance Service</a:t>
            </a:r>
          </a:p>
        </p:txBody>
      </p:sp>
      <p:sp>
        <p:nvSpPr>
          <p:cNvPr id="5" name="TextBox 4"/>
          <p:cNvSpPr txBox="1"/>
          <p:nvPr/>
        </p:nvSpPr>
        <p:spPr>
          <a:xfrm>
            <a:off x="2136457" y="1621967"/>
            <a:ext cx="8187559" cy="4524315"/>
          </a:xfrm>
          <a:prstGeom prst="rect">
            <a:avLst/>
          </a:prstGeom>
          <a:noFill/>
        </p:spPr>
        <p:txBody>
          <a:bodyPr wrap="square" rtlCol="0">
            <a:spAutoFit/>
          </a:bodyPr>
          <a:lstStyle/>
          <a:p>
            <a:r>
              <a:rPr lang="en-US" u="sng" dirty="0"/>
              <a:t>The purpose of the Index Maintenance Service</a:t>
            </a:r>
          </a:p>
          <a:p>
            <a:r>
              <a:rPr lang="en-US" dirty="0"/>
              <a:t>To deliver incremental updates of the source dataset in consistent manner while the original dataset is being indexed.</a:t>
            </a:r>
          </a:p>
          <a:p>
            <a:endParaRPr lang="en-US" dirty="0"/>
          </a:p>
          <a:p>
            <a:r>
              <a:rPr lang="en-US" u="sng" dirty="0"/>
              <a:t>Requirements:</a:t>
            </a:r>
          </a:p>
          <a:p>
            <a:r>
              <a:rPr lang="en-US" dirty="0"/>
              <a:t>1. Initiate first stage indexing on user-specified data sources</a:t>
            </a:r>
          </a:p>
          <a:p>
            <a:r>
              <a:rPr lang="en-US" dirty="0"/>
              <a:t>2. Detect new files in source data systems</a:t>
            </a:r>
            <a:br>
              <a:rPr lang="en-US" dirty="0"/>
            </a:br>
            <a:r>
              <a:rPr lang="en-US" dirty="0"/>
              <a:t>3. Flexibility on specifying which changes to monitor (e.g. which files, tables, etc.)</a:t>
            </a:r>
          </a:p>
          <a:p>
            <a:r>
              <a:rPr lang="en-US" dirty="0"/>
              <a:t>4. Low-latency notification of changes (within 10 seconds)</a:t>
            </a:r>
          </a:p>
          <a:p>
            <a:r>
              <a:rPr lang="en-US" dirty="0"/>
              <a:t>5. Aggregation of multiple changes into composite data updates according to user-specified time windows</a:t>
            </a:r>
          </a:p>
          <a:p>
            <a:r>
              <a:rPr lang="en-US" dirty="0"/>
              <a:t>6. Initiation of new indexing tasks to index new records</a:t>
            </a:r>
          </a:p>
          <a:p>
            <a:r>
              <a:rPr lang="en-US" dirty="0"/>
              <a:t>7. Monitoring of indexing tasks</a:t>
            </a:r>
          </a:p>
          <a:p>
            <a:r>
              <a:rPr lang="en-US" dirty="0"/>
              <a:t>8. Queuing of index tasks</a:t>
            </a:r>
          </a:p>
          <a:p>
            <a:endParaRPr lang="en-US" dirty="0"/>
          </a:p>
          <a:p>
            <a:endParaRPr lang="en-US" dirty="0"/>
          </a:p>
        </p:txBody>
      </p:sp>
    </p:spTree>
    <p:extLst>
      <p:ext uri="{BB962C8B-B14F-4D97-AF65-F5344CB8AC3E}">
        <p14:creationId xmlns:p14="http://schemas.microsoft.com/office/powerpoint/2010/main" val="99330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9670" y="2396360"/>
            <a:ext cx="9564414" cy="3816429"/>
          </a:xfrm>
          <a:prstGeom prst="rect">
            <a:avLst/>
          </a:prstGeom>
          <a:noFill/>
        </p:spPr>
        <p:txBody>
          <a:bodyPr wrap="square" rtlCol="0">
            <a:spAutoFit/>
          </a:bodyPr>
          <a:lstStyle/>
          <a:p>
            <a:r>
              <a:rPr lang="en-US" sz="1400" dirty="0"/>
              <a:t>    </a:t>
            </a:r>
            <a:r>
              <a:rPr lang="en-US" sz="1400" dirty="0">
                <a:solidFill>
                  <a:schemeClr val="accent6"/>
                </a:solidFill>
              </a:rPr>
              <a:t>// </a:t>
            </a:r>
            <a:r>
              <a:rPr lang="en-US" sz="1400" u="sng" dirty="0" err="1">
                <a:solidFill>
                  <a:schemeClr val="accent6"/>
                </a:solidFill>
              </a:rPr>
              <a:t>rpc</a:t>
            </a:r>
            <a:r>
              <a:rPr lang="en-US" sz="1400" dirty="0">
                <a:solidFill>
                  <a:schemeClr val="accent6"/>
                </a:solidFill>
              </a:rPr>
              <a:t> methods</a:t>
            </a:r>
          </a:p>
          <a:p>
            <a:r>
              <a:rPr lang="en-US" sz="1400" dirty="0"/>
              <a:t>    boost::</a:t>
            </a:r>
            <a:r>
              <a:rPr lang="en-US" sz="1400" dirty="0" err="1"/>
              <a:t>shared_future</a:t>
            </a:r>
            <a:r>
              <a:rPr lang="en-US" sz="1400" dirty="0"/>
              <a:t>&lt;Void&gt; Stop(</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MaintainIndex</a:t>
            </a:r>
            <a:r>
              <a:rPr lang="en-US" sz="1400" dirty="0"/>
              <a:t>(</a:t>
            </a:r>
            <a:r>
              <a:rPr lang="en-US" sz="1400" dirty="0" err="1"/>
              <a:t>const</a:t>
            </a:r>
            <a:r>
              <a:rPr lang="en-US" sz="1400" dirty="0"/>
              <a:t> </a:t>
            </a:r>
            <a:r>
              <a:rPr lang="en-US" sz="1400" dirty="0" err="1"/>
              <a:t>SchemaSources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MaintainedSchemas</a:t>
            </a:r>
            <a:r>
              <a:rPr lang="en-US" sz="1400" dirty="0"/>
              <a:t>&gt; </a:t>
            </a:r>
            <a:r>
              <a:rPr lang="en-US" sz="1400" dirty="0" err="1"/>
              <a:t>GetMaintainedSchemas</a:t>
            </a:r>
            <a:r>
              <a:rPr lang="en-US" sz="1400" dirty="0"/>
              <a:t>(</a:t>
            </a:r>
            <a:r>
              <a:rPr lang="en-US" sz="1400" dirty="0" err="1">
                <a:solidFill>
                  <a:schemeClr val="accent1">
                    <a:lumMod val="75000"/>
                  </a:schemeClr>
                </a:solidFill>
              </a:rPr>
              <a:t>const</a:t>
            </a:r>
            <a:r>
              <a:rPr lang="en-US" sz="1400" dirty="0"/>
              <a:t> Void&amp;);</a:t>
            </a:r>
          </a:p>
          <a:p>
            <a:endParaRPr lang="en-US" sz="1400" dirty="0"/>
          </a:p>
          <a:p>
            <a:r>
              <a:rPr lang="en-US" sz="1400" dirty="0"/>
              <a:t>    boost::</a:t>
            </a:r>
            <a:r>
              <a:rPr lang="en-US" sz="1400" dirty="0" err="1"/>
              <a:t>shared_future</a:t>
            </a:r>
            <a:r>
              <a:rPr lang="en-US" sz="1400" dirty="0"/>
              <a:t>&lt;</a:t>
            </a:r>
            <a:r>
              <a:rPr lang="en-US" sz="1400" dirty="0" err="1"/>
              <a:t>MaintainIndexResponse</a:t>
            </a:r>
            <a:r>
              <a:rPr lang="en-US" sz="1400" dirty="0"/>
              <a:t>&gt; </a:t>
            </a:r>
            <a:r>
              <a:rPr lang="en-US" sz="1400" dirty="0" err="1"/>
              <a:t>SetMaintenanceState</a:t>
            </a:r>
            <a:r>
              <a:rPr lang="en-US" sz="1400" dirty="0"/>
              <a:t>(</a:t>
            </a:r>
            <a:r>
              <a:rPr lang="en-US" sz="1400" dirty="0" err="1">
                <a:solidFill>
                  <a:schemeClr val="accent1">
                    <a:lumMod val="75000"/>
                  </a:schemeClr>
                </a:solidFill>
              </a:rPr>
              <a:t>const</a:t>
            </a:r>
            <a:r>
              <a:rPr lang="en-US" sz="1400" dirty="0"/>
              <a:t> </a:t>
            </a:r>
            <a:r>
              <a:rPr lang="en-US" sz="1400" dirty="0" err="1"/>
              <a:t>SchemaMaintenanceState</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FileChange</a:t>
            </a:r>
            <a:r>
              <a:rPr lang="en-US" sz="1400" dirty="0"/>
              <a:t>(</a:t>
            </a:r>
            <a:r>
              <a:rPr lang="en-US" sz="1400" dirty="0" err="1">
                <a:solidFill>
                  <a:schemeClr val="accent1">
                    <a:lumMod val="75000"/>
                  </a:schemeClr>
                </a:solidFill>
              </a:rPr>
              <a:t>const</a:t>
            </a:r>
            <a:r>
              <a:rPr lang="en-US" sz="1400" dirty="0"/>
              <a:t> </a:t>
            </a:r>
            <a:r>
              <a:rPr lang="en-US" sz="1400" dirty="0" err="1"/>
              <a:t>FileChangeEvents</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TriggerUpdateTask</a:t>
            </a:r>
            <a:r>
              <a:rPr lang="en-US" sz="1400" dirty="0"/>
              <a:t>(</a:t>
            </a:r>
            <a:r>
              <a:rPr lang="en-US" sz="1400" dirty="0" err="1">
                <a:solidFill>
                  <a:schemeClr val="accent1">
                    <a:lumMod val="75000"/>
                  </a:schemeClr>
                </a:solidFill>
              </a:rPr>
              <a:t>const</a:t>
            </a:r>
            <a:r>
              <a:rPr lang="en-US" sz="1400" dirty="0"/>
              <a:t> </a:t>
            </a:r>
            <a:r>
              <a:rPr lang="en-US" sz="1400" dirty="0" err="1"/>
              <a:t>UpdateTaskInfo</a:t>
            </a:r>
            <a:r>
              <a:rPr lang="en-US" sz="1400" dirty="0"/>
              <a:t>&amp; request); </a:t>
            </a:r>
          </a:p>
          <a:p>
            <a:endParaRPr lang="en-US" sz="1400" dirty="0"/>
          </a:p>
          <a:p>
            <a:r>
              <a:rPr lang="en-US" sz="1400" dirty="0"/>
              <a:t>    boost::</a:t>
            </a:r>
            <a:r>
              <a:rPr lang="en-US" sz="1400" dirty="0" err="1"/>
              <a:t>shared_future</a:t>
            </a:r>
            <a:r>
              <a:rPr lang="en-US" sz="1400" dirty="0"/>
              <a:t>&lt;</a:t>
            </a:r>
            <a:r>
              <a:rPr lang="en-US" sz="1400" dirty="0" err="1"/>
              <a:t>FileChangeResponse</a:t>
            </a:r>
            <a:r>
              <a:rPr lang="en-US" sz="1400" dirty="0"/>
              <a:t>&gt; </a:t>
            </a:r>
            <a:r>
              <a:rPr lang="en-US" sz="1400" dirty="0" err="1"/>
              <a:t>SingleFileAddition</a:t>
            </a:r>
            <a:r>
              <a:rPr lang="en-US" sz="1400" dirty="0"/>
              <a:t>(</a:t>
            </a:r>
            <a:r>
              <a:rPr lang="en-US" sz="1400" dirty="0" err="1">
                <a:solidFill>
                  <a:schemeClr val="accent1">
                    <a:lumMod val="75000"/>
                  </a:schemeClr>
                </a:solidFill>
              </a:rPr>
              <a:t>const</a:t>
            </a:r>
            <a:r>
              <a:rPr lang="en-US" sz="1400" dirty="0"/>
              <a:t> </a:t>
            </a:r>
            <a:r>
              <a:rPr lang="en-US" sz="1400" dirty="0" err="1"/>
              <a:t>SingleFileAddEvent</a:t>
            </a:r>
            <a:r>
              <a:rPr lang="en-US" sz="1400" dirty="0"/>
              <a:t>&amp; request);</a:t>
            </a:r>
          </a:p>
          <a:p>
            <a:endParaRPr lang="en-US" sz="1400" dirty="0"/>
          </a:p>
          <a:p>
            <a:r>
              <a:rPr lang="en-US" sz="1400" dirty="0"/>
              <a:t>    boost::</a:t>
            </a:r>
            <a:r>
              <a:rPr lang="en-US" sz="1400" dirty="0" err="1"/>
              <a:t>shared_future</a:t>
            </a:r>
            <a:r>
              <a:rPr lang="en-US" sz="1400" dirty="0"/>
              <a:t>&lt;</a:t>
            </a:r>
            <a:r>
              <a:rPr lang="en-US" sz="1400" dirty="0" err="1"/>
              <a:t>TriggerUpdateTaskResponse</a:t>
            </a:r>
            <a:r>
              <a:rPr lang="en-US" sz="1400" dirty="0"/>
              <a:t>&gt; </a:t>
            </a:r>
            <a:r>
              <a:rPr lang="en-US" sz="1400" dirty="0" err="1"/>
              <a:t>TriggerSingleUpdateTask</a:t>
            </a:r>
            <a:r>
              <a:rPr lang="en-US" sz="1400" dirty="0"/>
              <a:t>(</a:t>
            </a:r>
            <a:r>
              <a:rPr lang="en-US" sz="1400" dirty="0" err="1">
                <a:solidFill>
                  <a:schemeClr val="accent1">
                    <a:lumMod val="75000"/>
                  </a:schemeClr>
                </a:solidFill>
              </a:rPr>
              <a:t>const</a:t>
            </a:r>
            <a:r>
              <a:rPr lang="en-US" sz="1400" dirty="0"/>
              <a:t> </a:t>
            </a:r>
            <a:r>
              <a:rPr lang="en-US" sz="1400" dirty="0" err="1"/>
              <a:t>SingleUpdateTaskInfo</a:t>
            </a:r>
            <a:r>
              <a:rPr lang="en-US" sz="1400" dirty="0"/>
              <a:t>&amp; request);</a:t>
            </a:r>
          </a:p>
          <a:p>
            <a:endParaRPr lang="en-US" dirty="0"/>
          </a:p>
        </p:txBody>
      </p:sp>
      <p:sp>
        <p:nvSpPr>
          <p:cNvPr id="5" name="TextBox 4"/>
          <p:cNvSpPr txBox="1"/>
          <p:nvPr/>
        </p:nvSpPr>
        <p:spPr>
          <a:xfrm>
            <a:off x="2091559" y="2027028"/>
            <a:ext cx="7767145" cy="369332"/>
          </a:xfrm>
          <a:prstGeom prst="rect">
            <a:avLst/>
          </a:prstGeom>
          <a:noFill/>
        </p:spPr>
        <p:txBody>
          <a:bodyPr wrap="square" rtlCol="0">
            <a:spAutoFit/>
          </a:bodyPr>
          <a:lstStyle/>
          <a:p>
            <a:r>
              <a:rPr lang="en-US" u="sng" dirty="0"/>
              <a:t>BDI Index Maintenance Service RPCs and REST API interface:</a:t>
            </a:r>
            <a:r>
              <a:rPr lang="en-US" dirty="0"/>
              <a:t> </a:t>
            </a:r>
          </a:p>
        </p:txBody>
      </p:sp>
      <p:sp>
        <p:nvSpPr>
          <p:cNvPr id="6" name="TextBox 5"/>
          <p:cNvSpPr txBox="1"/>
          <p:nvPr/>
        </p:nvSpPr>
        <p:spPr>
          <a:xfrm>
            <a:off x="4005561" y="269285"/>
            <a:ext cx="6318455" cy="369332"/>
          </a:xfrm>
          <a:prstGeom prst="rect">
            <a:avLst/>
          </a:prstGeom>
          <a:noFill/>
        </p:spPr>
        <p:txBody>
          <a:bodyPr wrap="square" rtlCol="0">
            <a:spAutoFit/>
          </a:bodyPr>
          <a:lstStyle/>
          <a:p>
            <a:r>
              <a:rPr lang="en-US" dirty="0"/>
              <a:t>BDI Index Maintenance Service</a:t>
            </a:r>
          </a:p>
        </p:txBody>
      </p:sp>
    </p:spTree>
    <p:extLst>
      <p:ext uri="{BB962C8B-B14F-4D97-AF65-F5344CB8AC3E}">
        <p14:creationId xmlns:p14="http://schemas.microsoft.com/office/powerpoint/2010/main" val="40364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5" name="Rectangle 4"/>
          <p:cNvSpPr/>
          <p:nvPr/>
        </p:nvSpPr>
        <p:spPr>
          <a:xfrm>
            <a:off x="3403301" y="104947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3424322" y="1543459"/>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95350" y="1150272"/>
            <a:ext cx="1938992" cy="292388"/>
          </a:xfrm>
          <a:prstGeom prst="rect">
            <a:avLst/>
          </a:prstGeom>
          <a:noFill/>
        </p:spPr>
        <p:txBody>
          <a:bodyPr wrap="none" rtlCol="0">
            <a:spAutoFit/>
          </a:bodyPr>
          <a:lstStyle/>
          <a:p>
            <a:r>
              <a:rPr lang="en-US" sz="1300" dirty="0" err="1"/>
              <a:t>IndexMaintenanceService</a:t>
            </a:r>
            <a:endParaRPr lang="en-US" sz="1300" dirty="0"/>
          </a:p>
        </p:txBody>
      </p:sp>
      <p:sp>
        <p:nvSpPr>
          <p:cNvPr id="9" name="Rectangle 8"/>
          <p:cNvSpPr/>
          <p:nvPr/>
        </p:nvSpPr>
        <p:spPr>
          <a:xfrm>
            <a:off x="3394560" y="2936172"/>
            <a:ext cx="2123090" cy="1366345"/>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415581" y="3430158"/>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65285" y="3036971"/>
            <a:ext cx="1497269" cy="292388"/>
          </a:xfrm>
          <a:prstGeom prst="rect">
            <a:avLst/>
          </a:prstGeom>
          <a:noFill/>
        </p:spPr>
        <p:txBody>
          <a:bodyPr wrap="none" rtlCol="0">
            <a:spAutoFit/>
          </a:bodyPr>
          <a:lstStyle/>
          <a:p>
            <a:r>
              <a:rPr lang="en-US" sz="1300"/>
              <a:t>MaintainedSchema</a:t>
            </a:r>
            <a:endParaRPr lang="en-US" sz="1300" dirty="0"/>
          </a:p>
        </p:txBody>
      </p:sp>
      <p:sp>
        <p:nvSpPr>
          <p:cNvPr id="12" name="Rectangle 11"/>
          <p:cNvSpPr/>
          <p:nvPr/>
        </p:nvSpPr>
        <p:spPr>
          <a:xfrm>
            <a:off x="3403301" y="4822778"/>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424322" y="5316764"/>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74026" y="4923577"/>
            <a:ext cx="1345818" cy="292388"/>
          </a:xfrm>
          <a:prstGeom prst="rect">
            <a:avLst/>
          </a:prstGeom>
          <a:noFill/>
        </p:spPr>
        <p:txBody>
          <a:bodyPr wrap="none" rtlCol="0">
            <a:spAutoFit/>
          </a:bodyPr>
          <a:lstStyle/>
          <a:p>
            <a:r>
              <a:rPr lang="en-US" sz="1300" dirty="0" err="1"/>
              <a:t>IndexUpdateTask</a:t>
            </a:r>
            <a:endParaRPr lang="en-US" sz="1300" dirty="0"/>
          </a:p>
        </p:txBody>
      </p:sp>
      <p:sp>
        <p:nvSpPr>
          <p:cNvPr id="15" name="Rectangle 14"/>
          <p:cNvSpPr/>
          <p:nvPr/>
        </p:nvSpPr>
        <p:spPr>
          <a:xfrm>
            <a:off x="6300951" y="2861132"/>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321972" y="3355118"/>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97193" y="2961931"/>
            <a:ext cx="543547" cy="292388"/>
          </a:xfrm>
          <a:prstGeom prst="rect">
            <a:avLst/>
          </a:prstGeom>
          <a:noFill/>
        </p:spPr>
        <p:txBody>
          <a:bodyPr wrap="none" rtlCol="0">
            <a:spAutoFit/>
          </a:bodyPr>
          <a:lstStyle/>
          <a:p>
            <a:r>
              <a:rPr lang="en-US" sz="1300"/>
              <a:t>Table</a:t>
            </a:r>
            <a:endParaRPr lang="en-US" sz="1300" dirty="0"/>
          </a:p>
        </p:txBody>
      </p:sp>
      <p:sp>
        <p:nvSpPr>
          <p:cNvPr id="18" name="TextBox 17"/>
          <p:cNvSpPr txBox="1"/>
          <p:nvPr/>
        </p:nvSpPr>
        <p:spPr>
          <a:xfrm>
            <a:off x="6474372" y="3544304"/>
            <a:ext cx="1744718" cy="292388"/>
          </a:xfrm>
          <a:prstGeom prst="rect">
            <a:avLst/>
          </a:prstGeom>
          <a:noFill/>
        </p:spPr>
        <p:txBody>
          <a:bodyPr wrap="square" rtlCol="0">
            <a:spAutoFit/>
          </a:bodyPr>
          <a:lstStyle/>
          <a:p>
            <a:r>
              <a:rPr lang="en-US" sz="1300" dirty="0"/>
              <a:t>n</a:t>
            </a:r>
            <a:r>
              <a:rPr lang="en-US" sz="1300"/>
              <a:t>ame</a:t>
            </a:r>
            <a:r>
              <a:rPr lang="en-US" sz="1300" dirty="0"/>
              <a:t>_ : </a:t>
            </a:r>
            <a:r>
              <a:rPr lang="en-US" sz="1300" dirty="0" err="1"/>
              <a:t>std</a:t>
            </a:r>
            <a:r>
              <a:rPr lang="en-US" sz="1300" dirty="0"/>
              <a:t>::string</a:t>
            </a:r>
          </a:p>
        </p:txBody>
      </p:sp>
      <p:sp>
        <p:nvSpPr>
          <p:cNvPr id="19" name="Folded Corner 18"/>
          <p:cNvSpPr/>
          <p:nvPr/>
        </p:nvSpPr>
        <p:spPr>
          <a:xfrm>
            <a:off x="1229430" y="2936172"/>
            <a:ext cx="1524000" cy="941093"/>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96725" y="2901705"/>
            <a:ext cx="1496115" cy="1015663"/>
          </a:xfrm>
          <a:prstGeom prst="rect">
            <a:avLst/>
          </a:prstGeom>
          <a:noFill/>
        </p:spPr>
        <p:txBody>
          <a:bodyPr wrap="none" rtlCol="0">
            <a:spAutoFit/>
          </a:bodyPr>
          <a:lstStyle/>
          <a:p>
            <a:r>
              <a:rPr lang="en-US" sz="1200" dirty="0" err="1"/>
              <a:t>enum</a:t>
            </a:r>
            <a:r>
              <a:rPr lang="en-US" sz="1200" dirty="0"/>
              <a:t> </a:t>
            </a:r>
            <a:r>
              <a:rPr lang="en-US" sz="1200" dirty="0" err="1"/>
              <a:t>MonitorState</a:t>
            </a:r>
            <a:r>
              <a:rPr lang="en-US" sz="1200" dirty="0"/>
              <a:t> {</a:t>
            </a:r>
          </a:p>
          <a:p>
            <a:r>
              <a:rPr lang="en-US" sz="1200" dirty="0"/>
              <a:t>  OFF,</a:t>
            </a:r>
          </a:p>
          <a:p>
            <a:r>
              <a:rPr lang="en-US" sz="1200" dirty="0"/>
              <a:t>  PENDING,</a:t>
            </a:r>
          </a:p>
          <a:p>
            <a:r>
              <a:rPr lang="en-US" sz="1200" dirty="0"/>
              <a:t>  ON</a:t>
            </a:r>
          </a:p>
          <a:p>
            <a:r>
              <a:rPr lang="en-US" sz="1200" dirty="0"/>
              <a:t>}</a:t>
            </a:r>
          </a:p>
        </p:txBody>
      </p:sp>
      <p:sp>
        <p:nvSpPr>
          <p:cNvPr id="21" name="TextBox 20"/>
          <p:cNvSpPr txBox="1"/>
          <p:nvPr/>
        </p:nvSpPr>
        <p:spPr>
          <a:xfrm>
            <a:off x="3562726" y="3584877"/>
            <a:ext cx="1862875" cy="461665"/>
          </a:xfrm>
          <a:prstGeom prst="rect">
            <a:avLst/>
          </a:prstGeom>
          <a:noFill/>
        </p:spPr>
        <p:txBody>
          <a:bodyPr wrap="square" rtlCol="0">
            <a:spAutoFit/>
          </a:bodyPr>
          <a:lstStyle/>
          <a:p>
            <a:r>
              <a:rPr lang="en-US" sz="1200" dirty="0" err="1"/>
              <a:t>datasetName</a:t>
            </a:r>
            <a:r>
              <a:rPr lang="en-US" sz="1200" dirty="0"/>
              <a:t>_: </a:t>
            </a:r>
            <a:r>
              <a:rPr lang="en-US" sz="1200" dirty="0" err="1"/>
              <a:t>std</a:t>
            </a:r>
            <a:r>
              <a:rPr lang="en-US" sz="1200" dirty="0"/>
              <a:t>::string</a:t>
            </a:r>
          </a:p>
          <a:p>
            <a:r>
              <a:rPr lang="en-US" sz="1200" dirty="0" err="1"/>
              <a:t>monState</a:t>
            </a:r>
            <a:r>
              <a:rPr lang="en-US" sz="1200" dirty="0"/>
              <a:t>_: </a:t>
            </a:r>
            <a:r>
              <a:rPr lang="en-US" sz="1200" dirty="0" err="1"/>
              <a:t>MonitorState</a:t>
            </a:r>
            <a:endParaRPr lang="en-US" sz="1200" dirty="0"/>
          </a:p>
        </p:txBody>
      </p:sp>
      <p:sp>
        <p:nvSpPr>
          <p:cNvPr id="22" name="TextBox 21"/>
          <p:cNvSpPr txBox="1"/>
          <p:nvPr/>
        </p:nvSpPr>
        <p:spPr>
          <a:xfrm>
            <a:off x="3695580" y="5386785"/>
            <a:ext cx="1412118" cy="646331"/>
          </a:xfrm>
          <a:prstGeom prst="rect">
            <a:avLst/>
          </a:prstGeom>
          <a:noFill/>
        </p:spPr>
        <p:txBody>
          <a:bodyPr wrap="none" rtlCol="0">
            <a:spAutoFit/>
          </a:bodyPr>
          <a:lstStyle/>
          <a:p>
            <a:r>
              <a:rPr lang="en-US" sz="1200" dirty="0"/>
              <a:t>id_: int32</a:t>
            </a:r>
          </a:p>
          <a:p>
            <a:r>
              <a:rPr lang="en-US" sz="1200" dirty="0"/>
              <a:t>status_: Timestamp</a:t>
            </a:r>
          </a:p>
          <a:p>
            <a:r>
              <a:rPr lang="en-US" sz="1200" dirty="0"/>
              <a:t>end_: Timestamp </a:t>
            </a:r>
          </a:p>
        </p:txBody>
      </p:sp>
      <p:sp>
        <p:nvSpPr>
          <p:cNvPr id="23" name="Rectangle 22"/>
          <p:cNvSpPr/>
          <p:nvPr/>
        </p:nvSpPr>
        <p:spPr>
          <a:xfrm>
            <a:off x="6321972" y="4656083"/>
            <a:ext cx="2212428" cy="146619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321972" y="5149117"/>
            <a:ext cx="222293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21866" y="4755930"/>
            <a:ext cx="1212640" cy="276999"/>
          </a:xfrm>
          <a:prstGeom prst="rect">
            <a:avLst/>
          </a:prstGeom>
          <a:noFill/>
        </p:spPr>
        <p:txBody>
          <a:bodyPr wrap="none" rtlCol="0">
            <a:spAutoFit/>
          </a:bodyPr>
          <a:lstStyle/>
          <a:p>
            <a:r>
              <a:rPr lang="en-US" sz="1200" dirty="0" err="1"/>
              <a:t>FileChangeEvent</a:t>
            </a:r>
            <a:endParaRPr lang="en-US" sz="1200" dirty="0"/>
          </a:p>
        </p:txBody>
      </p:sp>
      <p:sp>
        <p:nvSpPr>
          <p:cNvPr id="27" name="TextBox 26"/>
          <p:cNvSpPr txBox="1"/>
          <p:nvPr/>
        </p:nvSpPr>
        <p:spPr>
          <a:xfrm>
            <a:off x="6477082" y="5242508"/>
            <a:ext cx="1245854" cy="276999"/>
          </a:xfrm>
          <a:prstGeom prst="rect">
            <a:avLst/>
          </a:prstGeom>
          <a:noFill/>
        </p:spPr>
        <p:txBody>
          <a:bodyPr wrap="none" rtlCol="0">
            <a:spAutoFit/>
          </a:bodyPr>
          <a:lstStyle/>
          <a:p>
            <a:r>
              <a:rPr lang="en-US" sz="1200" dirty="0"/>
              <a:t>p</a:t>
            </a:r>
            <a:r>
              <a:rPr lang="en-US" sz="1200"/>
              <a:t>ath</a:t>
            </a:r>
            <a:r>
              <a:rPr lang="en-US" sz="1200" dirty="0"/>
              <a:t>_: </a:t>
            </a:r>
            <a:r>
              <a:rPr lang="en-US" sz="1200" dirty="0" err="1"/>
              <a:t>std</a:t>
            </a:r>
            <a:r>
              <a:rPr lang="en-US" sz="1200" dirty="0"/>
              <a:t>::string</a:t>
            </a:r>
          </a:p>
        </p:txBody>
      </p:sp>
      <p:cxnSp>
        <p:nvCxnSpPr>
          <p:cNvPr id="29" name="Straight Connector 28"/>
          <p:cNvCxnSpPr>
            <a:stCxn id="20" idx="3"/>
            <a:endCxn id="9" idx="1"/>
          </p:cNvCxnSpPr>
          <p:nvPr/>
        </p:nvCxnSpPr>
        <p:spPr>
          <a:xfrm>
            <a:off x="2792840" y="3409537"/>
            <a:ext cx="601720" cy="209808"/>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74675" y="1116415"/>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6285186" y="1531992"/>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37433" y="1161238"/>
            <a:ext cx="1490664" cy="276999"/>
          </a:xfrm>
          <a:prstGeom prst="rect">
            <a:avLst/>
          </a:prstGeom>
          <a:noFill/>
        </p:spPr>
        <p:txBody>
          <a:bodyPr wrap="none" rtlCol="0">
            <a:spAutoFit/>
          </a:bodyPr>
          <a:lstStyle/>
          <a:p>
            <a:r>
              <a:rPr lang="en-US" sz="1200"/>
              <a:t>RegistryServiceClient</a:t>
            </a:r>
            <a:endParaRPr lang="en-US" sz="1200" dirty="0"/>
          </a:p>
        </p:txBody>
      </p:sp>
      <p:sp>
        <p:nvSpPr>
          <p:cNvPr id="40" name="Rectangle 39"/>
          <p:cNvSpPr/>
          <p:nvPr/>
        </p:nvSpPr>
        <p:spPr>
          <a:xfrm>
            <a:off x="648729" y="104947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669750" y="1539869"/>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75452" y="1158432"/>
            <a:ext cx="1444498" cy="276999"/>
          </a:xfrm>
          <a:prstGeom prst="rect">
            <a:avLst/>
          </a:prstGeom>
          <a:noFill/>
        </p:spPr>
        <p:txBody>
          <a:bodyPr wrap="none" rtlCol="0">
            <a:spAutoFit/>
          </a:bodyPr>
          <a:lstStyle/>
          <a:p>
            <a:r>
              <a:rPr lang="en-US" sz="1200" dirty="0" err="1"/>
              <a:t>IndexManagerClient</a:t>
            </a:r>
            <a:endParaRPr lang="en-US" sz="1200" dirty="0"/>
          </a:p>
        </p:txBody>
      </p:sp>
      <p:sp>
        <p:nvSpPr>
          <p:cNvPr id="43" name="Parallelogram 42"/>
          <p:cNvSpPr/>
          <p:nvPr/>
        </p:nvSpPr>
        <p:spPr>
          <a:xfrm rot="2232488">
            <a:off x="6075117" y="1668737"/>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arallelogram 43"/>
          <p:cNvSpPr/>
          <p:nvPr/>
        </p:nvSpPr>
        <p:spPr>
          <a:xfrm rot="2232488">
            <a:off x="2806203" y="1668736"/>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endCxn id="5" idx="1"/>
          </p:cNvCxnSpPr>
          <p:nvPr/>
        </p:nvCxnSpPr>
        <p:spPr>
          <a:xfrm>
            <a:off x="3006097" y="1732645"/>
            <a:ext cx="39720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49148" y="1711625"/>
            <a:ext cx="525024" cy="6035"/>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370119" y="1084003"/>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9380630" y="1499580"/>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566812" y="1138388"/>
            <a:ext cx="1812997" cy="276999"/>
          </a:xfrm>
          <a:prstGeom prst="rect">
            <a:avLst/>
          </a:prstGeom>
          <a:noFill/>
        </p:spPr>
        <p:txBody>
          <a:bodyPr wrap="none" rtlCol="0">
            <a:spAutoFit/>
          </a:bodyPr>
          <a:lstStyle/>
          <a:p>
            <a:r>
              <a:rPr lang="en-US" sz="1200" dirty="0" err="1"/>
              <a:t>PersistenceManagerClient</a:t>
            </a:r>
            <a:endParaRPr lang="en-US" sz="1200" dirty="0"/>
          </a:p>
        </p:txBody>
      </p:sp>
      <p:sp>
        <p:nvSpPr>
          <p:cNvPr id="61" name="Parallelogram 60"/>
          <p:cNvSpPr/>
          <p:nvPr/>
        </p:nvSpPr>
        <p:spPr>
          <a:xfrm rot="2232488">
            <a:off x="9170561" y="1636325"/>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a:off x="8907021" y="1711625"/>
            <a:ext cx="24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8907021" y="914400"/>
            <a:ext cx="0" cy="79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5893923" y="903890"/>
            <a:ext cx="3013099" cy="1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3923" y="903890"/>
            <a:ext cx="9321" cy="1145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5526394" y="2049466"/>
            <a:ext cx="380420" cy="51"/>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4258" y="1729766"/>
            <a:ext cx="1862875" cy="461665"/>
          </a:xfrm>
          <a:prstGeom prst="rect">
            <a:avLst/>
          </a:prstGeom>
          <a:noFill/>
        </p:spPr>
        <p:txBody>
          <a:bodyPr wrap="square" rtlCol="0">
            <a:spAutoFit/>
          </a:bodyPr>
          <a:lstStyle/>
          <a:p>
            <a:r>
              <a:rPr lang="en-US" sz="1200" dirty="0" err="1"/>
              <a:t>GetIndexingManagers</a:t>
            </a:r>
            <a:r>
              <a:rPr lang="en-US" sz="1200" dirty="0"/>
              <a:t>(): List&lt;</a:t>
            </a:r>
            <a:r>
              <a:rPr lang="en-US" sz="1200" dirty="0" err="1"/>
              <a:t>ServiceInfo</a:t>
            </a:r>
            <a:r>
              <a:rPr lang="en-US" sz="1200" dirty="0"/>
              <a:t>&gt;</a:t>
            </a:r>
          </a:p>
        </p:txBody>
      </p:sp>
      <p:sp>
        <p:nvSpPr>
          <p:cNvPr id="75" name="TextBox 74"/>
          <p:cNvSpPr txBox="1"/>
          <p:nvPr/>
        </p:nvSpPr>
        <p:spPr>
          <a:xfrm>
            <a:off x="813609" y="1690485"/>
            <a:ext cx="1862875" cy="461665"/>
          </a:xfrm>
          <a:prstGeom prst="rect">
            <a:avLst/>
          </a:prstGeom>
          <a:noFill/>
        </p:spPr>
        <p:txBody>
          <a:bodyPr wrap="square" rtlCol="0">
            <a:spAutoFit/>
          </a:bodyPr>
          <a:lstStyle/>
          <a:p>
            <a:r>
              <a:rPr lang="en-US" sz="1200" dirty="0" err="1"/>
              <a:t>AddIndexingTask</a:t>
            </a:r>
            <a:r>
              <a:rPr lang="en-US" sz="1200" dirty="0"/>
              <a:t>(</a:t>
            </a:r>
            <a:r>
              <a:rPr lang="en-US" sz="1200" dirty="0" err="1"/>
              <a:t>IndexingTaskRequest</a:t>
            </a:r>
            <a:r>
              <a:rPr lang="en-US" sz="1200" dirty="0"/>
              <a:t>&amp; </a:t>
            </a:r>
            <a:r>
              <a:rPr lang="en-US" sz="1200" dirty="0" err="1"/>
              <a:t>req</a:t>
            </a:r>
            <a:r>
              <a:rPr lang="en-US" sz="1200" dirty="0"/>
              <a:t>): void</a:t>
            </a:r>
          </a:p>
        </p:txBody>
      </p:sp>
      <p:sp>
        <p:nvSpPr>
          <p:cNvPr id="76" name="Parallelogram 75"/>
          <p:cNvSpPr/>
          <p:nvPr/>
        </p:nvSpPr>
        <p:spPr>
          <a:xfrm rot="7632488">
            <a:off x="4373350" y="2762765"/>
            <a:ext cx="165510" cy="127819"/>
          </a:xfrm>
          <a:prstGeom prst="parallelogram">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4460249" y="2415818"/>
            <a:ext cx="0" cy="282123"/>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30340" y="4666771"/>
            <a:ext cx="2123090" cy="136634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630340" y="5149117"/>
            <a:ext cx="2102069"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156186" y="4770602"/>
            <a:ext cx="1245149" cy="292388"/>
          </a:xfrm>
          <a:prstGeom prst="rect">
            <a:avLst/>
          </a:prstGeom>
          <a:noFill/>
        </p:spPr>
        <p:txBody>
          <a:bodyPr wrap="none" rtlCol="0">
            <a:spAutoFit/>
          </a:bodyPr>
          <a:lstStyle/>
          <a:p>
            <a:r>
              <a:rPr lang="en-US" sz="1300"/>
              <a:t>SchemaSources</a:t>
            </a:r>
            <a:endParaRPr lang="en-US" sz="1300" dirty="0"/>
          </a:p>
        </p:txBody>
      </p:sp>
      <p:sp>
        <p:nvSpPr>
          <p:cNvPr id="88" name="TextBox 87"/>
          <p:cNvSpPr txBox="1"/>
          <p:nvPr/>
        </p:nvSpPr>
        <p:spPr>
          <a:xfrm>
            <a:off x="4536742" y="2636473"/>
            <a:ext cx="628576" cy="292388"/>
          </a:xfrm>
          <a:prstGeom prst="rect">
            <a:avLst/>
          </a:prstGeom>
          <a:noFill/>
        </p:spPr>
        <p:txBody>
          <a:bodyPr wrap="square" rtlCol="0">
            <a:spAutoFit/>
          </a:bodyPr>
          <a:lstStyle/>
          <a:p>
            <a:r>
              <a:rPr lang="en-US" sz="1300"/>
              <a:t>0..*</a:t>
            </a:r>
          </a:p>
        </p:txBody>
      </p:sp>
      <p:sp>
        <p:nvSpPr>
          <p:cNvPr id="89" name="TextBox 88"/>
          <p:cNvSpPr txBox="1"/>
          <p:nvPr/>
        </p:nvSpPr>
        <p:spPr>
          <a:xfrm>
            <a:off x="5989488" y="1814404"/>
            <a:ext cx="269626" cy="292388"/>
          </a:xfrm>
          <a:prstGeom prst="rect">
            <a:avLst/>
          </a:prstGeom>
          <a:noFill/>
        </p:spPr>
        <p:txBody>
          <a:bodyPr wrap="none" rtlCol="0">
            <a:spAutoFit/>
          </a:bodyPr>
          <a:lstStyle/>
          <a:p>
            <a:r>
              <a:rPr lang="en-US" sz="1300" dirty="0"/>
              <a:t>1</a:t>
            </a:r>
          </a:p>
        </p:txBody>
      </p:sp>
      <p:sp>
        <p:nvSpPr>
          <p:cNvPr id="90" name="TextBox 89"/>
          <p:cNvSpPr txBox="1"/>
          <p:nvPr/>
        </p:nvSpPr>
        <p:spPr>
          <a:xfrm>
            <a:off x="9118503" y="1838312"/>
            <a:ext cx="269626" cy="292388"/>
          </a:xfrm>
          <a:prstGeom prst="rect">
            <a:avLst/>
          </a:prstGeom>
          <a:noFill/>
        </p:spPr>
        <p:txBody>
          <a:bodyPr wrap="none" rtlCol="0">
            <a:spAutoFit/>
          </a:bodyPr>
          <a:lstStyle/>
          <a:p>
            <a:r>
              <a:rPr lang="en-US" sz="1300" dirty="0"/>
              <a:t>1</a:t>
            </a:r>
          </a:p>
        </p:txBody>
      </p:sp>
      <p:sp>
        <p:nvSpPr>
          <p:cNvPr id="91" name="TextBox 90"/>
          <p:cNvSpPr txBox="1"/>
          <p:nvPr/>
        </p:nvSpPr>
        <p:spPr>
          <a:xfrm>
            <a:off x="2747050" y="1801378"/>
            <a:ext cx="269626" cy="292388"/>
          </a:xfrm>
          <a:prstGeom prst="rect">
            <a:avLst/>
          </a:prstGeom>
          <a:noFill/>
        </p:spPr>
        <p:txBody>
          <a:bodyPr wrap="none" rtlCol="0">
            <a:spAutoFit/>
          </a:bodyPr>
          <a:lstStyle/>
          <a:p>
            <a:r>
              <a:rPr lang="en-US" sz="1300" dirty="0"/>
              <a:t>1</a:t>
            </a:r>
          </a:p>
        </p:txBody>
      </p:sp>
      <p:sp>
        <p:nvSpPr>
          <p:cNvPr id="98" name="Parallelogram 97"/>
          <p:cNvSpPr/>
          <p:nvPr/>
        </p:nvSpPr>
        <p:spPr>
          <a:xfrm rot="2232488">
            <a:off x="6124150" y="5359399"/>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5526391" y="2191431"/>
            <a:ext cx="3675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893923" y="2191431"/>
            <a:ext cx="0" cy="3231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893923" y="5423308"/>
            <a:ext cx="208425" cy="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Parallelogram 108"/>
          <p:cNvSpPr/>
          <p:nvPr/>
        </p:nvSpPr>
        <p:spPr>
          <a:xfrm rot="2232488">
            <a:off x="2801361" y="5325269"/>
            <a:ext cx="165510" cy="127819"/>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2756634" y="5498048"/>
            <a:ext cx="269626" cy="292388"/>
          </a:xfrm>
          <a:prstGeom prst="rect">
            <a:avLst/>
          </a:prstGeom>
          <a:noFill/>
        </p:spPr>
        <p:txBody>
          <a:bodyPr wrap="none" rtlCol="0">
            <a:spAutoFit/>
          </a:bodyPr>
          <a:lstStyle/>
          <a:p>
            <a:r>
              <a:rPr lang="en-US" sz="1300" dirty="0"/>
              <a:t>1</a:t>
            </a:r>
          </a:p>
        </p:txBody>
      </p:sp>
      <p:cxnSp>
        <p:nvCxnSpPr>
          <p:cNvPr id="112" name="Straight Connector 111"/>
          <p:cNvCxnSpPr/>
          <p:nvPr/>
        </p:nvCxnSpPr>
        <p:spPr>
          <a:xfrm>
            <a:off x="2987681" y="5387175"/>
            <a:ext cx="165975" cy="2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8058" y="1981599"/>
            <a:ext cx="5533" cy="3399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182180" y="1981599"/>
            <a:ext cx="2123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301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3" name="Rectangle 2"/>
          <p:cNvSpPr/>
          <p:nvPr/>
        </p:nvSpPr>
        <p:spPr>
          <a:xfrm>
            <a:off x="1520686" y="1267919"/>
            <a:ext cx="198850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35613" y="1296412"/>
            <a:ext cx="2158647" cy="292388"/>
          </a:xfrm>
          <a:prstGeom prst="rect">
            <a:avLst/>
          </a:prstGeom>
          <a:noFill/>
        </p:spPr>
        <p:txBody>
          <a:bodyPr wrap="square" rtlCol="0">
            <a:spAutoFit/>
          </a:bodyPr>
          <a:lstStyle/>
          <a:p>
            <a:r>
              <a:rPr lang="en-US" sz="1300" u="sng" dirty="0"/>
              <a:t>  :</a:t>
            </a:r>
            <a:r>
              <a:rPr lang="en-US" sz="1300" u="sng" dirty="0" err="1"/>
              <a:t>IndexMaintenanceService</a:t>
            </a:r>
            <a:endParaRPr lang="en-US" sz="1300" u="sng" dirty="0"/>
          </a:p>
        </p:txBody>
      </p:sp>
      <p:cxnSp>
        <p:nvCxnSpPr>
          <p:cNvPr id="6" name="Straight Connector 5"/>
          <p:cNvCxnSpPr/>
          <p:nvPr/>
        </p:nvCxnSpPr>
        <p:spPr>
          <a:xfrm>
            <a:off x="2514936" y="1685167"/>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73494" y="1945781"/>
            <a:ext cx="282883" cy="330924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2514935" y="5255023"/>
            <a:ext cx="1" cy="256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1477" y="1258686"/>
            <a:ext cx="995445"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4472" y="1329077"/>
            <a:ext cx="828099" cy="292388"/>
          </a:xfrm>
          <a:prstGeom prst="rect">
            <a:avLst/>
          </a:prstGeom>
          <a:noFill/>
        </p:spPr>
        <p:txBody>
          <a:bodyPr wrap="square" rtlCol="0">
            <a:spAutoFit/>
          </a:bodyPr>
          <a:lstStyle/>
          <a:p>
            <a:r>
              <a:rPr lang="en-US" sz="1300" u="sng"/>
              <a:t>  User</a:t>
            </a:r>
            <a:endParaRPr lang="en-US" sz="1300" u="sng" dirty="0"/>
          </a:p>
        </p:txBody>
      </p:sp>
      <p:sp>
        <p:nvSpPr>
          <p:cNvPr id="23" name="Rectangle 22"/>
          <p:cNvSpPr/>
          <p:nvPr/>
        </p:nvSpPr>
        <p:spPr>
          <a:xfrm>
            <a:off x="635504" y="1954230"/>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776946" y="1714289"/>
            <a:ext cx="0" cy="23994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2"/>
          </p:cNvCxnSpPr>
          <p:nvPr/>
        </p:nvCxnSpPr>
        <p:spPr>
          <a:xfrm>
            <a:off x="776946" y="2214194"/>
            <a:ext cx="11006" cy="18233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949916" y="1267919"/>
            <a:ext cx="177453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949916" y="1321099"/>
            <a:ext cx="1885139" cy="292388"/>
          </a:xfrm>
          <a:prstGeom prst="rect">
            <a:avLst/>
          </a:prstGeom>
          <a:noFill/>
        </p:spPr>
        <p:txBody>
          <a:bodyPr wrap="square" rtlCol="0">
            <a:spAutoFit/>
          </a:bodyPr>
          <a:lstStyle/>
          <a:p>
            <a:r>
              <a:rPr lang="en-US" sz="1300" u="sng" dirty="0"/>
              <a:t>  :</a:t>
            </a:r>
            <a:r>
              <a:rPr lang="en-US" sz="1300" u="sng" dirty="0" err="1"/>
              <a:t>IndexManagerService</a:t>
            </a:r>
            <a:endParaRPr lang="en-US" sz="1300" u="sng" dirty="0"/>
          </a:p>
        </p:txBody>
      </p:sp>
      <p:sp>
        <p:nvSpPr>
          <p:cNvPr id="28" name="Rectangle 27"/>
          <p:cNvSpPr/>
          <p:nvPr/>
        </p:nvSpPr>
        <p:spPr>
          <a:xfrm>
            <a:off x="8144184" y="1275573"/>
            <a:ext cx="1649400"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288838" y="1315711"/>
            <a:ext cx="1495505" cy="292388"/>
          </a:xfrm>
          <a:prstGeom prst="rect">
            <a:avLst/>
          </a:prstGeom>
          <a:noFill/>
        </p:spPr>
        <p:txBody>
          <a:bodyPr wrap="square" rtlCol="0">
            <a:spAutoFit/>
          </a:bodyPr>
          <a:lstStyle/>
          <a:p>
            <a:r>
              <a:rPr lang="en-US" sz="1300" u="sng" dirty="0"/>
              <a:t>  :</a:t>
            </a:r>
            <a:r>
              <a:rPr lang="en-US" sz="1300" u="sng" dirty="0" err="1"/>
              <a:t>SymbolService</a:t>
            </a:r>
            <a:endParaRPr lang="en-US" sz="1300" u="sng" dirty="0"/>
          </a:p>
        </p:txBody>
      </p:sp>
      <p:sp>
        <p:nvSpPr>
          <p:cNvPr id="30" name="Rectangle 29"/>
          <p:cNvSpPr/>
          <p:nvPr/>
        </p:nvSpPr>
        <p:spPr>
          <a:xfrm>
            <a:off x="10202547" y="1268931"/>
            <a:ext cx="163088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264952" y="1309069"/>
            <a:ext cx="1495505" cy="292388"/>
          </a:xfrm>
          <a:prstGeom prst="rect">
            <a:avLst/>
          </a:prstGeom>
          <a:noFill/>
        </p:spPr>
        <p:txBody>
          <a:bodyPr wrap="square" rtlCol="0">
            <a:spAutoFit/>
          </a:bodyPr>
          <a:lstStyle/>
          <a:p>
            <a:r>
              <a:rPr lang="en-US" sz="1300" u="sng" dirty="0"/>
              <a:t>  :</a:t>
            </a:r>
            <a:r>
              <a:rPr lang="en-US" sz="1300" u="sng" dirty="0" err="1"/>
              <a:t>IndexerService</a:t>
            </a:r>
            <a:endParaRPr lang="en-US" sz="1300" u="sng" dirty="0"/>
          </a:p>
        </p:txBody>
      </p:sp>
      <p:cxnSp>
        <p:nvCxnSpPr>
          <p:cNvPr id="32" name="Straight Connector 31"/>
          <p:cNvCxnSpPr>
            <a:endCxn id="36" idx="0"/>
          </p:cNvCxnSpPr>
          <p:nvPr/>
        </p:nvCxnSpPr>
        <p:spPr>
          <a:xfrm flipH="1">
            <a:off x="6830998" y="1680563"/>
            <a:ext cx="8012" cy="191983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954897" y="1693147"/>
            <a:ext cx="13987" cy="21073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11679" y="1693147"/>
            <a:ext cx="1025" cy="33141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59239" y="1267919"/>
            <a:ext cx="1774536"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991801" y="1309069"/>
            <a:ext cx="1885139" cy="292388"/>
          </a:xfrm>
          <a:prstGeom prst="rect">
            <a:avLst/>
          </a:prstGeom>
          <a:noFill/>
        </p:spPr>
        <p:txBody>
          <a:bodyPr wrap="square" rtlCol="0">
            <a:spAutoFit/>
          </a:bodyPr>
          <a:lstStyle/>
          <a:p>
            <a:r>
              <a:rPr lang="en-US" sz="1300" u="sng"/>
              <a:t>  REST API Gateway</a:t>
            </a:r>
            <a:endParaRPr lang="en-US" sz="1300" u="sng" dirty="0"/>
          </a:p>
        </p:txBody>
      </p:sp>
      <p:cxnSp>
        <p:nvCxnSpPr>
          <p:cNvPr id="41" name="Straight Arrow Connector 40"/>
          <p:cNvCxnSpPr/>
          <p:nvPr/>
        </p:nvCxnSpPr>
        <p:spPr>
          <a:xfrm>
            <a:off x="918387" y="1954230"/>
            <a:ext cx="1455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918387" y="2214194"/>
            <a:ext cx="14551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8521" y="2254080"/>
            <a:ext cx="1481496" cy="400110"/>
          </a:xfrm>
          <a:prstGeom prst="rect">
            <a:avLst/>
          </a:prstGeom>
          <a:noFill/>
        </p:spPr>
        <p:txBody>
          <a:bodyPr wrap="none" rtlCol="0">
            <a:spAutoFit/>
          </a:bodyPr>
          <a:lstStyle/>
          <a:p>
            <a:r>
              <a:rPr lang="en-US" sz="1000" dirty="0"/>
              <a:t>::</a:t>
            </a:r>
            <a:r>
              <a:rPr lang="en-US" sz="1000" dirty="0" err="1"/>
              <a:t>MaintainIndex</a:t>
            </a:r>
            <a:endParaRPr lang="en-US" sz="1000" dirty="0"/>
          </a:p>
          <a:p>
            <a:r>
              <a:rPr lang="en-US" sz="1000" dirty="0"/>
              <a:t>(</a:t>
            </a:r>
            <a:r>
              <a:rPr lang="en-US" sz="1000" dirty="0" err="1"/>
              <a:t>const</a:t>
            </a:r>
            <a:r>
              <a:rPr lang="en-US" sz="1000" dirty="0"/>
              <a:t> </a:t>
            </a:r>
            <a:r>
              <a:rPr lang="en-US" sz="1000" dirty="0" err="1"/>
              <a:t>SchemaSources</a:t>
            </a:r>
            <a:r>
              <a:rPr lang="en-US" sz="1000" dirty="0"/>
              <a:t> *)</a:t>
            </a:r>
          </a:p>
        </p:txBody>
      </p:sp>
      <p:sp>
        <p:nvSpPr>
          <p:cNvPr id="45" name="Rectangle 44"/>
          <p:cNvSpPr/>
          <p:nvPr/>
        </p:nvSpPr>
        <p:spPr>
          <a:xfrm>
            <a:off x="4611745" y="2279671"/>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endCxn id="45" idx="0"/>
          </p:cNvCxnSpPr>
          <p:nvPr/>
        </p:nvCxnSpPr>
        <p:spPr>
          <a:xfrm>
            <a:off x="4742199" y="1693147"/>
            <a:ext cx="10988" cy="586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2"/>
          </p:cNvCxnSpPr>
          <p:nvPr/>
        </p:nvCxnSpPr>
        <p:spPr>
          <a:xfrm>
            <a:off x="4753187" y="2539635"/>
            <a:ext cx="461" cy="6531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656377" y="2279671"/>
            <a:ext cx="1955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667364" y="2539635"/>
            <a:ext cx="19443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003748" y="1906705"/>
            <a:ext cx="1704111" cy="400110"/>
          </a:xfrm>
          <a:prstGeom prst="rect">
            <a:avLst/>
          </a:prstGeom>
          <a:noFill/>
        </p:spPr>
        <p:txBody>
          <a:bodyPr wrap="square" rtlCol="0">
            <a:spAutoFit/>
          </a:bodyPr>
          <a:lstStyle/>
          <a:p>
            <a:r>
              <a:rPr lang="en-US" sz="1000" dirty="0"/>
              <a:t>::</a:t>
            </a:r>
            <a:r>
              <a:rPr lang="en-US" sz="1000" dirty="0" err="1"/>
              <a:t>FileChange</a:t>
            </a:r>
            <a:endParaRPr lang="en-US" sz="1000" dirty="0"/>
          </a:p>
          <a:p>
            <a:r>
              <a:rPr lang="en-US" sz="1000" dirty="0"/>
              <a:t>(</a:t>
            </a:r>
            <a:r>
              <a:rPr lang="en-US" sz="1000" dirty="0" err="1"/>
              <a:t>const</a:t>
            </a:r>
            <a:r>
              <a:rPr lang="en-US" sz="1000" dirty="0"/>
              <a:t> </a:t>
            </a:r>
            <a:r>
              <a:rPr lang="en-US" sz="1000" dirty="0" err="1"/>
              <a:t>FileChangeEvents</a:t>
            </a:r>
            <a:r>
              <a:rPr lang="en-US" sz="1000" dirty="0"/>
              <a:t>*)</a:t>
            </a:r>
          </a:p>
        </p:txBody>
      </p:sp>
      <p:sp>
        <p:nvSpPr>
          <p:cNvPr id="56" name="Rectangle 55"/>
          <p:cNvSpPr/>
          <p:nvPr/>
        </p:nvSpPr>
        <p:spPr>
          <a:xfrm>
            <a:off x="4600757" y="3192770"/>
            <a:ext cx="282883" cy="2599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H="1">
            <a:off x="2667364" y="3192770"/>
            <a:ext cx="1933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59371" y="2792071"/>
            <a:ext cx="1704111" cy="400110"/>
          </a:xfrm>
          <a:prstGeom prst="rect">
            <a:avLst/>
          </a:prstGeom>
          <a:noFill/>
        </p:spPr>
        <p:txBody>
          <a:bodyPr wrap="square" rtlCol="0">
            <a:spAutoFit/>
          </a:bodyPr>
          <a:lstStyle/>
          <a:p>
            <a:r>
              <a:rPr lang="en-US" sz="1000" dirty="0"/>
              <a:t>::</a:t>
            </a:r>
            <a:r>
              <a:rPr lang="en-US" sz="1000" dirty="0" err="1"/>
              <a:t>TriggerUpdateTask</a:t>
            </a:r>
            <a:endParaRPr lang="en-US" sz="1000" dirty="0"/>
          </a:p>
          <a:p>
            <a:r>
              <a:rPr lang="en-US" sz="1000" dirty="0"/>
              <a:t>(</a:t>
            </a:r>
            <a:r>
              <a:rPr lang="en-US" sz="1000" dirty="0" err="1"/>
              <a:t>const</a:t>
            </a:r>
            <a:r>
              <a:rPr lang="en-US" sz="1000" dirty="0"/>
              <a:t> </a:t>
            </a:r>
            <a:r>
              <a:rPr lang="en-US" sz="1000" dirty="0" err="1"/>
              <a:t>UpdateTaskInfo</a:t>
            </a:r>
            <a:r>
              <a:rPr lang="en-US" sz="1000" dirty="0"/>
              <a:t>*)</a:t>
            </a:r>
          </a:p>
        </p:txBody>
      </p:sp>
      <p:cxnSp>
        <p:nvCxnSpPr>
          <p:cNvPr id="60" name="Straight Arrow Connector 59"/>
          <p:cNvCxnSpPr/>
          <p:nvPr/>
        </p:nvCxnSpPr>
        <p:spPr>
          <a:xfrm>
            <a:off x="2667364" y="3452734"/>
            <a:ext cx="19443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40374" y="3452734"/>
            <a:ext cx="6627" cy="1735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 idx="3"/>
          </p:cNvCxnSpPr>
          <p:nvPr/>
        </p:nvCxnSpPr>
        <p:spPr>
          <a:xfrm flipV="1">
            <a:off x="2656377" y="3600401"/>
            <a:ext cx="40331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91391" y="3600400"/>
            <a:ext cx="1912409" cy="400110"/>
          </a:xfrm>
          <a:prstGeom prst="rect">
            <a:avLst/>
          </a:prstGeom>
          <a:noFill/>
        </p:spPr>
        <p:txBody>
          <a:bodyPr wrap="square" rtlCol="0">
            <a:spAutoFit/>
          </a:bodyPr>
          <a:lstStyle/>
          <a:p>
            <a:r>
              <a:rPr lang="en-US" sz="1000" dirty="0"/>
              <a:t>::</a:t>
            </a:r>
            <a:r>
              <a:rPr lang="en-US" sz="1000" dirty="0" err="1"/>
              <a:t>AddIndexingTask</a:t>
            </a:r>
            <a:endParaRPr lang="en-US" sz="1000" dirty="0"/>
          </a:p>
          <a:p>
            <a:r>
              <a:rPr lang="en-US" sz="1000" dirty="0"/>
              <a:t>(</a:t>
            </a:r>
            <a:r>
              <a:rPr lang="en-US" sz="1000" dirty="0" err="1"/>
              <a:t>const</a:t>
            </a:r>
            <a:r>
              <a:rPr lang="en-US" sz="1000" dirty="0"/>
              <a:t> </a:t>
            </a:r>
            <a:r>
              <a:rPr lang="en-US" sz="1000" dirty="0" err="1"/>
              <a:t>IndexingTaskRequest</a:t>
            </a:r>
            <a:r>
              <a:rPr lang="en-US" sz="1000" dirty="0"/>
              <a:t>*)</a:t>
            </a:r>
          </a:p>
        </p:txBody>
      </p:sp>
      <p:sp>
        <p:nvSpPr>
          <p:cNvPr id="68" name="Rectangle 67"/>
          <p:cNvSpPr/>
          <p:nvPr/>
        </p:nvSpPr>
        <p:spPr>
          <a:xfrm>
            <a:off x="6093873" y="4081018"/>
            <a:ext cx="282883" cy="32785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a:stCxn id="68" idx="0"/>
            <a:endCxn id="71" idx="2"/>
          </p:cNvCxnSpPr>
          <p:nvPr/>
        </p:nvCxnSpPr>
        <p:spPr>
          <a:xfrm flipV="1">
            <a:off x="6235315" y="3452734"/>
            <a:ext cx="0" cy="62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783539" y="3043140"/>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5840174" y="3086513"/>
            <a:ext cx="828099" cy="292388"/>
          </a:xfrm>
          <a:prstGeom prst="rect">
            <a:avLst/>
          </a:prstGeom>
          <a:noFill/>
        </p:spPr>
        <p:txBody>
          <a:bodyPr wrap="square" rtlCol="0">
            <a:spAutoFit/>
          </a:bodyPr>
          <a:lstStyle/>
          <a:p>
            <a:r>
              <a:rPr lang="en-US" sz="1300" u="sng"/>
              <a:t>  Thread</a:t>
            </a:r>
            <a:endParaRPr lang="en-US" sz="1300" u="sng" dirty="0"/>
          </a:p>
        </p:txBody>
      </p:sp>
      <p:cxnSp>
        <p:nvCxnSpPr>
          <p:cNvPr id="77" name="Straight Connector 76"/>
          <p:cNvCxnSpPr>
            <a:stCxn id="71" idx="3"/>
          </p:cNvCxnSpPr>
          <p:nvPr/>
        </p:nvCxnSpPr>
        <p:spPr>
          <a:xfrm>
            <a:off x="6687091" y="3247937"/>
            <a:ext cx="15191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656377" y="4081018"/>
            <a:ext cx="343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2656377" y="4408876"/>
            <a:ext cx="343749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54539" y="4038908"/>
            <a:ext cx="1912409" cy="400110"/>
          </a:xfrm>
          <a:prstGeom prst="rect">
            <a:avLst/>
          </a:prstGeom>
          <a:noFill/>
        </p:spPr>
        <p:txBody>
          <a:bodyPr wrap="square" rtlCol="0">
            <a:spAutoFit/>
          </a:bodyPr>
          <a:lstStyle/>
          <a:p>
            <a:r>
              <a:rPr lang="en-US" sz="1000" dirty="0"/>
              <a:t>::</a:t>
            </a:r>
            <a:r>
              <a:rPr lang="en-US" sz="1000" dirty="0" err="1"/>
              <a:t>GetProgress</a:t>
            </a:r>
            <a:endParaRPr lang="en-US" sz="1000" dirty="0"/>
          </a:p>
          <a:p>
            <a:r>
              <a:rPr lang="en-US" sz="1000" dirty="0"/>
              <a:t>(</a:t>
            </a:r>
            <a:r>
              <a:rPr lang="en-US" sz="1000" dirty="0" err="1"/>
              <a:t>const</a:t>
            </a:r>
            <a:r>
              <a:rPr lang="en-US" sz="1000" dirty="0"/>
              <a:t> </a:t>
            </a:r>
            <a:r>
              <a:rPr lang="en-US" sz="1000" dirty="0" err="1"/>
              <a:t>ProgressRequest</a:t>
            </a:r>
            <a:r>
              <a:rPr lang="en-US" sz="1000" dirty="0"/>
              <a:t>*)</a:t>
            </a:r>
          </a:p>
        </p:txBody>
      </p:sp>
      <p:sp>
        <p:nvSpPr>
          <p:cNvPr id="85" name="Rectangle 84"/>
          <p:cNvSpPr/>
          <p:nvPr/>
        </p:nvSpPr>
        <p:spPr>
          <a:xfrm>
            <a:off x="8820448" y="3800455"/>
            <a:ext cx="282883" cy="2000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7807516" y="3058041"/>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7874788" y="3116644"/>
            <a:ext cx="828099" cy="292388"/>
          </a:xfrm>
          <a:prstGeom prst="rect">
            <a:avLst/>
          </a:prstGeom>
          <a:noFill/>
        </p:spPr>
        <p:txBody>
          <a:bodyPr wrap="square" rtlCol="0">
            <a:spAutoFit/>
          </a:bodyPr>
          <a:lstStyle/>
          <a:p>
            <a:r>
              <a:rPr lang="en-US" sz="1300" u="sng"/>
              <a:t>  Thread</a:t>
            </a:r>
            <a:endParaRPr lang="en-US" sz="1300" u="sng" dirty="0"/>
          </a:p>
        </p:txBody>
      </p:sp>
      <p:sp>
        <p:nvSpPr>
          <p:cNvPr id="93" name="Rectangle 92"/>
          <p:cNvSpPr/>
          <p:nvPr/>
        </p:nvSpPr>
        <p:spPr>
          <a:xfrm>
            <a:off x="8117850" y="4081018"/>
            <a:ext cx="282883" cy="32785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flipV="1">
            <a:off x="8252556" y="3467635"/>
            <a:ext cx="0" cy="6282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702887" y="3262838"/>
            <a:ext cx="25900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2388" y="4472097"/>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a:off x="6376756" y="4095919"/>
            <a:ext cx="17410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376756" y="4408876"/>
            <a:ext cx="174109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960939" y="4046829"/>
            <a:ext cx="1912409" cy="400110"/>
          </a:xfrm>
          <a:prstGeom prst="rect">
            <a:avLst/>
          </a:prstGeom>
          <a:noFill/>
        </p:spPr>
        <p:txBody>
          <a:bodyPr wrap="square" rtlCol="0">
            <a:spAutoFit/>
          </a:bodyPr>
          <a:lstStyle/>
          <a:p>
            <a:r>
              <a:rPr lang="en-US" sz="1000" dirty="0"/>
              <a:t>::</a:t>
            </a:r>
            <a:r>
              <a:rPr lang="en-US" sz="1000" dirty="0" err="1"/>
              <a:t>GetProgress</a:t>
            </a:r>
            <a:endParaRPr lang="en-US" sz="1000" dirty="0"/>
          </a:p>
          <a:p>
            <a:r>
              <a:rPr lang="en-US" sz="1000" dirty="0"/>
              <a:t>(</a:t>
            </a:r>
            <a:r>
              <a:rPr lang="en-US" sz="1000" dirty="0" err="1"/>
              <a:t>const</a:t>
            </a:r>
            <a:r>
              <a:rPr lang="en-US" sz="1000" dirty="0"/>
              <a:t> </a:t>
            </a:r>
            <a:r>
              <a:rPr lang="en-US" sz="1000" dirty="0" err="1"/>
              <a:t>ProgressRequest</a:t>
            </a:r>
            <a:r>
              <a:rPr lang="en-US" sz="1000" dirty="0"/>
              <a:t>*)</a:t>
            </a:r>
          </a:p>
        </p:txBody>
      </p:sp>
      <p:cxnSp>
        <p:nvCxnSpPr>
          <p:cNvPr id="109" name="Straight Connector 108"/>
          <p:cNvCxnSpPr>
            <a:endCxn id="98" idx="1"/>
          </p:cNvCxnSpPr>
          <p:nvPr/>
        </p:nvCxnSpPr>
        <p:spPr>
          <a:xfrm flipV="1">
            <a:off x="8973830" y="3262838"/>
            <a:ext cx="433224" cy="2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6972439" y="3800455"/>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6960939" y="3989561"/>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85" idx="2"/>
            <a:endCxn id="97" idx="0"/>
          </p:cNvCxnSpPr>
          <p:nvPr/>
        </p:nvCxnSpPr>
        <p:spPr>
          <a:xfrm>
            <a:off x="8961890" y="4000510"/>
            <a:ext cx="11940" cy="47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48584" y="3558605"/>
            <a:ext cx="1197829" cy="246221"/>
          </a:xfrm>
          <a:prstGeom prst="rect">
            <a:avLst/>
          </a:prstGeom>
          <a:noFill/>
        </p:spPr>
        <p:txBody>
          <a:bodyPr wrap="square" rtlCol="0">
            <a:spAutoFit/>
          </a:bodyPr>
          <a:lstStyle/>
          <a:p>
            <a:r>
              <a:rPr lang="en-US" sz="1000" dirty="0"/>
              <a:t>::</a:t>
            </a:r>
            <a:r>
              <a:rPr lang="en-US" sz="1000" dirty="0" err="1"/>
              <a:t>AddDataSource</a:t>
            </a:r>
            <a:endParaRPr lang="en-US" sz="1000" dirty="0"/>
          </a:p>
        </p:txBody>
      </p:sp>
      <p:cxnSp>
        <p:nvCxnSpPr>
          <p:cNvPr id="121" name="Straight Arrow Connector 120"/>
          <p:cNvCxnSpPr/>
          <p:nvPr/>
        </p:nvCxnSpPr>
        <p:spPr>
          <a:xfrm>
            <a:off x="6984822" y="4487952"/>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6984821" y="4693477"/>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202904" y="4480306"/>
            <a:ext cx="1293396" cy="246221"/>
          </a:xfrm>
          <a:prstGeom prst="rect">
            <a:avLst/>
          </a:prstGeom>
          <a:noFill/>
        </p:spPr>
        <p:txBody>
          <a:bodyPr wrap="square" rtlCol="0">
            <a:spAutoFit/>
          </a:bodyPr>
          <a:lstStyle/>
          <a:p>
            <a:r>
              <a:rPr lang="en-US" sz="1000" dirty="0"/>
              <a:t>::</a:t>
            </a:r>
            <a:r>
              <a:rPr lang="en-US" sz="1000" dirty="0" err="1"/>
              <a:t>CreateSymbolTable</a:t>
            </a:r>
            <a:endParaRPr lang="en-US" sz="1000" dirty="0"/>
          </a:p>
        </p:txBody>
      </p:sp>
      <p:sp>
        <p:nvSpPr>
          <p:cNvPr id="125" name="Rectangle 124"/>
          <p:cNvSpPr/>
          <p:nvPr/>
        </p:nvSpPr>
        <p:spPr>
          <a:xfrm>
            <a:off x="9711854" y="3362841"/>
            <a:ext cx="903552" cy="40959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9559454" y="3210441"/>
            <a:ext cx="903552" cy="409594"/>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407054" y="3058041"/>
            <a:ext cx="903552" cy="409594"/>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9418994" y="3110184"/>
            <a:ext cx="828099" cy="292388"/>
          </a:xfrm>
          <a:prstGeom prst="rect">
            <a:avLst/>
          </a:prstGeom>
          <a:noFill/>
        </p:spPr>
        <p:txBody>
          <a:bodyPr wrap="square" rtlCol="0">
            <a:spAutoFit/>
          </a:bodyPr>
          <a:lstStyle/>
          <a:p>
            <a:r>
              <a:rPr lang="en-US" sz="1300" u="sng" dirty="0"/>
              <a:t>  Thread</a:t>
            </a:r>
          </a:p>
        </p:txBody>
      </p:sp>
      <p:cxnSp>
        <p:nvCxnSpPr>
          <p:cNvPr id="100" name="Straight Connector 99"/>
          <p:cNvCxnSpPr>
            <a:stCxn id="101" idx="0"/>
          </p:cNvCxnSpPr>
          <p:nvPr/>
        </p:nvCxnSpPr>
        <p:spPr>
          <a:xfrm flipV="1">
            <a:off x="9858829" y="34527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0011229" y="36051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10163629" y="3757535"/>
            <a:ext cx="0" cy="10507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9115271" y="4489265"/>
            <a:ext cx="614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955869" y="4105034"/>
            <a:ext cx="877174" cy="400110"/>
          </a:xfrm>
          <a:prstGeom prst="rect">
            <a:avLst/>
          </a:prstGeom>
          <a:noFill/>
        </p:spPr>
        <p:txBody>
          <a:bodyPr wrap="square" rtlCol="0">
            <a:spAutoFit/>
          </a:bodyPr>
          <a:lstStyle/>
          <a:p>
            <a:r>
              <a:rPr lang="en-US" sz="1000"/>
              <a:t>::Create </a:t>
            </a:r>
            <a:r>
              <a:rPr lang="en-US" sz="1000" dirty="0" err="1"/>
              <a:t>SymbolTable</a:t>
            </a:r>
            <a:endParaRPr lang="en-US" sz="1000" dirty="0"/>
          </a:p>
        </p:txBody>
      </p:sp>
      <p:sp>
        <p:nvSpPr>
          <p:cNvPr id="129" name="Rectangle 128"/>
          <p:cNvSpPr/>
          <p:nvPr/>
        </p:nvSpPr>
        <p:spPr>
          <a:xfrm>
            <a:off x="10022187" y="48082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9869787" y="46558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9717387" y="4503463"/>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0859714" y="5021899"/>
            <a:ext cx="282883" cy="100762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a:stCxn id="97" idx="2"/>
            <a:endCxn id="145" idx="0"/>
          </p:cNvCxnSpPr>
          <p:nvPr/>
        </p:nvCxnSpPr>
        <p:spPr>
          <a:xfrm>
            <a:off x="8973830" y="4693312"/>
            <a:ext cx="5592" cy="4635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6984821" y="5007277"/>
            <a:ext cx="3874893" cy="1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7380760" y="4781282"/>
            <a:ext cx="1293396" cy="246221"/>
          </a:xfrm>
          <a:prstGeom prst="rect">
            <a:avLst/>
          </a:prstGeom>
          <a:noFill/>
        </p:spPr>
        <p:txBody>
          <a:bodyPr wrap="square" rtlCol="0">
            <a:spAutoFit/>
          </a:bodyPr>
          <a:lstStyle/>
          <a:p>
            <a:r>
              <a:rPr lang="en-US" sz="1000" dirty="0"/>
              <a:t>::</a:t>
            </a:r>
            <a:r>
              <a:rPr lang="en-US" sz="1000" dirty="0" err="1"/>
              <a:t>CreateColumnIndex</a:t>
            </a:r>
            <a:endParaRPr lang="en-US" sz="1000" dirty="0"/>
          </a:p>
        </p:txBody>
      </p:sp>
      <p:sp>
        <p:nvSpPr>
          <p:cNvPr id="145" name="Rectangle 144"/>
          <p:cNvSpPr/>
          <p:nvPr/>
        </p:nvSpPr>
        <p:spPr>
          <a:xfrm>
            <a:off x="8837980" y="5156911"/>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835184" y="5485724"/>
            <a:ext cx="282883" cy="22121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a:xfrm flipH="1">
            <a:off x="9115271" y="5156911"/>
            <a:ext cx="174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9125085" y="5337452"/>
            <a:ext cx="1738851" cy="124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H="1">
            <a:off x="9125085" y="5485724"/>
            <a:ext cx="1744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V="1">
            <a:off x="9130677" y="5685383"/>
            <a:ext cx="1738851" cy="124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endCxn id="148" idx="0"/>
          </p:cNvCxnSpPr>
          <p:nvPr/>
        </p:nvCxnSpPr>
        <p:spPr>
          <a:xfrm>
            <a:off x="8976625" y="5385793"/>
            <a:ext cx="1" cy="99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8835183" y="5881230"/>
            <a:ext cx="282883" cy="37551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a:endCxn id="157" idx="0"/>
          </p:cNvCxnSpPr>
          <p:nvPr/>
        </p:nvCxnSpPr>
        <p:spPr>
          <a:xfrm>
            <a:off x="8976624" y="5714606"/>
            <a:ext cx="1" cy="1666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6972438" y="5881230"/>
            <a:ext cx="1848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6979805" y="6224008"/>
            <a:ext cx="1848010" cy="1569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7246942" y="5616850"/>
            <a:ext cx="1293396" cy="246221"/>
          </a:xfrm>
          <a:prstGeom prst="rect">
            <a:avLst/>
          </a:prstGeom>
          <a:noFill/>
        </p:spPr>
        <p:txBody>
          <a:bodyPr wrap="square" rtlCol="0">
            <a:spAutoFit/>
          </a:bodyPr>
          <a:lstStyle/>
          <a:p>
            <a:r>
              <a:rPr lang="en-US" sz="1000" dirty="0"/>
              <a:t>::CreateA2ATable</a:t>
            </a:r>
          </a:p>
        </p:txBody>
      </p:sp>
      <p:sp>
        <p:nvSpPr>
          <p:cNvPr id="36" name="Rectangle 35"/>
          <p:cNvSpPr/>
          <p:nvPr/>
        </p:nvSpPr>
        <p:spPr>
          <a:xfrm>
            <a:off x="6689556" y="3600400"/>
            <a:ext cx="282883" cy="26480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977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BDI Index </a:t>
            </a:r>
            <a:r>
              <a:rPr lang="en-US"/>
              <a:t>Maintenance Service</a:t>
            </a:r>
            <a:endParaRPr lang="en-US" dirty="0"/>
          </a:p>
        </p:txBody>
      </p:sp>
      <p:sp>
        <p:nvSpPr>
          <p:cNvPr id="5" name="TextBox 4"/>
          <p:cNvSpPr txBox="1"/>
          <p:nvPr/>
        </p:nvSpPr>
        <p:spPr>
          <a:xfrm>
            <a:off x="3449178" y="538643"/>
            <a:ext cx="5108027" cy="369332"/>
          </a:xfrm>
          <a:prstGeom prst="rect">
            <a:avLst/>
          </a:prstGeom>
          <a:noFill/>
        </p:spPr>
        <p:txBody>
          <a:bodyPr wrap="square" rtlCol="0">
            <a:spAutoFit/>
          </a:bodyPr>
          <a:lstStyle/>
          <a:p>
            <a:r>
              <a:rPr lang="en-US" dirty="0"/>
              <a:t>State Transition Diagram for </a:t>
            </a:r>
            <a:r>
              <a:rPr lang="en-US"/>
              <a:t>Maintained Schema</a:t>
            </a:r>
          </a:p>
        </p:txBody>
      </p:sp>
      <p:sp>
        <p:nvSpPr>
          <p:cNvPr id="6" name="Rounded Rectangle 5"/>
          <p:cNvSpPr/>
          <p:nvPr/>
        </p:nvSpPr>
        <p:spPr>
          <a:xfrm>
            <a:off x="2471715" y="2213393"/>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304253" y="1430372"/>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858267" y="1702370"/>
            <a:ext cx="1502979" cy="204155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223204" y="4821967"/>
            <a:ext cx="1502979" cy="1019504"/>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219124" y="4673580"/>
            <a:ext cx="1502979" cy="1729255"/>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7" idx="1"/>
            <a:endCxn id="7" idx="3"/>
          </p:cNvCxnSpPr>
          <p:nvPr/>
        </p:nvCxnSpPr>
        <p:spPr>
          <a:xfrm>
            <a:off x="5304253" y="1940124"/>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64536" y="1540014"/>
            <a:ext cx="1342696" cy="400110"/>
          </a:xfrm>
          <a:prstGeom prst="rect">
            <a:avLst/>
          </a:prstGeom>
          <a:noFill/>
        </p:spPr>
        <p:txBody>
          <a:bodyPr wrap="square" rtlCol="0">
            <a:spAutoFit/>
          </a:bodyPr>
          <a:lstStyle/>
          <a:p>
            <a:r>
              <a:rPr lang="en-US" sz="1000" b="1" dirty="0"/>
              <a:t>No In-Flight Update Task </a:t>
            </a:r>
            <a:r>
              <a:rPr lang="mr-IN" sz="1000" b="1" dirty="0"/>
              <a:t>–</a:t>
            </a:r>
            <a:r>
              <a:rPr lang="en-US" sz="1000" b="1" dirty="0"/>
              <a:t> Alarm Expired</a:t>
            </a:r>
          </a:p>
        </p:txBody>
      </p:sp>
      <p:sp>
        <p:nvSpPr>
          <p:cNvPr id="15" name="TextBox 14"/>
          <p:cNvSpPr txBox="1"/>
          <p:nvPr/>
        </p:nvSpPr>
        <p:spPr>
          <a:xfrm>
            <a:off x="5464536" y="1994944"/>
            <a:ext cx="1342696" cy="400110"/>
          </a:xfrm>
          <a:prstGeom prst="rect">
            <a:avLst/>
          </a:prstGeom>
          <a:noFill/>
        </p:spPr>
        <p:txBody>
          <a:bodyPr wrap="square" rtlCol="0">
            <a:spAutoFit/>
          </a:bodyPr>
          <a:lstStyle/>
          <a:p>
            <a:r>
              <a:rPr lang="en-US" sz="1000" dirty="0"/>
              <a:t>Wait for first </a:t>
            </a:r>
          </a:p>
          <a:p>
            <a:r>
              <a:rPr lang="en-US" sz="1000" dirty="0" err="1"/>
              <a:t>FileChangeEvent</a:t>
            </a:r>
            <a:endParaRPr lang="en-US" sz="1000" dirty="0"/>
          </a:p>
        </p:txBody>
      </p:sp>
      <p:cxnSp>
        <p:nvCxnSpPr>
          <p:cNvPr id="16" name="Straight Connector 15"/>
          <p:cNvCxnSpPr/>
          <p:nvPr/>
        </p:nvCxnSpPr>
        <p:spPr>
          <a:xfrm>
            <a:off x="2471714" y="270737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51855" y="2307269"/>
            <a:ext cx="1342696" cy="400110"/>
          </a:xfrm>
          <a:prstGeom prst="rect">
            <a:avLst/>
          </a:prstGeom>
          <a:noFill/>
        </p:spPr>
        <p:txBody>
          <a:bodyPr wrap="square" rtlCol="0">
            <a:spAutoFit/>
          </a:bodyPr>
          <a:lstStyle/>
          <a:p>
            <a:r>
              <a:rPr lang="en-US" sz="1000" b="1" dirty="0"/>
              <a:t>No In-Flight Update Task </a:t>
            </a:r>
          </a:p>
        </p:txBody>
      </p:sp>
      <p:sp>
        <p:nvSpPr>
          <p:cNvPr id="18" name="TextBox 17"/>
          <p:cNvSpPr txBox="1"/>
          <p:nvPr/>
        </p:nvSpPr>
        <p:spPr>
          <a:xfrm>
            <a:off x="2551855" y="2678899"/>
            <a:ext cx="1342696" cy="553998"/>
          </a:xfrm>
          <a:prstGeom prst="rect">
            <a:avLst/>
          </a:prstGeom>
          <a:noFill/>
        </p:spPr>
        <p:txBody>
          <a:bodyPr wrap="square" rtlCol="0">
            <a:spAutoFit/>
          </a:bodyPr>
          <a:lstStyle/>
          <a:p>
            <a:pPr marL="228600" indent="-228600">
              <a:buAutoNum type="arabicPeriod"/>
            </a:pPr>
            <a:r>
              <a:rPr lang="en-US" sz="1000" dirty="0"/>
              <a:t>Reset Alarm</a:t>
            </a:r>
          </a:p>
          <a:p>
            <a:pPr marL="228600" indent="-228600">
              <a:buAutoNum type="arabicPeriod"/>
            </a:pPr>
            <a:r>
              <a:rPr lang="en-US" sz="1000" dirty="0"/>
              <a:t>Monitor Alarm Expiration</a:t>
            </a:r>
          </a:p>
        </p:txBody>
      </p:sp>
      <p:cxnSp>
        <p:nvCxnSpPr>
          <p:cNvPr id="19" name="Straight Connector 18"/>
          <p:cNvCxnSpPr/>
          <p:nvPr/>
        </p:nvCxnSpPr>
        <p:spPr>
          <a:xfrm>
            <a:off x="7858266" y="2211028"/>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70613" y="1796904"/>
            <a:ext cx="1342696" cy="400110"/>
          </a:xfrm>
          <a:prstGeom prst="rect">
            <a:avLst/>
          </a:prstGeom>
          <a:noFill/>
        </p:spPr>
        <p:txBody>
          <a:bodyPr wrap="square" rtlCol="0">
            <a:spAutoFit/>
          </a:bodyPr>
          <a:lstStyle/>
          <a:p>
            <a:r>
              <a:rPr lang="en-US" sz="1000" b="1" dirty="0"/>
              <a:t>Has In-Flight Update Task </a:t>
            </a:r>
          </a:p>
        </p:txBody>
      </p:sp>
      <p:sp>
        <p:nvSpPr>
          <p:cNvPr id="21" name="TextBox 20"/>
          <p:cNvSpPr txBox="1"/>
          <p:nvPr/>
        </p:nvSpPr>
        <p:spPr>
          <a:xfrm>
            <a:off x="7938407" y="2266592"/>
            <a:ext cx="1342696" cy="1477328"/>
          </a:xfrm>
          <a:prstGeom prst="rect">
            <a:avLst/>
          </a:prstGeom>
          <a:noFill/>
        </p:spPr>
        <p:txBody>
          <a:bodyPr wrap="square" rtlCol="0">
            <a:spAutoFit/>
          </a:bodyPr>
          <a:lstStyle/>
          <a:p>
            <a:pPr marL="228600" indent="-228600">
              <a:buAutoNum type="arabicPeriod"/>
            </a:pPr>
            <a:r>
              <a:rPr lang="en-US" sz="1000" dirty="0"/>
              <a:t>Make the pending task the “current” task</a:t>
            </a:r>
          </a:p>
          <a:p>
            <a:pPr marL="228600" indent="-228600">
              <a:buAutoNum type="arabicPeriod"/>
            </a:pPr>
            <a:r>
              <a:rPr lang="en-US" sz="1000" dirty="0"/>
              <a:t>Create new “pending” task</a:t>
            </a:r>
          </a:p>
          <a:p>
            <a:pPr marL="228600" indent="-228600">
              <a:buAutoNum type="arabicPeriod"/>
            </a:pPr>
            <a:r>
              <a:rPr lang="en-US" sz="1000" dirty="0"/>
              <a:t>Reset alarm</a:t>
            </a:r>
          </a:p>
          <a:p>
            <a:pPr marL="228600" indent="-228600">
              <a:buAutoNum type="arabicPeriod"/>
            </a:pPr>
            <a:r>
              <a:rPr lang="en-US" sz="1000" dirty="0"/>
              <a:t>Spawn thread to perform Index Update</a:t>
            </a:r>
          </a:p>
        </p:txBody>
      </p:sp>
      <p:cxnSp>
        <p:nvCxnSpPr>
          <p:cNvPr id="22" name="Straight Connector 21"/>
          <p:cNvCxnSpPr/>
          <p:nvPr/>
        </p:nvCxnSpPr>
        <p:spPr>
          <a:xfrm>
            <a:off x="3223204" y="523136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03345" y="4831259"/>
            <a:ext cx="1342696" cy="400110"/>
          </a:xfrm>
          <a:prstGeom prst="rect">
            <a:avLst/>
          </a:prstGeom>
          <a:noFill/>
        </p:spPr>
        <p:txBody>
          <a:bodyPr wrap="square" rtlCol="0">
            <a:spAutoFit/>
          </a:bodyPr>
          <a:lstStyle/>
          <a:p>
            <a:r>
              <a:rPr lang="en-US" sz="1000" b="1" dirty="0"/>
              <a:t>No In-Flight Update Task </a:t>
            </a:r>
          </a:p>
        </p:txBody>
      </p:sp>
      <p:sp>
        <p:nvSpPr>
          <p:cNvPr id="24" name="TextBox 23"/>
          <p:cNvSpPr txBox="1"/>
          <p:nvPr/>
        </p:nvSpPr>
        <p:spPr>
          <a:xfrm>
            <a:off x="3303345" y="5331719"/>
            <a:ext cx="1342696" cy="246221"/>
          </a:xfrm>
          <a:prstGeom prst="rect">
            <a:avLst/>
          </a:prstGeom>
          <a:noFill/>
        </p:spPr>
        <p:txBody>
          <a:bodyPr wrap="square" rtlCol="0">
            <a:spAutoFit/>
          </a:bodyPr>
          <a:lstStyle/>
          <a:p>
            <a:r>
              <a:rPr lang="en-US" sz="1000" dirty="0"/>
              <a:t>No Alarm Monitoring</a:t>
            </a:r>
          </a:p>
        </p:txBody>
      </p:sp>
      <p:cxnSp>
        <p:nvCxnSpPr>
          <p:cNvPr id="25" name="Straight Connector 24"/>
          <p:cNvCxnSpPr/>
          <p:nvPr/>
        </p:nvCxnSpPr>
        <p:spPr>
          <a:xfrm>
            <a:off x="7219124" y="5155169"/>
            <a:ext cx="150297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312638" y="4755059"/>
            <a:ext cx="1342696" cy="400110"/>
          </a:xfrm>
          <a:prstGeom prst="rect">
            <a:avLst/>
          </a:prstGeom>
          <a:noFill/>
        </p:spPr>
        <p:txBody>
          <a:bodyPr wrap="square" rtlCol="0">
            <a:spAutoFit/>
          </a:bodyPr>
          <a:lstStyle/>
          <a:p>
            <a:r>
              <a:rPr lang="en-US" sz="1000" b="1" dirty="0"/>
              <a:t>Has In-Flight Update Task </a:t>
            </a:r>
          </a:p>
        </p:txBody>
      </p:sp>
      <p:sp>
        <p:nvSpPr>
          <p:cNvPr id="27" name="TextBox 26"/>
          <p:cNvSpPr txBox="1"/>
          <p:nvPr/>
        </p:nvSpPr>
        <p:spPr>
          <a:xfrm>
            <a:off x="7267059" y="5177830"/>
            <a:ext cx="1455044" cy="1169551"/>
          </a:xfrm>
          <a:prstGeom prst="rect">
            <a:avLst/>
          </a:prstGeom>
          <a:noFill/>
        </p:spPr>
        <p:txBody>
          <a:bodyPr wrap="square" rtlCol="0">
            <a:spAutoFit/>
          </a:bodyPr>
          <a:lstStyle/>
          <a:p>
            <a:pPr marL="228600" indent="-228600">
              <a:buAutoNum type="arabicPeriod"/>
            </a:pPr>
            <a:r>
              <a:rPr lang="en-US" sz="1000" dirty="0"/>
              <a:t>Make pending task the “current” task</a:t>
            </a:r>
          </a:p>
          <a:p>
            <a:pPr marL="228600" indent="-228600">
              <a:buAutoNum type="arabicPeriod"/>
            </a:pPr>
            <a:r>
              <a:rPr lang="en-US" sz="1000" dirty="0"/>
              <a:t>Create new “Pending” task </a:t>
            </a:r>
          </a:p>
          <a:p>
            <a:pPr marL="228600" indent="-228600">
              <a:buAutoNum type="arabicPeriod"/>
            </a:pPr>
            <a:r>
              <a:rPr lang="en-US" sz="1000" dirty="0"/>
              <a:t>Spawn thread to perform Index Update</a:t>
            </a:r>
          </a:p>
        </p:txBody>
      </p:sp>
      <p:cxnSp>
        <p:nvCxnSpPr>
          <p:cNvPr id="29" name="Straight Connector 28"/>
          <p:cNvCxnSpPr>
            <a:stCxn id="10" idx="0"/>
          </p:cNvCxnSpPr>
          <p:nvPr/>
        </p:nvCxnSpPr>
        <p:spPr>
          <a:xfrm flipH="1" flipV="1">
            <a:off x="7970613" y="4516885"/>
            <a:ext cx="1" cy="1566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974693" y="4491485"/>
            <a:ext cx="3995920" cy="190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 idx="0"/>
          </p:cNvCxnSpPr>
          <p:nvPr/>
        </p:nvCxnSpPr>
        <p:spPr>
          <a:xfrm>
            <a:off x="3974693" y="4491485"/>
            <a:ext cx="1" cy="330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47363" y="4255970"/>
            <a:ext cx="1650580" cy="276999"/>
          </a:xfrm>
          <a:prstGeom prst="rect">
            <a:avLst/>
          </a:prstGeom>
          <a:noFill/>
        </p:spPr>
        <p:txBody>
          <a:bodyPr wrap="none" rtlCol="0">
            <a:spAutoFit/>
          </a:bodyPr>
          <a:lstStyle/>
          <a:p>
            <a:r>
              <a:rPr lang="en-US" sz="1200" dirty="0"/>
              <a:t>Update Task completed</a:t>
            </a:r>
          </a:p>
        </p:txBody>
      </p:sp>
      <p:cxnSp>
        <p:nvCxnSpPr>
          <p:cNvPr id="37" name="Straight Connector 36"/>
          <p:cNvCxnSpPr>
            <a:stCxn id="10" idx="1"/>
          </p:cNvCxnSpPr>
          <p:nvPr/>
        </p:nvCxnSpPr>
        <p:spPr>
          <a:xfrm flipH="1" flipV="1">
            <a:off x="6201136" y="5538207"/>
            <a:ext cx="1017988"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201136" y="5031314"/>
            <a:ext cx="0" cy="5040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201136" y="5031314"/>
            <a:ext cx="9991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08719" y="4611981"/>
            <a:ext cx="901593" cy="461665"/>
          </a:xfrm>
          <a:prstGeom prst="rect">
            <a:avLst/>
          </a:prstGeom>
          <a:noFill/>
        </p:spPr>
        <p:txBody>
          <a:bodyPr wrap="none" rtlCol="0">
            <a:spAutoFit/>
          </a:bodyPr>
          <a:lstStyle/>
          <a:p>
            <a:r>
              <a:rPr lang="en-US" sz="1200" dirty="0" err="1"/>
              <a:t>FileChange</a:t>
            </a:r>
            <a:r>
              <a:rPr lang="en-US" sz="1200" dirty="0"/>
              <a:t> </a:t>
            </a:r>
          </a:p>
          <a:p>
            <a:r>
              <a:rPr lang="en-US" sz="1200" dirty="0"/>
              <a:t>event</a:t>
            </a:r>
          </a:p>
        </p:txBody>
      </p:sp>
      <p:cxnSp>
        <p:nvCxnSpPr>
          <p:cNvPr id="45" name="Straight Connector 44"/>
          <p:cNvCxnSpPr/>
          <p:nvPr/>
        </p:nvCxnSpPr>
        <p:spPr>
          <a:xfrm>
            <a:off x="4726183" y="5535404"/>
            <a:ext cx="86535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585186" y="5031314"/>
            <a:ext cx="6350" cy="5040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739555" y="5031314"/>
            <a:ext cx="84880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704717" y="4540092"/>
            <a:ext cx="901593" cy="461665"/>
          </a:xfrm>
          <a:prstGeom prst="rect">
            <a:avLst/>
          </a:prstGeom>
          <a:noFill/>
        </p:spPr>
        <p:txBody>
          <a:bodyPr wrap="none" rtlCol="0">
            <a:spAutoFit/>
          </a:bodyPr>
          <a:lstStyle/>
          <a:p>
            <a:r>
              <a:rPr lang="en-US" sz="1200" dirty="0" err="1"/>
              <a:t>FileChange</a:t>
            </a:r>
            <a:r>
              <a:rPr lang="en-US" sz="1200" dirty="0"/>
              <a:t> </a:t>
            </a:r>
          </a:p>
          <a:p>
            <a:r>
              <a:rPr lang="en-US" sz="1200" dirty="0"/>
              <a:t>event</a:t>
            </a:r>
          </a:p>
        </p:txBody>
      </p:sp>
      <p:cxnSp>
        <p:nvCxnSpPr>
          <p:cNvPr id="52" name="Straight Connector 51"/>
          <p:cNvCxnSpPr/>
          <p:nvPr/>
        </p:nvCxnSpPr>
        <p:spPr>
          <a:xfrm flipH="1">
            <a:off x="6201136" y="6180585"/>
            <a:ext cx="999154" cy="63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10553" y="5717035"/>
            <a:ext cx="0" cy="4635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201136" y="5710685"/>
            <a:ext cx="999154" cy="6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91386" y="5841471"/>
            <a:ext cx="0" cy="5613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91386" y="6402835"/>
            <a:ext cx="863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254986" y="5710685"/>
            <a:ext cx="0" cy="6921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39555" y="5710685"/>
            <a:ext cx="5154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55633" y="5866284"/>
            <a:ext cx="1106906" cy="461665"/>
          </a:xfrm>
          <a:prstGeom prst="rect">
            <a:avLst/>
          </a:prstGeom>
          <a:noFill/>
        </p:spPr>
        <p:txBody>
          <a:bodyPr wrap="none" rtlCol="0">
            <a:spAutoFit/>
          </a:bodyPr>
          <a:lstStyle/>
          <a:p>
            <a:r>
              <a:rPr lang="en-US" sz="1200" dirty="0" err="1"/>
              <a:t>TriggerUpdate</a:t>
            </a:r>
            <a:r>
              <a:rPr lang="en-US" sz="1200" dirty="0"/>
              <a:t> </a:t>
            </a:r>
          </a:p>
          <a:p>
            <a:r>
              <a:rPr lang="en-US" sz="1200" dirty="0"/>
              <a:t>task</a:t>
            </a:r>
          </a:p>
        </p:txBody>
      </p:sp>
      <p:sp>
        <p:nvSpPr>
          <p:cNvPr id="67" name="TextBox 66"/>
          <p:cNvSpPr txBox="1"/>
          <p:nvPr/>
        </p:nvSpPr>
        <p:spPr>
          <a:xfrm>
            <a:off x="6147972" y="5736780"/>
            <a:ext cx="1106906" cy="461665"/>
          </a:xfrm>
          <a:prstGeom prst="rect">
            <a:avLst/>
          </a:prstGeom>
          <a:noFill/>
        </p:spPr>
        <p:txBody>
          <a:bodyPr wrap="none" rtlCol="0">
            <a:spAutoFit/>
          </a:bodyPr>
          <a:lstStyle/>
          <a:p>
            <a:r>
              <a:rPr lang="en-US" sz="1200" dirty="0" err="1"/>
              <a:t>TriggerUpdate</a:t>
            </a:r>
            <a:r>
              <a:rPr lang="en-US" sz="1200" dirty="0"/>
              <a:t> </a:t>
            </a:r>
          </a:p>
          <a:p>
            <a:r>
              <a:rPr lang="en-US" sz="1200" dirty="0"/>
              <a:t>task</a:t>
            </a:r>
          </a:p>
        </p:txBody>
      </p:sp>
      <p:cxnSp>
        <p:nvCxnSpPr>
          <p:cNvPr id="69" name="Straight Connector 68"/>
          <p:cNvCxnSpPr/>
          <p:nvPr/>
        </p:nvCxnSpPr>
        <p:spPr>
          <a:xfrm flipV="1">
            <a:off x="3762736" y="4224011"/>
            <a:ext cx="0" cy="6072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762736" y="4224011"/>
            <a:ext cx="44323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95036" y="4224011"/>
            <a:ext cx="0" cy="449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22729" y="3983444"/>
            <a:ext cx="2869183" cy="276999"/>
          </a:xfrm>
          <a:prstGeom prst="rect">
            <a:avLst/>
          </a:prstGeom>
          <a:noFill/>
        </p:spPr>
        <p:txBody>
          <a:bodyPr wrap="none" rtlCol="0">
            <a:spAutoFit/>
          </a:bodyPr>
          <a:lstStyle/>
          <a:p>
            <a:r>
              <a:rPr lang="en-US" sz="1200" dirty="0" err="1"/>
              <a:t>TriggerUpdateTask</a:t>
            </a:r>
            <a:r>
              <a:rPr lang="en-US" sz="1200" dirty="0"/>
              <a:t>, has pending File events</a:t>
            </a:r>
          </a:p>
        </p:txBody>
      </p:sp>
      <p:cxnSp>
        <p:nvCxnSpPr>
          <p:cNvPr id="78" name="Straight Connector 77"/>
          <p:cNvCxnSpPr>
            <a:stCxn id="7" idx="0"/>
          </p:cNvCxnSpPr>
          <p:nvPr/>
        </p:nvCxnSpPr>
        <p:spPr>
          <a:xfrm flipH="1" flipV="1">
            <a:off x="6055086" y="1183135"/>
            <a:ext cx="657" cy="2472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055086" y="1182355"/>
            <a:ext cx="11452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200290" y="1183135"/>
            <a:ext cx="0" cy="5192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807232" y="1702370"/>
            <a:ext cx="393058"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272252" y="3100945"/>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has pending File events</a:t>
            </a:r>
          </a:p>
        </p:txBody>
      </p:sp>
      <p:cxnSp>
        <p:nvCxnSpPr>
          <p:cNvPr id="87" name="Straight Connector 86"/>
          <p:cNvCxnSpPr/>
          <p:nvPr/>
        </p:nvCxnSpPr>
        <p:spPr>
          <a:xfrm>
            <a:off x="3974693" y="2554735"/>
            <a:ext cx="223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198598" y="2003031"/>
            <a:ext cx="3531" cy="5612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3719199" y="1994944"/>
            <a:ext cx="4793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722729" y="1994944"/>
            <a:ext cx="0" cy="2160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 idx="0"/>
          </p:cNvCxnSpPr>
          <p:nvPr/>
        </p:nvCxnSpPr>
        <p:spPr>
          <a:xfrm flipH="1" flipV="1">
            <a:off x="3223203" y="1740069"/>
            <a:ext cx="2" cy="4733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223203" y="1740069"/>
            <a:ext cx="2078750"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133303" y="2056355"/>
            <a:ext cx="1290866" cy="430887"/>
          </a:xfrm>
          <a:prstGeom prst="rect">
            <a:avLst/>
          </a:prstGeom>
          <a:noFill/>
        </p:spPr>
        <p:txBody>
          <a:bodyPr wrap="none" rtlCol="0">
            <a:spAutoFit/>
          </a:bodyPr>
          <a:lstStyle/>
          <a:p>
            <a:r>
              <a:rPr lang="en-US" sz="1200" dirty="0" err="1"/>
              <a:t>FileChange</a:t>
            </a:r>
            <a:r>
              <a:rPr lang="en-US" sz="1200" dirty="0"/>
              <a:t> event</a:t>
            </a:r>
          </a:p>
          <a:p>
            <a:r>
              <a:rPr lang="en-US" sz="1000" dirty="0"/>
              <a:t>alarm not expired</a:t>
            </a:r>
          </a:p>
        </p:txBody>
      </p:sp>
      <p:cxnSp>
        <p:nvCxnSpPr>
          <p:cNvPr id="100" name="Straight Connector 99"/>
          <p:cNvCxnSpPr/>
          <p:nvPr/>
        </p:nvCxnSpPr>
        <p:spPr>
          <a:xfrm>
            <a:off x="3661136" y="3232897"/>
            <a:ext cx="0" cy="1379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3661136" y="3365928"/>
            <a:ext cx="593990" cy="6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flipV="1">
            <a:off x="4245994" y="3081787"/>
            <a:ext cx="3327" cy="2950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3974693" y="3081785"/>
            <a:ext cx="265496" cy="63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200363" y="3008999"/>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no pending File events</a:t>
            </a:r>
          </a:p>
        </p:txBody>
      </p:sp>
      <p:cxnSp>
        <p:nvCxnSpPr>
          <p:cNvPr id="109" name="Straight Arrow Connector 108"/>
          <p:cNvCxnSpPr>
            <a:stCxn id="6" idx="3"/>
            <a:endCxn id="8" idx="1"/>
          </p:cNvCxnSpPr>
          <p:nvPr/>
        </p:nvCxnSpPr>
        <p:spPr>
          <a:xfrm>
            <a:off x="3974694" y="2723145"/>
            <a:ext cx="388357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129537" y="2678955"/>
            <a:ext cx="1399742" cy="430887"/>
          </a:xfrm>
          <a:prstGeom prst="rect">
            <a:avLst/>
          </a:prstGeom>
          <a:noFill/>
        </p:spPr>
        <p:txBody>
          <a:bodyPr wrap="none" rtlCol="0">
            <a:spAutoFit/>
          </a:bodyPr>
          <a:lstStyle/>
          <a:p>
            <a:r>
              <a:rPr lang="en-US" sz="1200" dirty="0"/>
              <a:t>Alarm Expired, </a:t>
            </a:r>
          </a:p>
          <a:p>
            <a:r>
              <a:rPr lang="en-US" sz="1000" dirty="0"/>
              <a:t>has pending File events</a:t>
            </a:r>
          </a:p>
        </p:txBody>
      </p:sp>
      <p:sp>
        <p:nvSpPr>
          <p:cNvPr id="125" name="TextBox 124"/>
          <p:cNvSpPr txBox="1"/>
          <p:nvPr/>
        </p:nvSpPr>
        <p:spPr>
          <a:xfrm>
            <a:off x="3319649" y="1332098"/>
            <a:ext cx="1356462" cy="430887"/>
          </a:xfrm>
          <a:prstGeom prst="rect">
            <a:avLst/>
          </a:prstGeom>
          <a:noFill/>
        </p:spPr>
        <p:txBody>
          <a:bodyPr wrap="none" rtlCol="0">
            <a:spAutoFit/>
          </a:bodyPr>
          <a:lstStyle/>
          <a:p>
            <a:r>
              <a:rPr lang="en-US" sz="1200" dirty="0"/>
              <a:t>Alarm Expired, </a:t>
            </a:r>
          </a:p>
          <a:p>
            <a:r>
              <a:rPr lang="en-US" sz="1000" dirty="0"/>
              <a:t>no pending File events</a:t>
            </a:r>
          </a:p>
        </p:txBody>
      </p:sp>
      <p:cxnSp>
        <p:nvCxnSpPr>
          <p:cNvPr id="127" name="Straight Connector 126"/>
          <p:cNvCxnSpPr/>
          <p:nvPr/>
        </p:nvCxnSpPr>
        <p:spPr>
          <a:xfrm>
            <a:off x="3974693" y="2932792"/>
            <a:ext cx="208039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055086" y="2932792"/>
            <a:ext cx="0" cy="2154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055086" y="3148236"/>
            <a:ext cx="18031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151309" y="1121488"/>
            <a:ext cx="1413913" cy="430887"/>
          </a:xfrm>
          <a:prstGeom prst="rect">
            <a:avLst/>
          </a:prstGeom>
          <a:noFill/>
        </p:spPr>
        <p:txBody>
          <a:bodyPr wrap="none" rtlCol="0">
            <a:spAutoFit/>
          </a:bodyPr>
          <a:lstStyle/>
          <a:p>
            <a:r>
              <a:rPr lang="en-US" sz="1200" dirty="0" err="1"/>
              <a:t>TriggerUpdateTask</a:t>
            </a:r>
            <a:r>
              <a:rPr lang="en-US" sz="1200" dirty="0"/>
              <a:t>, </a:t>
            </a:r>
          </a:p>
          <a:p>
            <a:r>
              <a:rPr lang="en-US" sz="1000" dirty="0"/>
              <a:t>no pending File events</a:t>
            </a:r>
          </a:p>
        </p:txBody>
      </p:sp>
      <p:cxnSp>
        <p:nvCxnSpPr>
          <p:cNvPr id="134" name="Straight Connector 133"/>
          <p:cNvCxnSpPr/>
          <p:nvPr/>
        </p:nvCxnSpPr>
        <p:spPr>
          <a:xfrm flipH="1" flipV="1">
            <a:off x="3222092" y="3514772"/>
            <a:ext cx="4636174" cy="11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6" idx="2"/>
          </p:cNvCxnSpPr>
          <p:nvPr/>
        </p:nvCxnSpPr>
        <p:spPr>
          <a:xfrm flipV="1">
            <a:off x="3222092" y="3232897"/>
            <a:ext cx="1113" cy="28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724589" y="3201365"/>
            <a:ext cx="1608902" cy="584775"/>
          </a:xfrm>
          <a:prstGeom prst="rect">
            <a:avLst/>
          </a:prstGeom>
          <a:noFill/>
        </p:spPr>
        <p:txBody>
          <a:bodyPr wrap="none" rtlCol="0">
            <a:spAutoFit/>
          </a:bodyPr>
          <a:lstStyle/>
          <a:p>
            <a:r>
              <a:rPr lang="en-US" sz="1200" dirty="0" err="1"/>
              <a:t>UpdateTask</a:t>
            </a:r>
            <a:r>
              <a:rPr lang="en-US" sz="1200" dirty="0"/>
              <a:t> complete </a:t>
            </a:r>
          </a:p>
          <a:p>
            <a:r>
              <a:rPr lang="en-US" sz="1000" dirty="0"/>
              <a:t>no pending File events</a:t>
            </a:r>
          </a:p>
          <a:p>
            <a:r>
              <a:rPr lang="en-US" sz="1000" dirty="0"/>
              <a:t>Alarm not expired</a:t>
            </a:r>
          </a:p>
        </p:txBody>
      </p:sp>
      <p:sp>
        <p:nvSpPr>
          <p:cNvPr id="149" name="Rounded Rectangle 148"/>
          <p:cNvSpPr/>
          <p:nvPr/>
        </p:nvSpPr>
        <p:spPr>
          <a:xfrm>
            <a:off x="1347108" y="907975"/>
            <a:ext cx="9312166" cy="2980041"/>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149"/>
          <p:cNvSpPr/>
          <p:nvPr/>
        </p:nvSpPr>
        <p:spPr>
          <a:xfrm>
            <a:off x="1347108" y="4012797"/>
            <a:ext cx="9312166" cy="2622573"/>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p:cNvCxnSpPr/>
          <p:nvPr/>
        </p:nvCxnSpPr>
        <p:spPr>
          <a:xfrm>
            <a:off x="1347108" y="1657350"/>
            <a:ext cx="105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406650" y="907975"/>
            <a:ext cx="0" cy="749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347108" y="4755059"/>
            <a:ext cx="105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6650" y="4005684"/>
            <a:ext cx="0" cy="749375"/>
          </a:xfrm>
          <a:prstGeom prst="line">
            <a:avLst/>
          </a:prstGeom>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1549400" y="1182355"/>
            <a:ext cx="736600" cy="307777"/>
          </a:xfrm>
          <a:prstGeom prst="rect">
            <a:avLst/>
          </a:prstGeom>
          <a:noFill/>
        </p:spPr>
        <p:txBody>
          <a:bodyPr wrap="square" rtlCol="0">
            <a:spAutoFit/>
          </a:bodyPr>
          <a:lstStyle/>
          <a:p>
            <a:r>
              <a:rPr lang="en-US" sz="1400" b="1" dirty="0">
                <a:solidFill>
                  <a:schemeClr val="accent1"/>
                </a:solidFill>
              </a:rPr>
              <a:t>armed</a:t>
            </a:r>
          </a:p>
        </p:txBody>
      </p:sp>
      <p:sp>
        <p:nvSpPr>
          <p:cNvPr id="164" name="TextBox 163"/>
          <p:cNvSpPr txBox="1"/>
          <p:nvPr/>
        </p:nvSpPr>
        <p:spPr>
          <a:xfrm>
            <a:off x="1502470" y="4265890"/>
            <a:ext cx="888818" cy="307777"/>
          </a:xfrm>
          <a:prstGeom prst="rect">
            <a:avLst/>
          </a:prstGeom>
          <a:noFill/>
        </p:spPr>
        <p:txBody>
          <a:bodyPr wrap="square" rtlCol="0">
            <a:spAutoFit/>
          </a:bodyPr>
          <a:lstStyle/>
          <a:p>
            <a:r>
              <a:rPr lang="en-US" sz="1400" b="1">
                <a:solidFill>
                  <a:schemeClr val="accent1"/>
                </a:solidFill>
              </a:rPr>
              <a:t>disarmed</a:t>
            </a:r>
            <a:endParaRPr lang="en-US" sz="1400" b="1" dirty="0">
              <a:solidFill>
                <a:schemeClr val="accent1"/>
              </a:solidFill>
            </a:endParaRPr>
          </a:p>
        </p:txBody>
      </p:sp>
      <p:cxnSp>
        <p:nvCxnSpPr>
          <p:cNvPr id="166" name="Straight Connector 165"/>
          <p:cNvCxnSpPr/>
          <p:nvPr/>
        </p:nvCxnSpPr>
        <p:spPr>
          <a:xfrm flipH="1">
            <a:off x="977900" y="3148236"/>
            <a:ext cx="369208"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flipH="1">
            <a:off x="970370" y="3148236"/>
            <a:ext cx="1180" cy="21758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977900" y="5324083"/>
            <a:ext cx="36920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a:off x="781050" y="5535404"/>
            <a:ext cx="56605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781050" y="2723145"/>
            <a:ext cx="0" cy="28122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781050" y="2723145"/>
            <a:ext cx="56605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50" idx="1"/>
          </p:cNvCxnSpPr>
          <p:nvPr/>
        </p:nvCxnSpPr>
        <p:spPr>
          <a:xfrm flipV="1">
            <a:off x="1347108" y="5324083"/>
            <a:ext cx="1874984"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1347108" y="2723145"/>
            <a:ext cx="112460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347470" y="2438263"/>
            <a:ext cx="2093646" cy="276999"/>
          </a:xfrm>
          <a:prstGeom prst="rect">
            <a:avLst/>
          </a:prstGeom>
          <a:noFill/>
        </p:spPr>
        <p:txBody>
          <a:bodyPr wrap="square" rtlCol="0">
            <a:spAutoFit/>
          </a:bodyPr>
          <a:lstStyle/>
          <a:p>
            <a:r>
              <a:rPr lang="en-US" sz="1200"/>
              <a:t>SetMonitoredSchemStateOn</a:t>
            </a:r>
            <a:endParaRPr lang="en-US" sz="1200" dirty="0"/>
          </a:p>
        </p:txBody>
      </p:sp>
      <p:sp>
        <p:nvSpPr>
          <p:cNvPr id="189" name="TextBox 188"/>
          <p:cNvSpPr txBox="1"/>
          <p:nvPr/>
        </p:nvSpPr>
        <p:spPr>
          <a:xfrm>
            <a:off x="960936" y="5005022"/>
            <a:ext cx="2093646" cy="276999"/>
          </a:xfrm>
          <a:prstGeom prst="rect">
            <a:avLst/>
          </a:prstGeom>
          <a:noFill/>
        </p:spPr>
        <p:txBody>
          <a:bodyPr wrap="square" rtlCol="0">
            <a:spAutoFit/>
          </a:bodyPr>
          <a:lstStyle/>
          <a:p>
            <a:r>
              <a:rPr lang="en-US" sz="1200" dirty="0" err="1"/>
              <a:t>SetMonitoredSchemStateOff</a:t>
            </a:r>
            <a:endParaRPr lang="en-US" sz="1200" dirty="0"/>
          </a:p>
        </p:txBody>
      </p:sp>
    </p:spTree>
    <p:extLst>
      <p:ext uri="{BB962C8B-B14F-4D97-AF65-F5344CB8AC3E}">
        <p14:creationId xmlns:p14="http://schemas.microsoft.com/office/powerpoint/2010/main" val="707686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85" y="1426699"/>
            <a:ext cx="8843108" cy="4524315"/>
          </a:xfrm>
          <a:prstGeom prst="rect">
            <a:avLst/>
          </a:prstGeom>
          <a:noFill/>
        </p:spPr>
        <p:txBody>
          <a:bodyPr wrap="square" rtlCol="0">
            <a:spAutoFit/>
          </a:bodyPr>
          <a:lstStyle/>
          <a:p>
            <a:r>
              <a:rPr lang="is-IS" sz="1600" dirty="0">
                <a:solidFill>
                  <a:schemeClr val="accent1"/>
                </a:solidFill>
              </a:rPr>
              <a:t>void</a:t>
            </a:r>
            <a:r>
              <a:rPr lang="is-IS" sz="1600" dirty="0"/>
              <a:t> IndexMaintenanceServer::StartMonitoring() {   </a:t>
            </a:r>
            <a:r>
              <a:rPr lang="is-IS" sz="1600" dirty="0">
                <a:solidFill>
                  <a:schemeClr val="accent6"/>
                </a:solidFill>
              </a:rPr>
              <a:t>/* StartMonitoring */</a:t>
            </a:r>
          </a:p>
          <a:p>
            <a:r>
              <a:rPr lang="is-IS" sz="1600" dirty="0"/>
              <a:t>        std::thread([this]() {  </a:t>
            </a:r>
            <a:r>
              <a:rPr lang="is-IS" sz="1600" dirty="0">
                <a:solidFill>
                  <a:schemeClr val="accent6"/>
                </a:solidFill>
              </a:rPr>
              <a:t>/* detached thread lambda */</a:t>
            </a:r>
          </a:p>
          <a:p>
            <a:r>
              <a:rPr lang="is-IS" sz="1600" dirty="0"/>
              <a:t>        </a:t>
            </a:r>
            <a:r>
              <a:rPr lang="is-IS" sz="1600" dirty="0">
                <a:solidFill>
                  <a:schemeClr val="accent1"/>
                </a:solidFill>
              </a:rPr>
              <a:t>int </a:t>
            </a:r>
            <a:r>
              <a:rPr lang="is-IS" sz="1600" dirty="0"/>
              <a:t>i = 0;</a:t>
            </a:r>
          </a:p>
          <a:p>
            <a:r>
              <a:rPr lang="is-IS" sz="1600" dirty="0"/>
              <a:t>        </a:t>
            </a:r>
            <a:r>
              <a:rPr lang="is-IS" sz="1600" dirty="0">
                <a:solidFill>
                  <a:schemeClr val="accent1"/>
                </a:solidFill>
              </a:rPr>
              <a:t>while</a:t>
            </a:r>
            <a:r>
              <a:rPr lang="is-IS" sz="1600" dirty="0"/>
              <a:t> (!stopMonitorThread_) {    </a:t>
            </a:r>
            <a:r>
              <a:rPr lang="is-IS" sz="1600" dirty="0">
                <a:solidFill>
                  <a:schemeClr val="accent6"/>
                </a:solidFill>
              </a:rPr>
              <a:t>/* infinite event loop */</a:t>
            </a:r>
          </a:p>
          <a:p>
            <a:r>
              <a:rPr lang="is-IS" sz="1600" dirty="0"/>
              <a:t>            </a:t>
            </a:r>
            <a:r>
              <a:rPr lang="is-IS" sz="1600" dirty="0">
                <a:solidFill>
                  <a:schemeClr val="accent1"/>
                </a:solidFill>
              </a:rPr>
              <a:t>if</a:t>
            </a:r>
            <a:r>
              <a:rPr lang="is-IS" sz="1600" dirty="0"/>
              <a:t> (i % 60 == 0) {    </a:t>
            </a:r>
            <a:r>
              <a:rPr lang="is-IS" sz="1600" dirty="0">
                <a:solidFill>
                  <a:schemeClr val="accent6"/>
                </a:solidFill>
              </a:rPr>
              <a:t>/* execute once per minute */</a:t>
            </a:r>
          </a:p>
          <a:p>
            <a:r>
              <a:rPr lang="is-IS" sz="1600" dirty="0"/>
              <a:t>                    std::lock_guard&lt;std::mutex&gt; lm(schemaMu_);</a:t>
            </a:r>
          </a:p>
          <a:p>
            <a:r>
              <a:rPr lang="is-IS" sz="1600" dirty="0"/>
              <a:t>                    </a:t>
            </a:r>
            <a:r>
              <a:rPr lang="is-IS" sz="1600" dirty="0">
                <a:solidFill>
                  <a:schemeClr val="accent1"/>
                </a:solidFill>
              </a:rPr>
              <a:t>for</a:t>
            </a:r>
            <a:r>
              <a:rPr lang="is-IS" sz="1600" dirty="0"/>
              <a:t> (</a:t>
            </a:r>
            <a:r>
              <a:rPr lang="is-IS" sz="1600" dirty="0">
                <a:solidFill>
                  <a:schemeClr val="accent1"/>
                </a:solidFill>
              </a:rPr>
              <a:t>auto</a:t>
            </a:r>
            <a:r>
              <a:rPr lang="is-IS" sz="1600" dirty="0"/>
              <a:t> &amp;ms : schemas_) {  </a:t>
            </a:r>
            <a:r>
              <a:rPr lang="is-IS" sz="1600" dirty="0">
                <a:solidFill>
                  <a:schemeClr val="accent6"/>
                </a:solidFill>
              </a:rPr>
              <a:t>/* loop over maintained schemas */</a:t>
            </a:r>
          </a:p>
          <a:p>
            <a:r>
              <a:rPr lang="is-IS" sz="1600" dirty="0"/>
              <a:t>     </a:t>
            </a:r>
          </a:p>
          <a:p>
            <a:r>
              <a:rPr lang="is-IS" sz="1600" dirty="0"/>
              <a:t>                           </a:t>
            </a:r>
            <a:r>
              <a:rPr lang="is-IS" sz="1600" dirty="0">
                <a:solidFill>
                  <a:schemeClr val="accent6"/>
                </a:solidFill>
              </a:rPr>
              <a:t>// see if this schema</a:t>
            </a:r>
          </a:p>
          <a:p>
            <a:r>
              <a:rPr lang="is-IS" sz="1600" dirty="0">
                <a:solidFill>
                  <a:schemeClr val="accent6"/>
                </a:solidFill>
              </a:rPr>
              <a:t>                           //  a) has no current task</a:t>
            </a:r>
          </a:p>
          <a:p>
            <a:r>
              <a:rPr lang="is-IS" sz="1600" dirty="0">
                <a:solidFill>
                  <a:schemeClr val="accent6"/>
                </a:solidFill>
              </a:rPr>
              <a:t>                           //  b) has a pending task that is ready for execution and</a:t>
            </a:r>
          </a:p>
          <a:p>
            <a:r>
              <a:rPr lang="is-IS" sz="1600" dirty="0">
                <a:solidFill>
                  <a:schemeClr val="accent6"/>
                </a:solidFill>
              </a:rPr>
              <a:t>                           //  has events and </a:t>
            </a:r>
            <a:r>
              <a:rPr lang="is-IS" sz="1600" u="sng" dirty="0">
                <a:solidFill>
                  <a:schemeClr val="accent6"/>
                </a:solidFill>
              </a:rPr>
              <a:t>autocommit</a:t>
            </a:r>
            <a:r>
              <a:rPr lang="is-IS" sz="1600" dirty="0">
                <a:solidFill>
                  <a:schemeClr val="accent6"/>
                </a:solidFill>
              </a:rPr>
              <a:t> is active                       </a:t>
            </a:r>
          </a:p>
          <a:p>
            <a:r>
              <a:rPr lang="is-IS" sz="1600" dirty="0"/>
              <a:t>                       </a:t>
            </a:r>
            <a:r>
              <a:rPr lang="is-IS" sz="1600" dirty="0">
                <a:solidFill>
                  <a:schemeClr val="accent1"/>
                </a:solidFill>
              </a:rPr>
              <a:t>    if </a:t>
            </a:r>
            <a:r>
              <a:rPr lang="is-IS" sz="1600" dirty="0"/>
              <a:t>(ms.currentTask_) {  </a:t>
            </a:r>
            <a:r>
              <a:rPr lang="is-IS" sz="1600" dirty="0">
                <a:solidFill>
                  <a:schemeClr val="accent6"/>
                </a:solidFill>
              </a:rPr>
              <a:t>/* there is queued current task */</a:t>
            </a:r>
          </a:p>
          <a:p>
            <a:r>
              <a:rPr lang="is-IS" sz="1600" dirty="0"/>
              <a:t>                                      std::string taskParams;</a:t>
            </a:r>
          </a:p>
          <a:p>
            <a:r>
              <a:rPr lang="is-IS" sz="1600" dirty="0"/>
              <a:t>                                      ms.currentTask_-&gt;ToTaskRequestString(taskParams);</a:t>
            </a:r>
          </a:p>
          <a:p>
            <a:r>
              <a:rPr lang="is-IS" sz="1600" dirty="0"/>
              <a:t>                                      ProgressRequest progressRequest;</a:t>
            </a:r>
          </a:p>
          <a:p>
            <a:r>
              <a:rPr lang="is-IS" sz="1600" dirty="0"/>
              <a:t>                                      progressRequest.set_task(taskParams);</a:t>
            </a:r>
          </a:p>
          <a:p>
            <a:endParaRPr lang="en-US" sz="1600" dirty="0"/>
          </a:p>
        </p:txBody>
      </p:sp>
      <p:sp>
        <p:nvSpPr>
          <p:cNvPr id="7" name="TextBox 6"/>
          <p:cNvSpPr txBox="1"/>
          <p:nvPr/>
        </p:nvSpPr>
        <p:spPr>
          <a:xfrm>
            <a:off x="4005561" y="269285"/>
            <a:ext cx="6318455" cy="369332"/>
          </a:xfrm>
          <a:prstGeom prst="rect">
            <a:avLst/>
          </a:prstGeom>
          <a:noFill/>
        </p:spPr>
        <p:txBody>
          <a:bodyPr wrap="square" rtlCol="0">
            <a:spAutoFit/>
          </a:bodyPr>
          <a:lstStyle/>
          <a:p>
            <a:r>
              <a:rPr lang="en-US" dirty="0"/>
              <a:t>Event Loop in BDI Index Maintenance Service</a:t>
            </a:r>
          </a:p>
        </p:txBody>
      </p:sp>
      <p:sp>
        <p:nvSpPr>
          <p:cNvPr id="2" name="TextBox 1"/>
          <p:cNvSpPr txBox="1"/>
          <p:nvPr/>
        </p:nvSpPr>
        <p:spPr>
          <a:xfrm>
            <a:off x="5542672" y="1116644"/>
            <a:ext cx="6649328" cy="3323987"/>
          </a:xfrm>
          <a:prstGeom prst="rect">
            <a:avLst/>
          </a:prstGeom>
          <a:noFill/>
        </p:spPr>
        <p:txBody>
          <a:bodyPr wrap="square" rtlCol="0">
            <a:spAutoFit/>
          </a:bodyPr>
          <a:lstStyle/>
          <a:p>
            <a:r>
              <a:rPr lang="is-IS" dirty="0"/>
              <a:t> </a:t>
            </a:r>
            <a:r>
              <a:rPr lang="is-IS" sz="1200" dirty="0"/>
              <a:t>                </a:t>
            </a:r>
            <a:endParaRPr lang="is-IS" sz="1600" dirty="0"/>
          </a:p>
          <a:p>
            <a:r>
              <a:rPr lang="is-IS" sz="1600" dirty="0"/>
              <a:t>                                      auto colIndxState = TaskStateType::NOT_STARTED;</a:t>
            </a:r>
          </a:p>
          <a:p>
            <a:r>
              <a:rPr lang="is-IS" sz="1600" dirty="0"/>
              <a:t>                                     pIndexManagerClient_-&gt;GetProgress(progressRequest)</a:t>
            </a:r>
          </a:p>
          <a:p>
            <a:r>
              <a:rPr lang="is-IS" sz="1600" dirty="0"/>
              <a:t>                                         .then(boost::launch::deferred,</a:t>
            </a:r>
          </a:p>
          <a:p>
            <a:r>
              <a:rPr lang="is-IS" sz="1600" dirty="0"/>
              <a:t>                                         [&amp;colIndxState](auto fResp) {</a:t>
            </a:r>
          </a:p>
          <a:p>
            <a:r>
              <a:rPr lang="is-IS" sz="1600" dirty="0"/>
              <a:t>                                                auto resp = fResp.get();</a:t>
            </a:r>
          </a:p>
          <a:p>
            <a:r>
              <a:rPr lang="is-IS" sz="1600" dirty="0"/>
              <a:t>                                                colIndxState = resp.column_index_state();</a:t>
            </a:r>
          </a:p>
          <a:p>
            <a:r>
              <a:rPr lang="is-IS" sz="1600" dirty="0"/>
              <a:t>                                         })</a:t>
            </a:r>
          </a:p>
          <a:p>
            <a:r>
              <a:rPr lang="is-IS" sz="1600" dirty="0"/>
              <a:t>                                        .get();</a:t>
            </a:r>
          </a:p>
          <a:p>
            <a:r>
              <a:rPr lang="is-IS" sz="1600" dirty="0"/>
              <a:t>                                    </a:t>
            </a:r>
            <a:r>
              <a:rPr lang="is-IS" sz="1600" dirty="0">
                <a:solidFill>
                  <a:schemeClr val="accent1"/>
                </a:solidFill>
              </a:rPr>
              <a:t>if</a:t>
            </a:r>
            <a:r>
              <a:rPr lang="is-IS" sz="1600" dirty="0"/>
              <a:t> (colIndxState == TaskStateType::FINISHED ||</a:t>
            </a:r>
          </a:p>
          <a:p>
            <a:r>
              <a:rPr lang="is-IS" sz="1600" dirty="0"/>
              <a:t>                                         colIndxState == TaskStateType::NOT_STARTED)</a:t>
            </a:r>
          </a:p>
          <a:p>
            <a:r>
              <a:rPr lang="is-IS" sz="1600" dirty="0"/>
              <a:t>                                            ms.currentTask_ = nullptr;</a:t>
            </a:r>
          </a:p>
          <a:p>
            <a:r>
              <a:rPr lang="is-IS" sz="1600" dirty="0"/>
              <a:t>                           }    </a:t>
            </a:r>
            <a:r>
              <a:rPr lang="is-IS" sz="1600" dirty="0">
                <a:solidFill>
                  <a:schemeClr val="accent6"/>
                </a:solidFill>
              </a:rPr>
              <a:t>/* there is queued current task */</a:t>
            </a:r>
            <a:endParaRPr lang="is-IS" sz="1600" dirty="0"/>
          </a:p>
        </p:txBody>
      </p:sp>
      <p:sp>
        <p:nvSpPr>
          <p:cNvPr id="3" name="TextBox 2"/>
          <p:cNvSpPr txBox="1"/>
          <p:nvPr/>
        </p:nvSpPr>
        <p:spPr>
          <a:xfrm>
            <a:off x="7053775" y="4458754"/>
            <a:ext cx="4121834" cy="369332"/>
          </a:xfrm>
          <a:prstGeom prst="rect">
            <a:avLst/>
          </a:prstGeom>
          <a:noFill/>
        </p:spPr>
        <p:txBody>
          <a:bodyPr wrap="square" rtlCol="0">
            <a:spAutoFit/>
          </a:bodyPr>
          <a:lstStyle/>
          <a:p>
            <a:r>
              <a:rPr lang="en-US" b="1" i="1" dirty="0"/>
              <a:t>continues on the next page</a:t>
            </a:r>
          </a:p>
        </p:txBody>
      </p:sp>
      <p:cxnSp>
        <p:nvCxnSpPr>
          <p:cNvPr id="8" name="Straight Connector 7"/>
          <p:cNvCxnSpPr/>
          <p:nvPr/>
        </p:nvCxnSpPr>
        <p:spPr>
          <a:xfrm>
            <a:off x="5795889" y="5570806"/>
            <a:ext cx="1010530" cy="14068"/>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06419" y="1558925"/>
            <a:ext cx="0" cy="4070351"/>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06419" y="1603717"/>
            <a:ext cx="494713"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973" y="241150"/>
            <a:ext cx="6318455" cy="369332"/>
          </a:xfrm>
          <a:prstGeom prst="rect">
            <a:avLst/>
          </a:prstGeom>
          <a:noFill/>
        </p:spPr>
        <p:txBody>
          <a:bodyPr wrap="square" rtlCol="0">
            <a:spAutoFit/>
          </a:bodyPr>
          <a:lstStyle/>
          <a:p>
            <a:r>
              <a:rPr lang="en-US" dirty="0"/>
              <a:t>Event Loop in BDI Index Maintenance Service</a:t>
            </a:r>
          </a:p>
        </p:txBody>
      </p:sp>
      <p:sp>
        <p:nvSpPr>
          <p:cNvPr id="5" name="TextBox 4"/>
          <p:cNvSpPr txBox="1"/>
          <p:nvPr/>
        </p:nvSpPr>
        <p:spPr>
          <a:xfrm>
            <a:off x="-337595" y="1145344"/>
            <a:ext cx="9101768" cy="5016758"/>
          </a:xfrm>
          <a:prstGeom prst="rect">
            <a:avLst/>
          </a:prstGeom>
          <a:noFill/>
        </p:spPr>
        <p:txBody>
          <a:bodyPr wrap="square" rtlCol="0">
            <a:spAutoFit/>
          </a:bodyPr>
          <a:lstStyle/>
          <a:p>
            <a:r>
              <a:rPr lang="is-IS" sz="1600" dirty="0"/>
              <a:t>                               </a:t>
            </a:r>
            <a:r>
              <a:rPr lang="is-IS" sz="1600" dirty="0">
                <a:solidFill>
                  <a:schemeClr val="accent1"/>
                </a:solidFill>
              </a:rPr>
              <a:t>auto</a:t>
            </a:r>
            <a:r>
              <a:rPr lang="is-IS" sz="1600" dirty="0"/>
              <a:t> curTime = std::chrono::system_clock::now();</a:t>
            </a:r>
          </a:p>
          <a:p>
            <a:endParaRPr lang="is-IS" sz="1600" dirty="0"/>
          </a:p>
          <a:p>
            <a:r>
              <a:rPr lang="is-IS" sz="1600" dirty="0"/>
              <a:t>                               </a:t>
            </a:r>
            <a:r>
              <a:rPr lang="is-IS" sz="1600" dirty="0">
                <a:solidFill>
                  <a:schemeClr val="accent1"/>
                </a:solidFill>
              </a:rPr>
              <a:t>if </a:t>
            </a:r>
            <a:r>
              <a:rPr lang="is-IS" sz="1600" dirty="0"/>
              <a:t>( ms.acState_ == AutoCommitState::AC_STATE_ON &amp;&amp;</a:t>
            </a:r>
          </a:p>
          <a:p>
            <a:r>
              <a:rPr lang="is-IS" sz="1600" dirty="0"/>
              <a:t>                                    !ms.currentTask_ &amp;&amp; ms.pendingTask_ &amp;&amp;</a:t>
            </a:r>
          </a:p>
          <a:p>
            <a:r>
              <a:rPr lang="is-IS" sz="1600" dirty="0"/>
              <a:t>                                    ms.pendingTask_-&gt;startOnOrAfter_ &lt;= curTime &amp;&amp;</a:t>
            </a:r>
          </a:p>
          <a:p>
            <a:r>
              <a:rPr lang="is-IS" sz="1600" dirty="0"/>
              <a:t>                                    ms.pendingTask_-&gt;HasEvents()) {</a:t>
            </a:r>
          </a:p>
          <a:p>
            <a:r>
              <a:rPr lang="is-IS" sz="1600" dirty="0"/>
              <a:t>                                            </a:t>
            </a:r>
            <a:r>
              <a:rPr lang="is-IS" sz="1600" dirty="0">
                <a:solidFill>
                  <a:schemeClr val="accent6"/>
                </a:solidFill>
              </a:rPr>
              <a:t>// make the pending task the current task and create a</a:t>
            </a:r>
          </a:p>
          <a:p>
            <a:r>
              <a:rPr lang="is-IS" sz="1600" dirty="0">
                <a:solidFill>
                  <a:schemeClr val="accent6"/>
                </a:solidFill>
              </a:rPr>
              <a:t>                                           // new </a:t>
            </a:r>
            <a:r>
              <a:rPr lang="is-IS" sz="1600" u="sng" dirty="0">
                <a:solidFill>
                  <a:schemeClr val="accent6"/>
                </a:solidFill>
              </a:rPr>
              <a:t>pending</a:t>
            </a:r>
            <a:r>
              <a:rPr lang="is-IS" sz="1600" dirty="0">
                <a:solidFill>
                  <a:schemeClr val="accent6"/>
                </a:solidFill>
              </a:rPr>
              <a:t> task to capture all new events</a:t>
            </a:r>
          </a:p>
          <a:p>
            <a:r>
              <a:rPr lang="is-IS" sz="1600" dirty="0"/>
              <a:t>                                           ms.currentTask_ = std::move(ms.pendingTask_);</a:t>
            </a:r>
          </a:p>
          <a:p>
            <a:r>
              <a:rPr lang="is-IS" sz="1600" dirty="0"/>
              <a:t>                                           ms.pendingTask_ = std::make_unique&lt;IndexUpdateTask&gt;(</a:t>
            </a:r>
          </a:p>
          <a:p>
            <a:r>
              <a:rPr lang="is-IS" sz="1600" dirty="0"/>
              <a:t>                                                     ++taskCount_, curTime += ms.GetUpdateInterval(),</a:t>
            </a:r>
          </a:p>
          <a:p>
            <a:r>
              <a:rPr lang="is-IS" sz="1600" dirty="0"/>
              <a:t>                                                     ms.datasetName(), addIndexingTaskFunc_);</a:t>
            </a:r>
          </a:p>
          <a:p>
            <a:endParaRPr lang="is-IS" sz="1600" dirty="0"/>
          </a:p>
          <a:p>
            <a:r>
              <a:rPr lang="is-IS" sz="1600" dirty="0"/>
              <a:t>                                           ms.currentTask_-&gt;Start();</a:t>
            </a:r>
          </a:p>
          <a:p>
            <a:endParaRPr lang="is-IS" sz="1600" dirty="0"/>
          </a:p>
          <a:p>
            <a:r>
              <a:rPr lang="is-IS" sz="1600" dirty="0"/>
              <a:t>                                           std::this_thread::yield();</a:t>
            </a:r>
          </a:p>
          <a:p>
            <a:r>
              <a:rPr lang="is-IS" sz="1600" dirty="0"/>
              <a:t>                                    } </a:t>
            </a:r>
            <a:r>
              <a:rPr lang="is-IS" sz="1600" dirty="0">
                <a:solidFill>
                  <a:schemeClr val="accent6"/>
                </a:solidFill>
              </a:rPr>
              <a:t>/* pendingTask_-&gt;HasEvents() */</a:t>
            </a:r>
            <a:endParaRPr lang="is-IS" sz="1600" dirty="0"/>
          </a:p>
          <a:p>
            <a:r>
              <a:rPr lang="is-IS" sz="1600" dirty="0"/>
              <a:t>                              }   </a:t>
            </a:r>
            <a:r>
              <a:rPr lang="is-IS" sz="1600" dirty="0">
                <a:solidFill>
                  <a:schemeClr val="accent6"/>
                </a:solidFill>
              </a:rPr>
              <a:t>/* currentTask_ is done and it is time to start pendingTask_ /</a:t>
            </a:r>
          </a:p>
          <a:p>
            <a:r>
              <a:rPr lang="is-IS" sz="1600" dirty="0"/>
              <a:t>                        } </a:t>
            </a:r>
            <a:r>
              <a:rPr lang="is-IS" sz="1600" dirty="0">
                <a:solidFill>
                  <a:schemeClr val="accent6"/>
                </a:solidFill>
              </a:rPr>
              <a:t>/* loop over maintained schemas */</a:t>
            </a:r>
            <a:endParaRPr lang="is-IS" sz="1600" dirty="0"/>
          </a:p>
          <a:p>
            <a:r>
              <a:rPr lang="is-IS" sz="1600" dirty="0"/>
              <a:t> </a:t>
            </a:r>
            <a:endParaRPr lang="en-US" sz="1600" dirty="0"/>
          </a:p>
        </p:txBody>
      </p:sp>
      <p:sp>
        <p:nvSpPr>
          <p:cNvPr id="6" name="TextBox 5"/>
          <p:cNvSpPr txBox="1"/>
          <p:nvPr/>
        </p:nvSpPr>
        <p:spPr>
          <a:xfrm>
            <a:off x="7863868" y="1364678"/>
            <a:ext cx="5568139" cy="2739211"/>
          </a:xfrm>
          <a:prstGeom prst="rect">
            <a:avLst/>
          </a:prstGeom>
          <a:noFill/>
        </p:spPr>
        <p:txBody>
          <a:bodyPr wrap="square" rtlCol="0">
            <a:spAutoFit/>
          </a:bodyPr>
          <a:lstStyle/>
          <a:p>
            <a:endParaRPr lang="is-IS" sz="1200" dirty="0"/>
          </a:p>
          <a:p>
            <a:r>
              <a:rPr lang="is-IS" sz="1200" dirty="0"/>
              <a:t>  </a:t>
            </a:r>
            <a:r>
              <a:rPr lang="is-IS" sz="1600" dirty="0"/>
              <a:t>                      i = 0;</a:t>
            </a:r>
          </a:p>
          <a:p>
            <a:endParaRPr lang="is-IS" sz="1600" dirty="0"/>
          </a:p>
          <a:p>
            <a:r>
              <a:rPr lang="is-IS" sz="1600" dirty="0"/>
              <a:t>                  } </a:t>
            </a:r>
            <a:r>
              <a:rPr lang="is-IS" sz="1600" dirty="0">
                <a:solidFill>
                  <a:schemeClr val="accent6"/>
                </a:solidFill>
              </a:rPr>
              <a:t>/* execute once per minute */</a:t>
            </a:r>
            <a:endParaRPr lang="is-IS" sz="1600" dirty="0"/>
          </a:p>
          <a:p>
            <a:r>
              <a:rPr lang="is-IS" sz="1600" dirty="0"/>
              <a:t>                  std::this_thread::sleep_for(1s);</a:t>
            </a:r>
          </a:p>
          <a:p>
            <a:r>
              <a:rPr lang="is-IS" sz="1600" dirty="0"/>
              <a:t>                  i++;</a:t>
            </a:r>
          </a:p>
          <a:p>
            <a:r>
              <a:rPr lang="is-IS" sz="1600" dirty="0"/>
              <a:t>            }   </a:t>
            </a:r>
            <a:r>
              <a:rPr lang="is-IS" sz="1600" dirty="0">
                <a:solidFill>
                  <a:schemeClr val="accent6"/>
                </a:solidFill>
              </a:rPr>
              <a:t>/* infinite event loop */</a:t>
            </a:r>
            <a:endParaRPr lang="is-IS" sz="1600" dirty="0"/>
          </a:p>
          <a:p>
            <a:r>
              <a:rPr lang="is-IS" sz="1600" dirty="0"/>
              <a:t>        }).detach();</a:t>
            </a:r>
          </a:p>
          <a:p>
            <a:r>
              <a:rPr lang="is-IS" sz="1600" dirty="0"/>
              <a:t>    }    </a:t>
            </a:r>
            <a:r>
              <a:rPr lang="is-IS" sz="1600" dirty="0">
                <a:solidFill>
                  <a:schemeClr val="accent6"/>
                </a:solidFill>
              </a:rPr>
              <a:t>/* detached thread lambda */</a:t>
            </a:r>
            <a:endParaRPr lang="is-IS" sz="1600" dirty="0"/>
          </a:p>
          <a:p>
            <a:r>
              <a:rPr lang="en-US" sz="1600" dirty="0"/>
              <a:t>} </a:t>
            </a:r>
            <a:r>
              <a:rPr lang="is-IS" sz="1600" dirty="0">
                <a:solidFill>
                  <a:schemeClr val="accent6"/>
                </a:solidFill>
              </a:rPr>
              <a:t>/* StartMonitoring */</a:t>
            </a:r>
          </a:p>
          <a:p>
            <a:endParaRPr lang="en-US" sz="1600" dirty="0"/>
          </a:p>
        </p:txBody>
      </p:sp>
      <p:sp>
        <p:nvSpPr>
          <p:cNvPr id="8" name="TextBox 7"/>
          <p:cNvSpPr txBox="1"/>
          <p:nvPr/>
        </p:nvSpPr>
        <p:spPr>
          <a:xfrm>
            <a:off x="1038665" y="802914"/>
            <a:ext cx="4121834" cy="369332"/>
          </a:xfrm>
          <a:prstGeom prst="rect">
            <a:avLst/>
          </a:prstGeom>
          <a:noFill/>
        </p:spPr>
        <p:txBody>
          <a:bodyPr wrap="square" rtlCol="0">
            <a:spAutoFit/>
          </a:bodyPr>
          <a:lstStyle/>
          <a:p>
            <a:r>
              <a:rPr lang="en-US" b="1" i="1" dirty="0"/>
              <a:t>continues from the previous page</a:t>
            </a:r>
          </a:p>
        </p:txBody>
      </p:sp>
      <p:cxnSp>
        <p:nvCxnSpPr>
          <p:cNvPr id="14" name="Straight Connector 13"/>
          <p:cNvCxnSpPr/>
          <p:nvPr/>
        </p:nvCxnSpPr>
        <p:spPr>
          <a:xfrm>
            <a:off x="5627077" y="5781822"/>
            <a:ext cx="1659988" cy="14067"/>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7258930" y="1660526"/>
            <a:ext cx="14068" cy="4178299"/>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01133" y="1702191"/>
            <a:ext cx="1603716" cy="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649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5561" y="269285"/>
            <a:ext cx="6318455" cy="369332"/>
          </a:xfrm>
          <a:prstGeom prst="rect">
            <a:avLst/>
          </a:prstGeom>
          <a:noFill/>
        </p:spPr>
        <p:txBody>
          <a:bodyPr wrap="square" rtlCol="0">
            <a:spAutoFit/>
          </a:bodyPr>
          <a:lstStyle/>
          <a:p>
            <a:r>
              <a:rPr lang="en-US" dirty="0"/>
              <a:t>Reactive Event Loop Design Pattern </a:t>
            </a:r>
          </a:p>
        </p:txBody>
      </p:sp>
      <p:sp>
        <p:nvSpPr>
          <p:cNvPr id="5" name="Rounded Rectangle 4"/>
          <p:cNvSpPr/>
          <p:nvPr/>
        </p:nvSpPr>
        <p:spPr>
          <a:xfrm>
            <a:off x="4120055" y="1166125"/>
            <a:ext cx="4172607" cy="1618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14703" y="3331778"/>
            <a:ext cx="2953407" cy="2333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659007" y="2680138"/>
            <a:ext cx="2081048" cy="2984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42" y="3552496"/>
            <a:ext cx="1823546" cy="17867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67216" y="1166125"/>
            <a:ext cx="2049517" cy="369332"/>
          </a:xfrm>
          <a:prstGeom prst="rect">
            <a:avLst/>
          </a:prstGeom>
          <a:noFill/>
        </p:spPr>
        <p:txBody>
          <a:bodyPr wrap="square" rtlCol="0">
            <a:spAutoFit/>
          </a:bodyPr>
          <a:lstStyle/>
          <a:p>
            <a:r>
              <a:rPr lang="en-US"/>
              <a:t>Application</a:t>
            </a:r>
          </a:p>
        </p:txBody>
      </p:sp>
      <p:sp>
        <p:nvSpPr>
          <p:cNvPr id="10" name="TextBox 9"/>
          <p:cNvSpPr txBox="1"/>
          <p:nvPr/>
        </p:nvSpPr>
        <p:spPr>
          <a:xfrm>
            <a:off x="5642014" y="4261209"/>
            <a:ext cx="1222001" cy="369332"/>
          </a:xfrm>
          <a:prstGeom prst="rect">
            <a:avLst/>
          </a:prstGeom>
          <a:noFill/>
        </p:spPr>
        <p:txBody>
          <a:bodyPr wrap="none" rtlCol="0">
            <a:spAutoFit/>
          </a:bodyPr>
          <a:lstStyle/>
          <a:p>
            <a:r>
              <a:rPr lang="en-US"/>
              <a:t>Event Loop</a:t>
            </a:r>
          </a:p>
        </p:txBody>
      </p:sp>
      <p:sp>
        <p:nvSpPr>
          <p:cNvPr id="11" name="TextBox 10"/>
          <p:cNvSpPr txBox="1"/>
          <p:nvPr/>
        </p:nvSpPr>
        <p:spPr>
          <a:xfrm>
            <a:off x="10005174" y="2753710"/>
            <a:ext cx="1388713" cy="369332"/>
          </a:xfrm>
          <a:prstGeom prst="rect">
            <a:avLst/>
          </a:prstGeom>
          <a:noFill/>
        </p:spPr>
        <p:txBody>
          <a:bodyPr wrap="none" rtlCol="0">
            <a:spAutoFit/>
          </a:bodyPr>
          <a:lstStyle/>
          <a:p>
            <a:r>
              <a:rPr lang="en-US"/>
              <a:t>Event Queue</a:t>
            </a:r>
          </a:p>
        </p:txBody>
      </p:sp>
      <p:sp>
        <p:nvSpPr>
          <p:cNvPr id="12" name="TextBox 11"/>
          <p:cNvSpPr txBox="1"/>
          <p:nvPr/>
        </p:nvSpPr>
        <p:spPr>
          <a:xfrm>
            <a:off x="1124607" y="3367830"/>
            <a:ext cx="2355311" cy="369332"/>
          </a:xfrm>
          <a:prstGeom prst="rect">
            <a:avLst/>
          </a:prstGeom>
          <a:noFill/>
        </p:spPr>
        <p:txBody>
          <a:bodyPr wrap="square" rtlCol="0">
            <a:spAutoFit/>
          </a:bodyPr>
          <a:lstStyle/>
          <a:p>
            <a:r>
              <a:rPr lang="en-US" dirty="0"/>
              <a:t>Event </a:t>
            </a:r>
            <a:r>
              <a:rPr lang="en-US" dirty="0" err="1"/>
              <a:t>Demultiplexer</a:t>
            </a:r>
            <a:endParaRPr lang="en-US" dirty="0"/>
          </a:p>
        </p:txBody>
      </p:sp>
      <p:sp>
        <p:nvSpPr>
          <p:cNvPr id="13" name="Rounded Rectangle 12"/>
          <p:cNvSpPr/>
          <p:nvPr/>
        </p:nvSpPr>
        <p:spPr>
          <a:xfrm>
            <a:off x="4414344" y="1797269"/>
            <a:ext cx="1429407" cy="809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25388" y="1981935"/>
            <a:ext cx="1207318" cy="369332"/>
          </a:xfrm>
          <a:prstGeom prst="rect">
            <a:avLst/>
          </a:prstGeom>
          <a:noFill/>
        </p:spPr>
        <p:txBody>
          <a:bodyPr wrap="none" rtlCol="0">
            <a:spAutoFit/>
          </a:bodyPr>
          <a:lstStyle/>
          <a:p>
            <a:r>
              <a:rPr lang="en-US"/>
              <a:t>Request IO</a:t>
            </a:r>
          </a:p>
        </p:txBody>
      </p:sp>
      <p:sp>
        <p:nvSpPr>
          <p:cNvPr id="15" name="Rounded Rectangle 14"/>
          <p:cNvSpPr/>
          <p:nvPr/>
        </p:nvSpPr>
        <p:spPr>
          <a:xfrm>
            <a:off x="6591974" y="1797269"/>
            <a:ext cx="1522012" cy="809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68873" y="1899460"/>
            <a:ext cx="968214" cy="646331"/>
          </a:xfrm>
          <a:prstGeom prst="rect">
            <a:avLst/>
          </a:prstGeom>
          <a:noFill/>
        </p:spPr>
        <p:txBody>
          <a:bodyPr wrap="none" rtlCol="0">
            <a:spAutoFit/>
          </a:bodyPr>
          <a:lstStyle/>
          <a:p>
            <a:r>
              <a:rPr lang="en-US" dirty="0"/>
              <a:t>Execute </a:t>
            </a:r>
          </a:p>
          <a:p>
            <a:r>
              <a:rPr lang="en-US" dirty="0"/>
              <a:t>Handler</a:t>
            </a:r>
          </a:p>
        </p:txBody>
      </p:sp>
      <p:sp>
        <p:nvSpPr>
          <p:cNvPr id="17" name="Rounded Rectangle 16"/>
          <p:cNvSpPr/>
          <p:nvPr/>
        </p:nvSpPr>
        <p:spPr>
          <a:xfrm>
            <a:off x="1741630" y="3799777"/>
            <a:ext cx="985390"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88022" y="3799777"/>
            <a:ext cx="95360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727020" y="3799777"/>
            <a:ext cx="86184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9783" y="3838088"/>
            <a:ext cx="861847" cy="276999"/>
          </a:xfrm>
          <a:prstGeom prst="rect">
            <a:avLst/>
          </a:prstGeom>
          <a:noFill/>
        </p:spPr>
        <p:txBody>
          <a:bodyPr wrap="square" rtlCol="0">
            <a:spAutoFit/>
          </a:bodyPr>
          <a:lstStyle/>
          <a:p>
            <a:r>
              <a:rPr lang="en-US" sz="1200" dirty="0"/>
              <a:t>Resource</a:t>
            </a:r>
          </a:p>
        </p:txBody>
      </p:sp>
      <p:sp>
        <p:nvSpPr>
          <p:cNvPr id="21" name="TextBox 20"/>
          <p:cNvSpPr txBox="1"/>
          <p:nvPr/>
        </p:nvSpPr>
        <p:spPr>
          <a:xfrm>
            <a:off x="1838428" y="3863233"/>
            <a:ext cx="861847" cy="276999"/>
          </a:xfrm>
          <a:prstGeom prst="rect">
            <a:avLst/>
          </a:prstGeom>
          <a:noFill/>
        </p:spPr>
        <p:txBody>
          <a:bodyPr wrap="square" rtlCol="0">
            <a:spAutoFit/>
          </a:bodyPr>
          <a:lstStyle/>
          <a:p>
            <a:r>
              <a:rPr lang="en-US" sz="1200" dirty="0"/>
              <a:t>Operation</a:t>
            </a:r>
          </a:p>
        </p:txBody>
      </p:sp>
      <p:sp>
        <p:nvSpPr>
          <p:cNvPr id="22" name="TextBox 21"/>
          <p:cNvSpPr txBox="1"/>
          <p:nvPr/>
        </p:nvSpPr>
        <p:spPr>
          <a:xfrm>
            <a:off x="2793489" y="3863233"/>
            <a:ext cx="861847" cy="276999"/>
          </a:xfrm>
          <a:prstGeom prst="rect">
            <a:avLst/>
          </a:prstGeom>
          <a:noFill/>
        </p:spPr>
        <p:txBody>
          <a:bodyPr wrap="square" rtlCol="0">
            <a:spAutoFit/>
          </a:bodyPr>
          <a:lstStyle/>
          <a:p>
            <a:r>
              <a:rPr lang="en-US" sz="1200" dirty="0"/>
              <a:t>Handler</a:t>
            </a:r>
          </a:p>
        </p:txBody>
      </p:sp>
      <p:sp>
        <p:nvSpPr>
          <p:cNvPr id="23" name="Rounded Rectangle 22"/>
          <p:cNvSpPr/>
          <p:nvPr/>
        </p:nvSpPr>
        <p:spPr>
          <a:xfrm>
            <a:off x="1733757" y="4384876"/>
            <a:ext cx="985390"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77927" y="4381902"/>
            <a:ext cx="95360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727020" y="4381902"/>
            <a:ext cx="861848" cy="403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79783" y="4398239"/>
            <a:ext cx="861847" cy="276999"/>
          </a:xfrm>
          <a:prstGeom prst="rect">
            <a:avLst/>
          </a:prstGeom>
          <a:noFill/>
        </p:spPr>
        <p:txBody>
          <a:bodyPr wrap="square" rtlCol="0">
            <a:spAutoFit/>
          </a:bodyPr>
          <a:lstStyle/>
          <a:p>
            <a:r>
              <a:rPr lang="en-US" sz="1200" dirty="0"/>
              <a:t>Resource</a:t>
            </a:r>
          </a:p>
        </p:txBody>
      </p:sp>
      <p:sp>
        <p:nvSpPr>
          <p:cNvPr id="27" name="TextBox 26"/>
          <p:cNvSpPr txBox="1"/>
          <p:nvPr/>
        </p:nvSpPr>
        <p:spPr>
          <a:xfrm>
            <a:off x="1838428" y="4423384"/>
            <a:ext cx="861847" cy="276999"/>
          </a:xfrm>
          <a:prstGeom prst="rect">
            <a:avLst/>
          </a:prstGeom>
          <a:noFill/>
        </p:spPr>
        <p:txBody>
          <a:bodyPr wrap="square" rtlCol="0">
            <a:spAutoFit/>
          </a:bodyPr>
          <a:lstStyle/>
          <a:p>
            <a:r>
              <a:rPr lang="en-US" sz="1200" dirty="0"/>
              <a:t>Operation</a:t>
            </a:r>
          </a:p>
        </p:txBody>
      </p:sp>
      <p:sp>
        <p:nvSpPr>
          <p:cNvPr id="28" name="TextBox 27"/>
          <p:cNvSpPr txBox="1"/>
          <p:nvPr/>
        </p:nvSpPr>
        <p:spPr>
          <a:xfrm>
            <a:off x="2793489" y="4423384"/>
            <a:ext cx="861847" cy="276999"/>
          </a:xfrm>
          <a:prstGeom prst="rect">
            <a:avLst/>
          </a:prstGeom>
          <a:noFill/>
        </p:spPr>
        <p:txBody>
          <a:bodyPr wrap="square" rtlCol="0">
            <a:spAutoFit/>
          </a:bodyPr>
          <a:lstStyle/>
          <a:p>
            <a:r>
              <a:rPr lang="en-US" sz="1200" dirty="0"/>
              <a:t>Handler</a:t>
            </a:r>
          </a:p>
        </p:txBody>
      </p:sp>
      <p:sp>
        <p:nvSpPr>
          <p:cNvPr id="29" name="Rounded Rectangle 28"/>
          <p:cNvSpPr/>
          <p:nvPr/>
        </p:nvSpPr>
        <p:spPr>
          <a:xfrm>
            <a:off x="749876" y="3757000"/>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49876" y="4342588"/>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49876" y="4901161"/>
            <a:ext cx="2867314" cy="502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8" idx="2"/>
          </p:cNvCxnSpPr>
          <p:nvPr/>
        </p:nvCxnSpPr>
        <p:spPr>
          <a:xfrm flipH="1">
            <a:off x="3675983" y="4445876"/>
            <a:ext cx="16652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2191407" y="1975422"/>
            <a:ext cx="2222937" cy="50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6" idx="0"/>
          </p:cNvCxnSpPr>
          <p:nvPr/>
        </p:nvCxnSpPr>
        <p:spPr>
          <a:xfrm>
            <a:off x="2191406" y="1981935"/>
            <a:ext cx="1" cy="134984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2425700" y="2201917"/>
            <a:ext cx="6350" cy="112986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3" idx="1"/>
          </p:cNvCxnSpPr>
          <p:nvPr/>
        </p:nvCxnSpPr>
        <p:spPr>
          <a:xfrm>
            <a:off x="2432050" y="2201917"/>
            <a:ext cx="1982294" cy="1"/>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451600" y="2784718"/>
            <a:ext cx="0" cy="7677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974137" y="2766847"/>
            <a:ext cx="1213" cy="839953"/>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8" idx="6"/>
          </p:cNvCxnSpPr>
          <p:nvPr/>
        </p:nvCxnSpPr>
        <p:spPr>
          <a:xfrm flipH="1">
            <a:off x="7164788" y="4445875"/>
            <a:ext cx="2481445"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2"/>
          </p:cNvCxnSpPr>
          <p:nvPr/>
        </p:nvCxnSpPr>
        <p:spPr>
          <a:xfrm flipH="1">
            <a:off x="2191406" y="5665076"/>
            <a:ext cx="1" cy="434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191406" y="6090298"/>
            <a:ext cx="8648118" cy="9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0833100" y="5662620"/>
            <a:ext cx="3213" cy="4367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464875" y="1608507"/>
            <a:ext cx="286266" cy="290892"/>
            <a:chOff x="920750" y="2051050"/>
            <a:chExt cx="107950" cy="113778"/>
          </a:xfrm>
        </p:grpSpPr>
        <p:sp>
          <p:nvSpPr>
            <p:cNvPr id="70" name="Oval 69"/>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26179" y="2053767"/>
              <a:ext cx="94994" cy="108344"/>
            </a:xfrm>
            <a:prstGeom prst="rect">
              <a:avLst/>
            </a:prstGeom>
            <a:noFill/>
          </p:spPr>
          <p:txBody>
            <a:bodyPr wrap="square" rtlCol="0">
              <a:spAutoFit/>
            </a:bodyPr>
            <a:lstStyle/>
            <a:p>
              <a:r>
                <a:rPr lang="en-US" sz="1200" dirty="0"/>
                <a:t>1</a:t>
              </a:r>
            </a:p>
          </p:txBody>
        </p:sp>
      </p:grpSp>
      <p:cxnSp>
        <p:nvCxnSpPr>
          <p:cNvPr id="87" name="Straight Arrow Connector 86"/>
          <p:cNvCxnSpPr/>
          <p:nvPr/>
        </p:nvCxnSpPr>
        <p:spPr>
          <a:xfrm flipH="1">
            <a:off x="5831731" y="1981935"/>
            <a:ext cx="7722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3" idx="3"/>
            <a:endCxn id="15" idx="1"/>
          </p:cNvCxnSpPr>
          <p:nvPr/>
        </p:nvCxnSpPr>
        <p:spPr>
          <a:xfrm>
            <a:off x="5843751" y="2201918"/>
            <a:ext cx="748223"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9836916" y="3229088"/>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0687596" y="3229088"/>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9798596" y="3181211"/>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9951812" y="3277890"/>
            <a:ext cx="592535" cy="307777"/>
          </a:xfrm>
          <a:prstGeom prst="rect">
            <a:avLst/>
          </a:prstGeom>
          <a:noFill/>
        </p:spPr>
        <p:txBody>
          <a:bodyPr wrap="none" rtlCol="0">
            <a:spAutoFit/>
          </a:bodyPr>
          <a:lstStyle/>
          <a:p>
            <a:r>
              <a:rPr lang="en-US" sz="1400"/>
              <a:t>Event</a:t>
            </a:r>
          </a:p>
        </p:txBody>
      </p:sp>
      <p:sp>
        <p:nvSpPr>
          <p:cNvPr id="97" name="TextBox 96"/>
          <p:cNvSpPr txBox="1"/>
          <p:nvPr/>
        </p:nvSpPr>
        <p:spPr>
          <a:xfrm>
            <a:off x="10738286" y="3267470"/>
            <a:ext cx="766557" cy="307777"/>
          </a:xfrm>
          <a:prstGeom prst="rect">
            <a:avLst/>
          </a:prstGeom>
          <a:noFill/>
        </p:spPr>
        <p:txBody>
          <a:bodyPr wrap="none" rtlCol="0">
            <a:spAutoFit/>
          </a:bodyPr>
          <a:lstStyle/>
          <a:p>
            <a:r>
              <a:rPr lang="en-US" sz="1400"/>
              <a:t>Handler</a:t>
            </a:r>
          </a:p>
        </p:txBody>
      </p:sp>
      <p:sp>
        <p:nvSpPr>
          <p:cNvPr id="103" name="Rounded Rectangle 102"/>
          <p:cNvSpPr/>
          <p:nvPr/>
        </p:nvSpPr>
        <p:spPr>
          <a:xfrm>
            <a:off x="9824982" y="380819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0675662" y="380819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9786662" y="3760320"/>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939878" y="3856999"/>
            <a:ext cx="592535" cy="307777"/>
          </a:xfrm>
          <a:prstGeom prst="rect">
            <a:avLst/>
          </a:prstGeom>
          <a:noFill/>
        </p:spPr>
        <p:txBody>
          <a:bodyPr wrap="none" rtlCol="0">
            <a:spAutoFit/>
          </a:bodyPr>
          <a:lstStyle/>
          <a:p>
            <a:r>
              <a:rPr lang="en-US" sz="1400"/>
              <a:t>Event</a:t>
            </a:r>
          </a:p>
        </p:txBody>
      </p:sp>
      <p:sp>
        <p:nvSpPr>
          <p:cNvPr id="107" name="TextBox 106"/>
          <p:cNvSpPr txBox="1"/>
          <p:nvPr/>
        </p:nvSpPr>
        <p:spPr>
          <a:xfrm>
            <a:off x="10726352" y="3846579"/>
            <a:ext cx="766557" cy="307777"/>
          </a:xfrm>
          <a:prstGeom prst="rect">
            <a:avLst/>
          </a:prstGeom>
          <a:noFill/>
        </p:spPr>
        <p:txBody>
          <a:bodyPr wrap="none" rtlCol="0">
            <a:spAutoFit/>
          </a:bodyPr>
          <a:lstStyle/>
          <a:p>
            <a:r>
              <a:rPr lang="en-US" sz="1400"/>
              <a:t>Handler</a:t>
            </a:r>
          </a:p>
        </p:txBody>
      </p:sp>
      <p:sp>
        <p:nvSpPr>
          <p:cNvPr id="108" name="Rounded Rectangle 107"/>
          <p:cNvSpPr/>
          <p:nvPr/>
        </p:nvSpPr>
        <p:spPr>
          <a:xfrm>
            <a:off x="9831873" y="439795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10682553" y="4397957"/>
            <a:ext cx="850680" cy="405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9793553" y="4350080"/>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9946769" y="4446759"/>
            <a:ext cx="592535" cy="307777"/>
          </a:xfrm>
          <a:prstGeom prst="rect">
            <a:avLst/>
          </a:prstGeom>
          <a:noFill/>
        </p:spPr>
        <p:txBody>
          <a:bodyPr wrap="none" rtlCol="0">
            <a:spAutoFit/>
          </a:bodyPr>
          <a:lstStyle/>
          <a:p>
            <a:r>
              <a:rPr lang="en-US" sz="1400"/>
              <a:t>Event</a:t>
            </a:r>
          </a:p>
        </p:txBody>
      </p:sp>
      <p:sp>
        <p:nvSpPr>
          <p:cNvPr id="112" name="TextBox 111"/>
          <p:cNvSpPr txBox="1"/>
          <p:nvPr/>
        </p:nvSpPr>
        <p:spPr>
          <a:xfrm>
            <a:off x="10733243" y="4436339"/>
            <a:ext cx="766557" cy="307777"/>
          </a:xfrm>
          <a:prstGeom prst="rect">
            <a:avLst/>
          </a:prstGeom>
          <a:noFill/>
        </p:spPr>
        <p:txBody>
          <a:bodyPr wrap="none" rtlCol="0">
            <a:spAutoFit/>
          </a:bodyPr>
          <a:lstStyle/>
          <a:p>
            <a:r>
              <a:rPr lang="en-US" sz="1400"/>
              <a:t>Handler</a:t>
            </a:r>
          </a:p>
        </p:txBody>
      </p:sp>
      <p:sp>
        <p:nvSpPr>
          <p:cNvPr id="113" name="Rounded Rectangle 112"/>
          <p:cNvSpPr/>
          <p:nvPr/>
        </p:nvSpPr>
        <p:spPr>
          <a:xfrm>
            <a:off x="9786662" y="4922294"/>
            <a:ext cx="1778000" cy="501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p:cNvGrpSpPr/>
          <p:nvPr/>
        </p:nvGrpSpPr>
        <p:grpSpPr>
          <a:xfrm>
            <a:off x="5983536" y="5700461"/>
            <a:ext cx="286266" cy="290892"/>
            <a:chOff x="920750" y="2051050"/>
            <a:chExt cx="107950" cy="113778"/>
          </a:xfrm>
        </p:grpSpPr>
        <p:sp>
          <p:nvSpPr>
            <p:cNvPr id="117" name="Oval 116"/>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926179" y="2053767"/>
              <a:ext cx="94994" cy="108344"/>
            </a:xfrm>
            <a:prstGeom prst="rect">
              <a:avLst/>
            </a:prstGeom>
            <a:noFill/>
          </p:spPr>
          <p:txBody>
            <a:bodyPr wrap="square" rtlCol="0">
              <a:spAutoFit/>
            </a:bodyPr>
            <a:lstStyle/>
            <a:p>
              <a:r>
                <a:rPr lang="en-US" sz="1200" dirty="0"/>
                <a:t>2</a:t>
              </a:r>
            </a:p>
          </p:txBody>
        </p:sp>
      </p:grpSp>
      <p:grpSp>
        <p:nvGrpSpPr>
          <p:cNvPr id="119" name="Group 118"/>
          <p:cNvGrpSpPr/>
          <p:nvPr/>
        </p:nvGrpSpPr>
        <p:grpSpPr>
          <a:xfrm>
            <a:off x="6577749" y="3014793"/>
            <a:ext cx="286266" cy="290892"/>
            <a:chOff x="920750" y="2051050"/>
            <a:chExt cx="107950" cy="113778"/>
          </a:xfrm>
        </p:grpSpPr>
        <p:sp>
          <p:nvSpPr>
            <p:cNvPr id="120" name="Oval 119"/>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926179" y="2053767"/>
              <a:ext cx="94994" cy="108344"/>
            </a:xfrm>
            <a:prstGeom prst="rect">
              <a:avLst/>
            </a:prstGeom>
            <a:noFill/>
          </p:spPr>
          <p:txBody>
            <a:bodyPr wrap="square" rtlCol="0">
              <a:spAutoFit/>
            </a:bodyPr>
            <a:lstStyle/>
            <a:p>
              <a:r>
                <a:rPr lang="en-US" sz="1200" dirty="0"/>
                <a:t>4</a:t>
              </a:r>
            </a:p>
          </p:txBody>
        </p:sp>
      </p:grpSp>
      <p:grpSp>
        <p:nvGrpSpPr>
          <p:cNvPr id="122" name="Group 121"/>
          <p:cNvGrpSpPr/>
          <p:nvPr/>
        </p:nvGrpSpPr>
        <p:grpSpPr>
          <a:xfrm>
            <a:off x="8388000" y="4027161"/>
            <a:ext cx="286266" cy="290892"/>
            <a:chOff x="920750" y="2051050"/>
            <a:chExt cx="107950" cy="113778"/>
          </a:xfrm>
        </p:grpSpPr>
        <p:sp>
          <p:nvSpPr>
            <p:cNvPr id="123" name="Oval 122"/>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926179" y="2053767"/>
              <a:ext cx="94994" cy="108344"/>
            </a:xfrm>
            <a:prstGeom prst="rect">
              <a:avLst/>
            </a:prstGeom>
            <a:noFill/>
          </p:spPr>
          <p:txBody>
            <a:bodyPr wrap="square" rtlCol="0">
              <a:spAutoFit/>
            </a:bodyPr>
            <a:lstStyle/>
            <a:p>
              <a:r>
                <a:rPr lang="en-US" sz="1200" dirty="0"/>
                <a:t>3</a:t>
              </a:r>
            </a:p>
          </p:txBody>
        </p:sp>
      </p:grpSp>
      <p:grpSp>
        <p:nvGrpSpPr>
          <p:cNvPr id="125" name="Group 124"/>
          <p:cNvGrpSpPr/>
          <p:nvPr/>
        </p:nvGrpSpPr>
        <p:grpSpPr>
          <a:xfrm>
            <a:off x="5513908" y="3005676"/>
            <a:ext cx="286266" cy="290892"/>
            <a:chOff x="920750" y="2051050"/>
            <a:chExt cx="107950" cy="113778"/>
          </a:xfrm>
        </p:grpSpPr>
        <p:sp>
          <p:nvSpPr>
            <p:cNvPr id="126" name="Oval 125"/>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926179" y="2053767"/>
              <a:ext cx="94994" cy="108344"/>
            </a:xfrm>
            <a:prstGeom prst="rect">
              <a:avLst/>
            </a:prstGeom>
            <a:noFill/>
          </p:spPr>
          <p:txBody>
            <a:bodyPr wrap="square" rtlCol="0">
              <a:spAutoFit/>
            </a:bodyPr>
            <a:lstStyle/>
            <a:p>
              <a:r>
                <a:rPr lang="en-US" sz="1200" dirty="0"/>
                <a:t>5</a:t>
              </a:r>
            </a:p>
          </p:txBody>
        </p:sp>
      </p:grpSp>
      <p:grpSp>
        <p:nvGrpSpPr>
          <p:cNvPr id="128" name="Group 127"/>
          <p:cNvGrpSpPr/>
          <p:nvPr/>
        </p:nvGrpSpPr>
        <p:grpSpPr>
          <a:xfrm>
            <a:off x="6106709" y="1583819"/>
            <a:ext cx="286266" cy="290892"/>
            <a:chOff x="920750" y="2051050"/>
            <a:chExt cx="107950" cy="113778"/>
          </a:xfrm>
        </p:grpSpPr>
        <p:sp>
          <p:nvSpPr>
            <p:cNvPr id="129" name="Oval 128"/>
            <p:cNvSpPr/>
            <p:nvPr/>
          </p:nvSpPr>
          <p:spPr>
            <a:xfrm>
              <a:off x="920750" y="2051050"/>
              <a:ext cx="107950" cy="113778"/>
            </a:xfrm>
            <a:prstGeom prst="ellipse">
              <a:avLst/>
            </a:prstGeom>
            <a:noFill/>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926179" y="2053767"/>
              <a:ext cx="94994" cy="108344"/>
            </a:xfrm>
            <a:prstGeom prst="rect">
              <a:avLst/>
            </a:prstGeom>
            <a:noFill/>
          </p:spPr>
          <p:txBody>
            <a:bodyPr wrap="square" rtlCol="0">
              <a:spAutoFit/>
            </a:bodyPr>
            <a:lstStyle/>
            <a:p>
              <a:r>
                <a:rPr lang="en-US" sz="1200" dirty="0"/>
                <a:t>6</a:t>
              </a:r>
            </a:p>
          </p:txBody>
        </p:sp>
      </p:grpSp>
    </p:spTree>
    <p:extLst>
      <p:ext uri="{BB962C8B-B14F-4D97-AF65-F5344CB8AC3E}">
        <p14:creationId xmlns:p14="http://schemas.microsoft.com/office/powerpoint/2010/main" val="205645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4" name="TextBox 3"/>
          <p:cNvSpPr txBox="1"/>
          <p:nvPr/>
        </p:nvSpPr>
        <p:spPr>
          <a:xfrm>
            <a:off x="2028497" y="2171855"/>
            <a:ext cx="8135006" cy="5078313"/>
          </a:xfrm>
          <a:prstGeom prst="rect">
            <a:avLst/>
          </a:prstGeom>
          <a:noFill/>
        </p:spPr>
        <p:txBody>
          <a:bodyPr wrap="square" rtlCol="0">
            <a:spAutoFit/>
          </a:bodyPr>
          <a:lstStyle/>
          <a:p>
            <a:r>
              <a:rPr lang="en-US" b="1" dirty="0" err="1"/>
              <a:t>Datalet</a:t>
            </a:r>
            <a:r>
              <a:rPr lang="en-US" dirty="0"/>
              <a:t>: part of the table with 2^24 (~16 million) rows </a:t>
            </a:r>
          </a:p>
          <a:p>
            <a:endParaRPr lang="en-US" dirty="0"/>
          </a:p>
          <a:p>
            <a:r>
              <a:rPr lang="en-US" b="1" dirty="0"/>
              <a:t>Global Symbol Table</a:t>
            </a:r>
            <a:r>
              <a:rPr lang="en-US" dirty="0"/>
              <a:t>: a per-column distributed  collection of unique symbols</a:t>
            </a:r>
          </a:p>
          <a:p>
            <a:endParaRPr lang="en-US" dirty="0"/>
          </a:p>
          <a:p>
            <a:r>
              <a:rPr lang="en-US" b="1" dirty="0"/>
              <a:t>Direct index from symbols to records</a:t>
            </a:r>
            <a:r>
              <a:rPr lang="en-US" dirty="0"/>
              <a:t>: defined in database theory (abbrev. </a:t>
            </a:r>
            <a:r>
              <a:rPr lang="en-US" b="1" dirty="0"/>
              <a:t>s2r</a:t>
            </a:r>
            <a:r>
              <a:rPr lang="en-US" dirty="0"/>
              <a:t>)</a:t>
            </a:r>
          </a:p>
          <a:p>
            <a:endParaRPr lang="en-US" dirty="0"/>
          </a:p>
          <a:p>
            <a:r>
              <a:rPr lang="en-US" b="1" dirty="0"/>
              <a:t>Inverted index from records to symbols</a:t>
            </a:r>
            <a:r>
              <a:rPr lang="en-US" dirty="0"/>
              <a:t>: defined in database theory (abbrev. </a:t>
            </a:r>
            <a:r>
              <a:rPr lang="en-US" b="1" dirty="0"/>
              <a:t>r2s</a:t>
            </a:r>
            <a:r>
              <a:rPr lang="en-US" dirty="0"/>
              <a:t>) </a:t>
            </a:r>
          </a:p>
          <a:p>
            <a:r>
              <a:rPr lang="en-US" dirty="0"/>
              <a:t> </a:t>
            </a:r>
          </a:p>
          <a:p>
            <a:r>
              <a:rPr lang="en-US" b="1" dirty="0" err="1"/>
              <a:t>Indexlet</a:t>
            </a:r>
            <a:r>
              <a:rPr lang="en-US" dirty="0"/>
              <a:t>: chunk of a column with 2^24 records which is supplied with direct index from symbols to records </a:t>
            </a:r>
            <a:r>
              <a:rPr lang="en-US" b="1" dirty="0"/>
              <a:t>s2r</a:t>
            </a:r>
            <a:r>
              <a:rPr lang="en-US" dirty="0"/>
              <a:t> and with inverted index from records to symbols </a:t>
            </a:r>
            <a:r>
              <a:rPr lang="en-US" b="1" dirty="0"/>
              <a:t>r2s</a:t>
            </a:r>
            <a:r>
              <a:rPr lang="en-US" dirty="0"/>
              <a:t>. </a:t>
            </a:r>
          </a:p>
          <a:p>
            <a:endParaRPr lang="en-US" dirty="0"/>
          </a:p>
          <a:p>
            <a:r>
              <a:rPr lang="en-US" b="1" dirty="0"/>
              <a:t>Inter-table associations</a:t>
            </a:r>
            <a:r>
              <a:rPr lang="en-US" dirty="0"/>
              <a:t>: a.k.a. A2A index is built on top of two global symbol tables to enable associations between tables. A2A index is yet another table in which the associations are represented with pair of columns </a:t>
            </a:r>
          </a:p>
          <a:p>
            <a:endParaRPr lang="en-US" dirty="0"/>
          </a:p>
          <a:p>
            <a:endParaRPr lang="en-US" dirty="0"/>
          </a:p>
          <a:p>
            <a:endParaRPr lang="en-US" dirty="0"/>
          </a:p>
          <a:p>
            <a:endParaRPr lang="en-US" dirty="0"/>
          </a:p>
        </p:txBody>
      </p:sp>
      <p:sp>
        <p:nvSpPr>
          <p:cNvPr id="5" name="TextBox 4"/>
          <p:cNvSpPr txBox="1"/>
          <p:nvPr/>
        </p:nvSpPr>
        <p:spPr>
          <a:xfrm>
            <a:off x="2028497" y="1492511"/>
            <a:ext cx="3773214" cy="369332"/>
          </a:xfrm>
          <a:prstGeom prst="rect">
            <a:avLst/>
          </a:prstGeom>
          <a:noFill/>
        </p:spPr>
        <p:txBody>
          <a:bodyPr wrap="square" rtlCol="0">
            <a:spAutoFit/>
          </a:bodyPr>
          <a:lstStyle/>
          <a:p>
            <a:r>
              <a:rPr lang="en-US" i="1" u="sng" dirty="0"/>
              <a:t>Some Terminology</a:t>
            </a:r>
            <a:r>
              <a:rPr lang="en-US" i="1" dirty="0"/>
              <a:t>:</a:t>
            </a:r>
          </a:p>
        </p:txBody>
      </p:sp>
    </p:spTree>
    <p:extLst>
      <p:ext uri="{BB962C8B-B14F-4D97-AF65-F5344CB8AC3E}">
        <p14:creationId xmlns:p14="http://schemas.microsoft.com/office/powerpoint/2010/main" val="1139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05561" y="269285"/>
            <a:ext cx="6318455" cy="369332"/>
          </a:xfrm>
          <a:prstGeom prst="rect">
            <a:avLst/>
          </a:prstGeom>
          <a:noFill/>
        </p:spPr>
        <p:txBody>
          <a:bodyPr wrap="square" rtlCol="0">
            <a:spAutoFit/>
          </a:bodyPr>
          <a:lstStyle/>
          <a:p>
            <a:r>
              <a:rPr lang="en-US" dirty="0"/>
              <a:t>Reactive Event Loop Design Pattern </a:t>
            </a:r>
          </a:p>
        </p:txBody>
      </p:sp>
      <p:sp>
        <p:nvSpPr>
          <p:cNvPr id="6" name="TextBox 5"/>
          <p:cNvSpPr txBox="1"/>
          <p:nvPr/>
        </p:nvSpPr>
        <p:spPr>
          <a:xfrm>
            <a:off x="662152" y="1229710"/>
            <a:ext cx="10794124" cy="2677656"/>
          </a:xfrm>
          <a:prstGeom prst="rect">
            <a:avLst/>
          </a:prstGeom>
          <a:noFill/>
        </p:spPr>
        <p:txBody>
          <a:bodyPr wrap="square" rtlCol="0">
            <a:spAutoFit/>
          </a:bodyPr>
          <a:lstStyle/>
          <a:p>
            <a:pPr marL="342900" indent="-342900">
              <a:buAutoNum type="arabicPeriod"/>
            </a:pPr>
            <a:r>
              <a:rPr lang="en-US" sz="1400" dirty="0"/>
              <a:t>The app generates a new IO operation by submitting a request to the </a:t>
            </a:r>
            <a:r>
              <a:rPr lang="en-US" sz="1400" b="1" dirty="0"/>
              <a:t>Event </a:t>
            </a:r>
            <a:r>
              <a:rPr lang="en-US" sz="1400" b="1" dirty="0" err="1"/>
              <a:t>Demultiplexer</a:t>
            </a:r>
            <a:r>
              <a:rPr lang="en-US" sz="1400" dirty="0"/>
              <a:t>. The app also specifies a handler which will be invoked when the operation completes. Submitting a new request to the </a:t>
            </a:r>
            <a:r>
              <a:rPr lang="en-US" sz="1400" b="1" dirty="0"/>
              <a:t>Event </a:t>
            </a:r>
            <a:r>
              <a:rPr lang="en-US" sz="1400" b="1" dirty="0" err="1"/>
              <a:t>Demultiplexer</a:t>
            </a:r>
            <a:r>
              <a:rPr lang="en-US" sz="1400" b="1" dirty="0"/>
              <a:t> </a:t>
            </a:r>
            <a:r>
              <a:rPr lang="en-US" sz="1400" dirty="0"/>
              <a:t>is a non-blocking call and it returns </a:t>
            </a:r>
            <a:r>
              <a:rPr lang="en-US" sz="1400" dirty="0" err="1"/>
              <a:t>immediatelly</a:t>
            </a:r>
            <a:r>
              <a:rPr lang="en-US" sz="1400" dirty="0"/>
              <a:t> control to the app.</a:t>
            </a:r>
          </a:p>
          <a:p>
            <a:pPr marL="342900" indent="-342900">
              <a:buAutoNum type="arabicPeriod"/>
            </a:pPr>
            <a:r>
              <a:rPr lang="en-US" sz="1400" dirty="0"/>
              <a:t>When a set of IO operations completes, the </a:t>
            </a:r>
            <a:r>
              <a:rPr lang="en-US" sz="1400" b="1" dirty="0"/>
              <a:t>Event </a:t>
            </a:r>
            <a:r>
              <a:rPr lang="en-US" sz="1400" b="1" dirty="0" err="1"/>
              <a:t>Demulitplexer</a:t>
            </a:r>
            <a:r>
              <a:rPr lang="en-US" sz="1400" b="1" dirty="0"/>
              <a:t> </a:t>
            </a:r>
            <a:r>
              <a:rPr lang="en-US" sz="1400" dirty="0"/>
              <a:t>pushes the new events into the </a:t>
            </a:r>
            <a:r>
              <a:rPr lang="en-US" sz="1400" b="1" dirty="0"/>
              <a:t>Event Queue</a:t>
            </a:r>
            <a:r>
              <a:rPr lang="en-US" sz="1400" dirty="0"/>
              <a:t>.</a:t>
            </a:r>
          </a:p>
          <a:p>
            <a:pPr marL="342900" indent="-342900">
              <a:buAutoNum type="arabicPeriod"/>
            </a:pPr>
            <a:r>
              <a:rPr lang="en-US" sz="1400" dirty="0"/>
              <a:t>The </a:t>
            </a:r>
            <a:r>
              <a:rPr lang="en-US" sz="1400" b="1" dirty="0"/>
              <a:t>Event Loop </a:t>
            </a:r>
            <a:r>
              <a:rPr lang="en-US" sz="1400" dirty="0"/>
              <a:t>iterates over the items of the </a:t>
            </a:r>
            <a:r>
              <a:rPr lang="en-US" sz="1400" b="1" dirty="0"/>
              <a:t>Event Queue</a:t>
            </a:r>
          </a:p>
          <a:p>
            <a:pPr marL="342900" indent="-342900">
              <a:buAutoNum type="arabicPeriod"/>
            </a:pPr>
            <a:r>
              <a:rPr lang="en-US" sz="1400" dirty="0"/>
              <a:t>For each </a:t>
            </a:r>
            <a:r>
              <a:rPr lang="en-US" sz="1400" b="1" dirty="0"/>
              <a:t>Event</a:t>
            </a:r>
            <a:r>
              <a:rPr lang="en-US" sz="1400" dirty="0"/>
              <a:t>, the associated </a:t>
            </a:r>
            <a:r>
              <a:rPr lang="en-US" sz="1400" b="1" dirty="0"/>
              <a:t>Handler</a:t>
            </a:r>
            <a:r>
              <a:rPr lang="en-US" sz="1400" dirty="0"/>
              <a:t> is invoked. </a:t>
            </a:r>
          </a:p>
          <a:p>
            <a:pPr marL="342900" indent="-342900">
              <a:buAutoNum type="arabicPeriod"/>
            </a:pPr>
            <a:r>
              <a:rPr lang="en-US" sz="1400" dirty="0"/>
              <a:t>The </a:t>
            </a:r>
            <a:r>
              <a:rPr lang="en-US" sz="1400" b="1" dirty="0"/>
              <a:t>Handler</a:t>
            </a:r>
            <a:r>
              <a:rPr lang="en-US" sz="1400" dirty="0"/>
              <a:t>, which is part of the application code, will give back the control to the </a:t>
            </a:r>
            <a:r>
              <a:rPr lang="en-US" sz="1400" b="1" dirty="0"/>
              <a:t>Event Loop </a:t>
            </a:r>
            <a:r>
              <a:rPr lang="en-US" sz="1400" dirty="0"/>
              <a:t>when its execution completes.</a:t>
            </a:r>
          </a:p>
          <a:p>
            <a:pPr marL="342900" indent="-342900">
              <a:buAutoNum type="arabicPeriod"/>
            </a:pPr>
            <a:r>
              <a:rPr lang="en-US" sz="1400" dirty="0"/>
              <a:t>New Asynchronous operations may be requested during the execution of the </a:t>
            </a:r>
            <a:r>
              <a:rPr lang="en-US" sz="1400" b="1" dirty="0"/>
              <a:t>Handler</a:t>
            </a:r>
            <a:r>
              <a:rPr lang="en-US" sz="1400" dirty="0"/>
              <a:t> (</a:t>
            </a:r>
            <a:r>
              <a:rPr lang="en-US" sz="1400" b="1" dirty="0"/>
              <a:t>5</a:t>
            </a:r>
            <a:r>
              <a:rPr lang="en-US" sz="1400" dirty="0"/>
              <a:t>), causing new operations to be inserted in the </a:t>
            </a:r>
            <a:r>
              <a:rPr lang="en-US" sz="1400" b="1" dirty="0"/>
              <a:t>Event </a:t>
            </a:r>
            <a:r>
              <a:rPr lang="en-US" sz="1400" b="1" dirty="0" err="1"/>
              <a:t>Demultiplexer</a:t>
            </a:r>
            <a:r>
              <a:rPr lang="en-US" sz="1400" dirty="0"/>
              <a:t> (</a:t>
            </a:r>
            <a:r>
              <a:rPr lang="en-US" sz="1400" b="1" dirty="0"/>
              <a:t>1</a:t>
            </a:r>
            <a:r>
              <a:rPr lang="en-US" sz="1400" dirty="0"/>
              <a:t>) before the control is given back to the </a:t>
            </a:r>
            <a:r>
              <a:rPr lang="en-US" sz="1400" b="1" dirty="0"/>
              <a:t>Event Loop</a:t>
            </a:r>
            <a:r>
              <a:rPr lang="en-US" sz="1400" dirty="0"/>
              <a:t>.</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sp>
        <p:nvSpPr>
          <p:cNvPr id="7" name="TextBox 6"/>
          <p:cNvSpPr txBox="1"/>
          <p:nvPr/>
        </p:nvSpPr>
        <p:spPr>
          <a:xfrm>
            <a:off x="735724" y="3722700"/>
            <a:ext cx="8103476" cy="369332"/>
          </a:xfrm>
          <a:prstGeom prst="rect">
            <a:avLst/>
          </a:prstGeom>
          <a:noFill/>
        </p:spPr>
        <p:txBody>
          <a:bodyPr wrap="square" rtlCol="0">
            <a:spAutoFit/>
          </a:bodyPr>
          <a:lstStyle/>
          <a:p>
            <a:r>
              <a:rPr lang="en-US" dirty="0"/>
              <a:t>Example of event loop-based application </a:t>
            </a:r>
            <a:r>
              <a:rPr lang="mr-IN" dirty="0"/>
              <a:t>–</a:t>
            </a:r>
            <a:r>
              <a:rPr lang="en-US" dirty="0"/>
              <a:t> </a:t>
            </a:r>
            <a:r>
              <a:rPr lang="en-US" dirty="0" err="1"/>
              <a:t>Node.js</a:t>
            </a:r>
            <a:endParaRPr lang="en-US" dirty="0"/>
          </a:p>
        </p:txBody>
      </p:sp>
    </p:spTree>
    <p:extLst>
      <p:ext uri="{BB962C8B-B14F-4D97-AF65-F5344CB8AC3E}">
        <p14:creationId xmlns:p14="http://schemas.microsoft.com/office/powerpoint/2010/main" val="64905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3" name="TextBox 2"/>
          <p:cNvSpPr txBox="1"/>
          <p:nvPr/>
        </p:nvSpPr>
        <p:spPr>
          <a:xfrm>
            <a:off x="1498600" y="1534510"/>
            <a:ext cx="5402317" cy="2862322"/>
          </a:xfrm>
          <a:prstGeom prst="rect">
            <a:avLst/>
          </a:prstGeom>
          <a:noFill/>
        </p:spPr>
        <p:txBody>
          <a:bodyPr wrap="square" rtlCol="0">
            <a:spAutoFit/>
          </a:bodyPr>
          <a:lstStyle/>
          <a:p>
            <a:r>
              <a:rPr lang="en-US" dirty="0"/>
              <a:t>Indexation process in BDI:</a:t>
            </a:r>
          </a:p>
          <a:p>
            <a:endParaRPr lang="en-US" dirty="0"/>
          </a:p>
          <a:p>
            <a:pPr marL="342900" indent="-342900">
              <a:buAutoNum type="arabicPeriod"/>
            </a:pPr>
            <a:r>
              <a:rPr lang="en-US" dirty="0"/>
              <a:t>Create the </a:t>
            </a:r>
            <a:r>
              <a:rPr lang="en-US" dirty="0" err="1"/>
              <a:t>datalets</a:t>
            </a:r>
            <a:endParaRPr lang="en-US" dirty="0"/>
          </a:p>
          <a:p>
            <a:pPr marL="342900" indent="-342900">
              <a:buAutoNum type="arabicPeriod"/>
            </a:pPr>
            <a:r>
              <a:rPr lang="en-US" dirty="0"/>
              <a:t>Create the </a:t>
            </a:r>
            <a:r>
              <a:rPr lang="en-US" dirty="0" err="1"/>
              <a:t>indexlets</a:t>
            </a:r>
            <a:r>
              <a:rPr lang="en-US" dirty="0"/>
              <a:t> in parallel</a:t>
            </a:r>
          </a:p>
          <a:p>
            <a:pPr marL="342900" indent="-342900">
              <a:buAutoNum type="arabicPeriod"/>
            </a:pPr>
            <a:r>
              <a:rPr lang="en-US" dirty="0"/>
              <a:t>Create the Global Symbol tables</a:t>
            </a:r>
          </a:p>
          <a:p>
            <a:pPr marL="342900" indent="-342900">
              <a:buAutoNum type="arabicPeriod"/>
            </a:pPr>
            <a:r>
              <a:rPr lang="en-US" dirty="0"/>
              <a:t>Create the local symbol maps to global symbols</a:t>
            </a:r>
          </a:p>
          <a:p>
            <a:pPr marL="342900" indent="-342900">
              <a:buAutoNum type="arabicPeriod"/>
            </a:pPr>
            <a:r>
              <a:rPr lang="en-US" dirty="0"/>
              <a:t>Create the A2A Indexes</a:t>
            </a:r>
          </a:p>
          <a:p>
            <a:endParaRPr lang="en-US" dirty="0"/>
          </a:p>
          <a:p>
            <a:endParaRPr lang="en-US" dirty="0"/>
          </a:p>
          <a:p>
            <a:endParaRPr lang="en-US" dirty="0"/>
          </a:p>
        </p:txBody>
      </p:sp>
      <p:sp>
        <p:nvSpPr>
          <p:cNvPr id="4" name="TextBox 3"/>
          <p:cNvSpPr txBox="1"/>
          <p:nvPr/>
        </p:nvSpPr>
        <p:spPr>
          <a:xfrm>
            <a:off x="1418897" y="4109545"/>
            <a:ext cx="9070427" cy="2031325"/>
          </a:xfrm>
          <a:prstGeom prst="rect">
            <a:avLst/>
          </a:prstGeom>
          <a:noFill/>
        </p:spPr>
        <p:txBody>
          <a:bodyPr wrap="square" rtlCol="0">
            <a:spAutoFit/>
          </a:bodyPr>
          <a:lstStyle/>
          <a:p>
            <a:r>
              <a:rPr lang="en-US" dirty="0"/>
              <a:t>The Indexation process in BDI is performed by the BDI Indexing Services which are:</a:t>
            </a:r>
          </a:p>
          <a:p>
            <a:r>
              <a:rPr lang="en-US" dirty="0"/>
              <a:t> Indexing Registry Service (exactly 1) </a:t>
            </a:r>
          </a:p>
          <a:p>
            <a:r>
              <a:rPr lang="en-US" dirty="0"/>
              <a:t> Indexing Manager Service (exactly 1)</a:t>
            </a:r>
          </a:p>
          <a:p>
            <a:r>
              <a:rPr lang="en-US" dirty="0"/>
              <a:t> Symbol Service (1 or more)</a:t>
            </a:r>
          </a:p>
          <a:p>
            <a:r>
              <a:rPr lang="en-US" dirty="0"/>
              <a:t> Indexer Service (1 or more)</a:t>
            </a:r>
          </a:p>
          <a:p>
            <a:r>
              <a:rPr lang="en-US" dirty="0"/>
              <a:t> Index Maintenance Service (exactly 1)</a:t>
            </a:r>
          </a:p>
          <a:p>
            <a:r>
              <a:rPr lang="en-US" dirty="0"/>
              <a:t> Persistence Manager Service (exactly 1 ; &gt; 1 in future </a:t>
            </a:r>
            <a:r>
              <a:rPr lang="en-US" dirty="0" err="1"/>
              <a:t>impl</a:t>
            </a:r>
            <a:r>
              <a:rPr lang="en-US" dirty="0"/>
              <a:t>)</a:t>
            </a:r>
          </a:p>
        </p:txBody>
      </p:sp>
    </p:spTree>
    <p:extLst>
      <p:ext uri="{BB962C8B-B14F-4D97-AF65-F5344CB8AC3E}">
        <p14:creationId xmlns:p14="http://schemas.microsoft.com/office/powerpoint/2010/main" val="902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a:stCxn id="57" idx="0"/>
            <a:endCxn id="4" idx="2"/>
          </p:cNvCxnSpPr>
          <p:nvPr/>
        </p:nvCxnSpPr>
        <p:spPr>
          <a:xfrm flipH="1" flipV="1">
            <a:off x="8308427" y="4122875"/>
            <a:ext cx="2391106" cy="154929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53073" y="720834"/>
            <a:ext cx="9982200" cy="461665"/>
          </a:xfrm>
          <a:prstGeom prst="rect">
            <a:avLst/>
          </a:prstGeom>
          <a:noFill/>
        </p:spPr>
        <p:txBody>
          <a:bodyPr wrap="square" rtlCol="0">
            <a:spAutoFit/>
          </a:bodyPr>
          <a:lstStyle/>
          <a:p>
            <a:pPr algn="ctr"/>
            <a:r>
              <a:rPr lang="en-US" sz="2400" dirty="0" err="1"/>
              <a:t>Qlik</a:t>
            </a:r>
            <a:r>
              <a:rPr lang="en-US" sz="2400" dirty="0"/>
              <a:t> Associative Big Data Index (BDI)</a:t>
            </a:r>
          </a:p>
        </p:txBody>
      </p:sp>
      <p:sp>
        <p:nvSpPr>
          <p:cNvPr id="3" name="TextBox 2"/>
          <p:cNvSpPr txBox="1"/>
          <p:nvPr/>
        </p:nvSpPr>
        <p:spPr>
          <a:xfrm>
            <a:off x="2312276" y="1302334"/>
            <a:ext cx="6968358" cy="1754326"/>
          </a:xfrm>
          <a:prstGeom prst="rect">
            <a:avLst/>
          </a:prstGeom>
          <a:noFill/>
        </p:spPr>
        <p:txBody>
          <a:bodyPr wrap="square" rtlCol="0">
            <a:spAutoFit/>
          </a:bodyPr>
          <a:lstStyle/>
          <a:p>
            <a:r>
              <a:rPr lang="en-US" dirty="0"/>
              <a:t>Query parsing, optimization, planning and execution is performed by the QSL Services in BDI which are:</a:t>
            </a:r>
          </a:p>
          <a:p>
            <a:pPr marL="342900" indent="-342900">
              <a:buAutoNum type="arabicPeriod"/>
            </a:pPr>
            <a:r>
              <a:rPr lang="en-US" dirty="0"/>
              <a:t>QSL Registry And Executor Service (exactly 1)</a:t>
            </a:r>
          </a:p>
          <a:p>
            <a:pPr marL="342900" indent="-342900">
              <a:buAutoNum type="arabicPeriod"/>
            </a:pPr>
            <a:r>
              <a:rPr lang="en-US" dirty="0"/>
              <a:t>QSL Manager Service (exactly 1 now, more instances will be supported in the future)</a:t>
            </a:r>
          </a:p>
          <a:p>
            <a:pPr marL="342900" indent="-342900">
              <a:buAutoNum type="arabicPeriod"/>
            </a:pPr>
            <a:r>
              <a:rPr lang="en-US" dirty="0"/>
              <a:t>QSL Worker Service (1 or more)</a:t>
            </a:r>
          </a:p>
        </p:txBody>
      </p:sp>
      <p:sp>
        <p:nvSpPr>
          <p:cNvPr id="4" name="Rectangle 3"/>
          <p:cNvSpPr/>
          <p:nvPr/>
        </p:nvSpPr>
        <p:spPr>
          <a:xfrm>
            <a:off x="7283668" y="3555317"/>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70883" y="4685180"/>
            <a:ext cx="2049518"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86152" y="3576337"/>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6027" y="4685180"/>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10911" y="471055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41474" y="5736213"/>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2192" y="3546707"/>
            <a:ext cx="1492469" cy="292388"/>
          </a:xfrm>
          <a:prstGeom prst="rect">
            <a:avLst/>
          </a:prstGeom>
          <a:noFill/>
        </p:spPr>
        <p:txBody>
          <a:bodyPr wrap="square" rtlCol="0">
            <a:spAutoFit/>
          </a:bodyPr>
          <a:lstStyle/>
          <a:p>
            <a:r>
              <a:rPr lang="en-US" sz="1300" dirty="0"/>
              <a:t>Indexing Registry</a:t>
            </a:r>
          </a:p>
        </p:txBody>
      </p:sp>
      <p:sp>
        <p:nvSpPr>
          <p:cNvPr id="14" name="TextBox 13"/>
          <p:cNvSpPr txBox="1"/>
          <p:nvPr/>
        </p:nvSpPr>
        <p:spPr>
          <a:xfrm>
            <a:off x="7625256" y="5727604"/>
            <a:ext cx="1492469" cy="292388"/>
          </a:xfrm>
          <a:prstGeom prst="rect">
            <a:avLst/>
          </a:prstGeom>
          <a:noFill/>
        </p:spPr>
        <p:txBody>
          <a:bodyPr wrap="square" rtlCol="0">
            <a:spAutoFit/>
          </a:bodyPr>
          <a:lstStyle/>
          <a:p>
            <a:r>
              <a:rPr lang="en-US" sz="1300"/>
              <a:t>Indexer Service</a:t>
            </a:r>
            <a:endParaRPr lang="en-US" sz="1300" dirty="0"/>
          </a:p>
        </p:txBody>
      </p:sp>
      <p:sp>
        <p:nvSpPr>
          <p:cNvPr id="15" name="TextBox 14"/>
          <p:cNvSpPr txBox="1"/>
          <p:nvPr/>
        </p:nvSpPr>
        <p:spPr>
          <a:xfrm>
            <a:off x="2364828" y="3567728"/>
            <a:ext cx="1713186" cy="292388"/>
          </a:xfrm>
          <a:prstGeom prst="rect">
            <a:avLst/>
          </a:prstGeom>
          <a:noFill/>
        </p:spPr>
        <p:txBody>
          <a:bodyPr wrap="square" rtlCol="0">
            <a:spAutoFit/>
          </a:bodyPr>
          <a:lstStyle/>
          <a:p>
            <a:r>
              <a:rPr lang="en-US" sz="1300"/>
              <a:t>QSL Registry And Exec</a:t>
            </a:r>
            <a:endParaRPr lang="en-US" sz="1300" dirty="0"/>
          </a:p>
        </p:txBody>
      </p:sp>
      <p:sp>
        <p:nvSpPr>
          <p:cNvPr id="16" name="TextBox 15"/>
          <p:cNvSpPr txBox="1"/>
          <p:nvPr/>
        </p:nvSpPr>
        <p:spPr>
          <a:xfrm>
            <a:off x="722587" y="4665162"/>
            <a:ext cx="1713186" cy="292388"/>
          </a:xfrm>
          <a:prstGeom prst="rect">
            <a:avLst/>
          </a:prstGeom>
          <a:noFill/>
        </p:spPr>
        <p:txBody>
          <a:bodyPr wrap="square" rtlCol="0">
            <a:spAutoFit/>
          </a:bodyPr>
          <a:lstStyle/>
          <a:p>
            <a:r>
              <a:rPr lang="en-US" sz="1300" dirty="0"/>
              <a:t>QSL Manager</a:t>
            </a:r>
          </a:p>
        </p:txBody>
      </p:sp>
      <p:sp>
        <p:nvSpPr>
          <p:cNvPr id="17" name="TextBox 16"/>
          <p:cNvSpPr txBox="1"/>
          <p:nvPr/>
        </p:nvSpPr>
        <p:spPr>
          <a:xfrm>
            <a:off x="3360683" y="4685180"/>
            <a:ext cx="1713186" cy="292388"/>
          </a:xfrm>
          <a:prstGeom prst="rect">
            <a:avLst/>
          </a:prstGeom>
          <a:noFill/>
        </p:spPr>
        <p:txBody>
          <a:bodyPr wrap="square" rtlCol="0">
            <a:spAutoFit/>
          </a:bodyPr>
          <a:lstStyle/>
          <a:p>
            <a:r>
              <a:rPr lang="en-US" sz="1300" dirty="0"/>
              <a:t>QSL Worker Service</a:t>
            </a:r>
          </a:p>
        </p:txBody>
      </p:sp>
      <p:cxnSp>
        <p:nvCxnSpPr>
          <p:cNvPr id="19" name="Straight Connector 18"/>
          <p:cNvCxnSpPr>
            <a:stCxn id="9" idx="1"/>
            <a:endCxn id="9" idx="3"/>
          </p:cNvCxnSpPr>
          <p:nvPr/>
        </p:nvCxnSpPr>
        <p:spPr>
          <a:xfrm>
            <a:off x="3210911" y="4994335"/>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86152" y="3853961"/>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36027" y="4977568"/>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283668" y="3853961"/>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41474" y="6019992"/>
            <a:ext cx="2049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p:cNvCxnSpPr>
          <p:nvPr/>
        </p:nvCxnSpPr>
        <p:spPr>
          <a:xfrm flipV="1">
            <a:off x="4235670" y="4143895"/>
            <a:ext cx="3899337" cy="56666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3"/>
            <a:endCxn id="4" idx="1"/>
          </p:cNvCxnSpPr>
          <p:nvPr/>
        </p:nvCxnSpPr>
        <p:spPr>
          <a:xfrm flipV="1">
            <a:off x="4235670" y="3839096"/>
            <a:ext cx="3047998" cy="21020"/>
          </a:xfrm>
          <a:prstGeom prst="straightConnector1">
            <a:avLst/>
          </a:prstGeom>
          <a:ln w="127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73766" y="2987759"/>
            <a:ext cx="3510456" cy="377471"/>
          </a:xfrm>
          <a:prstGeom prst="rect">
            <a:avLst/>
          </a:prstGeom>
          <a:noFill/>
          <a:ln>
            <a:noFill/>
          </a:ln>
        </p:spPr>
        <p:txBody>
          <a:bodyPr wrap="square" rtlCol="0">
            <a:spAutoFit/>
          </a:bodyPr>
          <a:lstStyle/>
          <a:p>
            <a:r>
              <a:rPr lang="en-US" u="sng" dirty="0"/>
              <a:t>Associations btw the BDI services</a:t>
            </a:r>
          </a:p>
        </p:txBody>
      </p:sp>
      <p:cxnSp>
        <p:nvCxnSpPr>
          <p:cNvPr id="32" name="Straight Arrow Connector 31"/>
          <p:cNvCxnSpPr>
            <a:stCxn id="8" idx="0"/>
          </p:cNvCxnSpPr>
          <p:nvPr/>
        </p:nvCxnSpPr>
        <p:spPr>
          <a:xfrm flipV="1">
            <a:off x="1560786" y="4028283"/>
            <a:ext cx="5722882" cy="656897"/>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4" idx="2"/>
          </p:cNvCxnSpPr>
          <p:nvPr/>
        </p:nvCxnSpPr>
        <p:spPr>
          <a:xfrm flipV="1">
            <a:off x="6705600" y="4122875"/>
            <a:ext cx="1602827" cy="570914"/>
          </a:xfrm>
          <a:prstGeom prst="straightConnector1">
            <a:avLst/>
          </a:prstGeom>
          <a:ln w="12700">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0"/>
            <a:endCxn id="4" idx="2"/>
          </p:cNvCxnSpPr>
          <p:nvPr/>
        </p:nvCxnSpPr>
        <p:spPr>
          <a:xfrm flipH="1" flipV="1">
            <a:off x="8308427" y="4122875"/>
            <a:ext cx="57806" cy="161333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p:cNvCxnSpPr>
          <p:nvPr/>
        </p:nvCxnSpPr>
        <p:spPr>
          <a:xfrm flipH="1" flipV="1">
            <a:off x="8481847" y="4122874"/>
            <a:ext cx="1313795" cy="562306"/>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0"/>
            <a:endCxn id="7" idx="2"/>
          </p:cNvCxnSpPr>
          <p:nvPr/>
        </p:nvCxnSpPr>
        <p:spPr>
          <a:xfrm flipV="1">
            <a:off x="1560786" y="4143895"/>
            <a:ext cx="1650125" cy="541285"/>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3360684" y="4143896"/>
            <a:ext cx="688426" cy="566660"/>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 idx="2"/>
          </p:cNvCxnSpPr>
          <p:nvPr/>
        </p:nvCxnSpPr>
        <p:spPr>
          <a:xfrm>
            <a:off x="6873766" y="5257994"/>
            <a:ext cx="1434660" cy="469610"/>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 idx="2"/>
          </p:cNvCxnSpPr>
          <p:nvPr/>
        </p:nvCxnSpPr>
        <p:spPr>
          <a:xfrm flipV="1">
            <a:off x="8481847" y="5252738"/>
            <a:ext cx="1313795" cy="474866"/>
          </a:xfrm>
          <a:prstGeom prst="straightConnector1">
            <a:avLst/>
          </a:prstGeom>
          <a:ln w="127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078014" y="567216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4096406" y="5955945"/>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353909" y="5672166"/>
            <a:ext cx="1810407" cy="292388"/>
          </a:xfrm>
          <a:prstGeom prst="rect">
            <a:avLst/>
          </a:prstGeom>
          <a:noFill/>
        </p:spPr>
        <p:txBody>
          <a:bodyPr wrap="square" rtlCol="0">
            <a:spAutoFit/>
          </a:bodyPr>
          <a:lstStyle/>
          <a:p>
            <a:r>
              <a:rPr lang="en-US" sz="1300"/>
              <a:t>Persistence </a:t>
            </a:r>
            <a:r>
              <a:rPr lang="en-US" sz="1300" dirty="0"/>
              <a:t>Manager</a:t>
            </a:r>
          </a:p>
        </p:txBody>
      </p:sp>
      <p:cxnSp>
        <p:nvCxnSpPr>
          <p:cNvPr id="56" name="Straight Arrow Connector 55"/>
          <p:cNvCxnSpPr>
            <a:endCxn id="4" idx="2"/>
          </p:cNvCxnSpPr>
          <p:nvPr/>
        </p:nvCxnSpPr>
        <p:spPr>
          <a:xfrm flipV="1">
            <a:off x="5073869" y="4122875"/>
            <a:ext cx="3234558" cy="1549291"/>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49007" y="4690436"/>
            <a:ext cx="2049518"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849007" y="5002944"/>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787" y="4645087"/>
            <a:ext cx="1492469" cy="292388"/>
          </a:xfrm>
          <a:prstGeom prst="rect">
            <a:avLst/>
          </a:prstGeom>
          <a:noFill/>
        </p:spPr>
        <p:txBody>
          <a:bodyPr wrap="square" rtlCol="0">
            <a:spAutoFit/>
          </a:bodyPr>
          <a:lstStyle/>
          <a:p>
            <a:r>
              <a:rPr lang="en-US" sz="1300" dirty="0"/>
              <a:t>Indexing Manager</a:t>
            </a:r>
          </a:p>
        </p:txBody>
      </p:sp>
      <p:sp>
        <p:nvSpPr>
          <p:cNvPr id="57" name="Rectangle 56"/>
          <p:cNvSpPr/>
          <p:nvPr/>
        </p:nvSpPr>
        <p:spPr>
          <a:xfrm>
            <a:off x="9674774" y="5672166"/>
            <a:ext cx="2049518"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9674774" y="5945433"/>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674774" y="5647288"/>
            <a:ext cx="2049517" cy="292388"/>
          </a:xfrm>
          <a:prstGeom prst="rect">
            <a:avLst/>
          </a:prstGeom>
          <a:noFill/>
        </p:spPr>
        <p:txBody>
          <a:bodyPr wrap="square" rtlCol="0">
            <a:spAutoFit/>
          </a:bodyPr>
          <a:lstStyle/>
          <a:p>
            <a:r>
              <a:rPr lang="en-US" sz="1300"/>
              <a:t>Index Maintenance Service</a:t>
            </a:r>
            <a:endParaRPr lang="en-US" sz="1300" dirty="0"/>
          </a:p>
        </p:txBody>
      </p:sp>
      <p:cxnSp>
        <p:nvCxnSpPr>
          <p:cNvPr id="24" name="Straight Connector 23"/>
          <p:cNvCxnSpPr/>
          <p:nvPr/>
        </p:nvCxnSpPr>
        <p:spPr>
          <a:xfrm>
            <a:off x="8770883" y="4977568"/>
            <a:ext cx="204951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38744" y="4680876"/>
            <a:ext cx="1492469" cy="292388"/>
          </a:xfrm>
          <a:prstGeom prst="rect">
            <a:avLst/>
          </a:prstGeom>
          <a:noFill/>
        </p:spPr>
        <p:txBody>
          <a:bodyPr wrap="square" rtlCol="0">
            <a:spAutoFit/>
          </a:bodyPr>
          <a:lstStyle/>
          <a:p>
            <a:r>
              <a:rPr lang="en-US" sz="1300" dirty="0"/>
              <a:t>Symbol Service</a:t>
            </a:r>
          </a:p>
        </p:txBody>
      </p:sp>
      <p:cxnSp>
        <p:nvCxnSpPr>
          <p:cNvPr id="63" name="Straight Arrow Connector 62"/>
          <p:cNvCxnSpPr/>
          <p:nvPr/>
        </p:nvCxnSpPr>
        <p:spPr>
          <a:xfrm flipH="1" flipV="1">
            <a:off x="7898525" y="5252738"/>
            <a:ext cx="1776249" cy="419428"/>
          </a:xfrm>
          <a:prstGeom prst="straightConnector1">
            <a:avLst/>
          </a:prstGeom>
          <a:ln w="12700">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7" idx="1"/>
            <a:endCxn id="10" idx="3"/>
          </p:cNvCxnSpPr>
          <p:nvPr/>
        </p:nvCxnSpPr>
        <p:spPr>
          <a:xfrm flipH="1">
            <a:off x="9390992" y="5955945"/>
            <a:ext cx="283782" cy="64047"/>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79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2781" y="179142"/>
            <a:ext cx="7728155" cy="369332"/>
          </a:xfrm>
          <a:prstGeom prst="rect">
            <a:avLst/>
          </a:prstGeom>
          <a:noFill/>
        </p:spPr>
        <p:txBody>
          <a:bodyPr wrap="square" rtlCol="0">
            <a:spAutoFit/>
          </a:bodyPr>
          <a:lstStyle/>
          <a:p>
            <a:r>
              <a:rPr lang="en-US" dirty="0"/>
              <a:t>The GRPC </a:t>
            </a:r>
            <a:r>
              <a:rPr lang="en-US" dirty="0" err="1"/>
              <a:t>Async</a:t>
            </a:r>
            <a:r>
              <a:rPr lang="en-US" dirty="0"/>
              <a:t> Client-Server design pattern</a:t>
            </a:r>
          </a:p>
        </p:txBody>
      </p:sp>
      <p:sp>
        <p:nvSpPr>
          <p:cNvPr id="3" name="Rectangle 2"/>
          <p:cNvSpPr/>
          <p:nvPr/>
        </p:nvSpPr>
        <p:spPr>
          <a:xfrm>
            <a:off x="1054085" y="2128345"/>
            <a:ext cx="3794846" cy="378008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366394" y="2128345"/>
            <a:ext cx="3696929" cy="378008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054084" y="2484441"/>
            <a:ext cx="37948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66394" y="2484441"/>
            <a:ext cx="36969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002885" y="3013094"/>
            <a:ext cx="209548" cy="225425"/>
            <a:chOff x="4346578" y="2516186"/>
            <a:chExt cx="209548" cy="225425"/>
          </a:xfrm>
        </p:grpSpPr>
        <p:sp>
          <p:nvSpPr>
            <p:cNvPr id="5" name="Oval 4"/>
            <p:cNvSpPr/>
            <p:nvPr/>
          </p:nvSpPr>
          <p:spPr>
            <a:xfrm>
              <a:off x="4400551" y="2578100"/>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p:cNvSpPr/>
            <p:nvPr/>
          </p:nvSpPr>
          <p:spPr>
            <a:xfrm rot="16200000">
              <a:off x="4338639" y="2524125"/>
              <a:ext cx="225425" cy="209548"/>
            </a:xfrm>
            <a:prstGeom prst="blockArc">
              <a:avLst>
                <a:gd name="adj1" fmla="val 10800000"/>
                <a:gd name="adj2" fmla="val 254182"/>
                <a:gd name="adj3" fmla="val 12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 name="TextBox 21"/>
          <p:cNvSpPr txBox="1"/>
          <p:nvPr/>
        </p:nvSpPr>
        <p:spPr>
          <a:xfrm>
            <a:off x="2432263" y="2158831"/>
            <a:ext cx="1251110" cy="276999"/>
          </a:xfrm>
          <a:prstGeom prst="rect">
            <a:avLst/>
          </a:prstGeom>
          <a:noFill/>
        </p:spPr>
        <p:txBody>
          <a:bodyPr wrap="square" rtlCol="0">
            <a:spAutoFit/>
          </a:bodyPr>
          <a:lstStyle/>
          <a:p>
            <a:r>
              <a:rPr lang="en-US" sz="1200"/>
              <a:t>AsyncGrpcClient</a:t>
            </a:r>
            <a:endParaRPr lang="en-US" sz="1200" dirty="0"/>
          </a:p>
        </p:txBody>
      </p:sp>
      <p:sp>
        <p:nvSpPr>
          <p:cNvPr id="30" name="TextBox 29"/>
          <p:cNvSpPr txBox="1"/>
          <p:nvPr/>
        </p:nvSpPr>
        <p:spPr>
          <a:xfrm>
            <a:off x="8451468" y="2142403"/>
            <a:ext cx="1618797" cy="276999"/>
          </a:xfrm>
          <a:prstGeom prst="rect">
            <a:avLst/>
          </a:prstGeom>
          <a:noFill/>
        </p:spPr>
        <p:txBody>
          <a:bodyPr wrap="square" rtlCol="0">
            <a:spAutoFit/>
          </a:bodyPr>
          <a:lstStyle/>
          <a:p>
            <a:r>
              <a:rPr lang="en-US" sz="1200"/>
              <a:t>AsyncGrpcServer</a:t>
            </a:r>
            <a:endParaRPr lang="en-US" sz="1200" dirty="0"/>
          </a:p>
        </p:txBody>
      </p:sp>
      <p:cxnSp>
        <p:nvCxnSpPr>
          <p:cNvPr id="41" name="Straight Connector 40"/>
          <p:cNvCxnSpPr/>
          <p:nvPr/>
        </p:nvCxnSpPr>
        <p:spPr>
          <a:xfrm flipV="1">
            <a:off x="1069038" y="3444680"/>
            <a:ext cx="3794844" cy="1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366392" y="3125807"/>
            <a:ext cx="3696928"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366392" y="3135568"/>
            <a:ext cx="3407215" cy="830997"/>
          </a:xfrm>
          <a:prstGeom prst="rect">
            <a:avLst/>
          </a:prstGeom>
          <a:noFill/>
        </p:spPr>
        <p:txBody>
          <a:bodyPr wrap="square" rtlCol="0">
            <a:spAutoFit/>
          </a:bodyPr>
          <a:lstStyle/>
          <a:p>
            <a:r>
              <a:rPr lang="en-US" sz="1200" dirty="0" err="1"/>
              <a:t>DestroyMultithreading</a:t>
            </a:r>
            <a:r>
              <a:rPr lang="en-US" sz="1200" dirty="0"/>
              <a:t>(): void</a:t>
            </a:r>
          </a:p>
          <a:p>
            <a:r>
              <a:rPr lang="en-US" sz="1200" dirty="0" err="1"/>
              <a:t>ShutdownThreadFunc</a:t>
            </a:r>
            <a:r>
              <a:rPr lang="en-US" sz="1200" dirty="0"/>
              <a:t>()</a:t>
            </a:r>
          </a:p>
          <a:p>
            <a:r>
              <a:rPr lang="en-US" sz="1200" dirty="0" err="1"/>
              <a:t>ThreadFunc</a:t>
            </a:r>
            <a:r>
              <a:rPr lang="en-US" sz="1200" dirty="0"/>
              <a:t>(</a:t>
            </a:r>
            <a:r>
              <a:rPr lang="en-US" sz="1200" dirty="0" err="1"/>
              <a:t>int</a:t>
            </a:r>
            <a:r>
              <a:rPr lang="en-US" sz="1200" dirty="0"/>
              <a:t> </a:t>
            </a:r>
            <a:r>
              <a:rPr lang="en-US" sz="1200" dirty="0" err="1"/>
              <a:t>threadId</a:t>
            </a:r>
            <a:r>
              <a:rPr lang="en-US" sz="1200" dirty="0"/>
              <a:t>): bool</a:t>
            </a:r>
          </a:p>
          <a:p>
            <a:endParaRPr lang="en-US" sz="1200" dirty="0"/>
          </a:p>
        </p:txBody>
      </p:sp>
      <p:cxnSp>
        <p:nvCxnSpPr>
          <p:cNvPr id="56" name="Straight Connector 55"/>
          <p:cNvCxnSpPr/>
          <p:nvPr/>
        </p:nvCxnSpPr>
        <p:spPr>
          <a:xfrm>
            <a:off x="4848928" y="3131235"/>
            <a:ext cx="115395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 idx="6"/>
          </p:cNvCxnSpPr>
          <p:nvPr/>
        </p:nvCxnSpPr>
        <p:spPr>
          <a:xfrm flipV="1">
            <a:off x="6158458" y="3125807"/>
            <a:ext cx="1207936"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366392" y="3730262"/>
            <a:ext cx="3696930" cy="2123658"/>
          </a:xfrm>
          <a:prstGeom prst="rect">
            <a:avLst/>
          </a:prstGeom>
          <a:noFill/>
        </p:spPr>
        <p:txBody>
          <a:bodyPr wrap="square" rtlCol="0">
            <a:spAutoFit/>
          </a:bodyPr>
          <a:lstStyle/>
          <a:p>
            <a:r>
              <a:rPr lang="en-US" sz="1200" dirty="0" err="1"/>
              <a:t>config</a:t>
            </a:r>
            <a:r>
              <a:rPr lang="en-US" sz="1200" dirty="0"/>
              <a:t>_: </a:t>
            </a:r>
            <a:r>
              <a:rPr lang="en-US" sz="1200" dirty="0" err="1"/>
              <a:t>ServerConfig</a:t>
            </a:r>
            <a:endParaRPr lang="en-US" sz="1200" dirty="0"/>
          </a:p>
          <a:p>
            <a:r>
              <a:rPr lang="en-US" sz="1200" dirty="0" err="1"/>
              <a:t>srv_cqs</a:t>
            </a:r>
            <a:r>
              <a:rPr lang="en-US" sz="1200" dirty="0"/>
              <a:t>_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ServerCompletionQueue</a:t>
            </a:r>
            <a:r>
              <a:rPr lang="en-US" sz="1200" dirty="0"/>
              <a:t>&gt;&gt;</a:t>
            </a:r>
          </a:p>
          <a:p>
            <a:r>
              <a:rPr lang="en-US" sz="1200" dirty="0" err="1"/>
              <a:t>cq</a:t>
            </a:r>
            <a:r>
              <a:rPr lang="en-US" sz="1200" dirty="0"/>
              <a:t>_: </a:t>
            </a:r>
            <a:r>
              <a:rPr lang="en-US" sz="1200" dirty="0" err="1"/>
              <a:t>std</a:t>
            </a:r>
            <a:r>
              <a:rPr lang="en-US" sz="1200" dirty="0"/>
              <a:t>::vector&lt;</a:t>
            </a:r>
            <a:r>
              <a:rPr lang="en-US" sz="1200" dirty="0" err="1"/>
              <a:t>int</a:t>
            </a:r>
            <a:r>
              <a:rPr lang="en-US" sz="1200" dirty="0"/>
              <a:t>&gt;;</a:t>
            </a:r>
          </a:p>
          <a:p>
            <a:r>
              <a:rPr lang="en-US" sz="1200" dirty="0"/>
              <a:t>contexts_: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grpcServerRpcContext</a:t>
            </a:r>
            <a:r>
              <a:rPr lang="en-US" sz="1200" dirty="0"/>
              <a:t>&gt;&gt;</a:t>
            </a:r>
          </a:p>
          <a:p>
            <a:r>
              <a:rPr lang="en-US" sz="1200" dirty="0" err="1"/>
              <a:t>shutdown_state</a:t>
            </a:r>
            <a:r>
              <a:rPr lang="en-US" sz="1200" dirty="0"/>
              <a:t>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PerThreadShutdownState</a:t>
            </a:r>
            <a:r>
              <a:rPr lang="en-US" sz="1200" dirty="0"/>
              <a:t>&gt;&gt;  </a:t>
            </a:r>
          </a:p>
          <a:p>
            <a:r>
              <a:rPr lang="en-US" sz="1200" dirty="0"/>
              <a:t>threads_ : </a:t>
            </a:r>
            <a:r>
              <a:rPr lang="en-US" sz="1200" dirty="0" err="1"/>
              <a:t>std</a:t>
            </a:r>
            <a:r>
              <a:rPr lang="en-US" sz="1200" dirty="0"/>
              <a:t>::vector&lt;</a:t>
            </a:r>
            <a:r>
              <a:rPr lang="en-US" sz="1200" dirty="0" err="1"/>
              <a:t>std</a:t>
            </a:r>
            <a:r>
              <a:rPr lang="en-US" sz="1200" dirty="0"/>
              <a:t>::thread&gt;</a:t>
            </a:r>
          </a:p>
          <a:p>
            <a:r>
              <a:rPr lang="en-US" sz="1200" dirty="0"/>
              <a:t>server_ : </a:t>
            </a:r>
            <a:r>
              <a:rPr lang="en-US" sz="1200" dirty="0" err="1"/>
              <a:t>std</a:t>
            </a:r>
            <a:r>
              <a:rPr lang="en-US" sz="1200" dirty="0"/>
              <a:t>::</a:t>
            </a:r>
            <a:r>
              <a:rPr lang="en-US" sz="1200" dirty="0" err="1"/>
              <a:t>unique_ptr</a:t>
            </a:r>
            <a:r>
              <a:rPr lang="en-US" sz="1200" dirty="0"/>
              <a:t>&lt;</a:t>
            </a:r>
            <a:r>
              <a:rPr lang="en-US" sz="1200" dirty="0" err="1"/>
              <a:t>grpc</a:t>
            </a:r>
            <a:r>
              <a:rPr lang="en-US" sz="1200" dirty="0"/>
              <a:t>::Server&gt;  </a:t>
            </a:r>
          </a:p>
          <a:p>
            <a:r>
              <a:rPr lang="en-US" sz="1200" dirty="0"/>
              <a:t>state_: </a:t>
            </a:r>
            <a:r>
              <a:rPr lang="en-US" sz="1200" dirty="0" err="1"/>
              <a:t>ServerState</a:t>
            </a:r>
            <a:r>
              <a:rPr lang="en-US" sz="1200" dirty="0"/>
              <a:t>; </a:t>
            </a:r>
          </a:p>
        </p:txBody>
      </p:sp>
      <p:sp>
        <p:nvSpPr>
          <p:cNvPr id="68" name="TextBox 67"/>
          <p:cNvSpPr txBox="1"/>
          <p:nvPr/>
        </p:nvSpPr>
        <p:spPr>
          <a:xfrm>
            <a:off x="7366392" y="2481114"/>
            <a:ext cx="2329835" cy="830997"/>
          </a:xfrm>
          <a:prstGeom prst="rect">
            <a:avLst/>
          </a:prstGeom>
          <a:noFill/>
        </p:spPr>
        <p:txBody>
          <a:bodyPr wrap="square" rtlCol="0">
            <a:spAutoFit/>
          </a:bodyPr>
          <a:lstStyle/>
          <a:p>
            <a:r>
              <a:rPr lang="en-US" sz="1200" dirty="0"/>
              <a:t>Run()</a:t>
            </a:r>
          </a:p>
          <a:p>
            <a:r>
              <a:rPr lang="en-US" sz="1200" dirty="0" err="1"/>
              <a:t>AwaitThreadsCompletion</a:t>
            </a:r>
            <a:r>
              <a:rPr lang="en-US" sz="1200" dirty="0"/>
              <a:t>()</a:t>
            </a:r>
          </a:p>
          <a:p>
            <a:r>
              <a:rPr lang="en-US" sz="1200" dirty="0" err="1"/>
              <a:t>StopService</a:t>
            </a:r>
            <a:r>
              <a:rPr lang="en-US" sz="1200" dirty="0"/>
              <a:t>()</a:t>
            </a:r>
          </a:p>
          <a:p>
            <a:endParaRPr lang="en-US" sz="1200" dirty="0"/>
          </a:p>
        </p:txBody>
      </p:sp>
      <p:sp>
        <p:nvSpPr>
          <p:cNvPr id="69" name="TextBox 68"/>
          <p:cNvSpPr txBox="1"/>
          <p:nvPr/>
        </p:nvSpPr>
        <p:spPr>
          <a:xfrm>
            <a:off x="1069041" y="2525800"/>
            <a:ext cx="3833863" cy="984885"/>
          </a:xfrm>
          <a:prstGeom prst="rect">
            <a:avLst/>
          </a:prstGeom>
          <a:noFill/>
        </p:spPr>
        <p:txBody>
          <a:bodyPr wrap="square" rtlCol="0">
            <a:spAutoFit/>
          </a:bodyPr>
          <a:lstStyle/>
          <a:p>
            <a:r>
              <a:rPr lang="en-US" sz="1200" dirty="0" err="1"/>
              <a:t>ClientCQs</a:t>
            </a:r>
            <a:r>
              <a:rPr lang="en-US" sz="1200" dirty="0"/>
              <a:t>()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a:t>
            </a:r>
            <a:r>
              <a:rPr lang="en-US" sz="1200" dirty="0"/>
              <a:t>::</a:t>
            </a:r>
            <a:r>
              <a:rPr lang="en-US" sz="1200" dirty="0" err="1"/>
              <a:t>CompletionQueue</a:t>
            </a:r>
            <a:r>
              <a:rPr lang="en-US" sz="1200" dirty="0"/>
              <a:t>&gt;&gt;&amp;</a:t>
            </a:r>
          </a:p>
          <a:p>
            <a:r>
              <a:rPr lang="en-US" sz="1200" dirty="0"/>
              <a:t>Channels(): </a:t>
            </a:r>
            <a:r>
              <a:rPr lang="en-US" sz="1200" dirty="0" err="1"/>
              <a:t>std</a:t>
            </a:r>
            <a:r>
              <a:rPr lang="en-US" sz="1200" dirty="0"/>
              <a:t>::vector&lt;</a:t>
            </a:r>
            <a:r>
              <a:rPr lang="en-US" sz="1200" dirty="0" err="1"/>
              <a:t>ClientChannelInfo</a:t>
            </a:r>
            <a:r>
              <a:rPr lang="en-US" sz="1200" dirty="0"/>
              <a:t>&gt;&amp;</a:t>
            </a:r>
          </a:p>
          <a:p>
            <a:r>
              <a:rPr lang="en-US" sz="1200" dirty="0" err="1"/>
              <a:t>CurrentCQId</a:t>
            </a:r>
            <a:r>
              <a:rPr lang="en-US" sz="1200" dirty="0"/>
              <a:t>() </a:t>
            </a:r>
            <a:r>
              <a:rPr lang="en-US" sz="1200" dirty="0" err="1"/>
              <a:t>const</a:t>
            </a:r>
            <a:r>
              <a:rPr lang="en-US" sz="1200" dirty="0"/>
              <a:t>;</a:t>
            </a:r>
          </a:p>
          <a:p>
            <a:endParaRPr lang="en-US" sz="1000" dirty="0"/>
          </a:p>
        </p:txBody>
      </p:sp>
      <p:sp>
        <p:nvSpPr>
          <p:cNvPr id="70" name="TextBox 69"/>
          <p:cNvSpPr txBox="1"/>
          <p:nvPr/>
        </p:nvSpPr>
        <p:spPr>
          <a:xfrm>
            <a:off x="1069038" y="3483179"/>
            <a:ext cx="3325162" cy="646331"/>
          </a:xfrm>
          <a:prstGeom prst="rect">
            <a:avLst/>
          </a:prstGeom>
          <a:noFill/>
        </p:spPr>
        <p:txBody>
          <a:bodyPr wrap="square" rtlCol="0">
            <a:spAutoFit/>
          </a:bodyPr>
          <a:lstStyle/>
          <a:p>
            <a:r>
              <a:rPr lang="en-US" sz="1200" dirty="0" err="1"/>
              <a:t>Int</a:t>
            </a:r>
            <a:r>
              <a:rPr lang="en-US" sz="1200" dirty="0"/>
              <a:t> </a:t>
            </a:r>
            <a:r>
              <a:rPr lang="en-US" sz="1200" dirty="0" err="1"/>
              <a:t>NumThreads</a:t>
            </a:r>
            <a:r>
              <a:rPr lang="en-US" sz="1200" dirty="0"/>
              <a:t>(</a:t>
            </a:r>
            <a:r>
              <a:rPr lang="en-US" sz="1200" dirty="0" err="1"/>
              <a:t>const</a:t>
            </a:r>
            <a:r>
              <a:rPr lang="en-US" sz="1200" dirty="0"/>
              <a:t> </a:t>
            </a:r>
            <a:r>
              <a:rPr lang="en-US" sz="1200" dirty="0" err="1"/>
              <a:t>ClientConfig</a:t>
            </a:r>
            <a:r>
              <a:rPr lang="en-US" sz="1200" dirty="0"/>
              <a:t>&amp;)</a:t>
            </a:r>
          </a:p>
          <a:p>
            <a:r>
              <a:rPr lang="en-US" sz="1200" dirty="0" err="1"/>
              <a:t>DestroyMultithreading</a:t>
            </a:r>
            <a:r>
              <a:rPr lang="en-US" sz="1200" dirty="0"/>
              <a:t>(): void</a:t>
            </a:r>
          </a:p>
          <a:p>
            <a:r>
              <a:rPr lang="en-US" sz="1200" dirty="0" err="1"/>
              <a:t>ThreadFunc</a:t>
            </a:r>
            <a:r>
              <a:rPr lang="en-US" sz="1200" dirty="0"/>
              <a:t>(</a:t>
            </a:r>
            <a:r>
              <a:rPr lang="en-US" sz="1200" dirty="0" err="1"/>
              <a:t>size_t</a:t>
            </a:r>
            <a:r>
              <a:rPr lang="en-US" sz="1200" dirty="0"/>
              <a:t> </a:t>
            </a:r>
            <a:r>
              <a:rPr lang="en-US" sz="1200" dirty="0" err="1"/>
              <a:t>thread_idx</a:t>
            </a:r>
            <a:r>
              <a:rPr lang="en-US" sz="1200" dirty="0"/>
              <a:t>): bool</a:t>
            </a:r>
          </a:p>
        </p:txBody>
      </p:sp>
      <p:sp>
        <p:nvSpPr>
          <p:cNvPr id="71" name="TextBox 70"/>
          <p:cNvSpPr txBox="1"/>
          <p:nvPr/>
        </p:nvSpPr>
        <p:spPr>
          <a:xfrm>
            <a:off x="1069038" y="4397665"/>
            <a:ext cx="3790856" cy="1015663"/>
          </a:xfrm>
          <a:prstGeom prst="rect">
            <a:avLst/>
          </a:prstGeom>
          <a:noFill/>
        </p:spPr>
        <p:txBody>
          <a:bodyPr wrap="square" rtlCol="0">
            <a:spAutoFit/>
          </a:bodyPr>
          <a:lstStyle/>
          <a:p>
            <a:r>
              <a:rPr lang="en-US" sz="1200" dirty="0" err="1"/>
              <a:t>cli_cqs</a:t>
            </a:r>
            <a:r>
              <a:rPr lang="en-US" sz="1200" dirty="0"/>
              <a:t>_: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grpc</a:t>
            </a:r>
            <a:r>
              <a:rPr lang="en-US" sz="1200" dirty="0"/>
              <a:t>::</a:t>
            </a:r>
            <a:r>
              <a:rPr lang="en-US" sz="1200" dirty="0" err="1"/>
              <a:t>CompletionQueue</a:t>
            </a:r>
            <a:r>
              <a:rPr lang="en-US" sz="1200" dirty="0"/>
              <a:t>&gt;&gt;</a:t>
            </a:r>
          </a:p>
          <a:p>
            <a:r>
              <a:rPr lang="en-US" sz="1200" dirty="0" err="1"/>
              <a:t>cq</a:t>
            </a:r>
            <a:r>
              <a:rPr lang="en-US" sz="1200" dirty="0"/>
              <a:t>_ : </a:t>
            </a:r>
            <a:r>
              <a:rPr lang="en-US" sz="1200" dirty="0" err="1"/>
              <a:t>std</a:t>
            </a:r>
            <a:r>
              <a:rPr lang="en-US" sz="1200" dirty="0"/>
              <a:t>::vector&lt;</a:t>
            </a:r>
            <a:r>
              <a:rPr lang="en-US" sz="1200" dirty="0" err="1"/>
              <a:t>int</a:t>
            </a:r>
            <a:r>
              <a:rPr lang="en-US" sz="1200" dirty="0"/>
              <a:t>&gt;</a:t>
            </a:r>
          </a:p>
          <a:p>
            <a:r>
              <a:rPr lang="en-US" sz="1200" dirty="0" err="1"/>
              <a:t>shutdown_state</a:t>
            </a:r>
            <a:r>
              <a:rPr lang="en-US" sz="1200" dirty="0"/>
              <a:t>_ : </a:t>
            </a:r>
            <a:r>
              <a:rPr lang="en-US" sz="1200" dirty="0" err="1"/>
              <a:t>std</a:t>
            </a:r>
            <a:r>
              <a:rPr lang="en-US" sz="1200" dirty="0"/>
              <a:t>::vector&lt;</a:t>
            </a:r>
            <a:r>
              <a:rPr lang="en-US" sz="1200" dirty="0" err="1"/>
              <a:t>std</a:t>
            </a:r>
            <a:r>
              <a:rPr lang="en-US" sz="1200" dirty="0"/>
              <a:t>::</a:t>
            </a:r>
            <a:r>
              <a:rPr lang="en-US" sz="1200" dirty="0" err="1"/>
              <a:t>unique_ptr</a:t>
            </a:r>
            <a:r>
              <a:rPr lang="en-US" sz="1200" dirty="0"/>
              <a:t>&lt;</a:t>
            </a:r>
            <a:r>
              <a:rPr lang="en-US" sz="1200" dirty="0" err="1"/>
              <a:t>PerThreadShutdownState</a:t>
            </a:r>
            <a:r>
              <a:rPr lang="en-US" sz="1200" dirty="0"/>
              <a:t>&gt;&gt; </a:t>
            </a:r>
          </a:p>
        </p:txBody>
      </p:sp>
      <p:sp>
        <p:nvSpPr>
          <p:cNvPr id="72" name="Rectangle 71"/>
          <p:cNvSpPr/>
          <p:nvPr/>
        </p:nvSpPr>
        <p:spPr>
          <a:xfrm>
            <a:off x="1054084" y="855959"/>
            <a:ext cx="3794844" cy="97672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55427" y="969199"/>
            <a:ext cx="3707891" cy="83574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1054084" y="1138092"/>
            <a:ext cx="379484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527649" y="861093"/>
            <a:ext cx="1251110" cy="276999"/>
          </a:xfrm>
          <a:prstGeom prst="rect">
            <a:avLst/>
          </a:prstGeom>
          <a:noFill/>
        </p:spPr>
        <p:txBody>
          <a:bodyPr wrap="square" rtlCol="0">
            <a:spAutoFit/>
          </a:bodyPr>
          <a:lstStyle/>
          <a:p>
            <a:r>
              <a:rPr lang="en-US" sz="1200"/>
              <a:t>GrpcClient</a:t>
            </a:r>
            <a:endParaRPr lang="en-US" sz="1200" dirty="0"/>
          </a:p>
        </p:txBody>
      </p:sp>
      <p:cxnSp>
        <p:nvCxnSpPr>
          <p:cNvPr id="77" name="Straight Connector 76"/>
          <p:cNvCxnSpPr/>
          <p:nvPr/>
        </p:nvCxnSpPr>
        <p:spPr>
          <a:xfrm>
            <a:off x="7355427" y="1231825"/>
            <a:ext cx="3707891"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819155" y="985995"/>
            <a:ext cx="1251110" cy="276999"/>
          </a:xfrm>
          <a:prstGeom prst="rect">
            <a:avLst/>
          </a:prstGeom>
          <a:noFill/>
        </p:spPr>
        <p:txBody>
          <a:bodyPr wrap="square" rtlCol="0">
            <a:spAutoFit/>
          </a:bodyPr>
          <a:lstStyle/>
          <a:p>
            <a:r>
              <a:rPr lang="en-US" sz="1200" dirty="0" err="1"/>
              <a:t>GrpcServer</a:t>
            </a:r>
            <a:endParaRPr lang="en-US" sz="1200" dirty="0"/>
          </a:p>
        </p:txBody>
      </p:sp>
      <p:cxnSp>
        <p:nvCxnSpPr>
          <p:cNvPr id="81" name="Straight Arrow Connector 80"/>
          <p:cNvCxnSpPr>
            <a:stCxn id="3" idx="0"/>
            <a:endCxn id="72" idx="2"/>
          </p:cNvCxnSpPr>
          <p:nvPr/>
        </p:nvCxnSpPr>
        <p:spPr>
          <a:xfrm flipH="1" flipV="1">
            <a:off x="2951506" y="1832685"/>
            <a:ext cx="2" cy="29566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 idx="0"/>
            <a:endCxn id="73" idx="2"/>
          </p:cNvCxnSpPr>
          <p:nvPr/>
        </p:nvCxnSpPr>
        <p:spPr>
          <a:xfrm flipH="1" flipV="1">
            <a:off x="9209373" y="1804941"/>
            <a:ext cx="5486" cy="323404"/>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085766" y="1134006"/>
            <a:ext cx="2692993" cy="800219"/>
          </a:xfrm>
          <a:prstGeom prst="rect">
            <a:avLst/>
          </a:prstGeom>
          <a:noFill/>
        </p:spPr>
        <p:txBody>
          <a:bodyPr wrap="square" rtlCol="0">
            <a:spAutoFit/>
          </a:bodyPr>
          <a:lstStyle/>
          <a:p>
            <a:r>
              <a:rPr lang="en-US" sz="1200" dirty="0"/>
              <a:t>Run()</a:t>
            </a:r>
          </a:p>
          <a:p>
            <a:r>
              <a:rPr lang="en-US" sz="1200" dirty="0" err="1"/>
              <a:t>AwaitThreadsCompletion</a:t>
            </a:r>
            <a:r>
              <a:rPr lang="en-US" sz="1200" dirty="0"/>
              <a:t>()</a:t>
            </a:r>
          </a:p>
          <a:p>
            <a:r>
              <a:rPr lang="en-US" sz="1200" dirty="0" err="1"/>
              <a:t>EndThreads</a:t>
            </a:r>
            <a:r>
              <a:rPr lang="en-US" sz="1200" dirty="0"/>
              <a:t>()</a:t>
            </a:r>
          </a:p>
          <a:p>
            <a:endParaRPr lang="en-US" sz="1000" dirty="0"/>
          </a:p>
        </p:txBody>
      </p:sp>
      <p:sp>
        <p:nvSpPr>
          <p:cNvPr id="130" name="TextBox 129"/>
          <p:cNvSpPr txBox="1"/>
          <p:nvPr/>
        </p:nvSpPr>
        <p:spPr>
          <a:xfrm>
            <a:off x="7355427" y="1225442"/>
            <a:ext cx="2329835" cy="707886"/>
          </a:xfrm>
          <a:prstGeom prst="rect">
            <a:avLst/>
          </a:prstGeom>
          <a:noFill/>
        </p:spPr>
        <p:txBody>
          <a:bodyPr wrap="square" rtlCol="0">
            <a:spAutoFit/>
          </a:bodyPr>
          <a:lstStyle/>
          <a:p>
            <a:r>
              <a:rPr lang="en-US" sz="1000" dirty="0"/>
              <a:t>Run()</a:t>
            </a:r>
          </a:p>
          <a:p>
            <a:r>
              <a:rPr lang="en-US" sz="1000" dirty="0"/>
              <a:t>Port(): </a:t>
            </a:r>
            <a:r>
              <a:rPr lang="en-US" sz="1000" dirty="0" err="1"/>
              <a:t>int</a:t>
            </a:r>
            <a:endParaRPr lang="en-US" sz="1000" dirty="0"/>
          </a:p>
          <a:p>
            <a:r>
              <a:rPr lang="en-US" sz="1000" dirty="0"/>
              <a:t>Cores(): </a:t>
            </a:r>
            <a:r>
              <a:rPr lang="en-US" sz="1000" dirty="0" err="1"/>
              <a:t>int</a:t>
            </a:r>
            <a:endParaRPr lang="en-US" sz="1000" dirty="0"/>
          </a:p>
          <a:p>
            <a:endParaRPr lang="en-US" sz="1000" dirty="0"/>
          </a:p>
        </p:txBody>
      </p:sp>
    </p:spTree>
    <p:extLst>
      <p:ext uri="{BB962C8B-B14F-4D97-AF65-F5344CB8AC3E}">
        <p14:creationId xmlns:p14="http://schemas.microsoft.com/office/powerpoint/2010/main" val="141632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1" name="Straight Arrow Connector 640"/>
          <p:cNvCxnSpPr>
            <a:stCxn id="580" idx="0"/>
          </p:cNvCxnSpPr>
          <p:nvPr/>
        </p:nvCxnSpPr>
        <p:spPr>
          <a:xfrm flipH="1" flipV="1">
            <a:off x="9521637" y="2110608"/>
            <a:ext cx="985385" cy="237262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43" name="Straight Arrow Connector 642"/>
          <p:cNvCxnSpPr>
            <a:stCxn id="611" idx="0"/>
          </p:cNvCxnSpPr>
          <p:nvPr/>
        </p:nvCxnSpPr>
        <p:spPr>
          <a:xfrm flipH="1" flipV="1">
            <a:off x="9387956" y="2104190"/>
            <a:ext cx="1166748" cy="324884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45" name="Straight Arrow Connector 644"/>
          <p:cNvCxnSpPr>
            <a:stCxn id="599" idx="0"/>
          </p:cNvCxnSpPr>
          <p:nvPr/>
        </p:nvCxnSpPr>
        <p:spPr>
          <a:xfrm flipV="1">
            <a:off x="8060788" y="2104190"/>
            <a:ext cx="1081269" cy="326817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2" name="Straight Arrow Connector 631"/>
          <p:cNvCxnSpPr>
            <a:stCxn id="606" idx="0"/>
          </p:cNvCxnSpPr>
          <p:nvPr/>
        </p:nvCxnSpPr>
        <p:spPr>
          <a:xfrm flipH="1" flipV="1">
            <a:off x="3048231" y="2107489"/>
            <a:ext cx="1042618" cy="329461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0" name="Straight Arrow Connector 629"/>
          <p:cNvCxnSpPr/>
          <p:nvPr/>
        </p:nvCxnSpPr>
        <p:spPr>
          <a:xfrm flipH="1" flipV="1">
            <a:off x="3197868" y="2107489"/>
            <a:ext cx="945715" cy="239942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26" name="Straight Arrow Connector 625"/>
          <p:cNvCxnSpPr/>
          <p:nvPr/>
        </p:nvCxnSpPr>
        <p:spPr>
          <a:xfrm flipV="1">
            <a:off x="1633303" y="2104190"/>
            <a:ext cx="1148507" cy="3297909"/>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858911" y="2094261"/>
            <a:ext cx="1204976" cy="239475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559"/>
          <p:cNvCxnSpPr>
            <a:stCxn id="41" idx="0"/>
          </p:cNvCxnSpPr>
          <p:nvPr/>
        </p:nvCxnSpPr>
        <p:spPr>
          <a:xfrm flipH="1" flipV="1">
            <a:off x="3363324" y="2104190"/>
            <a:ext cx="733048" cy="150258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475" name="Straight Arrow Connector 474"/>
          <p:cNvCxnSpPr/>
          <p:nvPr/>
        </p:nvCxnSpPr>
        <p:spPr>
          <a:xfrm flipV="1">
            <a:off x="1580563" y="2099981"/>
            <a:ext cx="932327" cy="154770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9610611" y="2094261"/>
            <a:ext cx="1020587" cy="153671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606039" y="2719952"/>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Arrow Connector 1"/>
          <p:cNvCxnSpPr/>
          <p:nvPr/>
        </p:nvCxnSpPr>
        <p:spPr>
          <a:xfrm flipV="1">
            <a:off x="7660072" y="2110608"/>
            <a:ext cx="1270134" cy="164538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991724" y="1565003"/>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52781" y="179142"/>
            <a:ext cx="7728155" cy="369332"/>
          </a:xfrm>
          <a:prstGeom prst="rect">
            <a:avLst/>
          </a:prstGeom>
          <a:noFill/>
        </p:spPr>
        <p:txBody>
          <a:bodyPr wrap="square" rtlCol="0">
            <a:spAutoFit/>
          </a:bodyPr>
          <a:lstStyle/>
          <a:p>
            <a:r>
              <a:rPr lang="en-US" dirty="0"/>
              <a:t>The GRPC </a:t>
            </a:r>
            <a:r>
              <a:rPr lang="en-US" dirty="0" err="1"/>
              <a:t>Async</a:t>
            </a:r>
            <a:r>
              <a:rPr lang="en-US" dirty="0"/>
              <a:t> Client-Server design pattern</a:t>
            </a:r>
          </a:p>
        </p:txBody>
      </p:sp>
      <p:grpSp>
        <p:nvGrpSpPr>
          <p:cNvPr id="10" name="Group 9"/>
          <p:cNvGrpSpPr/>
          <p:nvPr/>
        </p:nvGrpSpPr>
        <p:grpSpPr>
          <a:xfrm>
            <a:off x="5811368" y="1721895"/>
            <a:ext cx="209548" cy="225425"/>
            <a:chOff x="4346578" y="2516186"/>
            <a:chExt cx="209548" cy="225425"/>
          </a:xfrm>
        </p:grpSpPr>
        <p:sp>
          <p:nvSpPr>
            <p:cNvPr id="11" name="Oval 10"/>
            <p:cNvSpPr/>
            <p:nvPr/>
          </p:nvSpPr>
          <p:spPr>
            <a:xfrm>
              <a:off x="4400551" y="2578100"/>
              <a:ext cx="101600" cy="10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lock Arc 11"/>
            <p:cNvSpPr/>
            <p:nvPr/>
          </p:nvSpPr>
          <p:spPr>
            <a:xfrm rot="16200000">
              <a:off x="4338639" y="2524125"/>
              <a:ext cx="225425" cy="209548"/>
            </a:xfrm>
            <a:prstGeom prst="blockArc">
              <a:avLst>
                <a:gd name="adj1" fmla="val 10800000"/>
                <a:gd name="adj2" fmla="val 254182"/>
                <a:gd name="adj3" fmla="val 12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TextBox 12"/>
          <p:cNvSpPr txBox="1"/>
          <p:nvPr/>
        </p:nvSpPr>
        <p:spPr>
          <a:xfrm>
            <a:off x="2387907" y="1575983"/>
            <a:ext cx="1251110" cy="276999"/>
          </a:xfrm>
          <a:prstGeom prst="rect">
            <a:avLst/>
          </a:prstGeom>
          <a:noFill/>
        </p:spPr>
        <p:txBody>
          <a:bodyPr wrap="square" rtlCol="0">
            <a:spAutoFit/>
          </a:bodyPr>
          <a:lstStyle/>
          <a:p>
            <a:r>
              <a:rPr lang="en-US" sz="1200" dirty="0" err="1"/>
              <a:t>AsyncGrpcClient</a:t>
            </a:r>
            <a:endParaRPr lang="en-US" sz="1200" dirty="0"/>
          </a:p>
        </p:txBody>
      </p:sp>
      <p:sp>
        <p:nvSpPr>
          <p:cNvPr id="14" name="TextBox 13"/>
          <p:cNvSpPr txBox="1"/>
          <p:nvPr/>
        </p:nvSpPr>
        <p:spPr>
          <a:xfrm>
            <a:off x="8648027" y="1571809"/>
            <a:ext cx="1618797" cy="276999"/>
          </a:xfrm>
          <a:prstGeom prst="rect">
            <a:avLst/>
          </a:prstGeom>
          <a:noFill/>
        </p:spPr>
        <p:txBody>
          <a:bodyPr wrap="square" rtlCol="0">
            <a:spAutoFit/>
          </a:bodyPr>
          <a:lstStyle/>
          <a:p>
            <a:r>
              <a:rPr lang="en-US" sz="1200"/>
              <a:t>AsyncGrpcServer</a:t>
            </a:r>
            <a:endParaRPr lang="en-US" sz="1200" dirty="0"/>
          </a:p>
        </p:txBody>
      </p:sp>
      <p:cxnSp>
        <p:nvCxnSpPr>
          <p:cNvPr id="18" name="Straight Connector 17"/>
          <p:cNvCxnSpPr>
            <a:stCxn id="72" idx="3"/>
            <a:endCxn id="79" idx="1"/>
          </p:cNvCxnSpPr>
          <p:nvPr/>
        </p:nvCxnSpPr>
        <p:spPr>
          <a:xfrm>
            <a:off x="3820524" y="1834608"/>
            <a:ext cx="453759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31870" y="665244"/>
            <a:ext cx="1251110" cy="276999"/>
          </a:xfrm>
          <a:prstGeom prst="rect">
            <a:avLst/>
          </a:prstGeom>
          <a:noFill/>
        </p:spPr>
        <p:txBody>
          <a:bodyPr wrap="square" rtlCol="0">
            <a:spAutoFit/>
          </a:bodyPr>
          <a:lstStyle/>
          <a:p>
            <a:r>
              <a:rPr lang="en-US" sz="1200" dirty="0" err="1"/>
              <a:t>GrpcServer</a:t>
            </a:r>
            <a:endParaRPr lang="en-US" sz="1200" dirty="0"/>
          </a:p>
        </p:txBody>
      </p:sp>
      <p:sp>
        <p:nvSpPr>
          <p:cNvPr id="33" name="Rectangle 32"/>
          <p:cNvSpPr/>
          <p:nvPr/>
        </p:nvSpPr>
        <p:spPr>
          <a:xfrm>
            <a:off x="7155583" y="2708130"/>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611369" y="3622667"/>
            <a:ext cx="1828800" cy="52774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62732" y="3588274"/>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146388" y="4492217"/>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176498" y="2736871"/>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43" idx="0"/>
          </p:cNvCxnSpPr>
          <p:nvPr/>
        </p:nvCxnSpPr>
        <p:spPr>
          <a:xfrm flipV="1">
            <a:off x="1591584" y="2107489"/>
            <a:ext cx="752925" cy="65061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181972" y="3606773"/>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572765" y="3606346"/>
            <a:ext cx="1010533" cy="276999"/>
          </a:xfrm>
          <a:prstGeom prst="rect">
            <a:avLst/>
          </a:prstGeom>
          <a:noFill/>
        </p:spPr>
        <p:txBody>
          <a:bodyPr wrap="none" rtlCol="0">
            <a:spAutoFit/>
          </a:bodyPr>
          <a:lstStyle/>
          <a:p>
            <a:r>
              <a:rPr lang="en-US" sz="1200"/>
              <a:t>IndexerClient</a:t>
            </a:r>
            <a:endParaRPr lang="en-US" sz="1200" dirty="0"/>
          </a:p>
        </p:txBody>
      </p:sp>
      <p:cxnSp>
        <p:nvCxnSpPr>
          <p:cNvPr id="46" name="Straight Arrow Connector 45"/>
          <p:cNvCxnSpPr>
            <a:stCxn id="38" idx="0"/>
          </p:cNvCxnSpPr>
          <p:nvPr/>
        </p:nvCxnSpPr>
        <p:spPr>
          <a:xfrm flipH="1" flipV="1">
            <a:off x="3527890" y="2114966"/>
            <a:ext cx="563008" cy="62190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80031" y="2728649"/>
            <a:ext cx="1570302" cy="276999"/>
          </a:xfrm>
          <a:prstGeom prst="rect">
            <a:avLst/>
          </a:prstGeom>
          <a:noFill/>
        </p:spPr>
        <p:txBody>
          <a:bodyPr wrap="none" rtlCol="0">
            <a:spAutoFit/>
          </a:bodyPr>
          <a:lstStyle/>
          <a:p>
            <a:r>
              <a:rPr lang="en-US" sz="1200" dirty="0" err="1"/>
              <a:t>IndexingRegistryClient</a:t>
            </a:r>
            <a:endParaRPr lang="en-US" sz="1200" dirty="0"/>
          </a:p>
        </p:txBody>
      </p:sp>
      <p:sp>
        <p:nvSpPr>
          <p:cNvPr id="48" name="TextBox 47"/>
          <p:cNvSpPr txBox="1"/>
          <p:nvPr/>
        </p:nvSpPr>
        <p:spPr>
          <a:xfrm>
            <a:off x="7271567" y="2684343"/>
            <a:ext cx="1671933" cy="276999"/>
          </a:xfrm>
          <a:prstGeom prst="rect">
            <a:avLst/>
          </a:prstGeom>
          <a:noFill/>
        </p:spPr>
        <p:txBody>
          <a:bodyPr wrap="square" rtlCol="0">
            <a:spAutoFit/>
          </a:bodyPr>
          <a:lstStyle/>
          <a:p>
            <a:r>
              <a:rPr lang="en-US" sz="1200" dirty="0" err="1"/>
              <a:t>IndexingManagerServer</a:t>
            </a:r>
            <a:endParaRPr lang="en-US" sz="1200" dirty="0"/>
          </a:p>
        </p:txBody>
      </p:sp>
      <p:sp>
        <p:nvSpPr>
          <p:cNvPr id="49" name="TextBox 48"/>
          <p:cNvSpPr txBox="1"/>
          <p:nvPr/>
        </p:nvSpPr>
        <p:spPr>
          <a:xfrm>
            <a:off x="9992158" y="3593379"/>
            <a:ext cx="1382494" cy="276999"/>
          </a:xfrm>
          <a:prstGeom prst="rect">
            <a:avLst/>
          </a:prstGeom>
          <a:noFill/>
        </p:spPr>
        <p:txBody>
          <a:bodyPr wrap="square" rtlCol="0">
            <a:spAutoFit/>
          </a:bodyPr>
          <a:lstStyle/>
          <a:p>
            <a:r>
              <a:rPr lang="en-US" sz="1200"/>
              <a:t>IndexerServer</a:t>
            </a:r>
            <a:endParaRPr lang="en-US" sz="1200" dirty="0"/>
          </a:p>
        </p:txBody>
      </p:sp>
      <p:sp>
        <p:nvSpPr>
          <p:cNvPr id="50" name="TextBox 49"/>
          <p:cNvSpPr txBox="1"/>
          <p:nvPr/>
        </p:nvSpPr>
        <p:spPr>
          <a:xfrm>
            <a:off x="7498192" y="3574258"/>
            <a:ext cx="1120620" cy="276999"/>
          </a:xfrm>
          <a:prstGeom prst="rect">
            <a:avLst/>
          </a:prstGeom>
          <a:noFill/>
        </p:spPr>
        <p:txBody>
          <a:bodyPr wrap="square" rtlCol="0">
            <a:spAutoFit/>
          </a:bodyPr>
          <a:lstStyle/>
          <a:p>
            <a:r>
              <a:rPr lang="en-US" sz="1200"/>
              <a:t>SymbolServer</a:t>
            </a:r>
            <a:endParaRPr lang="en-US" sz="1200" dirty="0"/>
          </a:p>
        </p:txBody>
      </p:sp>
      <p:sp>
        <p:nvSpPr>
          <p:cNvPr id="51" name="TextBox 50"/>
          <p:cNvSpPr txBox="1"/>
          <p:nvPr/>
        </p:nvSpPr>
        <p:spPr>
          <a:xfrm>
            <a:off x="7220188" y="4488014"/>
            <a:ext cx="1897211" cy="276999"/>
          </a:xfrm>
          <a:prstGeom prst="rect">
            <a:avLst/>
          </a:prstGeom>
          <a:noFill/>
        </p:spPr>
        <p:txBody>
          <a:bodyPr wrap="square" rtlCol="0">
            <a:spAutoFit/>
          </a:bodyPr>
          <a:lstStyle/>
          <a:p>
            <a:r>
              <a:rPr lang="en-US" sz="1200"/>
              <a:t>IndexMaintenanceServer</a:t>
            </a:r>
            <a:endParaRPr lang="en-US" sz="1200" dirty="0"/>
          </a:p>
        </p:txBody>
      </p:sp>
      <p:cxnSp>
        <p:nvCxnSpPr>
          <p:cNvPr id="52" name="Straight Arrow Connector 51"/>
          <p:cNvCxnSpPr/>
          <p:nvPr/>
        </p:nvCxnSpPr>
        <p:spPr>
          <a:xfrm flipV="1">
            <a:off x="7643463" y="2111019"/>
            <a:ext cx="1050662" cy="62834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9745231" y="2110608"/>
            <a:ext cx="775209" cy="60934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692297" y="2708338"/>
            <a:ext cx="1610184" cy="276999"/>
          </a:xfrm>
          <a:prstGeom prst="rect">
            <a:avLst/>
          </a:prstGeom>
          <a:noFill/>
        </p:spPr>
        <p:txBody>
          <a:bodyPr wrap="square" rtlCol="0">
            <a:spAutoFit/>
          </a:bodyPr>
          <a:lstStyle/>
          <a:p>
            <a:r>
              <a:rPr lang="en-US" sz="1200" dirty="0" err="1"/>
              <a:t>IndexingRegistryServer</a:t>
            </a:r>
            <a:endParaRPr lang="en-US" sz="1200" dirty="0"/>
          </a:p>
        </p:txBody>
      </p:sp>
      <p:cxnSp>
        <p:nvCxnSpPr>
          <p:cNvPr id="60" name="Straight Connector 59"/>
          <p:cNvCxnSpPr/>
          <p:nvPr/>
        </p:nvCxnSpPr>
        <p:spPr>
          <a:xfrm>
            <a:off x="3176498" y="3006476"/>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81972" y="387637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62732" y="3857879"/>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146388" y="476182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72192" y="300033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606039" y="2989557"/>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11369" y="3886537"/>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994822" y="701147"/>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295272" y="693753"/>
            <a:ext cx="1251110" cy="276999"/>
          </a:xfrm>
          <a:prstGeom prst="rect">
            <a:avLst/>
          </a:prstGeom>
          <a:noFill/>
        </p:spPr>
        <p:txBody>
          <a:bodyPr wrap="square" rtlCol="0">
            <a:spAutoFit/>
          </a:bodyPr>
          <a:lstStyle/>
          <a:p>
            <a:r>
              <a:rPr lang="en-US" sz="1200"/>
              <a:t>GrpcClient</a:t>
            </a:r>
            <a:endParaRPr lang="en-US" sz="1200" dirty="0"/>
          </a:p>
        </p:txBody>
      </p:sp>
      <p:cxnSp>
        <p:nvCxnSpPr>
          <p:cNvPr id="71" name="Straight Connector 70"/>
          <p:cNvCxnSpPr>
            <a:stCxn id="69" idx="1"/>
            <a:endCxn id="69" idx="3"/>
          </p:cNvCxnSpPr>
          <p:nvPr/>
        </p:nvCxnSpPr>
        <p:spPr>
          <a:xfrm>
            <a:off x="1994822" y="970752"/>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91724" y="183460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0"/>
            <a:endCxn id="69" idx="2"/>
          </p:cNvCxnSpPr>
          <p:nvPr/>
        </p:nvCxnSpPr>
        <p:spPr>
          <a:xfrm flipV="1">
            <a:off x="2906124" y="1240357"/>
            <a:ext cx="3098" cy="32464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358114" y="684036"/>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6" idx="1"/>
            <a:endCxn id="76" idx="3"/>
          </p:cNvCxnSpPr>
          <p:nvPr/>
        </p:nvCxnSpPr>
        <p:spPr>
          <a:xfrm>
            <a:off x="8358114" y="953641"/>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358114" y="1565003"/>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8363687" y="183460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9" idx="0"/>
            <a:endCxn id="76" idx="2"/>
          </p:cNvCxnSpPr>
          <p:nvPr/>
        </p:nvCxnSpPr>
        <p:spPr>
          <a:xfrm flipV="1">
            <a:off x="9272514" y="1223246"/>
            <a:ext cx="0" cy="34175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80" name="Rectangle 579"/>
          <p:cNvSpPr/>
          <p:nvPr/>
        </p:nvSpPr>
        <p:spPr>
          <a:xfrm>
            <a:off x="9594016" y="4483230"/>
            <a:ext cx="1826012"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1" name="Straight Connector 580"/>
          <p:cNvCxnSpPr/>
          <p:nvPr/>
        </p:nvCxnSpPr>
        <p:spPr>
          <a:xfrm>
            <a:off x="9612408" y="4767009"/>
            <a:ext cx="1794874" cy="569"/>
          </a:xfrm>
          <a:prstGeom prst="line">
            <a:avLst/>
          </a:prstGeom>
        </p:spPr>
        <p:style>
          <a:lnRef idx="1">
            <a:schemeClr val="accent1"/>
          </a:lnRef>
          <a:fillRef idx="0">
            <a:schemeClr val="accent1"/>
          </a:fillRef>
          <a:effectRef idx="0">
            <a:schemeClr val="accent1"/>
          </a:effectRef>
          <a:fontRef idx="minor">
            <a:schemeClr val="tx1"/>
          </a:fontRef>
        </p:style>
      </p:cxnSp>
      <p:sp>
        <p:nvSpPr>
          <p:cNvPr id="582" name="TextBox 581"/>
          <p:cNvSpPr txBox="1"/>
          <p:nvPr/>
        </p:nvSpPr>
        <p:spPr>
          <a:xfrm>
            <a:off x="9594016" y="4492261"/>
            <a:ext cx="1840824" cy="276999"/>
          </a:xfrm>
          <a:prstGeom prst="rect">
            <a:avLst/>
          </a:prstGeom>
          <a:noFill/>
        </p:spPr>
        <p:txBody>
          <a:bodyPr wrap="square" rtlCol="0">
            <a:spAutoFit/>
          </a:bodyPr>
          <a:lstStyle/>
          <a:p>
            <a:r>
              <a:rPr lang="en-US" sz="1200" dirty="0" err="1"/>
              <a:t>PersistenceManagerServer</a:t>
            </a:r>
            <a:endParaRPr lang="en-US" sz="1200" dirty="0"/>
          </a:p>
        </p:txBody>
      </p:sp>
      <p:sp>
        <p:nvSpPr>
          <p:cNvPr id="583" name="Rectangle 582"/>
          <p:cNvSpPr/>
          <p:nvPr/>
        </p:nvSpPr>
        <p:spPr>
          <a:xfrm>
            <a:off x="3176399" y="4523829"/>
            <a:ext cx="1828899"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4" name="Straight Connector 583"/>
          <p:cNvCxnSpPr>
            <a:stCxn id="583" idx="1"/>
            <a:endCxn id="583" idx="3"/>
          </p:cNvCxnSpPr>
          <p:nvPr/>
        </p:nvCxnSpPr>
        <p:spPr>
          <a:xfrm>
            <a:off x="3176399" y="4807608"/>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585" name="TextBox 584"/>
          <p:cNvSpPr txBox="1"/>
          <p:nvPr/>
        </p:nvSpPr>
        <p:spPr>
          <a:xfrm>
            <a:off x="3201318" y="4496776"/>
            <a:ext cx="2038638" cy="276999"/>
          </a:xfrm>
          <a:prstGeom prst="rect">
            <a:avLst/>
          </a:prstGeom>
          <a:noFill/>
        </p:spPr>
        <p:txBody>
          <a:bodyPr wrap="square" rtlCol="0">
            <a:spAutoFit/>
          </a:bodyPr>
          <a:lstStyle/>
          <a:p>
            <a:r>
              <a:rPr lang="en-US" sz="1200" dirty="0" err="1"/>
              <a:t>PersistenceManagerClient</a:t>
            </a:r>
            <a:endParaRPr lang="en-US" sz="1200" dirty="0"/>
          </a:p>
        </p:txBody>
      </p:sp>
      <p:sp>
        <p:nvSpPr>
          <p:cNvPr id="588" name="TextBox 587"/>
          <p:cNvSpPr txBox="1"/>
          <p:nvPr/>
        </p:nvSpPr>
        <p:spPr>
          <a:xfrm>
            <a:off x="715128" y="5362749"/>
            <a:ext cx="1818093" cy="276999"/>
          </a:xfrm>
          <a:prstGeom prst="rect">
            <a:avLst/>
          </a:prstGeom>
          <a:noFill/>
        </p:spPr>
        <p:txBody>
          <a:bodyPr wrap="square" rtlCol="0">
            <a:spAutoFit/>
          </a:bodyPr>
          <a:lstStyle/>
          <a:p>
            <a:r>
              <a:rPr lang="en-US" sz="1200" dirty="0" err="1"/>
              <a:t>QSLRegistryAndExecClient</a:t>
            </a:r>
            <a:endParaRPr lang="en-US" sz="1200" dirty="0"/>
          </a:p>
        </p:txBody>
      </p:sp>
      <p:cxnSp>
        <p:nvCxnSpPr>
          <p:cNvPr id="596" name="Straight Connector 595"/>
          <p:cNvCxnSpPr/>
          <p:nvPr/>
        </p:nvCxnSpPr>
        <p:spPr>
          <a:xfrm>
            <a:off x="7146388" y="5643692"/>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597" name="TextBox 596"/>
          <p:cNvSpPr txBox="1"/>
          <p:nvPr/>
        </p:nvSpPr>
        <p:spPr>
          <a:xfrm>
            <a:off x="7143802" y="5371361"/>
            <a:ext cx="1944781" cy="276999"/>
          </a:xfrm>
          <a:prstGeom prst="rect">
            <a:avLst/>
          </a:prstGeom>
          <a:noFill/>
        </p:spPr>
        <p:txBody>
          <a:bodyPr wrap="square" rtlCol="0">
            <a:spAutoFit/>
          </a:bodyPr>
          <a:lstStyle/>
          <a:p>
            <a:r>
              <a:rPr lang="en-US" sz="1200"/>
              <a:t>QSLRegistryAndExecServer</a:t>
            </a:r>
            <a:endParaRPr lang="en-US" sz="1200" dirty="0"/>
          </a:p>
        </p:txBody>
      </p:sp>
      <p:sp>
        <p:nvSpPr>
          <p:cNvPr id="599" name="Rectangle 598"/>
          <p:cNvSpPr/>
          <p:nvPr/>
        </p:nvSpPr>
        <p:spPr>
          <a:xfrm>
            <a:off x="7146388" y="5372361"/>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599"/>
          <p:cNvSpPr/>
          <p:nvPr/>
        </p:nvSpPr>
        <p:spPr>
          <a:xfrm>
            <a:off x="689066" y="4509661"/>
            <a:ext cx="1828899" cy="567558"/>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1" name="Straight Connector 600"/>
          <p:cNvCxnSpPr>
            <a:endCxn id="600" idx="3"/>
          </p:cNvCxnSpPr>
          <p:nvPr/>
        </p:nvCxnSpPr>
        <p:spPr>
          <a:xfrm>
            <a:off x="689066" y="4793440"/>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3" name="Rectangle 602"/>
          <p:cNvSpPr/>
          <p:nvPr/>
        </p:nvSpPr>
        <p:spPr>
          <a:xfrm>
            <a:off x="679681" y="5382537"/>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p:cNvCxnSpPr/>
          <p:nvPr/>
        </p:nvCxnSpPr>
        <p:spPr>
          <a:xfrm>
            <a:off x="679681" y="5666316"/>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6" name="Rectangle 605"/>
          <p:cNvSpPr/>
          <p:nvPr/>
        </p:nvSpPr>
        <p:spPr>
          <a:xfrm>
            <a:off x="3176399" y="5402099"/>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7" name="Straight Connector 606"/>
          <p:cNvCxnSpPr/>
          <p:nvPr/>
        </p:nvCxnSpPr>
        <p:spPr>
          <a:xfrm>
            <a:off x="3176399" y="5685878"/>
            <a:ext cx="1828899" cy="0"/>
          </a:xfrm>
          <a:prstGeom prst="line">
            <a:avLst/>
          </a:prstGeom>
        </p:spPr>
        <p:style>
          <a:lnRef idx="1">
            <a:schemeClr val="accent1"/>
          </a:lnRef>
          <a:fillRef idx="0">
            <a:schemeClr val="accent1"/>
          </a:fillRef>
          <a:effectRef idx="0">
            <a:schemeClr val="accent1"/>
          </a:effectRef>
          <a:fontRef idx="minor">
            <a:schemeClr val="tx1"/>
          </a:fontRef>
        </p:style>
      </p:cxnSp>
      <p:sp>
        <p:nvSpPr>
          <p:cNvPr id="608" name="Rectangle 607"/>
          <p:cNvSpPr/>
          <p:nvPr/>
        </p:nvSpPr>
        <p:spPr>
          <a:xfrm>
            <a:off x="1991625" y="6146302"/>
            <a:ext cx="1828899" cy="56755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9" name="Straight Connector 608"/>
          <p:cNvCxnSpPr/>
          <p:nvPr/>
        </p:nvCxnSpPr>
        <p:spPr>
          <a:xfrm>
            <a:off x="1991625" y="6430081"/>
            <a:ext cx="1828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9594016" y="564541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11" name="TextBox 610"/>
          <p:cNvSpPr txBox="1"/>
          <p:nvPr/>
        </p:nvSpPr>
        <p:spPr>
          <a:xfrm>
            <a:off x="9815789" y="5353030"/>
            <a:ext cx="1477830" cy="276999"/>
          </a:xfrm>
          <a:prstGeom prst="rect">
            <a:avLst/>
          </a:prstGeom>
          <a:noFill/>
        </p:spPr>
        <p:txBody>
          <a:bodyPr wrap="square" rtlCol="0">
            <a:spAutoFit/>
          </a:bodyPr>
          <a:lstStyle/>
          <a:p>
            <a:r>
              <a:rPr lang="en-US" sz="1200"/>
              <a:t>QSLManagerServer</a:t>
            </a:r>
            <a:endParaRPr lang="en-US" sz="1200" dirty="0"/>
          </a:p>
        </p:txBody>
      </p:sp>
      <p:sp>
        <p:nvSpPr>
          <p:cNvPr id="612" name="Rectangle 611"/>
          <p:cNvSpPr/>
          <p:nvPr/>
        </p:nvSpPr>
        <p:spPr>
          <a:xfrm>
            <a:off x="9594016" y="5374087"/>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3" name="Straight Connector 612"/>
          <p:cNvCxnSpPr/>
          <p:nvPr/>
        </p:nvCxnSpPr>
        <p:spPr>
          <a:xfrm>
            <a:off x="8383378" y="6430081"/>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614" name="TextBox 613"/>
          <p:cNvSpPr txBox="1"/>
          <p:nvPr/>
        </p:nvSpPr>
        <p:spPr>
          <a:xfrm>
            <a:off x="8751239" y="6137693"/>
            <a:ext cx="1331741" cy="276999"/>
          </a:xfrm>
          <a:prstGeom prst="rect">
            <a:avLst/>
          </a:prstGeom>
          <a:noFill/>
        </p:spPr>
        <p:txBody>
          <a:bodyPr wrap="square" rtlCol="0">
            <a:spAutoFit/>
          </a:bodyPr>
          <a:lstStyle/>
          <a:p>
            <a:r>
              <a:rPr lang="en-US" sz="1200" dirty="0" err="1"/>
              <a:t>QSLWorkerServer</a:t>
            </a:r>
            <a:endParaRPr lang="en-US" sz="1200" dirty="0"/>
          </a:p>
        </p:txBody>
      </p:sp>
      <p:sp>
        <p:nvSpPr>
          <p:cNvPr id="615" name="Rectangle 614"/>
          <p:cNvSpPr/>
          <p:nvPr/>
        </p:nvSpPr>
        <p:spPr>
          <a:xfrm>
            <a:off x="8383378" y="6158750"/>
            <a:ext cx="1828800" cy="53921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TextBox 615"/>
          <p:cNvSpPr txBox="1"/>
          <p:nvPr/>
        </p:nvSpPr>
        <p:spPr>
          <a:xfrm>
            <a:off x="802026" y="4491776"/>
            <a:ext cx="1707262" cy="276999"/>
          </a:xfrm>
          <a:prstGeom prst="rect">
            <a:avLst/>
          </a:prstGeom>
          <a:noFill/>
        </p:spPr>
        <p:txBody>
          <a:bodyPr wrap="none" rtlCol="0">
            <a:spAutoFit/>
          </a:bodyPr>
          <a:lstStyle/>
          <a:p>
            <a:r>
              <a:rPr lang="en-US" sz="1200" dirty="0" err="1"/>
              <a:t>IndexMaintenanceClient</a:t>
            </a:r>
            <a:endParaRPr lang="en-US" sz="1200" dirty="0"/>
          </a:p>
        </p:txBody>
      </p:sp>
      <p:sp>
        <p:nvSpPr>
          <p:cNvPr id="617" name="TextBox 616"/>
          <p:cNvSpPr txBox="1"/>
          <p:nvPr/>
        </p:nvSpPr>
        <p:spPr>
          <a:xfrm>
            <a:off x="3426883" y="5394705"/>
            <a:ext cx="1342612" cy="276999"/>
          </a:xfrm>
          <a:prstGeom prst="rect">
            <a:avLst/>
          </a:prstGeom>
          <a:noFill/>
        </p:spPr>
        <p:txBody>
          <a:bodyPr wrap="none" rtlCol="0">
            <a:spAutoFit/>
          </a:bodyPr>
          <a:lstStyle/>
          <a:p>
            <a:r>
              <a:rPr lang="en-US" sz="1200"/>
              <a:t>QSLManagerClient</a:t>
            </a:r>
            <a:endParaRPr lang="en-US" sz="1200" dirty="0"/>
          </a:p>
        </p:txBody>
      </p:sp>
      <p:sp>
        <p:nvSpPr>
          <p:cNvPr id="618" name="TextBox 617"/>
          <p:cNvSpPr txBox="1"/>
          <p:nvPr/>
        </p:nvSpPr>
        <p:spPr>
          <a:xfrm>
            <a:off x="2289046" y="6141014"/>
            <a:ext cx="1234056" cy="276999"/>
          </a:xfrm>
          <a:prstGeom prst="rect">
            <a:avLst/>
          </a:prstGeom>
          <a:noFill/>
        </p:spPr>
        <p:txBody>
          <a:bodyPr wrap="none" rtlCol="0">
            <a:spAutoFit/>
          </a:bodyPr>
          <a:lstStyle/>
          <a:p>
            <a:r>
              <a:rPr lang="en-US" sz="1200"/>
              <a:t>QSLWorkerClient</a:t>
            </a:r>
            <a:endParaRPr lang="en-US" sz="1200" dirty="0"/>
          </a:p>
        </p:txBody>
      </p:sp>
      <p:cxnSp>
        <p:nvCxnSpPr>
          <p:cNvPr id="619" name="Straight Arrow Connector 618"/>
          <p:cNvCxnSpPr/>
          <p:nvPr/>
        </p:nvCxnSpPr>
        <p:spPr>
          <a:xfrm flipV="1">
            <a:off x="1608984" y="2101831"/>
            <a:ext cx="1049621" cy="238758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81712" y="3606726"/>
            <a:ext cx="1828800" cy="53921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667956" y="3896463"/>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69767" y="3626973"/>
            <a:ext cx="1401281" cy="276999"/>
          </a:xfrm>
          <a:prstGeom prst="rect">
            <a:avLst/>
          </a:prstGeom>
          <a:noFill/>
        </p:spPr>
        <p:txBody>
          <a:bodyPr wrap="none" rtlCol="0">
            <a:spAutoFit/>
          </a:bodyPr>
          <a:lstStyle/>
          <a:p>
            <a:r>
              <a:rPr lang="en-US" sz="1200"/>
              <a:t>SymbolServerClient</a:t>
            </a:r>
            <a:endParaRPr lang="en-US" sz="1200" dirty="0"/>
          </a:p>
        </p:txBody>
      </p:sp>
      <p:sp>
        <p:nvSpPr>
          <p:cNvPr id="42" name="Rectangle 41"/>
          <p:cNvSpPr/>
          <p:nvPr/>
        </p:nvSpPr>
        <p:spPr>
          <a:xfrm>
            <a:off x="679780" y="2769355"/>
            <a:ext cx="1828800" cy="539210"/>
          </a:xfrm>
          <a:prstGeom prst="rect">
            <a:avLst/>
          </a:prstGeom>
          <a:solidFill>
            <a:schemeClr val="bg1"/>
          </a:solidFill>
          <a:ln w="31750"/>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674306" y="3031565"/>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5559" y="2758105"/>
            <a:ext cx="1632050" cy="276999"/>
          </a:xfrm>
          <a:prstGeom prst="rect">
            <a:avLst/>
          </a:prstGeom>
          <a:noFill/>
        </p:spPr>
        <p:txBody>
          <a:bodyPr wrap="none" rtlCol="0">
            <a:spAutoFit/>
          </a:bodyPr>
          <a:lstStyle/>
          <a:p>
            <a:r>
              <a:rPr lang="en-US" sz="1200" dirty="0" err="1"/>
              <a:t>IndexingManagerClient</a:t>
            </a:r>
            <a:endParaRPr lang="en-US" sz="1200" dirty="0"/>
          </a:p>
        </p:txBody>
      </p:sp>
      <p:cxnSp>
        <p:nvCxnSpPr>
          <p:cNvPr id="628" name="Straight Arrow Connector 627"/>
          <p:cNvCxnSpPr>
            <a:stCxn id="608" idx="0"/>
            <a:endCxn id="72" idx="2"/>
          </p:cNvCxnSpPr>
          <p:nvPr/>
        </p:nvCxnSpPr>
        <p:spPr>
          <a:xfrm flipV="1">
            <a:off x="2906075" y="2104213"/>
            <a:ext cx="49" cy="4042089"/>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35" name="Straight Arrow Connector 634"/>
          <p:cNvCxnSpPr>
            <a:stCxn id="615" idx="0"/>
            <a:endCxn id="79" idx="2"/>
          </p:cNvCxnSpPr>
          <p:nvPr/>
        </p:nvCxnSpPr>
        <p:spPr>
          <a:xfrm flipH="1" flipV="1">
            <a:off x="9272514" y="2104213"/>
            <a:ext cx="25264" cy="405453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56" name="Straight Connector 655"/>
          <p:cNvCxnSpPr/>
          <p:nvPr/>
        </p:nvCxnSpPr>
        <p:spPr>
          <a:xfrm flipH="1">
            <a:off x="301586" y="2587557"/>
            <a:ext cx="19427" cy="2655652"/>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59" name="Straight Connector 658"/>
          <p:cNvCxnSpPr/>
          <p:nvPr/>
        </p:nvCxnSpPr>
        <p:spPr>
          <a:xfrm flipV="1">
            <a:off x="316346" y="2565400"/>
            <a:ext cx="5060848" cy="190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1" name="Straight Connector 660"/>
          <p:cNvCxnSpPr/>
          <p:nvPr/>
        </p:nvCxnSpPr>
        <p:spPr>
          <a:xfrm>
            <a:off x="294874" y="5234968"/>
            <a:ext cx="2465464"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3" name="Straight Connector 662"/>
          <p:cNvCxnSpPr/>
          <p:nvPr/>
        </p:nvCxnSpPr>
        <p:spPr>
          <a:xfrm flipV="1">
            <a:off x="2760338" y="4341509"/>
            <a:ext cx="0" cy="89345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p:nvPr/>
        </p:nvCxnSpPr>
        <p:spPr>
          <a:xfrm>
            <a:off x="2760338" y="4330700"/>
            <a:ext cx="2616856" cy="63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7" name="Straight Connector 666"/>
          <p:cNvCxnSpPr/>
          <p:nvPr/>
        </p:nvCxnSpPr>
        <p:spPr>
          <a:xfrm>
            <a:off x="5377194" y="2565400"/>
            <a:ext cx="0" cy="177610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69" name="Straight Connector 668"/>
          <p:cNvCxnSpPr/>
          <p:nvPr/>
        </p:nvCxnSpPr>
        <p:spPr>
          <a:xfrm>
            <a:off x="301586" y="5289551"/>
            <a:ext cx="5075608" cy="634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294874" y="5289551"/>
            <a:ext cx="0" cy="149504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294874" y="6784597"/>
            <a:ext cx="5082320" cy="19788"/>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p:nvPr/>
        </p:nvCxnSpPr>
        <p:spPr>
          <a:xfrm>
            <a:off x="5377194" y="5289551"/>
            <a:ext cx="0" cy="150299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p:nvPr/>
        </p:nvCxnSpPr>
        <p:spPr>
          <a:xfrm>
            <a:off x="6800850" y="2514600"/>
            <a:ext cx="4933950"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p:nvPr/>
        </p:nvCxnSpPr>
        <p:spPr>
          <a:xfrm flipH="1">
            <a:off x="6779965" y="2514600"/>
            <a:ext cx="27235" cy="267335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p:nvPr/>
        </p:nvCxnSpPr>
        <p:spPr>
          <a:xfrm>
            <a:off x="6779965" y="5187950"/>
            <a:ext cx="2362092"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2" name="Straight Connector 691"/>
          <p:cNvCxnSpPr/>
          <p:nvPr/>
        </p:nvCxnSpPr>
        <p:spPr>
          <a:xfrm flipV="1">
            <a:off x="9142057" y="4337050"/>
            <a:ext cx="0" cy="8509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4" name="Straight Connector 693"/>
          <p:cNvCxnSpPr/>
          <p:nvPr/>
        </p:nvCxnSpPr>
        <p:spPr>
          <a:xfrm>
            <a:off x="9142057" y="4318000"/>
            <a:ext cx="2592743"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6" name="Straight Connector 695"/>
          <p:cNvCxnSpPr/>
          <p:nvPr/>
        </p:nvCxnSpPr>
        <p:spPr>
          <a:xfrm>
            <a:off x="11734800" y="2514600"/>
            <a:ext cx="0" cy="181610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flipV="1">
            <a:off x="6779965" y="5234969"/>
            <a:ext cx="4954835" cy="20854"/>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2" name="Straight Connector 701"/>
          <p:cNvCxnSpPr/>
          <p:nvPr/>
        </p:nvCxnSpPr>
        <p:spPr>
          <a:xfrm>
            <a:off x="6779965" y="5256911"/>
            <a:ext cx="0" cy="1527686"/>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a:off x="6779965" y="6784597"/>
            <a:ext cx="4954835"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cxnSp>
        <p:nvCxnSpPr>
          <p:cNvPr id="706" name="Straight Connector 705"/>
          <p:cNvCxnSpPr/>
          <p:nvPr/>
        </p:nvCxnSpPr>
        <p:spPr>
          <a:xfrm>
            <a:off x="11734800" y="5234968"/>
            <a:ext cx="0" cy="1557579"/>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07" name="Rectangle 706"/>
          <p:cNvSpPr/>
          <p:nvPr/>
        </p:nvSpPr>
        <p:spPr>
          <a:xfrm>
            <a:off x="4251476" y="2221673"/>
            <a:ext cx="1523213"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TextBox 707"/>
          <p:cNvSpPr txBox="1"/>
          <p:nvPr/>
        </p:nvSpPr>
        <p:spPr>
          <a:xfrm>
            <a:off x="4388175" y="2261310"/>
            <a:ext cx="1168397" cy="276999"/>
          </a:xfrm>
          <a:prstGeom prst="rect">
            <a:avLst/>
          </a:prstGeom>
          <a:noFill/>
        </p:spPr>
        <p:txBody>
          <a:bodyPr wrap="none" rtlCol="0">
            <a:spAutoFit/>
          </a:bodyPr>
          <a:lstStyle/>
          <a:p>
            <a:r>
              <a:rPr lang="en-US" sz="1200" dirty="0"/>
              <a:t>Indexing Clients</a:t>
            </a:r>
          </a:p>
        </p:txBody>
      </p:sp>
      <p:sp>
        <p:nvSpPr>
          <p:cNvPr id="709" name="Rectangle 708"/>
          <p:cNvSpPr/>
          <p:nvPr/>
        </p:nvSpPr>
        <p:spPr>
          <a:xfrm>
            <a:off x="4269146" y="6455566"/>
            <a:ext cx="1108050"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TextBox 709"/>
          <p:cNvSpPr txBox="1"/>
          <p:nvPr/>
        </p:nvSpPr>
        <p:spPr>
          <a:xfrm>
            <a:off x="4405844" y="6495203"/>
            <a:ext cx="878959" cy="276999"/>
          </a:xfrm>
          <a:prstGeom prst="rect">
            <a:avLst/>
          </a:prstGeom>
          <a:noFill/>
        </p:spPr>
        <p:txBody>
          <a:bodyPr wrap="none" rtlCol="0">
            <a:spAutoFit/>
          </a:bodyPr>
          <a:lstStyle/>
          <a:p>
            <a:r>
              <a:rPr lang="en-US" sz="1200" dirty="0"/>
              <a:t>QSL Clients</a:t>
            </a:r>
          </a:p>
        </p:txBody>
      </p:sp>
      <p:sp>
        <p:nvSpPr>
          <p:cNvPr id="711" name="Rectangle 710"/>
          <p:cNvSpPr/>
          <p:nvPr/>
        </p:nvSpPr>
        <p:spPr>
          <a:xfrm>
            <a:off x="10408307" y="2163751"/>
            <a:ext cx="1523213"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TextBox 711"/>
          <p:cNvSpPr txBox="1"/>
          <p:nvPr/>
        </p:nvSpPr>
        <p:spPr>
          <a:xfrm>
            <a:off x="10545006" y="2203388"/>
            <a:ext cx="1205651" cy="276999"/>
          </a:xfrm>
          <a:prstGeom prst="rect">
            <a:avLst/>
          </a:prstGeom>
          <a:noFill/>
        </p:spPr>
        <p:txBody>
          <a:bodyPr wrap="none" rtlCol="0">
            <a:spAutoFit/>
          </a:bodyPr>
          <a:lstStyle/>
          <a:p>
            <a:r>
              <a:rPr lang="en-US" sz="1200" dirty="0"/>
              <a:t>Indexing Servers</a:t>
            </a:r>
          </a:p>
        </p:txBody>
      </p:sp>
      <p:sp>
        <p:nvSpPr>
          <p:cNvPr id="713" name="Rectangle 712"/>
          <p:cNvSpPr/>
          <p:nvPr/>
        </p:nvSpPr>
        <p:spPr>
          <a:xfrm>
            <a:off x="6779964" y="6441698"/>
            <a:ext cx="1108050" cy="3429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TextBox 713"/>
          <p:cNvSpPr txBox="1"/>
          <p:nvPr/>
        </p:nvSpPr>
        <p:spPr>
          <a:xfrm>
            <a:off x="6916662" y="6481335"/>
            <a:ext cx="916213" cy="276999"/>
          </a:xfrm>
          <a:prstGeom prst="rect">
            <a:avLst/>
          </a:prstGeom>
          <a:noFill/>
        </p:spPr>
        <p:txBody>
          <a:bodyPr wrap="none" rtlCol="0">
            <a:spAutoFit/>
          </a:bodyPr>
          <a:lstStyle/>
          <a:p>
            <a:r>
              <a:rPr lang="en-US" sz="1200" dirty="0"/>
              <a:t>QSL Servers</a:t>
            </a:r>
          </a:p>
        </p:txBody>
      </p:sp>
    </p:spTree>
    <p:extLst>
      <p:ext uri="{BB962C8B-B14F-4D97-AF65-F5344CB8AC3E}">
        <p14:creationId xmlns:p14="http://schemas.microsoft.com/office/powerpoint/2010/main" val="43029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1720" y="258656"/>
            <a:ext cx="2865928" cy="369332"/>
          </a:xfrm>
          <a:prstGeom prst="rect">
            <a:avLst/>
          </a:prstGeom>
          <a:noFill/>
        </p:spPr>
        <p:txBody>
          <a:bodyPr wrap="square" rtlCol="0">
            <a:spAutoFit/>
          </a:bodyPr>
          <a:lstStyle/>
          <a:p>
            <a:r>
              <a:rPr lang="en-US" dirty="0" err="1"/>
              <a:t>Proactor</a:t>
            </a:r>
            <a:r>
              <a:rPr lang="en-US" dirty="0"/>
              <a:t> Design Pattern</a:t>
            </a:r>
          </a:p>
        </p:txBody>
      </p:sp>
      <p:sp>
        <p:nvSpPr>
          <p:cNvPr id="3" name="TextBox 2"/>
          <p:cNvSpPr txBox="1"/>
          <p:nvPr/>
        </p:nvSpPr>
        <p:spPr>
          <a:xfrm>
            <a:off x="391348" y="755261"/>
            <a:ext cx="5007574" cy="523220"/>
          </a:xfrm>
          <a:prstGeom prst="rect">
            <a:avLst/>
          </a:prstGeom>
          <a:noFill/>
        </p:spPr>
        <p:txBody>
          <a:bodyPr wrap="square" rtlCol="0">
            <a:spAutoFit/>
          </a:bodyPr>
          <a:lstStyle/>
          <a:p>
            <a:r>
              <a:rPr lang="en-US" sz="1400" dirty="0"/>
              <a:t>Characteristics: Efficient use of the asynchronous mechanisms </a:t>
            </a:r>
          </a:p>
          <a:p>
            <a:r>
              <a:rPr lang="en-US" sz="1400" dirty="0"/>
              <a:t>provided by the OS in event driven applications. </a:t>
            </a:r>
          </a:p>
        </p:txBody>
      </p:sp>
      <p:sp>
        <p:nvSpPr>
          <p:cNvPr id="4" name="Rectangle 3"/>
          <p:cNvSpPr/>
          <p:nvPr/>
        </p:nvSpPr>
        <p:spPr>
          <a:xfrm>
            <a:off x="2453234" y="1320895"/>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93566" y="1555889"/>
            <a:ext cx="769763" cy="307777"/>
          </a:xfrm>
          <a:prstGeom prst="rect">
            <a:avLst/>
          </a:prstGeom>
          <a:noFill/>
        </p:spPr>
        <p:txBody>
          <a:bodyPr wrap="none" rtlCol="0">
            <a:spAutoFit/>
          </a:bodyPr>
          <a:lstStyle/>
          <a:p>
            <a:r>
              <a:rPr lang="en-US" sz="1400"/>
              <a:t>Initiator</a:t>
            </a:r>
          </a:p>
        </p:txBody>
      </p:sp>
      <p:sp>
        <p:nvSpPr>
          <p:cNvPr id="6" name="Rectangle 5"/>
          <p:cNvSpPr/>
          <p:nvPr/>
        </p:nvSpPr>
        <p:spPr>
          <a:xfrm>
            <a:off x="6147620" y="1320895"/>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75896" y="1500714"/>
            <a:ext cx="1008033" cy="523220"/>
          </a:xfrm>
          <a:prstGeom prst="rect">
            <a:avLst/>
          </a:prstGeom>
          <a:noFill/>
        </p:spPr>
        <p:txBody>
          <a:bodyPr wrap="none" rtlCol="0">
            <a:spAutoFit/>
          </a:bodyPr>
          <a:lstStyle/>
          <a:p>
            <a:r>
              <a:rPr lang="en-US" sz="1400" dirty="0"/>
              <a:t> </a:t>
            </a:r>
            <a:r>
              <a:rPr lang="en-US" sz="1400" dirty="0" err="1"/>
              <a:t>Proactor</a:t>
            </a:r>
            <a:r>
              <a:rPr lang="en-US" sz="1400" dirty="0"/>
              <a:t> </a:t>
            </a:r>
          </a:p>
          <a:p>
            <a:r>
              <a:rPr lang="en-US" sz="1400" dirty="0"/>
              <a:t> Dispatcher</a:t>
            </a:r>
          </a:p>
        </p:txBody>
      </p:sp>
      <p:sp>
        <p:nvSpPr>
          <p:cNvPr id="8" name="Rectangle 7"/>
          <p:cNvSpPr/>
          <p:nvPr/>
        </p:nvSpPr>
        <p:spPr>
          <a:xfrm>
            <a:off x="2793566" y="2766064"/>
            <a:ext cx="1813035"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63883" y="2893337"/>
            <a:ext cx="1672399" cy="523220"/>
          </a:xfrm>
          <a:prstGeom prst="rect">
            <a:avLst/>
          </a:prstGeom>
          <a:noFill/>
        </p:spPr>
        <p:txBody>
          <a:bodyPr wrap="square" rtlCol="0">
            <a:spAutoFit/>
          </a:bodyPr>
          <a:lstStyle/>
          <a:p>
            <a:r>
              <a:rPr lang="en-US" sz="1400" dirty="0"/>
              <a:t>Asynchronous </a:t>
            </a:r>
            <a:r>
              <a:rPr lang="en-US" sz="1400"/>
              <a:t>Operation Processor</a:t>
            </a:r>
          </a:p>
        </p:txBody>
      </p:sp>
      <p:sp>
        <p:nvSpPr>
          <p:cNvPr id="10" name="Rectangle 9"/>
          <p:cNvSpPr/>
          <p:nvPr/>
        </p:nvSpPr>
        <p:spPr>
          <a:xfrm>
            <a:off x="5380365" y="2766064"/>
            <a:ext cx="1813035"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50682" y="2893337"/>
            <a:ext cx="1672399" cy="523220"/>
          </a:xfrm>
          <a:prstGeom prst="rect">
            <a:avLst/>
          </a:prstGeom>
          <a:noFill/>
        </p:spPr>
        <p:txBody>
          <a:bodyPr wrap="square" rtlCol="0">
            <a:spAutoFit/>
          </a:bodyPr>
          <a:lstStyle/>
          <a:p>
            <a:r>
              <a:rPr lang="en-US" sz="1400" dirty="0"/>
              <a:t>Asynchronous Event </a:t>
            </a:r>
            <a:r>
              <a:rPr lang="en-US" sz="1400" dirty="0" err="1"/>
              <a:t>Demultiplexer</a:t>
            </a:r>
            <a:endParaRPr lang="en-US" sz="1400" dirty="0"/>
          </a:p>
        </p:txBody>
      </p:sp>
      <p:sp>
        <p:nvSpPr>
          <p:cNvPr id="12" name="Rectangle 11"/>
          <p:cNvSpPr/>
          <p:nvPr/>
        </p:nvSpPr>
        <p:spPr>
          <a:xfrm>
            <a:off x="2358641" y="398001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58362" y="4107283"/>
            <a:ext cx="1250983" cy="523220"/>
          </a:xfrm>
          <a:prstGeom prst="rect">
            <a:avLst/>
          </a:prstGeom>
          <a:noFill/>
        </p:spPr>
        <p:txBody>
          <a:bodyPr wrap="none" rtlCol="0">
            <a:spAutoFit/>
          </a:bodyPr>
          <a:lstStyle/>
          <a:p>
            <a:r>
              <a:rPr lang="en-US" sz="1400"/>
              <a:t>Asynchronous </a:t>
            </a:r>
          </a:p>
          <a:p>
            <a:r>
              <a:rPr lang="en-US" sz="1400" dirty="0"/>
              <a:t>Operation</a:t>
            </a:r>
          </a:p>
        </p:txBody>
      </p:sp>
      <p:cxnSp>
        <p:nvCxnSpPr>
          <p:cNvPr id="15" name="Straight Arrow Connector 14"/>
          <p:cNvCxnSpPr/>
          <p:nvPr/>
        </p:nvCxnSpPr>
        <p:spPr>
          <a:xfrm>
            <a:off x="3563329" y="2098661"/>
            <a:ext cx="340333" cy="667403"/>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58641" y="5257011"/>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58362" y="5384284"/>
            <a:ext cx="1075038" cy="523220"/>
          </a:xfrm>
          <a:prstGeom prst="rect">
            <a:avLst/>
          </a:prstGeom>
          <a:noFill/>
        </p:spPr>
        <p:txBody>
          <a:bodyPr wrap="none" rtlCol="0">
            <a:spAutoFit/>
          </a:bodyPr>
          <a:lstStyle/>
          <a:p>
            <a:r>
              <a:rPr lang="en-US" sz="1400" dirty="0"/>
              <a:t>Completion </a:t>
            </a:r>
          </a:p>
          <a:p>
            <a:r>
              <a:rPr lang="en-US" sz="1400" dirty="0"/>
              <a:t>Handler</a:t>
            </a:r>
          </a:p>
        </p:txBody>
      </p:sp>
      <p:sp>
        <p:nvSpPr>
          <p:cNvPr id="18" name="Rectangle 17"/>
          <p:cNvSpPr/>
          <p:nvPr/>
        </p:nvSpPr>
        <p:spPr>
          <a:xfrm>
            <a:off x="4725468" y="4465754"/>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25188" y="4593027"/>
            <a:ext cx="1322431" cy="523220"/>
          </a:xfrm>
          <a:prstGeom prst="rect">
            <a:avLst/>
          </a:prstGeom>
          <a:noFill/>
        </p:spPr>
        <p:txBody>
          <a:bodyPr wrap="square" rtlCol="0">
            <a:spAutoFit/>
          </a:bodyPr>
          <a:lstStyle/>
          <a:p>
            <a:r>
              <a:rPr lang="en-US" sz="1400" dirty="0"/>
              <a:t>Completion </a:t>
            </a:r>
          </a:p>
          <a:p>
            <a:r>
              <a:rPr lang="en-US" sz="1400" dirty="0"/>
              <a:t>Event Queue</a:t>
            </a:r>
          </a:p>
        </p:txBody>
      </p:sp>
      <p:cxnSp>
        <p:nvCxnSpPr>
          <p:cNvPr id="22" name="Straight Connector 21"/>
          <p:cNvCxnSpPr>
            <a:stCxn id="4" idx="1"/>
          </p:cNvCxnSpPr>
          <p:nvPr/>
        </p:nvCxnSpPr>
        <p:spPr>
          <a:xfrm flipH="1" flipV="1">
            <a:off x="1791082" y="1699267"/>
            <a:ext cx="662152" cy="1051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759551" y="1688757"/>
            <a:ext cx="31532" cy="268013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759551" y="4368893"/>
            <a:ext cx="599090" cy="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339138" y="1863666"/>
            <a:ext cx="1114096"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276076" y="1863666"/>
            <a:ext cx="52551" cy="378222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6" idx="1"/>
          </p:cNvCxnSpPr>
          <p:nvPr/>
        </p:nvCxnSpPr>
        <p:spPr>
          <a:xfrm>
            <a:off x="1275076" y="5645894"/>
            <a:ext cx="1083565" cy="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2"/>
            <a:endCxn id="12" idx="0"/>
          </p:cNvCxnSpPr>
          <p:nvPr/>
        </p:nvCxnSpPr>
        <p:spPr>
          <a:xfrm flipH="1">
            <a:off x="3083855" y="3543830"/>
            <a:ext cx="616229" cy="436180"/>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2"/>
            <a:endCxn id="18" idx="0"/>
          </p:cNvCxnSpPr>
          <p:nvPr/>
        </p:nvCxnSpPr>
        <p:spPr>
          <a:xfrm>
            <a:off x="3700084" y="3543830"/>
            <a:ext cx="1750598" cy="92192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8" idx="0"/>
          </p:cNvCxnSpPr>
          <p:nvPr/>
        </p:nvCxnSpPr>
        <p:spPr>
          <a:xfrm flipH="1">
            <a:off x="5450682" y="3543830"/>
            <a:ext cx="836201" cy="92192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 idx="2"/>
          </p:cNvCxnSpPr>
          <p:nvPr/>
        </p:nvCxnSpPr>
        <p:spPr>
          <a:xfrm>
            <a:off x="6872834" y="2098661"/>
            <a:ext cx="0" cy="33370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872834" y="2432362"/>
            <a:ext cx="102475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897593" y="2433480"/>
            <a:ext cx="0" cy="324597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6" idx="3"/>
          </p:cNvCxnSpPr>
          <p:nvPr/>
        </p:nvCxnSpPr>
        <p:spPr>
          <a:xfrm flipH="1" flipV="1">
            <a:off x="3809069" y="5645894"/>
            <a:ext cx="4088524" cy="33564"/>
          </a:xfrm>
          <a:prstGeom prst="straightConnector1">
            <a:avLst/>
          </a:prstGeom>
          <a:ln w="127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 idx="2"/>
            <a:endCxn id="10" idx="0"/>
          </p:cNvCxnSpPr>
          <p:nvPr/>
        </p:nvCxnSpPr>
        <p:spPr>
          <a:xfrm flipH="1">
            <a:off x="6286883" y="2098661"/>
            <a:ext cx="585951" cy="667403"/>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21720" y="2232678"/>
            <a:ext cx="510076" cy="307777"/>
          </a:xfrm>
          <a:prstGeom prst="rect">
            <a:avLst/>
          </a:prstGeom>
          <a:noFill/>
        </p:spPr>
        <p:txBody>
          <a:bodyPr wrap="none" rtlCol="0">
            <a:spAutoFit/>
          </a:bodyPr>
          <a:lstStyle/>
          <a:p>
            <a:r>
              <a:rPr lang="en-US" sz="1400"/>
              <a:t>uses</a:t>
            </a:r>
          </a:p>
        </p:txBody>
      </p:sp>
      <p:sp>
        <p:nvSpPr>
          <p:cNvPr id="60" name="TextBox 59"/>
          <p:cNvSpPr txBox="1"/>
          <p:nvPr/>
        </p:nvSpPr>
        <p:spPr>
          <a:xfrm>
            <a:off x="1830334" y="2897092"/>
            <a:ext cx="592470" cy="307777"/>
          </a:xfrm>
          <a:prstGeom prst="rect">
            <a:avLst/>
          </a:prstGeom>
          <a:noFill/>
        </p:spPr>
        <p:txBody>
          <a:bodyPr wrap="none" rtlCol="0">
            <a:spAutoFit/>
          </a:bodyPr>
          <a:lstStyle/>
          <a:p>
            <a:r>
              <a:rPr lang="en-US" sz="1400"/>
              <a:t>starts</a:t>
            </a:r>
          </a:p>
        </p:txBody>
      </p:sp>
      <p:sp>
        <p:nvSpPr>
          <p:cNvPr id="61" name="TextBox 60"/>
          <p:cNvSpPr txBox="1"/>
          <p:nvPr/>
        </p:nvSpPr>
        <p:spPr>
          <a:xfrm>
            <a:off x="1302351" y="4740170"/>
            <a:ext cx="714363" cy="307777"/>
          </a:xfrm>
          <a:prstGeom prst="rect">
            <a:avLst/>
          </a:prstGeom>
          <a:noFill/>
        </p:spPr>
        <p:txBody>
          <a:bodyPr wrap="none" rtlCol="0">
            <a:spAutoFit/>
          </a:bodyPr>
          <a:lstStyle/>
          <a:p>
            <a:r>
              <a:rPr lang="en-US" sz="1400"/>
              <a:t>creates</a:t>
            </a:r>
          </a:p>
        </p:txBody>
      </p:sp>
      <p:sp>
        <p:nvSpPr>
          <p:cNvPr id="62" name="TextBox 61"/>
          <p:cNvSpPr txBox="1"/>
          <p:nvPr/>
        </p:nvSpPr>
        <p:spPr>
          <a:xfrm>
            <a:off x="2540056" y="3615550"/>
            <a:ext cx="824713" cy="307777"/>
          </a:xfrm>
          <a:prstGeom prst="rect">
            <a:avLst/>
          </a:prstGeom>
          <a:noFill/>
        </p:spPr>
        <p:txBody>
          <a:bodyPr wrap="none" rtlCol="0">
            <a:spAutoFit/>
          </a:bodyPr>
          <a:lstStyle/>
          <a:p>
            <a:r>
              <a:rPr lang="en-US" sz="1400" dirty="0"/>
              <a:t>executes</a:t>
            </a:r>
          </a:p>
        </p:txBody>
      </p:sp>
      <p:sp>
        <p:nvSpPr>
          <p:cNvPr id="63" name="TextBox 62"/>
          <p:cNvSpPr txBox="1"/>
          <p:nvPr/>
        </p:nvSpPr>
        <p:spPr>
          <a:xfrm>
            <a:off x="4321759" y="3631681"/>
            <a:ext cx="902811" cy="307777"/>
          </a:xfrm>
          <a:prstGeom prst="rect">
            <a:avLst/>
          </a:prstGeom>
          <a:noFill/>
        </p:spPr>
        <p:txBody>
          <a:bodyPr wrap="none" rtlCol="0">
            <a:spAutoFit/>
          </a:bodyPr>
          <a:lstStyle/>
          <a:p>
            <a:r>
              <a:rPr lang="en-US" sz="1400" dirty="0" err="1"/>
              <a:t>enqueues</a:t>
            </a:r>
            <a:endParaRPr lang="en-US" sz="1400" dirty="0"/>
          </a:p>
        </p:txBody>
      </p:sp>
      <p:sp>
        <p:nvSpPr>
          <p:cNvPr id="64" name="TextBox 63"/>
          <p:cNvSpPr txBox="1"/>
          <p:nvPr/>
        </p:nvSpPr>
        <p:spPr>
          <a:xfrm>
            <a:off x="6036546" y="3670736"/>
            <a:ext cx="902811" cy="307777"/>
          </a:xfrm>
          <a:prstGeom prst="rect">
            <a:avLst/>
          </a:prstGeom>
          <a:noFill/>
        </p:spPr>
        <p:txBody>
          <a:bodyPr wrap="none" rtlCol="0">
            <a:spAutoFit/>
          </a:bodyPr>
          <a:lstStyle/>
          <a:p>
            <a:r>
              <a:rPr lang="en-US" sz="1400" dirty="0" err="1"/>
              <a:t>dequeues</a:t>
            </a:r>
            <a:endParaRPr lang="en-US" sz="1400" dirty="0"/>
          </a:p>
        </p:txBody>
      </p:sp>
      <p:sp>
        <p:nvSpPr>
          <p:cNvPr id="65" name="TextBox 64"/>
          <p:cNvSpPr txBox="1"/>
          <p:nvPr/>
        </p:nvSpPr>
        <p:spPr>
          <a:xfrm>
            <a:off x="6450627" y="5085056"/>
            <a:ext cx="1369927" cy="523220"/>
          </a:xfrm>
          <a:prstGeom prst="rect">
            <a:avLst/>
          </a:prstGeom>
          <a:noFill/>
        </p:spPr>
        <p:txBody>
          <a:bodyPr wrap="none" rtlCol="0">
            <a:spAutoFit/>
          </a:bodyPr>
          <a:lstStyle/>
          <a:p>
            <a:r>
              <a:rPr lang="en-US" sz="1400" dirty="0" err="1"/>
              <a:t>demultiplexes</a:t>
            </a:r>
            <a:r>
              <a:rPr lang="en-US" sz="1400" dirty="0"/>
              <a:t> &amp;</a:t>
            </a:r>
          </a:p>
          <a:p>
            <a:r>
              <a:rPr lang="en-US" sz="1400" dirty="0"/>
              <a:t>dispatches</a:t>
            </a:r>
          </a:p>
        </p:txBody>
      </p:sp>
      <p:sp>
        <p:nvSpPr>
          <p:cNvPr id="66" name="TextBox 65"/>
          <p:cNvSpPr txBox="1"/>
          <p:nvPr/>
        </p:nvSpPr>
        <p:spPr>
          <a:xfrm>
            <a:off x="8470493" y="572674"/>
            <a:ext cx="3370256" cy="6093976"/>
          </a:xfrm>
          <a:prstGeom prst="rect">
            <a:avLst/>
          </a:prstGeom>
          <a:noFill/>
        </p:spPr>
        <p:txBody>
          <a:bodyPr wrap="square" rtlCol="0">
            <a:spAutoFit/>
          </a:bodyPr>
          <a:lstStyle/>
          <a:p>
            <a:r>
              <a:rPr lang="en-US" sz="1300" b="1" dirty="0"/>
              <a:t>Asynchronous Operation</a:t>
            </a:r>
            <a:r>
              <a:rPr lang="en-US" sz="1300" dirty="0"/>
              <a:t>: defines an operation that is executed asynchronously. For instance read/write IO on a socket</a:t>
            </a:r>
          </a:p>
          <a:p>
            <a:endParaRPr lang="en-US" sz="1300" dirty="0"/>
          </a:p>
          <a:p>
            <a:r>
              <a:rPr lang="en-US" sz="1300" b="1" dirty="0"/>
              <a:t>Asynchronous Operation Process</a:t>
            </a:r>
            <a:r>
              <a:rPr lang="en-US" sz="1300" dirty="0"/>
              <a:t>or: executes </a:t>
            </a:r>
            <a:r>
              <a:rPr lang="en-US" sz="1300" dirty="0" err="1"/>
              <a:t>async</a:t>
            </a:r>
            <a:r>
              <a:rPr lang="en-US" sz="1300" dirty="0"/>
              <a:t> operations and queues on a completion event queue when operations complete.</a:t>
            </a:r>
          </a:p>
          <a:p>
            <a:r>
              <a:rPr lang="en-US" sz="1300" dirty="0"/>
              <a:t> </a:t>
            </a:r>
          </a:p>
          <a:p>
            <a:r>
              <a:rPr lang="en-US" sz="1300" b="1" dirty="0"/>
              <a:t>Completion Event Queue</a:t>
            </a:r>
            <a:r>
              <a:rPr lang="en-US" sz="1300" dirty="0"/>
              <a:t>: Buffers completion events until they are </a:t>
            </a:r>
            <a:r>
              <a:rPr lang="en-US" sz="1300" dirty="0" err="1"/>
              <a:t>dequeued</a:t>
            </a:r>
            <a:r>
              <a:rPr lang="en-US" sz="1300" dirty="0"/>
              <a:t> by </a:t>
            </a:r>
            <a:r>
              <a:rPr lang="en-US" sz="1300" dirty="0" err="1"/>
              <a:t>async</a:t>
            </a:r>
            <a:r>
              <a:rPr lang="en-US" sz="1300" dirty="0"/>
              <a:t> event multiplexer</a:t>
            </a:r>
          </a:p>
          <a:p>
            <a:endParaRPr lang="en-US" sz="1300" dirty="0"/>
          </a:p>
          <a:p>
            <a:r>
              <a:rPr lang="en-US" sz="1300" b="1" dirty="0"/>
              <a:t>Completion Handler</a:t>
            </a:r>
            <a:r>
              <a:rPr lang="en-US" sz="1300" dirty="0"/>
              <a:t>: Process the result of an </a:t>
            </a:r>
            <a:r>
              <a:rPr lang="en-US" sz="1300" dirty="0" err="1"/>
              <a:t>asyncrhonous</a:t>
            </a:r>
            <a:r>
              <a:rPr lang="en-US" sz="1300" dirty="0"/>
              <a:t> operation. This is a </a:t>
            </a:r>
            <a:r>
              <a:rPr lang="en-US" sz="1300" dirty="0" err="1"/>
              <a:t>functor</a:t>
            </a:r>
            <a:r>
              <a:rPr lang="en-US" sz="1300" dirty="0"/>
              <a:t> (function object) </a:t>
            </a:r>
          </a:p>
          <a:p>
            <a:endParaRPr lang="en-US" sz="1300" dirty="0"/>
          </a:p>
          <a:p>
            <a:r>
              <a:rPr lang="en-US" sz="1300" b="1" dirty="0"/>
              <a:t>Asynchronous Event </a:t>
            </a:r>
            <a:r>
              <a:rPr lang="en-US" sz="1300" b="1" dirty="0" err="1"/>
              <a:t>Demultiplexer</a:t>
            </a:r>
            <a:r>
              <a:rPr lang="en-US" sz="1300" dirty="0"/>
              <a:t>: Blocks waiting for events to occur on the completion event queue, and returns a completed event to its caller. </a:t>
            </a:r>
          </a:p>
          <a:p>
            <a:endParaRPr lang="en-US" sz="1300" dirty="0"/>
          </a:p>
          <a:p>
            <a:r>
              <a:rPr lang="en-US" sz="1300" b="1" dirty="0" err="1"/>
              <a:t>Proactor</a:t>
            </a:r>
            <a:r>
              <a:rPr lang="en-US" sz="1300" b="1" dirty="0"/>
              <a:t> / Dispatcher</a:t>
            </a:r>
            <a:r>
              <a:rPr lang="en-US" sz="1300" dirty="0"/>
              <a:t>: Calls </a:t>
            </a:r>
            <a:r>
              <a:rPr lang="en-US" sz="1300" dirty="0" err="1"/>
              <a:t>async</a:t>
            </a:r>
            <a:r>
              <a:rPr lang="en-US" sz="1300" dirty="0"/>
              <a:t> event </a:t>
            </a:r>
            <a:r>
              <a:rPr lang="en-US" sz="1300" dirty="0" err="1"/>
              <a:t>demultiplexer</a:t>
            </a:r>
            <a:r>
              <a:rPr lang="en-US" sz="1300" dirty="0"/>
              <a:t> to </a:t>
            </a:r>
            <a:r>
              <a:rPr lang="en-US" sz="1300" dirty="0" err="1"/>
              <a:t>dequeue</a:t>
            </a:r>
            <a:r>
              <a:rPr lang="en-US" sz="1300" dirty="0"/>
              <a:t> events and dispatches the completion handler by invoking the function object associated with the event. </a:t>
            </a:r>
          </a:p>
          <a:p>
            <a:r>
              <a:rPr lang="en-US" sz="1300" dirty="0"/>
              <a:t> </a:t>
            </a:r>
          </a:p>
          <a:p>
            <a:r>
              <a:rPr lang="en-US" sz="1300" b="1" dirty="0"/>
              <a:t>Initiator</a:t>
            </a:r>
            <a:r>
              <a:rPr lang="en-US" sz="1300" dirty="0"/>
              <a:t>: application-specific code that starts </a:t>
            </a:r>
            <a:r>
              <a:rPr lang="en-US" sz="1300" dirty="0" err="1"/>
              <a:t>async</a:t>
            </a:r>
            <a:r>
              <a:rPr lang="en-US" sz="1300" dirty="0"/>
              <a:t> IO. The Initiator interacts with the </a:t>
            </a:r>
            <a:r>
              <a:rPr lang="en-US" sz="1300" dirty="0" err="1"/>
              <a:t>async</a:t>
            </a:r>
            <a:r>
              <a:rPr lang="en-US" sz="1300" dirty="0"/>
              <a:t> operation processor</a:t>
            </a:r>
          </a:p>
          <a:p>
            <a:endParaRPr lang="en-US" sz="1300" dirty="0"/>
          </a:p>
        </p:txBody>
      </p:sp>
      <p:sp>
        <p:nvSpPr>
          <p:cNvPr id="69" name="TextBox 68"/>
          <p:cNvSpPr txBox="1"/>
          <p:nvPr/>
        </p:nvSpPr>
        <p:spPr>
          <a:xfrm>
            <a:off x="241738" y="6334743"/>
            <a:ext cx="11487807" cy="369332"/>
          </a:xfrm>
          <a:prstGeom prst="rect">
            <a:avLst/>
          </a:prstGeom>
          <a:noFill/>
        </p:spPr>
        <p:txBody>
          <a:bodyPr wrap="square" rtlCol="0">
            <a:spAutoFit/>
          </a:bodyPr>
          <a:lstStyle/>
          <a:p>
            <a:r>
              <a:rPr lang="en-US" dirty="0"/>
              <a:t>boost::</a:t>
            </a:r>
            <a:r>
              <a:rPr lang="en-US" dirty="0" err="1"/>
              <a:t>asio</a:t>
            </a:r>
            <a:r>
              <a:rPr lang="en-US" dirty="0"/>
              <a:t> </a:t>
            </a:r>
            <a:r>
              <a:rPr lang="en-US" dirty="0" err="1"/>
              <a:t>Impl</a:t>
            </a:r>
            <a:r>
              <a:rPr lang="en-US" dirty="0"/>
              <a:t>: </a:t>
            </a:r>
            <a:r>
              <a:rPr lang="en-US" dirty="0">
                <a:solidFill>
                  <a:schemeClr val="accent1"/>
                </a:solidFill>
              </a:rPr>
              <a:t>https://</a:t>
            </a:r>
            <a:r>
              <a:rPr lang="en-US" dirty="0" err="1">
                <a:solidFill>
                  <a:schemeClr val="accent1"/>
                </a:solidFill>
              </a:rPr>
              <a:t>www.boost.org</a:t>
            </a:r>
            <a:r>
              <a:rPr lang="en-US" dirty="0">
                <a:solidFill>
                  <a:schemeClr val="accent1"/>
                </a:solidFill>
              </a:rPr>
              <a:t>/doc/libs/1_69_0/doc/html/</a:t>
            </a:r>
            <a:r>
              <a:rPr lang="en-US" dirty="0" err="1">
                <a:solidFill>
                  <a:schemeClr val="accent1"/>
                </a:solidFill>
              </a:rPr>
              <a:t>boost_asio</a:t>
            </a:r>
            <a:r>
              <a:rPr lang="en-US" dirty="0">
                <a:solidFill>
                  <a:schemeClr val="accent1"/>
                </a:solidFill>
              </a:rPr>
              <a:t>/overview/core/</a:t>
            </a:r>
            <a:r>
              <a:rPr lang="en-US" dirty="0" err="1">
                <a:solidFill>
                  <a:schemeClr val="accent1"/>
                </a:solidFill>
              </a:rPr>
              <a:t>async.html</a:t>
            </a:r>
            <a:r>
              <a:rPr lang="en-US" dirty="0">
                <a:solidFill>
                  <a:schemeClr val="accent1"/>
                </a:solidFill>
              </a:rPr>
              <a:t> </a:t>
            </a:r>
          </a:p>
        </p:txBody>
      </p:sp>
      <p:sp>
        <p:nvSpPr>
          <p:cNvPr id="70" name="TextBox 69"/>
          <p:cNvSpPr txBox="1"/>
          <p:nvPr/>
        </p:nvSpPr>
        <p:spPr>
          <a:xfrm>
            <a:off x="5450682" y="627988"/>
            <a:ext cx="2147366" cy="369332"/>
          </a:xfrm>
          <a:prstGeom prst="rect">
            <a:avLst/>
          </a:prstGeom>
          <a:noFill/>
        </p:spPr>
        <p:txBody>
          <a:bodyPr wrap="square" rtlCol="0">
            <a:spAutoFit/>
          </a:bodyPr>
          <a:lstStyle/>
          <a:p>
            <a:r>
              <a:rPr lang="en-US" u="sng" dirty="0"/>
              <a:t>Activity Diagram</a:t>
            </a:r>
          </a:p>
        </p:txBody>
      </p:sp>
    </p:spTree>
    <p:extLst>
      <p:ext uri="{BB962C8B-B14F-4D97-AF65-F5344CB8AC3E}">
        <p14:creationId xmlns:p14="http://schemas.microsoft.com/office/powerpoint/2010/main" val="173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920" y="343515"/>
            <a:ext cx="4184135" cy="369332"/>
          </a:xfrm>
          <a:prstGeom prst="rect">
            <a:avLst/>
          </a:prstGeom>
          <a:noFill/>
        </p:spPr>
        <p:txBody>
          <a:bodyPr wrap="square" rtlCol="0">
            <a:spAutoFit/>
          </a:bodyPr>
          <a:lstStyle/>
          <a:p>
            <a:r>
              <a:rPr lang="en-US" dirty="0" err="1"/>
              <a:t>Proactor</a:t>
            </a:r>
            <a:r>
              <a:rPr lang="en-US" dirty="0"/>
              <a:t> Design Pattern</a:t>
            </a:r>
          </a:p>
        </p:txBody>
      </p:sp>
      <p:sp>
        <p:nvSpPr>
          <p:cNvPr id="3" name="Rectangle 2"/>
          <p:cNvSpPr/>
          <p:nvPr/>
        </p:nvSpPr>
        <p:spPr>
          <a:xfrm>
            <a:off x="578178"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8510" y="1758994"/>
            <a:ext cx="769763" cy="307777"/>
          </a:xfrm>
          <a:prstGeom prst="rect">
            <a:avLst/>
          </a:prstGeom>
          <a:noFill/>
        </p:spPr>
        <p:txBody>
          <a:bodyPr wrap="none" rtlCol="0">
            <a:spAutoFit/>
          </a:bodyPr>
          <a:lstStyle/>
          <a:p>
            <a:r>
              <a:rPr lang="en-US" sz="1400"/>
              <a:t>Initiator</a:t>
            </a:r>
          </a:p>
        </p:txBody>
      </p:sp>
      <p:sp>
        <p:nvSpPr>
          <p:cNvPr id="5" name="Rectangle 4"/>
          <p:cNvSpPr/>
          <p:nvPr/>
        </p:nvSpPr>
        <p:spPr>
          <a:xfrm>
            <a:off x="2513511" y="1527958"/>
            <a:ext cx="1634797"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513511" y="1655231"/>
            <a:ext cx="1672399" cy="523220"/>
          </a:xfrm>
          <a:prstGeom prst="rect">
            <a:avLst/>
          </a:prstGeom>
          <a:noFill/>
        </p:spPr>
        <p:txBody>
          <a:bodyPr wrap="square" rtlCol="0">
            <a:spAutoFit/>
          </a:bodyPr>
          <a:lstStyle/>
          <a:p>
            <a:r>
              <a:rPr lang="en-US" sz="1400" dirty="0"/>
              <a:t>Asynchronous </a:t>
            </a:r>
            <a:r>
              <a:rPr lang="en-US" sz="1400"/>
              <a:t>Operation Processor</a:t>
            </a:r>
          </a:p>
        </p:txBody>
      </p:sp>
      <p:sp>
        <p:nvSpPr>
          <p:cNvPr id="7" name="Rectangle 6"/>
          <p:cNvSpPr/>
          <p:nvPr/>
        </p:nvSpPr>
        <p:spPr>
          <a:xfrm>
            <a:off x="4633213"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32934" y="1651273"/>
            <a:ext cx="1250983" cy="523220"/>
          </a:xfrm>
          <a:prstGeom prst="rect">
            <a:avLst/>
          </a:prstGeom>
          <a:noFill/>
        </p:spPr>
        <p:txBody>
          <a:bodyPr wrap="none" rtlCol="0">
            <a:spAutoFit/>
          </a:bodyPr>
          <a:lstStyle/>
          <a:p>
            <a:r>
              <a:rPr lang="en-US" sz="1400" dirty="0"/>
              <a:t>Asynchronous </a:t>
            </a:r>
          </a:p>
          <a:p>
            <a:r>
              <a:rPr lang="en-US" sz="1400" dirty="0"/>
              <a:t>Operation</a:t>
            </a:r>
          </a:p>
        </p:txBody>
      </p:sp>
      <p:sp>
        <p:nvSpPr>
          <p:cNvPr id="9" name="Rectangle 8"/>
          <p:cNvSpPr/>
          <p:nvPr/>
        </p:nvSpPr>
        <p:spPr>
          <a:xfrm>
            <a:off x="8284734" y="1524000"/>
            <a:ext cx="1504326"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64877" y="1655231"/>
            <a:ext cx="1008033" cy="523220"/>
          </a:xfrm>
          <a:prstGeom prst="rect">
            <a:avLst/>
          </a:prstGeom>
          <a:noFill/>
        </p:spPr>
        <p:txBody>
          <a:bodyPr wrap="none" rtlCol="0">
            <a:spAutoFit/>
          </a:bodyPr>
          <a:lstStyle/>
          <a:p>
            <a:r>
              <a:rPr lang="en-US" sz="1400" dirty="0"/>
              <a:t> </a:t>
            </a:r>
            <a:r>
              <a:rPr lang="en-US" sz="1400" dirty="0" err="1"/>
              <a:t>Proactor</a:t>
            </a:r>
            <a:r>
              <a:rPr lang="en-US" sz="1400" dirty="0"/>
              <a:t> </a:t>
            </a:r>
          </a:p>
          <a:p>
            <a:r>
              <a:rPr lang="en-US" sz="1400" dirty="0"/>
              <a:t> Dispatcher</a:t>
            </a:r>
          </a:p>
        </p:txBody>
      </p:sp>
      <p:sp>
        <p:nvSpPr>
          <p:cNvPr id="11" name="Rectangle 10"/>
          <p:cNvSpPr/>
          <p:nvPr/>
        </p:nvSpPr>
        <p:spPr>
          <a:xfrm>
            <a:off x="10150791" y="1523999"/>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307885" y="1651273"/>
            <a:ext cx="1075038" cy="523220"/>
          </a:xfrm>
          <a:prstGeom prst="rect">
            <a:avLst/>
          </a:prstGeom>
          <a:noFill/>
        </p:spPr>
        <p:txBody>
          <a:bodyPr wrap="none" rtlCol="0">
            <a:spAutoFit/>
          </a:bodyPr>
          <a:lstStyle/>
          <a:p>
            <a:r>
              <a:rPr lang="en-US" sz="1400" dirty="0"/>
              <a:t>Completion </a:t>
            </a:r>
          </a:p>
          <a:p>
            <a:r>
              <a:rPr lang="en-US" sz="1400" dirty="0"/>
              <a:t>Handler</a:t>
            </a:r>
          </a:p>
        </p:txBody>
      </p:sp>
      <p:sp>
        <p:nvSpPr>
          <p:cNvPr id="13" name="Rectangle 12"/>
          <p:cNvSpPr/>
          <p:nvPr/>
        </p:nvSpPr>
        <p:spPr>
          <a:xfrm>
            <a:off x="1161949" y="2841891"/>
            <a:ext cx="282883" cy="263399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868505" y="3445858"/>
            <a:ext cx="386985" cy="266284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 idx="2"/>
            <a:endCxn id="13" idx="0"/>
          </p:cNvCxnSpPr>
          <p:nvPr/>
        </p:nvCxnSpPr>
        <p:spPr>
          <a:xfrm flipH="1">
            <a:off x="1303391" y="2301766"/>
            <a:ext cx="1" cy="5401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p:cNvCxnSpPr>
          <p:nvPr/>
        </p:nvCxnSpPr>
        <p:spPr>
          <a:xfrm flipH="1">
            <a:off x="1303390" y="5475890"/>
            <a:ext cx="1" cy="6328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44832" y="3138046"/>
            <a:ext cx="1749630" cy="148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04957" y="3306901"/>
            <a:ext cx="1712025" cy="46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p:cNvCxnSpPr>
          <p:nvPr/>
        </p:nvCxnSpPr>
        <p:spPr>
          <a:xfrm flipH="1">
            <a:off x="3491151" y="4141077"/>
            <a:ext cx="1867273"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99835" y="4422655"/>
            <a:ext cx="3589789" cy="36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14" idx="0"/>
          </p:cNvCxnSpPr>
          <p:nvPr/>
        </p:nvCxnSpPr>
        <p:spPr>
          <a:xfrm>
            <a:off x="3330910" y="2305724"/>
            <a:ext cx="18800" cy="836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15" idx="0"/>
          </p:cNvCxnSpPr>
          <p:nvPr/>
        </p:nvCxnSpPr>
        <p:spPr>
          <a:xfrm flipH="1">
            <a:off x="5358424" y="2301766"/>
            <a:ext cx="3" cy="100559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5" idx="2"/>
          </p:cNvCxnSpPr>
          <p:nvPr/>
        </p:nvCxnSpPr>
        <p:spPr>
          <a:xfrm>
            <a:off x="5358424" y="4141077"/>
            <a:ext cx="16864" cy="203201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2"/>
          </p:cNvCxnSpPr>
          <p:nvPr/>
        </p:nvCxnSpPr>
        <p:spPr>
          <a:xfrm flipH="1">
            <a:off x="3349709" y="4635817"/>
            <a:ext cx="1" cy="15372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7" idx="0"/>
          </p:cNvCxnSpPr>
          <p:nvPr/>
        </p:nvCxnSpPr>
        <p:spPr>
          <a:xfrm>
            <a:off x="9061998" y="2323170"/>
            <a:ext cx="0" cy="11226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068893" y="6098698"/>
            <a:ext cx="0" cy="14878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881033" y="2323170"/>
            <a:ext cx="23839" cy="392431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9405768" y="5184796"/>
            <a:ext cx="1348826" cy="9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07920" y="697496"/>
            <a:ext cx="2838812" cy="369332"/>
          </a:xfrm>
          <a:prstGeom prst="rect">
            <a:avLst/>
          </a:prstGeom>
          <a:noFill/>
        </p:spPr>
        <p:txBody>
          <a:bodyPr wrap="square" rtlCol="0">
            <a:spAutoFit/>
          </a:bodyPr>
          <a:lstStyle/>
          <a:p>
            <a:r>
              <a:rPr lang="en-US" u="sng" dirty="0"/>
              <a:t>Main Sequence Diagram</a:t>
            </a:r>
          </a:p>
        </p:txBody>
      </p:sp>
      <p:sp>
        <p:nvSpPr>
          <p:cNvPr id="47" name="Rectangle 46"/>
          <p:cNvSpPr/>
          <p:nvPr/>
        </p:nvSpPr>
        <p:spPr>
          <a:xfrm>
            <a:off x="6472575" y="1524000"/>
            <a:ext cx="1450428" cy="77776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72296" y="1651273"/>
            <a:ext cx="1121525" cy="523220"/>
          </a:xfrm>
          <a:prstGeom prst="rect">
            <a:avLst/>
          </a:prstGeom>
          <a:noFill/>
        </p:spPr>
        <p:txBody>
          <a:bodyPr wrap="none" rtlCol="0">
            <a:spAutoFit/>
          </a:bodyPr>
          <a:lstStyle/>
          <a:p>
            <a:r>
              <a:rPr lang="en-US" sz="1400" dirty="0"/>
              <a:t>Completion </a:t>
            </a:r>
          </a:p>
          <a:p>
            <a:r>
              <a:rPr lang="en-US" sz="1400" dirty="0"/>
              <a:t>Event Queue</a:t>
            </a:r>
          </a:p>
        </p:txBody>
      </p:sp>
      <p:sp>
        <p:nvSpPr>
          <p:cNvPr id="50" name="Rectangle 49"/>
          <p:cNvSpPr/>
          <p:nvPr/>
        </p:nvSpPr>
        <p:spPr>
          <a:xfrm>
            <a:off x="7081221" y="4378900"/>
            <a:ext cx="293475" cy="27436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endCxn id="50" idx="0"/>
          </p:cNvCxnSpPr>
          <p:nvPr/>
        </p:nvCxnSpPr>
        <p:spPr>
          <a:xfrm>
            <a:off x="7225754" y="2323170"/>
            <a:ext cx="2205" cy="20557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25754" y="4653263"/>
            <a:ext cx="15563" cy="15198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0072" y="2574982"/>
            <a:ext cx="1621678" cy="461665"/>
          </a:xfrm>
          <a:prstGeom prst="rect">
            <a:avLst/>
          </a:prstGeom>
          <a:noFill/>
          <a:ln>
            <a:solidFill>
              <a:schemeClr val="accent1"/>
            </a:solidFill>
          </a:ln>
        </p:spPr>
        <p:txBody>
          <a:bodyPr wrap="square" rtlCol="0">
            <a:spAutoFit/>
          </a:bodyPr>
          <a:lstStyle/>
          <a:p>
            <a:r>
              <a:rPr lang="en-US" sz="1200" dirty="0"/>
              <a:t>Completion Handler</a:t>
            </a:r>
          </a:p>
          <a:p>
            <a:r>
              <a:rPr lang="en-US" sz="1200" dirty="0"/>
              <a:t>Completion </a:t>
            </a:r>
            <a:r>
              <a:rPr lang="en-US" sz="1200" dirty="0" err="1"/>
              <a:t>Ev</a:t>
            </a:r>
            <a:r>
              <a:rPr lang="en-US" sz="1200" dirty="0"/>
              <a:t> Queue</a:t>
            </a:r>
          </a:p>
        </p:txBody>
      </p:sp>
      <p:sp>
        <p:nvSpPr>
          <p:cNvPr id="32" name="TextBox 31"/>
          <p:cNvSpPr txBox="1"/>
          <p:nvPr/>
        </p:nvSpPr>
        <p:spPr>
          <a:xfrm>
            <a:off x="1484950" y="3099611"/>
            <a:ext cx="1697921" cy="276999"/>
          </a:xfrm>
          <a:prstGeom prst="rect">
            <a:avLst/>
          </a:prstGeom>
          <a:noFill/>
        </p:spPr>
        <p:txBody>
          <a:bodyPr wrap="square" rtlCol="0">
            <a:spAutoFit/>
          </a:bodyPr>
          <a:lstStyle/>
          <a:p>
            <a:r>
              <a:rPr lang="en-US" sz="1200"/>
              <a:t>exec_async_operation</a:t>
            </a:r>
            <a:r>
              <a:rPr lang="en-US" sz="1200" dirty="0"/>
              <a:t>()</a:t>
            </a:r>
          </a:p>
        </p:txBody>
      </p:sp>
      <p:sp>
        <p:nvSpPr>
          <p:cNvPr id="53" name="TextBox 52"/>
          <p:cNvSpPr txBox="1"/>
          <p:nvPr/>
        </p:nvSpPr>
        <p:spPr>
          <a:xfrm>
            <a:off x="3679307" y="3023845"/>
            <a:ext cx="1697921" cy="276999"/>
          </a:xfrm>
          <a:prstGeom prst="rect">
            <a:avLst/>
          </a:prstGeom>
          <a:noFill/>
        </p:spPr>
        <p:txBody>
          <a:bodyPr wrap="square" rtlCol="0">
            <a:spAutoFit/>
          </a:bodyPr>
          <a:lstStyle/>
          <a:p>
            <a:r>
              <a:rPr lang="en-US" sz="1200"/>
              <a:t>async_operation</a:t>
            </a:r>
            <a:r>
              <a:rPr lang="en-US" sz="1200" dirty="0"/>
              <a:t>()</a:t>
            </a:r>
          </a:p>
        </p:txBody>
      </p:sp>
      <p:cxnSp>
        <p:nvCxnSpPr>
          <p:cNvPr id="56" name="Straight Arrow Connector 55"/>
          <p:cNvCxnSpPr>
            <a:endCxn id="15" idx="3"/>
          </p:cNvCxnSpPr>
          <p:nvPr/>
        </p:nvCxnSpPr>
        <p:spPr>
          <a:xfrm flipH="1">
            <a:off x="5499865" y="3724219"/>
            <a:ext cx="583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43933" y="3662027"/>
            <a:ext cx="794876" cy="276999"/>
          </a:xfrm>
          <a:prstGeom prst="rect">
            <a:avLst/>
          </a:prstGeom>
          <a:noFill/>
        </p:spPr>
        <p:txBody>
          <a:bodyPr wrap="square" rtlCol="0">
            <a:spAutoFit/>
          </a:bodyPr>
          <a:lstStyle/>
          <a:p>
            <a:r>
              <a:rPr lang="en-US" sz="1200" dirty="0"/>
              <a:t>event</a:t>
            </a:r>
          </a:p>
        </p:txBody>
      </p:sp>
      <p:sp>
        <p:nvSpPr>
          <p:cNvPr id="58" name="TextBox 57"/>
          <p:cNvSpPr txBox="1"/>
          <p:nvPr/>
        </p:nvSpPr>
        <p:spPr>
          <a:xfrm>
            <a:off x="4045060" y="3894900"/>
            <a:ext cx="722118" cy="283515"/>
          </a:xfrm>
          <a:prstGeom prst="rect">
            <a:avLst/>
          </a:prstGeom>
          <a:noFill/>
        </p:spPr>
        <p:txBody>
          <a:bodyPr wrap="square" rtlCol="0">
            <a:spAutoFit/>
          </a:bodyPr>
          <a:lstStyle/>
          <a:p>
            <a:r>
              <a:rPr lang="en-US" sz="1200"/>
              <a:t>result</a:t>
            </a:r>
            <a:endParaRPr lang="en-US" sz="1200" dirty="0"/>
          </a:p>
        </p:txBody>
      </p:sp>
      <p:cxnSp>
        <p:nvCxnSpPr>
          <p:cNvPr id="65" name="Straight Arrow Connector 64"/>
          <p:cNvCxnSpPr/>
          <p:nvPr/>
        </p:nvCxnSpPr>
        <p:spPr>
          <a:xfrm>
            <a:off x="1444832" y="3445859"/>
            <a:ext cx="742367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08268" y="3142004"/>
            <a:ext cx="282883" cy="1493813"/>
          </a:xfrm>
          <a:prstGeom prst="rect">
            <a:avLst/>
          </a:prstGeom>
          <a:solidFill>
            <a:schemeClr val="bg1">
              <a:alpha val="78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16982" y="3307361"/>
            <a:ext cx="282883" cy="833716"/>
          </a:xfrm>
          <a:prstGeom prst="rect">
            <a:avLst/>
          </a:prstGeom>
          <a:solidFill>
            <a:schemeClr val="bg1">
              <a:alpha val="78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5654123" y="4178415"/>
            <a:ext cx="722118" cy="283515"/>
          </a:xfrm>
          <a:prstGeom prst="rect">
            <a:avLst/>
          </a:prstGeom>
          <a:noFill/>
        </p:spPr>
        <p:txBody>
          <a:bodyPr wrap="square" rtlCol="0">
            <a:spAutoFit/>
          </a:bodyPr>
          <a:lstStyle/>
          <a:p>
            <a:r>
              <a:rPr lang="en-US" sz="1200"/>
              <a:t>result</a:t>
            </a:r>
            <a:endParaRPr lang="en-US" sz="1200" dirty="0"/>
          </a:p>
        </p:txBody>
      </p:sp>
      <p:sp>
        <p:nvSpPr>
          <p:cNvPr id="76" name="TextBox 75"/>
          <p:cNvSpPr txBox="1"/>
          <p:nvPr/>
        </p:nvSpPr>
        <p:spPr>
          <a:xfrm>
            <a:off x="7490836" y="3165603"/>
            <a:ext cx="1201219" cy="283515"/>
          </a:xfrm>
          <a:prstGeom prst="rect">
            <a:avLst/>
          </a:prstGeom>
          <a:noFill/>
        </p:spPr>
        <p:txBody>
          <a:bodyPr wrap="square" rtlCol="0">
            <a:spAutoFit/>
          </a:bodyPr>
          <a:lstStyle/>
          <a:p>
            <a:r>
              <a:rPr lang="en-US" sz="1200" dirty="0" err="1"/>
              <a:t>handle_events</a:t>
            </a:r>
            <a:r>
              <a:rPr lang="en-US" sz="1200" dirty="0"/>
              <a:t>()</a:t>
            </a:r>
          </a:p>
        </p:txBody>
      </p:sp>
      <p:sp>
        <p:nvSpPr>
          <p:cNvPr id="78" name="Rectangle 77"/>
          <p:cNvSpPr/>
          <p:nvPr/>
        </p:nvSpPr>
        <p:spPr>
          <a:xfrm>
            <a:off x="9122885" y="4560241"/>
            <a:ext cx="282883" cy="132362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a:stCxn id="50" idx="3"/>
          </p:cNvCxnSpPr>
          <p:nvPr/>
        </p:nvCxnSpPr>
        <p:spPr>
          <a:xfrm flipV="1">
            <a:off x="7374696" y="4516081"/>
            <a:ext cx="1493809"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9264326" y="4461930"/>
            <a:ext cx="308584" cy="0"/>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572910" y="4461930"/>
            <a:ext cx="0" cy="19133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9405768" y="4653263"/>
            <a:ext cx="16714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9418563" y="5826832"/>
            <a:ext cx="141442" cy="0"/>
          </a:xfrm>
          <a:prstGeom prst="straightConnector1">
            <a:avLst/>
          </a:prstGeom>
          <a:ln w="12700">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9568470" y="5826832"/>
            <a:ext cx="110" cy="1977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264271" y="6024585"/>
            <a:ext cx="3041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843040" y="4237142"/>
            <a:ext cx="722118" cy="283515"/>
          </a:xfrm>
          <a:prstGeom prst="rect">
            <a:avLst/>
          </a:prstGeom>
          <a:noFill/>
        </p:spPr>
        <p:txBody>
          <a:bodyPr wrap="square" rtlCol="0">
            <a:spAutoFit/>
          </a:bodyPr>
          <a:lstStyle/>
          <a:p>
            <a:r>
              <a:rPr lang="en-US" sz="1200" dirty="0"/>
              <a:t>event</a:t>
            </a:r>
          </a:p>
        </p:txBody>
      </p:sp>
      <p:sp>
        <p:nvSpPr>
          <p:cNvPr id="122" name="Rectangle 121"/>
          <p:cNvSpPr/>
          <p:nvPr/>
        </p:nvSpPr>
        <p:spPr>
          <a:xfrm>
            <a:off x="7081221" y="4761536"/>
            <a:ext cx="293475" cy="27436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7382759" y="4761536"/>
            <a:ext cx="1748189" cy="63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7382759" y="5002415"/>
            <a:ext cx="1748189" cy="6350"/>
          </a:xfrm>
          <a:prstGeom prst="straightConnector1">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746706" y="4781061"/>
            <a:ext cx="722118" cy="283515"/>
          </a:xfrm>
          <a:prstGeom prst="rect">
            <a:avLst/>
          </a:prstGeom>
          <a:noFill/>
        </p:spPr>
        <p:txBody>
          <a:bodyPr wrap="square" rtlCol="0">
            <a:spAutoFit/>
          </a:bodyPr>
          <a:lstStyle/>
          <a:p>
            <a:r>
              <a:rPr lang="en-US" sz="1200"/>
              <a:t>result</a:t>
            </a:r>
            <a:endParaRPr lang="en-US" sz="1200" dirty="0"/>
          </a:p>
        </p:txBody>
      </p:sp>
      <p:sp>
        <p:nvSpPr>
          <p:cNvPr id="16" name="Rectangle 15"/>
          <p:cNvSpPr/>
          <p:nvPr/>
        </p:nvSpPr>
        <p:spPr>
          <a:xfrm>
            <a:off x="10754594" y="5184796"/>
            <a:ext cx="282883" cy="563453"/>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0904872" y="5315026"/>
            <a:ext cx="282883" cy="27454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9405768" y="5748249"/>
            <a:ext cx="134882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1037477" y="5194163"/>
            <a:ext cx="308584" cy="0"/>
          </a:xfrm>
          <a:prstGeom prst="straightConnector1">
            <a:avLst/>
          </a:prstGeom>
          <a:ln w="12700">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346061" y="5194163"/>
            <a:ext cx="0" cy="19133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11178919" y="5385496"/>
            <a:ext cx="16714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1204619" y="5544172"/>
            <a:ext cx="141442" cy="0"/>
          </a:xfrm>
          <a:prstGeom prst="straightConnector1">
            <a:avLst/>
          </a:prstGeom>
          <a:ln w="12700">
            <a:prstDash val="dash"/>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1354526" y="5544172"/>
            <a:ext cx="110" cy="1977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11050327" y="5741925"/>
            <a:ext cx="304199"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9494895" y="4929823"/>
            <a:ext cx="1081623" cy="276999"/>
          </a:xfrm>
          <a:prstGeom prst="rect">
            <a:avLst/>
          </a:prstGeom>
          <a:noFill/>
        </p:spPr>
        <p:txBody>
          <a:bodyPr wrap="square" rtlCol="0">
            <a:spAutoFit/>
          </a:bodyPr>
          <a:lstStyle/>
          <a:p>
            <a:r>
              <a:rPr lang="en-US" sz="1200"/>
              <a:t>handle_event</a:t>
            </a:r>
            <a:endParaRPr lang="en-US" sz="1200" dirty="0"/>
          </a:p>
        </p:txBody>
      </p:sp>
      <p:sp>
        <p:nvSpPr>
          <p:cNvPr id="144" name="TextBox 143"/>
          <p:cNvSpPr txBox="1"/>
          <p:nvPr/>
        </p:nvSpPr>
        <p:spPr>
          <a:xfrm>
            <a:off x="10980933" y="4939062"/>
            <a:ext cx="722118" cy="283515"/>
          </a:xfrm>
          <a:prstGeom prst="rect">
            <a:avLst/>
          </a:prstGeom>
          <a:noFill/>
        </p:spPr>
        <p:txBody>
          <a:bodyPr wrap="square" rtlCol="0">
            <a:spAutoFit/>
          </a:bodyPr>
          <a:lstStyle/>
          <a:p>
            <a:r>
              <a:rPr lang="en-US" sz="1200" dirty="0"/>
              <a:t>service</a:t>
            </a:r>
          </a:p>
        </p:txBody>
      </p:sp>
      <p:cxnSp>
        <p:nvCxnSpPr>
          <p:cNvPr id="146" name="Straight Arrow Connector 145"/>
          <p:cNvCxnSpPr/>
          <p:nvPr/>
        </p:nvCxnSpPr>
        <p:spPr>
          <a:xfrm flipH="1">
            <a:off x="3488395" y="4629784"/>
            <a:ext cx="358138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1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15274</TotalTime>
  <Words>4844</Words>
  <Application>Microsoft Macintosh PowerPoint</Application>
  <PresentationFormat>Widescreen</PresentationFormat>
  <Paragraphs>760</Paragraphs>
  <Slides>30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Dimitar Gueorguiev</dc:creator>
  <cp:lastModifiedBy>Gueorguiev, Dimitar</cp:lastModifiedBy>
  <cp:revision>603</cp:revision>
  <cp:lastPrinted>2018-12-25T10:53:22Z</cp:lastPrinted>
  <dcterms:created xsi:type="dcterms:W3CDTF">2018-12-08T19:08:35Z</dcterms:created>
  <dcterms:modified xsi:type="dcterms:W3CDTF">2023-02-11T21:12:28Z</dcterms:modified>
</cp:coreProperties>
</file>