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58" r:id="rId12"/>
    <p:sldId id="268" r:id="rId13"/>
    <p:sldId id="269"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1</c:v>
                </c:pt>
                <c:pt idx="1">
                  <c:v>8</c:v>
                </c:pt>
                <c:pt idx="2">
                  <c:v>9</c:v>
                </c:pt>
                <c:pt idx="3">
                  <c:v>17</c:v>
                </c:pt>
                <c:pt idx="4">
                  <c:v>16</c:v>
                </c:pt>
                <c:pt idx="5">
                  <c:v>6</c:v>
                </c:pt>
                <c:pt idx="6">
                  <c:v>1</c:v>
                </c:pt>
                <c:pt idx="7">
                  <c:v>0</c:v>
                </c:pt>
              </c:numCache>
            </c:numRef>
          </c:val>
        </c:ser>
        <c:dLbls>
          <c:showLegendKey val="0"/>
          <c:showVal val="0"/>
          <c:showCatName val="0"/>
          <c:showSerName val="0"/>
          <c:showPercent val="0"/>
          <c:showBubbleSize val="0"/>
        </c:dLbls>
        <c:gapWidth val="150"/>
        <c:axId val="40841984"/>
        <c:axId val="40843520"/>
      </c:barChart>
      <c:catAx>
        <c:axId val="40841984"/>
        <c:scaling>
          <c:orientation val="minMax"/>
        </c:scaling>
        <c:delete val="0"/>
        <c:axPos val="b"/>
        <c:numFmt formatCode="General" sourceLinked="1"/>
        <c:majorTickMark val="out"/>
        <c:minorTickMark val="none"/>
        <c:tickLblPos val="nextTo"/>
        <c:crossAx val="40843520"/>
        <c:crosses val="autoZero"/>
        <c:auto val="1"/>
        <c:lblAlgn val="ctr"/>
        <c:lblOffset val="100"/>
        <c:noMultiLvlLbl val="0"/>
      </c:catAx>
      <c:valAx>
        <c:axId val="40843520"/>
        <c:scaling>
          <c:orientation val="minMax"/>
        </c:scaling>
        <c:delete val="0"/>
        <c:axPos val="l"/>
        <c:majorGridlines/>
        <c:numFmt formatCode="General" sourceLinked="1"/>
        <c:majorTickMark val="out"/>
        <c:minorTickMark val="none"/>
        <c:tickLblPos val="nextTo"/>
        <c:crossAx val="408419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8</c:v>
                </c:pt>
                <c:pt idx="1">
                  <c:v>7</c:v>
                </c:pt>
                <c:pt idx="2">
                  <c:v>14</c:v>
                </c:pt>
                <c:pt idx="3">
                  <c:v>13</c:v>
                </c:pt>
                <c:pt idx="4">
                  <c:v>6</c:v>
                </c:pt>
                <c:pt idx="5">
                  <c:v>1</c:v>
                </c:pt>
                <c:pt idx="6">
                  <c:v>0</c:v>
                </c:pt>
                <c:pt idx="7">
                  <c:v>0</c:v>
                </c:pt>
              </c:numCache>
            </c:numRef>
          </c:val>
        </c:ser>
        <c:dLbls>
          <c:showLegendKey val="0"/>
          <c:showVal val="0"/>
          <c:showCatName val="0"/>
          <c:showSerName val="0"/>
          <c:showPercent val="0"/>
          <c:showBubbleSize val="0"/>
        </c:dLbls>
        <c:gapWidth val="150"/>
        <c:axId val="122606720"/>
        <c:axId val="122608256"/>
      </c:barChart>
      <c:catAx>
        <c:axId val="122606720"/>
        <c:scaling>
          <c:orientation val="minMax"/>
        </c:scaling>
        <c:delete val="0"/>
        <c:axPos val="b"/>
        <c:numFmt formatCode="General" sourceLinked="1"/>
        <c:majorTickMark val="out"/>
        <c:minorTickMark val="none"/>
        <c:tickLblPos val="nextTo"/>
        <c:crossAx val="122608256"/>
        <c:crosses val="autoZero"/>
        <c:auto val="1"/>
        <c:lblAlgn val="ctr"/>
        <c:lblOffset val="100"/>
        <c:noMultiLvlLbl val="0"/>
      </c:catAx>
      <c:valAx>
        <c:axId val="122608256"/>
        <c:scaling>
          <c:orientation val="minMax"/>
        </c:scaling>
        <c:delete val="0"/>
        <c:axPos val="l"/>
        <c:majorGridlines/>
        <c:numFmt formatCode="General" sourceLinked="1"/>
        <c:majorTickMark val="out"/>
        <c:minorTickMark val="none"/>
        <c:tickLblPos val="nextTo"/>
        <c:crossAx val="122606720"/>
        <c:crosses val="autoZero"/>
        <c:crossBetween val="between"/>
      </c:valAx>
    </c:plotArea>
    <c:plotVisOnly val="1"/>
    <c:dispBlanksAs val="gap"/>
    <c:showDLblsOverMax val="0"/>
  </c:chart>
  <c:txPr>
    <a:bodyPr/>
    <a:lstStyle/>
    <a:p>
      <a:pPr>
        <a:defRPr sz="1400" baseline="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1</c:v>
                </c:pt>
                <c:pt idx="1">
                  <c:v>14</c:v>
                </c:pt>
                <c:pt idx="2">
                  <c:v>14</c:v>
                </c:pt>
                <c:pt idx="3">
                  <c:v>19</c:v>
                </c:pt>
                <c:pt idx="4">
                  <c:v>3</c:v>
                </c:pt>
                <c:pt idx="5">
                  <c:v>2</c:v>
                </c:pt>
                <c:pt idx="6">
                  <c:v>0</c:v>
                </c:pt>
                <c:pt idx="7">
                  <c:v>0</c:v>
                </c:pt>
              </c:numCache>
            </c:numRef>
          </c:val>
        </c:ser>
        <c:dLbls>
          <c:showLegendKey val="0"/>
          <c:showVal val="0"/>
          <c:showCatName val="0"/>
          <c:showSerName val="0"/>
          <c:showPercent val="0"/>
          <c:showBubbleSize val="0"/>
        </c:dLbls>
        <c:gapWidth val="150"/>
        <c:axId val="120227328"/>
        <c:axId val="126980480"/>
      </c:barChart>
      <c:catAx>
        <c:axId val="120227328"/>
        <c:scaling>
          <c:orientation val="minMax"/>
        </c:scaling>
        <c:delete val="0"/>
        <c:axPos val="b"/>
        <c:numFmt formatCode="General" sourceLinked="1"/>
        <c:majorTickMark val="out"/>
        <c:minorTickMark val="none"/>
        <c:tickLblPos val="nextTo"/>
        <c:txPr>
          <a:bodyPr/>
          <a:lstStyle/>
          <a:p>
            <a:pPr>
              <a:defRPr sz="1400" baseline="0"/>
            </a:pPr>
            <a:endParaRPr lang="en-US"/>
          </a:p>
        </c:txPr>
        <c:crossAx val="126980480"/>
        <c:crosses val="autoZero"/>
        <c:auto val="1"/>
        <c:lblAlgn val="ctr"/>
        <c:lblOffset val="100"/>
        <c:noMultiLvlLbl val="0"/>
      </c:catAx>
      <c:valAx>
        <c:axId val="126980480"/>
        <c:scaling>
          <c:orientation val="minMax"/>
        </c:scaling>
        <c:delete val="0"/>
        <c:axPos val="l"/>
        <c:majorGridlines/>
        <c:numFmt formatCode="General" sourceLinked="1"/>
        <c:majorTickMark val="out"/>
        <c:minorTickMark val="none"/>
        <c:tickLblPos val="nextTo"/>
        <c:txPr>
          <a:bodyPr/>
          <a:lstStyle/>
          <a:p>
            <a:pPr>
              <a:defRPr sz="1400" baseline="0"/>
            </a:pPr>
            <a:endParaRPr lang="en-US"/>
          </a:p>
        </c:txPr>
        <c:crossAx val="1202273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4</c:v>
                </c:pt>
                <c:pt idx="1">
                  <c:v>11</c:v>
                </c:pt>
                <c:pt idx="2">
                  <c:v>14</c:v>
                </c:pt>
                <c:pt idx="3">
                  <c:v>16</c:v>
                </c:pt>
                <c:pt idx="4">
                  <c:v>4</c:v>
                </c:pt>
                <c:pt idx="5">
                  <c:v>1</c:v>
                </c:pt>
                <c:pt idx="6">
                  <c:v>0</c:v>
                </c:pt>
                <c:pt idx="7">
                  <c:v>0</c:v>
                </c:pt>
              </c:numCache>
            </c:numRef>
          </c:val>
        </c:ser>
        <c:dLbls>
          <c:showLegendKey val="0"/>
          <c:showVal val="0"/>
          <c:showCatName val="0"/>
          <c:showSerName val="0"/>
          <c:showPercent val="0"/>
          <c:showBubbleSize val="0"/>
        </c:dLbls>
        <c:gapWidth val="150"/>
        <c:axId val="126983168"/>
        <c:axId val="127410944"/>
      </c:barChart>
      <c:catAx>
        <c:axId val="126983168"/>
        <c:scaling>
          <c:orientation val="minMax"/>
        </c:scaling>
        <c:delete val="0"/>
        <c:axPos val="b"/>
        <c:numFmt formatCode="General" sourceLinked="1"/>
        <c:majorTickMark val="out"/>
        <c:minorTickMark val="none"/>
        <c:tickLblPos val="nextTo"/>
        <c:txPr>
          <a:bodyPr/>
          <a:lstStyle/>
          <a:p>
            <a:pPr>
              <a:defRPr sz="1400" baseline="0"/>
            </a:pPr>
            <a:endParaRPr lang="en-US"/>
          </a:p>
        </c:txPr>
        <c:crossAx val="127410944"/>
        <c:crosses val="autoZero"/>
        <c:auto val="1"/>
        <c:lblAlgn val="ctr"/>
        <c:lblOffset val="100"/>
        <c:noMultiLvlLbl val="0"/>
      </c:catAx>
      <c:valAx>
        <c:axId val="127410944"/>
        <c:scaling>
          <c:orientation val="minMax"/>
        </c:scaling>
        <c:delete val="0"/>
        <c:axPos val="l"/>
        <c:majorGridlines/>
        <c:numFmt formatCode="General" sourceLinked="1"/>
        <c:majorTickMark val="out"/>
        <c:minorTickMark val="none"/>
        <c:tickLblPos val="nextTo"/>
        <c:txPr>
          <a:bodyPr/>
          <a:lstStyle/>
          <a:p>
            <a:pPr>
              <a:defRPr sz="1400" baseline="0"/>
            </a:pPr>
            <a:endParaRPr lang="en-US"/>
          </a:p>
        </c:txPr>
        <c:crossAx val="1269831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66430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85220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231131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50285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C6C5-A207-4B71-89A7-4AB74899EBC0}"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206916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E2C6C5-A207-4B71-89A7-4AB74899EBC0}"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221738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E2C6C5-A207-4B71-89A7-4AB74899EBC0}" type="datetimeFigureOut">
              <a:rPr lang="en-US" smtClean="0"/>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97754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E2C6C5-A207-4B71-89A7-4AB74899EBC0}" type="datetimeFigureOut">
              <a:rPr lang="en-US" smtClean="0"/>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34127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2C6C5-A207-4B71-89A7-4AB74899EBC0}" type="datetimeFigureOut">
              <a:rPr lang="en-US" smtClean="0"/>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417062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2C6C5-A207-4B71-89A7-4AB74899EBC0}"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05249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2C6C5-A207-4B71-89A7-4AB74899EBC0}"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99542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2C6C5-A207-4B71-89A7-4AB74899EBC0}" type="datetimeFigureOut">
              <a:rPr lang="en-US" smtClean="0"/>
              <a:t>9/23/2015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46F1-A0CC-427A-9BB6-24FF8F7EE1E5}" type="slidenum">
              <a:rPr lang="en-US" smtClean="0"/>
              <a:t>‹#›</a:t>
            </a:fld>
            <a:endParaRPr lang="en-US"/>
          </a:p>
        </p:txBody>
      </p:sp>
    </p:spTree>
    <p:extLst>
      <p:ext uri="{BB962C8B-B14F-4D97-AF65-F5344CB8AC3E}">
        <p14:creationId xmlns:p14="http://schemas.microsoft.com/office/powerpoint/2010/main" val="3140991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txBody>
          <a:bodyPr>
            <a:normAutofit/>
          </a:bodyPr>
          <a:lstStyle/>
          <a:p>
            <a:r>
              <a:rPr lang="en-US" sz="2800" dirty="0" smtClean="0"/>
              <a:t>Sudoku – solving the puzzle, validating uniqueness and generation of new puzzles with unique solutions</a:t>
            </a:r>
            <a:endParaRPr lang="en-US" sz="2800" dirty="0"/>
          </a:p>
        </p:txBody>
      </p:sp>
      <p:sp>
        <p:nvSpPr>
          <p:cNvPr id="3" name="Subtitle 2"/>
          <p:cNvSpPr>
            <a:spLocks noGrp="1"/>
          </p:cNvSpPr>
          <p:nvPr>
            <p:ph type="subTitle" idx="1"/>
          </p:nvPr>
        </p:nvSpPr>
        <p:spPr/>
        <p:txBody>
          <a:bodyPr>
            <a:normAutofit/>
          </a:bodyPr>
          <a:lstStyle/>
          <a:p>
            <a:r>
              <a:rPr lang="en-US" sz="2400" b="1" dirty="0" smtClean="0"/>
              <a:t>Dimitar Gueorguiev</a:t>
            </a:r>
          </a:p>
          <a:p>
            <a:r>
              <a:rPr lang="en-US" sz="2400" b="1" dirty="0" smtClean="0"/>
              <a:t>9/24/15</a:t>
            </a:r>
            <a:endParaRPr lang="en-US" sz="2400" b="1" dirty="0"/>
          </a:p>
        </p:txBody>
      </p:sp>
    </p:spTree>
    <p:extLst>
      <p:ext uri="{BB962C8B-B14F-4D97-AF65-F5344CB8AC3E}">
        <p14:creationId xmlns:p14="http://schemas.microsoft.com/office/powerpoint/2010/main" val="3100805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Generating puzzles</a:t>
            </a:r>
            <a:endParaRPr lang="en-US" sz="2800" dirty="0"/>
          </a:p>
        </p:txBody>
      </p:sp>
      <p:sp>
        <p:nvSpPr>
          <p:cNvPr id="3" name="Content Placeholder 2"/>
          <p:cNvSpPr>
            <a:spLocks noGrp="1"/>
          </p:cNvSpPr>
          <p:nvPr>
            <p:ph idx="1"/>
          </p:nvPr>
        </p:nvSpPr>
        <p:spPr>
          <a:xfrm>
            <a:off x="457200" y="1600201"/>
            <a:ext cx="8229600" cy="2438400"/>
          </a:xfrm>
        </p:spPr>
        <p:txBody>
          <a:bodyPr>
            <a:normAutofit/>
          </a:bodyPr>
          <a:lstStyle/>
          <a:p>
            <a:r>
              <a:rPr lang="en-US" sz="2400" dirty="0" smtClean="0"/>
              <a:t>Strategy: generate solved puzzle and make holes into it reaching the desired complexity for the solution and making sure it is unique.</a:t>
            </a:r>
          </a:p>
          <a:p>
            <a:endParaRPr lang="en-US" sz="2400" dirty="0" smtClean="0"/>
          </a:p>
          <a:p>
            <a:r>
              <a:rPr lang="en-US" sz="2400" dirty="0" smtClean="0"/>
              <a:t>But how to generate solved puzzle ? </a:t>
            </a:r>
            <a:endParaRPr lang="en-US" sz="2400" dirty="0"/>
          </a:p>
        </p:txBody>
      </p:sp>
    </p:spTree>
    <p:extLst>
      <p:ext uri="{BB962C8B-B14F-4D97-AF65-F5344CB8AC3E}">
        <p14:creationId xmlns:p14="http://schemas.microsoft.com/office/powerpoint/2010/main" val="516965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Generating puzzles</a:t>
            </a:r>
          </a:p>
        </p:txBody>
      </p:sp>
      <p:sp>
        <p:nvSpPr>
          <p:cNvPr id="3" name="Content Placeholder 2"/>
          <p:cNvSpPr>
            <a:spLocks noGrp="1"/>
          </p:cNvSpPr>
          <p:nvPr>
            <p:ph idx="1"/>
          </p:nvPr>
        </p:nvSpPr>
        <p:spPr/>
        <p:txBody>
          <a:bodyPr>
            <a:normAutofit/>
          </a:bodyPr>
          <a:lstStyle/>
          <a:p>
            <a:r>
              <a:rPr lang="en-US" sz="2400" dirty="0" smtClean="0"/>
              <a:t>In classic Sudoku there are 6.67×10</a:t>
            </a:r>
            <a:r>
              <a:rPr lang="en-US" sz="2400" baseline="30000" dirty="0" smtClean="0"/>
              <a:t>21</a:t>
            </a:r>
            <a:r>
              <a:rPr lang="en-US" sz="2400" dirty="0" smtClean="0"/>
              <a:t> different solutions but only 5,472,730,538 of those are not congruent with each other with respect to rotation, reflection, permutation and relabeling. How to write a generator which will be able to generate any one of those essential 5,472,730,538 puzzles.</a:t>
            </a:r>
          </a:p>
          <a:p>
            <a:r>
              <a:rPr lang="en-US" sz="2400" dirty="0"/>
              <a:t>One way – start with a solved puzzle </a:t>
            </a:r>
            <a:r>
              <a:rPr lang="en-US" sz="2400" dirty="0" smtClean="0"/>
              <a:t>to </a:t>
            </a:r>
            <a:r>
              <a:rPr lang="en-US" sz="2400" dirty="0"/>
              <a:t>which we apply a set  of transformations which </a:t>
            </a:r>
            <a:r>
              <a:rPr lang="en-US" sz="2400" dirty="0" smtClean="0"/>
              <a:t>transform </a:t>
            </a:r>
            <a:r>
              <a:rPr lang="en-US" sz="2400" dirty="0"/>
              <a:t>it into another solution. Is there a set of transformations such as </a:t>
            </a:r>
            <a:r>
              <a:rPr lang="en-US" sz="2400" dirty="0" smtClean="0"/>
              <a:t>swaps and rotations of pieces of the puzzle with which we can generate any solution from the seed i.e. are the solutions a finite cyclic group ?</a:t>
            </a:r>
          </a:p>
          <a:p>
            <a:pPr marL="0" indent="0">
              <a:buNone/>
            </a:pPr>
            <a:endParaRPr lang="en-US" sz="2400" dirty="0"/>
          </a:p>
        </p:txBody>
      </p:sp>
    </p:spTree>
    <p:extLst>
      <p:ext uri="{BB962C8B-B14F-4D97-AF65-F5344CB8AC3E}">
        <p14:creationId xmlns:p14="http://schemas.microsoft.com/office/powerpoint/2010/main" val="2780373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Generating puzzles</a:t>
            </a:r>
          </a:p>
        </p:txBody>
      </p:sp>
      <p:sp>
        <p:nvSpPr>
          <p:cNvPr id="3" name="Content Placeholder 2"/>
          <p:cNvSpPr>
            <a:spLocks noGrp="1"/>
          </p:cNvSpPr>
          <p:nvPr>
            <p:ph idx="1"/>
          </p:nvPr>
        </p:nvSpPr>
        <p:spPr/>
        <p:txBody>
          <a:bodyPr>
            <a:normAutofit fontScale="92500" lnSpcReduction="10000"/>
          </a:bodyPr>
          <a:lstStyle/>
          <a:p>
            <a:r>
              <a:rPr lang="en-US" sz="2400" dirty="0" smtClean="0"/>
              <a:t>I chose different approach – generate the </a:t>
            </a:r>
            <a:r>
              <a:rPr lang="en-US" sz="2400" dirty="0" smtClean="0"/>
              <a:t>solved puzzle </a:t>
            </a:r>
            <a:r>
              <a:rPr lang="en-US" sz="2400" dirty="0" smtClean="0"/>
              <a:t>line by line randomizing it whenever possible</a:t>
            </a:r>
            <a:r>
              <a:rPr lang="en-US" sz="2400" dirty="0" smtClean="0"/>
              <a:t>. If a newly assigned value leads to infeasible configuration then backtrack until find set of assignments not violating the row, column and region constraints.</a:t>
            </a:r>
          </a:p>
          <a:p>
            <a:r>
              <a:rPr lang="en-US" sz="2400" dirty="0" smtClean="0"/>
              <a:t>The next step: make holes into the newly generated solved puzzle one row at a time one hole at a time in random. After making one pass through all of the rows stop and evaluate the grade of the puzzle and if the solution is unique. If the solution is unique but the grade is lower than the requested grade make another pass. If the solution is not unique undo last pass and make another pass. Repeat until finding a configuration with unique solution and a grade matching the requested grade.</a:t>
            </a:r>
          </a:p>
          <a:p>
            <a:pPr marL="0" indent="0">
              <a:buNone/>
            </a:pPr>
            <a:r>
              <a:rPr lang="en-US" sz="2400" dirty="0"/>
              <a:t> </a:t>
            </a:r>
            <a:endParaRPr lang="en-US" sz="2400" dirty="0" smtClean="0"/>
          </a:p>
          <a:p>
            <a:pPr marL="0" indent="0">
              <a:buNone/>
            </a:pPr>
            <a:r>
              <a:rPr lang="en-US" sz="2400" dirty="0"/>
              <a:t> </a:t>
            </a:r>
            <a:r>
              <a:rPr lang="en-US" sz="2400" dirty="0" smtClean="0"/>
              <a:t>   </a:t>
            </a:r>
          </a:p>
          <a:p>
            <a:endParaRPr lang="en-US" sz="2400" dirty="0" smtClean="0"/>
          </a:p>
          <a:p>
            <a:endParaRPr lang="en-US" sz="2400" dirty="0"/>
          </a:p>
        </p:txBody>
      </p:sp>
    </p:spTree>
    <p:extLst>
      <p:ext uri="{BB962C8B-B14F-4D97-AF65-F5344CB8AC3E}">
        <p14:creationId xmlns:p14="http://schemas.microsoft.com/office/powerpoint/2010/main" val="1747377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Generating puzzles</a:t>
            </a:r>
          </a:p>
        </p:txBody>
      </p:sp>
      <p:sp>
        <p:nvSpPr>
          <p:cNvPr id="3" name="Content Placeholder 2"/>
          <p:cNvSpPr>
            <a:spLocks noGrp="1"/>
          </p:cNvSpPr>
          <p:nvPr>
            <p:ph idx="1"/>
          </p:nvPr>
        </p:nvSpPr>
        <p:spPr/>
        <p:txBody>
          <a:bodyPr>
            <a:normAutofit/>
          </a:bodyPr>
          <a:lstStyle/>
          <a:p>
            <a:r>
              <a:rPr lang="en-US" sz="2400" dirty="0" smtClean="0"/>
              <a:t>Problems with my approach for making holes – this is not true backtracking algorithm and there is no guarantee it will find a puzzle with the  requested grade for the given max amount of iterations.</a:t>
            </a:r>
          </a:p>
          <a:p>
            <a:r>
              <a:rPr lang="en-US" sz="2400" dirty="0" smtClean="0"/>
              <a:t>Next step: implement a true backtracking algorithm for making holes into the generated solved puzzle which will explore all possible combinations at the current level before </a:t>
            </a:r>
            <a:r>
              <a:rPr lang="en-US" sz="2400" smtClean="0"/>
              <a:t>it backtracks. </a:t>
            </a:r>
            <a:endParaRPr lang="en-US" sz="2400" dirty="0"/>
          </a:p>
        </p:txBody>
      </p:sp>
    </p:spTree>
    <p:extLst>
      <p:ext uri="{BB962C8B-B14F-4D97-AF65-F5344CB8AC3E}">
        <p14:creationId xmlns:p14="http://schemas.microsoft.com/office/powerpoint/2010/main" val="50479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Another approach: Sudoku as linear programming problem</a:t>
            </a:r>
            <a:endParaRPr lang="en-US" sz="2800" dirty="0"/>
          </a:p>
        </p:txBody>
      </p:sp>
      <p:sp>
        <p:nvSpPr>
          <p:cNvPr id="3" name="Content Placeholder 2"/>
          <p:cNvSpPr>
            <a:spLocks noGrp="1"/>
          </p:cNvSpPr>
          <p:nvPr>
            <p:ph idx="1"/>
          </p:nvPr>
        </p:nvSpPr>
        <p:spPr/>
        <p:txBody>
          <a:bodyPr>
            <a:normAutofit/>
          </a:bodyPr>
          <a:lstStyle/>
          <a:p>
            <a:endParaRPr lang="en-US" sz="2400" dirty="0"/>
          </a:p>
        </p:txBody>
      </p:sp>
    </p:spTree>
    <p:extLst>
      <p:ext uri="{BB962C8B-B14F-4D97-AF65-F5344CB8AC3E}">
        <p14:creationId xmlns:p14="http://schemas.microsoft.com/office/powerpoint/2010/main" val="3401336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Depth-first and breadth-first search</a:t>
            </a:r>
            <a:endParaRPr lang="en-US" sz="2800" dirty="0"/>
          </a:p>
        </p:txBody>
      </p:sp>
      <p:grpSp>
        <p:nvGrpSpPr>
          <p:cNvPr id="33" name="Group 32"/>
          <p:cNvGrpSpPr/>
          <p:nvPr/>
        </p:nvGrpSpPr>
        <p:grpSpPr>
          <a:xfrm>
            <a:off x="1672328" y="1773872"/>
            <a:ext cx="4267200" cy="2943225"/>
            <a:chOff x="1371600" y="1323975"/>
            <a:chExt cx="4267200" cy="2943225"/>
          </a:xfrm>
        </p:grpSpPr>
        <p:sp>
          <p:nvSpPr>
            <p:cNvPr id="4" name="Oval 3"/>
            <p:cNvSpPr/>
            <p:nvPr/>
          </p:nvSpPr>
          <p:spPr>
            <a:xfrm>
              <a:off x="3733800" y="132397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943225" y="219075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2147886" y="30861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1371600"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Oval 12"/>
            <p:cNvSpPr/>
            <p:nvPr/>
          </p:nvSpPr>
          <p:spPr>
            <a:xfrm>
              <a:off x="2176462"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Oval 13"/>
            <p:cNvSpPr/>
            <p:nvPr/>
          </p:nvSpPr>
          <p:spPr>
            <a:xfrm>
              <a:off x="2933700" y="309562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5" name="Oval 14"/>
            <p:cNvSpPr/>
            <p:nvPr/>
          </p:nvSpPr>
          <p:spPr>
            <a:xfrm>
              <a:off x="3733800" y="219075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6" name="Oval 15"/>
            <p:cNvSpPr/>
            <p:nvPr/>
          </p:nvSpPr>
          <p:spPr>
            <a:xfrm>
              <a:off x="4572000" y="219075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7" name="Oval 16"/>
            <p:cNvSpPr/>
            <p:nvPr/>
          </p:nvSpPr>
          <p:spPr>
            <a:xfrm>
              <a:off x="4582160" y="309562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8" name="Oval 17"/>
            <p:cNvSpPr/>
            <p:nvPr/>
          </p:nvSpPr>
          <p:spPr>
            <a:xfrm>
              <a:off x="4582160"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10</a:t>
              </a:r>
              <a:endParaRPr lang="en-US" dirty="0"/>
            </a:p>
          </p:txBody>
        </p:sp>
        <p:sp>
          <p:nvSpPr>
            <p:cNvPr id="19" name="Oval 18"/>
            <p:cNvSpPr/>
            <p:nvPr/>
          </p:nvSpPr>
          <p:spPr>
            <a:xfrm>
              <a:off x="5334000"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11</a:t>
              </a:r>
              <a:endParaRPr lang="en-US" dirty="0"/>
            </a:p>
          </p:txBody>
        </p:sp>
        <p:sp>
          <p:nvSpPr>
            <p:cNvPr id="20" name="Oval 19"/>
            <p:cNvSpPr/>
            <p:nvPr/>
          </p:nvSpPr>
          <p:spPr>
            <a:xfrm>
              <a:off x="5334000" y="309562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12</a:t>
              </a:r>
              <a:endParaRPr lang="en-US" dirty="0"/>
            </a:p>
          </p:txBody>
        </p:sp>
        <p:cxnSp>
          <p:nvCxnSpPr>
            <p:cNvPr id="5" name="Straight Connector 4"/>
            <p:cNvCxnSpPr>
              <a:stCxn id="4" idx="3"/>
              <a:endCxn id="10" idx="7"/>
            </p:cNvCxnSpPr>
            <p:nvPr/>
          </p:nvCxnSpPr>
          <p:spPr>
            <a:xfrm flipH="1">
              <a:off x="3203388" y="1649179"/>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1" idx="7"/>
            </p:cNvCxnSpPr>
            <p:nvPr/>
          </p:nvCxnSpPr>
          <p:spPr>
            <a:xfrm flipH="1">
              <a:off x="2408049" y="2498258"/>
              <a:ext cx="599367" cy="6436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616653" y="3352800"/>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3" idx="0"/>
            </p:cNvCxnSpPr>
            <p:nvPr/>
          </p:nvCxnSpPr>
          <p:spPr>
            <a:xfrm flipH="1">
              <a:off x="2328862" y="3476625"/>
              <a:ext cx="7621" cy="409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4" idx="0"/>
            </p:cNvCxnSpPr>
            <p:nvPr/>
          </p:nvCxnSpPr>
          <p:spPr>
            <a:xfrm flipH="1">
              <a:off x="3086100" y="2571750"/>
              <a:ext cx="9526"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5" idx="0"/>
            </p:cNvCxnSpPr>
            <p:nvPr/>
          </p:nvCxnSpPr>
          <p:spPr>
            <a:xfrm flipH="1">
              <a:off x="3886200" y="1711325"/>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1"/>
              <a:endCxn id="4" idx="5"/>
            </p:cNvCxnSpPr>
            <p:nvPr/>
          </p:nvCxnSpPr>
          <p:spPr>
            <a:xfrm flipH="1" flipV="1">
              <a:off x="3993963" y="1649179"/>
              <a:ext cx="622674"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0"/>
            </p:cNvCxnSpPr>
            <p:nvPr/>
          </p:nvCxnSpPr>
          <p:spPr>
            <a:xfrm>
              <a:off x="4724401" y="2571750"/>
              <a:ext cx="10159"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5"/>
              <a:endCxn id="20" idx="1"/>
            </p:cNvCxnSpPr>
            <p:nvPr/>
          </p:nvCxnSpPr>
          <p:spPr>
            <a:xfrm>
              <a:off x="4832163" y="2515954"/>
              <a:ext cx="546474" cy="6354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729480" y="3441699"/>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5"/>
              <a:endCxn id="19" idx="1"/>
            </p:cNvCxnSpPr>
            <p:nvPr/>
          </p:nvCxnSpPr>
          <p:spPr>
            <a:xfrm>
              <a:off x="4842323" y="3420829"/>
              <a:ext cx="536314" cy="521167"/>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39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Depth-first and breadth-first search</a:t>
            </a:r>
          </a:p>
        </p:txBody>
      </p:sp>
      <p:grpSp>
        <p:nvGrpSpPr>
          <p:cNvPr id="28" name="Group 27"/>
          <p:cNvGrpSpPr/>
          <p:nvPr/>
        </p:nvGrpSpPr>
        <p:grpSpPr>
          <a:xfrm>
            <a:off x="1911797" y="2668269"/>
            <a:ext cx="4267200" cy="2943225"/>
            <a:chOff x="1911797" y="2005012"/>
            <a:chExt cx="4267200" cy="2943225"/>
          </a:xfrm>
        </p:grpSpPr>
        <p:sp>
          <p:nvSpPr>
            <p:cNvPr id="5" name="Oval 4"/>
            <p:cNvSpPr/>
            <p:nvPr/>
          </p:nvSpPr>
          <p:spPr>
            <a:xfrm>
              <a:off x="4273997" y="200501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3483422" y="287178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2688083" y="37671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Oval 7"/>
            <p:cNvSpPr/>
            <p:nvPr/>
          </p:nvSpPr>
          <p:spPr>
            <a:xfrm>
              <a:off x="1911797"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9" name="Oval 8"/>
            <p:cNvSpPr/>
            <p:nvPr/>
          </p:nvSpPr>
          <p:spPr>
            <a:xfrm>
              <a:off x="2716659"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10</a:t>
              </a:r>
              <a:endParaRPr lang="en-US" dirty="0"/>
            </a:p>
          </p:txBody>
        </p:sp>
        <p:sp>
          <p:nvSpPr>
            <p:cNvPr id="10" name="Oval 9"/>
            <p:cNvSpPr/>
            <p:nvPr/>
          </p:nvSpPr>
          <p:spPr>
            <a:xfrm>
              <a:off x="3473897" y="377666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1" name="Oval 10"/>
            <p:cNvSpPr/>
            <p:nvPr/>
          </p:nvSpPr>
          <p:spPr>
            <a:xfrm>
              <a:off x="4273997" y="287178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Oval 11"/>
            <p:cNvSpPr/>
            <p:nvPr/>
          </p:nvSpPr>
          <p:spPr>
            <a:xfrm>
              <a:off x="5112197" y="287178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Oval 12"/>
            <p:cNvSpPr/>
            <p:nvPr/>
          </p:nvSpPr>
          <p:spPr>
            <a:xfrm>
              <a:off x="5122357" y="377666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4" name="Oval 13"/>
            <p:cNvSpPr/>
            <p:nvPr/>
          </p:nvSpPr>
          <p:spPr>
            <a:xfrm>
              <a:off x="5122357"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11</a:t>
              </a:r>
              <a:endParaRPr lang="en-US" dirty="0"/>
            </a:p>
          </p:txBody>
        </p:sp>
        <p:sp>
          <p:nvSpPr>
            <p:cNvPr id="15" name="Oval 14"/>
            <p:cNvSpPr/>
            <p:nvPr/>
          </p:nvSpPr>
          <p:spPr>
            <a:xfrm>
              <a:off x="5874197"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12</a:t>
              </a:r>
              <a:endParaRPr lang="en-US" dirty="0"/>
            </a:p>
          </p:txBody>
        </p:sp>
        <p:sp>
          <p:nvSpPr>
            <p:cNvPr id="16" name="Oval 15"/>
            <p:cNvSpPr/>
            <p:nvPr/>
          </p:nvSpPr>
          <p:spPr>
            <a:xfrm>
              <a:off x="5874197" y="377666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8</a:t>
              </a:r>
            </a:p>
          </p:txBody>
        </p:sp>
        <p:cxnSp>
          <p:nvCxnSpPr>
            <p:cNvPr id="17" name="Straight Connector 16"/>
            <p:cNvCxnSpPr>
              <a:stCxn id="5" idx="3"/>
              <a:endCxn id="6" idx="7"/>
            </p:cNvCxnSpPr>
            <p:nvPr/>
          </p:nvCxnSpPr>
          <p:spPr>
            <a:xfrm flipH="1">
              <a:off x="3743585" y="2330216"/>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7"/>
            </p:cNvCxnSpPr>
            <p:nvPr/>
          </p:nvCxnSpPr>
          <p:spPr>
            <a:xfrm flipH="1">
              <a:off x="2948246" y="3179295"/>
              <a:ext cx="599367" cy="6436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156850" y="4033837"/>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9" idx="0"/>
            </p:cNvCxnSpPr>
            <p:nvPr/>
          </p:nvCxnSpPr>
          <p:spPr>
            <a:xfrm flipH="1">
              <a:off x="2869059" y="4157662"/>
              <a:ext cx="7621" cy="409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0"/>
            </p:cNvCxnSpPr>
            <p:nvPr/>
          </p:nvCxnSpPr>
          <p:spPr>
            <a:xfrm flipH="1">
              <a:off x="3626297" y="3252787"/>
              <a:ext cx="9526"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1" idx="0"/>
            </p:cNvCxnSpPr>
            <p:nvPr/>
          </p:nvCxnSpPr>
          <p:spPr>
            <a:xfrm flipH="1">
              <a:off x="4426397" y="2392362"/>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1"/>
              <a:endCxn id="5" idx="5"/>
            </p:cNvCxnSpPr>
            <p:nvPr/>
          </p:nvCxnSpPr>
          <p:spPr>
            <a:xfrm flipH="1" flipV="1">
              <a:off x="4534160" y="2330216"/>
              <a:ext cx="622674"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3" idx="0"/>
            </p:cNvCxnSpPr>
            <p:nvPr/>
          </p:nvCxnSpPr>
          <p:spPr>
            <a:xfrm>
              <a:off x="5264598" y="3252787"/>
              <a:ext cx="10159"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5"/>
              <a:endCxn id="16" idx="1"/>
            </p:cNvCxnSpPr>
            <p:nvPr/>
          </p:nvCxnSpPr>
          <p:spPr>
            <a:xfrm>
              <a:off x="5372360" y="3196991"/>
              <a:ext cx="546474" cy="6354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269677" y="4122736"/>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5"/>
              <a:endCxn id="15" idx="1"/>
            </p:cNvCxnSpPr>
            <p:nvPr/>
          </p:nvCxnSpPr>
          <p:spPr>
            <a:xfrm>
              <a:off x="5382520" y="4101866"/>
              <a:ext cx="536314" cy="521167"/>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8745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Applying depth-first search in Sudoku solver </a:t>
            </a:r>
            <a:endParaRPr lang="en-US" sz="2800" dirty="0"/>
          </a:p>
        </p:txBody>
      </p:sp>
      <p:sp>
        <p:nvSpPr>
          <p:cNvPr id="3" name="Content Placeholder 2"/>
          <p:cNvSpPr>
            <a:spLocks noGrp="1"/>
          </p:cNvSpPr>
          <p:nvPr>
            <p:ph idx="1"/>
          </p:nvPr>
        </p:nvSpPr>
        <p:spPr>
          <a:xfrm>
            <a:off x="457200" y="1295400"/>
            <a:ext cx="8229600" cy="457200"/>
          </a:xfrm>
        </p:spPr>
        <p:txBody>
          <a:bodyPr>
            <a:normAutofit/>
          </a:bodyPr>
          <a:lstStyle/>
          <a:p>
            <a:r>
              <a:rPr lang="en-US" sz="2400" dirty="0" smtClean="0"/>
              <a:t>Obtaining the distribution with possible assignments</a:t>
            </a:r>
          </a:p>
          <a:p>
            <a:pPr marL="0" indent="0">
              <a:buNone/>
            </a:pPr>
            <a:endParaRPr lang="en-US" sz="2400" dirty="0" smtClean="0"/>
          </a:p>
        </p:txBody>
      </p:sp>
      <p:grpSp>
        <p:nvGrpSpPr>
          <p:cNvPr id="6" name="Group 5"/>
          <p:cNvGrpSpPr/>
          <p:nvPr/>
        </p:nvGrpSpPr>
        <p:grpSpPr>
          <a:xfrm>
            <a:off x="876300" y="2743200"/>
            <a:ext cx="2057400" cy="1752600"/>
            <a:chOff x="1066800" y="3200400"/>
            <a:chExt cx="2057400" cy="1752600"/>
          </a:xfrm>
        </p:grpSpPr>
        <p:sp>
          <p:nvSpPr>
            <p:cNvPr id="4" name="TextBox 3"/>
            <p:cNvSpPr txBox="1"/>
            <p:nvPr/>
          </p:nvSpPr>
          <p:spPr>
            <a:xfrm>
              <a:off x="1143001" y="3276601"/>
              <a:ext cx="1981199" cy="1676399"/>
            </a:xfrm>
            <a:prstGeom prst="rect">
              <a:avLst/>
            </a:prstGeom>
            <a:noFill/>
          </p:spPr>
          <p:txBody>
            <a:bodyPr wrap="none" lIns="0" tIns="0" rIns="0" bIns="0" rtlCol="0" anchor="ctr" anchorCtr="1">
              <a:noAutofit/>
            </a:bodyPr>
            <a:lstStyle/>
            <a:p>
              <a:r>
                <a:rPr lang="en-US" sz="1100" b="1" dirty="0">
                  <a:latin typeface="Courier New" panose="02070309020205020404" pitchFamily="49" charset="0"/>
                  <a:cs typeface="Courier New" panose="02070309020205020404" pitchFamily="49" charset="0"/>
                </a:rPr>
                <a:t>. 2 . 7 . 1 9 3 </a:t>
              </a:r>
              <a:r>
                <a:rPr lang="en-US" sz="1100" b="1" dirty="0" smtClean="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	</a:t>
              </a:r>
              <a:endParaRPr lang="en-US" sz="1100" b="1" dirty="0" smtClean="0">
                <a:latin typeface="Courier New" panose="02070309020205020404" pitchFamily="49" charset="0"/>
                <a:cs typeface="Courier New" panose="02070309020205020404" pitchFamily="49" charset="0"/>
              </a:endParaRPr>
            </a:p>
            <a:p>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 8 4 2 . . . .</a:t>
              </a:r>
            </a:p>
            <a:p>
              <a:r>
                <a:rPr lang="en-US" sz="1100" b="1" dirty="0">
                  <a:latin typeface="Courier New" panose="02070309020205020404" pitchFamily="49" charset="0"/>
                  <a:cs typeface="Courier New" panose="02070309020205020404" pitchFamily="49" charset="0"/>
                </a:rPr>
                <a:t>5 . . . 9 . . . 7</a:t>
              </a:r>
            </a:p>
            <a:p>
              <a:r>
                <a:rPr lang="en-US" sz="1100" b="1" dirty="0">
                  <a:latin typeface="Courier New" panose="02070309020205020404" pitchFamily="49" charset="0"/>
                  <a:cs typeface="Courier New" panose="02070309020205020404" pitchFamily="49" charset="0"/>
                </a:rPr>
                <a:t>. . . . . 6 . . .</a:t>
              </a:r>
            </a:p>
            <a:p>
              <a:r>
                <a:rPr lang="en-US" sz="1100" b="1" dirty="0">
                  <a:latin typeface="Courier New" panose="02070309020205020404" pitchFamily="49" charset="0"/>
                  <a:cs typeface="Courier New" panose="02070309020205020404" pitchFamily="49" charset="0"/>
                </a:rPr>
                <a:t>. 1 . 3 . . . . .</a:t>
              </a:r>
            </a:p>
            <a:p>
              <a:r>
                <a:rPr lang="en-US" sz="1100" b="1" dirty="0">
                  <a:latin typeface="Courier New" panose="02070309020205020404" pitchFamily="49" charset="0"/>
                  <a:cs typeface="Courier New" panose="02070309020205020404" pitchFamily="49" charset="0"/>
                </a:rPr>
                <a:t>3 . . . . . 5 . .</a:t>
              </a:r>
            </a:p>
            <a:p>
              <a:r>
                <a:rPr lang="en-US" sz="1100" b="1" dirty="0">
                  <a:latin typeface="Courier New" panose="02070309020205020404" pitchFamily="49" charset="0"/>
                  <a:cs typeface="Courier New" panose="02070309020205020404" pitchFamily="49" charset="0"/>
                </a:rPr>
                <a:t>. . . . 3 7 . 4 .</a:t>
              </a:r>
            </a:p>
            <a:p>
              <a:r>
                <a:rPr lang="en-US" sz="1100" b="1" dirty="0">
                  <a:latin typeface="Courier New" panose="02070309020205020404" pitchFamily="49" charset="0"/>
                  <a:cs typeface="Courier New" panose="02070309020205020404" pitchFamily="49" charset="0"/>
                </a:rPr>
                <a:t>. 6 . 8 . . . . .</a:t>
              </a:r>
            </a:p>
            <a:p>
              <a:r>
                <a:rPr lang="en-US" sz="1100" b="1" dirty="0">
                  <a:latin typeface="Courier New" panose="02070309020205020404" pitchFamily="49" charset="0"/>
                  <a:cs typeface="Courier New" panose="02070309020205020404" pitchFamily="49" charset="0"/>
                </a:rPr>
                <a:t>8 . . . . . . . 5</a:t>
              </a:r>
            </a:p>
            <a:p>
              <a:endParaRPr lang="en-US" sz="1100" dirty="0">
                <a:latin typeface="Courier New" panose="02070309020205020404" pitchFamily="49" charset="0"/>
                <a:cs typeface="Courier New" panose="02070309020205020404" pitchFamily="49" charset="0"/>
              </a:endParaRPr>
            </a:p>
          </p:txBody>
        </p:sp>
        <p:sp>
          <p:nvSpPr>
            <p:cNvPr id="5" name="Rectangle 4"/>
            <p:cNvSpPr/>
            <p:nvPr/>
          </p:nvSpPr>
          <p:spPr>
            <a:xfrm>
              <a:off x="1066800" y="3200400"/>
              <a:ext cx="16764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2743200" y="1949113"/>
            <a:ext cx="3048000" cy="4893647"/>
          </a:xfrm>
          <a:prstGeom prst="rect">
            <a:avLst/>
          </a:prstGeom>
          <a:noFill/>
        </p:spPr>
        <p:txBody>
          <a:bodyPr wrap="square" rtlCol="0">
            <a:spAutoFit/>
          </a:bodyPr>
          <a:lstStyle/>
          <a:p>
            <a:r>
              <a:rPr lang="en-US" sz="1200" b="1" dirty="0"/>
              <a:t>Total number of distinct ranks: 7</a:t>
            </a:r>
          </a:p>
          <a:p>
            <a:r>
              <a:rPr lang="en-US" sz="1200" b="1" dirty="0"/>
              <a:t>1 =&gt;</a:t>
            </a:r>
          </a:p>
          <a:p>
            <a:r>
              <a:rPr lang="en-US" sz="1200" b="1" dirty="0"/>
              <a:t>[2,3]   {6 }</a:t>
            </a:r>
          </a:p>
          <a:p>
            <a:r>
              <a:rPr lang="en-US" sz="1200" b="1" dirty="0"/>
              <a:t>2 =&gt;</a:t>
            </a:r>
          </a:p>
          <a:p>
            <a:r>
              <a:rPr lang="en-US" sz="1200" b="1" dirty="0"/>
              <a:t>[0,0]   {4 6 }</a:t>
            </a:r>
          </a:p>
          <a:p>
            <a:r>
              <a:rPr lang="en-US" sz="1200" b="1" dirty="0"/>
              <a:t>[0,2]   {4 6 }</a:t>
            </a:r>
          </a:p>
          <a:p>
            <a:r>
              <a:rPr lang="en-US" sz="1200" b="1" dirty="0"/>
              <a:t>[1,5]   {3 5 }</a:t>
            </a:r>
          </a:p>
          <a:p>
            <a:r>
              <a:rPr lang="en-US" sz="1200" b="1" dirty="0"/>
              <a:t>[1,6]   {1 6 }</a:t>
            </a:r>
          </a:p>
          <a:p>
            <a:r>
              <a:rPr lang="en-US" sz="1200" b="1" dirty="0"/>
              <a:t>[1,8]   {1 6 }</a:t>
            </a:r>
          </a:p>
          <a:p>
            <a:r>
              <a:rPr lang="en-US" sz="1200" b="1" dirty="0"/>
              <a:t>[2,1]   {3 4 }</a:t>
            </a:r>
          </a:p>
          <a:p>
            <a:r>
              <a:rPr lang="en-US" sz="1200" b="1" dirty="0"/>
              <a:t>[2,5]   {3 8 }</a:t>
            </a:r>
          </a:p>
          <a:p>
            <a:r>
              <a:rPr lang="en-US" sz="1200" b="1" dirty="0"/>
              <a:t>[6,1]   {5 9 }</a:t>
            </a:r>
          </a:p>
          <a:p>
            <a:r>
              <a:rPr lang="en-US" sz="1200" b="1" dirty="0"/>
              <a:t>3 =&gt;</a:t>
            </a:r>
          </a:p>
          <a:p>
            <a:r>
              <a:rPr lang="en-US" sz="1200" b="1" dirty="0"/>
              <a:t>[0,4]   {5 6 8 }</a:t>
            </a:r>
          </a:p>
          <a:p>
            <a:r>
              <a:rPr lang="en-US" sz="1200" b="1" dirty="0"/>
              <a:t>[0,8]   {4 6 8 }</a:t>
            </a:r>
          </a:p>
          <a:p>
            <a:r>
              <a:rPr lang="en-US" sz="1200" b="1" dirty="0"/>
              <a:t>[1,1]   {3 7 9 }</a:t>
            </a:r>
          </a:p>
          <a:p>
            <a:r>
              <a:rPr lang="en-US" sz="1200" b="1" dirty="0"/>
              <a:t>[1,7]   {1 5 6 }</a:t>
            </a:r>
          </a:p>
          <a:p>
            <a:r>
              <a:rPr lang="en-US" sz="1200" b="1" dirty="0"/>
              <a:t>[5,3]   {1 2 9 }</a:t>
            </a:r>
          </a:p>
          <a:p>
            <a:r>
              <a:rPr lang="en-US" sz="1200" b="1" dirty="0"/>
              <a:t>[6,0]   {1 2 9 }</a:t>
            </a:r>
          </a:p>
          <a:p>
            <a:r>
              <a:rPr lang="en-US" sz="1200" b="1" dirty="0"/>
              <a:t>[7,4]   {1 4 5 }</a:t>
            </a:r>
          </a:p>
          <a:p>
            <a:r>
              <a:rPr lang="en-US" sz="1200" b="1" dirty="0"/>
              <a:t>[8,4]   {1 4 6 }</a:t>
            </a:r>
          </a:p>
          <a:p>
            <a:r>
              <a:rPr lang="en-US" sz="1200" b="1" dirty="0"/>
              <a:t>[8,5]   {2 4 9 }</a:t>
            </a:r>
          </a:p>
          <a:p>
            <a:r>
              <a:rPr lang="en-US" sz="1200" b="1" dirty="0"/>
              <a:t>4 =&gt;</a:t>
            </a:r>
          </a:p>
          <a:p>
            <a:r>
              <a:rPr lang="en-US" sz="1200" b="1" dirty="0"/>
              <a:t>[1,0]   {1 6 7 9 }</a:t>
            </a:r>
          </a:p>
          <a:p>
            <a:r>
              <a:rPr lang="en-US" sz="1200" b="1" dirty="0"/>
              <a:t>[2,2]   {1 3 4 6 </a:t>
            </a:r>
            <a:r>
              <a:rPr lang="en-US" sz="1200" b="1" dirty="0" smtClean="0"/>
              <a:t>}</a:t>
            </a:r>
          </a:p>
          <a:p>
            <a:r>
              <a:rPr lang="en-US" sz="1400" b="1" dirty="0" smtClean="0"/>
              <a:t>. . .</a:t>
            </a:r>
            <a:endParaRPr lang="en-US" sz="1400" b="1" dirty="0"/>
          </a:p>
        </p:txBody>
      </p:sp>
      <p:graphicFrame>
        <p:nvGraphicFramePr>
          <p:cNvPr id="9" name="Chart 8"/>
          <p:cNvGraphicFramePr/>
          <p:nvPr>
            <p:extLst>
              <p:ext uri="{D42A27DB-BD31-4B8C-83A1-F6EECF244321}">
                <p14:modId xmlns:p14="http://schemas.microsoft.com/office/powerpoint/2010/main" val="2033851164"/>
              </p:ext>
            </p:extLst>
          </p:nvPr>
        </p:nvGraphicFramePr>
        <p:xfrm>
          <a:off x="5029200" y="2362200"/>
          <a:ext cx="3200400" cy="332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7794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
          </a:xfrm>
        </p:spPr>
        <p:txBody>
          <a:bodyPr>
            <a:normAutofit/>
          </a:bodyPr>
          <a:lstStyle/>
          <a:p>
            <a:r>
              <a:rPr lang="en-US" sz="2400" dirty="0" smtClean="0"/>
              <a:t>Building a search tree</a:t>
            </a:r>
            <a:endParaRPr lang="en-US" sz="2400" dirty="0"/>
          </a:p>
        </p:txBody>
      </p:sp>
      <p:sp>
        <p:nvSpPr>
          <p:cNvPr id="4" name="Title 1"/>
          <p:cNvSpPr>
            <a:spLocks noGrp="1"/>
          </p:cNvSpPr>
          <p:nvPr>
            <p:ph type="title"/>
          </p:nvPr>
        </p:nvSpPr>
        <p:spPr/>
        <p:txBody>
          <a:bodyPr>
            <a:normAutofit/>
          </a:bodyPr>
          <a:lstStyle/>
          <a:p>
            <a:r>
              <a:rPr lang="en-US" sz="2800" dirty="0" smtClean="0"/>
              <a:t>Applying depth-first search in Sudoku solver </a:t>
            </a:r>
            <a:endParaRPr lang="en-US" sz="2800" dirty="0"/>
          </a:p>
        </p:txBody>
      </p:sp>
      <p:sp>
        <p:nvSpPr>
          <p:cNvPr id="74" name="TextBox 73"/>
          <p:cNvSpPr txBox="1"/>
          <p:nvPr/>
        </p:nvSpPr>
        <p:spPr>
          <a:xfrm>
            <a:off x="190500" y="5606534"/>
            <a:ext cx="685800" cy="369332"/>
          </a:xfrm>
          <a:prstGeom prst="rect">
            <a:avLst/>
          </a:prstGeom>
          <a:noFill/>
        </p:spPr>
        <p:txBody>
          <a:bodyPr wrap="square" rtlCol="0">
            <a:spAutoFit/>
          </a:bodyPr>
          <a:lstStyle/>
          <a:p>
            <a:r>
              <a:rPr lang="en-US" dirty="0" smtClean="0"/>
              <a:t>[1,6]</a:t>
            </a:r>
            <a:endParaRPr lang="en-US" dirty="0"/>
          </a:p>
        </p:txBody>
      </p:sp>
      <p:grpSp>
        <p:nvGrpSpPr>
          <p:cNvPr id="77" name="Group 76"/>
          <p:cNvGrpSpPr/>
          <p:nvPr/>
        </p:nvGrpSpPr>
        <p:grpSpPr>
          <a:xfrm>
            <a:off x="528320" y="2057400"/>
            <a:ext cx="6786880" cy="3962400"/>
            <a:chOff x="528320" y="2057400"/>
            <a:chExt cx="6786880" cy="3962400"/>
          </a:xfrm>
        </p:grpSpPr>
        <p:sp>
          <p:nvSpPr>
            <p:cNvPr id="5" name="Oval 4"/>
            <p:cNvSpPr/>
            <p:nvPr/>
          </p:nvSpPr>
          <p:spPr>
            <a:xfrm>
              <a:off x="4191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6" name="Oval 5"/>
            <p:cNvSpPr/>
            <p:nvPr/>
          </p:nvSpPr>
          <p:spPr>
            <a:xfrm>
              <a:off x="2733040" y="2971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476240" y="294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8" name="Oval 7"/>
            <p:cNvSpPr/>
            <p:nvPr/>
          </p:nvSpPr>
          <p:spPr>
            <a:xfrm>
              <a:off x="21336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p:cNvSpPr/>
            <p:nvPr/>
          </p:nvSpPr>
          <p:spPr>
            <a:xfrm>
              <a:off x="3220720" y="3810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0" name="Oval 9"/>
            <p:cNvSpPr/>
            <p:nvPr/>
          </p:nvSpPr>
          <p:spPr>
            <a:xfrm>
              <a:off x="49784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Oval 10"/>
            <p:cNvSpPr/>
            <p:nvPr/>
          </p:nvSpPr>
          <p:spPr>
            <a:xfrm>
              <a:off x="6172200" y="37388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2" name="Oval 11"/>
            <p:cNvSpPr/>
            <p:nvPr/>
          </p:nvSpPr>
          <p:spPr>
            <a:xfrm>
              <a:off x="1544320" y="4668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Oval 12"/>
            <p:cNvSpPr/>
            <p:nvPr/>
          </p:nvSpPr>
          <p:spPr>
            <a:xfrm>
              <a:off x="2362200" y="46583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Oval 13"/>
            <p:cNvSpPr/>
            <p:nvPr/>
          </p:nvSpPr>
          <p:spPr>
            <a:xfrm>
              <a:off x="38404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31140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Oval 15"/>
            <p:cNvSpPr/>
            <p:nvPr/>
          </p:nvSpPr>
          <p:spPr>
            <a:xfrm>
              <a:off x="45008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p:cNvSpPr/>
            <p:nvPr/>
          </p:nvSpPr>
          <p:spPr>
            <a:xfrm>
              <a:off x="52476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 name="Oval 17"/>
            <p:cNvSpPr/>
            <p:nvPr/>
          </p:nvSpPr>
          <p:spPr>
            <a:xfrm>
              <a:off x="59182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9" name="Oval 18"/>
            <p:cNvSpPr/>
            <p:nvPr/>
          </p:nvSpPr>
          <p:spPr>
            <a:xfrm>
              <a:off x="68580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1" name="Straight Connector 20"/>
            <p:cNvCxnSpPr>
              <a:stCxn id="5" idx="2"/>
            </p:cNvCxnSpPr>
            <p:nvPr/>
          </p:nvCxnSpPr>
          <p:spPr>
            <a:xfrm flipH="1">
              <a:off x="1143000" y="22860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p:cNvCxnSpPr>
            <p:nvPr/>
          </p:nvCxnSpPr>
          <p:spPr>
            <a:xfrm flipH="1">
              <a:off x="1143000" y="3200400"/>
              <a:ext cx="159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2"/>
            </p:cNvCxnSpPr>
            <p:nvPr/>
          </p:nvCxnSpPr>
          <p:spPr>
            <a:xfrm flipH="1">
              <a:off x="1143000" y="40132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2"/>
            </p:cNvCxnSpPr>
            <p:nvPr/>
          </p:nvCxnSpPr>
          <p:spPr>
            <a:xfrm flipH="1">
              <a:off x="1143000" y="4897120"/>
              <a:ext cx="401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3"/>
              <a:endCxn id="6" idx="7"/>
            </p:cNvCxnSpPr>
            <p:nvPr/>
          </p:nvCxnSpPr>
          <p:spPr>
            <a:xfrm flipH="1">
              <a:off x="3123285" y="2447645"/>
              <a:ext cx="1134670" cy="59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3"/>
              <a:endCxn id="8" idx="7"/>
            </p:cNvCxnSpPr>
            <p:nvPr/>
          </p:nvCxnSpPr>
          <p:spPr>
            <a:xfrm flipH="1">
              <a:off x="2523845" y="3362045"/>
              <a:ext cx="276150" cy="489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5"/>
              <a:endCxn id="9" idx="0"/>
            </p:cNvCxnSpPr>
            <p:nvPr/>
          </p:nvCxnSpPr>
          <p:spPr>
            <a:xfrm>
              <a:off x="3123285" y="3362045"/>
              <a:ext cx="32603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3"/>
              <a:endCxn id="12" idx="7"/>
            </p:cNvCxnSpPr>
            <p:nvPr/>
          </p:nvCxnSpPr>
          <p:spPr>
            <a:xfrm flipH="1">
              <a:off x="1934565" y="4174845"/>
              <a:ext cx="265990" cy="56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5"/>
              <a:endCxn id="13" idx="0"/>
            </p:cNvCxnSpPr>
            <p:nvPr/>
          </p:nvCxnSpPr>
          <p:spPr>
            <a:xfrm>
              <a:off x="2523845" y="4174845"/>
              <a:ext cx="66955" cy="483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4"/>
              <a:endCxn id="15" idx="0"/>
            </p:cNvCxnSpPr>
            <p:nvPr/>
          </p:nvCxnSpPr>
          <p:spPr>
            <a:xfrm flipH="1">
              <a:off x="3342640" y="4267200"/>
              <a:ext cx="106680" cy="350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5"/>
              <a:endCxn id="14" idx="0"/>
            </p:cNvCxnSpPr>
            <p:nvPr/>
          </p:nvCxnSpPr>
          <p:spPr>
            <a:xfrm>
              <a:off x="3610965" y="4200245"/>
              <a:ext cx="458115" cy="417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5"/>
              <a:endCxn id="7" idx="1"/>
            </p:cNvCxnSpPr>
            <p:nvPr/>
          </p:nvCxnSpPr>
          <p:spPr>
            <a:xfrm>
              <a:off x="4581245" y="2447645"/>
              <a:ext cx="961950" cy="565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3"/>
              <a:endCxn id="10" idx="0"/>
            </p:cNvCxnSpPr>
            <p:nvPr/>
          </p:nvCxnSpPr>
          <p:spPr>
            <a:xfrm flipH="1">
              <a:off x="5207000" y="3336645"/>
              <a:ext cx="33619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5"/>
              <a:endCxn id="11" idx="1"/>
            </p:cNvCxnSpPr>
            <p:nvPr/>
          </p:nvCxnSpPr>
          <p:spPr>
            <a:xfrm>
              <a:off x="5866485" y="3336645"/>
              <a:ext cx="372670" cy="46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0" idx="3"/>
              <a:endCxn id="16" idx="0"/>
            </p:cNvCxnSpPr>
            <p:nvPr/>
          </p:nvCxnSpPr>
          <p:spPr>
            <a:xfrm flipH="1">
              <a:off x="4729480" y="4174845"/>
              <a:ext cx="31587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5"/>
              <a:endCxn id="17" idx="0"/>
            </p:cNvCxnSpPr>
            <p:nvPr/>
          </p:nvCxnSpPr>
          <p:spPr>
            <a:xfrm>
              <a:off x="5368645" y="4174845"/>
              <a:ext cx="10759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1" idx="5"/>
              <a:endCxn id="19" idx="1"/>
            </p:cNvCxnSpPr>
            <p:nvPr/>
          </p:nvCxnSpPr>
          <p:spPr>
            <a:xfrm>
              <a:off x="6562445" y="4129125"/>
              <a:ext cx="362510" cy="51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1" idx="4"/>
              <a:endCxn id="18" idx="0"/>
            </p:cNvCxnSpPr>
            <p:nvPr/>
          </p:nvCxnSpPr>
          <p:spPr>
            <a:xfrm flipH="1">
              <a:off x="6146800" y="4196080"/>
              <a:ext cx="254000"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3400" y="2078313"/>
              <a:ext cx="685800" cy="369332"/>
            </a:xfrm>
            <a:prstGeom prst="rect">
              <a:avLst/>
            </a:prstGeom>
            <a:noFill/>
          </p:spPr>
          <p:txBody>
            <a:bodyPr wrap="square" rtlCol="0">
              <a:spAutoFit/>
            </a:bodyPr>
            <a:lstStyle/>
            <a:p>
              <a:r>
                <a:rPr lang="en-US" dirty="0" smtClean="0"/>
                <a:t>[2,3]</a:t>
              </a:r>
              <a:endParaRPr lang="en-US" dirty="0"/>
            </a:p>
          </p:txBody>
        </p:sp>
        <p:sp>
          <p:nvSpPr>
            <p:cNvPr id="64" name="TextBox 63"/>
            <p:cNvSpPr txBox="1"/>
            <p:nvPr/>
          </p:nvSpPr>
          <p:spPr>
            <a:xfrm>
              <a:off x="553720" y="3009190"/>
              <a:ext cx="685800" cy="369332"/>
            </a:xfrm>
            <a:prstGeom prst="rect">
              <a:avLst/>
            </a:prstGeom>
            <a:noFill/>
          </p:spPr>
          <p:txBody>
            <a:bodyPr wrap="square" rtlCol="0">
              <a:spAutoFit/>
            </a:bodyPr>
            <a:lstStyle/>
            <a:p>
              <a:r>
                <a:rPr lang="en-US" dirty="0" smtClean="0"/>
                <a:t>[0,0]</a:t>
              </a:r>
              <a:endParaRPr lang="en-US" dirty="0"/>
            </a:p>
          </p:txBody>
        </p:sp>
        <p:sp>
          <p:nvSpPr>
            <p:cNvPr id="65" name="TextBox 64"/>
            <p:cNvSpPr txBox="1"/>
            <p:nvPr/>
          </p:nvSpPr>
          <p:spPr>
            <a:xfrm>
              <a:off x="533400" y="3810593"/>
              <a:ext cx="685800" cy="369332"/>
            </a:xfrm>
            <a:prstGeom prst="rect">
              <a:avLst/>
            </a:prstGeom>
            <a:noFill/>
          </p:spPr>
          <p:txBody>
            <a:bodyPr wrap="square" rtlCol="0">
              <a:spAutoFit/>
            </a:bodyPr>
            <a:lstStyle/>
            <a:p>
              <a:r>
                <a:rPr lang="en-US" dirty="0" smtClean="0"/>
                <a:t>[0,2]</a:t>
              </a:r>
              <a:endParaRPr lang="en-US" dirty="0"/>
            </a:p>
          </p:txBody>
        </p:sp>
        <p:sp>
          <p:nvSpPr>
            <p:cNvPr id="66" name="TextBox 65"/>
            <p:cNvSpPr txBox="1"/>
            <p:nvPr/>
          </p:nvSpPr>
          <p:spPr>
            <a:xfrm>
              <a:off x="528320" y="4730395"/>
              <a:ext cx="685800" cy="369332"/>
            </a:xfrm>
            <a:prstGeom prst="rect">
              <a:avLst/>
            </a:prstGeom>
            <a:noFill/>
          </p:spPr>
          <p:txBody>
            <a:bodyPr wrap="square" rtlCol="0">
              <a:spAutoFit/>
            </a:bodyPr>
            <a:lstStyle/>
            <a:p>
              <a:r>
                <a:rPr lang="en-US" dirty="0" smtClean="0"/>
                <a:t>[1,5]</a:t>
              </a:r>
              <a:endParaRPr lang="en-US" dirty="0"/>
            </a:p>
          </p:txBody>
        </p:sp>
        <p:sp>
          <p:nvSpPr>
            <p:cNvPr id="67" name="Oval 66"/>
            <p:cNvSpPr/>
            <p:nvPr/>
          </p:nvSpPr>
          <p:spPr>
            <a:xfrm>
              <a:off x="990600"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8" name="Oval 67"/>
            <p:cNvSpPr/>
            <p:nvPr/>
          </p:nvSpPr>
          <p:spPr>
            <a:xfrm>
              <a:off x="1743355"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70" name="Straight Arrow Connector 69"/>
            <p:cNvCxnSpPr>
              <a:stCxn id="12" idx="3"/>
              <a:endCxn id="67" idx="7"/>
            </p:cNvCxnSpPr>
            <p:nvPr/>
          </p:nvCxnSpPr>
          <p:spPr>
            <a:xfrm flipH="1">
              <a:off x="1380845" y="5058765"/>
              <a:ext cx="230430" cy="570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2" idx="4"/>
              <a:endCxn id="68" idx="0"/>
            </p:cNvCxnSpPr>
            <p:nvPr/>
          </p:nvCxnSpPr>
          <p:spPr>
            <a:xfrm>
              <a:off x="1772920" y="5125720"/>
              <a:ext cx="199035" cy="436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67" idx="2"/>
            </p:cNvCxnSpPr>
            <p:nvPr/>
          </p:nvCxnSpPr>
          <p:spPr>
            <a:xfrm>
              <a:off x="762000" y="5791200"/>
              <a:ext cx="2286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1822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Applying depth-first search </a:t>
            </a:r>
            <a:r>
              <a:rPr lang="en-US" sz="2800" dirty="0" smtClean="0"/>
              <a:t>in </a:t>
            </a:r>
            <a:r>
              <a:rPr lang="en-US" sz="2800" dirty="0"/>
              <a:t>Sudoku solver </a:t>
            </a:r>
          </a:p>
        </p:txBody>
      </p:sp>
      <p:sp>
        <p:nvSpPr>
          <p:cNvPr id="3" name="Content Placeholder 2"/>
          <p:cNvSpPr>
            <a:spLocks noGrp="1"/>
          </p:cNvSpPr>
          <p:nvPr>
            <p:ph idx="1"/>
          </p:nvPr>
        </p:nvSpPr>
        <p:spPr>
          <a:xfrm>
            <a:off x="457200" y="1600201"/>
            <a:ext cx="8229600" cy="685800"/>
          </a:xfrm>
        </p:spPr>
        <p:txBody>
          <a:bodyPr>
            <a:normAutofit fontScale="92500" lnSpcReduction="20000"/>
          </a:bodyPr>
          <a:lstStyle/>
          <a:p>
            <a:r>
              <a:rPr lang="en-US" sz="2400" dirty="0" smtClean="0"/>
              <a:t>Goal: find a path from the root to a leaf which does not leave any unassigned node with empty assignment list</a:t>
            </a:r>
            <a:endParaRPr lang="en-US" sz="2400" dirty="0"/>
          </a:p>
        </p:txBody>
      </p:sp>
      <p:sp>
        <p:nvSpPr>
          <p:cNvPr id="4" name="TextBox 3"/>
          <p:cNvSpPr txBox="1"/>
          <p:nvPr/>
        </p:nvSpPr>
        <p:spPr>
          <a:xfrm>
            <a:off x="688340" y="6063734"/>
            <a:ext cx="685800" cy="369332"/>
          </a:xfrm>
          <a:prstGeom prst="rect">
            <a:avLst/>
          </a:prstGeom>
          <a:noFill/>
        </p:spPr>
        <p:txBody>
          <a:bodyPr wrap="square" rtlCol="0">
            <a:spAutoFit/>
          </a:bodyPr>
          <a:lstStyle/>
          <a:p>
            <a:r>
              <a:rPr lang="en-US" dirty="0" smtClean="0"/>
              <a:t>[1,6]</a:t>
            </a:r>
            <a:endParaRPr lang="en-US" dirty="0"/>
          </a:p>
        </p:txBody>
      </p:sp>
      <p:grpSp>
        <p:nvGrpSpPr>
          <p:cNvPr id="5" name="Group 4"/>
          <p:cNvGrpSpPr/>
          <p:nvPr/>
        </p:nvGrpSpPr>
        <p:grpSpPr>
          <a:xfrm>
            <a:off x="1026160" y="2514600"/>
            <a:ext cx="6786880" cy="3962400"/>
            <a:chOff x="528320" y="2057400"/>
            <a:chExt cx="6786880" cy="3962400"/>
          </a:xfrm>
        </p:grpSpPr>
        <p:sp>
          <p:nvSpPr>
            <p:cNvPr id="6" name="Oval 5"/>
            <p:cNvSpPr/>
            <p:nvPr/>
          </p:nvSpPr>
          <p:spPr>
            <a:xfrm>
              <a:off x="4191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733040" y="2971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476240" y="294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 name="Oval 8"/>
            <p:cNvSpPr/>
            <p:nvPr/>
          </p:nvSpPr>
          <p:spPr>
            <a:xfrm>
              <a:off x="21336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p:cNvSpPr/>
            <p:nvPr/>
          </p:nvSpPr>
          <p:spPr>
            <a:xfrm>
              <a:off x="3220720" y="3810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1" name="Oval 10"/>
            <p:cNvSpPr/>
            <p:nvPr/>
          </p:nvSpPr>
          <p:spPr>
            <a:xfrm>
              <a:off x="49784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Oval 11"/>
            <p:cNvSpPr/>
            <p:nvPr/>
          </p:nvSpPr>
          <p:spPr>
            <a:xfrm>
              <a:off x="6172200" y="37388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3" name="Oval 12"/>
            <p:cNvSpPr/>
            <p:nvPr/>
          </p:nvSpPr>
          <p:spPr>
            <a:xfrm>
              <a:off x="1544320" y="4668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Oval 13"/>
            <p:cNvSpPr/>
            <p:nvPr/>
          </p:nvSpPr>
          <p:spPr>
            <a:xfrm>
              <a:off x="2362200" y="46583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38404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p:cNvSpPr/>
            <p:nvPr/>
          </p:nvSpPr>
          <p:spPr>
            <a:xfrm>
              <a:off x="31140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p:cNvSpPr/>
            <p:nvPr/>
          </p:nvSpPr>
          <p:spPr>
            <a:xfrm>
              <a:off x="45008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p:cNvSpPr/>
            <p:nvPr/>
          </p:nvSpPr>
          <p:spPr>
            <a:xfrm>
              <a:off x="52476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9" name="Oval 18"/>
            <p:cNvSpPr/>
            <p:nvPr/>
          </p:nvSpPr>
          <p:spPr>
            <a:xfrm>
              <a:off x="59182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68580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1" name="Straight Connector 20"/>
            <p:cNvCxnSpPr>
              <a:stCxn id="6" idx="2"/>
            </p:cNvCxnSpPr>
            <p:nvPr/>
          </p:nvCxnSpPr>
          <p:spPr>
            <a:xfrm flipH="1">
              <a:off x="1143000" y="22860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p:cNvCxnSpPr>
            <p:nvPr/>
          </p:nvCxnSpPr>
          <p:spPr>
            <a:xfrm flipH="1">
              <a:off x="1143000" y="3200400"/>
              <a:ext cx="159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p:cNvCxnSpPr>
            <p:nvPr/>
          </p:nvCxnSpPr>
          <p:spPr>
            <a:xfrm flipH="1">
              <a:off x="1143000" y="40132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3" idx="2"/>
            </p:cNvCxnSpPr>
            <p:nvPr/>
          </p:nvCxnSpPr>
          <p:spPr>
            <a:xfrm flipH="1">
              <a:off x="1143000" y="4897120"/>
              <a:ext cx="401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7"/>
            </p:cNvCxnSpPr>
            <p:nvPr/>
          </p:nvCxnSpPr>
          <p:spPr>
            <a:xfrm flipH="1">
              <a:off x="3123285" y="2447645"/>
              <a:ext cx="1134670" cy="59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9" idx="7"/>
            </p:cNvCxnSpPr>
            <p:nvPr/>
          </p:nvCxnSpPr>
          <p:spPr>
            <a:xfrm flipH="1">
              <a:off x="2523845" y="3362045"/>
              <a:ext cx="276150" cy="489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5"/>
              <a:endCxn id="10" idx="0"/>
            </p:cNvCxnSpPr>
            <p:nvPr/>
          </p:nvCxnSpPr>
          <p:spPr>
            <a:xfrm>
              <a:off x="3123285" y="3362045"/>
              <a:ext cx="32603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a:endCxn id="13" idx="7"/>
            </p:cNvCxnSpPr>
            <p:nvPr/>
          </p:nvCxnSpPr>
          <p:spPr>
            <a:xfrm flipH="1">
              <a:off x="1934565" y="4174845"/>
              <a:ext cx="265990" cy="56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4" idx="0"/>
            </p:cNvCxnSpPr>
            <p:nvPr/>
          </p:nvCxnSpPr>
          <p:spPr>
            <a:xfrm>
              <a:off x="2523845" y="4174845"/>
              <a:ext cx="66955" cy="483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16" idx="0"/>
            </p:cNvCxnSpPr>
            <p:nvPr/>
          </p:nvCxnSpPr>
          <p:spPr>
            <a:xfrm flipH="1">
              <a:off x="3342640" y="4267200"/>
              <a:ext cx="106680" cy="350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5" idx="0"/>
            </p:cNvCxnSpPr>
            <p:nvPr/>
          </p:nvCxnSpPr>
          <p:spPr>
            <a:xfrm>
              <a:off x="3610965" y="4200245"/>
              <a:ext cx="458115" cy="417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5"/>
              <a:endCxn id="8" idx="1"/>
            </p:cNvCxnSpPr>
            <p:nvPr/>
          </p:nvCxnSpPr>
          <p:spPr>
            <a:xfrm>
              <a:off x="4581245" y="2447645"/>
              <a:ext cx="961950" cy="565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3"/>
              <a:endCxn id="11" idx="0"/>
            </p:cNvCxnSpPr>
            <p:nvPr/>
          </p:nvCxnSpPr>
          <p:spPr>
            <a:xfrm flipH="1">
              <a:off x="5207000" y="3336645"/>
              <a:ext cx="33619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5"/>
              <a:endCxn id="12" idx="1"/>
            </p:cNvCxnSpPr>
            <p:nvPr/>
          </p:nvCxnSpPr>
          <p:spPr>
            <a:xfrm>
              <a:off x="5866485" y="3336645"/>
              <a:ext cx="372670" cy="46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3"/>
              <a:endCxn id="17" idx="0"/>
            </p:cNvCxnSpPr>
            <p:nvPr/>
          </p:nvCxnSpPr>
          <p:spPr>
            <a:xfrm flipH="1">
              <a:off x="4729480" y="4174845"/>
              <a:ext cx="31587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5"/>
              <a:endCxn id="18" idx="0"/>
            </p:cNvCxnSpPr>
            <p:nvPr/>
          </p:nvCxnSpPr>
          <p:spPr>
            <a:xfrm>
              <a:off x="5368645" y="4174845"/>
              <a:ext cx="10759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5"/>
              <a:endCxn id="20" idx="1"/>
            </p:cNvCxnSpPr>
            <p:nvPr/>
          </p:nvCxnSpPr>
          <p:spPr>
            <a:xfrm>
              <a:off x="6562445" y="4129125"/>
              <a:ext cx="362510" cy="51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4"/>
              <a:endCxn id="19" idx="0"/>
            </p:cNvCxnSpPr>
            <p:nvPr/>
          </p:nvCxnSpPr>
          <p:spPr>
            <a:xfrm flipH="1">
              <a:off x="6146800" y="4196080"/>
              <a:ext cx="254000"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33400" y="2078313"/>
              <a:ext cx="685800" cy="369332"/>
            </a:xfrm>
            <a:prstGeom prst="rect">
              <a:avLst/>
            </a:prstGeom>
            <a:noFill/>
          </p:spPr>
          <p:txBody>
            <a:bodyPr wrap="square" rtlCol="0">
              <a:spAutoFit/>
            </a:bodyPr>
            <a:lstStyle/>
            <a:p>
              <a:r>
                <a:rPr lang="en-US" dirty="0" smtClean="0"/>
                <a:t>[2,3]</a:t>
              </a:r>
              <a:endParaRPr lang="en-US" dirty="0"/>
            </a:p>
          </p:txBody>
        </p:sp>
        <p:sp>
          <p:nvSpPr>
            <p:cNvPr id="40" name="TextBox 39"/>
            <p:cNvSpPr txBox="1"/>
            <p:nvPr/>
          </p:nvSpPr>
          <p:spPr>
            <a:xfrm>
              <a:off x="553720" y="3009190"/>
              <a:ext cx="685800" cy="369332"/>
            </a:xfrm>
            <a:prstGeom prst="rect">
              <a:avLst/>
            </a:prstGeom>
            <a:noFill/>
          </p:spPr>
          <p:txBody>
            <a:bodyPr wrap="square" rtlCol="0">
              <a:spAutoFit/>
            </a:bodyPr>
            <a:lstStyle/>
            <a:p>
              <a:r>
                <a:rPr lang="en-US" dirty="0" smtClean="0"/>
                <a:t>[0,0]</a:t>
              </a:r>
              <a:endParaRPr lang="en-US" dirty="0"/>
            </a:p>
          </p:txBody>
        </p:sp>
        <p:sp>
          <p:nvSpPr>
            <p:cNvPr id="41" name="TextBox 40"/>
            <p:cNvSpPr txBox="1"/>
            <p:nvPr/>
          </p:nvSpPr>
          <p:spPr>
            <a:xfrm>
              <a:off x="533400" y="3810593"/>
              <a:ext cx="685800" cy="369332"/>
            </a:xfrm>
            <a:prstGeom prst="rect">
              <a:avLst/>
            </a:prstGeom>
            <a:noFill/>
          </p:spPr>
          <p:txBody>
            <a:bodyPr wrap="square" rtlCol="0">
              <a:spAutoFit/>
            </a:bodyPr>
            <a:lstStyle/>
            <a:p>
              <a:r>
                <a:rPr lang="en-US" dirty="0" smtClean="0"/>
                <a:t>[0,2]</a:t>
              </a:r>
              <a:endParaRPr lang="en-US" dirty="0"/>
            </a:p>
          </p:txBody>
        </p:sp>
        <p:sp>
          <p:nvSpPr>
            <p:cNvPr id="42" name="TextBox 41"/>
            <p:cNvSpPr txBox="1"/>
            <p:nvPr/>
          </p:nvSpPr>
          <p:spPr>
            <a:xfrm>
              <a:off x="528320" y="4730395"/>
              <a:ext cx="685800" cy="369332"/>
            </a:xfrm>
            <a:prstGeom prst="rect">
              <a:avLst/>
            </a:prstGeom>
            <a:noFill/>
          </p:spPr>
          <p:txBody>
            <a:bodyPr wrap="square" rtlCol="0">
              <a:spAutoFit/>
            </a:bodyPr>
            <a:lstStyle/>
            <a:p>
              <a:r>
                <a:rPr lang="en-US" dirty="0" smtClean="0"/>
                <a:t>[1,5]</a:t>
              </a:r>
              <a:endParaRPr lang="en-US" dirty="0"/>
            </a:p>
          </p:txBody>
        </p:sp>
        <p:sp>
          <p:nvSpPr>
            <p:cNvPr id="43" name="Oval 42"/>
            <p:cNvSpPr/>
            <p:nvPr/>
          </p:nvSpPr>
          <p:spPr>
            <a:xfrm>
              <a:off x="990600"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4" name="Oval 43"/>
            <p:cNvSpPr/>
            <p:nvPr/>
          </p:nvSpPr>
          <p:spPr>
            <a:xfrm>
              <a:off x="1743355"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45" name="Straight Arrow Connector 44"/>
            <p:cNvCxnSpPr>
              <a:stCxn id="13" idx="3"/>
              <a:endCxn id="43" idx="7"/>
            </p:cNvCxnSpPr>
            <p:nvPr/>
          </p:nvCxnSpPr>
          <p:spPr>
            <a:xfrm flipH="1">
              <a:off x="1380845" y="5058765"/>
              <a:ext cx="230430" cy="570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4"/>
              <a:endCxn id="44" idx="0"/>
            </p:cNvCxnSpPr>
            <p:nvPr/>
          </p:nvCxnSpPr>
          <p:spPr>
            <a:xfrm>
              <a:off x="1772920" y="5125720"/>
              <a:ext cx="199035" cy="436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3" idx="2"/>
            </p:cNvCxnSpPr>
            <p:nvPr/>
          </p:nvCxnSpPr>
          <p:spPr>
            <a:xfrm>
              <a:off x="762000" y="5791200"/>
              <a:ext cx="2286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3784142" y="3048000"/>
            <a:ext cx="1092658" cy="584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84142" y="3793845"/>
            <a:ext cx="404318" cy="5149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30471" y="4632045"/>
            <a:ext cx="477749" cy="4428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828082" y="5496560"/>
            <a:ext cx="170638" cy="828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03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Grading and uniqueness validation</a:t>
            </a:r>
            <a:endParaRPr lang="en-US" sz="2800" dirty="0"/>
          </a:p>
        </p:txBody>
      </p:sp>
      <p:sp>
        <p:nvSpPr>
          <p:cNvPr id="3" name="Content Placeholder 2"/>
          <p:cNvSpPr>
            <a:spLocks noGrp="1"/>
          </p:cNvSpPr>
          <p:nvPr>
            <p:ph idx="1"/>
          </p:nvPr>
        </p:nvSpPr>
        <p:spPr>
          <a:xfrm>
            <a:off x="457200" y="1143000"/>
            <a:ext cx="8229600" cy="1828800"/>
          </a:xfrm>
        </p:spPr>
        <p:txBody>
          <a:bodyPr>
            <a:normAutofit/>
          </a:bodyPr>
          <a:lstStyle/>
          <a:p>
            <a:r>
              <a:rPr lang="en-US" sz="2400" dirty="0" smtClean="0"/>
              <a:t>Different ways to pick grading function –</a:t>
            </a:r>
          </a:p>
          <a:p>
            <a:r>
              <a:rPr lang="en-US" sz="2400" dirty="0" smtClean="0"/>
              <a:t> first idea :</a:t>
            </a:r>
          </a:p>
          <a:p>
            <a:pPr marL="0" indent="0">
              <a:buNone/>
            </a:pPr>
            <a:r>
              <a:rPr lang="en-US" sz="2400" dirty="0" smtClean="0"/>
              <a:t>Compare the assignment distribution of the current puzzle with that of reference puzzles with given grades</a:t>
            </a:r>
          </a:p>
          <a:p>
            <a:pPr marL="0" indent="0">
              <a:buNone/>
            </a:pPr>
            <a:endParaRPr lang="en-US" sz="2400" dirty="0"/>
          </a:p>
        </p:txBody>
      </p:sp>
      <p:graphicFrame>
        <p:nvGraphicFramePr>
          <p:cNvPr id="4" name="Chart 3"/>
          <p:cNvGraphicFramePr/>
          <p:nvPr>
            <p:extLst>
              <p:ext uri="{D42A27DB-BD31-4B8C-83A1-F6EECF244321}">
                <p14:modId xmlns:p14="http://schemas.microsoft.com/office/powerpoint/2010/main" val="1876202779"/>
              </p:ext>
            </p:extLst>
          </p:nvPr>
        </p:nvGraphicFramePr>
        <p:xfrm>
          <a:off x="457200" y="3124200"/>
          <a:ext cx="251460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299855230"/>
              </p:ext>
            </p:extLst>
          </p:nvPr>
        </p:nvGraphicFramePr>
        <p:xfrm>
          <a:off x="5486400" y="3200400"/>
          <a:ext cx="2438400" cy="2489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447800" y="5760720"/>
            <a:ext cx="1600200" cy="369332"/>
          </a:xfrm>
          <a:prstGeom prst="rect">
            <a:avLst/>
          </a:prstGeom>
          <a:noFill/>
        </p:spPr>
        <p:txBody>
          <a:bodyPr wrap="square" rtlCol="0">
            <a:spAutoFit/>
          </a:bodyPr>
          <a:lstStyle/>
          <a:p>
            <a:r>
              <a:rPr lang="en-US" dirty="0" smtClean="0"/>
              <a:t>easy</a:t>
            </a:r>
            <a:endParaRPr lang="en-US" dirty="0"/>
          </a:p>
        </p:txBody>
      </p:sp>
      <p:sp>
        <p:nvSpPr>
          <p:cNvPr id="7" name="TextBox 6"/>
          <p:cNvSpPr txBox="1"/>
          <p:nvPr/>
        </p:nvSpPr>
        <p:spPr>
          <a:xfrm>
            <a:off x="6400800" y="5675868"/>
            <a:ext cx="1600200" cy="369332"/>
          </a:xfrm>
          <a:prstGeom prst="rect">
            <a:avLst/>
          </a:prstGeom>
          <a:noFill/>
        </p:spPr>
        <p:txBody>
          <a:bodyPr wrap="square" rtlCol="0">
            <a:spAutoFit/>
          </a:bodyPr>
          <a:lstStyle/>
          <a:p>
            <a:r>
              <a:rPr lang="en-US" dirty="0" smtClean="0"/>
              <a:t>medium</a:t>
            </a:r>
            <a:endParaRPr lang="en-US" dirty="0"/>
          </a:p>
        </p:txBody>
      </p:sp>
      <p:graphicFrame>
        <p:nvGraphicFramePr>
          <p:cNvPr id="8" name="Chart 7"/>
          <p:cNvGraphicFramePr/>
          <p:nvPr>
            <p:extLst>
              <p:ext uri="{D42A27DB-BD31-4B8C-83A1-F6EECF244321}">
                <p14:modId xmlns:p14="http://schemas.microsoft.com/office/powerpoint/2010/main" val="3404008087"/>
              </p:ext>
            </p:extLst>
          </p:nvPr>
        </p:nvGraphicFramePr>
        <p:xfrm>
          <a:off x="3048000" y="3271520"/>
          <a:ext cx="2438400" cy="2489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3505200" y="5928638"/>
            <a:ext cx="1828800" cy="646331"/>
          </a:xfrm>
          <a:prstGeom prst="rect">
            <a:avLst/>
          </a:prstGeom>
          <a:noFill/>
        </p:spPr>
        <p:txBody>
          <a:bodyPr wrap="square" rtlCol="0">
            <a:spAutoFit/>
          </a:bodyPr>
          <a:lstStyle/>
          <a:p>
            <a:r>
              <a:rPr lang="en-US" dirty="0" smtClean="0"/>
              <a:t>New puzzle – is it medium or easy</a:t>
            </a:r>
            <a:endParaRPr lang="en-US" dirty="0"/>
          </a:p>
        </p:txBody>
      </p:sp>
    </p:spTree>
    <p:extLst>
      <p:ext uri="{BB962C8B-B14F-4D97-AF65-F5344CB8AC3E}">
        <p14:creationId xmlns:p14="http://schemas.microsoft.com/office/powerpoint/2010/main" val="2830023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Grading and uniqueness validation</a:t>
            </a:r>
          </a:p>
        </p:txBody>
      </p:sp>
      <p:sp>
        <p:nvSpPr>
          <p:cNvPr id="4" name="Content Placeholder 2"/>
          <p:cNvSpPr>
            <a:spLocks noGrp="1"/>
          </p:cNvSpPr>
          <p:nvPr>
            <p:ph idx="1"/>
          </p:nvPr>
        </p:nvSpPr>
        <p:spPr>
          <a:xfrm>
            <a:off x="457200" y="1143000"/>
            <a:ext cx="8229600" cy="1143000"/>
          </a:xfrm>
        </p:spPr>
        <p:txBody>
          <a:bodyPr>
            <a:normAutofit/>
          </a:bodyPr>
          <a:lstStyle/>
          <a:p>
            <a:r>
              <a:rPr lang="en-US" sz="2400" dirty="0" smtClean="0"/>
              <a:t>Another way to pick grading function –</a:t>
            </a:r>
          </a:p>
          <a:p>
            <a:r>
              <a:rPr lang="en-US" sz="2400" dirty="0" smtClean="0"/>
              <a:t> choose based on iteration count range</a:t>
            </a:r>
          </a:p>
          <a:p>
            <a:pPr marL="0" indent="0">
              <a:buNone/>
            </a:pPr>
            <a:endParaRPr lang="en-US" sz="2400" dirty="0"/>
          </a:p>
        </p:txBody>
      </p:sp>
      <p:sp>
        <p:nvSpPr>
          <p:cNvPr id="5" name="TextBox 4"/>
          <p:cNvSpPr txBox="1"/>
          <p:nvPr/>
        </p:nvSpPr>
        <p:spPr>
          <a:xfrm>
            <a:off x="990600" y="2286000"/>
            <a:ext cx="6858000" cy="2308324"/>
          </a:xfrm>
          <a:prstGeom prst="rect">
            <a:avLst/>
          </a:prstGeom>
          <a:noFill/>
        </p:spPr>
        <p:txBody>
          <a:bodyPr wrap="square" rtlCol="0">
            <a:spAutoFit/>
          </a:bodyPr>
          <a:lstStyle/>
          <a:p>
            <a:r>
              <a:rPr lang="en-US" dirty="0"/>
              <a:t> if (</a:t>
            </a:r>
            <a:r>
              <a:rPr lang="en-US" dirty="0" err="1"/>
              <a:t>iterCount</a:t>
            </a:r>
            <a:r>
              <a:rPr lang="en-US" dirty="0"/>
              <a:t> &lt; 1000)</a:t>
            </a:r>
          </a:p>
          <a:p>
            <a:r>
              <a:rPr lang="en-US" dirty="0"/>
              <a:t>  </a:t>
            </a:r>
            <a:r>
              <a:rPr lang="en-US" dirty="0" smtClean="0"/>
              <a:t>   return </a:t>
            </a:r>
            <a:r>
              <a:rPr lang="en-US" dirty="0"/>
              <a:t>1</a:t>
            </a:r>
            <a:r>
              <a:rPr lang="en-US" dirty="0" smtClean="0"/>
              <a:t>;   </a:t>
            </a:r>
            <a:r>
              <a:rPr lang="en-US" dirty="0" smtClean="0">
                <a:solidFill>
                  <a:srgbClr val="00B050"/>
                </a:solidFill>
              </a:rPr>
              <a:t>// easy puzzle</a:t>
            </a:r>
            <a:endParaRPr lang="en-US" dirty="0">
              <a:solidFill>
                <a:srgbClr val="00B050"/>
              </a:solidFill>
            </a:endParaRPr>
          </a:p>
          <a:p>
            <a:r>
              <a:rPr lang="en-US" dirty="0"/>
              <a:t> </a:t>
            </a:r>
            <a:r>
              <a:rPr lang="en-US" dirty="0" smtClean="0"/>
              <a:t>else </a:t>
            </a:r>
            <a:r>
              <a:rPr lang="en-US" dirty="0"/>
              <a:t>if (</a:t>
            </a:r>
            <a:r>
              <a:rPr lang="en-US" dirty="0" err="1"/>
              <a:t>iterCount</a:t>
            </a:r>
            <a:r>
              <a:rPr lang="en-US" dirty="0"/>
              <a:t> &gt;= 1000 &amp;&amp; </a:t>
            </a:r>
            <a:r>
              <a:rPr lang="en-US" dirty="0" err="1"/>
              <a:t>iterCount</a:t>
            </a:r>
            <a:r>
              <a:rPr lang="en-US" dirty="0"/>
              <a:t> &lt; 8000)</a:t>
            </a:r>
          </a:p>
          <a:p>
            <a:r>
              <a:rPr lang="en-US" dirty="0"/>
              <a:t>  </a:t>
            </a:r>
            <a:r>
              <a:rPr lang="en-US" dirty="0" smtClean="0"/>
              <a:t>   return </a:t>
            </a:r>
            <a:r>
              <a:rPr lang="en-US" dirty="0"/>
              <a:t>2</a:t>
            </a:r>
            <a:r>
              <a:rPr lang="en-US" dirty="0" smtClean="0"/>
              <a:t>;   </a:t>
            </a:r>
            <a:r>
              <a:rPr lang="en-US" dirty="0" smtClean="0">
                <a:solidFill>
                  <a:srgbClr val="00B050"/>
                </a:solidFill>
              </a:rPr>
              <a:t>// medium puzzle</a:t>
            </a:r>
            <a:endParaRPr lang="en-US" dirty="0">
              <a:solidFill>
                <a:srgbClr val="00B050"/>
              </a:solidFill>
            </a:endParaRPr>
          </a:p>
          <a:p>
            <a:r>
              <a:rPr lang="en-US" dirty="0"/>
              <a:t>  else if (</a:t>
            </a:r>
            <a:r>
              <a:rPr lang="en-US" dirty="0" err="1"/>
              <a:t>iterCount</a:t>
            </a:r>
            <a:r>
              <a:rPr lang="en-US" dirty="0"/>
              <a:t> &gt;= 8000 &amp;&amp; </a:t>
            </a:r>
            <a:r>
              <a:rPr lang="en-US" dirty="0" err="1"/>
              <a:t>iterCount</a:t>
            </a:r>
            <a:r>
              <a:rPr lang="en-US" dirty="0"/>
              <a:t> &lt; 150000)</a:t>
            </a:r>
          </a:p>
          <a:p>
            <a:r>
              <a:rPr lang="en-US" dirty="0"/>
              <a:t>  </a:t>
            </a:r>
            <a:r>
              <a:rPr lang="en-US" dirty="0" smtClean="0"/>
              <a:t>   return </a:t>
            </a:r>
            <a:r>
              <a:rPr lang="en-US" dirty="0"/>
              <a:t>3</a:t>
            </a:r>
            <a:r>
              <a:rPr lang="en-US" dirty="0" smtClean="0"/>
              <a:t>;   </a:t>
            </a:r>
            <a:r>
              <a:rPr lang="en-US" dirty="0" smtClean="0">
                <a:solidFill>
                  <a:srgbClr val="00B050"/>
                </a:solidFill>
              </a:rPr>
              <a:t>// hard puzzle</a:t>
            </a:r>
            <a:endParaRPr lang="en-US" dirty="0">
              <a:solidFill>
                <a:srgbClr val="00B050"/>
              </a:solidFill>
            </a:endParaRPr>
          </a:p>
          <a:p>
            <a:r>
              <a:rPr lang="en-US" dirty="0"/>
              <a:t>  else</a:t>
            </a:r>
          </a:p>
          <a:p>
            <a:r>
              <a:rPr lang="en-US" dirty="0"/>
              <a:t>      return 4</a:t>
            </a:r>
            <a:r>
              <a:rPr lang="en-US" dirty="0" smtClean="0"/>
              <a:t>;   </a:t>
            </a:r>
            <a:r>
              <a:rPr lang="en-US" dirty="0" smtClean="0">
                <a:solidFill>
                  <a:srgbClr val="00B050"/>
                </a:solidFill>
              </a:rPr>
              <a:t>// samurai puzzle</a:t>
            </a:r>
            <a:endParaRPr lang="en-US" dirty="0">
              <a:solidFill>
                <a:srgbClr val="00B050"/>
              </a:solidFill>
            </a:endParaRPr>
          </a:p>
        </p:txBody>
      </p:sp>
    </p:spTree>
    <p:extLst>
      <p:ext uri="{BB962C8B-B14F-4D97-AF65-F5344CB8AC3E}">
        <p14:creationId xmlns:p14="http://schemas.microsoft.com/office/powerpoint/2010/main" val="2299603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Grading and uniqueness validation</a:t>
            </a:r>
          </a:p>
        </p:txBody>
      </p:sp>
      <p:sp>
        <p:nvSpPr>
          <p:cNvPr id="3" name="Content Placeholder 2"/>
          <p:cNvSpPr>
            <a:spLocks noGrp="1"/>
          </p:cNvSpPr>
          <p:nvPr>
            <p:ph idx="1"/>
          </p:nvPr>
        </p:nvSpPr>
        <p:spPr/>
        <p:txBody>
          <a:bodyPr>
            <a:normAutofit/>
          </a:bodyPr>
          <a:lstStyle/>
          <a:p>
            <a:r>
              <a:rPr lang="en-US" sz="2400" dirty="0" smtClean="0"/>
              <a:t>Uniqueness validation – the idea is simple: having obtained the solution and having the original puzzle represented by its assignments distribution remove the chosen assignment on the highest level  of the search tree and try solving the altered puzzle. If there is a solution then the puzzle is not unique. Try the same on the lower level of the search tree and so on. If none of those puzzles is solvable then we have a unique solution.</a:t>
            </a:r>
            <a:endParaRPr lang="en-US" sz="2400" dirty="0"/>
          </a:p>
        </p:txBody>
      </p:sp>
    </p:spTree>
    <p:extLst>
      <p:ext uri="{BB962C8B-B14F-4D97-AF65-F5344CB8AC3E}">
        <p14:creationId xmlns:p14="http://schemas.microsoft.com/office/powerpoint/2010/main" val="512396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913</Words>
  <Application>Microsoft Office PowerPoint</Application>
  <PresentationFormat>On-screen Show (4:3)</PresentationFormat>
  <Paragraphs>150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Sudoku – solving the puzzle, validating uniqueness and generation of new puzzles with unique solutions</vt:lpstr>
      <vt:lpstr>Depth-first and breadth-first search</vt:lpstr>
      <vt:lpstr>Depth-first and breadth-first search</vt:lpstr>
      <vt:lpstr>Applying depth-first search in Sudoku solver </vt:lpstr>
      <vt:lpstr>Applying depth-first search in Sudoku solver </vt:lpstr>
      <vt:lpstr>Applying depth-first search in Sudoku solver </vt:lpstr>
      <vt:lpstr>Grading and uniqueness validation</vt:lpstr>
      <vt:lpstr>Grading and uniqueness validation</vt:lpstr>
      <vt:lpstr>Grading and uniqueness validation</vt:lpstr>
      <vt:lpstr>Generating puzzles</vt:lpstr>
      <vt:lpstr>Generating puzzles</vt:lpstr>
      <vt:lpstr>Generating puzzles</vt:lpstr>
      <vt:lpstr>Generating puzzles</vt:lpstr>
      <vt:lpstr>Another approach: Sudoku as linear programming problem</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 solving the puzzle, validating uniqnuess and generation of unique puzzles</dc:title>
  <dc:creator>EMC</dc:creator>
  <cp:lastModifiedBy>EMC</cp:lastModifiedBy>
  <cp:revision>57</cp:revision>
  <dcterms:created xsi:type="dcterms:W3CDTF">2015-09-21T11:46:11Z</dcterms:created>
  <dcterms:modified xsi:type="dcterms:W3CDTF">2015-09-24T11:45:49Z</dcterms:modified>
</cp:coreProperties>
</file>