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61" r:id="rId5"/>
    <p:sldId id="262" r:id="rId6"/>
    <p:sldId id="263" r:id="rId7"/>
    <p:sldId id="264" r:id="rId8"/>
    <p:sldId id="265" r:id="rId9"/>
    <p:sldId id="266" r:id="rId10"/>
    <p:sldId id="267" r:id="rId11"/>
    <p:sldId id="258" r:id="rId12"/>
    <p:sldId id="268" r:id="rId13"/>
    <p:sldId id="259"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4" d="100"/>
          <a:sy n="94" d="100"/>
        </p:scale>
        <p:origin x="-1284" y="3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invertIfNegative val="0"/>
          <c:cat>
            <c:numRef>
              <c:f>Sheet1!$A$2:$A$9</c:f>
              <c:numCache>
                <c:formatCode>General</c:formatCode>
                <c:ptCount val="8"/>
                <c:pt idx="0">
                  <c:v>1</c:v>
                </c:pt>
                <c:pt idx="1">
                  <c:v>2</c:v>
                </c:pt>
                <c:pt idx="2">
                  <c:v>3</c:v>
                </c:pt>
                <c:pt idx="3">
                  <c:v>4</c:v>
                </c:pt>
                <c:pt idx="4">
                  <c:v>5</c:v>
                </c:pt>
                <c:pt idx="5">
                  <c:v>6</c:v>
                </c:pt>
                <c:pt idx="6">
                  <c:v>7</c:v>
                </c:pt>
                <c:pt idx="7">
                  <c:v>8</c:v>
                </c:pt>
              </c:numCache>
            </c:numRef>
          </c:cat>
          <c:val>
            <c:numRef>
              <c:f>Sheet1!$B$2:$B$9</c:f>
              <c:numCache>
                <c:formatCode>General</c:formatCode>
                <c:ptCount val="8"/>
                <c:pt idx="0">
                  <c:v>1</c:v>
                </c:pt>
                <c:pt idx="1">
                  <c:v>8</c:v>
                </c:pt>
                <c:pt idx="2">
                  <c:v>9</c:v>
                </c:pt>
                <c:pt idx="3">
                  <c:v>17</c:v>
                </c:pt>
                <c:pt idx="4">
                  <c:v>16</c:v>
                </c:pt>
                <c:pt idx="5">
                  <c:v>6</c:v>
                </c:pt>
                <c:pt idx="6">
                  <c:v>1</c:v>
                </c:pt>
                <c:pt idx="7">
                  <c:v>0</c:v>
                </c:pt>
              </c:numCache>
            </c:numRef>
          </c:val>
        </c:ser>
        <c:dLbls>
          <c:showLegendKey val="0"/>
          <c:showVal val="0"/>
          <c:showCatName val="0"/>
          <c:showSerName val="0"/>
          <c:showPercent val="0"/>
          <c:showBubbleSize val="0"/>
        </c:dLbls>
        <c:gapWidth val="150"/>
        <c:axId val="45172224"/>
        <c:axId val="45173760"/>
      </c:barChart>
      <c:catAx>
        <c:axId val="45172224"/>
        <c:scaling>
          <c:orientation val="minMax"/>
        </c:scaling>
        <c:delete val="0"/>
        <c:axPos val="b"/>
        <c:numFmt formatCode="General" sourceLinked="1"/>
        <c:majorTickMark val="out"/>
        <c:minorTickMark val="none"/>
        <c:tickLblPos val="nextTo"/>
        <c:crossAx val="45173760"/>
        <c:crosses val="autoZero"/>
        <c:auto val="1"/>
        <c:lblAlgn val="ctr"/>
        <c:lblOffset val="100"/>
        <c:noMultiLvlLbl val="0"/>
      </c:catAx>
      <c:valAx>
        <c:axId val="45173760"/>
        <c:scaling>
          <c:orientation val="minMax"/>
        </c:scaling>
        <c:delete val="0"/>
        <c:axPos val="l"/>
        <c:majorGridlines/>
        <c:numFmt formatCode="General" sourceLinked="1"/>
        <c:majorTickMark val="out"/>
        <c:minorTickMark val="none"/>
        <c:tickLblPos val="nextTo"/>
        <c:crossAx val="45172224"/>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invertIfNegative val="0"/>
          <c:cat>
            <c:numRef>
              <c:f>Sheet1!$A$2:$A$9</c:f>
              <c:numCache>
                <c:formatCode>General</c:formatCode>
                <c:ptCount val="8"/>
                <c:pt idx="0">
                  <c:v>1</c:v>
                </c:pt>
                <c:pt idx="1">
                  <c:v>2</c:v>
                </c:pt>
                <c:pt idx="2">
                  <c:v>3</c:v>
                </c:pt>
                <c:pt idx="3">
                  <c:v>4</c:v>
                </c:pt>
                <c:pt idx="4">
                  <c:v>5</c:v>
                </c:pt>
                <c:pt idx="5">
                  <c:v>6</c:v>
                </c:pt>
                <c:pt idx="6">
                  <c:v>7</c:v>
                </c:pt>
                <c:pt idx="7">
                  <c:v>8</c:v>
                </c:pt>
              </c:numCache>
            </c:numRef>
          </c:cat>
          <c:val>
            <c:numRef>
              <c:f>Sheet1!$B$2:$B$9</c:f>
              <c:numCache>
                <c:formatCode>General</c:formatCode>
                <c:ptCount val="8"/>
                <c:pt idx="0">
                  <c:v>8</c:v>
                </c:pt>
                <c:pt idx="1">
                  <c:v>7</c:v>
                </c:pt>
                <c:pt idx="2">
                  <c:v>14</c:v>
                </c:pt>
                <c:pt idx="3">
                  <c:v>13</c:v>
                </c:pt>
                <c:pt idx="4">
                  <c:v>6</c:v>
                </c:pt>
                <c:pt idx="5">
                  <c:v>1</c:v>
                </c:pt>
                <c:pt idx="6">
                  <c:v>0</c:v>
                </c:pt>
                <c:pt idx="7">
                  <c:v>0</c:v>
                </c:pt>
              </c:numCache>
            </c:numRef>
          </c:val>
        </c:ser>
        <c:dLbls>
          <c:showLegendKey val="0"/>
          <c:showVal val="0"/>
          <c:showCatName val="0"/>
          <c:showSerName val="0"/>
          <c:showPercent val="0"/>
          <c:showBubbleSize val="0"/>
        </c:dLbls>
        <c:gapWidth val="150"/>
        <c:axId val="85372288"/>
        <c:axId val="85386368"/>
      </c:barChart>
      <c:catAx>
        <c:axId val="85372288"/>
        <c:scaling>
          <c:orientation val="minMax"/>
        </c:scaling>
        <c:delete val="0"/>
        <c:axPos val="b"/>
        <c:numFmt formatCode="General" sourceLinked="1"/>
        <c:majorTickMark val="out"/>
        <c:minorTickMark val="none"/>
        <c:tickLblPos val="nextTo"/>
        <c:crossAx val="85386368"/>
        <c:crosses val="autoZero"/>
        <c:auto val="1"/>
        <c:lblAlgn val="ctr"/>
        <c:lblOffset val="100"/>
        <c:noMultiLvlLbl val="0"/>
      </c:catAx>
      <c:valAx>
        <c:axId val="85386368"/>
        <c:scaling>
          <c:orientation val="minMax"/>
        </c:scaling>
        <c:delete val="0"/>
        <c:axPos val="l"/>
        <c:majorGridlines/>
        <c:numFmt formatCode="General" sourceLinked="1"/>
        <c:majorTickMark val="out"/>
        <c:minorTickMark val="none"/>
        <c:tickLblPos val="nextTo"/>
        <c:crossAx val="85372288"/>
        <c:crosses val="autoZero"/>
        <c:crossBetween val="between"/>
      </c:valAx>
    </c:plotArea>
    <c:plotVisOnly val="1"/>
    <c:dispBlanksAs val="gap"/>
    <c:showDLblsOverMax val="0"/>
  </c:chart>
  <c:txPr>
    <a:bodyPr/>
    <a:lstStyle/>
    <a:p>
      <a:pPr>
        <a:defRPr sz="1400" baseline="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invertIfNegative val="0"/>
          <c:cat>
            <c:numRef>
              <c:f>Sheet1!$A$2:$A$9</c:f>
              <c:numCache>
                <c:formatCode>General</c:formatCode>
                <c:ptCount val="8"/>
                <c:pt idx="0">
                  <c:v>1</c:v>
                </c:pt>
                <c:pt idx="1">
                  <c:v>2</c:v>
                </c:pt>
                <c:pt idx="2">
                  <c:v>3</c:v>
                </c:pt>
                <c:pt idx="3">
                  <c:v>4</c:v>
                </c:pt>
                <c:pt idx="4">
                  <c:v>5</c:v>
                </c:pt>
                <c:pt idx="5">
                  <c:v>6</c:v>
                </c:pt>
                <c:pt idx="6">
                  <c:v>7</c:v>
                </c:pt>
                <c:pt idx="7">
                  <c:v>8</c:v>
                </c:pt>
              </c:numCache>
            </c:numRef>
          </c:cat>
          <c:val>
            <c:numRef>
              <c:f>Sheet1!$B$2:$B$9</c:f>
              <c:numCache>
                <c:formatCode>General</c:formatCode>
                <c:ptCount val="8"/>
                <c:pt idx="0">
                  <c:v>1</c:v>
                </c:pt>
                <c:pt idx="1">
                  <c:v>14</c:v>
                </c:pt>
                <c:pt idx="2">
                  <c:v>14</c:v>
                </c:pt>
                <c:pt idx="3">
                  <c:v>19</c:v>
                </c:pt>
                <c:pt idx="4">
                  <c:v>3</c:v>
                </c:pt>
                <c:pt idx="5">
                  <c:v>2</c:v>
                </c:pt>
                <c:pt idx="6">
                  <c:v>0</c:v>
                </c:pt>
                <c:pt idx="7">
                  <c:v>0</c:v>
                </c:pt>
              </c:numCache>
            </c:numRef>
          </c:val>
        </c:ser>
        <c:dLbls>
          <c:showLegendKey val="0"/>
          <c:showVal val="0"/>
          <c:showCatName val="0"/>
          <c:showSerName val="0"/>
          <c:showPercent val="0"/>
          <c:showBubbleSize val="0"/>
        </c:dLbls>
        <c:gapWidth val="150"/>
        <c:axId val="141760384"/>
        <c:axId val="141761920"/>
      </c:barChart>
      <c:catAx>
        <c:axId val="141760384"/>
        <c:scaling>
          <c:orientation val="minMax"/>
        </c:scaling>
        <c:delete val="0"/>
        <c:axPos val="b"/>
        <c:numFmt formatCode="General" sourceLinked="1"/>
        <c:majorTickMark val="out"/>
        <c:minorTickMark val="none"/>
        <c:tickLblPos val="nextTo"/>
        <c:txPr>
          <a:bodyPr/>
          <a:lstStyle/>
          <a:p>
            <a:pPr>
              <a:defRPr sz="1400" baseline="0"/>
            </a:pPr>
            <a:endParaRPr lang="en-US"/>
          </a:p>
        </c:txPr>
        <c:crossAx val="141761920"/>
        <c:crosses val="autoZero"/>
        <c:auto val="1"/>
        <c:lblAlgn val="ctr"/>
        <c:lblOffset val="100"/>
        <c:noMultiLvlLbl val="0"/>
      </c:catAx>
      <c:valAx>
        <c:axId val="141761920"/>
        <c:scaling>
          <c:orientation val="minMax"/>
        </c:scaling>
        <c:delete val="0"/>
        <c:axPos val="l"/>
        <c:majorGridlines/>
        <c:numFmt formatCode="General" sourceLinked="1"/>
        <c:majorTickMark val="out"/>
        <c:minorTickMark val="none"/>
        <c:tickLblPos val="nextTo"/>
        <c:txPr>
          <a:bodyPr/>
          <a:lstStyle/>
          <a:p>
            <a:pPr>
              <a:defRPr sz="1400" baseline="0"/>
            </a:pPr>
            <a:endParaRPr lang="en-US"/>
          </a:p>
        </c:txPr>
        <c:crossAx val="141760384"/>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invertIfNegative val="0"/>
          <c:cat>
            <c:numRef>
              <c:f>Sheet1!$A$2:$A$9</c:f>
              <c:numCache>
                <c:formatCode>General</c:formatCode>
                <c:ptCount val="8"/>
                <c:pt idx="0">
                  <c:v>1</c:v>
                </c:pt>
                <c:pt idx="1">
                  <c:v>2</c:v>
                </c:pt>
                <c:pt idx="2">
                  <c:v>3</c:v>
                </c:pt>
                <c:pt idx="3">
                  <c:v>4</c:v>
                </c:pt>
                <c:pt idx="4">
                  <c:v>5</c:v>
                </c:pt>
                <c:pt idx="5">
                  <c:v>6</c:v>
                </c:pt>
                <c:pt idx="6">
                  <c:v>7</c:v>
                </c:pt>
                <c:pt idx="7">
                  <c:v>8</c:v>
                </c:pt>
              </c:numCache>
            </c:numRef>
          </c:cat>
          <c:val>
            <c:numRef>
              <c:f>Sheet1!$B$2:$B$9</c:f>
              <c:numCache>
                <c:formatCode>General</c:formatCode>
                <c:ptCount val="8"/>
                <c:pt idx="0">
                  <c:v>4</c:v>
                </c:pt>
                <c:pt idx="1">
                  <c:v>11</c:v>
                </c:pt>
                <c:pt idx="2">
                  <c:v>14</c:v>
                </c:pt>
                <c:pt idx="3">
                  <c:v>16</c:v>
                </c:pt>
                <c:pt idx="4">
                  <c:v>4</c:v>
                </c:pt>
                <c:pt idx="5">
                  <c:v>1</c:v>
                </c:pt>
                <c:pt idx="6">
                  <c:v>0</c:v>
                </c:pt>
                <c:pt idx="7">
                  <c:v>0</c:v>
                </c:pt>
              </c:numCache>
            </c:numRef>
          </c:val>
        </c:ser>
        <c:dLbls>
          <c:showLegendKey val="0"/>
          <c:showVal val="0"/>
          <c:showCatName val="0"/>
          <c:showSerName val="0"/>
          <c:showPercent val="0"/>
          <c:showBubbleSize val="0"/>
        </c:dLbls>
        <c:gapWidth val="150"/>
        <c:axId val="121144832"/>
        <c:axId val="121146752"/>
      </c:barChart>
      <c:catAx>
        <c:axId val="121144832"/>
        <c:scaling>
          <c:orientation val="minMax"/>
        </c:scaling>
        <c:delete val="0"/>
        <c:axPos val="b"/>
        <c:numFmt formatCode="General" sourceLinked="1"/>
        <c:majorTickMark val="out"/>
        <c:minorTickMark val="none"/>
        <c:tickLblPos val="nextTo"/>
        <c:txPr>
          <a:bodyPr/>
          <a:lstStyle/>
          <a:p>
            <a:pPr>
              <a:defRPr sz="1400" baseline="0"/>
            </a:pPr>
            <a:endParaRPr lang="en-US"/>
          </a:p>
        </c:txPr>
        <c:crossAx val="121146752"/>
        <c:crosses val="autoZero"/>
        <c:auto val="1"/>
        <c:lblAlgn val="ctr"/>
        <c:lblOffset val="100"/>
        <c:noMultiLvlLbl val="0"/>
      </c:catAx>
      <c:valAx>
        <c:axId val="121146752"/>
        <c:scaling>
          <c:orientation val="minMax"/>
        </c:scaling>
        <c:delete val="0"/>
        <c:axPos val="l"/>
        <c:majorGridlines/>
        <c:numFmt formatCode="General" sourceLinked="1"/>
        <c:majorTickMark val="out"/>
        <c:minorTickMark val="none"/>
        <c:tickLblPos val="nextTo"/>
        <c:txPr>
          <a:bodyPr/>
          <a:lstStyle/>
          <a:p>
            <a:pPr>
              <a:defRPr sz="1400" baseline="0"/>
            </a:pPr>
            <a:endParaRPr lang="en-US"/>
          </a:p>
        </c:txPr>
        <c:crossAx val="121144832"/>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1E2C6C5-A207-4B71-89A7-4AB74899EBC0}" type="datetimeFigureOut">
              <a:rPr lang="en-US" smtClean="0"/>
              <a:t>9/23/2015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6446F1-A0CC-427A-9BB6-24FF8F7EE1E5}" type="slidenum">
              <a:rPr lang="en-US" smtClean="0"/>
              <a:t>‹#›</a:t>
            </a:fld>
            <a:endParaRPr lang="en-US"/>
          </a:p>
        </p:txBody>
      </p:sp>
    </p:spTree>
    <p:extLst>
      <p:ext uri="{BB962C8B-B14F-4D97-AF65-F5344CB8AC3E}">
        <p14:creationId xmlns:p14="http://schemas.microsoft.com/office/powerpoint/2010/main" val="6643097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E2C6C5-A207-4B71-89A7-4AB74899EBC0}" type="datetimeFigureOut">
              <a:rPr lang="en-US" smtClean="0"/>
              <a:t>9/23/2015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6446F1-A0CC-427A-9BB6-24FF8F7EE1E5}" type="slidenum">
              <a:rPr lang="en-US" smtClean="0"/>
              <a:t>‹#›</a:t>
            </a:fld>
            <a:endParaRPr lang="en-US"/>
          </a:p>
        </p:txBody>
      </p:sp>
    </p:spTree>
    <p:extLst>
      <p:ext uri="{BB962C8B-B14F-4D97-AF65-F5344CB8AC3E}">
        <p14:creationId xmlns:p14="http://schemas.microsoft.com/office/powerpoint/2010/main" val="18522053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E2C6C5-A207-4B71-89A7-4AB74899EBC0}" type="datetimeFigureOut">
              <a:rPr lang="en-US" smtClean="0"/>
              <a:t>9/23/2015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6446F1-A0CC-427A-9BB6-24FF8F7EE1E5}" type="slidenum">
              <a:rPr lang="en-US" smtClean="0"/>
              <a:t>‹#›</a:t>
            </a:fld>
            <a:endParaRPr lang="en-US"/>
          </a:p>
        </p:txBody>
      </p:sp>
    </p:spTree>
    <p:extLst>
      <p:ext uri="{BB962C8B-B14F-4D97-AF65-F5344CB8AC3E}">
        <p14:creationId xmlns:p14="http://schemas.microsoft.com/office/powerpoint/2010/main" val="2311319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E2C6C5-A207-4B71-89A7-4AB74899EBC0}" type="datetimeFigureOut">
              <a:rPr lang="en-US" smtClean="0"/>
              <a:t>9/23/2015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6446F1-A0CC-427A-9BB6-24FF8F7EE1E5}" type="slidenum">
              <a:rPr lang="en-US" smtClean="0"/>
              <a:t>‹#›</a:t>
            </a:fld>
            <a:endParaRPr lang="en-US"/>
          </a:p>
        </p:txBody>
      </p:sp>
    </p:spTree>
    <p:extLst>
      <p:ext uri="{BB962C8B-B14F-4D97-AF65-F5344CB8AC3E}">
        <p14:creationId xmlns:p14="http://schemas.microsoft.com/office/powerpoint/2010/main" val="15028577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1E2C6C5-A207-4B71-89A7-4AB74899EBC0}" type="datetimeFigureOut">
              <a:rPr lang="en-US" smtClean="0"/>
              <a:t>9/23/2015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6446F1-A0CC-427A-9BB6-24FF8F7EE1E5}" type="slidenum">
              <a:rPr lang="en-US" smtClean="0"/>
              <a:t>‹#›</a:t>
            </a:fld>
            <a:endParaRPr lang="en-US"/>
          </a:p>
        </p:txBody>
      </p:sp>
    </p:spTree>
    <p:extLst>
      <p:ext uri="{BB962C8B-B14F-4D97-AF65-F5344CB8AC3E}">
        <p14:creationId xmlns:p14="http://schemas.microsoft.com/office/powerpoint/2010/main" val="20691643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1E2C6C5-A207-4B71-89A7-4AB74899EBC0}" type="datetimeFigureOut">
              <a:rPr lang="en-US" smtClean="0"/>
              <a:t>9/23/2015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6446F1-A0CC-427A-9BB6-24FF8F7EE1E5}" type="slidenum">
              <a:rPr lang="en-US" smtClean="0"/>
              <a:t>‹#›</a:t>
            </a:fld>
            <a:endParaRPr lang="en-US"/>
          </a:p>
        </p:txBody>
      </p:sp>
    </p:spTree>
    <p:extLst>
      <p:ext uri="{BB962C8B-B14F-4D97-AF65-F5344CB8AC3E}">
        <p14:creationId xmlns:p14="http://schemas.microsoft.com/office/powerpoint/2010/main" val="22173802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1E2C6C5-A207-4B71-89A7-4AB74899EBC0}" type="datetimeFigureOut">
              <a:rPr lang="en-US" smtClean="0"/>
              <a:t>9/23/2015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6446F1-A0CC-427A-9BB6-24FF8F7EE1E5}" type="slidenum">
              <a:rPr lang="en-US" smtClean="0"/>
              <a:t>‹#›</a:t>
            </a:fld>
            <a:endParaRPr lang="en-US"/>
          </a:p>
        </p:txBody>
      </p:sp>
    </p:spTree>
    <p:extLst>
      <p:ext uri="{BB962C8B-B14F-4D97-AF65-F5344CB8AC3E}">
        <p14:creationId xmlns:p14="http://schemas.microsoft.com/office/powerpoint/2010/main" val="19775435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1E2C6C5-A207-4B71-89A7-4AB74899EBC0}" type="datetimeFigureOut">
              <a:rPr lang="en-US" smtClean="0"/>
              <a:t>9/23/2015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6446F1-A0CC-427A-9BB6-24FF8F7EE1E5}" type="slidenum">
              <a:rPr lang="en-US" smtClean="0"/>
              <a:t>‹#›</a:t>
            </a:fld>
            <a:endParaRPr lang="en-US"/>
          </a:p>
        </p:txBody>
      </p:sp>
    </p:spTree>
    <p:extLst>
      <p:ext uri="{BB962C8B-B14F-4D97-AF65-F5344CB8AC3E}">
        <p14:creationId xmlns:p14="http://schemas.microsoft.com/office/powerpoint/2010/main" val="3412766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E2C6C5-A207-4B71-89A7-4AB74899EBC0}" type="datetimeFigureOut">
              <a:rPr lang="en-US" smtClean="0"/>
              <a:t>9/23/2015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6446F1-A0CC-427A-9BB6-24FF8F7EE1E5}" type="slidenum">
              <a:rPr lang="en-US" smtClean="0"/>
              <a:t>‹#›</a:t>
            </a:fld>
            <a:endParaRPr lang="en-US"/>
          </a:p>
        </p:txBody>
      </p:sp>
    </p:spTree>
    <p:extLst>
      <p:ext uri="{BB962C8B-B14F-4D97-AF65-F5344CB8AC3E}">
        <p14:creationId xmlns:p14="http://schemas.microsoft.com/office/powerpoint/2010/main" val="41706256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1E2C6C5-A207-4B71-89A7-4AB74899EBC0}" type="datetimeFigureOut">
              <a:rPr lang="en-US" smtClean="0"/>
              <a:t>9/23/2015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6446F1-A0CC-427A-9BB6-24FF8F7EE1E5}" type="slidenum">
              <a:rPr lang="en-US" smtClean="0"/>
              <a:t>‹#›</a:t>
            </a:fld>
            <a:endParaRPr lang="en-US"/>
          </a:p>
        </p:txBody>
      </p:sp>
    </p:spTree>
    <p:extLst>
      <p:ext uri="{BB962C8B-B14F-4D97-AF65-F5344CB8AC3E}">
        <p14:creationId xmlns:p14="http://schemas.microsoft.com/office/powerpoint/2010/main" val="1052499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1E2C6C5-A207-4B71-89A7-4AB74899EBC0}" type="datetimeFigureOut">
              <a:rPr lang="en-US" smtClean="0"/>
              <a:t>9/23/2015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6446F1-A0CC-427A-9BB6-24FF8F7EE1E5}" type="slidenum">
              <a:rPr lang="en-US" smtClean="0"/>
              <a:t>‹#›</a:t>
            </a:fld>
            <a:endParaRPr lang="en-US"/>
          </a:p>
        </p:txBody>
      </p:sp>
    </p:spTree>
    <p:extLst>
      <p:ext uri="{BB962C8B-B14F-4D97-AF65-F5344CB8AC3E}">
        <p14:creationId xmlns:p14="http://schemas.microsoft.com/office/powerpoint/2010/main" val="19954220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E2C6C5-A207-4B71-89A7-4AB74899EBC0}" type="datetimeFigureOut">
              <a:rPr lang="en-US" smtClean="0"/>
              <a:t>9/23/2015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6446F1-A0CC-427A-9BB6-24FF8F7EE1E5}" type="slidenum">
              <a:rPr lang="en-US" smtClean="0"/>
              <a:t>‹#›</a:t>
            </a:fld>
            <a:endParaRPr lang="en-US"/>
          </a:p>
        </p:txBody>
      </p:sp>
    </p:spTree>
    <p:extLst>
      <p:ext uri="{BB962C8B-B14F-4D97-AF65-F5344CB8AC3E}">
        <p14:creationId xmlns:p14="http://schemas.microsoft.com/office/powerpoint/2010/main" val="31409919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2.xml"/><Relationship Id="rId4" Type="http://schemas.openxmlformats.org/officeDocument/2006/relationships/chart" Target="../charts/char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95401"/>
            <a:ext cx="7772400" cy="2305050"/>
          </a:xfrm>
        </p:spPr>
        <p:txBody>
          <a:bodyPr>
            <a:normAutofit/>
          </a:bodyPr>
          <a:lstStyle/>
          <a:p>
            <a:r>
              <a:rPr lang="en-US" sz="2800" dirty="0" smtClean="0"/>
              <a:t>Sudoku – solving the puzzle, validating uniqueness and generation of new puzzles with unique solutions</a:t>
            </a:r>
            <a:endParaRPr lang="en-US" sz="2800" dirty="0"/>
          </a:p>
        </p:txBody>
      </p:sp>
      <p:sp>
        <p:nvSpPr>
          <p:cNvPr id="3" name="Subtitle 2"/>
          <p:cNvSpPr>
            <a:spLocks noGrp="1"/>
          </p:cNvSpPr>
          <p:nvPr>
            <p:ph type="subTitle" idx="1"/>
          </p:nvPr>
        </p:nvSpPr>
        <p:spPr/>
        <p:txBody>
          <a:bodyPr>
            <a:normAutofit/>
          </a:bodyPr>
          <a:lstStyle/>
          <a:p>
            <a:r>
              <a:rPr lang="en-US" sz="2400" b="1" dirty="0" smtClean="0"/>
              <a:t>Dimitar Gueorguiev</a:t>
            </a:r>
          </a:p>
          <a:p>
            <a:r>
              <a:rPr lang="en-US" sz="2400" b="1" dirty="0" smtClean="0"/>
              <a:t>9/24/15</a:t>
            </a:r>
            <a:endParaRPr lang="en-US" sz="2400" b="1" dirty="0"/>
          </a:p>
        </p:txBody>
      </p:sp>
    </p:spTree>
    <p:extLst>
      <p:ext uri="{BB962C8B-B14F-4D97-AF65-F5344CB8AC3E}">
        <p14:creationId xmlns:p14="http://schemas.microsoft.com/office/powerpoint/2010/main" val="31008056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Generating puzzles</a:t>
            </a:r>
            <a:endParaRPr lang="en-US" sz="2800" dirty="0"/>
          </a:p>
        </p:txBody>
      </p:sp>
      <p:sp>
        <p:nvSpPr>
          <p:cNvPr id="3" name="Content Placeholder 2"/>
          <p:cNvSpPr>
            <a:spLocks noGrp="1"/>
          </p:cNvSpPr>
          <p:nvPr>
            <p:ph idx="1"/>
          </p:nvPr>
        </p:nvSpPr>
        <p:spPr>
          <a:xfrm>
            <a:off x="457200" y="1600201"/>
            <a:ext cx="8229600" cy="2438400"/>
          </a:xfrm>
        </p:spPr>
        <p:txBody>
          <a:bodyPr>
            <a:normAutofit/>
          </a:bodyPr>
          <a:lstStyle/>
          <a:p>
            <a:r>
              <a:rPr lang="en-US" sz="2400" dirty="0" smtClean="0"/>
              <a:t>Strategy: generate solved puzzle and make holes into it reaching the desired complexity for the solution and making sure it is unique.</a:t>
            </a:r>
          </a:p>
          <a:p>
            <a:endParaRPr lang="en-US" sz="2400" dirty="0" smtClean="0"/>
          </a:p>
          <a:p>
            <a:r>
              <a:rPr lang="en-US" sz="2400" dirty="0" smtClean="0"/>
              <a:t>But how to generate solved puzzle ? </a:t>
            </a:r>
            <a:endParaRPr lang="en-US" sz="2400" dirty="0"/>
          </a:p>
        </p:txBody>
      </p:sp>
    </p:spTree>
    <p:extLst>
      <p:ext uri="{BB962C8B-B14F-4D97-AF65-F5344CB8AC3E}">
        <p14:creationId xmlns:p14="http://schemas.microsoft.com/office/powerpoint/2010/main" val="5169659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Generating puzzles</a:t>
            </a:r>
            <a:endParaRPr lang="en-US" sz="2800" dirty="0"/>
          </a:p>
        </p:txBody>
      </p:sp>
      <p:sp>
        <p:nvSpPr>
          <p:cNvPr id="3" name="Content Placeholder 2"/>
          <p:cNvSpPr>
            <a:spLocks noGrp="1"/>
          </p:cNvSpPr>
          <p:nvPr>
            <p:ph idx="1"/>
          </p:nvPr>
        </p:nvSpPr>
        <p:spPr/>
        <p:txBody>
          <a:bodyPr>
            <a:normAutofit/>
          </a:bodyPr>
          <a:lstStyle/>
          <a:p>
            <a:r>
              <a:rPr lang="en-US" sz="2400" dirty="0" smtClean="0"/>
              <a:t>In classic Sudoku there are 6.67×10</a:t>
            </a:r>
            <a:r>
              <a:rPr lang="en-US" sz="2400" baseline="30000" dirty="0" smtClean="0"/>
              <a:t>21</a:t>
            </a:r>
            <a:r>
              <a:rPr lang="en-US" sz="2400" dirty="0" smtClean="0"/>
              <a:t> different </a:t>
            </a:r>
            <a:r>
              <a:rPr lang="en-US" sz="2400" dirty="0" smtClean="0"/>
              <a:t>solutions </a:t>
            </a:r>
            <a:r>
              <a:rPr lang="en-US" sz="2400" dirty="0" smtClean="0"/>
              <a:t>but only 5,472,730,538 of those are not congruent with each other with respect to rotation, reflection, permutation and relabeling</a:t>
            </a:r>
            <a:r>
              <a:rPr lang="en-US" sz="2400" dirty="0" smtClean="0"/>
              <a:t>. How to write a generator which will be able to generate any one of </a:t>
            </a:r>
            <a:r>
              <a:rPr lang="en-US" sz="2400" dirty="0" smtClean="0"/>
              <a:t>those essential 5,472,730,538 puzzles.</a:t>
            </a:r>
            <a:endParaRPr lang="en-US" sz="2400" dirty="0" smtClean="0"/>
          </a:p>
          <a:p>
            <a:r>
              <a:rPr lang="en-US" sz="2400" dirty="0"/>
              <a:t>One way – start with a solved puzzle </a:t>
            </a:r>
            <a:r>
              <a:rPr lang="en-US" sz="2400" dirty="0" smtClean="0"/>
              <a:t>to </a:t>
            </a:r>
            <a:r>
              <a:rPr lang="en-US" sz="2400" dirty="0"/>
              <a:t>which we apply a set  of transformations which </a:t>
            </a:r>
            <a:r>
              <a:rPr lang="en-US" sz="2400" dirty="0" smtClean="0"/>
              <a:t>transform </a:t>
            </a:r>
            <a:r>
              <a:rPr lang="en-US" sz="2400" dirty="0"/>
              <a:t>it into another solution. Is there a set of transformations such as </a:t>
            </a:r>
            <a:r>
              <a:rPr lang="en-US" sz="2400" dirty="0" smtClean="0"/>
              <a:t>swaps and rotations of pieces of the puzzle with which we can generate any solution from the seed i.e. are the solutions a finite cyclic group ?</a:t>
            </a:r>
          </a:p>
          <a:p>
            <a:pPr marL="0" indent="0">
              <a:buNone/>
            </a:pPr>
            <a:endParaRPr lang="en-US" sz="2400" dirty="0"/>
          </a:p>
        </p:txBody>
      </p:sp>
    </p:spTree>
    <p:extLst>
      <p:ext uri="{BB962C8B-B14F-4D97-AF65-F5344CB8AC3E}">
        <p14:creationId xmlns:p14="http://schemas.microsoft.com/office/powerpoint/2010/main" val="27803737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Generating puzzles</a:t>
            </a:r>
          </a:p>
        </p:txBody>
      </p:sp>
      <p:sp>
        <p:nvSpPr>
          <p:cNvPr id="3" name="Content Placeholder 2"/>
          <p:cNvSpPr>
            <a:spLocks noGrp="1"/>
          </p:cNvSpPr>
          <p:nvPr>
            <p:ph idx="1"/>
          </p:nvPr>
        </p:nvSpPr>
        <p:spPr/>
        <p:txBody>
          <a:bodyPr>
            <a:normAutofit/>
          </a:bodyPr>
          <a:lstStyle/>
          <a:p>
            <a:r>
              <a:rPr lang="en-US" sz="2400" dirty="0" smtClean="0"/>
              <a:t>I chose different approach – generate the puzzle line by line randomizing it </a:t>
            </a:r>
            <a:r>
              <a:rPr lang="en-US" sz="2400" smtClean="0"/>
              <a:t>whenever possible.</a:t>
            </a:r>
            <a:endParaRPr lang="en-US" sz="2400" dirty="0"/>
          </a:p>
        </p:txBody>
      </p:sp>
    </p:spTree>
    <p:extLst>
      <p:ext uri="{BB962C8B-B14F-4D97-AF65-F5344CB8AC3E}">
        <p14:creationId xmlns:p14="http://schemas.microsoft.com/office/powerpoint/2010/main" val="17473770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Another approach: Sudoku as linear programming problem</a:t>
            </a:r>
            <a:endParaRPr lang="en-US" sz="2800" dirty="0"/>
          </a:p>
        </p:txBody>
      </p:sp>
      <p:sp>
        <p:nvSpPr>
          <p:cNvPr id="3" name="Content Placeholder 2"/>
          <p:cNvSpPr>
            <a:spLocks noGrp="1"/>
          </p:cNvSpPr>
          <p:nvPr>
            <p:ph idx="1"/>
          </p:nvPr>
        </p:nvSpPr>
        <p:spPr/>
        <p:txBody>
          <a:bodyPr>
            <a:normAutofit/>
          </a:bodyPr>
          <a:lstStyle/>
          <a:p>
            <a:endParaRPr lang="en-US" sz="2400" dirty="0"/>
          </a:p>
        </p:txBody>
      </p:sp>
    </p:spTree>
    <p:extLst>
      <p:ext uri="{BB962C8B-B14F-4D97-AF65-F5344CB8AC3E}">
        <p14:creationId xmlns:p14="http://schemas.microsoft.com/office/powerpoint/2010/main" val="34013368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Depth-first and breadth-first search</a:t>
            </a:r>
            <a:endParaRPr lang="en-US" sz="2800" dirty="0"/>
          </a:p>
        </p:txBody>
      </p:sp>
      <p:grpSp>
        <p:nvGrpSpPr>
          <p:cNvPr id="33" name="Group 32"/>
          <p:cNvGrpSpPr/>
          <p:nvPr/>
        </p:nvGrpSpPr>
        <p:grpSpPr>
          <a:xfrm>
            <a:off x="1672328" y="1773872"/>
            <a:ext cx="4267200" cy="2943225"/>
            <a:chOff x="1371600" y="1323975"/>
            <a:chExt cx="4267200" cy="2943225"/>
          </a:xfrm>
        </p:grpSpPr>
        <p:sp>
          <p:nvSpPr>
            <p:cNvPr id="4" name="Oval 3"/>
            <p:cNvSpPr/>
            <p:nvPr/>
          </p:nvSpPr>
          <p:spPr>
            <a:xfrm>
              <a:off x="3733800" y="1323975"/>
              <a:ext cx="304800" cy="38100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Oval 9"/>
            <p:cNvSpPr/>
            <p:nvPr/>
          </p:nvSpPr>
          <p:spPr>
            <a:xfrm>
              <a:off x="2943225" y="2190750"/>
              <a:ext cx="304800" cy="38100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11" name="Oval 10"/>
            <p:cNvSpPr/>
            <p:nvPr/>
          </p:nvSpPr>
          <p:spPr>
            <a:xfrm>
              <a:off x="2147886" y="3086100"/>
              <a:ext cx="304800" cy="38100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2" name="Oval 11"/>
            <p:cNvSpPr/>
            <p:nvPr/>
          </p:nvSpPr>
          <p:spPr>
            <a:xfrm>
              <a:off x="1371600" y="3886200"/>
              <a:ext cx="304800" cy="38100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13" name="Oval 12"/>
            <p:cNvSpPr/>
            <p:nvPr/>
          </p:nvSpPr>
          <p:spPr>
            <a:xfrm>
              <a:off x="2176462" y="3886200"/>
              <a:ext cx="304800" cy="38100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sp>
          <p:nvSpPr>
            <p:cNvPr id="14" name="Oval 13"/>
            <p:cNvSpPr/>
            <p:nvPr/>
          </p:nvSpPr>
          <p:spPr>
            <a:xfrm>
              <a:off x="2933700" y="3095625"/>
              <a:ext cx="304800" cy="38100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a:t>
              </a:r>
              <a:endParaRPr lang="en-US" dirty="0"/>
            </a:p>
          </p:txBody>
        </p:sp>
        <p:sp>
          <p:nvSpPr>
            <p:cNvPr id="15" name="Oval 14"/>
            <p:cNvSpPr/>
            <p:nvPr/>
          </p:nvSpPr>
          <p:spPr>
            <a:xfrm>
              <a:off x="3733800" y="2190750"/>
              <a:ext cx="304800" cy="38100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a:t>
              </a:r>
              <a:endParaRPr lang="en-US" dirty="0"/>
            </a:p>
          </p:txBody>
        </p:sp>
        <p:sp>
          <p:nvSpPr>
            <p:cNvPr id="16" name="Oval 15"/>
            <p:cNvSpPr/>
            <p:nvPr/>
          </p:nvSpPr>
          <p:spPr>
            <a:xfrm>
              <a:off x="4572000" y="2190750"/>
              <a:ext cx="304800" cy="38100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8</a:t>
              </a:r>
              <a:endParaRPr lang="en-US" dirty="0"/>
            </a:p>
          </p:txBody>
        </p:sp>
        <p:sp>
          <p:nvSpPr>
            <p:cNvPr id="17" name="Oval 16"/>
            <p:cNvSpPr/>
            <p:nvPr/>
          </p:nvSpPr>
          <p:spPr>
            <a:xfrm>
              <a:off x="4582160" y="3095625"/>
              <a:ext cx="304800" cy="38100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9</a:t>
              </a:r>
            </a:p>
          </p:txBody>
        </p:sp>
        <p:sp>
          <p:nvSpPr>
            <p:cNvPr id="18" name="Oval 17"/>
            <p:cNvSpPr/>
            <p:nvPr/>
          </p:nvSpPr>
          <p:spPr>
            <a:xfrm>
              <a:off x="4582160" y="3886200"/>
              <a:ext cx="304800" cy="38100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dirty="0" smtClean="0"/>
                <a:t>10</a:t>
              </a:r>
              <a:endParaRPr lang="en-US" dirty="0"/>
            </a:p>
          </p:txBody>
        </p:sp>
        <p:sp>
          <p:nvSpPr>
            <p:cNvPr id="19" name="Oval 18"/>
            <p:cNvSpPr/>
            <p:nvPr/>
          </p:nvSpPr>
          <p:spPr>
            <a:xfrm>
              <a:off x="5334000" y="3886200"/>
              <a:ext cx="304800" cy="38100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dirty="0" smtClean="0"/>
                <a:t>11</a:t>
              </a:r>
              <a:endParaRPr lang="en-US" dirty="0"/>
            </a:p>
          </p:txBody>
        </p:sp>
        <p:sp>
          <p:nvSpPr>
            <p:cNvPr id="20" name="Oval 19"/>
            <p:cNvSpPr/>
            <p:nvPr/>
          </p:nvSpPr>
          <p:spPr>
            <a:xfrm>
              <a:off x="5334000" y="3095625"/>
              <a:ext cx="304800" cy="38100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dirty="0" smtClean="0"/>
                <a:t>12</a:t>
              </a:r>
              <a:endParaRPr lang="en-US" dirty="0"/>
            </a:p>
          </p:txBody>
        </p:sp>
        <p:cxnSp>
          <p:nvCxnSpPr>
            <p:cNvPr id="5" name="Straight Connector 4"/>
            <p:cNvCxnSpPr>
              <a:stCxn id="4" idx="3"/>
              <a:endCxn id="10" idx="7"/>
            </p:cNvCxnSpPr>
            <p:nvPr/>
          </p:nvCxnSpPr>
          <p:spPr>
            <a:xfrm flipH="1">
              <a:off x="3203388" y="1649179"/>
              <a:ext cx="575049" cy="59736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1" name="Straight Connector 20"/>
            <p:cNvCxnSpPr>
              <a:endCxn id="11" idx="7"/>
            </p:cNvCxnSpPr>
            <p:nvPr/>
          </p:nvCxnSpPr>
          <p:spPr>
            <a:xfrm flipH="1">
              <a:off x="2408049" y="2498258"/>
              <a:ext cx="599367" cy="64363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1616653" y="3352800"/>
              <a:ext cx="575049" cy="59736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3" name="Straight Connector 22"/>
            <p:cNvCxnSpPr>
              <a:endCxn id="13" idx="0"/>
            </p:cNvCxnSpPr>
            <p:nvPr/>
          </p:nvCxnSpPr>
          <p:spPr>
            <a:xfrm flipH="1">
              <a:off x="2328862" y="3476625"/>
              <a:ext cx="7621" cy="40957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5" name="Straight Connector 24"/>
            <p:cNvCxnSpPr>
              <a:endCxn id="14" idx="0"/>
            </p:cNvCxnSpPr>
            <p:nvPr/>
          </p:nvCxnSpPr>
          <p:spPr>
            <a:xfrm flipH="1">
              <a:off x="3086100" y="2571750"/>
              <a:ext cx="9526" cy="52387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7" name="Straight Connector 26"/>
            <p:cNvCxnSpPr>
              <a:endCxn id="15" idx="0"/>
            </p:cNvCxnSpPr>
            <p:nvPr/>
          </p:nvCxnSpPr>
          <p:spPr>
            <a:xfrm flipH="1">
              <a:off x="3886200" y="1711325"/>
              <a:ext cx="15241" cy="47942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16" idx="1"/>
              <a:endCxn id="4" idx="5"/>
            </p:cNvCxnSpPr>
            <p:nvPr/>
          </p:nvCxnSpPr>
          <p:spPr>
            <a:xfrm flipH="1" flipV="1">
              <a:off x="3993963" y="1649179"/>
              <a:ext cx="622674" cy="59736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4" name="Straight Connector 23"/>
            <p:cNvCxnSpPr>
              <a:endCxn id="17" idx="0"/>
            </p:cNvCxnSpPr>
            <p:nvPr/>
          </p:nvCxnSpPr>
          <p:spPr>
            <a:xfrm>
              <a:off x="4724401" y="2571750"/>
              <a:ext cx="10159" cy="52387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16" idx="5"/>
              <a:endCxn id="20" idx="1"/>
            </p:cNvCxnSpPr>
            <p:nvPr/>
          </p:nvCxnSpPr>
          <p:spPr>
            <a:xfrm>
              <a:off x="4832163" y="2515954"/>
              <a:ext cx="546474" cy="63546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4729480" y="3441699"/>
              <a:ext cx="15241" cy="47942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17" idx="5"/>
              <a:endCxn id="19" idx="1"/>
            </p:cNvCxnSpPr>
            <p:nvPr/>
          </p:nvCxnSpPr>
          <p:spPr>
            <a:xfrm>
              <a:off x="4842323" y="3420829"/>
              <a:ext cx="536314" cy="521167"/>
            </a:xfrm>
            <a:prstGeom prst="line">
              <a:avLst/>
            </a:prstGeom>
            <a:ln w="28575"/>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395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Depth-first and breadth-first search</a:t>
            </a:r>
          </a:p>
        </p:txBody>
      </p:sp>
      <p:grpSp>
        <p:nvGrpSpPr>
          <p:cNvPr id="28" name="Group 27"/>
          <p:cNvGrpSpPr/>
          <p:nvPr/>
        </p:nvGrpSpPr>
        <p:grpSpPr>
          <a:xfrm>
            <a:off x="1911797" y="2668269"/>
            <a:ext cx="4267200" cy="2943225"/>
            <a:chOff x="1911797" y="2005012"/>
            <a:chExt cx="4267200" cy="2943225"/>
          </a:xfrm>
        </p:grpSpPr>
        <p:sp>
          <p:nvSpPr>
            <p:cNvPr id="5" name="Oval 4"/>
            <p:cNvSpPr/>
            <p:nvPr/>
          </p:nvSpPr>
          <p:spPr>
            <a:xfrm>
              <a:off x="4273997" y="2005012"/>
              <a:ext cx="304800" cy="38100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6" name="Oval 5"/>
            <p:cNvSpPr/>
            <p:nvPr/>
          </p:nvSpPr>
          <p:spPr>
            <a:xfrm>
              <a:off x="3483422" y="2871787"/>
              <a:ext cx="304800" cy="38100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7" name="Oval 6"/>
            <p:cNvSpPr/>
            <p:nvPr/>
          </p:nvSpPr>
          <p:spPr>
            <a:xfrm>
              <a:off x="2688083" y="3767137"/>
              <a:ext cx="304800" cy="38100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8" name="Oval 7"/>
            <p:cNvSpPr/>
            <p:nvPr/>
          </p:nvSpPr>
          <p:spPr>
            <a:xfrm>
              <a:off x="1911797" y="4567237"/>
              <a:ext cx="304800" cy="38100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9</a:t>
              </a:r>
            </a:p>
          </p:txBody>
        </p:sp>
        <p:sp>
          <p:nvSpPr>
            <p:cNvPr id="9" name="Oval 8"/>
            <p:cNvSpPr/>
            <p:nvPr/>
          </p:nvSpPr>
          <p:spPr>
            <a:xfrm>
              <a:off x="2716659" y="4567237"/>
              <a:ext cx="304800" cy="38100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dirty="0" smtClean="0"/>
                <a:t>10</a:t>
              </a:r>
              <a:endParaRPr lang="en-US" dirty="0"/>
            </a:p>
          </p:txBody>
        </p:sp>
        <p:sp>
          <p:nvSpPr>
            <p:cNvPr id="10" name="Oval 9"/>
            <p:cNvSpPr/>
            <p:nvPr/>
          </p:nvSpPr>
          <p:spPr>
            <a:xfrm>
              <a:off x="3473897" y="3776662"/>
              <a:ext cx="304800" cy="38100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a:t>
              </a:r>
              <a:endParaRPr lang="en-US" dirty="0"/>
            </a:p>
          </p:txBody>
        </p:sp>
        <p:sp>
          <p:nvSpPr>
            <p:cNvPr id="11" name="Oval 10"/>
            <p:cNvSpPr/>
            <p:nvPr/>
          </p:nvSpPr>
          <p:spPr>
            <a:xfrm>
              <a:off x="4273997" y="2871787"/>
              <a:ext cx="304800" cy="38100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12" name="Oval 11"/>
            <p:cNvSpPr/>
            <p:nvPr/>
          </p:nvSpPr>
          <p:spPr>
            <a:xfrm>
              <a:off x="5112197" y="2871787"/>
              <a:ext cx="304800" cy="38100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13" name="Oval 12"/>
            <p:cNvSpPr/>
            <p:nvPr/>
          </p:nvSpPr>
          <p:spPr>
            <a:xfrm>
              <a:off x="5122357" y="3776662"/>
              <a:ext cx="304800" cy="38100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sp>
          <p:nvSpPr>
            <p:cNvPr id="14" name="Oval 13"/>
            <p:cNvSpPr/>
            <p:nvPr/>
          </p:nvSpPr>
          <p:spPr>
            <a:xfrm>
              <a:off x="5122357" y="4567237"/>
              <a:ext cx="304800" cy="38100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dirty="0" smtClean="0"/>
                <a:t>11</a:t>
              </a:r>
              <a:endParaRPr lang="en-US" dirty="0"/>
            </a:p>
          </p:txBody>
        </p:sp>
        <p:sp>
          <p:nvSpPr>
            <p:cNvPr id="15" name="Oval 14"/>
            <p:cNvSpPr/>
            <p:nvPr/>
          </p:nvSpPr>
          <p:spPr>
            <a:xfrm>
              <a:off x="5874197" y="4567237"/>
              <a:ext cx="304800" cy="38100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dirty="0" smtClean="0"/>
                <a:t>12</a:t>
              </a:r>
              <a:endParaRPr lang="en-US" dirty="0"/>
            </a:p>
          </p:txBody>
        </p:sp>
        <p:sp>
          <p:nvSpPr>
            <p:cNvPr id="16" name="Oval 15"/>
            <p:cNvSpPr/>
            <p:nvPr/>
          </p:nvSpPr>
          <p:spPr>
            <a:xfrm>
              <a:off x="5874197" y="3776662"/>
              <a:ext cx="304800" cy="38100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dirty="0"/>
                <a:t>8</a:t>
              </a:r>
            </a:p>
          </p:txBody>
        </p:sp>
        <p:cxnSp>
          <p:nvCxnSpPr>
            <p:cNvPr id="17" name="Straight Connector 16"/>
            <p:cNvCxnSpPr>
              <a:stCxn id="5" idx="3"/>
              <a:endCxn id="6" idx="7"/>
            </p:cNvCxnSpPr>
            <p:nvPr/>
          </p:nvCxnSpPr>
          <p:spPr>
            <a:xfrm flipH="1">
              <a:off x="3743585" y="2330216"/>
              <a:ext cx="575049" cy="59736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8" name="Straight Connector 17"/>
            <p:cNvCxnSpPr>
              <a:endCxn id="7" idx="7"/>
            </p:cNvCxnSpPr>
            <p:nvPr/>
          </p:nvCxnSpPr>
          <p:spPr>
            <a:xfrm flipH="1">
              <a:off x="2948246" y="3179295"/>
              <a:ext cx="599367" cy="64363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a:off x="2156850" y="4033837"/>
              <a:ext cx="575049" cy="59736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Straight Connector 19"/>
            <p:cNvCxnSpPr>
              <a:endCxn id="9" idx="0"/>
            </p:cNvCxnSpPr>
            <p:nvPr/>
          </p:nvCxnSpPr>
          <p:spPr>
            <a:xfrm flipH="1">
              <a:off x="2869059" y="4157662"/>
              <a:ext cx="7621" cy="40957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1" name="Straight Connector 20"/>
            <p:cNvCxnSpPr>
              <a:endCxn id="10" idx="0"/>
            </p:cNvCxnSpPr>
            <p:nvPr/>
          </p:nvCxnSpPr>
          <p:spPr>
            <a:xfrm flipH="1">
              <a:off x="3626297" y="3252787"/>
              <a:ext cx="9526" cy="52387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2" name="Straight Connector 21"/>
            <p:cNvCxnSpPr>
              <a:endCxn id="11" idx="0"/>
            </p:cNvCxnSpPr>
            <p:nvPr/>
          </p:nvCxnSpPr>
          <p:spPr>
            <a:xfrm flipH="1">
              <a:off x="4426397" y="2392362"/>
              <a:ext cx="15241" cy="47942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12" idx="1"/>
              <a:endCxn id="5" idx="5"/>
            </p:cNvCxnSpPr>
            <p:nvPr/>
          </p:nvCxnSpPr>
          <p:spPr>
            <a:xfrm flipH="1" flipV="1">
              <a:off x="4534160" y="2330216"/>
              <a:ext cx="622674" cy="59736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4" name="Straight Connector 23"/>
            <p:cNvCxnSpPr>
              <a:endCxn id="13" idx="0"/>
            </p:cNvCxnSpPr>
            <p:nvPr/>
          </p:nvCxnSpPr>
          <p:spPr>
            <a:xfrm>
              <a:off x="5264598" y="3252787"/>
              <a:ext cx="10159" cy="52387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12" idx="5"/>
              <a:endCxn id="16" idx="1"/>
            </p:cNvCxnSpPr>
            <p:nvPr/>
          </p:nvCxnSpPr>
          <p:spPr>
            <a:xfrm>
              <a:off x="5372360" y="3196991"/>
              <a:ext cx="546474" cy="63546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5269677" y="4122736"/>
              <a:ext cx="15241" cy="47942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13" idx="5"/>
              <a:endCxn id="15" idx="1"/>
            </p:cNvCxnSpPr>
            <p:nvPr/>
          </p:nvCxnSpPr>
          <p:spPr>
            <a:xfrm>
              <a:off x="5382520" y="4101866"/>
              <a:ext cx="536314" cy="521167"/>
            </a:xfrm>
            <a:prstGeom prst="line">
              <a:avLst/>
            </a:prstGeom>
            <a:ln w="28575"/>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787456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Applying depth-first search </a:t>
            </a:r>
            <a:r>
              <a:rPr lang="en-US" sz="2800" dirty="0" smtClean="0"/>
              <a:t>in</a:t>
            </a:r>
            <a:r>
              <a:rPr lang="en-US" sz="2800" dirty="0" smtClean="0"/>
              <a:t> </a:t>
            </a:r>
            <a:r>
              <a:rPr lang="en-US" sz="2800" dirty="0" smtClean="0"/>
              <a:t>Sudoku solver </a:t>
            </a:r>
            <a:endParaRPr lang="en-US" sz="2800" dirty="0"/>
          </a:p>
        </p:txBody>
      </p:sp>
      <p:sp>
        <p:nvSpPr>
          <p:cNvPr id="3" name="Content Placeholder 2"/>
          <p:cNvSpPr>
            <a:spLocks noGrp="1"/>
          </p:cNvSpPr>
          <p:nvPr>
            <p:ph idx="1"/>
          </p:nvPr>
        </p:nvSpPr>
        <p:spPr>
          <a:xfrm>
            <a:off x="457200" y="1295400"/>
            <a:ext cx="8229600" cy="457200"/>
          </a:xfrm>
        </p:spPr>
        <p:txBody>
          <a:bodyPr>
            <a:normAutofit/>
          </a:bodyPr>
          <a:lstStyle/>
          <a:p>
            <a:r>
              <a:rPr lang="en-US" sz="2400" dirty="0" smtClean="0"/>
              <a:t>Obtaining the distribution with possible </a:t>
            </a:r>
            <a:r>
              <a:rPr lang="en-US" sz="2400" dirty="0" smtClean="0"/>
              <a:t>assignments</a:t>
            </a:r>
          </a:p>
          <a:p>
            <a:pPr marL="0" indent="0">
              <a:buNone/>
            </a:pPr>
            <a:endParaRPr lang="en-US" sz="2400" dirty="0" smtClean="0"/>
          </a:p>
        </p:txBody>
      </p:sp>
      <p:grpSp>
        <p:nvGrpSpPr>
          <p:cNvPr id="6" name="Group 5"/>
          <p:cNvGrpSpPr/>
          <p:nvPr/>
        </p:nvGrpSpPr>
        <p:grpSpPr>
          <a:xfrm>
            <a:off x="876300" y="2743200"/>
            <a:ext cx="2057400" cy="1752600"/>
            <a:chOff x="1066800" y="3200400"/>
            <a:chExt cx="2057400" cy="1752600"/>
          </a:xfrm>
        </p:grpSpPr>
        <p:sp>
          <p:nvSpPr>
            <p:cNvPr id="4" name="TextBox 3"/>
            <p:cNvSpPr txBox="1"/>
            <p:nvPr/>
          </p:nvSpPr>
          <p:spPr>
            <a:xfrm>
              <a:off x="1143001" y="3276601"/>
              <a:ext cx="1981199" cy="1676399"/>
            </a:xfrm>
            <a:prstGeom prst="rect">
              <a:avLst/>
            </a:prstGeom>
            <a:noFill/>
          </p:spPr>
          <p:txBody>
            <a:bodyPr wrap="none" lIns="0" tIns="0" rIns="0" bIns="0" rtlCol="0" anchor="ctr" anchorCtr="1">
              <a:noAutofit/>
            </a:bodyPr>
            <a:lstStyle/>
            <a:p>
              <a:r>
                <a:rPr lang="en-US" sz="1100" b="1" dirty="0">
                  <a:latin typeface="Courier New" panose="02070309020205020404" pitchFamily="49" charset="0"/>
                  <a:cs typeface="Courier New" panose="02070309020205020404" pitchFamily="49" charset="0"/>
                </a:rPr>
                <a:t>. 2 . 7 . 1 9 3 </a:t>
              </a:r>
              <a:r>
                <a:rPr lang="en-US" sz="1100" b="1" dirty="0" smtClean="0">
                  <a:latin typeface="Courier New" panose="02070309020205020404" pitchFamily="49" charset="0"/>
                  <a:cs typeface="Courier New" panose="02070309020205020404" pitchFamily="49" charset="0"/>
                </a:rPr>
                <a:t>.</a:t>
              </a:r>
              <a:r>
                <a:rPr lang="en-US" sz="1100" b="1" dirty="0">
                  <a:latin typeface="Courier New" panose="02070309020205020404" pitchFamily="49" charset="0"/>
                  <a:cs typeface="Courier New" panose="02070309020205020404" pitchFamily="49" charset="0"/>
                </a:rPr>
                <a:t>	</a:t>
              </a:r>
              <a:endParaRPr lang="en-US" sz="1100" b="1" dirty="0" smtClean="0">
                <a:latin typeface="Courier New" panose="02070309020205020404" pitchFamily="49" charset="0"/>
                <a:cs typeface="Courier New" panose="02070309020205020404" pitchFamily="49" charset="0"/>
              </a:endParaRPr>
            </a:p>
            <a:p>
              <a:r>
                <a:rPr lang="en-US" sz="1100" b="1" dirty="0" smtClean="0">
                  <a:latin typeface="Courier New" panose="02070309020205020404" pitchFamily="49" charset="0"/>
                  <a:cs typeface="Courier New" panose="02070309020205020404" pitchFamily="49" charset="0"/>
                </a:rPr>
                <a:t>. </a:t>
              </a:r>
              <a:r>
                <a:rPr lang="en-US" sz="1100" b="1" dirty="0">
                  <a:latin typeface="Courier New" panose="02070309020205020404" pitchFamily="49" charset="0"/>
                  <a:cs typeface="Courier New" panose="02070309020205020404" pitchFamily="49" charset="0"/>
                </a:rPr>
                <a:t>. 8 4 2 . . . .</a:t>
              </a:r>
            </a:p>
            <a:p>
              <a:r>
                <a:rPr lang="en-US" sz="1100" b="1" dirty="0">
                  <a:latin typeface="Courier New" panose="02070309020205020404" pitchFamily="49" charset="0"/>
                  <a:cs typeface="Courier New" panose="02070309020205020404" pitchFamily="49" charset="0"/>
                </a:rPr>
                <a:t>5 . . . 9 . . . 7</a:t>
              </a:r>
            </a:p>
            <a:p>
              <a:r>
                <a:rPr lang="en-US" sz="1100" b="1" dirty="0">
                  <a:latin typeface="Courier New" panose="02070309020205020404" pitchFamily="49" charset="0"/>
                  <a:cs typeface="Courier New" panose="02070309020205020404" pitchFamily="49" charset="0"/>
                </a:rPr>
                <a:t>. . . . . 6 . . .</a:t>
              </a:r>
            </a:p>
            <a:p>
              <a:r>
                <a:rPr lang="en-US" sz="1100" b="1" dirty="0">
                  <a:latin typeface="Courier New" panose="02070309020205020404" pitchFamily="49" charset="0"/>
                  <a:cs typeface="Courier New" panose="02070309020205020404" pitchFamily="49" charset="0"/>
                </a:rPr>
                <a:t>. 1 . 3 . . . . .</a:t>
              </a:r>
            </a:p>
            <a:p>
              <a:r>
                <a:rPr lang="en-US" sz="1100" b="1" dirty="0">
                  <a:latin typeface="Courier New" panose="02070309020205020404" pitchFamily="49" charset="0"/>
                  <a:cs typeface="Courier New" panose="02070309020205020404" pitchFamily="49" charset="0"/>
                </a:rPr>
                <a:t>3 . . . . . 5 . .</a:t>
              </a:r>
            </a:p>
            <a:p>
              <a:r>
                <a:rPr lang="en-US" sz="1100" b="1" dirty="0">
                  <a:latin typeface="Courier New" panose="02070309020205020404" pitchFamily="49" charset="0"/>
                  <a:cs typeface="Courier New" panose="02070309020205020404" pitchFamily="49" charset="0"/>
                </a:rPr>
                <a:t>. . . . 3 7 . 4 .</a:t>
              </a:r>
            </a:p>
            <a:p>
              <a:r>
                <a:rPr lang="en-US" sz="1100" b="1" dirty="0">
                  <a:latin typeface="Courier New" panose="02070309020205020404" pitchFamily="49" charset="0"/>
                  <a:cs typeface="Courier New" panose="02070309020205020404" pitchFamily="49" charset="0"/>
                </a:rPr>
                <a:t>. 6 . 8 . . . . .</a:t>
              </a:r>
            </a:p>
            <a:p>
              <a:r>
                <a:rPr lang="en-US" sz="1100" b="1" dirty="0">
                  <a:latin typeface="Courier New" panose="02070309020205020404" pitchFamily="49" charset="0"/>
                  <a:cs typeface="Courier New" panose="02070309020205020404" pitchFamily="49" charset="0"/>
                </a:rPr>
                <a:t>8 . . . . . . . 5</a:t>
              </a:r>
            </a:p>
            <a:p>
              <a:endParaRPr lang="en-US" sz="1100" dirty="0">
                <a:latin typeface="Courier New" panose="02070309020205020404" pitchFamily="49" charset="0"/>
                <a:cs typeface="Courier New" panose="02070309020205020404" pitchFamily="49" charset="0"/>
              </a:endParaRPr>
            </a:p>
          </p:txBody>
        </p:sp>
        <p:sp>
          <p:nvSpPr>
            <p:cNvPr id="5" name="Rectangle 4"/>
            <p:cNvSpPr/>
            <p:nvPr/>
          </p:nvSpPr>
          <p:spPr>
            <a:xfrm>
              <a:off x="1066800" y="3200400"/>
              <a:ext cx="1676400" cy="1676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Box 6"/>
          <p:cNvSpPr txBox="1"/>
          <p:nvPr/>
        </p:nvSpPr>
        <p:spPr>
          <a:xfrm>
            <a:off x="2743200" y="1949113"/>
            <a:ext cx="3048000" cy="4893647"/>
          </a:xfrm>
          <a:prstGeom prst="rect">
            <a:avLst/>
          </a:prstGeom>
          <a:noFill/>
        </p:spPr>
        <p:txBody>
          <a:bodyPr wrap="square" rtlCol="0">
            <a:spAutoFit/>
          </a:bodyPr>
          <a:lstStyle/>
          <a:p>
            <a:r>
              <a:rPr lang="en-US" sz="1200" b="1" dirty="0"/>
              <a:t>Total number of distinct ranks: 7</a:t>
            </a:r>
          </a:p>
          <a:p>
            <a:r>
              <a:rPr lang="en-US" sz="1200" b="1" dirty="0"/>
              <a:t>1 =&gt;</a:t>
            </a:r>
          </a:p>
          <a:p>
            <a:r>
              <a:rPr lang="en-US" sz="1200" b="1" dirty="0"/>
              <a:t>[2,3]   {6 }</a:t>
            </a:r>
          </a:p>
          <a:p>
            <a:r>
              <a:rPr lang="en-US" sz="1200" b="1" dirty="0"/>
              <a:t>2 =&gt;</a:t>
            </a:r>
          </a:p>
          <a:p>
            <a:r>
              <a:rPr lang="en-US" sz="1200" b="1" dirty="0"/>
              <a:t>[0,0]   {4 6 }</a:t>
            </a:r>
          </a:p>
          <a:p>
            <a:r>
              <a:rPr lang="en-US" sz="1200" b="1" dirty="0"/>
              <a:t>[0,2]   {4 6 }</a:t>
            </a:r>
          </a:p>
          <a:p>
            <a:r>
              <a:rPr lang="en-US" sz="1200" b="1" dirty="0"/>
              <a:t>[1,5]   {3 5 }</a:t>
            </a:r>
          </a:p>
          <a:p>
            <a:r>
              <a:rPr lang="en-US" sz="1200" b="1" dirty="0"/>
              <a:t>[1,6]   {1 6 }</a:t>
            </a:r>
          </a:p>
          <a:p>
            <a:r>
              <a:rPr lang="en-US" sz="1200" b="1" dirty="0"/>
              <a:t>[1,8]   {1 6 }</a:t>
            </a:r>
          </a:p>
          <a:p>
            <a:r>
              <a:rPr lang="en-US" sz="1200" b="1" dirty="0"/>
              <a:t>[2,1]   {3 4 }</a:t>
            </a:r>
          </a:p>
          <a:p>
            <a:r>
              <a:rPr lang="en-US" sz="1200" b="1" dirty="0"/>
              <a:t>[2,5]   {3 8 }</a:t>
            </a:r>
          </a:p>
          <a:p>
            <a:r>
              <a:rPr lang="en-US" sz="1200" b="1" dirty="0"/>
              <a:t>[6,1]   {5 9 }</a:t>
            </a:r>
          </a:p>
          <a:p>
            <a:r>
              <a:rPr lang="en-US" sz="1200" b="1" dirty="0"/>
              <a:t>3 =&gt;</a:t>
            </a:r>
          </a:p>
          <a:p>
            <a:r>
              <a:rPr lang="en-US" sz="1200" b="1" dirty="0"/>
              <a:t>[0,4]   {5 6 8 }</a:t>
            </a:r>
          </a:p>
          <a:p>
            <a:r>
              <a:rPr lang="en-US" sz="1200" b="1" dirty="0"/>
              <a:t>[0,8]   {4 6 8 }</a:t>
            </a:r>
          </a:p>
          <a:p>
            <a:r>
              <a:rPr lang="en-US" sz="1200" b="1" dirty="0"/>
              <a:t>[1,1]   {3 7 9 }</a:t>
            </a:r>
          </a:p>
          <a:p>
            <a:r>
              <a:rPr lang="en-US" sz="1200" b="1" dirty="0"/>
              <a:t>[1,7]   {1 5 6 }</a:t>
            </a:r>
          </a:p>
          <a:p>
            <a:r>
              <a:rPr lang="en-US" sz="1200" b="1" dirty="0"/>
              <a:t>[5,3]   {1 2 9 }</a:t>
            </a:r>
          </a:p>
          <a:p>
            <a:r>
              <a:rPr lang="en-US" sz="1200" b="1" dirty="0"/>
              <a:t>[6,0]   {1 2 9 }</a:t>
            </a:r>
          </a:p>
          <a:p>
            <a:r>
              <a:rPr lang="en-US" sz="1200" b="1" dirty="0"/>
              <a:t>[7,4]   {1 4 5 }</a:t>
            </a:r>
          </a:p>
          <a:p>
            <a:r>
              <a:rPr lang="en-US" sz="1200" b="1" dirty="0"/>
              <a:t>[8,4]   {1 4 6 }</a:t>
            </a:r>
          </a:p>
          <a:p>
            <a:r>
              <a:rPr lang="en-US" sz="1200" b="1" dirty="0"/>
              <a:t>[8,5]   {2 4 9 }</a:t>
            </a:r>
          </a:p>
          <a:p>
            <a:r>
              <a:rPr lang="en-US" sz="1200" b="1" dirty="0"/>
              <a:t>4 =&gt;</a:t>
            </a:r>
          </a:p>
          <a:p>
            <a:r>
              <a:rPr lang="en-US" sz="1200" b="1" dirty="0"/>
              <a:t>[1,0]   {1 6 7 9 }</a:t>
            </a:r>
          </a:p>
          <a:p>
            <a:r>
              <a:rPr lang="en-US" sz="1200" b="1" dirty="0"/>
              <a:t>[2,2]   {1 3 4 6 </a:t>
            </a:r>
            <a:r>
              <a:rPr lang="en-US" sz="1200" b="1" dirty="0" smtClean="0"/>
              <a:t>}</a:t>
            </a:r>
          </a:p>
          <a:p>
            <a:r>
              <a:rPr lang="en-US" sz="1400" b="1" dirty="0" smtClean="0"/>
              <a:t>. . .</a:t>
            </a:r>
            <a:endParaRPr lang="en-US" sz="1400" b="1" dirty="0"/>
          </a:p>
        </p:txBody>
      </p:sp>
      <p:graphicFrame>
        <p:nvGraphicFramePr>
          <p:cNvPr id="9" name="Chart 8"/>
          <p:cNvGraphicFramePr/>
          <p:nvPr>
            <p:extLst>
              <p:ext uri="{D42A27DB-BD31-4B8C-83A1-F6EECF244321}">
                <p14:modId xmlns:p14="http://schemas.microsoft.com/office/powerpoint/2010/main" val="2033851164"/>
              </p:ext>
            </p:extLst>
          </p:nvPr>
        </p:nvGraphicFramePr>
        <p:xfrm>
          <a:off x="5029200" y="2362200"/>
          <a:ext cx="3200400" cy="33274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9477943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229600" cy="533400"/>
          </a:xfrm>
        </p:spPr>
        <p:txBody>
          <a:bodyPr>
            <a:normAutofit/>
          </a:bodyPr>
          <a:lstStyle/>
          <a:p>
            <a:r>
              <a:rPr lang="en-US" sz="2400" dirty="0" smtClean="0"/>
              <a:t>Building a search tree</a:t>
            </a:r>
            <a:endParaRPr lang="en-US" sz="2400" dirty="0"/>
          </a:p>
        </p:txBody>
      </p:sp>
      <p:sp>
        <p:nvSpPr>
          <p:cNvPr id="4" name="Title 1"/>
          <p:cNvSpPr>
            <a:spLocks noGrp="1"/>
          </p:cNvSpPr>
          <p:nvPr>
            <p:ph type="title"/>
          </p:nvPr>
        </p:nvSpPr>
        <p:spPr/>
        <p:txBody>
          <a:bodyPr>
            <a:normAutofit/>
          </a:bodyPr>
          <a:lstStyle/>
          <a:p>
            <a:r>
              <a:rPr lang="en-US" sz="2800" dirty="0" smtClean="0"/>
              <a:t>Applying depth-first search </a:t>
            </a:r>
            <a:r>
              <a:rPr lang="en-US" sz="2800" dirty="0" smtClean="0"/>
              <a:t>in</a:t>
            </a:r>
            <a:r>
              <a:rPr lang="en-US" sz="2800" dirty="0" smtClean="0"/>
              <a:t> </a:t>
            </a:r>
            <a:r>
              <a:rPr lang="en-US" sz="2800" dirty="0" smtClean="0"/>
              <a:t>Sudoku solver </a:t>
            </a:r>
            <a:endParaRPr lang="en-US" sz="2800" dirty="0"/>
          </a:p>
        </p:txBody>
      </p:sp>
      <p:sp>
        <p:nvSpPr>
          <p:cNvPr id="74" name="TextBox 73"/>
          <p:cNvSpPr txBox="1"/>
          <p:nvPr/>
        </p:nvSpPr>
        <p:spPr>
          <a:xfrm>
            <a:off x="190500" y="5606534"/>
            <a:ext cx="685800" cy="369332"/>
          </a:xfrm>
          <a:prstGeom prst="rect">
            <a:avLst/>
          </a:prstGeom>
          <a:noFill/>
        </p:spPr>
        <p:txBody>
          <a:bodyPr wrap="square" rtlCol="0">
            <a:spAutoFit/>
          </a:bodyPr>
          <a:lstStyle/>
          <a:p>
            <a:r>
              <a:rPr lang="en-US" dirty="0" smtClean="0"/>
              <a:t>[1,6]</a:t>
            </a:r>
            <a:endParaRPr lang="en-US" dirty="0"/>
          </a:p>
        </p:txBody>
      </p:sp>
      <p:grpSp>
        <p:nvGrpSpPr>
          <p:cNvPr id="77" name="Group 76"/>
          <p:cNvGrpSpPr/>
          <p:nvPr/>
        </p:nvGrpSpPr>
        <p:grpSpPr>
          <a:xfrm>
            <a:off x="528320" y="2057400"/>
            <a:ext cx="6786880" cy="3962400"/>
            <a:chOff x="528320" y="2057400"/>
            <a:chExt cx="6786880" cy="3962400"/>
          </a:xfrm>
        </p:grpSpPr>
        <p:sp>
          <p:nvSpPr>
            <p:cNvPr id="5" name="Oval 4"/>
            <p:cNvSpPr/>
            <p:nvPr/>
          </p:nvSpPr>
          <p:spPr>
            <a:xfrm>
              <a:off x="4191000" y="20574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a:t>
              </a:r>
              <a:endParaRPr lang="en-US" dirty="0"/>
            </a:p>
          </p:txBody>
        </p:sp>
        <p:sp>
          <p:nvSpPr>
            <p:cNvPr id="6" name="Oval 5"/>
            <p:cNvSpPr/>
            <p:nvPr/>
          </p:nvSpPr>
          <p:spPr>
            <a:xfrm>
              <a:off x="2733040" y="29718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endParaRPr lang="en-US" dirty="0"/>
            </a:p>
          </p:txBody>
        </p:sp>
        <p:sp>
          <p:nvSpPr>
            <p:cNvPr id="7" name="Oval 6"/>
            <p:cNvSpPr/>
            <p:nvPr/>
          </p:nvSpPr>
          <p:spPr>
            <a:xfrm>
              <a:off x="5476240" y="29464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a:t>
              </a:r>
              <a:endParaRPr lang="en-US" dirty="0"/>
            </a:p>
          </p:txBody>
        </p:sp>
        <p:sp>
          <p:nvSpPr>
            <p:cNvPr id="8" name="Oval 7"/>
            <p:cNvSpPr/>
            <p:nvPr/>
          </p:nvSpPr>
          <p:spPr>
            <a:xfrm>
              <a:off x="2133600" y="37846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9" name="Oval 8"/>
            <p:cNvSpPr/>
            <p:nvPr/>
          </p:nvSpPr>
          <p:spPr>
            <a:xfrm>
              <a:off x="3220720" y="38100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a:t>
              </a:r>
              <a:endParaRPr lang="en-US" dirty="0"/>
            </a:p>
          </p:txBody>
        </p:sp>
        <p:sp>
          <p:nvSpPr>
            <p:cNvPr id="10" name="Oval 9"/>
            <p:cNvSpPr/>
            <p:nvPr/>
          </p:nvSpPr>
          <p:spPr>
            <a:xfrm>
              <a:off x="4978400" y="37846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endParaRPr lang="en-US" dirty="0"/>
            </a:p>
          </p:txBody>
        </p:sp>
        <p:sp>
          <p:nvSpPr>
            <p:cNvPr id="11" name="Oval 10"/>
            <p:cNvSpPr/>
            <p:nvPr/>
          </p:nvSpPr>
          <p:spPr>
            <a:xfrm>
              <a:off x="6172200" y="373888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a:t>
              </a:r>
              <a:endParaRPr lang="en-US" dirty="0"/>
            </a:p>
          </p:txBody>
        </p:sp>
        <p:sp>
          <p:nvSpPr>
            <p:cNvPr id="12" name="Oval 11"/>
            <p:cNvSpPr/>
            <p:nvPr/>
          </p:nvSpPr>
          <p:spPr>
            <a:xfrm>
              <a:off x="1544320" y="466852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endParaRPr lang="en-US" dirty="0"/>
            </a:p>
          </p:txBody>
        </p:sp>
        <p:sp>
          <p:nvSpPr>
            <p:cNvPr id="13" name="Oval 12"/>
            <p:cNvSpPr/>
            <p:nvPr/>
          </p:nvSpPr>
          <p:spPr>
            <a:xfrm>
              <a:off x="2362200" y="465836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endParaRPr lang="en-US" dirty="0"/>
            </a:p>
          </p:txBody>
        </p:sp>
        <p:sp>
          <p:nvSpPr>
            <p:cNvPr id="14" name="Oval 13"/>
            <p:cNvSpPr/>
            <p:nvPr/>
          </p:nvSpPr>
          <p:spPr>
            <a:xfrm>
              <a:off x="3840480" y="461772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endParaRPr lang="en-US" dirty="0"/>
            </a:p>
          </p:txBody>
        </p:sp>
        <p:sp>
          <p:nvSpPr>
            <p:cNvPr id="15" name="Oval 14"/>
            <p:cNvSpPr/>
            <p:nvPr/>
          </p:nvSpPr>
          <p:spPr>
            <a:xfrm>
              <a:off x="3114040" y="461772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endParaRPr lang="en-US" dirty="0"/>
            </a:p>
          </p:txBody>
        </p:sp>
        <p:sp>
          <p:nvSpPr>
            <p:cNvPr id="16" name="Oval 15"/>
            <p:cNvSpPr/>
            <p:nvPr/>
          </p:nvSpPr>
          <p:spPr>
            <a:xfrm>
              <a:off x="4500880" y="461772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endParaRPr lang="en-US" dirty="0"/>
            </a:p>
          </p:txBody>
        </p:sp>
        <p:sp>
          <p:nvSpPr>
            <p:cNvPr id="17" name="Oval 16"/>
            <p:cNvSpPr/>
            <p:nvPr/>
          </p:nvSpPr>
          <p:spPr>
            <a:xfrm>
              <a:off x="5247640" y="461772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endParaRPr lang="en-US" dirty="0"/>
            </a:p>
          </p:txBody>
        </p:sp>
        <p:sp>
          <p:nvSpPr>
            <p:cNvPr id="18" name="Oval 17"/>
            <p:cNvSpPr/>
            <p:nvPr/>
          </p:nvSpPr>
          <p:spPr>
            <a:xfrm>
              <a:off x="5918200" y="458216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endParaRPr lang="en-US" dirty="0"/>
            </a:p>
          </p:txBody>
        </p:sp>
        <p:sp>
          <p:nvSpPr>
            <p:cNvPr id="19" name="Oval 18"/>
            <p:cNvSpPr/>
            <p:nvPr/>
          </p:nvSpPr>
          <p:spPr>
            <a:xfrm>
              <a:off x="6858000" y="458216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endParaRPr lang="en-US" dirty="0"/>
            </a:p>
          </p:txBody>
        </p:sp>
        <p:cxnSp>
          <p:nvCxnSpPr>
            <p:cNvPr id="21" name="Straight Connector 20"/>
            <p:cNvCxnSpPr>
              <a:stCxn id="5" idx="2"/>
            </p:cNvCxnSpPr>
            <p:nvPr/>
          </p:nvCxnSpPr>
          <p:spPr>
            <a:xfrm flipH="1">
              <a:off x="1143000" y="2286000"/>
              <a:ext cx="3048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6" idx="2"/>
            </p:cNvCxnSpPr>
            <p:nvPr/>
          </p:nvCxnSpPr>
          <p:spPr>
            <a:xfrm flipH="1">
              <a:off x="1143000" y="3200400"/>
              <a:ext cx="15900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8" idx="2"/>
            </p:cNvCxnSpPr>
            <p:nvPr/>
          </p:nvCxnSpPr>
          <p:spPr>
            <a:xfrm flipH="1">
              <a:off x="1143000" y="4013200"/>
              <a:ext cx="990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12" idx="2"/>
            </p:cNvCxnSpPr>
            <p:nvPr/>
          </p:nvCxnSpPr>
          <p:spPr>
            <a:xfrm flipH="1">
              <a:off x="1143000" y="4897120"/>
              <a:ext cx="4013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5" idx="3"/>
              <a:endCxn id="6" idx="7"/>
            </p:cNvCxnSpPr>
            <p:nvPr/>
          </p:nvCxnSpPr>
          <p:spPr>
            <a:xfrm flipH="1">
              <a:off x="3123285" y="2447645"/>
              <a:ext cx="1134670" cy="5911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6" idx="3"/>
              <a:endCxn id="8" idx="7"/>
            </p:cNvCxnSpPr>
            <p:nvPr/>
          </p:nvCxnSpPr>
          <p:spPr>
            <a:xfrm flipH="1">
              <a:off x="2523845" y="3362045"/>
              <a:ext cx="276150" cy="4895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6" idx="5"/>
              <a:endCxn id="9" idx="0"/>
            </p:cNvCxnSpPr>
            <p:nvPr/>
          </p:nvCxnSpPr>
          <p:spPr>
            <a:xfrm>
              <a:off x="3123285" y="3362045"/>
              <a:ext cx="326035" cy="4479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8" idx="3"/>
              <a:endCxn id="12" idx="7"/>
            </p:cNvCxnSpPr>
            <p:nvPr/>
          </p:nvCxnSpPr>
          <p:spPr>
            <a:xfrm flipH="1">
              <a:off x="1934565" y="4174845"/>
              <a:ext cx="265990" cy="5606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8" idx="5"/>
              <a:endCxn id="13" idx="0"/>
            </p:cNvCxnSpPr>
            <p:nvPr/>
          </p:nvCxnSpPr>
          <p:spPr>
            <a:xfrm>
              <a:off x="2523845" y="4174845"/>
              <a:ext cx="66955" cy="4835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9" idx="4"/>
              <a:endCxn id="15" idx="0"/>
            </p:cNvCxnSpPr>
            <p:nvPr/>
          </p:nvCxnSpPr>
          <p:spPr>
            <a:xfrm flipH="1">
              <a:off x="3342640" y="4267200"/>
              <a:ext cx="106680" cy="3505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9" idx="5"/>
              <a:endCxn id="14" idx="0"/>
            </p:cNvCxnSpPr>
            <p:nvPr/>
          </p:nvCxnSpPr>
          <p:spPr>
            <a:xfrm>
              <a:off x="3610965" y="4200245"/>
              <a:ext cx="458115" cy="4174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5" idx="5"/>
              <a:endCxn id="7" idx="1"/>
            </p:cNvCxnSpPr>
            <p:nvPr/>
          </p:nvCxnSpPr>
          <p:spPr>
            <a:xfrm>
              <a:off x="4581245" y="2447645"/>
              <a:ext cx="961950" cy="5657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7" idx="3"/>
              <a:endCxn id="10" idx="0"/>
            </p:cNvCxnSpPr>
            <p:nvPr/>
          </p:nvCxnSpPr>
          <p:spPr>
            <a:xfrm flipH="1">
              <a:off x="5207000" y="3336645"/>
              <a:ext cx="336195" cy="4479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7" idx="5"/>
              <a:endCxn id="11" idx="1"/>
            </p:cNvCxnSpPr>
            <p:nvPr/>
          </p:nvCxnSpPr>
          <p:spPr>
            <a:xfrm>
              <a:off x="5866485" y="3336645"/>
              <a:ext cx="372670" cy="4691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10" idx="3"/>
              <a:endCxn id="16" idx="0"/>
            </p:cNvCxnSpPr>
            <p:nvPr/>
          </p:nvCxnSpPr>
          <p:spPr>
            <a:xfrm flipH="1">
              <a:off x="4729480" y="4174845"/>
              <a:ext cx="315875" cy="4428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10" idx="5"/>
              <a:endCxn id="17" idx="0"/>
            </p:cNvCxnSpPr>
            <p:nvPr/>
          </p:nvCxnSpPr>
          <p:spPr>
            <a:xfrm>
              <a:off x="5368645" y="4174845"/>
              <a:ext cx="107595" cy="4428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11" idx="5"/>
              <a:endCxn id="19" idx="1"/>
            </p:cNvCxnSpPr>
            <p:nvPr/>
          </p:nvCxnSpPr>
          <p:spPr>
            <a:xfrm>
              <a:off x="6562445" y="4129125"/>
              <a:ext cx="362510" cy="5199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11" idx="4"/>
              <a:endCxn id="18" idx="0"/>
            </p:cNvCxnSpPr>
            <p:nvPr/>
          </p:nvCxnSpPr>
          <p:spPr>
            <a:xfrm flipH="1">
              <a:off x="6146800" y="4196080"/>
              <a:ext cx="254000" cy="3860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533400" y="2078313"/>
              <a:ext cx="685800" cy="369332"/>
            </a:xfrm>
            <a:prstGeom prst="rect">
              <a:avLst/>
            </a:prstGeom>
            <a:noFill/>
          </p:spPr>
          <p:txBody>
            <a:bodyPr wrap="square" rtlCol="0">
              <a:spAutoFit/>
            </a:bodyPr>
            <a:lstStyle/>
            <a:p>
              <a:r>
                <a:rPr lang="en-US" dirty="0" smtClean="0"/>
                <a:t>[2,3]</a:t>
              </a:r>
              <a:endParaRPr lang="en-US" dirty="0"/>
            </a:p>
          </p:txBody>
        </p:sp>
        <p:sp>
          <p:nvSpPr>
            <p:cNvPr id="64" name="TextBox 63"/>
            <p:cNvSpPr txBox="1"/>
            <p:nvPr/>
          </p:nvSpPr>
          <p:spPr>
            <a:xfrm>
              <a:off x="553720" y="3009190"/>
              <a:ext cx="685800" cy="369332"/>
            </a:xfrm>
            <a:prstGeom prst="rect">
              <a:avLst/>
            </a:prstGeom>
            <a:noFill/>
          </p:spPr>
          <p:txBody>
            <a:bodyPr wrap="square" rtlCol="0">
              <a:spAutoFit/>
            </a:bodyPr>
            <a:lstStyle/>
            <a:p>
              <a:r>
                <a:rPr lang="en-US" dirty="0" smtClean="0"/>
                <a:t>[0,0]</a:t>
              </a:r>
              <a:endParaRPr lang="en-US" dirty="0"/>
            </a:p>
          </p:txBody>
        </p:sp>
        <p:sp>
          <p:nvSpPr>
            <p:cNvPr id="65" name="TextBox 64"/>
            <p:cNvSpPr txBox="1"/>
            <p:nvPr/>
          </p:nvSpPr>
          <p:spPr>
            <a:xfrm>
              <a:off x="533400" y="3810593"/>
              <a:ext cx="685800" cy="369332"/>
            </a:xfrm>
            <a:prstGeom prst="rect">
              <a:avLst/>
            </a:prstGeom>
            <a:noFill/>
          </p:spPr>
          <p:txBody>
            <a:bodyPr wrap="square" rtlCol="0">
              <a:spAutoFit/>
            </a:bodyPr>
            <a:lstStyle/>
            <a:p>
              <a:r>
                <a:rPr lang="en-US" dirty="0" smtClean="0"/>
                <a:t>[0,2]</a:t>
              </a:r>
              <a:endParaRPr lang="en-US" dirty="0"/>
            </a:p>
          </p:txBody>
        </p:sp>
        <p:sp>
          <p:nvSpPr>
            <p:cNvPr id="66" name="TextBox 65"/>
            <p:cNvSpPr txBox="1"/>
            <p:nvPr/>
          </p:nvSpPr>
          <p:spPr>
            <a:xfrm>
              <a:off x="528320" y="4730395"/>
              <a:ext cx="685800" cy="369332"/>
            </a:xfrm>
            <a:prstGeom prst="rect">
              <a:avLst/>
            </a:prstGeom>
            <a:noFill/>
          </p:spPr>
          <p:txBody>
            <a:bodyPr wrap="square" rtlCol="0">
              <a:spAutoFit/>
            </a:bodyPr>
            <a:lstStyle/>
            <a:p>
              <a:r>
                <a:rPr lang="en-US" dirty="0" smtClean="0"/>
                <a:t>[1,5]</a:t>
              </a:r>
              <a:endParaRPr lang="en-US" dirty="0"/>
            </a:p>
          </p:txBody>
        </p:sp>
        <p:sp>
          <p:nvSpPr>
            <p:cNvPr id="67" name="Oval 66"/>
            <p:cNvSpPr/>
            <p:nvPr/>
          </p:nvSpPr>
          <p:spPr>
            <a:xfrm>
              <a:off x="990600" y="55626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68" name="Oval 67"/>
            <p:cNvSpPr/>
            <p:nvPr/>
          </p:nvSpPr>
          <p:spPr>
            <a:xfrm>
              <a:off x="1743355" y="55626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a:t>
              </a:r>
              <a:endParaRPr lang="en-US" dirty="0"/>
            </a:p>
          </p:txBody>
        </p:sp>
        <p:cxnSp>
          <p:nvCxnSpPr>
            <p:cNvPr id="70" name="Straight Arrow Connector 69"/>
            <p:cNvCxnSpPr>
              <a:stCxn id="12" idx="3"/>
              <a:endCxn id="67" idx="7"/>
            </p:cNvCxnSpPr>
            <p:nvPr/>
          </p:nvCxnSpPr>
          <p:spPr>
            <a:xfrm flipH="1">
              <a:off x="1380845" y="5058765"/>
              <a:ext cx="230430" cy="5707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12" idx="4"/>
              <a:endCxn id="68" idx="0"/>
            </p:cNvCxnSpPr>
            <p:nvPr/>
          </p:nvCxnSpPr>
          <p:spPr>
            <a:xfrm>
              <a:off x="1772920" y="5125720"/>
              <a:ext cx="199035" cy="4368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a:endCxn id="67" idx="2"/>
            </p:cNvCxnSpPr>
            <p:nvPr/>
          </p:nvCxnSpPr>
          <p:spPr>
            <a:xfrm>
              <a:off x="762000" y="5791200"/>
              <a:ext cx="228600" cy="0"/>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518223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Applying depth-first search </a:t>
            </a:r>
            <a:r>
              <a:rPr lang="en-US" sz="2800" dirty="0" smtClean="0"/>
              <a:t>in </a:t>
            </a:r>
            <a:r>
              <a:rPr lang="en-US" sz="2800" dirty="0"/>
              <a:t>Sudoku solver </a:t>
            </a:r>
          </a:p>
        </p:txBody>
      </p:sp>
      <p:sp>
        <p:nvSpPr>
          <p:cNvPr id="3" name="Content Placeholder 2"/>
          <p:cNvSpPr>
            <a:spLocks noGrp="1"/>
          </p:cNvSpPr>
          <p:nvPr>
            <p:ph idx="1"/>
          </p:nvPr>
        </p:nvSpPr>
        <p:spPr>
          <a:xfrm>
            <a:off x="457200" y="1600201"/>
            <a:ext cx="8229600" cy="685800"/>
          </a:xfrm>
        </p:spPr>
        <p:txBody>
          <a:bodyPr>
            <a:normAutofit fontScale="92500" lnSpcReduction="20000"/>
          </a:bodyPr>
          <a:lstStyle/>
          <a:p>
            <a:r>
              <a:rPr lang="en-US" sz="2400" dirty="0" smtClean="0"/>
              <a:t>Goal: find a path from the root to a leaf which does not leave any unassigned node with empty assignment list</a:t>
            </a:r>
            <a:endParaRPr lang="en-US" sz="2400" dirty="0"/>
          </a:p>
        </p:txBody>
      </p:sp>
      <p:sp>
        <p:nvSpPr>
          <p:cNvPr id="4" name="TextBox 3"/>
          <p:cNvSpPr txBox="1"/>
          <p:nvPr/>
        </p:nvSpPr>
        <p:spPr>
          <a:xfrm>
            <a:off x="688340" y="6063734"/>
            <a:ext cx="685800" cy="369332"/>
          </a:xfrm>
          <a:prstGeom prst="rect">
            <a:avLst/>
          </a:prstGeom>
          <a:noFill/>
        </p:spPr>
        <p:txBody>
          <a:bodyPr wrap="square" rtlCol="0">
            <a:spAutoFit/>
          </a:bodyPr>
          <a:lstStyle/>
          <a:p>
            <a:r>
              <a:rPr lang="en-US" dirty="0" smtClean="0"/>
              <a:t>[1,6]</a:t>
            </a:r>
            <a:endParaRPr lang="en-US" dirty="0"/>
          </a:p>
        </p:txBody>
      </p:sp>
      <p:grpSp>
        <p:nvGrpSpPr>
          <p:cNvPr id="5" name="Group 4"/>
          <p:cNvGrpSpPr/>
          <p:nvPr/>
        </p:nvGrpSpPr>
        <p:grpSpPr>
          <a:xfrm>
            <a:off x="1026160" y="2514600"/>
            <a:ext cx="6786880" cy="3962400"/>
            <a:chOff x="528320" y="2057400"/>
            <a:chExt cx="6786880" cy="3962400"/>
          </a:xfrm>
        </p:grpSpPr>
        <p:sp>
          <p:nvSpPr>
            <p:cNvPr id="6" name="Oval 5"/>
            <p:cNvSpPr/>
            <p:nvPr/>
          </p:nvSpPr>
          <p:spPr>
            <a:xfrm>
              <a:off x="4191000" y="20574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a:t>
              </a:r>
              <a:endParaRPr lang="en-US" dirty="0"/>
            </a:p>
          </p:txBody>
        </p:sp>
        <p:sp>
          <p:nvSpPr>
            <p:cNvPr id="7" name="Oval 6"/>
            <p:cNvSpPr/>
            <p:nvPr/>
          </p:nvSpPr>
          <p:spPr>
            <a:xfrm>
              <a:off x="2733040" y="29718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endParaRPr lang="en-US" dirty="0"/>
            </a:p>
          </p:txBody>
        </p:sp>
        <p:sp>
          <p:nvSpPr>
            <p:cNvPr id="8" name="Oval 7"/>
            <p:cNvSpPr/>
            <p:nvPr/>
          </p:nvSpPr>
          <p:spPr>
            <a:xfrm>
              <a:off x="5476240" y="29464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a:t>
              </a:r>
              <a:endParaRPr lang="en-US" dirty="0"/>
            </a:p>
          </p:txBody>
        </p:sp>
        <p:sp>
          <p:nvSpPr>
            <p:cNvPr id="9" name="Oval 8"/>
            <p:cNvSpPr/>
            <p:nvPr/>
          </p:nvSpPr>
          <p:spPr>
            <a:xfrm>
              <a:off x="2133600" y="37846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10" name="Oval 9"/>
            <p:cNvSpPr/>
            <p:nvPr/>
          </p:nvSpPr>
          <p:spPr>
            <a:xfrm>
              <a:off x="3220720" y="38100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a:t>
              </a:r>
              <a:endParaRPr lang="en-US" dirty="0"/>
            </a:p>
          </p:txBody>
        </p:sp>
        <p:sp>
          <p:nvSpPr>
            <p:cNvPr id="11" name="Oval 10"/>
            <p:cNvSpPr/>
            <p:nvPr/>
          </p:nvSpPr>
          <p:spPr>
            <a:xfrm>
              <a:off x="4978400" y="37846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endParaRPr lang="en-US" dirty="0"/>
            </a:p>
          </p:txBody>
        </p:sp>
        <p:sp>
          <p:nvSpPr>
            <p:cNvPr id="12" name="Oval 11"/>
            <p:cNvSpPr/>
            <p:nvPr/>
          </p:nvSpPr>
          <p:spPr>
            <a:xfrm>
              <a:off x="6172200" y="373888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a:t>
              </a:r>
              <a:endParaRPr lang="en-US" dirty="0"/>
            </a:p>
          </p:txBody>
        </p:sp>
        <p:sp>
          <p:nvSpPr>
            <p:cNvPr id="13" name="Oval 12"/>
            <p:cNvSpPr/>
            <p:nvPr/>
          </p:nvSpPr>
          <p:spPr>
            <a:xfrm>
              <a:off x="1544320" y="466852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endParaRPr lang="en-US" dirty="0"/>
            </a:p>
          </p:txBody>
        </p:sp>
        <p:sp>
          <p:nvSpPr>
            <p:cNvPr id="14" name="Oval 13"/>
            <p:cNvSpPr/>
            <p:nvPr/>
          </p:nvSpPr>
          <p:spPr>
            <a:xfrm>
              <a:off x="2362200" y="465836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endParaRPr lang="en-US" dirty="0"/>
            </a:p>
          </p:txBody>
        </p:sp>
        <p:sp>
          <p:nvSpPr>
            <p:cNvPr id="15" name="Oval 14"/>
            <p:cNvSpPr/>
            <p:nvPr/>
          </p:nvSpPr>
          <p:spPr>
            <a:xfrm>
              <a:off x="3840480" y="461772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endParaRPr lang="en-US" dirty="0"/>
            </a:p>
          </p:txBody>
        </p:sp>
        <p:sp>
          <p:nvSpPr>
            <p:cNvPr id="16" name="Oval 15"/>
            <p:cNvSpPr/>
            <p:nvPr/>
          </p:nvSpPr>
          <p:spPr>
            <a:xfrm>
              <a:off x="3114040" y="461772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endParaRPr lang="en-US" dirty="0"/>
            </a:p>
          </p:txBody>
        </p:sp>
        <p:sp>
          <p:nvSpPr>
            <p:cNvPr id="17" name="Oval 16"/>
            <p:cNvSpPr/>
            <p:nvPr/>
          </p:nvSpPr>
          <p:spPr>
            <a:xfrm>
              <a:off x="4500880" y="461772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endParaRPr lang="en-US" dirty="0"/>
            </a:p>
          </p:txBody>
        </p:sp>
        <p:sp>
          <p:nvSpPr>
            <p:cNvPr id="18" name="Oval 17"/>
            <p:cNvSpPr/>
            <p:nvPr/>
          </p:nvSpPr>
          <p:spPr>
            <a:xfrm>
              <a:off x="5247640" y="461772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endParaRPr lang="en-US" dirty="0"/>
            </a:p>
          </p:txBody>
        </p:sp>
        <p:sp>
          <p:nvSpPr>
            <p:cNvPr id="19" name="Oval 18"/>
            <p:cNvSpPr/>
            <p:nvPr/>
          </p:nvSpPr>
          <p:spPr>
            <a:xfrm>
              <a:off x="5918200" y="458216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endParaRPr lang="en-US" dirty="0"/>
            </a:p>
          </p:txBody>
        </p:sp>
        <p:sp>
          <p:nvSpPr>
            <p:cNvPr id="20" name="Oval 19"/>
            <p:cNvSpPr/>
            <p:nvPr/>
          </p:nvSpPr>
          <p:spPr>
            <a:xfrm>
              <a:off x="6858000" y="458216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endParaRPr lang="en-US" dirty="0"/>
            </a:p>
          </p:txBody>
        </p:sp>
        <p:cxnSp>
          <p:nvCxnSpPr>
            <p:cNvPr id="21" name="Straight Connector 20"/>
            <p:cNvCxnSpPr>
              <a:stCxn id="6" idx="2"/>
            </p:cNvCxnSpPr>
            <p:nvPr/>
          </p:nvCxnSpPr>
          <p:spPr>
            <a:xfrm flipH="1">
              <a:off x="1143000" y="2286000"/>
              <a:ext cx="3048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7" idx="2"/>
            </p:cNvCxnSpPr>
            <p:nvPr/>
          </p:nvCxnSpPr>
          <p:spPr>
            <a:xfrm flipH="1">
              <a:off x="1143000" y="3200400"/>
              <a:ext cx="15900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9" idx="2"/>
            </p:cNvCxnSpPr>
            <p:nvPr/>
          </p:nvCxnSpPr>
          <p:spPr>
            <a:xfrm flipH="1">
              <a:off x="1143000" y="4013200"/>
              <a:ext cx="990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13" idx="2"/>
            </p:cNvCxnSpPr>
            <p:nvPr/>
          </p:nvCxnSpPr>
          <p:spPr>
            <a:xfrm flipH="1">
              <a:off x="1143000" y="4897120"/>
              <a:ext cx="4013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6" idx="3"/>
              <a:endCxn id="7" idx="7"/>
            </p:cNvCxnSpPr>
            <p:nvPr/>
          </p:nvCxnSpPr>
          <p:spPr>
            <a:xfrm flipH="1">
              <a:off x="3123285" y="2447645"/>
              <a:ext cx="1134670" cy="5911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7" idx="3"/>
              <a:endCxn id="9" idx="7"/>
            </p:cNvCxnSpPr>
            <p:nvPr/>
          </p:nvCxnSpPr>
          <p:spPr>
            <a:xfrm flipH="1">
              <a:off x="2523845" y="3362045"/>
              <a:ext cx="276150" cy="4895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7" idx="5"/>
              <a:endCxn id="10" idx="0"/>
            </p:cNvCxnSpPr>
            <p:nvPr/>
          </p:nvCxnSpPr>
          <p:spPr>
            <a:xfrm>
              <a:off x="3123285" y="3362045"/>
              <a:ext cx="326035" cy="4479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9" idx="3"/>
              <a:endCxn id="13" idx="7"/>
            </p:cNvCxnSpPr>
            <p:nvPr/>
          </p:nvCxnSpPr>
          <p:spPr>
            <a:xfrm flipH="1">
              <a:off x="1934565" y="4174845"/>
              <a:ext cx="265990" cy="5606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9" idx="5"/>
              <a:endCxn id="14" idx="0"/>
            </p:cNvCxnSpPr>
            <p:nvPr/>
          </p:nvCxnSpPr>
          <p:spPr>
            <a:xfrm>
              <a:off x="2523845" y="4174845"/>
              <a:ext cx="66955" cy="4835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0" idx="4"/>
              <a:endCxn id="16" idx="0"/>
            </p:cNvCxnSpPr>
            <p:nvPr/>
          </p:nvCxnSpPr>
          <p:spPr>
            <a:xfrm flipH="1">
              <a:off x="3342640" y="4267200"/>
              <a:ext cx="106680" cy="3505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0" idx="5"/>
              <a:endCxn id="15" idx="0"/>
            </p:cNvCxnSpPr>
            <p:nvPr/>
          </p:nvCxnSpPr>
          <p:spPr>
            <a:xfrm>
              <a:off x="3610965" y="4200245"/>
              <a:ext cx="458115" cy="4174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6" idx="5"/>
              <a:endCxn id="8" idx="1"/>
            </p:cNvCxnSpPr>
            <p:nvPr/>
          </p:nvCxnSpPr>
          <p:spPr>
            <a:xfrm>
              <a:off x="4581245" y="2447645"/>
              <a:ext cx="961950" cy="5657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8" idx="3"/>
              <a:endCxn id="11" idx="0"/>
            </p:cNvCxnSpPr>
            <p:nvPr/>
          </p:nvCxnSpPr>
          <p:spPr>
            <a:xfrm flipH="1">
              <a:off x="5207000" y="3336645"/>
              <a:ext cx="336195" cy="4479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8" idx="5"/>
              <a:endCxn id="12" idx="1"/>
            </p:cNvCxnSpPr>
            <p:nvPr/>
          </p:nvCxnSpPr>
          <p:spPr>
            <a:xfrm>
              <a:off x="5866485" y="3336645"/>
              <a:ext cx="372670" cy="4691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11" idx="3"/>
              <a:endCxn id="17" idx="0"/>
            </p:cNvCxnSpPr>
            <p:nvPr/>
          </p:nvCxnSpPr>
          <p:spPr>
            <a:xfrm flipH="1">
              <a:off x="4729480" y="4174845"/>
              <a:ext cx="315875" cy="4428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11" idx="5"/>
              <a:endCxn id="18" idx="0"/>
            </p:cNvCxnSpPr>
            <p:nvPr/>
          </p:nvCxnSpPr>
          <p:spPr>
            <a:xfrm>
              <a:off x="5368645" y="4174845"/>
              <a:ext cx="107595" cy="4428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12" idx="5"/>
              <a:endCxn id="20" idx="1"/>
            </p:cNvCxnSpPr>
            <p:nvPr/>
          </p:nvCxnSpPr>
          <p:spPr>
            <a:xfrm>
              <a:off x="6562445" y="4129125"/>
              <a:ext cx="362510" cy="5199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12" idx="4"/>
              <a:endCxn id="19" idx="0"/>
            </p:cNvCxnSpPr>
            <p:nvPr/>
          </p:nvCxnSpPr>
          <p:spPr>
            <a:xfrm flipH="1">
              <a:off x="6146800" y="4196080"/>
              <a:ext cx="254000" cy="3860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533400" y="2078313"/>
              <a:ext cx="685800" cy="369332"/>
            </a:xfrm>
            <a:prstGeom prst="rect">
              <a:avLst/>
            </a:prstGeom>
            <a:noFill/>
          </p:spPr>
          <p:txBody>
            <a:bodyPr wrap="square" rtlCol="0">
              <a:spAutoFit/>
            </a:bodyPr>
            <a:lstStyle/>
            <a:p>
              <a:r>
                <a:rPr lang="en-US" dirty="0" smtClean="0"/>
                <a:t>[2,3]</a:t>
              </a:r>
              <a:endParaRPr lang="en-US" dirty="0"/>
            </a:p>
          </p:txBody>
        </p:sp>
        <p:sp>
          <p:nvSpPr>
            <p:cNvPr id="40" name="TextBox 39"/>
            <p:cNvSpPr txBox="1"/>
            <p:nvPr/>
          </p:nvSpPr>
          <p:spPr>
            <a:xfrm>
              <a:off x="553720" y="3009190"/>
              <a:ext cx="685800" cy="369332"/>
            </a:xfrm>
            <a:prstGeom prst="rect">
              <a:avLst/>
            </a:prstGeom>
            <a:noFill/>
          </p:spPr>
          <p:txBody>
            <a:bodyPr wrap="square" rtlCol="0">
              <a:spAutoFit/>
            </a:bodyPr>
            <a:lstStyle/>
            <a:p>
              <a:r>
                <a:rPr lang="en-US" dirty="0" smtClean="0"/>
                <a:t>[0,0]</a:t>
              </a:r>
              <a:endParaRPr lang="en-US" dirty="0"/>
            </a:p>
          </p:txBody>
        </p:sp>
        <p:sp>
          <p:nvSpPr>
            <p:cNvPr id="41" name="TextBox 40"/>
            <p:cNvSpPr txBox="1"/>
            <p:nvPr/>
          </p:nvSpPr>
          <p:spPr>
            <a:xfrm>
              <a:off x="533400" y="3810593"/>
              <a:ext cx="685800" cy="369332"/>
            </a:xfrm>
            <a:prstGeom prst="rect">
              <a:avLst/>
            </a:prstGeom>
            <a:noFill/>
          </p:spPr>
          <p:txBody>
            <a:bodyPr wrap="square" rtlCol="0">
              <a:spAutoFit/>
            </a:bodyPr>
            <a:lstStyle/>
            <a:p>
              <a:r>
                <a:rPr lang="en-US" dirty="0" smtClean="0"/>
                <a:t>[0,2]</a:t>
              </a:r>
              <a:endParaRPr lang="en-US" dirty="0"/>
            </a:p>
          </p:txBody>
        </p:sp>
        <p:sp>
          <p:nvSpPr>
            <p:cNvPr id="42" name="TextBox 41"/>
            <p:cNvSpPr txBox="1"/>
            <p:nvPr/>
          </p:nvSpPr>
          <p:spPr>
            <a:xfrm>
              <a:off x="528320" y="4730395"/>
              <a:ext cx="685800" cy="369332"/>
            </a:xfrm>
            <a:prstGeom prst="rect">
              <a:avLst/>
            </a:prstGeom>
            <a:noFill/>
          </p:spPr>
          <p:txBody>
            <a:bodyPr wrap="square" rtlCol="0">
              <a:spAutoFit/>
            </a:bodyPr>
            <a:lstStyle/>
            <a:p>
              <a:r>
                <a:rPr lang="en-US" dirty="0" smtClean="0"/>
                <a:t>[1,5]</a:t>
              </a:r>
              <a:endParaRPr lang="en-US" dirty="0"/>
            </a:p>
          </p:txBody>
        </p:sp>
        <p:sp>
          <p:nvSpPr>
            <p:cNvPr id="43" name="Oval 42"/>
            <p:cNvSpPr/>
            <p:nvPr/>
          </p:nvSpPr>
          <p:spPr>
            <a:xfrm>
              <a:off x="990600" y="55626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44" name="Oval 43"/>
            <p:cNvSpPr/>
            <p:nvPr/>
          </p:nvSpPr>
          <p:spPr>
            <a:xfrm>
              <a:off x="1743355" y="55626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a:t>
              </a:r>
              <a:endParaRPr lang="en-US" dirty="0"/>
            </a:p>
          </p:txBody>
        </p:sp>
        <p:cxnSp>
          <p:nvCxnSpPr>
            <p:cNvPr id="45" name="Straight Arrow Connector 44"/>
            <p:cNvCxnSpPr>
              <a:stCxn id="13" idx="3"/>
              <a:endCxn id="43" idx="7"/>
            </p:cNvCxnSpPr>
            <p:nvPr/>
          </p:nvCxnSpPr>
          <p:spPr>
            <a:xfrm flipH="1">
              <a:off x="1380845" y="5058765"/>
              <a:ext cx="230430" cy="5707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13" idx="4"/>
              <a:endCxn id="44" idx="0"/>
            </p:cNvCxnSpPr>
            <p:nvPr/>
          </p:nvCxnSpPr>
          <p:spPr>
            <a:xfrm>
              <a:off x="1772920" y="5125720"/>
              <a:ext cx="199035" cy="4368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endCxn id="43" idx="2"/>
            </p:cNvCxnSpPr>
            <p:nvPr/>
          </p:nvCxnSpPr>
          <p:spPr>
            <a:xfrm>
              <a:off x="762000" y="5791200"/>
              <a:ext cx="228600"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49" name="Straight Arrow Connector 48"/>
          <p:cNvCxnSpPr/>
          <p:nvPr/>
        </p:nvCxnSpPr>
        <p:spPr>
          <a:xfrm flipH="1">
            <a:off x="3784142" y="3048000"/>
            <a:ext cx="1092658" cy="58420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3784142" y="3793845"/>
            <a:ext cx="404318" cy="51491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4330471" y="4632045"/>
            <a:ext cx="477749" cy="442875"/>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a:off x="4828082" y="5496560"/>
            <a:ext cx="170638" cy="82804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52030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Grading and uniqueness validation</a:t>
            </a:r>
            <a:endParaRPr lang="en-US" sz="2800" dirty="0"/>
          </a:p>
        </p:txBody>
      </p:sp>
      <p:sp>
        <p:nvSpPr>
          <p:cNvPr id="3" name="Content Placeholder 2"/>
          <p:cNvSpPr>
            <a:spLocks noGrp="1"/>
          </p:cNvSpPr>
          <p:nvPr>
            <p:ph idx="1"/>
          </p:nvPr>
        </p:nvSpPr>
        <p:spPr>
          <a:xfrm>
            <a:off x="457200" y="1143000"/>
            <a:ext cx="8229600" cy="1828800"/>
          </a:xfrm>
        </p:spPr>
        <p:txBody>
          <a:bodyPr>
            <a:normAutofit/>
          </a:bodyPr>
          <a:lstStyle/>
          <a:p>
            <a:r>
              <a:rPr lang="en-US" sz="2400" dirty="0" smtClean="0"/>
              <a:t>Different ways to pick grading function –</a:t>
            </a:r>
          </a:p>
          <a:p>
            <a:r>
              <a:rPr lang="en-US" sz="2400" dirty="0" smtClean="0"/>
              <a:t> first idea :</a:t>
            </a:r>
          </a:p>
          <a:p>
            <a:pPr marL="0" indent="0">
              <a:buNone/>
            </a:pPr>
            <a:r>
              <a:rPr lang="en-US" sz="2400" dirty="0" smtClean="0"/>
              <a:t>Compare the assignment distribution of the current puzzle with that of reference puzzles with given grades</a:t>
            </a:r>
          </a:p>
          <a:p>
            <a:pPr marL="0" indent="0">
              <a:buNone/>
            </a:pPr>
            <a:endParaRPr lang="en-US" sz="2400" dirty="0"/>
          </a:p>
        </p:txBody>
      </p:sp>
      <p:graphicFrame>
        <p:nvGraphicFramePr>
          <p:cNvPr id="4" name="Chart 3"/>
          <p:cNvGraphicFramePr/>
          <p:nvPr>
            <p:extLst>
              <p:ext uri="{D42A27DB-BD31-4B8C-83A1-F6EECF244321}">
                <p14:modId xmlns:p14="http://schemas.microsoft.com/office/powerpoint/2010/main" val="1876202779"/>
              </p:ext>
            </p:extLst>
          </p:nvPr>
        </p:nvGraphicFramePr>
        <p:xfrm>
          <a:off x="457200" y="3124200"/>
          <a:ext cx="2514600" cy="26670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p:cNvGraphicFramePr/>
          <p:nvPr>
            <p:extLst>
              <p:ext uri="{D42A27DB-BD31-4B8C-83A1-F6EECF244321}">
                <p14:modId xmlns:p14="http://schemas.microsoft.com/office/powerpoint/2010/main" val="299855230"/>
              </p:ext>
            </p:extLst>
          </p:nvPr>
        </p:nvGraphicFramePr>
        <p:xfrm>
          <a:off x="5486400" y="3200400"/>
          <a:ext cx="2438400" cy="2489200"/>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p:cNvSpPr txBox="1"/>
          <p:nvPr/>
        </p:nvSpPr>
        <p:spPr>
          <a:xfrm>
            <a:off x="1447800" y="5760720"/>
            <a:ext cx="1600200" cy="369332"/>
          </a:xfrm>
          <a:prstGeom prst="rect">
            <a:avLst/>
          </a:prstGeom>
          <a:noFill/>
        </p:spPr>
        <p:txBody>
          <a:bodyPr wrap="square" rtlCol="0">
            <a:spAutoFit/>
          </a:bodyPr>
          <a:lstStyle/>
          <a:p>
            <a:r>
              <a:rPr lang="en-US" dirty="0" smtClean="0"/>
              <a:t>easy</a:t>
            </a:r>
            <a:endParaRPr lang="en-US" dirty="0"/>
          </a:p>
        </p:txBody>
      </p:sp>
      <p:sp>
        <p:nvSpPr>
          <p:cNvPr id="7" name="TextBox 6"/>
          <p:cNvSpPr txBox="1"/>
          <p:nvPr/>
        </p:nvSpPr>
        <p:spPr>
          <a:xfrm>
            <a:off x="6400800" y="5675868"/>
            <a:ext cx="1600200" cy="369332"/>
          </a:xfrm>
          <a:prstGeom prst="rect">
            <a:avLst/>
          </a:prstGeom>
          <a:noFill/>
        </p:spPr>
        <p:txBody>
          <a:bodyPr wrap="square" rtlCol="0">
            <a:spAutoFit/>
          </a:bodyPr>
          <a:lstStyle/>
          <a:p>
            <a:r>
              <a:rPr lang="en-US" dirty="0" smtClean="0"/>
              <a:t>medium</a:t>
            </a:r>
            <a:endParaRPr lang="en-US" dirty="0"/>
          </a:p>
        </p:txBody>
      </p:sp>
      <p:graphicFrame>
        <p:nvGraphicFramePr>
          <p:cNvPr id="8" name="Chart 7"/>
          <p:cNvGraphicFramePr/>
          <p:nvPr>
            <p:extLst>
              <p:ext uri="{D42A27DB-BD31-4B8C-83A1-F6EECF244321}">
                <p14:modId xmlns:p14="http://schemas.microsoft.com/office/powerpoint/2010/main" val="3404008087"/>
              </p:ext>
            </p:extLst>
          </p:nvPr>
        </p:nvGraphicFramePr>
        <p:xfrm>
          <a:off x="3048000" y="3271520"/>
          <a:ext cx="2438400" cy="2489200"/>
        </p:xfrm>
        <a:graphic>
          <a:graphicData uri="http://schemas.openxmlformats.org/drawingml/2006/chart">
            <c:chart xmlns:c="http://schemas.openxmlformats.org/drawingml/2006/chart" xmlns:r="http://schemas.openxmlformats.org/officeDocument/2006/relationships" r:id="rId4"/>
          </a:graphicData>
        </a:graphic>
      </p:graphicFrame>
      <p:sp>
        <p:nvSpPr>
          <p:cNvPr id="9" name="TextBox 8"/>
          <p:cNvSpPr txBox="1"/>
          <p:nvPr/>
        </p:nvSpPr>
        <p:spPr>
          <a:xfrm>
            <a:off x="3505200" y="5928638"/>
            <a:ext cx="1828800" cy="646331"/>
          </a:xfrm>
          <a:prstGeom prst="rect">
            <a:avLst/>
          </a:prstGeom>
          <a:noFill/>
        </p:spPr>
        <p:txBody>
          <a:bodyPr wrap="square" rtlCol="0">
            <a:spAutoFit/>
          </a:bodyPr>
          <a:lstStyle/>
          <a:p>
            <a:r>
              <a:rPr lang="en-US" dirty="0" smtClean="0"/>
              <a:t>New puzzle – is it medium or easy</a:t>
            </a:r>
            <a:endParaRPr lang="en-US" dirty="0"/>
          </a:p>
        </p:txBody>
      </p:sp>
    </p:spTree>
    <p:extLst>
      <p:ext uri="{BB962C8B-B14F-4D97-AF65-F5344CB8AC3E}">
        <p14:creationId xmlns:p14="http://schemas.microsoft.com/office/powerpoint/2010/main" val="28300233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Grading and uniqueness validation</a:t>
            </a:r>
          </a:p>
        </p:txBody>
      </p:sp>
      <p:sp>
        <p:nvSpPr>
          <p:cNvPr id="4" name="Content Placeholder 2"/>
          <p:cNvSpPr>
            <a:spLocks noGrp="1"/>
          </p:cNvSpPr>
          <p:nvPr>
            <p:ph idx="1"/>
          </p:nvPr>
        </p:nvSpPr>
        <p:spPr>
          <a:xfrm>
            <a:off x="457200" y="1143000"/>
            <a:ext cx="8229600" cy="1143000"/>
          </a:xfrm>
        </p:spPr>
        <p:txBody>
          <a:bodyPr>
            <a:normAutofit/>
          </a:bodyPr>
          <a:lstStyle/>
          <a:p>
            <a:r>
              <a:rPr lang="en-US" sz="2400" dirty="0" smtClean="0"/>
              <a:t>Another way to pick grading function –</a:t>
            </a:r>
          </a:p>
          <a:p>
            <a:r>
              <a:rPr lang="en-US" sz="2400" dirty="0" smtClean="0"/>
              <a:t> choose based on iteration count range</a:t>
            </a:r>
          </a:p>
          <a:p>
            <a:pPr marL="0" indent="0">
              <a:buNone/>
            </a:pPr>
            <a:endParaRPr lang="en-US" sz="2400" dirty="0"/>
          </a:p>
        </p:txBody>
      </p:sp>
      <p:sp>
        <p:nvSpPr>
          <p:cNvPr id="5" name="TextBox 4"/>
          <p:cNvSpPr txBox="1"/>
          <p:nvPr/>
        </p:nvSpPr>
        <p:spPr>
          <a:xfrm>
            <a:off x="990600" y="2286000"/>
            <a:ext cx="6858000" cy="2308324"/>
          </a:xfrm>
          <a:prstGeom prst="rect">
            <a:avLst/>
          </a:prstGeom>
          <a:noFill/>
        </p:spPr>
        <p:txBody>
          <a:bodyPr wrap="square" rtlCol="0">
            <a:spAutoFit/>
          </a:bodyPr>
          <a:lstStyle/>
          <a:p>
            <a:r>
              <a:rPr lang="en-US" dirty="0"/>
              <a:t> if (</a:t>
            </a:r>
            <a:r>
              <a:rPr lang="en-US" dirty="0" err="1"/>
              <a:t>iterCount</a:t>
            </a:r>
            <a:r>
              <a:rPr lang="en-US" dirty="0"/>
              <a:t> &lt; 1000)</a:t>
            </a:r>
          </a:p>
          <a:p>
            <a:r>
              <a:rPr lang="en-US" dirty="0"/>
              <a:t>  </a:t>
            </a:r>
            <a:r>
              <a:rPr lang="en-US" dirty="0" smtClean="0"/>
              <a:t>   return </a:t>
            </a:r>
            <a:r>
              <a:rPr lang="en-US" dirty="0"/>
              <a:t>1</a:t>
            </a:r>
            <a:r>
              <a:rPr lang="en-US" dirty="0" smtClean="0"/>
              <a:t>;   </a:t>
            </a:r>
            <a:r>
              <a:rPr lang="en-US" dirty="0" smtClean="0">
                <a:solidFill>
                  <a:srgbClr val="00B050"/>
                </a:solidFill>
              </a:rPr>
              <a:t>// easy puzzle</a:t>
            </a:r>
            <a:endParaRPr lang="en-US" dirty="0">
              <a:solidFill>
                <a:srgbClr val="00B050"/>
              </a:solidFill>
            </a:endParaRPr>
          </a:p>
          <a:p>
            <a:r>
              <a:rPr lang="en-US" dirty="0"/>
              <a:t> </a:t>
            </a:r>
            <a:r>
              <a:rPr lang="en-US" dirty="0" smtClean="0"/>
              <a:t>else </a:t>
            </a:r>
            <a:r>
              <a:rPr lang="en-US" dirty="0"/>
              <a:t>if (</a:t>
            </a:r>
            <a:r>
              <a:rPr lang="en-US" dirty="0" err="1"/>
              <a:t>iterCount</a:t>
            </a:r>
            <a:r>
              <a:rPr lang="en-US" dirty="0"/>
              <a:t> &gt;= 1000 &amp;&amp; </a:t>
            </a:r>
            <a:r>
              <a:rPr lang="en-US" dirty="0" err="1"/>
              <a:t>iterCount</a:t>
            </a:r>
            <a:r>
              <a:rPr lang="en-US" dirty="0"/>
              <a:t> &lt; 8000)</a:t>
            </a:r>
          </a:p>
          <a:p>
            <a:r>
              <a:rPr lang="en-US" dirty="0"/>
              <a:t>  </a:t>
            </a:r>
            <a:r>
              <a:rPr lang="en-US" dirty="0" smtClean="0"/>
              <a:t>   return </a:t>
            </a:r>
            <a:r>
              <a:rPr lang="en-US" dirty="0"/>
              <a:t>2</a:t>
            </a:r>
            <a:r>
              <a:rPr lang="en-US" dirty="0" smtClean="0"/>
              <a:t>;   </a:t>
            </a:r>
            <a:r>
              <a:rPr lang="en-US" dirty="0" smtClean="0">
                <a:solidFill>
                  <a:srgbClr val="00B050"/>
                </a:solidFill>
              </a:rPr>
              <a:t>// medium puzzle</a:t>
            </a:r>
            <a:endParaRPr lang="en-US" dirty="0">
              <a:solidFill>
                <a:srgbClr val="00B050"/>
              </a:solidFill>
            </a:endParaRPr>
          </a:p>
          <a:p>
            <a:r>
              <a:rPr lang="en-US" dirty="0"/>
              <a:t>  else if (</a:t>
            </a:r>
            <a:r>
              <a:rPr lang="en-US" dirty="0" err="1"/>
              <a:t>iterCount</a:t>
            </a:r>
            <a:r>
              <a:rPr lang="en-US" dirty="0"/>
              <a:t> &gt;= 8000 &amp;&amp; </a:t>
            </a:r>
            <a:r>
              <a:rPr lang="en-US" dirty="0" err="1"/>
              <a:t>iterCount</a:t>
            </a:r>
            <a:r>
              <a:rPr lang="en-US" dirty="0"/>
              <a:t> &lt; 150000)</a:t>
            </a:r>
          </a:p>
          <a:p>
            <a:r>
              <a:rPr lang="en-US" dirty="0"/>
              <a:t>  </a:t>
            </a:r>
            <a:r>
              <a:rPr lang="en-US" dirty="0" smtClean="0"/>
              <a:t>   return </a:t>
            </a:r>
            <a:r>
              <a:rPr lang="en-US" dirty="0"/>
              <a:t>3</a:t>
            </a:r>
            <a:r>
              <a:rPr lang="en-US" dirty="0" smtClean="0"/>
              <a:t>;   </a:t>
            </a:r>
            <a:r>
              <a:rPr lang="en-US" dirty="0" smtClean="0">
                <a:solidFill>
                  <a:srgbClr val="00B050"/>
                </a:solidFill>
              </a:rPr>
              <a:t>// hard puzzle</a:t>
            </a:r>
            <a:endParaRPr lang="en-US" dirty="0">
              <a:solidFill>
                <a:srgbClr val="00B050"/>
              </a:solidFill>
            </a:endParaRPr>
          </a:p>
          <a:p>
            <a:r>
              <a:rPr lang="en-US" dirty="0"/>
              <a:t>  else</a:t>
            </a:r>
          </a:p>
          <a:p>
            <a:r>
              <a:rPr lang="en-US" dirty="0"/>
              <a:t>      return 4</a:t>
            </a:r>
            <a:r>
              <a:rPr lang="en-US" dirty="0" smtClean="0"/>
              <a:t>;   </a:t>
            </a:r>
            <a:r>
              <a:rPr lang="en-US" dirty="0" smtClean="0">
                <a:solidFill>
                  <a:srgbClr val="00B050"/>
                </a:solidFill>
              </a:rPr>
              <a:t>// samurai puzzle</a:t>
            </a:r>
            <a:endParaRPr lang="en-US" dirty="0">
              <a:solidFill>
                <a:srgbClr val="00B050"/>
              </a:solidFill>
            </a:endParaRPr>
          </a:p>
        </p:txBody>
      </p:sp>
    </p:spTree>
    <p:extLst>
      <p:ext uri="{BB962C8B-B14F-4D97-AF65-F5344CB8AC3E}">
        <p14:creationId xmlns:p14="http://schemas.microsoft.com/office/powerpoint/2010/main" val="22996039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Grading and uniqueness validation</a:t>
            </a:r>
          </a:p>
        </p:txBody>
      </p:sp>
      <p:sp>
        <p:nvSpPr>
          <p:cNvPr id="3" name="Content Placeholder 2"/>
          <p:cNvSpPr>
            <a:spLocks noGrp="1"/>
          </p:cNvSpPr>
          <p:nvPr>
            <p:ph idx="1"/>
          </p:nvPr>
        </p:nvSpPr>
        <p:spPr/>
        <p:txBody>
          <a:bodyPr>
            <a:normAutofit/>
          </a:bodyPr>
          <a:lstStyle/>
          <a:p>
            <a:r>
              <a:rPr lang="en-US" sz="2400" dirty="0" smtClean="0"/>
              <a:t>Uniqueness validation – the idea is simple: having obtained the solution and having the original puzzle represented by its assignments distribution remove the chosen assignment on the highest level  of the search tree and try solving the altered puzzle. If there is a solution then the puzzle is not unique. Try the same on the lower level of the search tree and so on. If none of those puzzles is solvable then we have a unique solution.</a:t>
            </a:r>
            <a:endParaRPr lang="en-US" sz="2400" dirty="0"/>
          </a:p>
        </p:txBody>
      </p:sp>
    </p:spTree>
    <p:extLst>
      <p:ext uri="{BB962C8B-B14F-4D97-AF65-F5344CB8AC3E}">
        <p14:creationId xmlns:p14="http://schemas.microsoft.com/office/powerpoint/2010/main" val="51239661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942</TotalTime>
  <Words>719</Words>
  <Application>Microsoft Office PowerPoint</Application>
  <PresentationFormat>On-screen Show (4:3)</PresentationFormat>
  <Paragraphs>144</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Sudoku – solving the puzzle, validating uniqueness and generation of new puzzles with unique solutions</vt:lpstr>
      <vt:lpstr>Depth-first and breadth-first search</vt:lpstr>
      <vt:lpstr>Depth-first and breadth-first search</vt:lpstr>
      <vt:lpstr>Applying depth-first search in Sudoku solver </vt:lpstr>
      <vt:lpstr>Applying depth-first search in Sudoku solver </vt:lpstr>
      <vt:lpstr>Applying depth-first search in Sudoku solver </vt:lpstr>
      <vt:lpstr>Grading and uniqueness validation</vt:lpstr>
      <vt:lpstr>Grading and uniqueness validation</vt:lpstr>
      <vt:lpstr>Grading and uniqueness validation</vt:lpstr>
      <vt:lpstr>Generating puzzles</vt:lpstr>
      <vt:lpstr>Generating puzzles</vt:lpstr>
      <vt:lpstr>Generating puzzles</vt:lpstr>
      <vt:lpstr>Another approach: Sudoku as linear programming problem</vt:lpstr>
    </vt:vector>
  </TitlesOfParts>
  <Company>EMC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Sudoku – solving the puzzle, validating uniqnuess and generation of unique puzzles</dc:title>
  <dc:creator>EMC</dc:creator>
  <cp:lastModifiedBy>EMC</cp:lastModifiedBy>
  <cp:revision>51</cp:revision>
  <dcterms:created xsi:type="dcterms:W3CDTF">2015-09-21T11:46:11Z</dcterms:created>
  <dcterms:modified xsi:type="dcterms:W3CDTF">2015-09-24T02:37:59Z</dcterms:modified>
</cp:coreProperties>
</file>