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435"/>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171" d="100"/>
          <a:sy n="171" d="100"/>
        </p:scale>
        <p:origin x="-63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E4F4-D5C1-6E42-849A-7FB4944CF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555DD-520D-384C-B6B0-2F0185A39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C04E8-D322-884E-8BEF-E052FF5695F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F7D1A846-4AB1-624D-917E-8FF268F39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CDEC3-6BCA-904F-85E4-4B40CF005A22}"/>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183812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2FBD-2C0F-874F-A031-3C90EC021A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8E410-91A9-A94B-B897-CAB2C21FB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F3C4F-CAAC-B54C-B4F5-BBF7A526532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8F8363AC-A2F2-7846-B22A-7921AA458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A6E8-DFA9-AD4A-ABB7-3E6AA906584E}"/>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39570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3C419-2C82-EB46-A324-DB14CE076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2B9B46-8ECB-9249-AF26-6C98894A7A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91A3C-D149-EF4A-BA49-4810295EC4A5}"/>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E50DA562-6983-B349-8A39-DAF853F4F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1DF85-35F3-F745-89D7-A2E2124DCC9D}"/>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30781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42C5-590A-4B4B-821A-0F0B4D2C4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945AD-21CC-0946-B365-A104389EB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46231-33F5-C243-8358-CAD1318BCD12}"/>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F9F3AD83-87FA-5E44-B36C-17F8AB02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DB7AD-A6C4-2546-934E-1D5D8743659F}"/>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341098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AF81-677C-9F4E-8B5C-6BB6E3BC94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C89708-DD3D-D94D-9423-0883F7B2A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359A3-C8D6-4C44-AEA2-B7F366547E7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1B60DEE0-1712-C341-8679-53DE40A5D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1119B-4849-D645-9519-30E9254AD0A0}"/>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02811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9569-98BF-3745-B755-D6B870DA3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23BFF-9BA2-E04C-AEF8-86FD526C4F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423EB3-96C0-6243-AE87-5BD8AFC12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38988-4C9B-D147-A913-2E07049A81F4}"/>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C9EF4877-B9F2-F74D-AA88-CDCDE988E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1B075-E287-2E4E-AD7D-43DD4118DFDC}"/>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18610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45C-CEC8-2846-9771-1C370E5D3A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3B934A-85E1-B84B-9179-5FAC78A7A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3CCC3-C98E-814F-BB17-C1D3CE27B1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10847-16DC-3C4B-87F5-9EBC5812D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14C9C-4800-6741-814A-D13EE896F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5D7F5-A217-D548-9A24-3F18F46D4D1E}"/>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8" name="Footer Placeholder 7">
            <a:extLst>
              <a:ext uri="{FF2B5EF4-FFF2-40B4-BE49-F238E27FC236}">
                <a16:creationId xmlns:a16="http://schemas.microsoft.com/office/drawing/2014/main" id="{34D2A81B-E959-C64D-9E77-BB44E7169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41D2E-3081-584D-B0E9-782C266D8824}"/>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106480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CEA7-7390-544E-91A6-8DB596340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ECC03-A1FA-7D4D-8D60-5C6A564D3E74}"/>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4" name="Footer Placeholder 3">
            <a:extLst>
              <a:ext uri="{FF2B5EF4-FFF2-40B4-BE49-F238E27FC236}">
                <a16:creationId xmlns:a16="http://schemas.microsoft.com/office/drawing/2014/main" id="{2D6EE615-54C6-6746-AA9F-58B4390F9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E7259-D1B6-0843-A1EC-C48F71308180}"/>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9786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95A07-FE3E-3747-8628-600E3D8CFA3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3" name="Footer Placeholder 2">
            <a:extLst>
              <a:ext uri="{FF2B5EF4-FFF2-40B4-BE49-F238E27FC236}">
                <a16:creationId xmlns:a16="http://schemas.microsoft.com/office/drawing/2014/main" id="{3AF80893-07BD-954F-A19D-9AA4B2F8C4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EC1DD0-3D14-0A4C-A97D-CAB9B02661DE}"/>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6888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5D6C-5E5F-FA4E-90D3-BF7900DE0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44395-D97A-0A4A-94B4-8809243A3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76D86-FDE6-6D4E-8801-3E8A54281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0CF1E-1D17-DF42-A214-CFCF7A77EB7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05872758-D37A-8E42-A6AF-FB21B4EEB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3311B-B60B-1744-859A-61E434D1DBCF}"/>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48652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5945-8366-8D41-839F-A88D9152A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2B8B8-A566-904A-8607-2F5062675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280E6-25E8-7047-A0A4-0C6ADE170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E114F-0E73-D544-9406-F78628B984F6}"/>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C7C90E8F-0054-5F4A-B2A0-5496BC125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7C93D-9F19-AE47-98ED-715D361956A5}"/>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77640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9708A-A33C-034F-99F3-C412E913E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66528C-6EDE-4C4C-80DA-F8F92F821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DC2B3-3D31-9645-BCD9-4ACC7B1A5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DE920901-6468-1844-BDEB-D42BBC5C4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820D9-82AA-DD4C-B5ED-FBAC63E92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7D47C-AE4B-D44A-BA0B-518DF6BAB865}" type="slidenum">
              <a:rPr lang="en-US" smtClean="0"/>
              <a:t>‹#›</a:t>
            </a:fld>
            <a:endParaRPr lang="en-US"/>
          </a:p>
        </p:txBody>
      </p:sp>
    </p:spTree>
    <p:extLst>
      <p:ext uri="{BB962C8B-B14F-4D97-AF65-F5344CB8AC3E}">
        <p14:creationId xmlns:p14="http://schemas.microsoft.com/office/powerpoint/2010/main" val="189920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owardhinnant.github.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socpp/CppCoreGuidelines/blob/master/CppCoreGuidelines.md#Rc-zero"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2.xml"/><Relationship Id="rId5" Type="http://schemas.openxmlformats.org/officeDocument/2006/relationships/hyperlink" Target="https://github.com/isocpp/CppCoreGuidelines/blob/master/CppCoreGuidelines.md#Rc-five" TargetMode="External"/><Relationship Id="rId4" Type="http://schemas.openxmlformats.org/officeDocument/2006/relationships/hyperlink" Target="https://github.com/isocpp/CppCoreGuidelines/blob/master/CppCoreGuidelines.md#Rc-copy-virtu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4F9278-1BB2-1B42-8FDF-C2D7E70D0CAA}"/>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1ADAEB90-3749-9F47-AAF8-B2449B9B27B6}"/>
              </a:ext>
            </a:extLst>
          </p:cNvPr>
          <p:cNvSpPr txBox="1"/>
          <p:nvPr/>
        </p:nvSpPr>
        <p:spPr>
          <a:xfrm>
            <a:off x="3108865" y="568710"/>
            <a:ext cx="7140603" cy="523220"/>
          </a:xfrm>
          <a:prstGeom prst="rect">
            <a:avLst/>
          </a:prstGeom>
          <a:noFill/>
        </p:spPr>
        <p:txBody>
          <a:bodyPr wrap="square" rtlCol="0">
            <a:spAutoFit/>
          </a:bodyPr>
          <a:lstStyle/>
          <a:p>
            <a:r>
              <a:rPr lang="en-US" sz="1400" dirty="0"/>
              <a:t>Default constructor ,   Copy constructor,   Copy assignment operator </a:t>
            </a:r>
          </a:p>
          <a:p>
            <a:r>
              <a:rPr lang="en-US" sz="1400" dirty="0"/>
              <a:t>Move constructor (since C++ 11),    Move assignment operator (since C++ 11),   Destructor  </a:t>
            </a:r>
          </a:p>
        </p:txBody>
      </p:sp>
      <p:graphicFrame>
        <p:nvGraphicFramePr>
          <p:cNvPr id="8" name="Table 8">
            <a:extLst>
              <a:ext uri="{FF2B5EF4-FFF2-40B4-BE49-F238E27FC236}">
                <a16:creationId xmlns:a16="http://schemas.microsoft.com/office/drawing/2014/main" id="{11A41956-225C-1D4F-9804-1BFC6C02D7DA}"/>
              </a:ext>
            </a:extLst>
          </p:cNvPr>
          <p:cNvGraphicFramePr>
            <a:graphicFrameLocks noGrp="1"/>
          </p:cNvGraphicFramePr>
          <p:nvPr>
            <p:extLst>
              <p:ext uri="{D42A27DB-BD31-4B8C-83A1-F6EECF244321}">
                <p14:modId xmlns:p14="http://schemas.microsoft.com/office/powerpoint/2010/main" val="4244625723"/>
              </p:ext>
            </p:extLst>
          </p:nvPr>
        </p:nvGraphicFramePr>
        <p:xfrm>
          <a:off x="1713317" y="2377827"/>
          <a:ext cx="8536151" cy="3754161"/>
        </p:xfrm>
        <a:graphic>
          <a:graphicData uri="http://schemas.openxmlformats.org/drawingml/2006/table">
            <a:tbl>
              <a:tblPr firstRow="1" bandRow="1">
                <a:tableStyleId>{5C22544A-7EE6-4342-B048-85BDC9FD1C3A}</a:tableStyleId>
              </a:tblPr>
              <a:tblGrid>
                <a:gridCol w="1237469">
                  <a:extLst>
                    <a:ext uri="{9D8B030D-6E8A-4147-A177-3AD203B41FA5}">
                      <a16:colId xmlns:a16="http://schemas.microsoft.com/office/drawing/2014/main" val="1838717062"/>
                    </a:ext>
                  </a:extLst>
                </a:gridCol>
                <a:gridCol w="1216447">
                  <a:extLst>
                    <a:ext uri="{9D8B030D-6E8A-4147-A177-3AD203B41FA5}">
                      <a16:colId xmlns:a16="http://schemas.microsoft.com/office/drawing/2014/main" val="2987881357"/>
                    </a:ext>
                  </a:extLst>
                </a:gridCol>
                <a:gridCol w="1216447">
                  <a:extLst>
                    <a:ext uri="{9D8B030D-6E8A-4147-A177-3AD203B41FA5}">
                      <a16:colId xmlns:a16="http://schemas.microsoft.com/office/drawing/2014/main" val="3172669117"/>
                    </a:ext>
                  </a:extLst>
                </a:gridCol>
                <a:gridCol w="1216447">
                  <a:extLst>
                    <a:ext uri="{9D8B030D-6E8A-4147-A177-3AD203B41FA5}">
                      <a16:colId xmlns:a16="http://schemas.microsoft.com/office/drawing/2014/main" val="5986567"/>
                    </a:ext>
                  </a:extLst>
                </a:gridCol>
                <a:gridCol w="1216447">
                  <a:extLst>
                    <a:ext uri="{9D8B030D-6E8A-4147-A177-3AD203B41FA5}">
                      <a16:colId xmlns:a16="http://schemas.microsoft.com/office/drawing/2014/main" val="4202496465"/>
                    </a:ext>
                  </a:extLst>
                </a:gridCol>
                <a:gridCol w="1216447">
                  <a:extLst>
                    <a:ext uri="{9D8B030D-6E8A-4147-A177-3AD203B41FA5}">
                      <a16:colId xmlns:a16="http://schemas.microsoft.com/office/drawing/2014/main" val="1915325590"/>
                    </a:ext>
                  </a:extLst>
                </a:gridCol>
                <a:gridCol w="1216447">
                  <a:extLst>
                    <a:ext uri="{9D8B030D-6E8A-4147-A177-3AD203B41FA5}">
                      <a16:colId xmlns:a16="http://schemas.microsoft.com/office/drawing/2014/main" val="498747334"/>
                    </a:ext>
                  </a:extLst>
                </a:gridCol>
              </a:tblGrid>
              <a:tr h="417129">
                <a:tc>
                  <a:txBody>
                    <a:bodyPr/>
                    <a:lstStyle/>
                    <a:p>
                      <a:endParaRPr lang="en-US" dirty="0"/>
                    </a:p>
                  </a:txBody>
                  <a:tcPr>
                    <a:solidFill>
                      <a:schemeClr val="bg1"/>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26438961"/>
                  </a:ext>
                </a:extLst>
              </a:tr>
              <a:tr h="417129">
                <a:tc>
                  <a:txBody>
                    <a:bodyPr/>
                    <a:lstStyle/>
                    <a:p>
                      <a:endParaRPr lang="en-US"/>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3542673846"/>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2126984859"/>
                  </a:ext>
                </a:extLst>
              </a:tr>
              <a:tr h="417129">
                <a:tc>
                  <a:txBody>
                    <a:bodyPr/>
                    <a:lstStyle/>
                    <a:p>
                      <a:endParaRPr lang="en-US"/>
                    </a:p>
                  </a:txBody>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880788480"/>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2617835284"/>
                  </a:ext>
                </a:extLst>
              </a:tr>
              <a:tr h="417129">
                <a:tc>
                  <a:txBody>
                    <a:bodyPr/>
                    <a:lstStyle/>
                    <a:p>
                      <a:endParaRPr lang="en-US"/>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644330257"/>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chemeClr val="bg1">
                        <a:lumMod val="75000"/>
                      </a:schemeClr>
                    </a:solidFill>
                  </a:tcPr>
                </a:tc>
                <a:tc>
                  <a:txBody>
                    <a:bodyPr/>
                    <a:lstStyle/>
                    <a:p>
                      <a:endParaRPr lang="en-US" dirty="0"/>
                    </a:p>
                  </a:txBody>
                  <a:tcPr>
                    <a:solidFill>
                      <a:srgbClr val="EC6435"/>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549166172"/>
                  </a:ext>
                </a:extLst>
              </a:tr>
              <a:tr h="417129">
                <a:tc>
                  <a:txBody>
                    <a:bodyPr/>
                    <a:lstStyle/>
                    <a:p>
                      <a:endParaRPr lang="en-US" dirty="0"/>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EC6435"/>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465743940"/>
                  </a:ext>
                </a:extLst>
              </a:tr>
              <a:tr h="417129">
                <a:tc>
                  <a:txBody>
                    <a:bodyPr/>
                    <a:lstStyle/>
                    <a:p>
                      <a:endParaRPr lang="en-US" dirty="0"/>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3384642467"/>
                  </a:ext>
                </a:extLst>
              </a:tr>
            </a:tbl>
          </a:graphicData>
        </a:graphic>
      </p:graphicFrame>
      <p:sp>
        <p:nvSpPr>
          <p:cNvPr id="9" name="TextBox 8">
            <a:extLst>
              <a:ext uri="{FF2B5EF4-FFF2-40B4-BE49-F238E27FC236}">
                <a16:creationId xmlns:a16="http://schemas.microsoft.com/office/drawing/2014/main" id="{2B3EDF58-9EBF-AF4E-991C-4A1086D0245A}"/>
              </a:ext>
            </a:extLst>
          </p:cNvPr>
          <p:cNvSpPr txBox="1"/>
          <p:nvPr/>
        </p:nvSpPr>
        <p:spPr>
          <a:xfrm>
            <a:off x="2954479" y="2352571"/>
            <a:ext cx="1203434" cy="461665"/>
          </a:xfrm>
          <a:prstGeom prst="rect">
            <a:avLst/>
          </a:prstGeom>
          <a:noFill/>
        </p:spPr>
        <p:txBody>
          <a:bodyPr wrap="square" rtlCol="0">
            <a:spAutoFit/>
          </a:bodyPr>
          <a:lstStyle/>
          <a:p>
            <a:pPr algn="ctr"/>
            <a:r>
              <a:rPr lang="en-US" sz="1200" dirty="0"/>
              <a:t>default </a:t>
            </a:r>
          </a:p>
          <a:p>
            <a:pPr algn="ctr"/>
            <a:r>
              <a:rPr lang="en-US" sz="1200" dirty="0"/>
              <a:t>constructor</a:t>
            </a:r>
          </a:p>
        </p:txBody>
      </p:sp>
      <p:sp>
        <p:nvSpPr>
          <p:cNvPr id="10" name="TextBox 9">
            <a:extLst>
              <a:ext uri="{FF2B5EF4-FFF2-40B4-BE49-F238E27FC236}">
                <a16:creationId xmlns:a16="http://schemas.microsoft.com/office/drawing/2014/main" id="{66CE41F5-48CC-2D48-839E-EC433DDC91BB}"/>
              </a:ext>
            </a:extLst>
          </p:cNvPr>
          <p:cNvSpPr txBox="1"/>
          <p:nvPr/>
        </p:nvSpPr>
        <p:spPr>
          <a:xfrm>
            <a:off x="4195641" y="2352571"/>
            <a:ext cx="1203434" cy="461665"/>
          </a:xfrm>
          <a:prstGeom prst="rect">
            <a:avLst/>
          </a:prstGeom>
          <a:noFill/>
        </p:spPr>
        <p:txBody>
          <a:bodyPr wrap="square" rtlCol="0">
            <a:spAutoFit/>
          </a:bodyPr>
          <a:lstStyle/>
          <a:p>
            <a:pPr algn="ctr"/>
            <a:r>
              <a:rPr lang="en-US" sz="1200" b="1" dirty="0"/>
              <a:t>copy </a:t>
            </a:r>
          </a:p>
          <a:p>
            <a:pPr algn="ctr"/>
            <a:r>
              <a:rPr lang="en-US" sz="1200" b="1" dirty="0"/>
              <a:t>constructor</a:t>
            </a:r>
          </a:p>
        </p:txBody>
      </p:sp>
      <p:sp>
        <p:nvSpPr>
          <p:cNvPr id="11" name="TextBox 10">
            <a:extLst>
              <a:ext uri="{FF2B5EF4-FFF2-40B4-BE49-F238E27FC236}">
                <a16:creationId xmlns:a16="http://schemas.microsoft.com/office/drawing/2014/main" id="{B7842705-FE1B-3042-8AD3-9C29378542C1}"/>
              </a:ext>
            </a:extLst>
          </p:cNvPr>
          <p:cNvSpPr txBox="1"/>
          <p:nvPr/>
        </p:nvSpPr>
        <p:spPr>
          <a:xfrm>
            <a:off x="5379675" y="2352571"/>
            <a:ext cx="1203434" cy="461665"/>
          </a:xfrm>
          <a:prstGeom prst="rect">
            <a:avLst/>
          </a:prstGeom>
          <a:noFill/>
        </p:spPr>
        <p:txBody>
          <a:bodyPr wrap="square" rtlCol="0">
            <a:spAutoFit/>
          </a:bodyPr>
          <a:lstStyle/>
          <a:p>
            <a:pPr algn="ctr"/>
            <a:r>
              <a:rPr lang="en-US" sz="1200" b="1" dirty="0"/>
              <a:t>copy </a:t>
            </a:r>
          </a:p>
          <a:p>
            <a:pPr algn="ctr"/>
            <a:r>
              <a:rPr lang="en-US" sz="1200" b="1" dirty="0"/>
              <a:t>assignment</a:t>
            </a:r>
          </a:p>
        </p:txBody>
      </p:sp>
      <p:sp>
        <p:nvSpPr>
          <p:cNvPr id="12" name="TextBox 11">
            <a:extLst>
              <a:ext uri="{FF2B5EF4-FFF2-40B4-BE49-F238E27FC236}">
                <a16:creationId xmlns:a16="http://schemas.microsoft.com/office/drawing/2014/main" id="{117D2851-49D3-5142-A856-FCC9B87C1D2E}"/>
              </a:ext>
            </a:extLst>
          </p:cNvPr>
          <p:cNvSpPr txBox="1"/>
          <p:nvPr/>
        </p:nvSpPr>
        <p:spPr>
          <a:xfrm>
            <a:off x="6583109" y="2352570"/>
            <a:ext cx="1203434" cy="461665"/>
          </a:xfrm>
          <a:prstGeom prst="rect">
            <a:avLst/>
          </a:prstGeom>
          <a:noFill/>
        </p:spPr>
        <p:txBody>
          <a:bodyPr wrap="square" rtlCol="0">
            <a:spAutoFit/>
          </a:bodyPr>
          <a:lstStyle/>
          <a:p>
            <a:pPr algn="ctr"/>
            <a:r>
              <a:rPr lang="en-US" sz="1200" b="1" dirty="0"/>
              <a:t>move </a:t>
            </a:r>
          </a:p>
          <a:p>
            <a:pPr algn="ctr"/>
            <a:r>
              <a:rPr lang="en-US" sz="1200" b="1" dirty="0"/>
              <a:t>constructor</a:t>
            </a:r>
          </a:p>
        </p:txBody>
      </p:sp>
      <p:sp>
        <p:nvSpPr>
          <p:cNvPr id="13" name="TextBox 12">
            <a:extLst>
              <a:ext uri="{FF2B5EF4-FFF2-40B4-BE49-F238E27FC236}">
                <a16:creationId xmlns:a16="http://schemas.microsoft.com/office/drawing/2014/main" id="{B6558A97-3A9D-AE43-98D6-AE3786783C22}"/>
              </a:ext>
            </a:extLst>
          </p:cNvPr>
          <p:cNvSpPr txBox="1"/>
          <p:nvPr/>
        </p:nvSpPr>
        <p:spPr>
          <a:xfrm>
            <a:off x="7786543" y="2352569"/>
            <a:ext cx="1203434" cy="461665"/>
          </a:xfrm>
          <a:prstGeom prst="rect">
            <a:avLst/>
          </a:prstGeom>
          <a:noFill/>
        </p:spPr>
        <p:txBody>
          <a:bodyPr wrap="square" rtlCol="0">
            <a:spAutoFit/>
          </a:bodyPr>
          <a:lstStyle/>
          <a:p>
            <a:pPr algn="ctr"/>
            <a:r>
              <a:rPr lang="en-US" sz="1200" b="1" dirty="0"/>
              <a:t>move </a:t>
            </a:r>
          </a:p>
          <a:p>
            <a:pPr algn="ctr"/>
            <a:r>
              <a:rPr lang="en-US" sz="1200" b="1" dirty="0"/>
              <a:t>assignment</a:t>
            </a:r>
          </a:p>
        </p:txBody>
      </p:sp>
      <p:sp>
        <p:nvSpPr>
          <p:cNvPr id="14" name="TextBox 13">
            <a:extLst>
              <a:ext uri="{FF2B5EF4-FFF2-40B4-BE49-F238E27FC236}">
                <a16:creationId xmlns:a16="http://schemas.microsoft.com/office/drawing/2014/main" id="{68C9E7DC-6741-AA46-B8AC-F1ABC0FBC81E}"/>
              </a:ext>
            </a:extLst>
          </p:cNvPr>
          <p:cNvSpPr txBox="1"/>
          <p:nvPr/>
        </p:nvSpPr>
        <p:spPr>
          <a:xfrm>
            <a:off x="9046034" y="2444901"/>
            <a:ext cx="1203434" cy="276999"/>
          </a:xfrm>
          <a:prstGeom prst="rect">
            <a:avLst/>
          </a:prstGeom>
          <a:noFill/>
        </p:spPr>
        <p:txBody>
          <a:bodyPr wrap="square" rtlCol="0">
            <a:spAutoFit/>
          </a:bodyPr>
          <a:lstStyle/>
          <a:p>
            <a:pPr algn="ctr"/>
            <a:r>
              <a:rPr lang="en-US" sz="1200" b="1" dirty="0"/>
              <a:t>destructor</a:t>
            </a:r>
          </a:p>
        </p:txBody>
      </p:sp>
      <p:sp>
        <p:nvSpPr>
          <p:cNvPr id="15" name="TextBox 14">
            <a:extLst>
              <a:ext uri="{FF2B5EF4-FFF2-40B4-BE49-F238E27FC236}">
                <a16:creationId xmlns:a16="http://schemas.microsoft.com/office/drawing/2014/main" id="{BAB8AA1B-C469-9140-A8B4-24C9A84E1264}"/>
              </a:ext>
            </a:extLst>
          </p:cNvPr>
          <p:cNvSpPr txBox="1"/>
          <p:nvPr/>
        </p:nvSpPr>
        <p:spPr>
          <a:xfrm>
            <a:off x="1713317" y="2839180"/>
            <a:ext cx="1203434" cy="276999"/>
          </a:xfrm>
          <a:prstGeom prst="rect">
            <a:avLst/>
          </a:prstGeom>
          <a:noFill/>
        </p:spPr>
        <p:txBody>
          <a:bodyPr wrap="square" rtlCol="0">
            <a:spAutoFit/>
          </a:bodyPr>
          <a:lstStyle/>
          <a:p>
            <a:pPr algn="ctr"/>
            <a:r>
              <a:rPr lang="en-US" sz="1200" dirty="0"/>
              <a:t>nothing</a:t>
            </a:r>
          </a:p>
        </p:txBody>
      </p:sp>
      <p:sp>
        <p:nvSpPr>
          <p:cNvPr id="16" name="TextBox 15">
            <a:extLst>
              <a:ext uri="{FF2B5EF4-FFF2-40B4-BE49-F238E27FC236}">
                <a16:creationId xmlns:a16="http://schemas.microsoft.com/office/drawing/2014/main" id="{B89D264D-DFE2-8442-9509-BC3135A7DC82}"/>
              </a:ext>
            </a:extLst>
          </p:cNvPr>
          <p:cNvSpPr txBox="1"/>
          <p:nvPr/>
        </p:nvSpPr>
        <p:spPr>
          <a:xfrm rot="16200000">
            <a:off x="773269" y="4027168"/>
            <a:ext cx="1426191" cy="276999"/>
          </a:xfrm>
          <a:prstGeom prst="rect">
            <a:avLst/>
          </a:prstGeom>
          <a:noFill/>
        </p:spPr>
        <p:txBody>
          <a:bodyPr wrap="square" rtlCol="0">
            <a:spAutoFit/>
          </a:bodyPr>
          <a:lstStyle/>
          <a:p>
            <a:r>
              <a:rPr lang="en-US" sz="1200" b="1" dirty="0">
                <a:solidFill>
                  <a:srgbClr val="FF0000"/>
                </a:solidFill>
              </a:rPr>
              <a:t>user declaration of</a:t>
            </a:r>
          </a:p>
        </p:txBody>
      </p:sp>
      <p:sp>
        <p:nvSpPr>
          <p:cNvPr id="17" name="TextBox 16">
            <a:extLst>
              <a:ext uri="{FF2B5EF4-FFF2-40B4-BE49-F238E27FC236}">
                <a16:creationId xmlns:a16="http://schemas.microsoft.com/office/drawing/2014/main" id="{E9FA74CB-B303-C841-8B5D-591B77724B6F}"/>
              </a:ext>
            </a:extLst>
          </p:cNvPr>
          <p:cNvSpPr txBox="1"/>
          <p:nvPr/>
        </p:nvSpPr>
        <p:spPr>
          <a:xfrm>
            <a:off x="6252151" y="2062942"/>
            <a:ext cx="661916" cy="276999"/>
          </a:xfrm>
          <a:prstGeom prst="rect">
            <a:avLst/>
          </a:prstGeom>
          <a:noFill/>
        </p:spPr>
        <p:txBody>
          <a:bodyPr wrap="square" rtlCol="0">
            <a:spAutoFit/>
          </a:bodyPr>
          <a:lstStyle/>
          <a:p>
            <a:r>
              <a:rPr lang="en-US" sz="1200" b="1" dirty="0">
                <a:solidFill>
                  <a:srgbClr val="FF0000"/>
                </a:solidFill>
              </a:rPr>
              <a:t>forces</a:t>
            </a:r>
          </a:p>
        </p:txBody>
      </p:sp>
      <p:sp>
        <p:nvSpPr>
          <p:cNvPr id="18" name="TextBox 17">
            <a:extLst>
              <a:ext uri="{FF2B5EF4-FFF2-40B4-BE49-F238E27FC236}">
                <a16:creationId xmlns:a16="http://schemas.microsoft.com/office/drawing/2014/main" id="{65D70E65-1D44-C643-BC45-72540F5FA75B}"/>
              </a:ext>
            </a:extLst>
          </p:cNvPr>
          <p:cNvSpPr txBox="1"/>
          <p:nvPr/>
        </p:nvSpPr>
        <p:spPr>
          <a:xfrm>
            <a:off x="2954479" y="2839180"/>
            <a:ext cx="1203434" cy="276999"/>
          </a:xfrm>
          <a:prstGeom prst="rect">
            <a:avLst/>
          </a:prstGeom>
          <a:noFill/>
        </p:spPr>
        <p:txBody>
          <a:bodyPr wrap="square" rtlCol="0">
            <a:spAutoFit/>
          </a:bodyPr>
          <a:lstStyle/>
          <a:p>
            <a:pPr algn="ctr"/>
            <a:r>
              <a:rPr lang="en-US" sz="1200" dirty="0"/>
              <a:t>defaulted</a:t>
            </a:r>
          </a:p>
        </p:txBody>
      </p:sp>
      <p:sp>
        <p:nvSpPr>
          <p:cNvPr id="19" name="TextBox 18">
            <a:extLst>
              <a:ext uri="{FF2B5EF4-FFF2-40B4-BE49-F238E27FC236}">
                <a16:creationId xmlns:a16="http://schemas.microsoft.com/office/drawing/2014/main" id="{B65FB75D-4BFE-C84E-B819-08A5E505ABE5}"/>
              </a:ext>
            </a:extLst>
          </p:cNvPr>
          <p:cNvSpPr txBox="1"/>
          <p:nvPr/>
        </p:nvSpPr>
        <p:spPr>
          <a:xfrm>
            <a:off x="4157377" y="2839180"/>
            <a:ext cx="1203434" cy="276999"/>
          </a:xfrm>
          <a:prstGeom prst="rect">
            <a:avLst/>
          </a:prstGeom>
          <a:noFill/>
        </p:spPr>
        <p:txBody>
          <a:bodyPr wrap="square" rtlCol="0">
            <a:spAutoFit/>
          </a:bodyPr>
          <a:lstStyle/>
          <a:p>
            <a:pPr algn="ctr"/>
            <a:r>
              <a:rPr lang="en-US" sz="1200" dirty="0"/>
              <a:t>defaulted</a:t>
            </a:r>
          </a:p>
        </p:txBody>
      </p:sp>
      <p:sp>
        <p:nvSpPr>
          <p:cNvPr id="20" name="TextBox 19">
            <a:extLst>
              <a:ext uri="{FF2B5EF4-FFF2-40B4-BE49-F238E27FC236}">
                <a16:creationId xmlns:a16="http://schemas.microsoft.com/office/drawing/2014/main" id="{48E5629F-B2ED-E645-A50A-53E360A29F8C}"/>
              </a:ext>
            </a:extLst>
          </p:cNvPr>
          <p:cNvSpPr txBox="1"/>
          <p:nvPr/>
        </p:nvSpPr>
        <p:spPr>
          <a:xfrm>
            <a:off x="5360275" y="2839180"/>
            <a:ext cx="1203434" cy="276999"/>
          </a:xfrm>
          <a:prstGeom prst="rect">
            <a:avLst/>
          </a:prstGeom>
          <a:noFill/>
        </p:spPr>
        <p:txBody>
          <a:bodyPr wrap="square" rtlCol="0">
            <a:spAutoFit/>
          </a:bodyPr>
          <a:lstStyle/>
          <a:p>
            <a:pPr algn="ctr"/>
            <a:r>
              <a:rPr lang="en-US" sz="1200" dirty="0"/>
              <a:t>defaulted</a:t>
            </a:r>
          </a:p>
        </p:txBody>
      </p:sp>
      <p:sp>
        <p:nvSpPr>
          <p:cNvPr id="21" name="TextBox 20">
            <a:extLst>
              <a:ext uri="{FF2B5EF4-FFF2-40B4-BE49-F238E27FC236}">
                <a16:creationId xmlns:a16="http://schemas.microsoft.com/office/drawing/2014/main" id="{572A1503-8A16-5F4A-BC7C-706579B57776}"/>
              </a:ext>
            </a:extLst>
          </p:cNvPr>
          <p:cNvSpPr txBox="1"/>
          <p:nvPr/>
        </p:nvSpPr>
        <p:spPr>
          <a:xfrm>
            <a:off x="6583109" y="2839180"/>
            <a:ext cx="1203434" cy="276999"/>
          </a:xfrm>
          <a:prstGeom prst="rect">
            <a:avLst/>
          </a:prstGeom>
          <a:noFill/>
        </p:spPr>
        <p:txBody>
          <a:bodyPr wrap="square" rtlCol="0">
            <a:spAutoFit/>
          </a:bodyPr>
          <a:lstStyle/>
          <a:p>
            <a:pPr algn="ctr"/>
            <a:r>
              <a:rPr lang="en-US" sz="1200" dirty="0"/>
              <a:t>defaulted</a:t>
            </a:r>
          </a:p>
        </p:txBody>
      </p:sp>
      <p:sp>
        <p:nvSpPr>
          <p:cNvPr id="22" name="TextBox 21">
            <a:extLst>
              <a:ext uri="{FF2B5EF4-FFF2-40B4-BE49-F238E27FC236}">
                <a16:creationId xmlns:a16="http://schemas.microsoft.com/office/drawing/2014/main" id="{CE188C7B-9B14-1A41-832F-7C7245ABC99C}"/>
              </a:ext>
            </a:extLst>
          </p:cNvPr>
          <p:cNvSpPr txBox="1"/>
          <p:nvPr/>
        </p:nvSpPr>
        <p:spPr>
          <a:xfrm>
            <a:off x="7842600" y="2839180"/>
            <a:ext cx="1203434" cy="276999"/>
          </a:xfrm>
          <a:prstGeom prst="rect">
            <a:avLst/>
          </a:prstGeom>
          <a:noFill/>
        </p:spPr>
        <p:txBody>
          <a:bodyPr wrap="square" rtlCol="0">
            <a:spAutoFit/>
          </a:bodyPr>
          <a:lstStyle/>
          <a:p>
            <a:pPr algn="ctr"/>
            <a:r>
              <a:rPr lang="en-US" sz="1200" dirty="0"/>
              <a:t>defaulted</a:t>
            </a:r>
          </a:p>
        </p:txBody>
      </p:sp>
      <p:sp>
        <p:nvSpPr>
          <p:cNvPr id="23" name="TextBox 22">
            <a:extLst>
              <a:ext uri="{FF2B5EF4-FFF2-40B4-BE49-F238E27FC236}">
                <a16:creationId xmlns:a16="http://schemas.microsoft.com/office/drawing/2014/main" id="{FF24A6D1-2821-B043-9CD5-76C16854B5E7}"/>
              </a:ext>
            </a:extLst>
          </p:cNvPr>
          <p:cNvSpPr txBox="1"/>
          <p:nvPr/>
        </p:nvSpPr>
        <p:spPr>
          <a:xfrm>
            <a:off x="8993613" y="2826922"/>
            <a:ext cx="1203434" cy="276999"/>
          </a:xfrm>
          <a:prstGeom prst="rect">
            <a:avLst/>
          </a:prstGeom>
          <a:noFill/>
        </p:spPr>
        <p:txBody>
          <a:bodyPr wrap="square" rtlCol="0">
            <a:spAutoFit/>
          </a:bodyPr>
          <a:lstStyle/>
          <a:p>
            <a:pPr algn="ctr"/>
            <a:r>
              <a:rPr lang="en-US" sz="1200" dirty="0"/>
              <a:t>defaulted</a:t>
            </a:r>
          </a:p>
        </p:txBody>
      </p:sp>
      <p:sp>
        <p:nvSpPr>
          <p:cNvPr id="24" name="TextBox 23">
            <a:extLst>
              <a:ext uri="{FF2B5EF4-FFF2-40B4-BE49-F238E27FC236}">
                <a16:creationId xmlns:a16="http://schemas.microsoft.com/office/drawing/2014/main" id="{44CC0DF0-1E04-9841-937B-2401823F46A1}"/>
              </a:ext>
            </a:extLst>
          </p:cNvPr>
          <p:cNvSpPr txBox="1"/>
          <p:nvPr/>
        </p:nvSpPr>
        <p:spPr>
          <a:xfrm>
            <a:off x="2954479" y="3263331"/>
            <a:ext cx="1202898" cy="276999"/>
          </a:xfrm>
          <a:prstGeom prst="rect">
            <a:avLst/>
          </a:prstGeom>
          <a:noFill/>
        </p:spPr>
        <p:txBody>
          <a:bodyPr wrap="square" rtlCol="0">
            <a:spAutoFit/>
          </a:bodyPr>
          <a:lstStyle/>
          <a:p>
            <a:pPr algn="ctr"/>
            <a:r>
              <a:rPr lang="en-US" sz="1200" dirty="0"/>
              <a:t>undeclared</a:t>
            </a:r>
          </a:p>
        </p:txBody>
      </p:sp>
      <p:sp>
        <p:nvSpPr>
          <p:cNvPr id="25" name="TextBox 24">
            <a:extLst>
              <a:ext uri="{FF2B5EF4-FFF2-40B4-BE49-F238E27FC236}">
                <a16:creationId xmlns:a16="http://schemas.microsoft.com/office/drawing/2014/main" id="{74645B6B-BA2F-B546-A9D9-4D536876330A}"/>
              </a:ext>
            </a:extLst>
          </p:cNvPr>
          <p:cNvSpPr txBox="1"/>
          <p:nvPr/>
        </p:nvSpPr>
        <p:spPr>
          <a:xfrm>
            <a:off x="1732181" y="3170997"/>
            <a:ext cx="1203434" cy="461665"/>
          </a:xfrm>
          <a:prstGeom prst="rect">
            <a:avLst/>
          </a:prstGeom>
          <a:noFill/>
        </p:spPr>
        <p:txBody>
          <a:bodyPr wrap="square" rtlCol="0">
            <a:spAutoFit/>
          </a:bodyPr>
          <a:lstStyle/>
          <a:p>
            <a:pPr algn="ctr"/>
            <a:r>
              <a:rPr lang="en-US" sz="1200" dirty="0"/>
              <a:t>any</a:t>
            </a:r>
          </a:p>
          <a:p>
            <a:pPr algn="ctr"/>
            <a:r>
              <a:rPr lang="en-US" sz="1200" dirty="0"/>
              <a:t>constructor</a:t>
            </a:r>
          </a:p>
        </p:txBody>
      </p:sp>
      <p:sp>
        <p:nvSpPr>
          <p:cNvPr id="26" name="TextBox 25">
            <a:extLst>
              <a:ext uri="{FF2B5EF4-FFF2-40B4-BE49-F238E27FC236}">
                <a16:creationId xmlns:a16="http://schemas.microsoft.com/office/drawing/2014/main" id="{1D6FA8D8-A0AD-9849-AF5C-AC13C1637D18}"/>
              </a:ext>
            </a:extLst>
          </p:cNvPr>
          <p:cNvSpPr txBox="1"/>
          <p:nvPr/>
        </p:nvSpPr>
        <p:spPr>
          <a:xfrm>
            <a:off x="4173497" y="3275589"/>
            <a:ext cx="1203434" cy="276999"/>
          </a:xfrm>
          <a:prstGeom prst="rect">
            <a:avLst/>
          </a:prstGeom>
          <a:noFill/>
        </p:spPr>
        <p:txBody>
          <a:bodyPr wrap="square" rtlCol="0">
            <a:spAutoFit/>
          </a:bodyPr>
          <a:lstStyle/>
          <a:p>
            <a:pPr algn="ctr"/>
            <a:r>
              <a:rPr lang="en-US" sz="1200" dirty="0"/>
              <a:t>defaulted</a:t>
            </a:r>
          </a:p>
        </p:txBody>
      </p:sp>
      <p:sp>
        <p:nvSpPr>
          <p:cNvPr id="27" name="TextBox 26">
            <a:extLst>
              <a:ext uri="{FF2B5EF4-FFF2-40B4-BE49-F238E27FC236}">
                <a16:creationId xmlns:a16="http://schemas.microsoft.com/office/drawing/2014/main" id="{C44983C5-B70E-1240-AD85-A63E0044E9EB}"/>
              </a:ext>
            </a:extLst>
          </p:cNvPr>
          <p:cNvSpPr txBox="1"/>
          <p:nvPr/>
        </p:nvSpPr>
        <p:spPr>
          <a:xfrm>
            <a:off x="5359203" y="3285204"/>
            <a:ext cx="1203434" cy="276999"/>
          </a:xfrm>
          <a:prstGeom prst="rect">
            <a:avLst/>
          </a:prstGeom>
          <a:noFill/>
        </p:spPr>
        <p:txBody>
          <a:bodyPr wrap="square" rtlCol="0">
            <a:spAutoFit/>
          </a:bodyPr>
          <a:lstStyle/>
          <a:p>
            <a:pPr algn="ctr"/>
            <a:r>
              <a:rPr lang="en-US" sz="1200" dirty="0"/>
              <a:t>defaulted</a:t>
            </a:r>
          </a:p>
        </p:txBody>
      </p:sp>
      <p:sp>
        <p:nvSpPr>
          <p:cNvPr id="28" name="TextBox 27">
            <a:extLst>
              <a:ext uri="{FF2B5EF4-FFF2-40B4-BE49-F238E27FC236}">
                <a16:creationId xmlns:a16="http://schemas.microsoft.com/office/drawing/2014/main" id="{B37DA48E-060C-C343-A0B7-2D047482C3BF}"/>
              </a:ext>
            </a:extLst>
          </p:cNvPr>
          <p:cNvSpPr txBox="1"/>
          <p:nvPr/>
        </p:nvSpPr>
        <p:spPr>
          <a:xfrm>
            <a:off x="6561029" y="3261315"/>
            <a:ext cx="1203434" cy="276999"/>
          </a:xfrm>
          <a:prstGeom prst="rect">
            <a:avLst/>
          </a:prstGeom>
          <a:noFill/>
        </p:spPr>
        <p:txBody>
          <a:bodyPr wrap="square" rtlCol="0">
            <a:spAutoFit/>
          </a:bodyPr>
          <a:lstStyle/>
          <a:p>
            <a:pPr algn="ctr"/>
            <a:r>
              <a:rPr lang="en-US" sz="1200" dirty="0"/>
              <a:t>defaulted</a:t>
            </a:r>
          </a:p>
        </p:txBody>
      </p:sp>
      <p:sp>
        <p:nvSpPr>
          <p:cNvPr id="29" name="TextBox 28">
            <a:extLst>
              <a:ext uri="{FF2B5EF4-FFF2-40B4-BE49-F238E27FC236}">
                <a16:creationId xmlns:a16="http://schemas.microsoft.com/office/drawing/2014/main" id="{53C9EC0C-DE78-3F47-B0F8-900307466F0B}"/>
              </a:ext>
            </a:extLst>
          </p:cNvPr>
          <p:cNvSpPr txBox="1"/>
          <p:nvPr/>
        </p:nvSpPr>
        <p:spPr>
          <a:xfrm>
            <a:off x="7842600" y="3253865"/>
            <a:ext cx="1203434" cy="276999"/>
          </a:xfrm>
          <a:prstGeom prst="rect">
            <a:avLst/>
          </a:prstGeom>
          <a:noFill/>
        </p:spPr>
        <p:txBody>
          <a:bodyPr wrap="square" rtlCol="0">
            <a:spAutoFit/>
          </a:bodyPr>
          <a:lstStyle/>
          <a:p>
            <a:pPr algn="ctr"/>
            <a:r>
              <a:rPr lang="en-US" sz="1200" dirty="0"/>
              <a:t>defaulted</a:t>
            </a:r>
          </a:p>
        </p:txBody>
      </p:sp>
      <p:sp>
        <p:nvSpPr>
          <p:cNvPr id="30" name="TextBox 29">
            <a:extLst>
              <a:ext uri="{FF2B5EF4-FFF2-40B4-BE49-F238E27FC236}">
                <a16:creationId xmlns:a16="http://schemas.microsoft.com/office/drawing/2014/main" id="{731D3005-FA90-6041-8F2B-0AB15EACEDDF}"/>
              </a:ext>
            </a:extLst>
          </p:cNvPr>
          <p:cNvSpPr txBox="1"/>
          <p:nvPr/>
        </p:nvSpPr>
        <p:spPr>
          <a:xfrm>
            <a:off x="8993613" y="3244386"/>
            <a:ext cx="1203434" cy="276999"/>
          </a:xfrm>
          <a:prstGeom prst="rect">
            <a:avLst/>
          </a:prstGeom>
          <a:noFill/>
        </p:spPr>
        <p:txBody>
          <a:bodyPr wrap="square" rtlCol="0">
            <a:spAutoFit/>
          </a:bodyPr>
          <a:lstStyle/>
          <a:p>
            <a:pPr algn="ctr"/>
            <a:r>
              <a:rPr lang="en-US" sz="1200" dirty="0"/>
              <a:t>defaulted</a:t>
            </a:r>
          </a:p>
        </p:txBody>
      </p:sp>
      <p:sp>
        <p:nvSpPr>
          <p:cNvPr id="31" name="TextBox 30">
            <a:extLst>
              <a:ext uri="{FF2B5EF4-FFF2-40B4-BE49-F238E27FC236}">
                <a16:creationId xmlns:a16="http://schemas.microsoft.com/office/drawing/2014/main" id="{B3A7B31A-8D4F-8C49-9109-5DB18F6F4B8B}"/>
              </a:ext>
            </a:extLst>
          </p:cNvPr>
          <p:cNvSpPr txBox="1"/>
          <p:nvPr/>
        </p:nvSpPr>
        <p:spPr>
          <a:xfrm>
            <a:off x="1711268" y="3584678"/>
            <a:ext cx="1203434" cy="461665"/>
          </a:xfrm>
          <a:prstGeom prst="rect">
            <a:avLst/>
          </a:prstGeom>
          <a:noFill/>
        </p:spPr>
        <p:txBody>
          <a:bodyPr wrap="square" rtlCol="0">
            <a:spAutoFit/>
          </a:bodyPr>
          <a:lstStyle/>
          <a:p>
            <a:pPr algn="ctr"/>
            <a:r>
              <a:rPr lang="en-US" sz="1200" dirty="0"/>
              <a:t>default</a:t>
            </a:r>
          </a:p>
          <a:p>
            <a:pPr algn="ctr"/>
            <a:r>
              <a:rPr lang="en-US" sz="1200" dirty="0"/>
              <a:t>constructor</a:t>
            </a:r>
          </a:p>
        </p:txBody>
      </p:sp>
      <p:sp>
        <p:nvSpPr>
          <p:cNvPr id="32" name="TextBox 31">
            <a:extLst>
              <a:ext uri="{FF2B5EF4-FFF2-40B4-BE49-F238E27FC236}">
                <a16:creationId xmlns:a16="http://schemas.microsoft.com/office/drawing/2014/main" id="{4E7E789E-B87A-324E-BA1E-8112CAC6FB96}"/>
              </a:ext>
            </a:extLst>
          </p:cNvPr>
          <p:cNvSpPr txBox="1"/>
          <p:nvPr/>
        </p:nvSpPr>
        <p:spPr>
          <a:xfrm>
            <a:off x="9024381" y="5664426"/>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33" name="TextBox 32">
            <a:extLst>
              <a:ext uri="{FF2B5EF4-FFF2-40B4-BE49-F238E27FC236}">
                <a16:creationId xmlns:a16="http://schemas.microsoft.com/office/drawing/2014/main" id="{C4E6FDFD-3397-9349-AD98-9C6AC31AF650}"/>
              </a:ext>
            </a:extLst>
          </p:cNvPr>
          <p:cNvSpPr txBox="1"/>
          <p:nvPr/>
        </p:nvSpPr>
        <p:spPr>
          <a:xfrm>
            <a:off x="4190690" y="3696688"/>
            <a:ext cx="1203434" cy="276999"/>
          </a:xfrm>
          <a:prstGeom prst="rect">
            <a:avLst/>
          </a:prstGeom>
          <a:noFill/>
        </p:spPr>
        <p:txBody>
          <a:bodyPr wrap="square" rtlCol="0">
            <a:spAutoFit/>
          </a:bodyPr>
          <a:lstStyle/>
          <a:p>
            <a:pPr algn="ctr"/>
            <a:r>
              <a:rPr lang="en-US" sz="1200" dirty="0"/>
              <a:t>defaulted</a:t>
            </a:r>
          </a:p>
        </p:txBody>
      </p:sp>
      <p:sp>
        <p:nvSpPr>
          <p:cNvPr id="34" name="TextBox 33">
            <a:extLst>
              <a:ext uri="{FF2B5EF4-FFF2-40B4-BE49-F238E27FC236}">
                <a16:creationId xmlns:a16="http://schemas.microsoft.com/office/drawing/2014/main" id="{165D9ED2-3F7C-3841-B302-C316676FAFA1}"/>
              </a:ext>
            </a:extLst>
          </p:cNvPr>
          <p:cNvSpPr txBox="1"/>
          <p:nvPr/>
        </p:nvSpPr>
        <p:spPr>
          <a:xfrm>
            <a:off x="5357595" y="3696687"/>
            <a:ext cx="1203434" cy="276999"/>
          </a:xfrm>
          <a:prstGeom prst="rect">
            <a:avLst/>
          </a:prstGeom>
          <a:noFill/>
        </p:spPr>
        <p:txBody>
          <a:bodyPr wrap="square" rtlCol="0">
            <a:spAutoFit/>
          </a:bodyPr>
          <a:lstStyle/>
          <a:p>
            <a:pPr algn="ctr"/>
            <a:r>
              <a:rPr lang="en-US" sz="1200" dirty="0"/>
              <a:t>defaulted</a:t>
            </a:r>
          </a:p>
        </p:txBody>
      </p:sp>
      <p:sp>
        <p:nvSpPr>
          <p:cNvPr id="35" name="TextBox 34">
            <a:extLst>
              <a:ext uri="{FF2B5EF4-FFF2-40B4-BE49-F238E27FC236}">
                <a16:creationId xmlns:a16="http://schemas.microsoft.com/office/drawing/2014/main" id="{76E8B6BA-FA5C-BE41-9F5B-EA3B86BBC1C0}"/>
              </a:ext>
            </a:extLst>
          </p:cNvPr>
          <p:cNvSpPr txBox="1"/>
          <p:nvPr/>
        </p:nvSpPr>
        <p:spPr>
          <a:xfrm>
            <a:off x="6583109" y="3661660"/>
            <a:ext cx="1203434" cy="276999"/>
          </a:xfrm>
          <a:prstGeom prst="rect">
            <a:avLst/>
          </a:prstGeom>
          <a:noFill/>
        </p:spPr>
        <p:txBody>
          <a:bodyPr wrap="square" rtlCol="0">
            <a:spAutoFit/>
          </a:bodyPr>
          <a:lstStyle/>
          <a:p>
            <a:pPr algn="ctr"/>
            <a:r>
              <a:rPr lang="en-US" sz="1200" dirty="0"/>
              <a:t>defaulted</a:t>
            </a:r>
          </a:p>
        </p:txBody>
      </p:sp>
      <p:sp>
        <p:nvSpPr>
          <p:cNvPr id="36" name="TextBox 35">
            <a:extLst>
              <a:ext uri="{FF2B5EF4-FFF2-40B4-BE49-F238E27FC236}">
                <a16:creationId xmlns:a16="http://schemas.microsoft.com/office/drawing/2014/main" id="{E01C070D-D0D4-4A48-8718-0F52C6D41A13}"/>
              </a:ext>
            </a:extLst>
          </p:cNvPr>
          <p:cNvSpPr txBox="1"/>
          <p:nvPr/>
        </p:nvSpPr>
        <p:spPr>
          <a:xfrm>
            <a:off x="7849968" y="3693724"/>
            <a:ext cx="1203434" cy="276999"/>
          </a:xfrm>
          <a:prstGeom prst="rect">
            <a:avLst/>
          </a:prstGeom>
          <a:noFill/>
        </p:spPr>
        <p:txBody>
          <a:bodyPr wrap="square" rtlCol="0">
            <a:spAutoFit/>
          </a:bodyPr>
          <a:lstStyle/>
          <a:p>
            <a:pPr algn="ctr"/>
            <a:r>
              <a:rPr lang="en-US" sz="1200" dirty="0"/>
              <a:t>defaulted</a:t>
            </a:r>
          </a:p>
        </p:txBody>
      </p:sp>
      <p:sp>
        <p:nvSpPr>
          <p:cNvPr id="37" name="TextBox 36">
            <a:extLst>
              <a:ext uri="{FF2B5EF4-FFF2-40B4-BE49-F238E27FC236}">
                <a16:creationId xmlns:a16="http://schemas.microsoft.com/office/drawing/2014/main" id="{5BC68D28-9674-E74B-90C6-E66F46466D3C}"/>
              </a:ext>
            </a:extLst>
          </p:cNvPr>
          <p:cNvSpPr txBox="1"/>
          <p:nvPr/>
        </p:nvSpPr>
        <p:spPr>
          <a:xfrm>
            <a:off x="8997307" y="3677865"/>
            <a:ext cx="1203434" cy="276999"/>
          </a:xfrm>
          <a:prstGeom prst="rect">
            <a:avLst/>
          </a:prstGeom>
          <a:noFill/>
        </p:spPr>
        <p:txBody>
          <a:bodyPr wrap="square" rtlCol="0">
            <a:spAutoFit/>
          </a:bodyPr>
          <a:lstStyle/>
          <a:p>
            <a:pPr algn="ctr"/>
            <a:r>
              <a:rPr lang="en-US" sz="1200" dirty="0"/>
              <a:t>defaulted</a:t>
            </a:r>
          </a:p>
        </p:txBody>
      </p:sp>
      <p:sp>
        <p:nvSpPr>
          <p:cNvPr id="38" name="TextBox 37">
            <a:extLst>
              <a:ext uri="{FF2B5EF4-FFF2-40B4-BE49-F238E27FC236}">
                <a16:creationId xmlns:a16="http://schemas.microsoft.com/office/drawing/2014/main" id="{B0BBF2EF-4D49-7745-9C50-0997140BADB8}"/>
              </a:ext>
            </a:extLst>
          </p:cNvPr>
          <p:cNvSpPr txBox="1"/>
          <p:nvPr/>
        </p:nvSpPr>
        <p:spPr>
          <a:xfrm>
            <a:off x="4173497" y="4010953"/>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39" name="TextBox 38">
            <a:extLst>
              <a:ext uri="{FF2B5EF4-FFF2-40B4-BE49-F238E27FC236}">
                <a16:creationId xmlns:a16="http://schemas.microsoft.com/office/drawing/2014/main" id="{60C034DC-920B-6D48-9E61-4EF5E12876BF}"/>
              </a:ext>
            </a:extLst>
          </p:cNvPr>
          <p:cNvSpPr txBox="1"/>
          <p:nvPr/>
        </p:nvSpPr>
        <p:spPr>
          <a:xfrm>
            <a:off x="5412069" y="4428035"/>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0" name="TextBox 39">
            <a:extLst>
              <a:ext uri="{FF2B5EF4-FFF2-40B4-BE49-F238E27FC236}">
                <a16:creationId xmlns:a16="http://schemas.microsoft.com/office/drawing/2014/main" id="{2362B332-0EB2-7741-B44A-16F9CA99371A}"/>
              </a:ext>
            </a:extLst>
          </p:cNvPr>
          <p:cNvSpPr txBox="1"/>
          <p:nvPr/>
        </p:nvSpPr>
        <p:spPr>
          <a:xfrm>
            <a:off x="6631807" y="4870669"/>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1" name="TextBox 40">
            <a:extLst>
              <a:ext uri="{FF2B5EF4-FFF2-40B4-BE49-F238E27FC236}">
                <a16:creationId xmlns:a16="http://schemas.microsoft.com/office/drawing/2014/main" id="{BBE95C15-AFA2-6C45-809B-D2582356F269}"/>
              </a:ext>
            </a:extLst>
          </p:cNvPr>
          <p:cNvSpPr txBox="1"/>
          <p:nvPr/>
        </p:nvSpPr>
        <p:spPr>
          <a:xfrm>
            <a:off x="7793873" y="5247689"/>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2" name="TextBox 41">
            <a:extLst>
              <a:ext uri="{FF2B5EF4-FFF2-40B4-BE49-F238E27FC236}">
                <a16:creationId xmlns:a16="http://schemas.microsoft.com/office/drawing/2014/main" id="{821110D5-AC8B-9A41-B3F8-546B9ADD9011}"/>
              </a:ext>
            </a:extLst>
          </p:cNvPr>
          <p:cNvSpPr txBox="1"/>
          <p:nvPr/>
        </p:nvSpPr>
        <p:spPr>
          <a:xfrm>
            <a:off x="2906638" y="3595016"/>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3" name="TextBox 42">
            <a:extLst>
              <a:ext uri="{FF2B5EF4-FFF2-40B4-BE49-F238E27FC236}">
                <a16:creationId xmlns:a16="http://schemas.microsoft.com/office/drawing/2014/main" id="{AEB9386A-C230-7B4D-9C7D-EBBF4ECAEC72}"/>
              </a:ext>
            </a:extLst>
          </p:cNvPr>
          <p:cNvSpPr txBox="1"/>
          <p:nvPr/>
        </p:nvSpPr>
        <p:spPr>
          <a:xfrm>
            <a:off x="1711268" y="4030785"/>
            <a:ext cx="1203434" cy="461665"/>
          </a:xfrm>
          <a:prstGeom prst="rect">
            <a:avLst/>
          </a:prstGeom>
          <a:noFill/>
        </p:spPr>
        <p:txBody>
          <a:bodyPr wrap="square" rtlCol="0">
            <a:spAutoFit/>
          </a:bodyPr>
          <a:lstStyle/>
          <a:p>
            <a:pPr algn="ctr"/>
            <a:r>
              <a:rPr lang="en-US" sz="1200" b="1" dirty="0"/>
              <a:t>copy</a:t>
            </a:r>
          </a:p>
          <a:p>
            <a:pPr algn="ctr"/>
            <a:r>
              <a:rPr lang="en-US" sz="1200" b="1" dirty="0"/>
              <a:t>constructor</a:t>
            </a:r>
          </a:p>
        </p:txBody>
      </p:sp>
      <p:sp>
        <p:nvSpPr>
          <p:cNvPr id="44" name="TextBox 43">
            <a:extLst>
              <a:ext uri="{FF2B5EF4-FFF2-40B4-BE49-F238E27FC236}">
                <a16:creationId xmlns:a16="http://schemas.microsoft.com/office/drawing/2014/main" id="{D2FD0FA0-845B-8E42-98FC-6CAC97237BCD}"/>
              </a:ext>
            </a:extLst>
          </p:cNvPr>
          <p:cNvSpPr txBox="1"/>
          <p:nvPr/>
        </p:nvSpPr>
        <p:spPr>
          <a:xfrm>
            <a:off x="2954479" y="4111769"/>
            <a:ext cx="1202898" cy="276999"/>
          </a:xfrm>
          <a:prstGeom prst="rect">
            <a:avLst/>
          </a:prstGeom>
          <a:noFill/>
        </p:spPr>
        <p:txBody>
          <a:bodyPr wrap="square" rtlCol="0">
            <a:spAutoFit/>
          </a:bodyPr>
          <a:lstStyle/>
          <a:p>
            <a:pPr algn="ctr"/>
            <a:r>
              <a:rPr lang="en-US" sz="1200" dirty="0"/>
              <a:t>undeclared</a:t>
            </a:r>
          </a:p>
        </p:txBody>
      </p:sp>
      <p:sp>
        <p:nvSpPr>
          <p:cNvPr id="45" name="TextBox 44">
            <a:extLst>
              <a:ext uri="{FF2B5EF4-FFF2-40B4-BE49-F238E27FC236}">
                <a16:creationId xmlns:a16="http://schemas.microsoft.com/office/drawing/2014/main" id="{DFB45F52-C444-4142-9B33-ECE6B25DB1D9}"/>
              </a:ext>
            </a:extLst>
          </p:cNvPr>
          <p:cNvSpPr txBox="1"/>
          <p:nvPr/>
        </p:nvSpPr>
        <p:spPr>
          <a:xfrm>
            <a:off x="5394863" y="4123117"/>
            <a:ext cx="1203434" cy="276999"/>
          </a:xfrm>
          <a:prstGeom prst="rect">
            <a:avLst/>
          </a:prstGeom>
          <a:noFill/>
        </p:spPr>
        <p:txBody>
          <a:bodyPr wrap="square" rtlCol="0">
            <a:spAutoFit/>
          </a:bodyPr>
          <a:lstStyle/>
          <a:p>
            <a:pPr algn="ctr"/>
            <a:r>
              <a:rPr lang="en-US" sz="1200" dirty="0"/>
              <a:t>defaulted</a:t>
            </a:r>
          </a:p>
        </p:txBody>
      </p:sp>
      <p:sp>
        <p:nvSpPr>
          <p:cNvPr id="46" name="TextBox 45">
            <a:extLst>
              <a:ext uri="{FF2B5EF4-FFF2-40B4-BE49-F238E27FC236}">
                <a16:creationId xmlns:a16="http://schemas.microsoft.com/office/drawing/2014/main" id="{715CD208-7198-C74A-91FF-9330EC63D28B}"/>
              </a:ext>
            </a:extLst>
          </p:cNvPr>
          <p:cNvSpPr txBox="1"/>
          <p:nvPr/>
        </p:nvSpPr>
        <p:spPr>
          <a:xfrm>
            <a:off x="6608441" y="4030785"/>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47" name="TextBox 46">
            <a:extLst>
              <a:ext uri="{FF2B5EF4-FFF2-40B4-BE49-F238E27FC236}">
                <a16:creationId xmlns:a16="http://schemas.microsoft.com/office/drawing/2014/main" id="{70CA7B62-A5D2-8146-B1AA-5D98B97FD57E}"/>
              </a:ext>
            </a:extLst>
          </p:cNvPr>
          <p:cNvSpPr txBox="1"/>
          <p:nvPr/>
        </p:nvSpPr>
        <p:spPr>
          <a:xfrm>
            <a:off x="7821483" y="4037344"/>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48" name="TextBox 47">
            <a:extLst>
              <a:ext uri="{FF2B5EF4-FFF2-40B4-BE49-F238E27FC236}">
                <a16:creationId xmlns:a16="http://schemas.microsoft.com/office/drawing/2014/main" id="{E1B9B3E8-B8FD-604C-9433-377D33029028}"/>
              </a:ext>
            </a:extLst>
          </p:cNvPr>
          <p:cNvSpPr txBox="1"/>
          <p:nvPr/>
        </p:nvSpPr>
        <p:spPr>
          <a:xfrm>
            <a:off x="9024381" y="4111692"/>
            <a:ext cx="1203434" cy="276999"/>
          </a:xfrm>
          <a:prstGeom prst="rect">
            <a:avLst/>
          </a:prstGeom>
          <a:noFill/>
        </p:spPr>
        <p:txBody>
          <a:bodyPr wrap="square" rtlCol="0">
            <a:spAutoFit/>
          </a:bodyPr>
          <a:lstStyle/>
          <a:p>
            <a:pPr algn="ctr"/>
            <a:r>
              <a:rPr lang="en-US" sz="1200" dirty="0"/>
              <a:t>defaulted</a:t>
            </a:r>
          </a:p>
        </p:txBody>
      </p:sp>
      <p:sp>
        <p:nvSpPr>
          <p:cNvPr id="49" name="TextBox 48">
            <a:extLst>
              <a:ext uri="{FF2B5EF4-FFF2-40B4-BE49-F238E27FC236}">
                <a16:creationId xmlns:a16="http://schemas.microsoft.com/office/drawing/2014/main" id="{6966B62B-8FC7-194A-9F42-2836436913E8}"/>
              </a:ext>
            </a:extLst>
          </p:cNvPr>
          <p:cNvSpPr txBox="1"/>
          <p:nvPr/>
        </p:nvSpPr>
        <p:spPr>
          <a:xfrm>
            <a:off x="1719552" y="4422823"/>
            <a:ext cx="1203434" cy="461665"/>
          </a:xfrm>
          <a:prstGeom prst="rect">
            <a:avLst/>
          </a:prstGeom>
          <a:noFill/>
        </p:spPr>
        <p:txBody>
          <a:bodyPr wrap="square" rtlCol="0">
            <a:spAutoFit/>
          </a:bodyPr>
          <a:lstStyle/>
          <a:p>
            <a:pPr algn="ctr"/>
            <a:r>
              <a:rPr lang="en-US" sz="1200" b="1" dirty="0"/>
              <a:t>copy</a:t>
            </a:r>
          </a:p>
          <a:p>
            <a:pPr algn="ctr"/>
            <a:r>
              <a:rPr lang="en-US" sz="1200" b="1" dirty="0"/>
              <a:t>assignment</a:t>
            </a:r>
          </a:p>
        </p:txBody>
      </p:sp>
      <p:sp>
        <p:nvSpPr>
          <p:cNvPr id="51" name="TextBox 50">
            <a:extLst>
              <a:ext uri="{FF2B5EF4-FFF2-40B4-BE49-F238E27FC236}">
                <a16:creationId xmlns:a16="http://schemas.microsoft.com/office/drawing/2014/main" id="{A01F9FB1-B030-7348-BA00-55E0AFF174B7}"/>
              </a:ext>
            </a:extLst>
          </p:cNvPr>
          <p:cNvSpPr txBox="1"/>
          <p:nvPr/>
        </p:nvSpPr>
        <p:spPr>
          <a:xfrm>
            <a:off x="2970063" y="4524956"/>
            <a:ext cx="1203434" cy="276999"/>
          </a:xfrm>
          <a:prstGeom prst="rect">
            <a:avLst/>
          </a:prstGeom>
          <a:noFill/>
        </p:spPr>
        <p:txBody>
          <a:bodyPr wrap="square" rtlCol="0">
            <a:spAutoFit/>
          </a:bodyPr>
          <a:lstStyle/>
          <a:p>
            <a:pPr algn="ctr"/>
            <a:r>
              <a:rPr lang="en-US" sz="1200" dirty="0"/>
              <a:t>defaulted</a:t>
            </a:r>
          </a:p>
        </p:txBody>
      </p:sp>
      <p:sp>
        <p:nvSpPr>
          <p:cNvPr id="52" name="TextBox 51">
            <a:extLst>
              <a:ext uri="{FF2B5EF4-FFF2-40B4-BE49-F238E27FC236}">
                <a16:creationId xmlns:a16="http://schemas.microsoft.com/office/drawing/2014/main" id="{C5F2392D-6333-474E-8B62-EA9B587DFD14}"/>
              </a:ext>
            </a:extLst>
          </p:cNvPr>
          <p:cNvSpPr txBox="1"/>
          <p:nvPr/>
        </p:nvSpPr>
        <p:spPr>
          <a:xfrm>
            <a:off x="4173497" y="4515155"/>
            <a:ext cx="1203434" cy="276999"/>
          </a:xfrm>
          <a:prstGeom prst="rect">
            <a:avLst/>
          </a:prstGeom>
          <a:noFill/>
        </p:spPr>
        <p:txBody>
          <a:bodyPr wrap="square" rtlCol="0">
            <a:spAutoFit/>
          </a:bodyPr>
          <a:lstStyle/>
          <a:p>
            <a:pPr algn="ctr"/>
            <a:r>
              <a:rPr lang="en-US" sz="1200" dirty="0"/>
              <a:t>defaulted</a:t>
            </a:r>
          </a:p>
        </p:txBody>
      </p:sp>
      <p:sp>
        <p:nvSpPr>
          <p:cNvPr id="53" name="TextBox 52">
            <a:extLst>
              <a:ext uri="{FF2B5EF4-FFF2-40B4-BE49-F238E27FC236}">
                <a16:creationId xmlns:a16="http://schemas.microsoft.com/office/drawing/2014/main" id="{35B783E1-FBBC-A344-AD52-93B29BE416C2}"/>
              </a:ext>
            </a:extLst>
          </p:cNvPr>
          <p:cNvSpPr txBox="1"/>
          <p:nvPr/>
        </p:nvSpPr>
        <p:spPr>
          <a:xfrm>
            <a:off x="6623523" y="4441298"/>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54" name="TextBox 53">
            <a:extLst>
              <a:ext uri="{FF2B5EF4-FFF2-40B4-BE49-F238E27FC236}">
                <a16:creationId xmlns:a16="http://schemas.microsoft.com/office/drawing/2014/main" id="{D32115DD-D021-2D44-842E-777F9D96D031}"/>
              </a:ext>
            </a:extLst>
          </p:cNvPr>
          <p:cNvSpPr txBox="1"/>
          <p:nvPr/>
        </p:nvSpPr>
        <p:spPr>
          <a:xfrm>
            <a:off x="7819359" y="4435907"/>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55" name="TextBox 54">
            <a:extLst>
              <a:ext uri="{FF2B5EF4-FFF2-40B4-BE49-F238E27FC236}">
                <a16:creationId xmlns:a16="http://schemas.microsoft.com/office/drawing/2014/main" id="{D0290E00-F249-9249-9128-216E157E52EB}"/>
              </a:ext>
            </a:extLst>
          </p:cNvPr>
          <p:cNvSpPr txBox="1"/>
          <p:nvPr/>
        </p:nvSpPr>
        <p:spPr>
          <a:xfrm>
            <a:off x="9046034" y="4515155"/>
            <a:ext cx="1203434" cy="276999"/>
          </a:xfrm>
          <a:prstGeom prst="rect">
            <a:avLst/>
          </a:prstGeom>
          <a:noFill/>
        </p:spPr>
        <p:txBody>
          <a:bodyPr wrap="square" rtlCol="0">
            <a:spAutoFit/>
          </a:bodyPr>
          <a:lstStyle/>
          <a:p>
            <a:pPr algn="ctr"/>
            <a:r>
              <a:rPr lang="en-US" sz="1200" dirty="0"/>
              <a:t>defaulted</a:t>
            </a:r>
          </a:p>
        </p:txBody>
      </p:sp>
      <p:sp>
        <p:nvSpPr>
          <p:cNvPr id="57" name="TextBox 56">
            <a:extLst>
              <a:ext uri="{FF2B5EF4-FFF2-40B4-BE49-F238E27FC236}">
                <a16:creationId xmlns:a16="http://schemas.microsoft.com/office/drawing/2014/main" id="{A94D71C5-D244-2D42-94C8-005B289F4640}"/>
              </a:ext>
            </a:extLst>
          </p:cNvPr>
          <p:cNvSpPr txBox="1"/>
          <p:nvPr/>
        </p:nvSpPr>
        <p:spPr>
          <a:xfrm>
            <a:off x="7785589" y="4865278"/>
            <a:ext cx="1202898" cy="430887"/>
          </a:xfrm>
          <a:prstGeom prst="rect">
            <a:avLst/>
          </a:prstGeom>
          <a:noFill/>
        </p:spPr>
        <p:txBody>
          <a:bodyPr wrap="square" rtlCol="0">
            <a:spAutoFit/>
          </a:bodyPr>
          <a:lstStyle/>
          <a:p>
            <a:pPr algn="ctr"/>
            <a:r>
              <a:rPr lang="en-US" sz="1200" dirty="0"/>
              <a:t>undeclared</a:t>
            </a:r>
          </a:p>
          <a:p>
            <a:pPr algn="ctr"/>
            <a:r>
              <a:rPr lang="en-US" sz="1000" dirty="0"/>
              <a:t>(fallback disabled)</a:t>
            </a:r>
          </a:p>
        </p:txBody>
      </p:sp>
      <p:sp>
        <p:nvSpPr>
          <p:cNvPr id="58" name="TextBox 57">
            <a:extLst>
              <a:ext uri="{FF2B5EF4-FFF2-40B4-BE49-F238E27FC236}">
                <a16:creationId xmlns:a16="http://schemas.microsoft.com/office/drawing/2014/main" id="{7C7D8F52-6808-B040-ABCA-BE5951D47C49}"/>
              </a:ext>
            </a:extLst>
          </p:cNvPr>
          <p:cNvSpPr txBox="1"/>
          <p:nvPr/>
        </p:nvSpPr>
        <p:spPr>
          <a:xfrm>
            <a:off x="6607517" y="5282698"/>
            <a:ext cx="1202898" cy="430887"/>
          </a:xfrm>
          <a:prstGeom prst="rect">
            <a:avLst/>
          </a:prstGeom>
          <a:noFill/>
        </p:spPr>
        <p:txBody>
          <a:bodyPr wrap="square" rtlCol="0">
            <a:spAutoFit/>
          </a:bodyPr>
          <a:lstStyle/>
          <a:p>
            <a:pPr algn="ctr"/>
            <a:r>
              <a:rPr lang="en-US" sz="1200" dirty="0"/>
              <a:t>undeclared</a:t>
            </a:r>
          </a:p>
          <a:p>
            <a:pPr algn="ctr"/>
            <a:r>
              <a:rPr lang="en-US" sz="1000" dirty="0"/>
              <a:t>(fallback disabled)</a:t>
            </a:r>
          </a:p>
        </p:txBody>
      </p:sp>
      <p:sp>
        <p:nvSpPr>
          <p:cNvPr id="59" name="TextBox 58">
            <a:extLst>
              <a:ext uri="{FF2B5EF4-FFF2-40B4-BE49-F238E27FC236}">
                <a16:creationId xmlns:a16="http://schemas.microsoft.com/office/drawing/2014/main" id="{A3120ED9-118B-394D-8491-15F47EFCEA79}"/>
              </a:ext>
            </a:extLst>
          </p:cNvPr>
          <p:cNvSpPr txBox="1"/>
          <p:nvPr/>
        </p:nvSpPr>
        <p:spPr>
          <a:xfrm>
            <a:off x="4167928" y="4946054"/>
            <a:ext cx="1202898" cy="276999"/>
          </a:xfrm>
          <a:prstGeom prst="rect">
            <a:avLst/>
          </a:prstGeom>
          <a:noFill/>
        </p:spPr>
        <p:txBody>
          <a:bodyPr wrap="square" rtlCol="0">
            <a:spAutoFit/>
          </a:bodyPr>
          <a:lstStyle/>
          <a:p>
            <a:pPr algn="ctr"/>
            <a:r>
              <a:rPr lang="en-US" sz="1200" dirty="0"/>
              <a:t>deleted</a:t>
            </a:r>
          </a:p>
        </p:txBody>
      </p:sp>
      <p:sp>
        <p:nvSpPr>
          <p:cNvPr id="60" name="TextBox 59">
            <a:extLst>
              <a:ext uri="{FF2B5EF4-FFF2-40B4-BE49-F238E27FC236}">
                <a16:creationId xmlns:a16="http://schemas.microsoft.com/office/drawing/2014/main" id="{75A6EFBE-5735-4B49-AE38-EAD148E2B137}"/>
              </a:ext>
            </a:extLst>
          </p:cNvPr>
          <p:cNvSpPr txBox="1"/>
          <p:nvPr/>
        </p:nvSpPr>
        <p:spPr>
          <a:xfrm>
            <a:off x="5370826" y="4942221"/>
            <a:ext cx="1202898" cy="276999"/>
          </a:xfrm>
          <a:prstGeom prst="rect">
            <a:avLst/>
          </a:prstGeom>
          <a:noFill/>
        </p:spPr>
        <p:txBody>
          <a:bodyPr wrap="square" rtlCol="0">
            <a:spAutoFit/>
          </a:bodyPr>
          <a:lstStyle/>
          <a:p>
            <a:pPr algn="ctr"/>
            <a:r>
              <a:rPr lang="en-US" sz="1200" dirty="0"/>
              <a:t>deleted</a:t>
            </a:r>
          </a:p>
        </p:txBody>
      </p:sp>
      <p:sp>
        <p:nvSpPr>
          <p:cNvPr id="61" name="TextBox 60">
            <a:extLst>
              <a:ext uri="{FF2B5EF4-FFF2-40B4-BE49-F238E27FC236}">
                <a16:creationId xmlns:a16="http://schemas.microsoft.com/office/drawing/2014/main" id="{2C4F063D-4EA9-3041-8411-017E6F5091BC}"/>
              </a:ext>
            </a:extLst>
          </p:cNvPr>
          <p:cNvSpPr txBox="1"/>
          <p:nvPr/>
        </p:nvSpPr>
        <p:spPr>
          <a:xfrm>
            <a:off x="1682411" y="4841583"/>
            <a:ext cx="1203434" cy="461665"/>
          </a:xfrm>
          <a:prstGeom prst="rect">
            <a:avLst/>
          </a:prstGeom>
          <a:noFill/>
        </p:spPr>
        <p:txBody>
          <a:bodyPr wrap="square" rtlCol="0">
            <a:spAutoFit/>
          </a:bodyPr>
          <a:lstStyle/>
          <a:p>
            <a:pPr algn="ctr"/>
            <a:r>
              <a:rPr lang="en-US" sz="1200" b="1" dirty="0"/>
              <a:t>move</a:t>
            </a:r>
          </a:p>
          <a:p>
            <a:pPr algn="ctr"/>
            <a:r>
              <a:rPr lang="en-US" sz="1200" b="1" dirty="0"/>
              <a:t>constructor</a:t>
            </a:r>
          </a:p>
        </p:txBody>
      </p:sp>
      <p:sp>
        <p:nvSpPr>
          <p:cNvPr id="62" name="TextBox 61">
            <a:extLst>
              <a:ext uri="{FF2B5EF4-FFF2-40B4-BE49-F238E27FC236}">
                <a16:creationId xmlns:a16="http://schemas.microsoft.com/office/drawing/2014/main" id="{259CC32F-CB90-194F-841D-CC008916C57A}"/>
              </a:ext>
            </a:extLst>
          </p:cNvPr>
          <p:cNvSpPr txBox="1"/>
          <p:nvPr/>
        </p:nvSpPr>
        <p:spPr>
          <a:xfrm>
            <a:off x="2965030" y="4932507"/>
            <a:ext cx="1202898" cy="276999"/>
          </a:xfrm>
          <a:prstGeom prst="rect">
            <a:avLst/>
          </a:prstGeom>
          <a:noFill/>
        </p:spPr>
        <p:txBody>
          <a:bodyPr wrap="square" rtlCol="0">
            <a:spAutoFit/>
          </a:bodyPr>
          <a:lstStyle/>
          <a:p>
            <a:pPr algn="ctr"/>
            <a:r>
              <a:rPr lang="en-US" sz="1200" dirty="0"/>
              <a:t>undeclared</a:t>
            </a:r>
          </a:p>
        </p:txBody>
      </p:sp>
      <p:sp>
        <p:nvSpPr>
          <p:cNvPr id="64" name="TextBox 63">
            <a:extLst>
              <a:ext uri="{FF2B5EF4-FFF2-40B4-BE49-F238E27FC236}">
                <a16:creationId xmlns:a16="http://schemas.microsoft.com/office/drawing/2014/main" id="{47494A8D-2B1A-3B44-85F7-678588762A71}"/>
              </a:ext>
            </a:extLst>
          </p:cNvPr>
          <p:cNvSpPr txBox="1"/>
          <p:nvPr/>
        </p:nvSpPr>
        <p:spPr>
          <a:xfrm>
            <a:off x="9046034" y="4918618"/>
            <a:ext cx="1203434" cy="276999"/>
          </a:xfrm>
          <a:prstGeom prst="rect">
            <a:avLst/>
          </a:prstGeom>
          <a:noFill/>
        </p:spPr>
        <p:txBody>
          <a:bodyPr wrap="square" rtlCol="0">
            <a:spAutoFit/>
          </a:bodyPr>
          <a:lstStyle/>
          <a:p>
            <a:pPr algn="ctr"/>
            <a:r>
              <a:rPr lang="en-US" sz="1200" dirty="0"/>
              <a:t>defaulted</a:t>
            </a:r>
          </a:p>
        </p:txBody>
      </p:sp>
      <p:sp>
        <p:nvSpPr>
          <p:cNvPr id="65" name="TextBox 64">
            <a:extLst>
              <a:ext uri="{FF2B5EF4-FFF2-40B4-BE49-F238E27FC236}">
                <a16:creationId xmlns:a16="http://schemas.microsoft.com/office/drawing/2014/main" id="{774C476F-F463-644F-ABBC-7643CB42A465}"/>
              </a:ext>
            </a:extLst>
          </p:cNvPr>
          <p:cNvSpPr txBox="1"/>
          <p:nvPr/>
        </p:nvSpPr>
        <p:spPr>
          <a:xfrm>
            <a:off x="4167928" y="5373120"/>
            <a:ext cx="1202898" cy="276999"/>
          </a:xfrm>
          <a:prstGeom prst="rect">
            <a:avLst/>
          </a:prstGeom>
          <a:noFill/>
        </p:spPr>
        <p:txBody>
          <a:bodyPr wrap="square" rtlCol="0">
            <a:spAutoFit/>
          </a:bodyPr>
          <a:lstStyle/>
          <a:p>
            <a:pPr algn="ctr"/>
            <a:r>
              <a:rPr lang="en-US" sz="1200" dirty="0"/>
              <a:t>deleted</a:t>
            </a:r>
          </a:p>
        </p:txBody>
      </p:sp>
      <p:sp>
        <p:nvSpPr>
          <p:cNvPr id="66" name="TextBox 65">
            <a:extLst>
              <a:ext uri="{FF2B5EF4-FFF2-40B4-BE49-F238E27FC236}">
                <a16:creationId xmlns:a16="http://schemas.microsoft.com/office/drawing/2014/main" id="{8DE106DE-228C-5148-9445-A784F00E6319}"/>
              </a:ext>
            </a:extLst>
          </p:cNvPr>
          <p:cNvSpPr txBox="1"/>
          <p:nvPr/>
        </p:nvSpPr>
        <p:spPr>
          <a:xfrm>
            <a:off x="5428909" y="5377152"/>
            <a:ext cx="1202898" cy="276999"/>
          </a:xfrm>
          <a:prstGeom prst="rect">
            <a:avLst/>
          </a:prstGeom>
          <a:noFill/>
        </p:spPr>
        <p:txBody>
          <a:bodyPr wrap="square" rtlCol="0">
            <a:spAutoFit/>
          </a:bodyPr>
          <a:lstStyle/>
          <a:p>
            <a:pPr algn="ctr"/>
            <a:r>
              <a:rPr lang="en-US" sz="1200" dirty="0"/>
              <a:t>deleted</a:t>
            </a:r>
          </a:p>
        </p:txBody>
      </p:sp>
      <p:sp>
        <p:nvSpPr>
          <p:cNvPr id="67" name="TextBox 66">
            <a:extLst>
              <a:ext uri="{FF2B5EF4-FFF2-40B4-BE49-F238E27FC236}">
                <a16:creationId xmlns:a16="http://schemas.microsoft.com/office/drawing/2014/main" id="{8B213BEE-1B80-3645-86DF-183750CBC6C6}"/>
              </a:ext>
            </a:extLst>
          </p:cNvPr>
          <p:cNvSpPr txBox="1"/>
          <p:nvPr/>
        </p:nvSpPr>
        <p:spPr>
          <a:xfrm>
            <a:off x="1690695" y="5267019"/>
            <a:ext cx="1203434" cy="461665"/>
          </a:xfrm>
          <a:prstGeom prst="rect">
            <a:avLst/>
          </a:prstGeom>
          <a:noFill/>
        </p:spPr>
        <p:txBody>
          <a:bodyPr wrap="square" rtlCol="0">
            <a:spAutoFit/>
          </a:bodyPr>
          <a:lstStyle/>
          <a:p>
            <a:pPr algn="ctr"/>
            <a:r>
              <a:rPr lang="en-US" sz="1200" b="1" dirty="0"/>
              <a:t>move</a:t>
            </a:r>
          </a:p>
          <a:p>
            <a:pPr algn="ctr"/>
            <a:r>
              <a:rPr lang="en-US" sz="1200" b="1" dirty="0"/>
              <a:t>assignment</a:t>
            </a:r>
          </a:p>
        </p:txBody>
      </p:sp>
      <p:sp>
        <p:nvSpPr>
          <p:cNvPr id="68" name="TextBox 67">
            <a:extLst>
              <a:ext uri="{FF2B5EF4-FFF2-40B4-BE49-F238E27FC236}">
                <a16:creationId xmlns:a16="http://schemas.microsoft.com/office/drawing/2014/main" id="{79A74BFD-C5F9-B44E-B528-E7BD22A2E6C1}"/>
              </a:ext>
            </a:extLst>
          </p:cNvPr>
          <p:cNvSpPr txBox="1"/>
          <p:nvPr/>
        </p:nvSpPr>
        <p:spPr>
          <a:xfrm>
            <a:off x="2945577" y="5373120"/>
            <a:ext cx="1203434" cy="276999"/>
          </a:xfrm>
          <a:prstGeom prst="rect">
            <a:avLst/>
          </a:prstGeom>
          <a:noFill/>
        </p:spPr>
        <p:txBody>
          <a:bodyPr wrap="square" rtlCol="0">
            <a:spAutoFit/>
          </a:bodyPr>
          <a:lstStyle/>
          <a:p>
            <a:pPr algn="ctr"/>
            <a:r>
              <a:rPr lang="en-US" sz="1200" dirty="0"/>
              <a:t>defaulted</a:t>
            </a:r>
          </a:p>
        </p:txBody>
      </p:sp>
      <p:sp>
        <p:nvSpPr>
          <p:cNvPr id="69" name="TextBox 68">
            <a:extLst>
              <a:ext uri="{FF2B5EF4-FFF2-40B4-BE49-F238E27FC236}">
                <a16:creationId xmlns:a16="http://schemas.microsoft.com/office/drawing/2014/main" id="{0F0A0655-CECB-F547-96BA-BCA5B1CFBD47}"/>
              </a:ext>
            </a:extLst>
          </p:cNvPr>
          <p:cNvSpPr txBox="1"/>
          <p:nvPr/>
        </p:nvSpPr>
        <p:spPr>
          <a:xfrm>
            <a:off x="9019929" y="5360515"/>
            <a:ext cx="1203434" cy="276999"/>
          </a:xfrm>
          <a:prstGeom prst="rect">
            <a:avLst/>
          </a:prstGeom>
          <a:noFill/>
        </p:spPr>
        <p:txBody>
          <a:bodyPr wrap="square" rtlCol="0">
            <a:spAutoFit/>
          </a:bodyPr>
          <a:lstStyle/>
          <a:p>
            <a:pPr algn="ctr"/>
            <a:r>
              <a:rPr lang="en-US" sz="1200" dirty="0"/>
              <a:t>defaulted</a:t>
            </a:r>
          </a:p>
        </p:txBody>
      </p:sp>
      <p:sp>
        <p:nvSpPr>
          <p:cNvPr id="70" name="TextBox 69">
            <a:extLst>
              <a:ext uri="{FF2B5EF4-FFF2-40B4-BE49-F238E27FC236}">
                <a16:creationId xmlns:a16="http://schemas.microsoft.com/office/drawing/2014/main" id="{2A773C04-6928-3D47-A3BD-2B9387DE3F91}"/>
              </a:ext>
            </a:extLst>
          </p:cNvPr>
          <p:cNvSpPr txBox="1"/>
          <p:nvPr/>
        </p:nvSpPr>
        <p:spPr>
          <a:xfrm>
            <a:off x="6618344" y="5692494"/>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71" name="TextBox 70">
            <a:extLst>
              <a:ext uri="{FF2B5EF4-FFF2-40B4-BE49-F238E27FC236}">
                <a16:creationId xmlns:a16="http://schemas.microsoft.com/office/drawing/2014/main" id="{890FAA4E-7059-644F-BE93-98783B24BD90}"/>
              </a:ext>
            </a:extLst>
          </p:cNvPr>
          <p:cNvSpPr txBox="1"/>
          <p:nvPr/>
        </p:nvSpPr>
        <p:spPr>
          <a:xfrm>
            <a:off x="7826421" y="5699507"/>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72" name="TextBox 71">
            <a:extLst>
              <a:ext uri="{FF2B5EF4-FFF2-40B4-BE49-F238E27FC236}">
                <a16:creationId xmlns:a16="http://schemas.microsoft.com/office/drawing/2014/main" id="{0E76AACB-914C-3C41-96F7-C2A1B9F30FD2}"/>
              </a:ext>
            </a:extLst>
          </p:cNvPr>
          <p:cNvSpPr txBox="1"/>
          <p:nvPr/>
        </p:nvSpPr>
        <p:spPr>
          <a:xfrm>
            <a:off x="2933890" y="5778612"/>
            <a:ext cx="1203434" cy="276999"/>
          </a:xfrm>
          <a:prstGeom prst="rect">
            <a:avLst/>
          </a:prstGeom>
          <a:noFill/>
        </p:spPr>
        <p:txBody>
          <a:bodyPr wrap="square" rtlCol="0">
            <a:spAutoFit/>
          </a:bodyPr>
          <a:lstStyle/>
          <a:p>
            <a:pPr algn="ctr"/>
            <a:r>
              <a:rPr lang="en-US" sz="1200" dirty="0"/>
              <a:t>defaulted</a:t>
            </a:r>
          </a:p>
        </p:txBody>
      </p:sp>
      <p:sp>
        <p:nvSpPr>
          <p:cNvPr id="73" name="TextBox 72">
            <a:extLst>
              <a:ext uri="{FF2B5EF4-FFF2-40B4-BE49-F238E27FC236}">
                <a16:creationId xmlns:a16="http://schemas.microsoft.com/office/drawing/2014/main" id="{45AF9405-DBF0-784A-8398-F616F65DA890}"/>
              </a:ext>
            </a:extLst>
          </p:cNvPr>
          <p:cNvSpPr txBox="1"/>
          <p:nvPr/>
        </p:nvSpPr>
        <p:spPr>
          <a:xfrm>
            <a:off x="4157377" y="5769437"/>
            <a:ext cx="1203434" cy="276999"/>
          </a:xfrm>
          <a:prstGeom prst="rect">
            <a:avLst/>
          </a:prstGeom>
          <a:noFill/>
        </p:spPr>
        <p:txBody>
          <a:bodyPr wrap="square" rtlCol="0">
            <a:spAutoFit/>
          </a:bodyPr>
          <a:lstStyle/>
          <a:p>
            <a:pPr algn="ctr"/>
            <a:r>
              <a:rPr lang="en-US" sz="1200" dirty="0"/>
              <a:t>defaulted</a:t>
            </a:r>
          </a:p>
        </p:txBody>
      </p:sp>
      <p:sp>
        <p:nvSpPr>
          <p:cNvPr id="74" name="TextBox 73">
            <a:extLst>
              <a:ext uri="{FF2B5EF4-FFF2-40B4-BE49-F238E27FC236}">
                <a16:creationId xmlns:a16="http://schemas.microsoft.com/office/drawing/2014/main" id="{D9B46DE8-6921-2D40-AB0C-04A8DF345653}"/>
              </a:ext>
            </a:extLst>
          </p:cNvPr>
          <p:cNvSpPr txBox="1"/>
          <p:nvPr/>
        </p:nvSpPr>
        <p:spPr>
          <a:xfrm>
            <a:off x="5394863" y="5773639"/>
            <a:ext cx="1203434" cy="276999"/>
          </a:xfrm>
          <a:prstGeom prst="rect">
            <a:avLst/>
          </a:prstGeom>
          <a:noFill/>
        </p:spPr>
        <p:txBody>
          <a:bodyPr wrap="square" rtlCol="0">
            <a:spAutoFit/>
          </a:bodyPr>
          <a:lstStyle/>
          <a:p>
            <a:pPr algn="ctr"/>
            <a:r>
              <a:rPr lang="en-US" sz="1200" dirty="0"/>
              <a:t>defaulted</a:t>
            </a:r>
          </a:p>
        </p:txBody>
      </p:sp>
      <p:sp>
        <p:nvSpPr>
          <p:cNvPr id="75" name="TextBox 74">
            <a:extLst>
              <a:ext uri="{FF2B5EF4-FFF2-40B4-BE49-F238E27FC236}">
                <a16:creationId xmlns:a16="http://schemas.microsoft.com/office/drawing/2014/main" id="{D467B644-EF2A-C84A-8530-E41F3101A78C}"/>
              </a:ext>
            </a:extLst>
          </p:cNvPr>
          <p:cNvSpPr txBox="1"/>
          <p:nvPr/>
        </p:nvSpPr>
        <p:spPr>
          <a:xfrm>
            <a:off x="1710403" y="5779981"/>
            <a:ext cx="1203434" cy="276999"/>
          </a:xfrm>
          <a:prstGeom prst="rect">
            <a:avLst/>
          </a:prstGeom>
          <a:noFill/>
        </p:spPr>
        <p:txBody>
          <a:bodyPr wrap="square" rtlCol="0">
            <a:spAutoFit/>
          </a:bodyPr>
          <a:lstStyle/>
          <a:p>
            <a:pPr algn="ctr"/>
            <a:r>
              <a:rPr lang="en-US" sz="1200" b="1" dirty="0"/>
              <a:t>destructor</a:t>
            </a:r>
          </a:p>
        </p:txBody>
      </p:sp>
      <p:sp>
        <p:nvSpPr>
          <p:cNvPr id="77" name="TextBox 76">
            <a:extLst>
              <a:ext uri="{FF2B5EF4-FFF2-40B4-BE49-F238E27FC236}">
                <a16:creationId xmlns:a16="http://schemas.microsoft.com/office/drawing/2014/main" id="{E4428EA9-E418-4248-A228-2224B3E9F582}"/>
              </a:ext>
            </a:extLst>
          </p:cNvPr>
          <p:cNvSpPr txBox="1"/>
          <p:nvPr/>
        </p:nvSpPr>
        <p:spPr>
          <a:xfrm>
            <a:off x="2384608" y="1126575"/>
            <a:ext cx="7110483" cy="1015663"/>
          </a:xfrm>
          <a:prstGeom prst="rect">
            <a:avLst/>
          </a:prstGeom>
          <a:noFill/>
        </p:spPr>
        <p:txBody>
          <a:bodyPr wrap="square" rtlCol="0">
            <a:spAutoFit/>
          </a:bodyPr>
          <a:lstStyle/>
          <a:p>
            <a:r>
              <a:rPr lang="en-US" sz="1200" dirty="0"/>
              <a:t>In many cases such as in </a:t>
            </a:r>
            <a:r>
              <a:rPr lang="en-US" sz="1200" i="1" dirty="0">
                <a:solidFill>
                  <a:schemeClr val="accent1"/>
                </a:solidFill>
              </a:rPr>
              <a:t>The Rule of Five </a:t>
            </a:r>
            <a:r>
              <a:rPr lang="en-US" sz="1200" dirty="0"/>
              <a:t>we talk about just </a:t>
            </a:r>
            <a:r>
              <a:rPr lang="en-US" sz="1200" b="1" dirty="0">
                <a:solidFill>
                  <a:schemeClr val="accent1"/>
                </a:solidFill>
              </a:rPr>
              <a:t>five</a:t>
            </a:r>
            <a:r>
              <a:rPr lang="en-US" sz="1200" dirty="0"/>
              <a:t> of these operations, because the default constructor is different in terms of semantics to the other </a:t>
            </a:r>
            <a:r>
              <a:rPr lang="en-US" sz="1200" b="1" dirty="0">
                <a:solidFill>
                  <a:schemeClr val="accent1"/>
                </a:solidFill>
              </a:rPr>
              <a:t>five</a:t>
            </a:r>
            <a:r>
              <a:rPr lang="en-US" sz="1200" dirty="0"/>
              <a:t> (or </a:t>
            </a:r>
            <a:r>
              <a:rPr lang="en-US" sz="1200" b="1" dirty="0">
                <a:solidFill>
                  <a:schemeClr val="accent1"/>
                </a:solidFill>
              </a:rPr>
              <a:t>three</a:t>
            </a:r>
            <a:r>
              <a:rPr lang="en-US" sz="1200" dirty="0"/>
              <a:t> before C++11) operations. The other </a:t>
            </a:r>
            <a:r>
              <a:rPr lang="en-US" sz="1200" b="1" dirty="0">
                <a:solidFill>
                  <a:schemeClr val="accent1"/>
                </a:solidFill>
              </a:rPr>
              <a:t>five</a:t>
            </a:r>
            <a:r>
              <a:rPr lang="en-US" sz="1200" dirty="0"/>
              <a:t> operations are usually not declared and have more complex dependencies.  </a:t>
            </a:r>
          </a:p>
          <a:p>
            <a:endParaRPr lang="en-US" sz="1200" dirty="0"/>
          </a:p>
          <a:p>
            <a:r>
              <a:rPr lang="en-US" sz="1200" i="1" dirty="0"/>
              <a:t>Note</a:t>
            </a:r>
            <a:r>
              <a:rPr lang="en-US" sz="1200" dirty="0"/>
              <a:t>: we should thank </a:t>
            </a:r>
            <a:r>
              <a:rPr lang="en-US" sz="1200" dirty="0">
                <a:hlinkClick r:id="rId2"/>
              </a:rPr>
              <a:t>Howard Hinnant</a:t>
            </a:r>
            <a:r>
              <a:rPr lang="en-US" sz="1200" dirty="0"/>
              <a:t> for this well </a:t>
            </a:r>
            <a:r>
              <a:rPr lang="en-US" sz="1200"/>
              <a:t>designed table.</a:t>
            </a:r>
            <a:endParaRPr lang="en-US" sz="1200" dirty="0"/>
          </a:p>
        </p:txBody>
      </p:sp>
    </p:spTree>
    <p:extLst>
      <p:ext uri="{BB962C8B-B14F-4D97-AF65-F5344CB8AC3E}">
        <p14:creationId xmlns:p14="http://schemas.microsoft.com/office/powerpoint/2010/main" val="388901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70B614-CFB6-2440-8388-00CA544218D4}"/>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06DC135E-53AA-0841-AF99-8FD8D0413DC9}"/>
              </a:ext>
            </a:extLst>
          </p:cNvPr>
          <p:cNvSpPr txBox="1"/>
          <p:nvPr/>
        </p:nvSpPr>
        <p:spPr>
          <a:xfrm>
            <a:off x="3108865" y="568710"/>
            <a:ext cx="7140603" cy="523220"/>
          </a:xfrm>
          <a:prstGeom prst="rect">
            <a:avLst/>
          </a:prstGeom>
          <a:noFill/>
        </p:spPr>
        <p:txBody>
          <a:bodyPr wrap="square" rtlCol="0">
            <a:spAutoFit/>
          </a:bodyPr>
          <a:lstStyle/>
          <a:p>
            <a:r>
              <a:rPr lang="en-US" sz="1400" dirty="0"/>
              <a:t>Default constructor ,   Copy constructor,   Copy assignment operator </a:t>
            </a:r>
          </a:p>
          <a:p>
            <a:r>
              <a:rPr lang="en-US" sz="1400" dirty="0"/>
              <a:t>Move constructor (since C++ 11),    Move assignment operator (since C++ 11),   Destructor  </a:t>
            </a:r>
          </a:p>
        </p:txBody>
      </p:sp>
      <p:sp>
        <p:nvSpPr>
          <p:cNvPr id="6" name="TextBox 5">
            <a:extLst>
              <a:ext uri="{FF2B5EF4-FFF2-40B4-BE49-F238E27FC236}">
                <a16:creationId xmlns:a16="http://schemas.microsoft.com/office/drawing/2014/main" id="{3263FEEB-92F9-794C-8E64-9FB4364FA8E1}"/>
              </a:ext>
            </a:extLst>
          </p:cNvPr>
          <p:cNvSpPr txBox="1"/>
          <p:nvPr/>
        </p:nvSpPr>
        <p:spPr>
          <a:xfrm>
            <a:off x="2305334" y="2149410"/>
            <a:ext cx="6666931"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A default constructor is declared automatically if no other constructor is user-declared.</a:t>
            </a:r>
          </a:p>
          <a:p>
            <a:pPr marL="171450" indent="-171450">
              <a:buFont typeface="Arial" panose="020B0604020202020204" pitchFamily="34" charset="0"/>
              <a:buChar char="•"/>
            </a:pPr>
            <a:r>
              <a:rPr lang="en-US" sz="1200" dirty="0"/>
              <a:t>The special copy member functions and the destructor disable move support. The automatic generation of special move member functions is disabled (unless the moving operations are also declared). However, still a request to move an object usually works because a copy member functions are used as a fallback (unless the special move member functions are explicitly deleted).</a:t>
            </a:r>
          </a:p>
          <a:p>
            <a:pPr marL="171450" indent="-171450">
              <a:buFont typeface="Arial" panose="020B0604020202020204" pitchFamily="34" charset="0"/>
              <a:buChar char="•"/>
            </a:pPr>
            <a:r>
              <a:rPr lang="en-US" sz="1200" dirty="0"/>
              <a:t>The special move member functions disable the normal copying and assignment. The copying and other moving special member functions are deleted so that you can only move (assign) but not copy (assign) an object (unless the other operations are also declared).  </a:t>
            </a:r>
          </a:p>
        </p:txBody>
      </p:sp>
    </p:spTree>
    <p:extLst>
      <p:ext uri="{BB962C8B-B14F-4D97-AF65-F5344CB8AC3E}">
        <p14:creationId xmlns:p14="http://schemas.microsoft.com/office/powerpoint/2010/main" val="303616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3009D0-D9A2-5447-9427-355003F835D8}"/>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EE24C48C-E9A9-F94E-9C19-FFE128449AD7}"/>
              </a:ext>
            </a:extLst>
          </p:cNvPr>
          <p:cNvSpPr txBox="1"/>
          <p:nvPr/>
        </p:nvSpPr>
        <p:spPr>
          <a:xfrm>
            <a:off x="3623480" y="555062"/>
            <a:ext cx="4524233" cy="307777"/>
          </a:xfrm>
          <a:prstGeom prst="rect">
            <a:avLst/>
          </a:prstGeom>
          <a:noFill/>
        </p:spPr>
        <p:txBody>
          <a:bodyPr wrap="square" rtlCol="0">
            <a:spAutoFit/>
          </a:bodyPr>
          <a:lstStyle/>
          <a:p>
            <a:r>
              <a:rPr lang="en-US" sz="1400" dirty="0"/>
              <a:t>The Rule of Three, The Rule of Five, The Rule of Zero</a:t>
            </a:r>
          </a:p>
        </p:txBody>
      </p:sp>
      <p:sp>
        <p:nvSpPr>
          <p:cNvPr id="6" name="TextBox 5">
            <a:extLst>
              <a:ext uri="{FF2B5EF4-FFF2-40B4-BE49-F238E27FC236}">
                <a16:creationId xmlns:a16="http://schemas.microsoft.com/office/drawing/2014/main" id="{580628FE-86F5-E340-B156-028C8D008C62}"/>
              </a:ext>
            </a:extLst>
          </p:cNvPr>
          <p:cNvSpPr txBox="1"/>
          <p:nvPr/>
        </p:nvSpPr>
        <p:spPr>
          <a:xfrm>
            <a:off x="1899266" y="1488734"/>
            <a:ext cx="7972660" cy="3046988"/>
          </a:xfrm>
          <a:prstGeom prst="rect">
            <a:avLst/>
          </a:prstGeom>
          <a:noFill/>
        </p:spPr>
        <p:txBody>
          <a:bodyPr wrap="square" rtlCol="0">
            <a:spAutoFit/>
          </a:bodyPr>
          <a:lstStyle/>
          <a:p>
            <a:pPr marL="228600" indent="-228600">
              <a:buAutoNum type="arabicPeriod"/>
            </a:pPr>
            <a:r>
              <a:rPr lang="en-US" sz="1200" dirty="0"/>
              <a:t>The Rule of Three</a:t>
            </a:r>
          </a:p>
          <a:p>
            <a:endParaRPr lang="en-US" sz="1200" dirty="0"/>
          </a:p>
          <a:p>
            <a:r>
              <a:rPr lang="en-US" sz="1200" b="1" i="1" dirty="0"/>
              <a:t>If a class requires a user-defined destructor, a user-defined copy constructor, or a user-defined copy assignment operator, it almost certainly requires all of the three.</a:t>
            </a:r>
          </a:p>
          <a:p>
            <a:endParaRPr lang="en-US" sz="1200" dirty="0"/>
          </a:p>
          <a:p>
            <a:r>
              <a:rPr lang="en-US" sz="1200" dirty="0"/>
              <a:t>Because C++ copies and copy-assigns objects of user-defined types in various situations (passing/returning by value, manipulating container) these special member functions will be called, if accessible, and if they are not user-defined they are implicitly defined by the compiler. </a:t>
            </a:r>
          </a:p>
          <a:p>
            <a:endParaRPr lang="en-US" sz="1200" dirty="0"/>
          </a:p>
          <a:p>
            <a:r>
              <a:rPr lang="en-US" sz="1200" dirty="0"/>
              <a:t>The implicitly defined special member functions are typically incorrect if the class manages a resource whose handle is an object of non-class type (raw pointer, POSIX file descriptor, etc.) whose destructor does nothing and copy constructor/assignment operator performs “shallow” copy (copy the value of the handle without duplicating the underlying resource). </a:t>
            </a:r>
          </a:p>
          <a:p>
            <a:r>
              <a:rPr lang="en-US" sz="1200" dirty="0"/>
              <a:t>Classes that manage non-copyable resources through copyable handles may have to declare copy assignment and copy constructor private and not provide their definitions or define them as deleted. This is another application of the rule of three: deleting one and leaving the other to be implicitly-defined will most likely result in errors. </a:t>
            </a:r>
          </a:p>
        </p:txBody>
      </p:sp>
    </p:spTree>
    <p:extLst>
      <p:ext uri="{BB962C8B-B14F-4D97-AF65-F5344CB8AC3E}">
        <p14:creationId xmlns:p14="http://schemas.microsoft.com/office/powerpoint/2010/main" val="340721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2843D3-0712-2A4F-B425-A41AE23EC438}"/>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A96F2AB8-D707-D043-81B5-7CBAE0CF5B34}"/>
              </a:ext>
            </a:extLst>
          </p:cNvPr>
          <p:cNvSpPr txBox="1"/>
          <p:nvPr/>
        </p:nvSpPr>
        <p:spPr>
          <a:xfrm>
            <a:off x="3623480" y="555062"/>
            <a:ext cx="4524233" cy="307777"/>
          </a:xfrm>
          <a:prstGeom prst="rect">
            <a:avLst/>
          </a:prstGeom>
          <a:noFill/>
        </p:spPr>
        <p:txBody>
          <a:bodyPr wrap="square" rtlCol="0">
            <a:spAutoFit/>
          </a:bodyPr>
          <a:lstStyle/>
          <a:p>
            <a:r>
              <a:rPr lang="en-US" sz="1400" dirty="0"/>
              <a:t>The Rule of Three, The Rule of Five, The Rule of Zero</a:t>
            </a:r>
          </a:p>
        </p:txBody>
      </p:sp>
      <p:sp>
        <p:nvSpPr>
          <p:cNvPr id="6" name="TextBox 5">
            <a:extLst>
              <a:ext uri="{FF2B5EF4-FFF2-40B4-BE49-F238E27FC236}">
                <a16:creationId xmlns:a16="http://schemas.microsoft.com/office/drawing/2014/main" id="{6A679A79-51EA-5E44-9125-A36CA5382402}"/>
              </a:ext>
            </a:extLst>
          </p:cNvPr>
          <p:cNvSpPr txBox="1"/>
          <p:nvPr/>
        </p:nvSpPr>
        <p:spPr>
          <a:xfrm>
            <a:off x="1899266" y="1488734"/>
            <a:ext cx="7972660" cy="4524315"/>
          </a:xfrm>
          <a:prstGeom prst="rect">
            <a:avLst/>
          </a:prstGeom>
          <a:noFill/>
        </p:spPr>
        <p:txBody>
          <a:bodyPr wrap="square" rtlCol="0">
            <a:spAutoFit/>
          </a:bodyPr>
          <a:lstStyle/>
          <a:p>
            <a:pPr marL="228600" indent="-228600">
              <a:buAutoNum type="arabicPeriod" startAt="2"/>
            </a:pPr>
            <a:r>
              <a:rPr lang="en-US" sz="1200" dirty="0"/>
              <a:t>The Rule of Five</a:t>
            </a:r>
          </a:p>
          <a:p>
            <a:endParaRPr lang="en-US" sz="1200" dirty="0"/>
          </a:p>
          <a:p>
            <a:r>
              <a:rPr lang="en-US" sz="1200" dirty="0"/>
              <a:t>Because the presence of a user-defined destructor, copy-constructor, or copy-assignment operator prevents the implicit definition of the move constructor and the move-assignment operator, any class for which move semantics are desirable has to declare all five special member functions.</a:t>
            </a:r>
          </a:p>
          <a:p>
            <a:r>
              <a:rPr lang="en-US" sz="1200" dirty="0"/>
              <a:t>Unlike in The Rule of Three failing to provide move constructor and move assignment is usually not an error, but</a:t>
            </a:r>
            <a:r>
              <a:rPr lang="en-US" sz="1200" i="1" dirty="0"/>
              <a:t> </a:t>
            </a:r>
            <a:r>
              <a:rPr lang="en-US" sz="1200" dirty="0"/>
              <a:t>a missed optimization opportunity</a:t>
            </a:r>
            <a:r>
              <a:rPr lang="en-US" sz="1200" i="1" dirty="0"/>
              <a:t>.</a:t>
            </a:r>
          </a:p>
          <a:p>
            <a:endParaRPr lang="en-US" sz="1200" i="1" dirty="0"/>
          </a:p>
          <a:p>
            <a:endParaRPr lang="en-US" sz="1200" i="1" dirty="0"/>
          </a:p>
          <a:p>
            <a:endParaRPr lang="en-US" sz="1200" i="1" dirty="0"/>
          </a:p>
          <a:p>
            <a:pPr marL="228600" indent="-228600">
              <a:buAutoNum type="arabicPeriod" startAt="3"/>
            </a:pPr>
            <a:r>
              <a:rPr lang="en-US" sz="1200" dirty="0"/>
              <a:t>The Rule of Zero</a:t>
            </a:r>
          </a:p>
          <a:p>
            <a:endParaRPr lang="en-US" sz="1200" dirty="0"/>
          </a:p>
          <a:p>
            <a:r>
              <a:rPr lang="en-US" sz="1200" dirty="0"/>
              <a:t>Classes that have custom destructors, copy/move constructors or copy/move assignment operators should deal exclusively with ownership (which follows from </a:t>
            </a:r>
            <a:r>
              <a:rPr lang="en-US" sz="1200" dirty="0">
                <a:hlinkClick r:id="rId2"/>
              </a:rPr>
              <a:t>the Single Responsibility Principle</a:t>
            </a:r>
            <a:r>
              <a:rPr lang="en-US" sz="1200" dirty="0"/>
              <a:t>). Other classes should not have custom destructors, copy/move constructors or copy/move assignment operators. The rule also appears in the C++ Core Guidelines as </a:t>
            </a:r>
            <a:r>
              <a:rPr lang="en-US" sz="1200" dirty="0">
                <a:hlinkClick r:id="rId3"/>
              </a:rPr>
              <a:t>C.20: if you can avoid defining default operations do</a:t>
            </a:r>
            <a:r>
              <a:rPr lang="en-US" sz="1200" dirty="0"/>
              <a:t>.</a:t>
            </a:r>
          </a:p>
          <a:p>
            <a:r>
              <a:rPr lang="en-US" sz="1200" dirty="0"/>
              <a:t>When a base class is intended for polymorphic use, its destructor may have to be declared public and virtual. This blocks implicit moves (and deprecates implicit copies), and so the special member functions have to be declared as defaulted. However, this makes the class prone to slicing, which is why polymorphic classes often define copy as deleted (see </a:t>
            </a:r>
            <a:r>
              <a:rPr lang="en-US" sz="1200" dirty="0">
                <a:hlinkClick r:id="rId4"/>
              </a:rPr>
              <a:t>C.67: A polymorphic class should suppress copying</a:t>
            </a:r>
            <a:r>
              <a:rPr lang="en-US" sz="1200" dirty="0"/>
              <a:t> in C++ Core Guidelines), which leads to the following generic wording for the Rule Of Five:</a:t>
            </a:r>
          </a:p>
          <a:p>
            <a:r>
              <a:rPr lang="en-US" sz="1200" dirty="0">
                <a:hlinkClick r:id="rId5"/>
              </a:rPr>
              <a:t>C21: If you define or =delete any default operation define or =delete them all</a:t>
            </a:r>
            <a:r>
              <a:rPr lang="en-US" sz="1200" dirty="0"/>
              <a:t> </a:t>
            </a:r>
          </a:p>
          <a:p>
            <a:r>
              <a:rPr lang="en-US" sz="1200" dirty="0"/>
              <a:t> </a:t>
            </a:r>
          </a:p>
          <a:p>
            <a:endParaRPr lang="en-US" sz="1200" dirty="0"/>
          </a:p>
        </p:txBody>
      </p:sp>
    </p:spTree>
    <p:extLst>
      <p:ext uri="{BB962C8B-B14F-4D97-AF65-F5344CB8AC3E}">
        <p14:creationId xmlns:p14="http://schemas.microsoft.com/office/powerpoint/2010/main" val="1016229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875</Words>
  <Application>Microsoft Macintosh PowerPoint</Application>
  <PresentationFormat>Widescreen</PresentationFormat>
  <Paragraphs>126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Gueorguiev, Dimitar</dc:creator>
  <cp:lastModifiedBy>Gueorguiev, Dimitar</cp:lastModifiedBy>
  <cp:revision>18</cp:revision>
  <dcterms:created xsi:type="dcterms:W3CDTF">2021-11-21T23:54:02Z</dcterms:created>
  <dcterms:modified xsi:type="dcterms:W3CDTF">2021-11-22T03:56:01Z</dcterms:modified>
</cp:coreProperties>
</file>