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4"/>
    <p:restoredTop sz="96327"/>
  </p:normalViewPr>
  <p:slideViewPr>
    <p:cSldViewPr snapToGrid="0">
      <p:cViewPr>
        <p:scale>
          <a:sx n="193" d="100"/>
          <a:sy n="193" d="100"/>
        </p:scale>
        <p:origin x="144" y="-3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0465-F158-21F1-0FDD-7AE65D3FC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1E8E-5494-1E09-FEE3-24BC36860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F8C0F-6F10-BDE7-A89C-39123F6F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4ED8-0D53-0E93-0AA9-0E7C2ACA3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C197-0D70-CB95-BFF7-67BE14CE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5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3EA-FD98-DFA3-6294-4B641E3E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12354-7F38-8B3E-5692-8BEA617FF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D14AD-FAE4-F514-0967-068CA5E4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6B02-C1A2-7A9E-C172-1E2CC69B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325E-79C3-25D9-C410-8364E23A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3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4B84B-63FC-52AD-699F-7A0747030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4AB42-4828-805B-ADF3-BB841631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3D24-3FC4-D492-C94E-47B79011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79AE-C188-36E7-AC01-3EA6A0F5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9DF78-90B4-A562-7575-40826F68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CE47-AA8C-B202-2221-655FD9DD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1F837-AE35-8E87-6AA1-3C1C0DD2F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8F549-3854-BFA0-BAC7-74F58B57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38FB-4DC7-4571-DC9A-374D19E8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8559-4D4A-968F-AC58-9995FEEF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2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CA4B9-E552-B8F4-9CEA-03284C4B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255B-E9DA-51A9-5A16-43A6D100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F3980-AE60-C707-5946-B9703218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D3B3-4D79-7062-3F95-ECD98A8A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02D4A-ACFE-9A85-8E2D-92FEED9E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3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EBD6-267A-9483-67E0-8627CF84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06ED0-98BB-2D73-4266-DE2CAFCC0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FD565-B754-D94D-31CD-0493704DF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9FC25-C913-C857-BC45-6172A77D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573F8-1121-D6DD-F77C-C41CCF9D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1EE8C-8766-BAA3-2D5B-009C5A4A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6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42C2-E343-BEDF-4B19-49648590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8CDF8-43A8-48AE-BB07-6E48FA9FA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66E0C-2DC8-7288-0D37-56767F036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7DA5C-EACD-4E04-2D86-E84416E8A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11583-7F42-5D7E-3FE7-6B9BE7371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1A82F-6AEA-6A46-F467-2F9F1DFF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869B7B-C4D2-D910-3B07-7C5EAE3D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E42E4-AF4D-E33E-7BE5-7875C1BB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5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9136-07DE-950A-F822-CC1C8B72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919BD-E8B0-4A7C-110F-2DF0075B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22364-1802-3751-F18E-B98DFC5E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28F84-040C-A26E-323B-4BEDF9E0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15D25C-20BC-9C2D-BFA6-9F30AFF7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889DD-B084-DE3E-C49C-5713DB60F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A2C2E-0617-0B11-71A4-834A32D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6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558D-9D7A-B641-AF27-AB4C5902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724B-9A15-962D-A835-E3B3CF8F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86D08-00F8-E621-5289-47A564701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EB682-D93E-9BBD-D8D4-991AAF6E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0E02B-978C-D5EB-C77E-15E0D4F4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2952B-EA6B-0CC6-A201-FA23DE20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4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7078-C6B6-DBFD-665A-531D3F4D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56195-2097-35E1-3E38-A4B0535A7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89743-51F6-7D11-8B2B-85FD8F9EC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A6E18-852F-BB53-D61E-5803F32A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C1758-B065-2749-E755-AD66BB21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7FDC-DB42-6B47-0829-2A31C3D1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3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D3E0-4AC7-59A6-8690-EC3CC6C9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EEDFD-24ED-4579-F9C3-16C1F2CDC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DD95-6618-C53D-FECF-521BDC2B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576EC-B477-3B47-B27B-671E2D100E18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EED5-5BEC-5396-F6D8-2B9177B03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8B9F-C5FF-EF74-DC25-C6418916B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8D54B-B2D4-0247-A551-3F98A037B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FD47CE9-1751-E567-E833-76856089ACCF}"/>
              </a:ext>
            </a:extLst>
          </p:cNvPr>
          <p:cNvGrpSpPr/>
          <p:nvPr/>
        </p:nvGrpSpPr>
        <p:grpSpPr>
          <a:xfrm>
            <a:off x="525520" y="1140373"/>
            <a:ext cx="4540726" cy="993942"/>
            <a:chOff x="525520" y="1140373"/>
            <a:chExt cx="4540726" cy="9939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38F7D4-E9E3-8196-66DA-2899F1D2D6DC}"/>
                </a:ext>
              </a:extLst>
            </p:cNvPr>
            <p:cNvSpPr txBox="1"/>
            <p:nvPr/>
          </p:nvSpPr>
          <p:spPr>
            <a:xfrm>
              <a:off x="2485698" y="1140373"/>
              <a:ext cx="478016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Noise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C4F944A-CE45-853B-30C6-4CDB18B898B6}"/>
                </a:ext>
              </a:extLst>
            </p:cNvPr>
            <p:cNvSpPr txBox="1"/>
            <p:nvPr/>
          </p:nvSpPr>
          <p:spPr>
            <a:xfrm>
              <a:off x="525520" y="1734205"/>
              <a:ext cx="705642" cy="40011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Source of </a:t>
              </a:r>
            </a:p>
            <a:p>
              <a:r>
                <a:rPr lang="en-US" sz="1000" dirty="0"/>
                <a:t>Messages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678E62-F7DC-23BE-20FA-8254F7BFC53E}"/>
                </a:ext>
              </a:extLst>
            </p:cNvPr>
            <p:cNvSpPr txBox="1"/>
            <p:nvPr/>
          </p:nvSpPr>
          <p:spPr>
            <a:xfrm>
              <a:off x="1518433" y="1811150"/>
              <a:ext cx="612668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Encoder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A968F5-343F-3D3D-268F-009BD89AE2D7}"/>
                </a:ext>
              </a:extLst>
            </p:cNvPr>
            <p:cNvSpPr txBox="1"/>
            <p:nvPr/>
          </p:nvSpPr>
          <p:spPr>
            <a:xfrm>
              <a:off x="2418372" y="1811150"/>
              <a:ext cx="609462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Channel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F5A723-1D11-9258-E52D-D775875A5F41}"/>
                </a:ext>
              </a:extLst>
            </p:cNvPr>
            <p:cNvSpPr txBox="1"/>
            <p:nvPr/>
          </p:nvSpPr>
          <p:spPr>
            <a:xfrm>
              <a:off x="3315105" y="1811150"/>
              <a:ext cx="625492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Decoder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A5206D-FB19-607D-5AD3-89563363D537}"/>
                </a:ext>
              </a:extLst>
            </p:cNvPr>
            <p:cNvSpPr txBox="1"/>
            <p:nvPr/>
          </p:nvSpPr>
          <p:spPr>
            <a:xfrm>
              <a:off x="4282057" y="1811150"/>
              <a:ext cx="784189" cy="24622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Destination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98CFEE2-F471-EE0D-DB2D-08B892D2D294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 flipH="1">
              <a:off x="2723103" y="1386594"/>
              <a:ext cx="1603" cy="4245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B79AFF1-DEA6-0A63-CDBF-EF942F4A5100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1231162" y="1934260"/>
              <a:ext cx="28727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C7B373-9C94-C989-CE47-48DFB7A3B685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2131101" y="1934261"/>
              <a:ext cx="2872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20D0358-DA2E-0A87-9B8E-B6BFE2FB5EEE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027834" y="1934261"/>
              <a:ext cx="2872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0DC122-64FC-2FD4-AA75-6F418C0387F4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3940597" y="1934261"/>
              <a:ext cx="341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3AAA4A-EAA8-D5BB-8D75-56BCE9A7B421}"/>
              </a:ext>
            </a:extLst>
          </p:cNvPr>
          <p:cNvGrpSpPr/>
          <p:nvPr/>
        </p:nvGrpSpPr>
        <p:grpSpPr>
          <a:xfrm>
            <a:off x="639333" y="3456878"/>
            <a:ext cx="3943374" cy="1910577"/>
            <a:chOff x="639333" y="3456878"/>
            <a:chExt cx="3943374" cy="19105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E1E73D-F496-AD61-8EBF-84AD2AE84D6B}"/>
                </a:ext>
              </a:extLst>
            </p:cNvPr>
            <p:cNvSpPr/>
            <p:nvPr/>
          </p:nvSpPr>
          <p:spPr>
            <a:xfrm>
              <a:off x="3017432" y="3456878"/>
              <a:ext cx="1335563" cy="1414945"/>
            </a:xfrm>
            <a:prstGeom prst="rect">
              <a:avLst/>
            </a:prstGeom>
            <a:solidFill>
              <a:schemeClr val="accent1">
                <a:alpha val="9589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6C42BC-F2EB-E553-777F-BEC102A5FC6F}"/>
                </a:ext>
              </a:extLst>
            </p:cNvPr>
            <p:cNvSpPr txBox="1"/>
            <p:nvPr/>
          </p:nvSpPr>
          <p:spPr>
            <a:xfrm>
              <a:off x="639333" y="3904593"/>
              <a:ext cx="798617" cy="5078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Source: </a:t>
              </a:r>
            </a:p>
            <a:p>
              <a:r>
                <a:rPr lang="en-US" sz="900" dirty="0"/>
                <a:t>1 binary digit</a:t>
              </a:r>
            </a:p>
            <a:p>
              <a:r>
                <a:rPr lang="en-US" sz="900" dirty="0"/>
                <a:t>Per second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D1DBC58-57CE-0F43-799D-648E45C81EA8}"/>
                </a:ext>
              </a:extLst>
            </p:cNvPr>
            <p:cNvSpPr/>
            <p:nvPr/>
          </p:nvSpPr>
          <p:spPr>
            <a:xfrm>
              <a:off x="3171469" y="3773291"/>
              <a:ext cx="56876" cy="5250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BD25F65-A4F4-C766-4488-16472E770136}"/>
                </a:ext>
              </a:extLst>
            </p:cNvPr>
            <p:cNvSpPr/>
            <p:nvPr/>
          </p:nvSpPr>
          <p:spPr>
            <a:xfrm>
              <a:off x="3171469" y="4509271"/>
              <a:ext cx="56876" cy="5250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9A1888-7AE8-B036-5FD4-882D982BA95D}"/>
                </a:ext>
              </a:extLst>
            </p:cNvPr>
            <p:cNvSpPr/>
            <p:nvPr/>
          </p:nvSpPr>
          <p:spPr>
            <a:xfrm>
              <a:off x="4149059" y="3773291"/>
              <a:ext cx="56876" cy="5250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149F26-499B-981F-80C8-F563729D54A9}"/>
                </a:ext>
              </a:extLst>
            </p:cNvPr>
            <p:cNvSpPr/>
            <p:nvPr/>
          </p:nvSpPr>
          <p:spPr>
            <a:xfrm>
              <a:off x="4200426" y="4516960"/>
              <a:ext cx="56876" cy="5250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A903752-842D-E12E-B0F5-509717332EF5}"/>
                </a:ext>
              </a:extLst>
            </p:cNvPr>
            <p:cNvCxnSpPr>
              <a:stCxn id="23" idx="7"/>
              <a:endCxn id="24" idx="2"/>
            </p:cNvCxnSpPr>
            <p:nvPr/>
          </p:nvCxnSpPr>
          <p:spPr>
            <a:xfrm flipV="1">
              <a:off x="3220016" y="3799542"/>
              <a:ext cx="929043" cy="717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D4B6C95-5C41-1B08-6E97-D05C1DDB655E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3228345" y="3799542"/>
              <a:ext cx="920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07B359D-5F38-C361-EFD5-D9489338525E}"/>
                </a:ext>
              </a:extLst>
            </p:cNvPr>
            <p:cNvCxnSpPr>
              <a:stCxn id="22" idx="6"/>
              <a:endCxn id="25" idx="1"/>
            </p:cNvCxnSpPr>
            <p:nvPr/>
          </p:nvCxnSpPr>
          <p:spPr>
            <a:xfrm>
              <a:off x="3228345" y="3799542"/>
              <a:ext cx="980410" cy="725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99ACA5-60C6-CF79-8E02-6F03DAC2C551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>
              <a:off x="3228345" y="4535522"/>
              <a:ext cx="972081" cy="76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AE7F91-039C-882B-82A3-355468628F4A}"/>
                    </a:ext>
                  </a:extLst>
                </p:cNvPr>
                <p:cNvSpPr txBox="1"/>
                <p:nvPr/>
              </p:nvSpPr>
              <p:spPr>
                <a:xfrm>
                  <a:off x="3512052" y="3509267"/>
                  <a:ext cx="359393" cy="2526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CAE7F91-039C-882B-82A3-355468628F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052" y="3509267"/>
                  <a:ext cx="359393" cy="252698"/>
                </a:xfrm>
                <a:prstGeom prst="rect">
                  <a:avLst/>
                </a:prstGeom>
                <a:blipFill>
                  <a:blip r:embed="rId2"/>
                  <a:stretch>
                    <a:fillRect l="-20690" t="-80952" r="-6897" b="-1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2594012-BA70-1038-0484-B973F7D5BDF2}"/>
                    </a:ext>
                  </a:extLst>
                </p:cNvPr>
                <p:cNvSpPr txBox="1"/>
                <p:nvPr/>
              </p:nvSpPr>
              <p:spPr>
                <a:xfrm>
                  <a:off x="3512053" y="4578986"/>
                  <a:ext cx="359394" cy="2526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2594012-BA70-1038-0484-B973F7D5B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053" y="4578986"/>
                  <a:ext cx="359394" cy="252698"/>
                </a:xfrm>
                <a:prstGeom prst="rect">
                  <a:avLst/>
                </a:prstGeom>
                <a:blipFill>
                  <a:blip r:embed="rId3"/>
                  <a:stretch>
                    <a:fillRect l="-20690" t="-80952" r="-6897" b="-1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54404E-C83C-62E3-4C5E-ED854994F7DE}"/>
                    </a:ext>
                  </a:extLst>
                </p:cNvPr>
                <p:cNvSpPr txBox="1"/>
                <p:nvPr/>
              </p:nvSpPr>
              <p:spPr>
                <a:xfrm>
                  <a:off x="3425519" y="3825793"/>
                  <a:ext cx="359394" cy="2519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54404E-C83C-62E3-4C5E-ED854994F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5519" y="3825793"/>
                  <a:ext cx="359394" cy="251928"/>
                </a:xfrm>
                <a:prstGeom prst="rect">
                  <a:avLst/>
                </a:prstGeom>
                <a:blipFill>
                  <a:blip r:embed="rId4"/>
                  <a:stretch>
                    <a:fillRect l="-20000" t="-80952" r="-3333" b="-1238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5F4F7EF-40C6-D9B6-EA20-0AF068712B89}"/>
                    </a:ext>
                  </a:extLst>
                </p:cNvPr>
                <p:cNvSpPr txBox="1"/>
                <p:nvPr/>
              </p:nvSpPr>
              <p:spPr>
                <a:xfrm>
                  <a:off x="3380914" y="4249514"/>
                  <a:ext cx="359394" cy="2519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5F4F7EF-40C6-D9B6-EA20-0AF068712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914" y="4249514"/>
                  <a:ext cx="359394" cy="251928"/>
                </a:xfrm>
                <a:prstGeom prst="rect">
                  <a:avLst/>
                </a:prstGeom>
                <a:blipFill>
                  <a:blip r:embed="rId5"/>
                  <a:stretch>
                    <a:fillRect l="-24138" t="-80952" r="-6897" b="-128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3FB6986-F0BD-0654-48C5-D04CD3CAA00D}"/>
                    </a:ext>
                  </a:extLst>
                </p:cNvPr>
                <p:cNvSpPr txBox="1"/>
                <p:nvPr/>
              </p:nvSpPr>
              <p:spPr>
                <a:xfrm>
                  <a:off x="2765693" y="3626872"/>
                  <a:ext cx="263214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3FB6986-F0BD-0654-48C5-D04CD3CAA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693" y="3626872"/>
                  <a:ext cx="263214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80E6C40-D98F-353D-0A41-48B010C0E284}"/>
                    </a:ext>
                  </a:extLst>
                </p:cNvPr>
                <p:cNvSpPr txBox="1"/>
                <p:nvPr/>
              </p:nvSpPr>
              <p:spPr>
                <a:xfrm>
                  <a:off x="2773515" y="4401538"/>
                  <a:ext cx="263214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80E6C40-D98F-353D-0A41-48B010C0E2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3515" y="4401538"/>
                  <a:ext cx="263214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5DF2D03-4596-85CC-4FF6-96E191E5E535}"/>
                    </a:ext>
                  </a:extLst>
                </p:cNvPr>
                <p:cNvSpPr txBox="1"/>
                <p:nvPr/>
              </p:nvSpPr>
              <p:spPr>
                <a:xfrm>
                  <a:off x="4290740" y="3626871"/>
                  <a:ext cx="263214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5DF2D03-4596-85CC-4FF6-96E191E5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740" y="3626871"/>
                  <a:ext cx="263214" cy="2154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3E8F04-BFEE-1579-1F20-365FA3514EF7}"/>
                    </a:ext>
                  </a:extLst>
                </p:cNvPr>
                <p:cNvSpPr txBox="1"/>
                <p:nvPr/>
              </p:nvSpPr>
              <p:spPr>
                <a:xfrm>
                  <a:off x="4319493" y="4412411"/>
                  <a:ext cx="263214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C3E8F04-BFEE-1579-1F20-365FA3514E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9493" y="4412411"/>
                  <a:ext cx="263214" cy="2154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0E52CD-597C-7DA3-3A2A-AA68AC866A93}"/>
                </a:ext>
              </a:extLst>
            </p:cNvPr>
            <p:cNvSpPr txBox="1"/>
            <p:nvPr/>
          </p:nvSpPr>
          <p:spPr>
            <a:xfrm>
              <a:off x="2963714" y="4859624"/>
              <a:ext cx="1526510" cy="5078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Transmits up to 1 binary digit per second; probability of error = 1/4</a:t>
              </a:r>
            </a:p>
          </p:txBody>
        </p: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30C4A540-B848-D5FB-FA1F-2B71E823365E}"/>
                </a:ext>
              </a:extLst>
            </p:cNvPr>
            <p:cNvSpPr/>
            <p:nvPr/>
          </p:nvSpPr>
          <p:spPr>
            <a:xfrm>
              <a:off x="1918010" y="4159405"/>
              <a:ext cx="605883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549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37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3</cp:revision>
  <dcterms:created xsi:type="dcterms:W3CDTF">2024-04-04T02:24:34Z</dcterms:created>
  <dcterms:modified xsi:type="dcterms:W3CDTF">2024-04-04T14:30:32Z</dcterms:modified>
</cp:coreProperties>
</file>