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71" r:id="rId4"/>
    <p:sldId id="259" r:id="rId5"/>
    <p:sldId id="273" r:id="rId6"/>
    <p:sldId id="275" r:id="rId7"/>
    <p:sldId id="274" r:id="rId8"/>
    <p:sldId id="276" r:id="rId9"/>
    <p:sldId id="277" r:id="rId10"/>
    <p:sldId id="278" r:id="rId11"/>
    <p:sldId id="279" r:id="rId12"/>
    <p:sldId id="281" r:id="rId13"/>
    <p:sldId id="280" r:id="rId14"/>
    <p:sldId id="272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0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F56D-3A9F-43B1-A336-FB6E96F90608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274D-F813-4E6C-A988-A41253426530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2226D-CE97-48A5-8029-58B05F4D8EE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367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57D6-C1E6-4889-8708-24302C9DF90A}" type="datetimeFigureOut">
              <a:rPr lang="de-DE" smtClean="0"/>
              <a:pPr/>
              <a:t>25.09.2020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AF43-D9E9-419B-9B91-39D52FBCF64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acsmedchemlett.9b00331" TargetMode="External"/><Relationship Id="rId2" Type="http://schemas.openxmlformats.org/officeDocument/2006/relationships/hyperlink" Target="http://dx.doi.org/10.1039/C3MD00259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9643" y="2209801"/>
            <a:ext cx="8228157" cy="1447799"/>
          </a:xfrm>
        </p:spPr>
        <p:txBody>
          <a:bodyPr/>
          <a:lstStyle/>
          <a:p>
            <a:pPr algn="ctr"/>
            <a:r>
              <a:rPr lang="en-US" sz="3200" dirty="0" smtClean="0"/>
              <a:t>Reactions Module Documentation</a:t>
            </a:r>
            <a:endParaRPr lang="en-US" sz="3200" dirty="0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2400" dirty="0" err="1" smtClean="0">
                <a:solidFill>
                  <a:prstClr val="black"/>
                </a:solidFill>
              </a:rPr>
              <a:t>Dimitar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Yonchev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Life Science Informatics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University of Bonn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014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Thio</a:t>
            </a:r>
            <a:r>
              <a:rPr lang="en-US" dirty="0" smtClean="0">
                <a:sym typeface="Wingdings" panose="05000000000000000000" pitchFamily="2" charset="2"/>
              </a:rPr>
              <a:t>)ester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Carbonyl/</a:t>
            </a:r>
            <a:r>
              <a:rPr lang="en-US" sz="2600" dirty="0" err="1" smtClean="0">
                <a:sym typeface="Wingdings" panose="05000000000000000000" pitchFamily="2" charset="2"/>
              </a:rPr>
              <a:t>thionyl</a:t>
            </a:r>
            <a:r>
              <a:rPr lang="en-US" sz="2600" dirty="0" smtClean="0">
                <a:sym typeface="Wingdings" panose="05000000000000000000" pitchFamily="2" charset="2"/>
              </a:rPr>
              <a:t> C – O/S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atom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, 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=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O; S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4</a:t>
            </a:r>
            <a:r>
              <a:rPr lang="en-US" sz="2600" dirty="0" smtClean="0">
                <a:sym typeface="Wingdings" panose="05000000000000000000" pitchFamily="2" charset="2"/>
              </a:rPr>
              <a:t> = any C (not H)</a:t>
            </a:r>
          </a:p>
          <a:p>
            <a:pPr lvl="1">
              <a:buNone/>
            </a:pPr>
            <a:r>
              <a:rPr lang="en-US" sz="2200" dirty="0" smtClean="0">
                <a:sym typeface="Wingdings" pitchFamily="2" charset="2"/>
              </a:rPr>
              <a:t></a:t>
            </a:r>
            <a:r>
              <a:rPr lang="en-US" sz="2200" b="1" i="1" dirty="0" smtClean="0">
                <a:sym typeface="Wingdings" pitchFamily="2" charset="2"/>
              </a:rPr>
              <a:t> Summarizes two separate reactions (ester and </a:t>
            </a:r>
            <a:r>
              <a:rPr lang="en-US" sz="2200" b="1" i="1" dirty="0" err="1" smtClean="0">
                <a:sym typeface="Wingdings" pitchFamily="2" charset="2"/>
              </a:rPr>
              <a:t>thioester</a:t>
            </a:r>
            <a:r>
              <a:rPr lang="en-US" sz="2200" b="1" i="1" dirty="0" smtClean="0">
                <a:sym typeface="Wingdings" pitchFamily="2" charset="2"/>
              </a:rPr>
              <a:t>) </a:t>
            </a:r>
          </a:p>
          <a:p>
            <a:endParaRPr lang="en-US" sz="2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410200" y="1828800"/>
          <a:ext cx="2036762" cy="3143250"/>
        </p:xfrm>
        <a:graphic>
          <a:graphicData uri="http://schemas.openxmlformats.org/presentationml/2006/ole">
            <p:oleObj spid="_x0000_s15362" name="CS ChemDraw Drawing" r:id="rId3" imgW="952283" imgH="1462836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Thio</a:t>
            </a:r>
            <a:r>
              <a:rPr lang="en-US" dirty="0" smtClean="0">
                <a:sym typeface="Wingdings" panose="05000000000000000000" pitchFamily="2" charset="2"/>
              </a:rPr>
              <a:t>)ether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ym typeface="Wingdings" panose="05000000000000000000" pitchFamily="2" charset="2"/>
              </a:rPr>
              <a:t>Any C * – </a:t>
            </a:r>
            <a:r>
              <a:rPr lang="en-US" sz="2600" dirty="0" err="1" smtClean="0">
                <a:sym typeface="Wingdings" panose="05000000000000000000" pitchFamily="2" charset="2"/>
              </a:rPr>
              <a:t>alkylated</a:t>
            </a:r>
            <a:r>
              <a:rPr lang="en-US" sz="2600" dirty="0" smtClean="0">
                <a:sym typeface="Wingdings" panose="05000000000000000000" pitchFamily="2" charset="2"/>
              </a:rPr>
              <a:t> O/S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 (except C=O, C=S, C=N, C=P)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any C (except C=O, C=S, C=N, C=P)</a:t>
            </a:r>
          </a:p>
          <a:p>
            <a:pPr lvl="1">
              <a:buNone/>
            </a:pPr>
            <a:r>
              <a:rPr lang="en-US" sz="2200" dirty="0" smtClean="0">
                <a:sym typeface="Wingdings" panose="05000000000000000000" pitchFamily="2" charset="2"/>
              </a:rPr>
              <a:t> </a:t>
            </a:r>
            <a:r>
              <a:rPr lang="en-US" sz="2200" b="1" i="1" dirty="0" smtClean="0">
                <a:sym typeface="Wingdings" panose="05000000000000000000" pitchFamily="2" charset="2"/>
              </a:rPr>
              <a:t>summarizes two separate reactions (ether and </a:t>
            </a:r>
            <a:r>
              <a:rPr lang="en-US" sz="2200" b="1" i="1" dirty="0" err="1" smtClean="0">
                <a:sym typeface="Wingdings" panose="05000000000000000000" pitchFamily="2" charset="2"/>
              </a:rPr>
              <a:t>thioether</a:t>
            </a:r>
            <a:r>
              <a:rPr lang="en-US" sz="2200" b="1" i="1" dirty="0" smtClean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638800" y="2819400"/>
          <a:ext cx="2619375" cy="839788"/>
        </p:xfrm>
        <a:graphic>
          <a:graphicData uri="http://schemas.openxmlformats.org/presentationml/2006/ole">
            <p:oleObj spid="_x0000_s16386" name="CS ChemDraw Drawing" r:id="rId3" imgW="1334789" imgH="428013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Sulfonamide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sym typeface="Wingdings" panose="05000000000000000000" pitchFamily="2" charset="2"/>
              </a:rPr>
              <a:t>Sulfonyl</a:t>
            </a:r>
            <a:r>
              <a:rPr lang="en-US" sz="2600" dirty="0" smtClean="0">
                <a:sym typeface="Wingdings" panose="05000000000000000000" pitchFamily="2" charset="2"/>
              </a:rPr>
              <a:t> S  – any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 </a:t>
            </a:r>
            <a:r>
              <a:rPr lang="en-US" sz="2600" dirty="0" smtClean="0">
                <a:sym typeface="Wingdings" panose="05000000000000000000" pitchFamily="2" charset="2"/>
              </a:rPr>
              <a:t>, 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= C; H</a:t>
            </a:r>
          </a:p>
          <a:p>
            <a:endParaRPr lang="en-US" sz="2600" dirty="0">
              <a:sym typeface="Wingdings" panose="05000000000000000000" pitchFamily="2" charset="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86400" y="1828800"/>
          <a:ext cx="2656074" cy="2819400"/>
        </p:xfrm>
        <a:graphic>
          <a:graphicData uri="http://schemas.openxmlformats.org/presentationml/2006/ole">
            <p:oleObj spid="_x0000_s18434" name="CS ChemDraw Drawing" r:id="rId3" imgW="1177743" imgH="1250973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Disulfide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>
                <a:sym typeface="Wingdings" panose="05000000000000000000" pitchFamily="2" charset="2"/>
              </a:rPr>
              <a:t>Alkylated</a:t>
            </a:r>
            <a:r>
              <a:rPr lang="en-US" sz="2600" dirty="0" smtClean="0">
                <a:sym typeface="Wingdings" panose="05000000000000000000" pitchFamily="2" charset="2"/>
              </a:rPr>
              <a:t> S – </a:t>
            </a:r>
            <a:r>
              <a:rPr lang="en-US" sz="2600" dirty="0" err="1" smtClean="0">
                <a:sym typeface="Wingdings" panose="05000000000000000000" pitchFamily="2" charset="2"/>
              </a:rPr>
              <a:t>alkylated</a:t>
            </a:r>
            <a:r>
              <a:rPr lang="en-US" sz="2600" dirty="0" smtClean="0">
                <a:sym typeface="Wingdings" panose="05000000000000000000" pitchFamily="2" charset="2"/>
              </a:rPr>
              <a:t> S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 (not H)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any C (not H)</a:t>
            </a:r>
          </a:p>
        </p:txBody>
      </p:sp>
      <p:graphicFrame>
        <p:nvGraphicFramePr>
          <p:cNvPr id="17411" name="Object 3"/>
          <p:cNvGraphicFramePr>
            <a:graphicFrameLocks/>
          </p:cNvGraphicFramePr>
          <p:nvPr/>
        </p:nvGraphicFramePr>
        <p:xfrm>
          <a:off x="5791200" y="2895600"/>
          <a:ext cx="2492375" cy="858838"/>
        </p:xfrm>
        <a:graphic>
          <a:graphicData uri="http://schemas.openxmlformats.org/presentationml/2006/ole">
            <p:oleObj spid="_x0000_s17411" name="CS ChemDraw Drawing" r:id="rId3" imgW="1246361" imgH="429441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ExtendedRECAP</a:t>
            </a:r>
            <a:r>
              <a:rPr lang="en-US" dirty="0" smtClean="0">
                <a:sym typeface="Wingdings" panose="05000000000000000000" pitchFamily="2" charset="2"/>
              </a:rPr>
              <a:t> reactions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ym typeface="Wingdings" panose="05000000000000000000" pitchFamily="2" charset="2"/>
              </a:rPr>
              <a:t>C-C</a:t>
            </a: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Negishi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Heck</a:t>
            </a: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Stille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Sonogashira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Grignard carbonyl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Grignard alcohol</a:t>
            </a:r>
            <a:endParaRPr lang="en-US" sz="4400" dirty="0" smtClean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C-N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N-</a:t>
            </a:r>
            <a:r>
              <a:rPr lang="en-US" sz="1400" dirty="0" err="1" smtClean="0">
                <a:sym typeface="Wingdings" panose="05000000000000000000" pitchFamily="2" charset="2"/>
              </a:rPr>
              <a:t>arylation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sym typeface="Wingdings" panose="05000000000000000000" pitchFamily="2" charset="2"/>
              </a:rPr>
              <a:t>heterocycles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Mitsunobu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  <a:r>
              <a:rPr lang="en-US" sz="1400" dirty="0" err="1" smtClean="0">
                <a:sym typeface="Wingdings" panose="05000000000000000000" pitchFamily="2" charset="2"/>
              </a:rPr>
              <a:t>imide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err="1" smtClean="0">
                <a:sym typeface="Wingdings" panose="05000000000000000000" pitchFamily="2" charset="2"/>
              </a:rPr>
              <a:t>Mitsunobu</a:t>
            </a:r>
            <a:r>
              <a:rPr lang="en-US" sz="1400" dirty="0" smtClean="0">
                <a:sym typeface="Wingdings" panose="05000000000000000000" pitchFamily="2" charset="2"/>
              </a:rPr>
              <a:t> sulfonamide</a:t>
            </a:r>
          </a:p>
        </p:txBody>
      </p:sp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Negishi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Any* carbon – any* carbon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 </a:t>
            </a: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* no N, O, P, S 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</a:t>
            </a:r>
            <a:r>
              <a:rPr lang="en-US" sz="2600" dirty="0">
                <a:sym typeface="Wingdings" panose="05000000000000000000" pitchFamily="2" charset="2"/>
              </a:rPr>
              <a:t> any C </a:t>
            </a:r>
            <a:endParaRPr lang="en-US" sz="2600" dirty="0" smtClean="0">
              <a:sym typeface="Wingdings" panose="05000000000000000000" pitchFamily="2" charset="2"/>
            </a:endParaRPr>
          </a:p>
          <a:p>
            <a:pPr lvl="1"/>
            <a:r>
              <a:rPr lang="en-US" sz="2200" dirty="0" smtClean="0">
                <a:sym typeface="Wingdings" panose="05000000000000000000" pitchFamily="2" charset="2"/>
              </a:rPr>
              <a:t>* no </a:t>
            </a:r>
            <a:r>
              <a:rPr lang="en-US" sz="2200" dirty="0">
                <a:sym typeface="Wingdings" panose="05000000000000000000" pitchFamily="2" charset="2"/>
              </a:rPr>
              <a:t>N, O, P, </a:t>
            </a:r>
            <a:r>
              <a:rPr lang="en-US" sz="2200" dirty="0" smtClean="0">
                <a:sym typeface="Wingdings" panose="05000000000000000000" pitchFamily="2" charset="2"/>
              </a:rPr>
              <a:t>S</a:t>
            </a:r>
            <a:endParaRPr lang="en-US" sz="2200" baseline="-250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5791200" y="2895600"/>
          <a:ext cx="2495550" cy="855663"/>
        </p:xfrm>
        <a:graphic>
          <a:graphicData uri="http://schemas.openxmlformats.org/presentationml/2006/ole">
            <p:oleObj spid="_x0000_s1026" name="CS ChemDraw Drawing" r:id="rId3" imgW="1244999" imgH="428091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Heck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Conjugated vinyl C – vinyl C / aryl C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aryl C; vinyl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any C; H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= any C; H</a:t>
            </a:r>
            <a:endParaRPr lang="en-US" sz="26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4</a:t>
            </a:r>
            <a:r>
              <a:rPr lang="en-US" sz="2600" dirty="0" smtClean="0">
                <a:sym typeface="Wingdings" panose="05000000000000000000" pitchFamily="2" charset="2"/>
              </a:rPr>
              <a:t> </a:t>
            </a:r>
            <a:r>
              <a:rPr lang="en-US" sz="2600" dirty="0">
                <a:sym typeface="Wingdings" panose="05000000000000000000" pitchFamily="2" charset="2"/>
              </a:rPr>
              <a:t>= </a:t>
            </a:r>
            <a:r>
              <a:rPr lang="en-US" sz="2600" dirty="0" smtClean="0">
                <a:sym typeface="Wingdings" panose="05000000000000000000" pitchFamily="2" charset="2"/>
              </a:rPr>
              <a:t>aryl C; -CN; -COO</a:t>
            </a:r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708561" y="2248434"/>
          <a:ext cx="2533650" cy="2249487"/>
        </p:xfrm>
        <a:graphic>
          <a:graphicData uri="http://schemas.openxmlformats.org/presentationml/2006/ole">
            <p:oleObj spid="_x0000_s2050" name="CS ChemDraw Drawing" r:id="rId3" imgW="1269492" imgH="1127129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Stille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sym typeface="Wingdings" panose="05000000000000000000" pitchFamily="2" charset="2"/>
              </a:rPr>
              <a:t>V</a:t>
            </a:r>
            <a:r>
              <a:rPr lang="en-US" sz="2600" dirty="0" smtClean="0">
                <a:sym typeface="Wingdings" panose="05000000000000000000" pitchFamily="2" charset="2"/>
              </a:rPr>
              <a:t>inyl C – aryl C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aryl C</a:t>
            </a:r>
            <a:endParaRPr lang="en-US" sz="2600" i="1" dirty="0" smtClean="0">
              <a:sym typeface="Wingdings" panose="05000000000000000000" pitchFamily="2" charset="2"/>
            </a:endParaRPr>
          </a:p>
          <a:p>
            <a:r>
              <a:rPr lang="en-US" sz="2600" b="1" i="1" dirty="0" smtClean="0">
                <a:sym typeface="Wingdings" pitchFamily="2" charset="2"/>
              </a:rPr>
              <a:t> Corresponds to a more generalized Heck reaction between vinyl and aryl Cs</a:t>
            </a:r>
            <a:endParaRPr lang="en-US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588356" y="2826017"/>
          <a:ext cx="2568575" cy="850900"/>
        </p:xfrm>
        <a:graphic>
          <a:graphicData uri="http://schemas.openxmlformats.org/presentationml/2006/ole">
            <p:oleObj spid="_x0000_s3074" name="CS ChemDraw Drawing" r:id="rId3" imgW="1287780" imgH="427363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Sonogashira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>
                <a:sym typeface="Wingdings" panose="05000000000000000000" pitchFamily="2" charset="2"/>
              </a:rPr>
              <a:t>Alkynyl</a:t>
            </a:r>
            <a:r>
              <a:rPr lang="en-US" sz="2600" dirty="0" smtClean="0">
                <a:sym typeface="Wingdings" panose="05000000000000000000" pitchFamily="2" charset="2"/>
              </a:rPr>
              <a:t> C – aryl C / vinyl C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aryl C; vinyl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any C (not H)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632094" y="2825839"/>
          <a:ext cx="2647950" cy="842963"/>
        </p:xfrm>
        <a:graphic>
          <a:graphicData uri="http://schemas.openxmlformats.org/presentationml/2006/ole">
            <p:oleObj spid="_x0000_s4098" name="CS ChemDraw Drawing" r:id="rId3" imgW="1331976" imgH="423557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Grignard carbonyl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Carbonyl C – any non-primary C*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non-primary C  at least 1 C neighbor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* Not carbonyl C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* max. 1 halogen neighbor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any C (not H)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702122" y="2120722"/>
          <a:ext cx="1827212" cy="1562100"/>
        </p:xfrm>
        <a:graphic>
          <a:graphicData uri="http://schemas.openxmlformats.org/presentationml/2006/ole">
            <p:oleObj spid="_x0000_s5122" name="CS ChemDraw Drawing" r:id="rId3" imgW="910590" imgH="779693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Overview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Python module implemented as a class based on </a:t>
            </a:r>
            <a:r>
              <a:rPr lang="en-US" sz="2600" dirty="0" err="1" smtClean="0">
                <a:sym typeface="Wingdings" panose="05000000000000000000" pitchFamily="2" charset="2"/>
              </a:rPr>
              <a:t>RDKit</a:t>
            </a:r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During iteration over all bonds in a molecule the atomic environment of each </a:t>
            </a:r>
            <a:r>
              <a:rPr lang="en-US" sz="2600" b="1" dirty="0" smtClean="0">
                <a:sym typeface="Wingdings" panose="05000000000000000000" pitchFamily="2" charset="2"/>
              </a:rPr>
              <a:t>acyclic single bond </a:t>
            </a:r>
            <a:r>
              <a:rPr lang="en-US" sz="2600" dirty="0" smtClean="0">
                <a:sym typeface="Wingdings" panose="05000000000000000000" pitchFamily="2" charset="2"/>
              </a:rPr>
              <a:t>is checked for compliance to one of the </a:t>
            </a:r>
            <a:r>
              <a:rPr lang="en-US" sz="2600" b="1" dirty="0" smtClean="0">
                <a:sym typeface="Wingdings" panose="05000000000000000000" pitchFamily="2" charset="2"/>
              </a:rPr>
              <a:t>21</a:t>
            </a:r>
            <a:r>
              <a:rPr lang="en-US" sz="2600" dirty="0" smtClean="0">
                <a:sym typeface="Wingdings" panose="05000000000000000000" pitchFamily="2" charset="2"/>
              </a:rPr>
              <a:t> pre-defined reactions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The identification of specific atom environments around bonds is done on an atom-by-atom basis i.e. SMARTS patterns are not used here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Thus, one can not only check if an existing bond can be </a:t>
            </a:r>
            <a:r>
              <a:rPr lang="en-US" sz="2600" b="1" dirty="0" smtClean="0">
                <a:sym typeface="Wingdings" panose="05000000000000000000" pitchFamily="2" charset="2"/>
              </a:rPr>
              <a:t>cut</a:t>
            </a:r>
            <a:r>
              <a:rPr lang="en-US" sz="2600" dirty="0" smtClean="0">
                <a:sym typeface="Wingdings" panose="05000000000000000000" pitchFamily="2" charset="2"/>
              </a:rPr>
              <a:t> according to a certain reaction (</a:t>
            </a:r>
            <a:r>
              <a:rPr lang="en-US" sz="2600" b="1" dirty="0" smtClean="0">
                <a:sym typeface="Wingdings" panose="05000000000000000000" pitchFamily="2" charset="2"/>
              </a:rPr>
              <a:t>bond fragmentation scenario</a:t>
            </a:r>
            <a:r>
              <a:rPr lang="en-US" sz="2600" dirty="0" smtClean="0">
                <a:sym typeface="Wingdings" panose="05000000000000000000" pitchFamily="2" charset="2"/>
              </a:rPr>
              <a:t>) but also if a bond can be </a:t>
            </a:r>
            <a:r>
              <a:rPr lang="en-US" sz="2600" b="1" dirty="0" smtClean="0">
                <a:sym typeface="Wingdings" panose="05000000000000000000" pitchFamily="2" charset="2"/>
              </a:rPr>
              <a:t>created</a:t>
            </a:r>
            <a:r>
              <a:rPr lang="en-US" sz="2600" dirty="0" smtClean="0">
                <a:sym typeface="Wingdings" panose="05000000000000000000" pitchFamily="2" charset="2"/>
              </a:rPr>
              <a:t> according to that reaction (</a:t>
            </a:r>
            <a:r>
              <a:rPr lang="en-US" sz="2600" b="1" dirty="0" smtClean="0">
                <a:sym typeface="Wingdings" panose="05000000000000000000" pitchFamily="2" charset="2"/>
              </a:rPr>
              <a:t>bond formation scenario</a:t>
            </a:r>
            <a:r>
              <a:rPr lang="en-US" sz="2600" dirty="0" smtClean="0">
                <a:sym typeface="Wingdings" panose="05000000000000000000" pitchFamily="2" charset="2"/>
              </a:rPr>
              <a:t>)</a:t>
            </a:r>
            <a:endParaRPr lang="en-US" sz="26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Grignard alcohol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err="1" smtClean="0">
                <a:sym typeface="Wingdings" panose="05000000000000000000" pitchFamily="2" charset="2"/>
              </a:rPr>
              <a:t>Hydroxylic</a:t>
            </a:r>
            <a:r>
              <a:rPr lang="en-US" sz="2600" dirty="0" smtClean="0">
                <a:sym typeface="Wingdings" panose="05000000000000000000" pitchFamily="2" charset="2"/>
              </a:rPr>
              <a:t> C – any non-primary C*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 (not H)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any non-primary C  at least 1 C neighbor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* Not carbonyl C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* max. 1 halogen neighbor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= C; H</a:t>
            </a:r>
          </a:p>
          <a:p>
            <a:endParaRPr lang="en-US" sz="2600" baseline="-250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715000" y="2209800"/>
          <a:ext cx="1836738" cy="1409700"/>
        </p:xfrm>
        <a:graphic>
          <a:graphicData uri="http://schemas.openxmlformats.org/presentationml/2006/ole">
            <p:oleObj spid="_x0000_s6146" name="CS ChemDraw Drawing" r:id="rId3" imgW="914400" imgH="702357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N-</a:t>
            </a:r>
            <a:r>
              <a:rPr lang="en-US" dirty="0" err="1" smtClean="0">
                <a:sym typeface="Wingdings" panose="05000000000000000000" pitchFamily="2" charset="2"/>
              </a:rPr>
              <a:t>arylation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heterocycles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ym typeface="Wingdings" panose="05000000000000000000" pitchFamily="2" charset="2"/>
              </a:rPr>
              <a:t>Aryl C – aryl N*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aryl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A   = C; N </a:t>
            </a:r>
            <a:endParaRPr lang="en-US" sz="2600" dirty="0">
              <a:sym typeface="Wingdings" panose="05000000000000000000" pitchFamily="2" charset="2"/>
            </a:endParaRP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* max. 1 further N at any position (i.e. max. 2 Ns in the 5-ring) 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* further annealed rings possible</a:t>
            </a:r>
            <a:endParaRPr lang="en-US" sz="2600" dirty="0">
              <a:sym typeface="Wingdings" panose="05000000000000000000" pitchFamily="2" charset="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334000" y="2209800"/>
          <a:ext cx="2330450" cy="1533525"/>
        </p:xfrm>
        <a:graphic>
          <a:graphicData uri="http://schemas.openxmlformats.org/presentationml/2006/ole">
            <p:oleObj spid="_x0000_s7170" name="CS ChemDraw Drawing" r:id="rId3" imgW="1168666" imgH="767786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Mitsunobu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imide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Alkyl C – </a:t>
            </a:r>
            <a:r>
              <a:rPr lang="en-US" sz="2600" dirty="0" err="1" smtClean="0">
                <a:sym typeface="Wingdings" panose="05000000000000000000" pitchFamily="2" charset="2"/>
              </a:rPr>
              <a:t>imide</a:t>
            </a:r>
            <a:r>
              <a:rPr lang="en-US" sz="2600" dirty="0" smtClean="0">
                <a:sym typeface="Wingdings" panose="05000000000000000000" pitchFamily="2" charset="2"/>
              </a:rPr>
              <a:t>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C; H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; R</a:t>
            </a:r>
            <a:r>
              <a:rPr lang="en-US" sz="2600" baseline="-25000" dirty="0" smtClean="0">
                <a:sym typeface="Wingdings" panose="05000000000000000000" pitchFamily="2" charset="2"/>
              </a:rPr>
              <a:t>4</a:t>
            </a:r>
            <a:r>
              <a:rPr lang="en-US" sz="2600" dirty="0" smtClean="0">
                <a:sym typeface="Wingdings" panose="05000000000000000000" pitchFamily="2" charset="2"/>
              </a:rPr>
              <a:t> = not further specified </a:t>
            </a:r>
          </a:p>
          <a:p>
            <a:endParaRPr lang="en-US" sz="2600" dirty="0">
              <a:sym typeface="Wingdings" panose="05000000000000000000" pitchFamily="2" charset="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459412" y="1804112"/>
          <a:ext cx="2541588" cy="2987675"/>
        </p:xfrm>
        <a:graphic>
          <a:graphicData uri="http://schemas.openxmlformats.org/presentationml/2006/ole">
            <p:oleObj spid="_x0000_s8194" name="CS ChemDraw Drawing" r:id="rId3" imgW="1267872" imgH="1490173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Mitsunobu</a:t>
            </a:r>
            <a:r>
              <a:rPr lang="en-US" dirty="0" smtClean="0">
                <a:sym typeface="Wingdings" panose="05000000000000000000" pitchFamily="2" charset="2"/>
              </a:rPr>
              <a:t> sulfonamide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Alkyl C – tertiary sulfonamide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 C; H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= C 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4</a:t>
            </a:r>
            <a:r>
              <a:rPr lang="en-US" sz="2600" dirty="0" smtClean="0">
                <a:sym typeface="Wingdings" panose="05000000000000000000" pitchFamily="2" charset="2"/>
              </a:rPr>
              <a:t> = C</a:t>
            </a:r>
          </a:p>
          <a:p>
            <a:endParaRPr lang="en-US" sz="2600" dirty="0">
              <a:sym typeface="Wingdings" panose="05000000000000000000" pitchFamily="2" charset="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54116" y="1797673"/>
          <a:ext cx="2432050" cy="2339975"/>
        </p:xfrm>
        <a:graphic>
          <a:graphicData uri="http://schemas.openxmlformats.org/presentationml/2006/ole">
            <p:oleObj spid="_x0000_s9218" name="CS ChemDraw Drawing" r:id="rId3" imgW="1215742" imgH="1170240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Overview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ym typeface="Wingdings" panose="05000000000000000000" pitchFamily="2" charset="2"/>
              </a:rPr>
              <a:t>12 RECAP</a:t>
            </a:r>
            <a:r>
              <a:rPr lang="en-US" sz="2400" dirty="0" smtClean="0">
                <a:sym typeface="Wingdings" panose="05000000000000000000" pitchFamily="2" charset="2"/>
              </a:rPr>
              <a:t> reactions implemented according to </a:t>
            </a:r>
            <a:endParaRPr lang="de-DE" sz="1600" dirty="0" smtClean="0"/>
          </a:p>
          <a:p>
            <a:pPr>
              <a:buNone/>
            </a:pPr>
            <a:r>
              <a:rPr lang="de-DE" sz="1600" dirty="0"/>
              <a:t>	</a:t>
            </a:r>
            <a:r>
              <a:rPr lang="de-DE" sz="1600" dirty="0" smtClean="0"/>
              <a:t>de la Vega de León A. et al. Matched molecular pairs derived by retrosynthetic fragmentation. Med Chem Commun 5, 64-67, 2014. </a:t>
            </a:r>
            <a:r>
              <a:rPr lang="de-DE" sz="1600" dirty="0" smtClean="0">
                <a:hlinkClick r:id="rId2"/>
              </a:rPr>
              <a:t>dx.doi.org/10.1039/C3MD00259D</a:t>
            </a:r>
            <a:endParaRPr lang="de-DE" sz="1600" dirty="0" smtClean="0"/>
          </a:p>
          <a:p>
            <a:pPr>
              <a:buNone/>
            </a:pPr>
            <a:endParaRPr lang="de-DE" sz="1600" dirty="0" smtClean="0"/>
          </a:p>
          <a:p>
            <a:pPr>
              <a:buNone/>
            </a:pPr>
            <a:r>
              <a:rPr lang="de-DE" sz="1600" dirty="0"/>
              <a:t>	</a:t>
            </a:r>
            <a:r>
              <a:rPr lang="en-US" sz="1600" i="1" dirty="0" smtClean="0"/>
              <a:t>(in this paper 13 RECAP reactions are introduced but only 12 address acyclic single bonds and therefore, the current implementation contains 12 reactions i.e. the fragmentation/formation of </a:t>
            </a:r>
            <a:r>
              <a:rPr lang="en-US" sz="1600" i="1" dirty="0" err="1" smtClean="0"/>
              <a:t>olefinic</a:t>
            </a:r>
            <a:r>
              <a:rPr lang="en-US" sz="1600" i="1" dirty="0" smtClean="0"/>
              <a:t> double bonds is omitted)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2400" b="1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9 additional (</a:t>
            </a:r>
            <a:r>
              <a:rPr lang="en-US" sz="2400" b="1" dirty="0" err="1" smtClean="0">
                <a:sym typeface="Wingdings" panose="05000000000000000000" pitchFamily="2" charset="2"/>
              </a:rPr>
              <a:t>extendedRECAP</a:t>
            </a:r>
            <a:r>
              <a:rPr lang="en-US" sz="2400" b="1" dirty="0" smtClean="0">
                <a:sym typeface="Wingdings" panose="05000000000000000000" pitchFamily="2" charset="2"/>
              </a:rPr>
              <a:t>) </a:t>
            </a:r>
            <a:r>
              <a:rPr lang="en-US" sz="2400" dirty="0" smtClean="0">
                <a:sym typeface="Wingdings" panose="05000000000000000000" pitchFamily="2" charset="2"/>
              </a:rPr>
              <a:t>reactions according to 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de-DE" sz="1600" dirty="0" smtClean="0"/>
              <a:t>Hartenfeller M. et al. </a:t>
            </a:r>
            <a:r>
              <a:rPr lang="en-US" sz="1600" dirty="0" smtClean="0"/>
              <a:t>A collection of robust organic synthesis reactions for </a:t>
            </a:r>
            <a:r>
              <a:rPr lang="en-US" sz="1600" i="1" dirty="0"/>
              <a:t>i</a:t>
            </a:r>
            <a:r>
              <a:rPr lang="en-US" sz="1600" i="1" dirty="0" smtClean="0"/>
              <a:t>n </a:t>
            </a:r>
            <a:r>
              <a:rPr lang="en-US" sz="1600" i="1" dirty="0" err="1"/>
              <a:t>s</a:t>
            </a:r>
            <a:r>
              <a:rPr lang="en-US" sz="1600" i="1" dirty="0" err="1" smtClean="0"/>
              <a:t>ilico</a:t>
            </a:r>
            <a:r>
              <a:rPr lang="en-US" sz="1600" dirty="0" smtClean="0"/>
              <a:t> molecule design.</a:t>
            </a:r>
            <a:r>
              <a:rPr lang="de-DE" sz="1600" i="1" dirty="0" smtClean="0"/>
              <a:t> J</a:t>
            </a:r>
            <a:r>
              <a:rPr lang="de-DE" sz="1600" i="1" dirty="0"/>
              <a:t>. Chem. Inf. Model.</a:t>
            </a:r>
            <a:r>
              <a:rPr lang="de-DE" sz="1600" dirty="0"/>
              <a:t> 2011, 51, 12, </a:t>
            </a:r>
            <a:r>
              <a:rPr lang="de-DE" sz="1600" dirty="0" smtClean="0"/>
              <a:t>3093-30 </a:t>
            </a:r>
            <a:r>
              <a:rPr lang="de-DE" sz="1600" dirty="0" smtClean="0">
                <a:hlinkClick r:id="rId3" tooltip="DOI URL"/>
              </a:rPr>
              <a:t>doi.org/10.1021/acsmedchemlett.9b00331</a:t>
            </a:r>
            <a:endParaRPr lang="de-DE" sz="1600" dirty="0" smtClean="0"/>
          </a:p>
          <a:p>
            <a:pPr>
              <a:buNone/>
            </a:pPr>
            <a:r>
              <a:rPr lang="en-US" sz="1600" i="1" dirty="0" smtClean="0"/>
              <a:t>	</a:t>
            </a:r>
          </a:p>
          <a:p>
            <a:pPr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(in this paper 54 organic reactions are introduced, 27 address acyclic single bonds, and 9 go beyond RECAP reaction definitions)</a:t>
            </a:r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RECAP reactions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smtClean="0">
                <a:sym typeface="Wingdings" panose="05000000000000000000" pitchFamily="2" charset="2"/>
              </a:rPr>
              <a:t>C-C:</a:t>
            </a:r>
          </a:p>
          <a:p>
            <a:pPr lvl="1"/>
            <a:r>
              <a:rPr lang="en-US" sz="2900" dirty="0" smtClean="0">
                <a:sym typeface="Wingdings" panose="05000000000000000000" pitchFamily="2" charset="2"/>
              </a:rPr>
              <a:t>Aromatic C – aromatic C</a:t>
            </a:r>
          </a:p>
          <a:p>
            <a:r>
              <a:rPr lang="en-US" sz="3800" dirty="0" smtClean="0">
                <a:sym typeface="Wingdings" panose="05000000000000000000" pitchFamily="2" charset="2"/>
              </a:rPr>
              <a:t>C-N </a:t>
            </a:r>
          </a:p>
          <a:p>
            <a:pPr lvl="1"/>
            <a:r>
              <a:rPr lang="en-US" sz="2900" dirty="0" smtClean="0">
                <a:sym typeface="Wingdings" panose="05000000000000000000" pitchFamily="2" charset="2"/>
              </a:rPr>
              <a:t>Amide</a:t>
            </a:r>
          </a:p>
          <a:p>
            <a:pPr lvl="1"/>
            <a:r>
              <a:rPr lang="en-US" sz="2900" dirty="0" err="1" smtClean="0">
                <a:sym typeface="Wingdings" panose="05000000000000000000" pitchFamily="2" charset="2"/>
              </a:rPr>
              <a:t>Thioamide</a:t>
            </a:r>
            <a:endParaRPr lang="en-US" sz="2900" dirty="0" smtClean="0">
              <a:sym typeface="Wingdings" panose="05000000000000000000" pitchFamily="2" charset="2"/>
            </a:endParaRPr>
          </a:p>
          <a:p>
            <a:pPr lvl="1"/>
            <a:r>
              <a:rPr lang="en-US" sz="2900" dirty="0" smtClean="0">
                <a:sym typeface="Wingdings" panose="05000000000000000000" pitchFamily="2" charset="2"/>
              </a:rPr>
              <a:t>Amine</a:t>
            </a:r>
          </a:p>
          <a:p>
            <a:pPr lvl="1"/>
            <a:r>
              <a:rPr lang="en-US" sz="2900" dirty="0" err="1" smtClean="0">
                <a:sym typeface="Wingdings" panose="05000000000000000000" pitchFamily="2" charset="2"/>
              </a:rPr>
              <a:t>Lactam</a:t>
            </a:r>
            <a:endParaRPr lang="en-US" sz="2900" dirty="0" smtClean="0">
              <a:sym typeface="Wingdings" panose="05000000000000000000" pitchFamily="2" charset="2"/>
            </a:endParaRPr>
          </a:p>
          <a:p>
            <a:pPr lvl="1"/>
            <a:r>
              <a:rPr lang="en-US" sz="2900" dirty="0" smtClean="0">
                <a:sym typeface="Wingdings" panose="05000000000000000000" pitchFamily="2" charset="2"/>
              </a:rPr>
              <a:t>Aromatic N – aliphatic C</a:t>
            </a:r>
          </a:p>
          <a:p>
            <a:r>
              <a:rPr lang="en-US" sz="3400" dirty="0" smtClean="0">
                <a:sym typeface="Wingdings" panose="05000000000000000000" pitchFamily="2" charset="2"/>
              </a:rPr>
              <a:t>C-O</a:t>
            </a:r>
          </a:p>
          <a:p>
            <a:pPr lvl="1"/>
            <a:r>
              <a:rPr lang="en-US" sz="3000" dirty="0" smtClean="0">
                <a:sym typeface="Wingdings" panose="05000000000000000000" pitchFamily="2" charset="2"/>
              </a:rPr>
              <a:t>Ester</a:t>
            </a:r>
          </a:p>
          <a:p>
            <a:pPr lvl="1"/>
            <a:r>
              <a:rPr lang="en-US" sz="3000" dirty="0" smtClean="0">
                <a:sym typeface="Wingdings" panose="05000000000000000000" pitchFamily="2" charset="2"/>
              </a:rPr>
              <a:t>Ether</a:t>
            </a:r>
          </a:p>
          <a:p>
            <a:r>
              <a:rPr lang="en-US" sz="3400" dirty="0" smtClean="0">
                <a:sym typeface="Wingdings" panose="05000000000000000000" pitchFamily="2" charset="2"/>
              </a:rPr>
              <a:t>C-S</a:t>
            </a:r>
          </a:p>
          <a:p>
            <a:pPr lvl="1"/>
            <a:r>
              <a:rPr lang="en-US" sz="3000" dirty="0" err="1" smtClean="0">
                <a:sym typeface="Wingdings" panose="05000000000000000000" pitchFamily="2" charset="2"/>
              </a:rPr>
              <a:t>Thioester</a:t>
            </a:r>
            <a:endParaRPr lang="en-US" sz="3000" dirty="0" smtClean="0">
              <a:sym typeface="Wingdings" panose="05000000000000000000" pitchFamily="2" charset="2"/>
            </a:endParaRPr>
          </a:p>
          <a:p>
            <a:pPr lvl="1"/>
            <a:r>
              <a:rPr lang="en-US" sz="3000" dirty="0" err="1" smtClean="0">
                <a:sym typeface="Wingdings" panose="05000000000000000000" pitchFamily="2" charset="2"/>
              </a:rPr>
              <a:t>Thioether</a:t>
            </a:r>
            <a:endParaRPr lang="en-US" sz="3000" dirty="0" smtClean="0">
              <a:sym typeface="Wingdings" panose="05000000000000000000" pitchFamily="2" charset="2"/>
            </a:endParaRPr>
          </a:p>
          <a:p>
            <a:r>
              <a:rPr lang="en-US" sz="3400" dirty="0" smtClean="0">
                <a:sym typeface="Wingdings" panose="05000000000000000000" pitchFamily="2" charset="2"/>
              </a:rPr>
              <a:t>S-N</a:t>
            </a:r>
          </a:p>
          <a:p>
            <a:pPr lvl="1"/>
            <a:r>
              <a:rPr lang="en-US" sz="3000" dirty="0" smtClean="0">
                <a:sym typeface="Wingdings" panose="05000000000000000000" pitchFamily="2" charset="2"/>
              </a:rPr>
              <a:t>Sulfonamide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S-S</a:t>
            </a:r>
          </a:p>
          <a:p>
            <a:pPr lvl="1"/>
            <a:r>
              <a:rPr lang="en-US" sz="2900" dirty="0" smtClean="0">
                <a:sym typeface="Wingdings" panose="05000000000000000000" pitchFamily="2" charset="2"/>
              </a:rPr>
              <a:t>Disulfide</a:t>
            </a:r>
          </a:p>
        </p:txBody>
      </p:sp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Suzuki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Aromatic carbon - aromatic carbon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aryl C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aryl C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62600" y="2819400"/>
          <a:ext cx="1462088" cy="860425"/>
        </p:xfrm>
        <a:graphic>
          <a:graphicData uri="http://schemas.openxmlformats.org/presentationml/2006/ole">
            <p:oleObj spid="_x0000_s10242" name="CS ChemDraw Drawing" r:id="rId3" imgW="734379" imgH="429441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Thio</a:t>
            </a:r>
            <a:r>
              <a:rPr lang="en-US" dirty="0" smtClean="0">
                <a:sym typeface="Wingdings" panose="05000000000000000000" pitchFamily="2" charset="2"/>
              </a:rPr>
              <a:t>)amide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Carbonyl/</a:t>
            </a:r>
            <a:r>
              <a:rPr lang="en-US" sz="2600" dirty="0" err="1" smtClean="0">
                <a:sym typeface="Wingdings" panose="05000000000000000000" pitchFamily="2" charset="2"/>
              </a:rPr>
              <a:t>thionyl</a:t>
            </a:r>
            <a:r>
              <a:rPr lang="en-US" sz="2600" dirty="0" smtClean="0">
                <a:sym typeface="Wingdings" panose="05000000000000000000" pitchFamily="2" charset="2"/>
              </a:rPr>
              <a:t> C – any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atom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O; S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, R</a:t>
            </a:r>
            <a:r>
              <a:rPr lang="en-US" sz="2600" baseline="-25000" dirty="0" smtClean="0">
                <a:sym typeface="Wingdings" panose="05000000000000000000" pitchFamily="2" charset="2"/>
              </a:rPr>
              <a:t>4</a:t>
            </a:r>
            <a:r>
              <a:rPr lang="en-US" sz="2600" dirty="0" smtClean="0">
                <a:sym typeface="Wingdings" panose="05000000000000000000" pitchFamily="2" charset="2"/>
              </a:rPr>
              <a:t> = any C; H </a:t>
            </a:r>
          </a:p>
          <a:p>
            <a:endParaRPr lang="en-US" sz="2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486400" y="2133600"/>
          <a:ext cx="2651125" cy="2576513"/>
        </p:xfrm>
        <a:graphic>
          <a:graphicData uri="http://schemas.openxmlformats.org/presentationml/2006/ole">
            <p:oleObj spid="_x0000_s12290" name="CS ChemDraw Drawing" r:id="rId3" imgW="1339282" imgH="1293631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Amine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Non carbonyl C - non-aryl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 (except C=O, C=N, C=S, C=P)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=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any C (except C=O, C=N, C=S, C=P); H if 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is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3</a:t>
            </a:r>
            <a:r>
              <a:rPr lang="en-US" sz="2600" dirty="0" smtClean="0">
                <a:sym typeface="Wingdings" panose="05000000000000000000" pitchFamily="2" charset="2"/>
              </a:rPr>
              <a:t> = any C (except C=O, C=N, C=S, C=P); H if R</a:t>
            </a:r>
            <a:r>
              <a:rPr lang="en-US" sz="2600" baseline="-25000" dirty="0" smtClean="0">
                <a:sym typeface="Wingdings" panose="05000000000000000000" pitchFamily="2" charset="2"/>
              </a:rPr>
              <a:t>2</a:t>
            </a:r>
            <a:r>
              <a:rPr lang="en-US" sz="2600" dirty="0" smtClean="0">
                <a:sym typeface="Wingdings" panose="05000000000000000000" pitchFamily="2" charset="2"/>
              </a:rPr>
              <a:t> is C</a:t>
            </a:r>
          </a:p>
          <a:p>
            <a:endParaRPr lang="en-US" sz="2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62600" y="2370138"/>
          <a:ext cx="1865312" cy="1820862"/>
        </p:xfrm>
        <a:graphic>
          <a:graphicData uri="http://schemas.openxmlformats.org/presentationml/2006/ole">
            <p:oleObj spid="_x0000_s11266" name="CS ChemDraw Drawing" r:id="rId3" imgW="940030" imgH="909501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Lactam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ym typeface="Wingdings" panose="05000000000000000000" pitchFamily="2" charset="2"/>
              </a:rPr>
              <a:t>Any C - </a:t>
            </a:r>
            <a:r>
              <a:rPr lang="en-US" sz="2600" dirty="0" err="1" smtClean="0">
                <a:sym typeface="Wingdings" panose="05000000000000000000" pitchFamily="2" charset="2"/>
              </a:rPr>
              <a:t>lactam</a:t>
            </a:r>
            <a:r>
              <a:rPr lang="en-US" sz="2600" dirty="0" smtClean="0">
                <a:sym typeface="Wingdings" panose="05000000000000000000" pitchFamily="2" charset="2"/>
              </a:rPr>
              <a:t>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any C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Any </a:t>
            </a:r>
            <a:r>
              <a:rPr lang="en-US" sz="2600" dirty="0" err="1" smtClean="0">
                <a:sym typeface="Wingdings" panose="05000000000000000000" pitchFamily="2" charset="2"/>
              </a:rPr>
              <a:t>lactam</a:t>
            </a:r>
            <a:r>
              <a:rPr lang="en-US" sz="2600" dirty="0" smtClean="0">
                <a:sym typeface="Wingdings" panose="05000000000000000000" pitchFamily="2" charset="2"/>
              </a:rPr>
              <a:t> ring size possible</a:t>
            </a:r>
          </a:p>
          <a:p>
            <a:endParaRPr lang="en-US" sz="2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61012" y="1765300"/>
          <a:ext cx="2668588" cy="2197100"/>
        </p:xfrm>
        <a:graphic>
          <a:graphicData uri="http://schemas.openxmlformats.org/presentationml/2006/ole">
            <p:oleObj spid="_x0000_s13314" name="CS ChemDraw Drawing" r:id="rId3" imgW="1347042" imgH="1100138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Alkylation aryl N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ym typeface="Wingdings" panose="05000000000000000000" pitchFamily="2" charset="2"/>
              </a:rPr>
              <a:t>Aliphatic C – aryl N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endParaRPr lang="en-US" sz="2600" dirty="0" smtClean="0">
              <a:sym typeface="Wingdings" panose="05000000000000000000" pitchFamily="2" charset="2"/>
            </a:endParaRPr>
          </a:p>
          <a:p>
            <a:r>
              <a:rPr lang="en-US" sz="2600" dirty="0" smtClean="0">
                <a:sym typeface="Wingdings" panose="05000000000000000000" pitchFamily="2" charset="2"/>
              </a:rPr>
              <a:t>R</a:t>
            </a:r>
            <a:r>
              <a:rPr lang="en-US" sz="2600" baseline="-25000" dirty="0" smtClean="0">
                <a:sym typeface="Wingdings" panose="05000000000000000000" pitchFamily="2" charset="2"/>
              </a:rPr>
              <a:t>1</a:t>
            </a:r>
            <a:r>
              <a:rPr lang="en-US" sz="2600" dirty="0" smtClean="0">
                <a:sym typeface="Wingdings" panose="05000000000000000000" pitchFamily="2" charset="2"/>
              </a:rPr>
              <a:t> = aryl C</a:t>
            </a:r>
          </a:p>
          <a:p>
            <a:r>
              <a:rPr lang="en-US" sz="2600" dirty="0" smtClean="0">
                <a:sym typeface="Wingdings" panose="05000000000000000000" pitchFamily="2" charset="2"/>
              </a:rPr>
              <a:t>A   = any aromatic atom</a:t>
            </a:r>
            <a:endParaRPr lang="en-US" sz="2600" dirty="0">
              <a:sym typeface="Wingdings" panose="05000000000000000000" pitchFamily="2" charset="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654586" y="2493873"/>
          <a:ext cx="2339975" cy="1538288"/>
        </p:xfrm>
        <a:graphic>
          <a:graphicData uri="http://schemas.openxmlformats.org/presentationml/2006/ole">
            <p:oleObj spid="_x0000_s14338" name="CS ChemDraw Drawing" r:id="rId3" imgW="1170187" imgH="769484" progId="ChemDraw.Document.6.0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82273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On-screen Show (4:3)</PresentationFormat>
  <Paragraphs>234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CS ChemDraw Drawing</vt:lpstr>
      <vt:lpstr>Reactions Module Documentation</vt:lpstr>
      <vt:lpstr>Overview</vt:lpstr>
      <vt:lpstr>Overview</vt:lpstr>
      <vt:lpstr>RECAP reactions</vt:lpstr>
      <vt:lpstr>Suzuki</vt:lpstr>
      <vt:lpstr>(Thio)amide</vt:lpstr>
      <vt:lpstr>Amine</vt:lpstr>
      <vt:lpstr>Lactam</vt:lpstr>
      <vt:lpstr>Alkylation aryl N</vt:lpstr>
      <vt:lpstr>(Thio)ester</vt:lpstr>
      <vt:lpstr>(Thio)ether</vt:lpstr>
      <vt:lpstr>Sulfonamide</vt:lpstr>
      <vt:lpstr>Disulfide</vt:lpstr>
      <vt:lpstr>ExtendedRECAP reactions</vt:lpstr>
      <vt:lpstr>Negishi</vt:lpstr>
      <vt:lpstr>Heck</vt:lpstr>
      <vt:lpstr>Stille</vt:lpstr>
      <vt:lpstr>Sonogashira</vt:lpstr>
      <vt:lpstr>Grignard carbonyl</vt:lpstr>
      <vt:lpstr>Grignard alcohol</vt:lpstr>
      <vt:lpstr>N-arylation heterocycles</vt:lpstr>
      <vt:lpstr>Mitsunobu imide</vt:lpstr>
      <vt:lpstr>Mitsunobu sulfonamide</vt:lpstr>
    </vt:vector>
  </TitlesOfParts>
  <Company>B-IT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yonchev</dc:creator>
  <cp:lastModifiedBy>yonchev</cp:lastModifiedBy>
  <cp:revision>406</cp:revision>
  <dcterms:created xsi:type="dcterms:W3CDTF">2020-07-14T16:04:45Z</dcterms:created>
  <dcterms:modified xsi:type="dcterms:W3CDTF">2020-09-25T15:09:47Z</dcterms:modified>
</cp:coreProperties>
</file>