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Bell MT" panose="02020503060305020303" pitchFamily="18" charset="77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Libre Franklin Medium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unDS6nNRapZtNXdZU7jbgijER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2712AF-BFEA-4C91-B4E3-E36804695D53}">
  <a:tblStyle styleId="{3B2712AF-BFEA-4C91-B4E3-E36804695D5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6447503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Data Pre- Processing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02955" y="1534977"/>
            <a:ext cx="10541148" cy="56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 b="1"/>
              <a:t>Identified and resolved data-quality issues</a:t>
            </a:r>
            <a:r>
              <a:rPr lang="en-US" sz="2040"/>
              <a:t> such us inconsistent formating, missing data entries and inaccuracy of the data and </a:t>
            </a:r>
            <a:r>
              <a:rPr lang="en-US" sz="2040" b="1"/>
              <a:t>modified the data </a:t>
            </a:r>
            <a:r>
              <a:rPr lang="en-US" sz="2040"/>
              <a:t>to make them easier to process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r="72613"/>
          <a:stretch/>
        </p:blipFill>
        <p:spPr>
          <a:xfrm>
            <a:off x="6607465" y="2801603"/>
            <a:ext cx="4641605" cy="3197891"/>
          </a:xfrm>
          <a:prstGeom prst="rect">
            <a:avLst/>
          </a:prstGeom>
          <a:noFill/>
          <a:ln>
            <a:noFill/>
          </a:ln>
          <a:effectLst>
            <a:outerShdw blurRad="609600" dist="38100" dir="2460000" sx="98000" sy="98000" algn="tl" rotWithShape="0">
              <a:srgbClr val="D8D8D8"/>
            </a:outerShdw>
          </a:effectLst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 l="-1" r="70718"/>
          <a:stretch/>
        </p:blipFill>
        <p:spPr>
          <a:xfrm>
            <a:off x="385699" y="2801604"/>
            <a:ext cx="4829034" cy="3197891"/>
          </a:xfrm>
          <a:prstGeom prst="rect">
            <a:avLst/>
          </a:prstGeom>
          <a:noFill/>
          <a:ln>
            <a:noFill/>
          </a:ln>
          <a:effectLst>
            <a:outerShdw blurRad="609600" dist="38100" dir="2460000" sx="98000" sy="98000" algn="tl" rotWithShape="0">
              <a:srgbClr val="D8D8D8"/>
            </a:outerShdw>
          </a:effectLst>
        </p:spPr>
      </p:pic>
      <p:sp>
        <p:nvSpPr>
          <p:cNvPr id="103" name="Google Shape;103;p3"/>
          <p:cNvSpPr/>
          <p:nvPr/>
        </p:nvSpPr>
        <p:spPr>
          <a:xfrm>
            <a:off x="2800216" y="2971800"/>
            <a:ext cx="2171834" cy="302769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117384" y="2837194"/>
            <a:ext cx="1030523" cy="319789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467601" y="2837194"/>
            <a:ext cx="800100" cy="316230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395410" y="3897598"/>
            <a:ext cx="1102015" cy="7125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9AFA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9490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2. Feature Engineering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l="-204" t="36178" r="76591" b="20171"/>
          <a:stretch/>
        </p:blipFill>
        <p:spPr>
          <a:xfrm>
            <a:off x="299218" y="3122971"/>
            <a:ext cx="22161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1257300" y="1686847"/>
            <a:ext cx="704850" cy="7048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18357" y="2589282"/>
            <a:ext cx="19827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Pre-processed dataset </a:t>
            </a:r>
            <a:endParaRPr/>
          </a:p>
        </p:txBody>
      </p:sp>
      <p:cxnSp>
        <p:nvCxnSpPr>
          <p:cNvPr id="116" name="Google Shape;116;p4"/>
          <p:cNvCxnSpPr/>
          <p:nvPr/>
        </p:nvCxnSpPr>
        <p:spPr>
          <a:xfrm>
            <a:off x="2590808" y="4190386"/>
            <a:ext cx="838200" cy="0"/>
          </a:xfrm>
          <a:prstGeom prst="straightConnector1">
            <a:avLst/>
          </a:prstGeom>
          <a:noFill/>
          <a:ln w="57150" cap="flat" cmpd="sng">
            <a:solidFill>
              <a:srgbClr val="A5A5A5">
                <a:alpha val="9882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4"/>
          <p:cNvSpPr/>
          <p:nvPr/>
        </p:nvSpPr>
        <p:spPr>
          <a:xfrm>
            <a:off x="4763420" y="1687153"/>
            <a:ext cx="704850" cy="7048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4124477" y="2599421"/>
            <a:ext cx="19827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two subsets</a:t>
            </a:r>
            <a:endParaRPr/>
          </a:p>
        </p:txBody>
      </p:sp>
      <p:cxnSp>
        <p:nvCxnSpPr>
          <p:cNvPr id="119" name="Google Shape;119;p4"/>
          <p:cNvCxnSpPr/>
          <p:nvPr/>
        </p:nvCxnSpPr>
        <p:spPr>
          <a:xfrm rot="5400000">
            <a:off x="3028958" y="4190386"/>
            <a:ext cx="838200" cy="0"/>
          </a:xfrm>
          <a:prstGeom prst="straightConnector1">
            <a:avLst/>
          </a:prstGeom>
          <a:noFill/>
          <a:ln w="57150" cap="flat" cmpd="sng">
            <a:solidFill>
              <a:srgbClr val="A5A5A5">
                <a:alpha val="9882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4"/>
          <p:cNvCxnSpPr/>
          <p:nvPr/>
        </p:nvCxnSpPr>
        <p:spPr>
          <a:xfrm>
            <a:off x="3422248" y="3771286"/>
            <a:ext cx="838200" cy="0"/>
          </a:xfrm>
          <a:prstGeom prst="straightConnector1">
            <a:avLst/>
          </a:prstGeom>
          <a:noFill/>
          <a:ln w="57150" cap="flat" cmpd="sng">
            <a:solidFill>
              <a:srgbClr val="A5A5A5">
                <a:alpha val="98823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4"/>
          <p:cNvCxnSpPr/>
          <p:nvPr/>
        </p:nvCxnSpPr>
        <p:spPr>
          <a:xfrm>
            <a:off x="3429008" y="4608257"/>
            <a:ext cx="838200" cy="0"/>
          </a:xfrm>
          <a:prstGeom prst="straightConnector1">
            <a:avLst/>
          </a:prstGeom>
          <a:noFill/>
          <a:ln w="57150" cap="flat" cmpd="sng">
            <a:solidFill>
              <a:srgbClr val="A5A5A5">
                <a:alpha val="98823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2" name="Google Shape;122;p4"/>
          <p:cNvSpPr/>
          <p:nvPr/>
        </p:nvSpPr>
        <p:spPr>
          <a:xfrm>
            <a:off x="4400473" y="3514725"/>
            <a:ext cx="1595129" cy="533400"/>
          </a:xfrm>
          <a:prstGeom prst="roundRect">
            <a:avLst>
              <a:gd name="adj" fmla="val 16667"/>
            </a:avLst>
          </a:prstGeom>
          <a:solidFill>
            <a:srgbClr val="F157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383958" y="4332031"/>
            <a:ext cx="1595129" cy="533400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5864635" y="3570972"/>
            <a:ext cx="10480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5864635" y="4311790"/>
            <a:ext cx="10480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>
            <a:off x="6546734" y="4170107"/>
            <a:ext cx="1016116" cy="0"/>
          </a:xfrm>
          <a:prstGeom prst="straightConnector1">
            <a:avLst/>
          </a:prstGeom>
          <a:noFill/>
          <a:ln w="57150" cap="flat" cmpd="sng">
            <a:solidFill>
              <a:srgbClr val="A5A5A5">
                <a:alpha val="98823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4"/>
          <p:cNvSpPr/>
          <p:nvPr/>
        </p:nvSpPr>
        <p:spPr>
          <a:xfrm>
            <a:off x="7920805" y="1687153"/>
            <a:ext cx="704850" cy="7048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7281862" y="2606814"/>
            <a:ext cx="19827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7514673" y="3432057"/>
            <a:ext cx="159512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Encoding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9000369" y="4170107"/>
            <a:ext cx="1016116" cy="0"/>
          </a:xfrm>
          <a:prstGeom prst="straightConnector1">
            <a:avLst/>
          </a:prstGeom>
          <a:noFill/>
          <a:ln w="57150" cap="flat" cmpd="sng">
            <a:solidFill>
              <a:srgbClr val="A5A5A5">
                <a:alpha val="98823"/>
              </a:srgb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4"/>
          <p:cNvSpPr/>
          <p:nvPr/>
        </p:nvSpPr>
        <p:spPr>
          <a:xfrm>
            <a:off x="10479282" y="1686847"/>
            <a:ext cx="704850" cy="7048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9840339" y="2606814"/>
            <a:ext cx="19827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the dataset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9840339" y="3731082"/>
            <a:ext cx="1982736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92% Standard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(13.672 users)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8% Paid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(1149 users)</a:t>
            </a:r>
            <a:endParaRPr/>
          </a:p>
        </p:txBody>
      </p:sp>
      <p:cxnSp>
        <p:nvCxnSpPr>
          <p:cNvPr id="134" name="Google Shape;134;p4"/>
          <p:cNvCxnSpPr>
            <a:stCxn id="133" idx="2"/>
          </p:cNvCxnSpPr>
          <p:nvPr/>
        </p:nvCxnSpPr>
        <p:spPr>
          <a:xfrm>
            <a:off x="10831707" y="5269965"/>
            <a:ext cx="0" cy="540300"/>
          </a:xfrm>
          <a:prstGeom prst="straightConnector1">
            <a:avLst/>
          </a:prstGeom>
          <a:noFill/>
          <a:ln w="9525" cap="flat" cmpd="sng">
            <a:solidFill>
              <a:srgbClr val="3A383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9721699" y="5940706"/>
            <a:ext cx="22200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10.700 users each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9490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3. Feature Selection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1363611" y="1096297"/>
            <a:ext cx="9193161" cy="29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Extra Trees Classifier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was used to identify the importance of each feature 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3610" y="1779324"/>
            <a:ext cx="9193161" cy="507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5158202" y="6452886"/>
            <a:ext cx="611778" cy="266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9490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4. Model Selection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 descr="A screenshot of a cell phone  Description automatically generated"/>
          <p:cNvPicPr preferRelativeResize="0"/>
          <p:nvPr/>
        </p:nvPicPr>
        <p:blipFill rotWithShape="1">
          <a:blip r:embed="rId3">
            <a:alphaModFix/>
          </a:blip>
          <a:srcRect l="1705" t="17610"/>
          <a:stretch/>
        </p:blipFill>
        <p:spPr>
          <a:xfrm>
            <a:off x="707922" y="1613770"/>
            <a:ext cx="9978889" cy="464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8143336" y="1828800"/>
            <a:ext cx="1656272" cy="70736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658100" y="1613770"/>
            <a:ext cx="2762250" cy="7293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571500" y="1297858"/>
            <a:ext cx="762000" cy="5309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834707" y="2230591"/>
            <a:ext cx="6319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7584766" y="2220852"/>
            <a:ext cx="6319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133811" y="5700248"/>
            <a:ext cx="2470141" cy="6058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E4F"/>
                </a:solidFill>
                <a:latin typeface="Calibri"/>
                <a:ea typeface="Calibri"/>
                <a:cs typeface="Calibri"/>
                <a:sym typeface="Calibri"/>
              </a:rPr>
              <a:t>The best algorithm for our dataset is </a:t>
            </a:r>
            <a:r>
              <a:rPr lang="en-US" sz="16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/>
          </a:p>
        </p:txBody>
      </p:sp>
      <p:pic>
        <p:nvPicPr>
          <p:cNvPr id="159" name="Google Shape;159;p6" descr="A picture containing holding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3867" y="3877134"/>
            <a:ext cx="3200170" cy="131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6027789" y="5450449"/>
            <a:ext cx="1488766" cy="834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6" descr="A picture containing object, meter, clock, people  Description automatically generated"/>
          <p:cNvPicPr preferRelativeResize="0"/>
          <p:nvPr/>
        </p:nvPicPr>
        <p:blipFill rotWithShape="1">
          <a:blip r:embed="rId5">
            <a:alphaModFix/>
          </a:blip>
          <a:srcRect r="16537"/>
          <a:stretch/>
        </p:blipFill>
        <p:spPr>
          <a:xfrm>
            <a:off x="7318066" y="5171405"/>
            <a:ext cx="4624998" cy="1484343"/>
          </a:xfrm>
          <a:prstGeom prst="rect">
            <a:avLst/>
          </a:prstGeom>
          <a:noFill/>
          <a:ln>
            <a:noFill/>
          </a:ln>
          <a:effectLst>
            <a:outerShdw blurRad="355600" dist="50800" dir="5400000" algn="ctr" rotWithShape="0">
              <a:srgbClr val="757070">
                <a:alpha val="8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9490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User Modelling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7" descr="A screenshot of a cell phone  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6527" y="1297858"/>
            <a:ext cx="4493172" cy="556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 descr="A screenshot of a cell phone  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003" y="1297858"/>
            <a:ext cx="4279490" cy="556014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/>
          <p:nvPr/>
        </p:nvSpPr>
        <p:spPr>
          <a:xfrm>
            <a:off x="4003074" y="1604836"/>
            <a:ext cx="803477" cy="329878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10186181" y="1604836"/>
            <a:ext cx="792406" cy="329878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0172985" y="1638969"/>
            <a:ext cx="64953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033741" y="1853802"/>
            <a:ext cx="77256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0159789" y="1840485"/>
            <a:ext cx="6627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 descr="C:\Users\Tolis\Desktop\5e4fa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5199" y="1946507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 descr="C:\Users\Tolis\Desktop\9e014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5641" y="1731674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 descr="C:\Users\Tolis\Desktop\9e014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10618" y="1731674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 descr="C:\Users\Tolis\Desktop\5e4fa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0618" y="1946507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/>
          <p:nvPr/>
        </p:nvSpPr>
        <p:spPr>
          <a:xfrm>
            <a:off x="4670385" y="943897"/>
            <a:ext cx="2280212" cy="41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838"/>
                </a:solidFill>
                <a:latin typeface="Arial Rounded"/>
                <a:ea typeface="Arial Rounded"/>
                <a:cs typeface="Arial Rounded"/>
                <a:sym typeface="Arial Rounded"/>
              </a:rPr>
              <a:t>K-Means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838"/>
                </a:solidFill>
                <a:latin typeface="Arial Rounded"/>
                <a:ea typeface="Arial Rounded"/>
                <a:cs typeface="Arial Rounded"/>
                <a:sym typeface="Arial Rounded"/>
              </a:rPr>
              <a:t>Clustering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200" y="513568"/>
            <a:ext cx="4279490" cy="59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 User Modelling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2005367" y="2361596"/>
            <a:ext cx="26224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Average User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6830010" y="2361597"/>
            <a:ext cx="26224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Average User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8"/>
          <p:cNvGraphicFramePr/>
          <p:nvPr/>
        </p:nvGraphicFramePr>
        <p:xfrm>
          <a:off x="1435395" y="305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{3B2712AF-BFEA-4C91-B4E3-E36804695D53}</a:tableStyleId>
              </a:tblPr>
              <a:tblGrid>
                <a:gridCol w="20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Days Since Last Transaction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55.46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Amount ( $ )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10067.76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Count of Transactions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156.59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9" name="Google Shape;189;p8"/>
          <p:cNvGraphicFramePr/>
          <p:nvPr/>
        </p:nvGraphicFramePr>
        <p:xfrm>
          <a:off x="6271741" y="305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{3B2712AF-BFEA-4C91-B4E3-E36804695D53}</a:tableStyleId>
              </a:tblPr>
              <a:tblGrid>
                <a:gridCol w="20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Days Since Last Transaction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282.62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Amount ( $ ) 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1368.71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Count of Transactions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19.00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8"/>
          <p:cNvSpPr/>
          <p:nvPr/>
        </p:nvSpPr>
        <p:spPr>
          <a:xfrm rot="5400000">
            <a:off x="2707818" y="4236335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 rot="5400000">
            <a:off x="7594263" y="4236335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318415" y="5411165"/>
            <a:ext cx="3449256" cy="93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Engaged Users</a:t>
            </a:r>
            <a:endParaRPr sz="36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086250" y="5553880"/>
            <a:ext cx="37356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Unengaged Users</a:t>
            </a:r>
            <a:endParaRPr sz="36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572082" y="1307939"/>
            <a:ext cx="3188825" cy="9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: 11875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6391420" y="1307938"/>
            <a:ext cx="3188825" cy="9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: 2946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9490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5. Churn Users Strategies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9" descr="A screenshot of a cell phone  Description automatically generated"/>
          <p:cNvPicPr preferRelativeResize="0"/>
          <p:nvPr/>
        </p:nvPicPr>
        <p:blipFill rotWithShape="1">
          <a:blip r:embed="rId3">
            <a:alphaModFix/>
          </a:blip>
          <a:srcRect l="4258" t="4568" r="9114" b="22560"/>
          <a:stretch/>
        </p:blipFill>
        <p:spPr>
          <a:xfrm>
            <a:off x="6121541" y="1673675"/>
            <a:ext cx="6070459" cy="392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/>
          <p:nvPr/>
        </p:nvSpPr>
        <p:spPr>
          <a:xfrm>
            <a:off x="707922" y="1673675"/>
            <a:ext cx="5007078" cy="707575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1. Analyze why churn occurs 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707922" y="2659092"/>
            <a:ext cx="5007078" cy="707575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2. Actively engage with the customers through communication channels (email, social media etc.)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707922" y="3638550"/>
            <a:ext cx="5007078" cy="707575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3. Offer incentives (discounts, special offers etc.) 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773061" y="4618008"/>
            <a:ext cx="5007078" cy="707575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4. Give better service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79490" cy="9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9AFA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3D9AFA"/>
                </a:solidFill>
                <a:latin typeface="Calibri"/>
                <a:ea typeface="Calibri"/>
                <a:cs typeface="Calibri"/>
                <a:sym typeface="Calibri"/>
              </a:rPr>
              <a:t>5. Churn Metrics</a:t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>
            <a:off x="707922" y="681037"/>
            <a:ext cx="130278" cy="262860"/>
          </a:xfrm>
          <a:prstGeom prst="rect">
            <a:avLst/>
          </a:prstGeom>
          <a:solidFill>
            <a:srgbClr val="3D9AFA"/>
          </a:solidFill>
          <a:ln w="12700" cap="flat" cmpd="sng">
            <a:solidFill>
              <a:srgbClr val="3D9A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838200" y="1061998"/>
            <a:ext cx="34984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*measure every 6-12 months</a:t>
            </a:r>
            <a:endParaRPr/>
          </a:p>
        </p:txBody>
      </p:sp>
      <p:pic>
        <p:nvPicPr>
          <p:cNvPr id="214" name="Google Shape;214;p10" descr="A screenshot of a cell phone  Description automatically generated"/>
          <p:cNvPicPr preferRelativeResize="0"/>
          <p:nvPr/>
        </p:nvPicPr>
        <p:blipFill rotWithShape="1">
          <a:blip r:embed="rId3">
            <a:alphaModFix/>
          </a:blip>
          <a:srcRect r="74000" b="63743"/>
          <a:stretch/>
        </p:blipFill>
        <p:spPr>
          <a:xfrm>
            <a:off x="3131498" y="1580209"/>
            <a:ext cx="2170564" cy="162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r="72933" b="23089"/>
          <a:stretch/>
        </p:blipFill>
        <p:spPr>
          <a:xfrm>
            <a:off x="2977945" y="3514880"/>
            <a:ext cx="2477671" cy="216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5">
            <a:alphaModFix/>
          </a:blip>
          <a:srcRect l="-2037" t="-4380" r="76683" b="60472"/>
          <a:stretch/>
        </p:blipFill>
        <p:spPr>
          <a:xfrm>
            <a:off x="6889940" y="1580209"/>
            <a:ext cx="1663510" cy="1670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/>
          <p:cNvPicPr preferRelativeResize="0"/>
          <p:nvPr/>
        </p:nvPicPr>
        <p:blipFill rotWithShape="1">
          <a:blip r:embed="rId6">
            <a:alphaModFix/>
          </a:blip>
          <a:srcRect r="72625" b="22453"/>
          <a:stretch/>
        </p:blipFill>
        <p:spPr>
          <a:xfrm>
            <a:off x="6921586" y="3835914"/>
            <a:ext cx="2054357" cy="178948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/>
        </p:nvSpPr>
        <p:spPr>
          <a:xfrm>
            <a:off x="2977945" y="5844024"/>
            <a:ext cx="26098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Average Transaction Value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(ATV)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6765793" y="3207103"/>
            <a:ext cx="22866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Revenue Churn Rate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(RCR)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3198968" y="3251139"/>
            <a:ext cx="23888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Customer Churn Rate %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(CCR)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6718475" y="5819903"/>
            <a:ext cx="2724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Time Between Transactions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4648200" y="25177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3A3838"/>
                </a:solidFill>
              </a:rPr>
              <a:t>Thank you !</a:t>
            </a:r>
            <a:endParaRPr/>
          </a:p>
        </p:txBody>
      </p:sp>
      <p:pic>
        <p:nvPicPr>
          <p:cNvPr id="227" name="Google Shape;227;p11" descr="A screenshot of a cell phone  Description automatically generated"/>
          <p:cNvPicPr preferRelativeResize="0"/>
          <p:nvPr/>
        </p:nvPicPr>
        <p:blipFill rotWithShape="1">
          <a:blip r:embed="rId3">
            <a:alphaModFix/>
          </a:blip>
          <a:srcRect t="64184"/>
          <a:stretch/>
        </p:blipFill>
        <p:spPr>
          <a:xfrm>
            <a:off x="3244850" y="5775324"/>
            <a:ext cx="8928100" cy="10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 descr="A screenshot of a cell phone  Description automatically generated"/>
          <p:cNvPicPr preferRelativeResize="0"/>
          <p:nvPr/>
        </p:nvPicPr>
        <p:blipFill rotWithShape="1">
          <a:blip r:embed="rId3">
            <a:alphaModFix/>
          </a:blip>
          <a:srcRect l="63655" t="18805" b="44130"/>
          <a:stretch/>
        </p:blipFill>
        <p:spPr>
          <a:xfrm>
            <a:off x="19050" y="5775325"/>
            <a:ext cx="3244850" cy="1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Macintosh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Arial Rounded</vt:lpstr>
      <vt:lpstr>Calibri</vt:lpstr>
      <vt:lpstr>Libre Franklin Medium</vt:lpstr>
      <vt:lpstr>Libre Baskerville</vt:lpstr>
      <vt:lpstr>Office Theme</vt:lpstr>
      <vt:lpstr>Data Pre- Processing</vt:lpstr>
      <vt:lpstr>2. Feature Engineering</vt:lpstr>
      <vt:lpstr>3. Feature Selection</vt:lpstr>
      <vt:lpstr>4. Model Selection</vt:lpstr>
      <vt:lpstr>User Modelling</vt:lpstr>
      <vt:lpstr> User Modelling</vt:lpstr>
      <vt:lpstr>5. Churn Users Strategies</vt:lpstr>
      <vt:lpstr>5. Churn Metrics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 Processing</dc:title>
  <dc:creator>DIMITRA CHARALAMPOPOULOU</dc:creator>
  <cp:lastModifiedBy>Dimitra Charalampopoulou</cp:lastModifiedBy>
  <cp:revision>1</cp:revision>
  <dcterms:created xsi:type="dcterms:W3CDTF">2020-06-07T18:07:47Z</dcterms:created>
  <dcterms:modified xsi:type="dcterms:W3CDTF">2023-09-26T19:43:58Z</dcterms:modified>
</cp:coreProperties>
</file>