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f0dc2d4a5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f0dc2d4a5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f0dc2d4a5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f0dc2d4a5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</a:t>
            </a:r>
            <a:r>
              <a:rPr lang="pt-BR"/>
              <a:t>The data pipeline also has all the data ingestion, pre-process, augmentation, batching, and etc.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717d18d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717d18d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</a:t>
            </a:r>
            <a:r>
              <a:rPr lang="pt-BR"/>
              <a:t>Larger models -&gt; more 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</a:t>
            </a:r>
            <a:r>
              <a:rPr lang="pt-BR"/>
              <a:t>Higher resolution -&gt; more data, which can leads to overfitting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Class unbalance (over and under sampling, weighted loss or samples)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Data augmentation can also decrease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More data is not always possible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6a23672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6a23672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f0dc2d4a5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f0dc2d4a5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f0dc2d4a5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f0dc2d4a5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f0dc2d4a5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f0dc2d4a5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f0dc2d4a5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f0dc2d4a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f0dc2d4a5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f0dc2d4a5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</a:t>
            </a:r>
            <a:r>
              <a:rPr lang="pt-BR"/>
              <a:t>TPU is short for Tensor processing unit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Specialized hardware for deep learning developed by Google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6af34f6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6af34f6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Simple integration with Tensorflow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Low complexity (just a few extra lines of code)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f0dc2d4a5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f0dc2d4a5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</a:t>
            </a:r>
            <a:r>
              <a:rPr lang="pt-BR"/>
              <a:t>tf.data and TFRecords to make a faster data pipeline (avoid data bottleneck)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MXU percentage (keep high)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Idle time (keep low)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6a23672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6a23672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Data bottleneck (model runs batch faster than CPU feeds the data)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Learning rate (</a:t>
            </a:r>
            <a:r>
              <a:rPr lang="pt-BR">
                <a:solidFill>
                  <a:schemeClr val="dk1"/>
                </a:solidFill>
              </a:rPr>
              <a:t>distributed system and </a:t>
            </a:r>
            <a:r>
              <a:rPr lang="pt-BR"/>
              <a:t>scale with batch)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TPU runs on a different VM (remotely)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f0dc2d4a5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f0dc2d4a5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F"/>
                </a:highlight>
              </a:rPr>
              <a:t>- </a:t>
            </a:r>
            <a:r>
              <a:rPr lang="pt-BR" sz="1050">
                <a:solidFill>
                  <a:schemeClr val="dk1"/>
                </a:solidFill>
                <a:highlight>
                  <a:srgbClr val="FFFFFF"/>
                </a:highlight>
              </a:rPr>
              <a:t>Images drawn from five different public datasets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highlight>
                  <a:srgbClr val="FFFFFF"/>
                </a:highlight>
              </a:rPr>
              <a:t>- The dataset contains imperfections (images of flowers in odd places, angles, etc)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kaggle.com/dimitreoliveira/flower-classification-with-tpus-eda-and-baselin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kaggle.com/docs/tpu" TargetMode="External"/><Relationship Id="rId4" Type="http://schemas.openxmlformats.org/officeDocument/2006/relationships/hyperlink" Target="https://cloud.google.com/tpu/docs/" TargetMode="External"/><Relationship Id="rId5" Type="http://schemas.openxmlformats.org/officeDocument/2006/relationships/hyperlink" Target="https://www.tensorflow.org/guide/tpu" TargetMode="External"/><Relationship Id="rId6" Type="http://schemas.openxmlformats.org/officeDocument/2006/relationships/hyperlink" Target="https://codelabs.developers.google.com/codelabs/keras-flowers-tpu/#0" TargetMode="External"/><Relationship Id="rId7" Type="http://schemas.openxmlformats.org/officeDocument/2006/relationships/hyperlink" Target="https://www.youtube.com/playlist?list=PLqFaTIg4myu-1c3ygYzakW8-hNzQG59-5" TargetMode="External"/><Relationship Id="rId8" Type="http://schemas.openxmlformats.org/officeDocument/2006/relationships/hyperlink" Target="https://medium.com/swlh/efficiently-using-tpu-for-image-classification-ed20d2970893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Using TPUs for Computer Vision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719800" y="4204650"/>
            <a:ext cx="1842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7th, November, 2020</a:t>
            </a:r>
            <a:endParaRPr sz="140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882025" y="3325350"/>
            <a:ext cx="76881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Kaggle Days Meetup - Delhi NCR</a:t>
            </a:r>
            <a:br>
              <a:rPr lang="pt-BR"/>
            </a:br>
            <a:br>
              <a:rPr lang="pt-BR"/>
            </a:br>
            <a:r>
              <a:rPr lang="pt-BR"/>
              <a:t>Dimitre Oliveira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Notebook </a:t>
            </a:r>
            <a:r>
              <a:rPr lang="pt-BR"/>
              <a:t>walkthrough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Kaggle notebook: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Flower Classification with TPUs - EDA and Baseline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Notebook quick recap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6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Initialized the TPU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Defined all model and data parameters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Loaded the dataset (GCS path)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Quick EDA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Create data pipeline (using tf.data)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Create model (EfficientNet B6)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Warm Up</a:t>
            </a:r>
            <a:r>
              <a:rPr lang="pt-BR"/>
              <a:t> top layers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Training (exponential LR decay with warmup phase)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Model evaluation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Inspect predictions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Predict on test data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Notebook improvements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Using a larger model (can overfit)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Using higher resolution </a:t>
            </a:r>
            <a:r>
              <a:rPr lang="pt-BR"/>
              <a:t>(can overfit)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Dealing with class unbalance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K-Fold cross validation (more resources)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Ensemble with other models</a:t>
            </a:r>
            <a:r>
              <a:rPr lang="pt-BR"/>
              <a:t> (more resources)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Strong data augmentation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More data!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References and resources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u="sng">
                <a:solidFill>
                  <a:schemeClr val="hlink"/>
                </a:solidFill>
                <a:hlinkClick r:id="rId3"/>
              </a:rPr>
              <a:t>Kaggle TPU documentation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u="sng">
                <a:solidFill>
                  <a:schemeClr val="hlink"/>
                </a:solidFill>
                <a:hlinkClick r:id="rId4"/>
              </a:rPr>
              <a:t>Google cloud TPU documentation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Tensorflow quick guide on using TPU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u="sng">
                <a:solidFill>
                  <a:schemeClr val="hlink"/>
                </a:solidFill>
                <a:hlinkClick r:id="rId6"/>
              </a:rPr>
              <a:t>Keras and modern convnets, on TPUs (by Martin Görner)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u="sng">
                <a:solidFill>
                  <a:schemeClr val="hlink"/>
                </a:solidFill>
                <a:hlinkClick r:id="rId7"/>
              </a:rPr>
              <a:t>Kaggle TPU Youtube playlist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u="sng">
                <a:solidFill>
                  <a:schemeClr val="hlink"/>
                </a:solidFill>
                <a:hlinkClick r:id="rId8"/>
              </a:rPr>
              <a:t>Efficiently using TPU for image classification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Q&amp;A section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43100"/>
            <a:ext cx="9144000" cy="320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About me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Data scientist at Virtus, UFCG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Computer Science B.Sc. at UFCG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Kaggle Master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Kaggle competition TPU stars award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How to reach me:</a:t>
            </a:r>
            <a:br>
              <a:rPr lang="pt-BR"/>
            </a:br>
            <a:r>
              <a:rPr lang="pt-BR"/>
              <a:t>LinkedIn: /dimitre-oliveira-7a1a0113a</a:t>
            </a:r>
            <a:br>
              <a:rPr lang="pt-BR"/>
            </a:br>
            <a:r>
              <a:rPr lang="pt-BR"/>
              <a:t>Kaggle: /</a:t>
            </a:r>
            <a:r>
              <a:rPr lang="pt-BR"/>
              <a:t>dimitreoliveira</a:t>
            </a:r>
            <a:br>
              <a:rPr lang="pt-BR"/>
            </a:br>
            <a:r>
              <a:rPr lang="pt-BR"/>
              <a:t>GitHub: /dimitreOliveira</a:t>
            </a:r>
            <a:br>
              <a:rPr lang="pt-BR"/>
            </a:br>
            <a:r>
              <a:rPr lang="pt-BR"/>
              <a:t>Medium: @</a:t>
            </a:r>
            <a:r>
              <a:rPr lang="pt-BR"/>
              <a:t>dimitreoliveira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Virtus slide 01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Virtus slide 03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TPU i</a:t>
            </a:r>
            <a:r>
              <a:rPr lang="pt-BR"/>
              <a:t>ntroduction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674" y="1853851"/>
            <a:ext cx="7260649" cy="32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Starting with </a:t>
            </a:r>
            <a:r>
              <a:rPr lang="pt-BR"/>
              <a:t>TPUs (simplified)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38" y="1853850"/>
            <a:ext cx="6650575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Tips for using </a:t>
            </a:r>
            <a:r>
              <a:rPr lang="pt-BR"/>
              <a:t>TPU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Big </a:t>
            </a:r>
            <a:r>
              <a:rPr b="1" lang="pt-BR"/>
              <a:t>batch size </a:t>
            </a:r>
            <a:r>
              <a:rPr lang="pt-BR"/>
              <a:t>to take advantage of the TPU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Ideal size is </a:t>
            </a:r>
            <a:r>
              <a:rPr b="1" lang="pt-BR"/>
              <a:t>128</a:t>
            </a:r>
            <a:r>
              <a:rPr lang="pt-BR"/>
              <a:t> per TPU core (1024 global batch size)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Good size varies from </a:t>
            </a:r>
            <a:r>
              <a:rPr b="1" lang="pt-BR"/>
              <a:t>8</a:t>
            </a:r>
            <a:r>
              <a:rPr lang="pt-BR"/>
              <a:t> to </a:t>
            </a:r>
            <a:r>
              <a:rPr b="1" lang="pt-BR"/>
              <a:t>128</a:t>
            </a:r>
            <a:r>
              <a:rPr lang="pt-BR"/>
              <a:t> (per TPU core)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Remember to also scale the </a:t>
            </a:r>
            <a:r>
              <a:rPr b="1" lang="pt-BR"/>
              <a:t>learning rate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Keep the TPU busy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Using </a:t>
            </a:r>
            <a:r>
              <a:rPr b="1" lang="pt-BR"/>
              <a:t>tf.data</a:t>
            </a:r>
            <a:r>
              <a:rPr lang="pt-BR"/>
              <a:t> and </a:t>
            </a:r>
            <a:r>
              <a:rPr b="1" lang="pt-BR"/>
              <a:t>TFRecords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Monitor the TPU usage (Kaggle)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MXU means efficiency usage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050" y="738163"/>
            <a:ext cx="2187100" cy="42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TPU common mistakes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Batch size too small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Data bottleneck feeding the TPU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Using appropriated learning rate (distributed system)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673" y="2882400"/>
            <a:ext cx="5724264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Notebook use case overview (data and task)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3576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Dataset: Flowers dataset</a:t>
            </a:r>
            <a:br>
              <a:rPr lang="pt-BR"/>
            </a:br>
            <a:r>
              <a:rPr lang="pt-BR"/>
              <a:t>Train samples: </a:t>
            </a:r>
            <a:r>
              <a:rPr lang="pt-BR"/>
              <a:t>16465</a:t>
            </a:r>
            <a:br>
              <a:rPr lang="pt-BR"/>
            </a:br>
            <a:r>
              <a:rPr lang="pt-BR"/>
              <a:t>Test samples: 7382</a:t>
            </a:r>
            <a:br>
              <a:rPr lang="pt-BR"/>
            </a:br>
            <a:r>
              <a:rPr lang="pt-BR"/>
              <a:t>Image resolution: 192, 224, 331, 512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Task: Image classification</a:t>
            </a:r>
            <a:r>
              <a:rPr lang="pt-BR"/>
              <a:t> (104 types)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050" y="1853850"/>
            <a:ext cx="4112075" cy="3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