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29"/>
  </p:notesMasterIdLst>
  <p:sldIdLst>
    <p:sldId id="258" r:id="rId6"/>
    <p:sldId id="278" r:id="rId7"/>
    <p:sldId id="257" r:id="rId8"/>
    <p:sldId id="280" r:id="rId9"/>
    <p:sldId id="281" r:id="rId10"/>
    <p:sldId id="292" r:id="rId11"/>
    <p:sldId id="271" r:id="rId12"/>
    <p:sldId id="272" r:id="rId13"/>
    <p:sldId id="276" r:id="rId14"/>
    <p:sldId id="275" r:id="rId15"/>
    <p:sldId id="274" r:id="rId16"/>
    <p:sldId id="273" r:id="rId17"/>
    <p:sldId id="279" r:id="rId18"/>
    <p:sldId id="283" r:id="rId19"/>
    <p:sldId id="282" r:id="rId20"/>
    <p:sldId id="286" r:id="rId21"/>
    <p:sldId id="287" r:id="rId22"/>
    <p:sldId id="288" r:id="rId23"/>
    <p:sldId id="289" r:id="rId24"/>
    <p:sldId id="290" r:id="rId25"/>
    <p:sldId id="291" r:id="rId26"/>
    <p:sldId id="284" r:id="rId27"/>
    <p:sldId id="27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es, Peter" initials="DP" lastIdx="2" clrIdx="0">
    <p:extLst>
      <p:ext uri="{19B8F6BF-5375-455C-9EA6-DF929625EA0E}">
        <p15:presenceInfo xmlns:p15="http://schemas.microsoft.com/office/powerpoint/2012/main" userId="S::Peter.Davies@bexley.gov.uk::861ba736-5de7-4dbd-83e2-72c3338e44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25"/>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84" d="100"/>
          <a:sy n="84" d="100"/>
        </p:scale>
        <p:origin x="382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6051864781495776E-2"/>
          <c:y val="0.10324288971290577"/>
          <c:w val="0.90486957288776537"/>
          <c:h val="0.5975575745906081"/>
        </c:manualLayout>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Sheet1!$A$4:$A$13</c:f>
              <c:strCache>
                <c:ptCount val="10"/>
                <c:pt idx="0">
                  <c:v>Bin Collection</c:v>
                </c:pt>
                <c:pt idx="1">
                  <c:v>Council Tax </c:v>
                </c:pt>
                <c:pt idx="2">
                  <c:v>Homelessness &amp; Housing Support</c:v>
                </c:pt>
                <c:pt idx="3">
                  <c:v>Civil Enforcement Officer (Parking)</c:v>
                </c:pt>
                <c:pt idx="4">
                  <c:v>Planning Applications Decisions</c:v>
                </c:pt>
                <c:pt idx="5">
                  <c:v>Notice Processing (Parking Fines)</c:v>
                </c:pt>
                <c:pt idx="6">
                  <c:v>Assessment and Child Protection Enquiry</c:v>
                </c:pt>
                <c:pt idx="7">
                  <c:v>Housing Allocations</c:v>
                </c:pt>
                <c:pt idx="8">
                  <c:v>Garden Refuse Collection</c:v>
                </c:pt>
                <c:pt idx="9">
                  <c:v>New Bins (Failure to Receive One) </c:v>
                </c:pt>
              </c:strCache>
            </c:strRef>
          </c:cat>
          <c:val>
            <c:numRef>
              <c:f>Sheet1!$B$4:$B$13</c:f>
              <c:numCache>
                <c:formatCode>General</c:formatCode>
                <c:ptCount val="10"/>
                <c:pt idx="0">
                  <c:v>635</c:v>
                </c:pt>
                <c:pt idx="1">
                  <c:v>280</c:v>
                </c:pt>
                <c:pt idx="2">
                  <c:v>177</c:v>
                </c:pt>
                <c:pt idx="3">
                  <c:v>123</c:v>
                </c:pt>
                <c:pt idx="4">
                  <c:v>99</c:v>
                </c:pt>
                <c:pt idx="5">
                  <c:v>91</c:v>
                </c:pt>
                <c:pt idx="6">
                  <c:v>61</c:v>
                </c:pt>
                <c:pt idx="7">
                  <c:v>53</c:v>
                </c:pt>
                <c:pt idx="8">
                  <c:v>51</c:v>
                </c:pt>
                <c:pt idx="9">
                  <c:v>44</c:v>
                </c:pt>
              </c:numCache>
            </c:numRef>
          </c:val>
          <c:extLst>
            <c:ext xmlns:c16="http://schemas.microsoft.com/office/drawing/2014/chart" uri="{C3380CC4-5D6E-409C-BE32-E72D297353CC}">
              <c16:uniqueId val="{00000000-EA62-426C-826D-86E5504E58C2}"/>
            </c:ext>
          </c:extLst>
        </c:ser>
        <c:dLbls>
          <c:showLegendKey val="0"/>
          <c:showVal val="0"/>
          <c:showCatName val="0"/>
          <c:showSerName val="0"/>
          <c:showPercent val="0"/>
          <c:showBubbleSize val="0"/>
        </c:dLbls>
        <c:gapWidth val="219"/>
        <c:overlap val="-27"/>
        <c:axId val="843872584"/>
        <c:axId val="843871600"/>
      </c:barChart>
      <c:lineChart>
        <c:grouping val="standard"/>
        <c:varyColors val="0"/>
        <c:ser>
          <c:idx val="1"/>
          <c:order val="1"/>
          <c:tx>
            <c:strRef>
              <c:f>Sheet1!$C$3</c:f>
              <c:strCache>
                <c:ptCount val="1"/>
                <c:pt idx="0">
                  <c:v> As a percentage of all Stage 1 Coprorate Complaints </c:v>
                </c:pt>
              </c:strCache>
            </c:strRef>
          </c:tx>
          <c:spPr>
            <a:ln w="28575" cap="rnd">
              <a:solidFill>
                <a:schemeClr val="accent2"/>
              </a:solidFill>
              <a:round/>
            </a:ln>
            <a:effectLst/>
          </c:spPr>
          <c:marker>
            <c:symbol val="none"/>
          </c:marker>
          <c:dLbls>
            <c:dLbl>
              <c:idx val="0"/>
              <c:layout>
                <c:manualLayout>
                  <c:x val="1.1299433592059434E-2"/>
                  <c:y val="-2.226862005131428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62-426C-826D-86E5504E58C2}"/>
                </c:ext>
              </c:extLst>
            </c:dLbl>
            <c:dLbl>
              <c:idx val="1"/>
              <c:layout>
                <c:manualLayout>
                  <c:x val="8.0710239943281373E-3"/>
                  <c:y val="0"/>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62-426C-826D-86E5504E58C2}"/>
                </c:ext>
              </c:extLst>
            </c:dLbl>
            <c:dLbl>
              <c:idx val="2"/>
              <c:layout>
                <c:manualLayout>
                  <c:x val="4.8426143965968416E-3"/>
                  <c:y val="-8.3507325192429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62-426C-826D-86E5504E58C2}"/>
                </c:ext>
              </c:extLst>
            </c:dLbl>
            <c:dLbl>
              <c:idx val="3"/>
              <c:layout>
                <c:manualLayout>
                  <c:x val="9.6852287931938012E-3"/>
                  <c:y val="-1.113431002565713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A62-426C-826D-86E5504E58C2}"/>
                </c:ext>
              </c:extLst>
            </c:dLbl>
            <c:dLbl>
              <c:idx val="4"/>
              <c:layout>
                <c:manualLayout>
                  <c:x val="4.8426143965969006E-3"/>
                  <c:y val="-1.391788753207141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A62-426C-826D-86E5504E58C2}"/>
                </c:ext>
              </c:extLst>
            </c:dLbl>
            <c:dLbl>
              <c:idx val="5"/>
              <c:layout>
                <c:manualLayout>
                  <c:x val="6.4568191954625341E-3"/>
                  <c:y val="-1.670146503848569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A62-426C-826D-86E5504E58C2}"/>
                </c:ext>
              </c:extLst>
            </c:dLbl>
            <c:dLbl>
              <c:idx val="6"/>
              <c:layout>
                <c:manualLayout>
                  <c:x val="4.8426143965969006E-3"/>
                  <c:y val="-1.391788753207141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A62-426C-826D-86E5504E58C2}"/>
                </c:ext>
              </c:extLst>
            </c:dLbl>
            <c:dLbl>
              <c:idx val="7"/>
              <c:layout>
                <c:manualLayout>
                  <c:x val="3.2284095977311487E-3"/>
                  <c:y val="-1.670146503848569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EA62-426C-826D-86E5504E58C2}"/>
                </c:ext>
              </c:extLst>
            </c:dLbl>
            <c:dLbl>
              <c:idx val="8"/>
              <c:layout>
                <c:manualLayout>
                  <c:x val="4.8426143965970185E-3"/>
                  <c:y val="-2.22686200513142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A62-426C-826D-86E5504E58C2}"/>
                </c:ext>
              </c:extLst>
            </c:dLbl>
            <c:dLbl>
              <c:idx val="9"/>
              <c:layout>
                <c:manualLayout>
                  <c:x val="0"/>
                  <c:y val="-1.113431002565713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A62-426C-826D-86E5504E58C2}"/>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Sheet1!$A$4:$A$13</c:f>
              <c:strCache>
                <c:ptCount val="10"/>
                <c:pt idx="0">
                  <c:v>Bin Collection</c:v>
                </c:pt>
                <c:pt idx="1">
                  <c:v>Council Tax </c:v>
                </c:pt>
                <c:pt idx="2">
                  <c:v>Homelessness &amp; Housing Support</c:v>
                </c:pt>
                <c:pt idx="3">
                  <c:v>Civil Enforcement Officer (Parking)</c:v>
                </c:pt>
                <c:pt idx="4">
                  <c:v>Planning Applications Decisions</c:v>
                </c:pt>
                <c:pt idx="5">
                  <c:v>Notice Processing (Parking Fines)</c:v>
                </c:pt>
                <c:pt idx="6">
                  <c:v>Assessment and Child Protection Enquiry</c:v>
                </c:pt>
                <c:pt idx="7">
                  <c:v>Housing Allocations</c:v>
                </c:pt>
                <c:pt idx="8">
                  <c:v>Garden Refuse Collection</c:v>
                </c:pt>
                <c:pt idx="9">
                  <c:v>New Bins (Failure to Receive One) </c:v>
                </c:pt>
              </c:strCache>
            </c:strRef>
          </c:cat>
          <c:val>
            <c:numRef>
              <c:f>Sheet1!$C$4:$C$13</c:f>
              <c:numCache>
                <c:formatCode>0%</c:formatCode>
                <c:ptCount val="10"/>
                <c:pt idx="0">
                  <c:v>0.21068347710683477</c:v>
                </c:pt>
                <c:pt idx="1">
                  <c:v>9.2899800928998008E-2</c:v>
                </c:pt>
                <c:pt idx="2">
                  <c:v>5.8725945587259458E-2</c:v>
                </c:pt>
                <c:pt idx="3">
                  <c:v>4.0809555408095555E-2</c:v>
                </c:pt>
                <c:pt idx="4">
                  <c:v>3.2846715328467155E-2</c:v>
                </c:pt>
                <c:pt idx="5">
                  <c:v>3.0192435301924354E-2</c:v>
                </c:pt>
                <c:pt idx="6">
                  <c:v>2.023888520238885E-2</c:v>
                </c:pt>
                <c:pt idx="7">
                  <c:v>1.7584605175846053E-2</c:v>
                </c:pt>
                <c:pt idx="8">
                  <c:v>1.6921035169210352E-2</c:v>
                </c:pt>
                <c:pt idx="9">
                  <c:v>1.4598540145985401E-2</c:v>
                </c:pt>
              </c:numCache>
            </c:numRef>
          </c:val>
          <c:smooth val="0"/>
          <c:extLst>
            <c:ext xmlns:c16="http://schemas.microsoft.com/office/drawing/2014/chart" uri="{C3380CC4-5D6E-409C-BE32-E72D297353CC}">
              <c16:uniqueId val="{0000000B-EA62-426C-826D-86E5504E58C2}"/>
            </c:ext>
          </c:extLst>
        </c:ser>
        <c:dLbls>
          <c:showLegendKey val="0"/>
          <c:showVal val="0"/>
          <c:showCatName val="0"/>
          <c:showSerName val="0"/>
          <c:showPercent val="0"/>
          <c:showBubbleSize val="0"/>
        </c:dLbls>
        <c:marker val="1"/>
        <c:smooth val="0"/>
        <c:axId val="843869304"/>
        <c:axId val="843869960"/>
      </c:lineChart>
      <c:catAx>
        <c:axId val="8438725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843871600"/>
        <c:crosses val="autoZero"/>
        <c:auto val="1"/>
        <c:lblAlgn val="ctr"/>
        <c:lblOffset val="100"/>
        <c:noMultiLvlLbl val="0"/>
      </c:catAx>
      <c:valAx>
        <c:axId val="843871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843872584"/>
        <c:crosses val="autoZero"/>
        <c:crossBetween val="between"/>
      </c:valAx>
      <c:valAx>
        <c:axId val="843869960"/>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843869304"/>
        <c:crosses val="max"/>
        <c:crossBetween val="between"/>
      </c:valAx>
      <c:catAx>
        <c:axId val="843869304"/>
        <c:scaling>
          <c:orientation val="minMax"/>
        </c:scaling>
        <c:delete val="1"/>
        <c:axPos val="b"/>
        <c:numFmt formatCode="General" sourceLinked="1"/>
        <c:majorTickMark val="none"/>
        <c:minorTickMark val="none"/>
        <c:tickLblPos val="nextTo"/>
        <c:crossAx val="843869960"/>
        <c:crosses val="autoZero"/>
        <c:auto val="1"/>
        <c:lblAlgn val="ctr"/>
        <c:lblOffset val="100"/>
        <c:noMultiLvlLbl val="0"/>
      </c:catAx>
      <c:spPr>
        <a:noFill/>
        <a:ln w="25400">
          <a:noFill/>
        </a:ln>
        <a:effectLst/>
      </c:spPr>
    </c:plotArea>
    <c:legend>
      <c:legendPos val="b"/>
      <c:layout>
        <c:manualLayout>
          <c:xMode val="edge"/>
          <c:yMode val="edge"/>
          <c:x val="0"/>
          <c:y val="0.92958754069291016"/>
          <c:w val="0.58929050106569292"/>
          <c:h val="5.3710991010578905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DF20D0-07A1-46A8-8B47-DF0F0BE10BBE}" type="doc">
      <dgm:prSet loTypeId="urn:microsoft.com/office/officeart/2005/8/layout/cycle6" loCatId="relationship" qsTypeId="urn:microsoft.com/office/officeart/2005/8/quickstyle/3d2" qsCatId="3D" csTypeId="urn:microsoft.com/office/officeart/2005/8/colors/accent1_2" csCatId="accent1" phldr="1"/>
      <dgm:spPr/>
      <dgm:t>
        <a:bodyPr/>
        <a:lstStyle/>
        <a:p>
          <a:endParaRPr lang="en-GB"/>
        </a:p>
      </dgm:t>
    </dgm:pt>
    <dgm:pt modelId="{3259E08D-31CC-4933-B592-E96EB01A37EA}">
      <dgm:prSet custT="1"/>
      <dgm:spPr/>
      <dgm:t>
        <a:bodyPr/>
        <a:lstStyle/>
        <a:p>
          <a:r>
            <a:rPr lang="en-GB" sz="1000" dirty="0">
              <a:latin typeface="Arial" panose="020B0604020202020204" pitchFamily="34" charset="0"/>
              <a:cs typeface="Arial" panose="020B0604020202020204" pitchFamily="34" charset="0"/>
            </a:rPr>
            <a:t>Each Group has its own method of supporting new Members</a:t>
          </a:r>
        </a:p>
      </dgm:t>
    </dgm:pt>
    <dgm:pt modelId="{4A9D56C4-2D42-4BDC-8E43-64A43E417B8D}" type="parTrans" cxnId="{70BF0A7F-D912-4912-8728-4082437DF32F}">
      <dgm:prSet/>
      <dgm:spPr/>
      <dgm:t>
        <a:bodyPr/>
        <a:lstStyle/>
        <a:p>
          <a:endParaRPr lang="en-GB"/>
        </a:p>
      </dgm:t>
    </dgm:pt>
    <dgm:pt modelId="{715153D5-0371-4A87-BA1C-55FAF916449D}" type="sibTrans" cxnId="{70BF0A7F-D912-4912-8728-4082437DF32F}">
      <dgm:prSet/>
      <dgm:spPr/>
      <dgm:t>
        <a:bodyPr/>
        <a:lstStyle/>
        <a:p>
          <a:endParaRPr lang="en-GB"/>
        </a:p>
      </dgm:t>
    </dgm:pt>
    <dgm:pt modelId="{279E9C13-5183-4DA1-9A48-8D170293263C}">
      <dgm:prSet custT="1"/>
      <dgm:spPr/>
      <dgm:t>
        <a:bodyPr/>
        <a:lstStyle/>
        <a:p>
          <a:r>
            <a:rPr lang="en-GB" sz="1000" dirty="0">
              <a:latin typeface="Arial" panose="020B0604020202020204" pitchFamily="34" charset="0"/>
              <a:cs typeface="Arial" panose="020B0604020202020204" pitchFamily="34" charset="0"/>
            </a:rPr>
            <a:t>Members’ Services will always signpost - Dave, Jane, Tina &amp; Karen</a:t>
          </a:r>
          <a:endParaRPr lang="en-GB" sz="800" dirty="0">
            <a:latin typeface="Arial" panose="020B0604020202020204" pitchFamily="34" charset="0"/>
            <a:cs typeface="Arial" panose="020B0604020202020204" pitchFamily="34" charset="0"/>
          </a:endParaRPr>
        </a:p>
      </dgm:t>
    </dgm:pt>
    <dgm:pt modelId="{62D8CF14-588B-4EDF-AF90-4A24B4989CC8}" type="parTrans" cxnId="{BC520F1E-EC89-44BB-9F90-205770DD183D}">
      <dgm:prSet/>
      <dgm:spPr/>
      <dgm:t>
        <a:bodyPr/>
        <a:lstStyle/>
        <a:p>
          <a:endParaRPr lang="en-GB"/>
        </a:p>
      </dgm:t>
    </dgm:pt>
    <dgm:pt modelId="{67AC8CFE-645C-468C-8BF3-9CB0A2DA0339}" type="sibTrans" cxnId="{BC520F1E-EC89-44BB-9F90-205770DD183D}">
      <dgm:prSet/>
      <dgm:spPr/>
      <dgm:t>
        <a:bodyPr/>
        <a:lstStyle/>
        <a:p>
          <a:endParaRPr lang="en-GB"/>
        </a:p>
      </dgm:t>
    </dgm:pt>
    <dgm:pt modelId="{A0F69D3F-3CCC-425D-A96E-3EBA21B1A1A6}">
      <dgm:prSet custT="1"/>
      <dgm:spPr/>
      <dgm:t>
        <a:bodyPr/>
        <a:lstStyle/>
        <a:p>
          <a:r>
            <a:rPr lang="en-GB" sz="1000" dirty="0">
              <a:latin typeface="Arial" panose="020B0604020202020204" pitchFamily="34" charset="0"/>
              <a:cs typeface="Arial" panose="020B0604020202020204" pitchFamily="34" charset="0"/>
            </a:rPr>
            <a:t>Members’ Enquiries Process </a:t>
          </a:r>
        </a:p>
      </dgm:t>
    </dgm:pt>
    <dgm:pt modelId="{6BA56533-EF4B-4ED5-BFD2-FDF98786B50C}" type="parTrans" cxnId="{5C0E6DFB-2852-430E-9B7C-083A6A3979F0}">
      <dgm:prSet/>
      <dgm:spPr/>
      <dgm:t>
        <a:bodyPr/>
        <a:lstStyle/>
        <a:p>
          <a:endParaRPr lang="en-GB"/>
        </a:p>
      </dgm:t>
    </dgm:pt>
    <dgm:pt modelId="{F01F2C28-CC72-4894-80B1-09E9BF02C5EC}" type="sibTrans" cxnId="{5C0E6DFB-2852-430E-9B7C-083A6A3979F0}">
      <dgm:prSet/>
      <dgm:spPr/>
      <dgm:t>
        <a:bodyPr/>
        <a:lstStyle/>
        <a:p>
          <a:endParaRPr lang="en-GB"/>
        </a:p>
      </dgm:t>
    </dgm:pt>
    <dgm:pt modelId="{B257940D-52C5-4046-A8CA-6379C56B3043}">
      <dgm:prSet custT="1"/>
      <dgm:spPr/>
      <dgm:t>
        <a:bodyPr/>
        <a:lstStyle/>
        <a:p>
          <a:r>
            <a:rPr lang="en-GB" sz="1000" dirty="0">
              <a:latin typeface="Arial" panose="020B0604020202020204" pitchFamily="34" charset="0"/>
              <a:cs typeface="Arial" panose="020B0604020202020204" pitchFamily="34" charset="0"/>
            </a:rPr>
            <a:t>Support from key areas – Neighbourhoods</a:t>
          </a:r>
        </a:p>
      </dgm:t>
    </dgm:pt>
    <dgm:pt modelId="{9CABD8A4-EE3A-47CB-8F80-6C07D123EE04}" type="parTrans" cxnId="{0141D060-1312-47BD-BAFC-90D66B42136C}">
      <dgm:prSet/>
      <dgm:spPr/>
      <dgm:t>
        <a:bodyPr/>
        <a:lstStyle/>
        <a:p>
          <a:endParaRPr lang="en-GB"/>
        </a:p>
      </dgm:t>
    </dgm:pt>
    <dgm:pt modelId="{71EDB6F7-2AD5-4FEF-9F2B-8EAB3CF44A2E}" type="sibTrans" cxnId="{0141D060-1312-47BD-BAFC-90D66B42136C}">
      <dgm:prSet/>
      <dgm:spPr/>
      <dgm:t>
        <a:bodyPr/>
        <a:lstStyle/>
        <a:p>
          <a:endParaRPr lang="en-GB"/>
        </a:p>
      </dgm:t>
    </dgm:pt>
    <dgm:pt modelId="{CAA2697A-1FCF-416D-B6ED-BD4979FA4896}">
      <dgm:prSet custT="1"/>
      <dgm:spPr/>
      <dgm:t>
        <a:bodyPr/>
        <a:lstStyle/>
        <a:p>
          <a:pPr>
            <a:spcAft>
              <a:spcPts val="0"/>
            </a:spcAft>
          </a:pPr>
          <a:r>
            <a:rPr lang="en-GB" sz="1000" dirty="0">
              <a:latin typeface="Arial" panose="020B0604020202020204" pitchFamily="34" charset="0"/>
              <a:cs typeface="Arial" panose="020B0604020202020204" pitchFamily="34" charset="0"/>
            </a:rPr>
            <a:t>Online support – Local Government Association</a:t>
          </a:r>
        </a:p>
        <a:p>
          <a:pPr>
            <a:spcAft>
              <a:spcPts val="0"/>
            </a:spcAft>
          </a:pPr>
          <a:r>
            <a:rPr lang="en-GB" sz="1000" dirty="0">
              <a:latin typeface="Arial" panose="020B0604020202020204" pitchFamily="34" charset="0"/>
              <a:cs typeface="Arial" panose="020B0604020202020204" pitchFamily="34" charset="0"/>
            </a:rPr>
            <a:t>London Councils</a:t>
          </a:r>
        </a:p>
      </dgm:t>
    </dgm:pt>
    <dgm:pt modelId="{20385C23-3881-434B-A2CD-9BFC1A7652B3}" type="parTrans" cxnId="{64001DDE-C6F4-43C0-9C97-7E97B496716E}">
      <dgm:prSet/>
      <dgm:spPr/>
      <dgm:t>
        <a:bodyPr/>
        <a:lstStyle/>
        <a:p>
          <a:endParaRPr lang="en-GB"/>
        </a:p>
      </dgm:t>
    </dgm:pt>
    <dgm:pt modelId="{394BF284-B16A-4EC6-92CC-06A09C2CF86D}" type="sibTrans" cxnId="{64001DDE-C6F4-43C0-9C97-7E97B496716E}">
      <dgm:prSet/>
      <dgm:spPr/>
      <dgm:t>
        <a:bodyPr/>
        <a:lstStyle/>
        <a:p>
          <a:endParaRPr lang="en-GB"/>
        </a:p>
      </dgm:t>
    </dgm:pt>
    <dgm:pt modelId="{73063C42-CF8C-4E7E-96CE-B7ABF81ACC63}">
      <dgm:prSet custT="1"/>
      <dgm:spPr/>
      <dgm:t>
        <a:bodyPr/>
        <a:lstStyle/>
        <a:p>
          <a:r>
            <a:rPr lang="en-GB" sz="1000" dirty="0">
              <a:latin typeface="Arial" panose="020B0604020202020204" pitchFamily="34" charset="0"/>
              <a:cs typeface="Arial" panose="020B0604020202020204" pitchFamily="34" charset="0"/>
            </a:rPr>
            <a:t>Your own very significant experience</a:t>
          </a:r>
        </a:p>
      </dgm:t>
    </dgm:pt>
    <dgm:pt modelId="{D419199D-6BEB-4B3E-80EA-99280F335EE6}" type="parTrans" cxnId="{EB1416AD-13E3-4299-B317-99FFEC5C0713}">
      <dgm:prSet/>
      <dgm:spPr/>
      <dgm:t>
        <a:bodyPr/>
        <a:lstStyle/>
        <a:p>
          <a:endParaRPr lang="en-GB"/>
        </a:p>
      </dgm:t>
    </dgm:pt>
    <dgm:pt modelId="{8BE70A20-B6B5-458D-BCD9-49FDC2E920CF}" type="sibTrans" cxnId="{EB1416AD-13E3-4299-B317-99FFEC5C0713}">
      <dgm:prSet/>
      <dgm:spPr/>
      <dgm:t>
        <a:bodyPr/>
        <a:lstStyle/>
        <a:p>
          <a:endParaRPr lang="en-GB"/>
        </a:p>
      </dgm:t>
    </dgm:pt>
    <dgm:pt modelId="{521836D6-6815-4BF0-9A2E-E9A33CBB3DBB}">
      <dgm:prSet custT="1"/>
      <dgm:spPr/>
      <dgm:t>
        <a:bodyPr/>
        <a:lstStyle/>
        <a:p>
          <a:r>
            <a:rPr lang="en-GB" sz="1000" dirty="0">
              <a:latin typeface="Arial" panose="020B0604020202020204" pitchFamily="34" charset="0"/>
              <a:cs typeface="Arial" panose="020B0604020202020204" pitchFamily="34" charset="0"/>
            </a:rPr>
            <a:t>Virtual meetings with residents &amp; colleagues – (MS Teams etc)</a:t>
          </a:r>
        </a:p>
      </dgm:t>
    </dgm:pt>
    <dgm:pt modelId="{FCE28CE0-2F8D-4805-84AE-35D4F4341D38}" type="parTrans" cxnId="{1D0EFB1D-A0B9-433A-9F2D-724898B2AA2C}">
      <dgm:prSet/>
      <dgm:spPr/>
      <dgm:t>
        <a:bodyPr/>
        <a:lstStyle/>
        <a:p>
          <a:endParaRPr lang="en-GB"/>
        </a:p>
      </dgm:t>
    </dgm:pt>
    <dgm:pt modelId="{6096EBC5-F0C0-489A-813D-50809B488F26}" type="sibTrans" cxnId="{1D0EFB1D-A0B9-433A-9F2D-724898B2AA2C}">
      <dgm:prSet/>
      <dgm:spPr/>
      <dgm:t>
        <a:bodyPr/>
        <a:lstStyle/>
        <a:p>
          <a:endParaRPr lang="en-GB"/>
        </a:p>
      </dgm:t>
    </dgm:pt>
    <dgm:pt modelId="{1ADECDAE-3918-493B-85BF-7C878590545F}" type="pres">
      <dgm:prSet presAssocID="{27DF20D0-07A1-46A8-8B47-DF0F0BE10BBE}" presName="cycle" presStyleCnt="0">
        <dgm:presLayoutVars>
          <dgm:dir/>
          <dgm:resizeHandles val="exact"/>
        </dgm:presLayoutVars>
      </dgm:prSet>
      <dgm:spPr/>
    </dgm:pt>
    <dgm:pt modelId="{2DBFBA67-1BBA-4D2B-B30A-807B5702FB4C}" type="pres">
      <dgm:prSet presAssocID="{3259E08D-31CC-4933-B592-E96EB01A37EA}" presName="node" presStyleLbl="node1" presStyleIdx="0" presStyleCnt="7" custScaleY="132909">
        <dgm:presLayoutVars>
          <dgm:bulletEnabled val="1"/>
        </dgm:presLayoutVars>
      </dgm:prSet>
      <dgm:spPr/>
    </dgm:pt>
    <dgm:pt modelId="{749C5610-D48E-40ED-9643-12D105302F22}" type="pres">
      <dgm:prSet presAssocID="{3259E08D-31CC-4933-B592-E96EB01A37EA}" presName="spNode" presStyleCnt="0"/>
      <dgm:spPr/>
    </dgm:pt>
    <dgm:pt modelId="{A43E1630-85B7-4197-8064-5C32CEB9E4BF}" type="pres">
      <dgm:prSet presAssocID="{715153D5-0371-4A87-BA1C-55FAF916449D}" presName="sibTrans" presStyleLbl="sibTrans1D1" presStyleIdx="0" presStyleCnt="7"/>
      <dgm:spPr/>
    </dgm:pt>
    <dgm:pt modelId="{C3629F4E-1505-4D5C-8077-DEC9D48B4F1D}" type="pres">
      <dgm:prSet presAssocID="{279E9C13-5183-4DA1-9A48-8D170293263C}" presName="node" presStyleLbl="node1" presStyleIdx="1" presStyleCnt="7" custScaleX="113886" custScaleY="198090">
        <dgm:presLayoutVars>
          <dgm:bulletEnabled val="1"/>
        </dgm:presLayoutVars>
      </dgm:prSet>
      <dgm:spPr/>
    </dgm:pt>
    <dgm:pt modelId="{44D5E4E1-B7AB-491E-B7D3-463E45C125AD}" type="pres">
      <dgm:prSet presAssocID="{279E9C13-5183-4DA1-9A48-8D170293263C}" presName="spNode" presStyleCnt="0"/>
      <dgm:spPr/>
    </dgm:pt>
    <dgm:pt modelId="{1408724F-8B85-4731-BAD3-63A350038E5C}" type="pres">
      <dgm:prSet presAssocID="{67AC8CFE-645C-468C-8BF3-9CB0A2DA0339}" presName="sibTrans" presStyleLbl="sibTrans1D1" presStyleIdx="1" presStyleCnt="7"/>
      <dgm:spPr/>
    </dgm:pt>
    <dgm:pt modelId="{9C04B25F-7E16-4ED9-8CFC-1C786C806239}" type="pres">
      <dgm:prSet presAssocID="{A0F69D3F-3CCC-425D-A96E-3EBA21B1A1A6}" presName="node" presStyleLbl="node1" presStyleIdx="2" presStyleCnt="7">
        <dgm:presLayoutVars>
          <dgm:bulletEnabled val="1"/>
        </dgm:presLayoutVars>
      </dgm:prSet>
      <dgm:spPr/>
    </dgm:pt>
    <dgm:pt modelId="{2CFEF648-E68F-4EF0-AED9-8DA4FC136A95}" type="pres">
      <dgm:prSet presAssocID="{A0F69D3F-3CCC-425D-A96E-3EBA21B1A1A6}" presName="spNode" presStyleCnt="0"/>
      <dgm:spPr/>
    </dgm:pt>
    <dgm:pt modelId="{396B1E10-FF04-4DBD-934F-CC788457054E}" type="pres">
      <dgm:prSet presAssocID="{F01F2C28-CC72-4894-80B1-09E9BF02C5EC}" presName="sibTrans" presStyleLbl="sibTrans1D1" presStyleIdx="2" presStyleCnt="7"/>
      <dgm:spPr/>
    </dgm:pt>
    <dgm:pt modelId="{D96EFE59-C27F-49FC-AE8E-05822E0250A1}" type="pres">
      <dgm:prSet presAssocID="{B257940D-52C5-4046-A8CA-6379C56B3043}" presName="node" presStyleLbl="node1" presStyleIdx="3" presStyleCnt="7" custScaleX="117292">
        <dgm:presLayoutVars>
          <dgm:bulletEnabled val="1"/>
        </dgm:presLayoutVars>
      </dgm:prSet>
      <dgm:spPr/>
    </dgm:pt>
    <dgm:pt modelId="{7830576A-9F6F-431A-B416-D913EF07BB69}" type="pres">
      <dgm:prSet presAssocID="{B257940D-52C5-4046-A8CA-6379C56B3043}" presName="spNode" presStyleCnt="0"/>
      <dgm:spPr/>
    </dgm:pt>
    <dgm:pt modelId="{EBD6BB47-9BCC-412E-9856-62E5ECE83166}" type="pres">
      <dgm:prSet presAssocID="{71EDB6F7-2AD5-4FEF-9F2B-8EAB3CF44A2E}" presName="sibTrans" presStyleLbl="sibTrans1D1" presStyleIdx="3" presStyleCnt="7"/>
      <dgm:spPr/>
    </dgm:pt>
    <dgm:pt modelId="{84AC299B-B574-405F-9BD8-E83F7F564248}" type="pres">
      <dgm:prSet presAssocID="{CAA2697A-1FCF-416D-B6ED-BD4979FA4896}" presName="node" presStyleLbl="node1" presStyleIdx="4" presStyleCnt="7" custScaleX="125226">
        <dgm:presLayoutVars>
          <dgm:bulletEnabled val="1"/>
        </dgm:presLayoutVars>
      </dgm:prSet>
      <dgm:spPr/>
    </dgm:pt>
    <dgm:pt modelId="{06BF2B6E-7B19-4FCE-AF43-949843B2E803}" type="pres">
      <dgm:prSet presAssocID="{CAA2697A-1FCF-416D-B6ED-BD4979FA4896}" presName="spNode" presStyleCnt="0"/>
      <dgm:spPr/>
    </dgm:pt>
    <dgm:pt modelId="{3C88BF60-91FE-4FE6-809E-6BEC3B7D459C}" type="pres">
      <dgm:prSet presAssocID="{394BF284-B16A-4EC6-92CC-06A09C2CF86D}" presName="sibTrans" presStyleLbl="sibTrans1D1" presStyleIdx="4" presStyleCnt="7"/>
      <dgm:spPr/>
    </dgm:pt>
    <dgm:pt modelId="{3386EA11-A82F-44AD-8617-896352D0B4AF}" type="pres">
      <dgm:prSet presAssocID="{521836D6-6815-4BF0-9A2E-E9A33CBB3DBB}" presName="node" presStyleLbl="node1" presStyleIdx="5" presStyleCnt="7" custScaleX="109147" custScaleY="141098">
        <dgm:presLayoutVars>
          <dgm:bulletEnabled val="1"/>
        </dgm:presLayoutVars>
      </dgm:prSet>
      <dgm:spPr/>
    </dgm:pt>
    <dgm:pt modelId="{C97D3EF3-7864-40EB-A518-D425D79ADBE1}" type="pres">
      <dgm:prSet presAssocID="{521836D6-6815-4BF0-9A2E-E9A33CBB3DBB}" presName="spNode" presStyleCnt="0"/>
      <dgm:spPr/>
    </dgm:pt>
    <dgm:pt modelId="{904CDB01-7AF2-4C7F-ADDD-8F3ED9D85550}" type="pres">
      <dgm:prSet presAssocID="{6096EBC5-F0C0-489A-813D-50809B488F26}" presName="sibTrans" presStyleLbl="sibTrans1D1" presStyleIdx="5" presStyleCnt="7"/>
      <dgm:spPr/>
    </dgm:pt>
    <dgm:pt modelId="{671E5562-6466-4188-AD2E-BC23652748E2}" type="pres">
      <dgm:prSet presAssocID="{73063C42-CF8C-4E7E-96CE-B7ABF81ACC63}" presName="node" presStyleLbl="node1" presStyleIdx="6" presStyleCnt="7">
        <dgm:presLayoutVars>
          <dgm:bulletEnabled val="1"/>
        </dgm:presLayoutVars>
      </dgm:prSet>
      <dgm:spPr/>
    </dgm:pt>
    <dgm:pt modelId="{B3F8407E-6585-405C-BE5C-2479B50F869A}" type="pres">
      <dgm:prSet presAssocID="{73063C42-CF8C-4E7E-96CE-B7ABF81ACC63}" presName="spNode" presStyleCnt="0"/>
      <dgm:spPr/>
    </dgm:pt>
    <dgm:pt modelId="{97A336BC-9702-4BBC-B48D-1F5195E07B34}" type="pres">
      <dgm:prSet presAssocID="{8BE70A20-B6B5-458D-BCD9-49FDC2E920CF}" presName="sibTrans" presStyleLbl="sibTrans1D1" presStyleIdx="6" presStyleCnt="7"/>
      <dgm:spPr/>
    </dgm:pt>
  </dgm:ptLst>
  <dgm:cxnLst>
    <dgm:cxn modelId="{F547F304-9E6E-4413-A50A-8704C2FB558D}" type="presOf" srcId="{F01F2C28-CC72-4894-80B1-09E9BF02C5EC}" destId="{396B1E10-FF04-4DBD-934F-CC788457054E}" srcOrd="0" destOrd="0" presId="urn:microsoft.com/office/officeart/2005/8/layout/cycle6"/>
    <dgm:cxn modelId="{D7272B07-36F4-4406-9FE3-706E4B864B02}" type="presOf" srcId="{71EDB6F7-2AD5-4FEF-9F2B-8EAB3CF44A2E}" destId="{EBD6BB47-9BCC-412E-9856-62E5ECE83166}" srcOrd="0" destOrd="0" presId="urn:microsoft.com/office/officeart/2005/8/layout/cycle6"/>
    <dgm:cxn modelId="{1D0EFB1D-A0B9-433A-9F2D-724898B2AA2C}" srcId="{27DF20D0-07A1-46A8-8B47-DF0F0BE10BBE}" destId="{521836D6-6815-4BF0-9A2E-E9A33CBB3DBB}" srcOrd="5" destOrd="0" parTransId="{FCE28CE0-2F8D-4805-84AE-35D4F4341D38}" sibTransId="{6096EBC5-F0C0-489A-813D-50809B488F26}"/>
    <dgm:cxn modelId="{BC520F1E-EC89-44BB-9F90-205770DD183D}" srcId="{27DF20D0-07A1-46A8-8B47-DF0F0BE10BBE}" destId="{279E9C13-5183-4DA1-9A48-8D170293263C}" srcOrd="1" destOrd="0" parTransId="{62D8CF14-588B-4EDF-AF90-4A24B4989CC8}" sibTransId="{67AC8CFE-645C-468C-8BF3-9CB0A2DA0339}"/>
    <dgm:cxn modelId="{D0D6EB20-1AD3-4913-BD61-C3179C0A3690}" type="presOf" srcId="{B257940D-52C5-4046-A8CA-6379C56B3043}" destId="{D96EFE59-C27F-49FC-AE8E-05822E0250A1}" srcOrd="0" destOrd="0" presId="urn:microsoft.com/office/officeart/2005/8/layout/cycle6"/>
    <dgm:cxn modelId="{D5216E5D-728F-470E-AEB2-D8ECFA2025AB}" type="presOf" srcId="{73063C42-CF8C-4E7E-96CE-B7ABF81ACC63}" destId="{671E5562-6466-4188-AD2E-BC23652748E2}" srcOrd="0" destOrd="0" presId="urn:microsoft.com/office/officeart/2005/8/layout/cycle6"/>
    <dgm:cxn modelId="{0141D060-1312-47BD-BAFC-90D66B42136C}" srcId="{27DF20D0-07A1-46A8-8B47-DF0F0BE10BBE}" destId="{B257940D-52C5-4046-A8CA-6379C56B3043}" srcOrd="3" destOrd="0" parTransId="{9CABD8A4-EE3A-47CB-8F80-6C07D123EE04}" sibTransId="{71EDB6F7-2AD5-4FEF-9F2B-8EAB3CF44A2E}"/>
    <dgm:cxn modelId="{980DB869-A017-4847-920D-95AAB35EBDCE}" type="presOf" srcId="{27DF20D0-07A1-46A8-8B47-DF0F0BE10BBE}" destId="{1ADECDAE-3918-493B-85BF-7C878590545F}" srcOrd="0" destOrd="0" presId="urn:microsoft.com/office/officeart/2005/8/layout/cycle6"/>
    <dgm:cxn modelId="{84A31F76-C85D-4105-B272-5FCEC6820D9C}" type="presOf" srcId="{394BF284-B16A-4EC6-92CC-06A09C2CF86D}" destId="{3C88BF60-91FE-4FE6-809E-6BEC3B7D459C}" srcOrd="0" destOrd="0" presId="urn:microsoft.com/office/officeart/2005/8/layout/cycle6"/>
    <dgm:cxn modelId="{70BF0A7F-D912-4912-8728-4082437DF32F}" srcId="{27DF20D0-07A1-46A8-8B47-DF0F0BE10BBE}" destId="{3259E08D-31CC-4933-B592-E96EB01A37EA}" srcOrd="0" destOrd="0" parTransId="{4A9D56C4-2D42-4BDC-8E43-64A43E417B8D}" sibTransId="{715153D5-0371-4A87-BA1C-55FAF916449D}"/>
    <dgm:cxn modelId="{BB394B8A-0E33-4A7C-8367-9E8A262EFCA6}" type="presOf" srcId="{CAA2697A-1FCF-416D-B6ED-BD4979FA4896}" destId="{84AC299B-B574-405F-9BD8-E83F7F564248}" srcOrd="0" destOrd="0" presId="urn:microsoft.com/office/officeart/2005/8/layout/cycle6"/>
    <dgm:cxn modelId="{8D5FDC9B-C4CE-44F2-98B0-2B279CEA3FCA}" type="presOf" srcId="{8BE70A20-B6B5-458D-BCD9-49FDC2E920CF}" destId="{97A336BC-9702-4BBC-B48D-1F5195E07B34}" srcOrd="0" destOrd="0" presId="urn:microsoft.com/office/officeart/2005/8/layout/cycle6"/>
    <dgm:cxn modelId="{EBEAEAA1-FD70-4C83-8FA9-DFACEE44D1E9}" type="presOf" srcId="{6096EBC5-F0C0-489A-813D-50809B488F26}" destId="{904CDB01-7AF2-4C7F-ADDD-8F3ED9D85550}" srcOrd="0" destOrd="0" presId="urn:microsoft.com/office/officeart/2005/8/layout/cycle6"/>
    <dgm:cxn modelId="{EB1416AD-13E3-4299-B317-99FFEC5C0713}" srcId="{27DF20D0-07A1-46A8-8B47-DF0F0BE10BBE}" destId="{73063C42-CF8C-4E7E-96CE-B7ABF81ACC63}" srcOrd="6" destOrd="0" parTransId="{D419199D-6BEB-4B3E-80EA-99280F335EE6}" sibTransId="{8BE70A20-B6B5-458D-BCD9-49FDC2E920CF}"/>
    <dgm:cxn modelId="{B07EB4BE-DCDB-42B8-9360-3518145720B4}" type="presOf" srcId="{3259E08D-31CC-4933-B592-E96EB01A37EA}" destId="{2DBFBA67-1BBA-4D2B-B30A-807B5702FB4C}" srcOrd="0" destOrd="0" presId="urn:microsoft.com/office/officeart/2005/8/layout/cycle6"/>
    <dgm:cxn modelId="{B341A0CD-491C-4026-B9ED-E5051CE4FEF3}" type="presOf" srcId="{715153D5-0371-4A87-BA1C-55FAF916449D}" destId="{A43E1630-85B7-4197-8064-5C32CEB9E4BF}" srcOrd="0" destOrd="0" presId="urn:microsoft.com/office/officeart/2005/8/layout/cycle6"/>
    <dgm:cxn modelId="{01B059DB-0B21-43B2-82BB-563C1695A30C}" type="presOf" srcId="{521836D6-6815-4BF0-9A2E-E9A33CBB3DBB}" destId="{3386EA11-A82F-44AD-8617-896352D0B4AF}" srcOrd="0" destOrd="0" presId="urn:microsoft.com/office/officeart/2005/8/layout/cycle6"/>
    <dgm:cxn modelId="{64001DDE-C6F4-43C0-9C97-7E97B496716E}" srcId="{27DF20D0-07A1-46A8-8B47-DF0F0BE10BBE}" destId="{CAA2697A-1FCF-416D-B6ED-BD4979FA4896}" srcOrd="4" destOrd="0" parTransId="{20385C23-3881-434B-A2CD-9BFC1A7652B3}" sibTransId="{394BF284-B16A-4EC6-92CC-06A09C2CF86D}"/>
    <dgm:cxn modelId="{F916F0E1-5A66-4368-86A6-7FCD45AC0778}" type="presOf" srcId="{67AC8CFE-645C-468C-8BF3-9CB0A2DA0339}" destId="{1408724F-8B85-4731-BAD3-63A350038E5C}" srcOrd="0" destOrd="0" presId="urn:microsoft.com/office/officeart/2005/8/layout/cycle6"/>
    <dgm:cxn modelId="{3462FEEA-442A-4655-BA6E-53704AE55598}" type="presOf" srcId="{279E9C13-5183-4DA1-9A48-8D170293263C}" destId="{C3629F4E-1505-4D5C-8077-DEC9D48B4F1D}" srcOrd="0" destOrd="0" presId="urn:microsoft.com/office/officeart/2005/8/layout/cycle6"/>
    <dgm:cxn modelId="{2FEBB5F1-E70B-4EB2-BD3D-27D5D12550E6}" type="presOf" srcId="{A0F69D3F-3CCC-425D-A96E-3EBA21B1A1A6}" destId="{9C04B25F-7E16-4ED9-8CFC-1C786C806239}" srcOrd="0" destOrd="0" presId="urn:microsoft.com/office/officeart/2005/8/layout/cycle6"/>
    <dgm:cxn modelId="{5C0E6DFB-2852-430E-9B7C-083A6A3979F0}" srcId="{27DF20D0-07A1-46A8-8B47-DF0F0BE10BBE}" destId="{A0F69D3F-3CCC-425D-A96E-3EBA21B1A1A6}" srcOrd="2" destOrd="0" parTransId="{6BA56533-EF4B-4ED5-BFD2-FDF98786B50C}" sibTransId="{F01F2C28-CC72-4894-80B1-09E9BF02C5EC}"/>
    <dgm:cxn modelId="{1B79BC7B-4E00-4811-8AE7-F9F9AD9BCB6E}" type="presParOf" srcId="{1ADECDAE-3918-493B-85BF-7C878590545F}" destId="{2DBFBA67-1BBA-4D2B-B30A-807B5702FB4C}" srcOrd="0" destOrd="0" presId="urn:microsoft.com/office/officeart/2005/8/layout/cycle6"/>
    <dgm:cxn modelId="{0EDAD628-9F58-43EB-9B55-0191E57FFA5F}" type="presParOf" srcId="{1ADECDAE-3918-493B-85BF-7C878590545F}" destId="{749C5610-D48E-40ED-9643-12D105302F22}" srcOrd="1" destOrd="0" presId="urn:microsoft.com/office/officeart/2005/8/layout/cycle6"/>
    <dgm:cxn modelId="{09EC6B47-D941-4045-B560-4C14011F92B4}" type="presParOf" srcId="{1ADECDAE-3918-493B-85BF-7C878590545F}" destId="{A43E1630-85B7-4197-8064-5C32CEB9E4BF}" srcOrd="2" destOrd="0" presId="urn:microsoft.com/office/officeart/2005/8/layout/cycle6"/>
    <dgm:cxn modelId="{E74CB5BF-867B-493A-B3DC-86FC17FCC841}" type="presParOf" srcId="{1ADECDAE-3918-493B-85BF-7C878590545F}" destId="{C3629F4E-1505-4D5C-8077-DEC9D48B4F1D}" srcOrd="3" destOrd="0" presId="urn:microsoft.com/office/officeart/2005/8/layout/cycle6"/>
    <dgm:cxn modelId="{7D77542B-46DE-4421-9D48-E8915710F01C}" type="presParOf" srcId="{1ADECDAE-3918-493B-85BF-7C878590545F}" destId="{44D5E4E1-B7AB-491E-B7D3-463E45C125AD}" srcOrd="4" destOrd="0" presId="urn:microsoft.com/office/officeart/2005/8/layout/cycle6"/>
    <dgm:cxn modelId="{EBE21EF1-8887-4044-AB25-B2F3823C602E}" type="presParOf" srcId="{1ADECDAE-3918-493B-85BF-7C878590545F}" destId="{1408724F-8B85-4731-BAD3-63A350038E5C}" srcOrd="5" destOrd="0" presId="urn:microsoft.com/office/officeart/2005/8/layout/cycle6"/>
    <dgm:cxn modelId="{45F950CE-D9F8-4C6F-B06C-C198A1E0047F}" type="presParOf" srcId="{1ADECDAE-3918-493B-85BF-7C878590545F}" destId="{9C04B25F-7E16-4ED9-8CFC-1C786C806239}" srcOrd="6" destOrd="0" presId="urn:microsoft.com/office/officeart/2005/8/layout/cycle6"/>
    <dgm:cxn modelId="{64E40563-4B1D-4F0D-B873-B1A10375E907}" type="presParOf" srcId="{1ADECDAE-3918-493B-85BF-7C878590545F}" destId="{2CFEF648-E68F-4EF0-AED9-8DA4FC136A95}" srcOrd="7" destOrd="0" presId="urn:microsoft.com/office/officeart/2005/8/layout/cycle6"/>
    <dgm:cxn modelId="{FF08D3B6-3F7D-4525-AD87-56001F696BA0}" type="presParOf" srcId="{1ADECDAE-3918-493B-85BF-7C878590545F}" destId="{396B1E10-FF04-4DBD-934F-CC788457054E}" srcOrd="8" destOrd="0" presId="urn:microsoft.com/office/officeart/2005/8/layout/cycle6"/>
    <dgm:cxn modelId="{1416BD20-BB7B-4554-B1BF-D823C5345D72}" type="presParOf" srcId="{1ADECDAE-3918-493B-85BF-7C878590545F}" destId="{D96EFE59-C27F-49FC-AE8E-05822E0250A1}" srcOrd="9" destOrd="0" presId="urn:microsoft.com/office/officeart/2005/8/layout/cycle6"/>
    <dgm:cxn modelId="{870DE49A-10F7-4F8D-B72F-3F868FCE52BD}" type="presParOf" srcId="{1ADECDAE-3918-493B-85BF-7C878590545F}" destId="{7830576A-9F6F-431A-B416-D913EF07BB69}" srcOrd="10" destOrd="0" presId="urn:microsoft.com/office/officeart/2005/8/layout/cycle6"/>
    <dgm:cxn modelId="{734C8346-EC20-48BD-9757-13951FD0B01D}" type="presParOf" srcId="{1ADECDAE-3918-493B-85BF-7C878590545F}" destId="{EBD6BB47-9BCC-412E-9856-62E5ECE83166}" srcOrd="11" destOrd="0" presId="urn:microsoft.com/office/officeart/2005/8/layout/cycle6"/>
    <dgm:cxn modelId="{1E0A042A-B2B2-47D4-8D0C-700A26FB4C0B}" type="presParOf" srcId="{1ADECDAE-3918-493B-85BF-7C878590545F}" destId="{84AC299B-B574-405F-9BD8-E83F7F564248}" srcOrd="12" destOrd="0" presId="urn:microsoft.com/office/officeart/2005/8/layout/cycle6"/>
    <dgm:cxn modelId="{24AF5BDE-299A-403D-9E26-3A1AA85C9697}" type="presParOf" srcId="{1ADECDAE-3918-493B-85BF-7C878590545F}" destId="{06BF2B6E-7B19-4FCE-AF43-949843B2E803}" srcOrd="13" destOrd="0" presId="urn:microsoft.com/office/officeart/2005/8/layout/cycle6"/>
    <dgm:cxn modelId="{49D7A461-91C4-4E71-8908-08C0A4DEDD2A}" type="presParOf" srcId="{1ADECDAE-3918-493B-85BF-7C878590545F}" destId="{3C88BF60-91FE-4FE6-809E-6BEC3B7D459C}" srcOrd="14" destOrd="0" presId="urn:microsoft.com/office/officeart/2005/8/layout/cycle6"/>
    <dgm:cxn modelId="{60E920A7-7B0D-4A4F-9EF5-CB770705E003}" type="presParOf" srcId="{1ADECDAE-3918-493B-85BF-7C878590545F}" destId="{3386EA11-A82F-44AD-8617-896352D0B4AF}" srcOrd="15" destOrd="0" presId="urn:microsoft.com/office/officeart/2005/8/layout/cycle6"/>
    <dgm:cxn modelId="{2EB4AE0B-FB77-4EFB-84F3-E64F12574214}" type="presParOf" srcId="{1ADECDAE-3918-493B-85BF-7C878590545F}" destId="{C97D3EF3-7864-40EB-A518-D425D79ADBE1}" srcOrd="16" destOrd="0" presId="urn:microsoft.com/office/officeart/2005/8/layout/cycle6"/>
    <dgm:cxn modelId="{9AAA323A-3D00-41DE-B745-26295AD6BCD5}" type="presParOf" srcId="{1ADECDAE-3918-493B-85BF-7C878590545F}" destId="{904CDB01-7AF2-4C7F-ADDD-8F3ED9D85550}" srcOrd="17" destOrd="0" presId="urn:microsoft.com/office/officeart/2005/8/layout/cycle6"/>
    <dgm:cxn modelId="{1FDE2479-141C-492A-A402-777F43304A18}" type="presParOf" srcId="{1ADECDAE-3918-493B-85BF-7C878590545F}" destId="{671E5562-6466-4188-AD2E-BC23652748E2}" srcOrd="18" destOrd="0" presId="urn:microsoft.com/office/officeart/2005/8/layout/cycle6"/>
    <dgm:cxn modelId="{3A81BA83-AA3F-4B29-A97B-26C9CBF34CFB}" type="presParOf" srcId="{1ADECDAE-3918-493B-85BF-7C878590545F}" destId="{B3F8407E-6585-405C-BE5C-2479B50F869A}" srcOrd="19" destOrd="0" presId="urn:microsoft.com/office/officeart/2005/8/layout/cycle6"/>
    <dgm:cxn modelId="{CEEDA4DD-D726-445A-883E-600165AA770F}" type="presParOf" srcId="{1ADECDAE-3918-493B-85BF-7C878590545F}" destId="{97A336BC-9702-4BBC-B48D-1F5195E07B34}" srcOrd="20"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BFBA67-1BBA-4D2B-B30A-807B5702FB4C}">
      <dsp:nvSpPr>
        <dsp:cNvPr id="0" name=""/>
        <dsp:cNvSpPr/>
      </dsp:nvSpPr>
      <dsp:spPr>
        <a:xfrm>
          <a:off x="4787424" y="-51530"/>
          <a:ext cx="985837" cy="85167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latin typeface="Arial" panose="020B0604020202020204" pitchFamily="34" charset="0"/>
              <a:cs typeface="Arial" panose="020B0604020202020204" pitchFamily="34" charset="0"/>
            </a:rPr>
            <a:t>Each Group has its own method of supporting new Members</a:t>
          </a:r>
        </a:p>
      </dsp:txBody>
      <dsp:txXfrm>
        <a:off x="4828999" y="-9955"/>
        <a:ext cx="902687" cy="768523"/>
      </dsp:txXfrm>
    </dsp:sp>
    <dsp:sp modelId="{A43E1630-85B7-4197-8064-5C32CEB9E4BF}">
      <dsp:nvSpPr>
        <dsp:cNvPr id="0" name=""/>
        <dsp:cNvSpPr/>
      </dsp:nvSpPr>
      <dsp:spPr>
        <a:xfrm>
          <a:off x="3450762" y="374306"/>
          <a:ext cx="3659162" cy="3659162"/>
        </a:xfrm>
        <a:custGeom>
          <a:avLst/>
          <a:gdLst/>
          <a:ahLst/>
          <a:cxnLst/>
          <a:rect l="0" t="0" r="0" b="0"/>
          <a:pathLst>
            <a:path>
              <a:moveTo>
                <a:pt x="2326405" y="68748"/>
              </a:moveTo>
              <a:arcTo wR="1829581" hR="1829581" stAng="17145394" swAng="748561"/>
            </a:path>
          </a:pathLst>
        </a:custGeom>
        <a:no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C3629F4E-1505-4D5C-8077-DEC9D48B4F1D}">
      <dsp:nvSpPr>
        <dsp:cNvPr id="0" name=""/>
        <dsp:cNvSpPr/>
      </dsp:nvSpPr>
      <dsp:spPr>
        <a:xfrm>
          <a:off x="6149402" y="428487"/>
          <a:ext cx="1122730" cy="126934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latin typeface="Arial" panose="020B0604020202020204" pitchFamily="34" charset="0"/>
              <a:cs typeface="Arial" panose="020B0604020202020204" pitchFamily="34" charset="0"/>
            </a:rPr>
            <a:t>Members’ Services will always signpost - Dave, Jane, Tina &amp; Karen</a:t>
          </a:r>
          <a:endParaRPr lang="en-GB" sz="800" kern="1200" dirty="0">
            <a:latin typeface="Arial" panose="020B0604020202020204" pitchFamily="34" charset="0"/>
            <a:cs typeface="Arial" panose="020B0604020202020204" pitchFamily="34" charset="0"/>
          </a:endParaRPr>
        </a:p>
      </dsp:txBody>
      <dsp:txXfrm>
        <a:off x="6204209" y="483294"/>
        <a:ext cx="1013116" cy="1159735"/>
      </dsp:txXfrm>
    </dsp:sp>
    <dsp:sp modelId="{1408724F-8B85-4731-BAD3-63A350038E5C}">
      <dsp:nvSpPr>
        <dsp:cNvPr id="0" name=""/>
        <dsp:cNvSpPr/>
      </dsp:nvSpPr>
      <dsp:spPr>
        <a:xfrm>
          <a:off x="3450762" y="374306"/>
          <a:ext cx="3659162" cy="3659162"/>
        </a:xfrm>
        <a:custGeom>
          <a:avLst/>
          <a:gdLst/>
          <a:ahLst/>
          <a:cxnLst/>
          <a:rect l="0" t="0" r="0" b="0"/>
          <a:pathLst>
            <a:path>
              <a:moveTo>
                <a:pt x="3589426" y="1329268"/>
              </a:moveTo>
              <a:arcTo wR="1829581" hR="1829581" stAng="20647794" swAng="1104004"/>
            </a:path>
          </a:pathLst>
        </a:custGeom>
        <a:no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9C04B25F-7E16-4ED9-8CFC-1C786C806239}">
      <dsp:nvSpPr>
        <dsp:cNvPr id="0" name=""/>
        <dsp:cNvSpPr/>
      </dsp:nvSpPr>
      <dsp:spPr>
        <a:xfrm>
          <a:off x="6571134" y="2290610"/>
          <a:ext cx="985837" cy="64079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latin typeface="Arial" panose="020B0604020202020204" pitchFamily="34" charset="0"/>
              <a:cs typeface="Arial" panose="020B0604020202020204" pitchFamily="34" charset="0"/>
            </a:rPr>
            <a:t>Members’ Enquiries Process </a:t>
          </a:r>
        </a:p>
      </dsp:txBody>
      <dsp:txXfrm>
        <a:off x="6602415" y="2321891"/>
        <a:ext cx="923275" cy="578232"/>
      </dsp:txXfrm>
    </dsp:sp>
    <dsp:sp modelId="{396B1E10-FF04-4DBD-934F-CC788457054E}">
      <dsp:nvSpPr>
        <dsp:cNvPr id="0" name=""/>
        <dsp:cNvSpPr/>
      </dsp:nvSpPr>
      <dsp:spPr>
        <a:xfrm>
          <a:off x="3450762" y="374306"/>
          <a:ext cx="3659162" cy="3659162"/>
        </a:xfrm>
        <a:custGeom>
          <a:avLst/>
          <a:gdLst/>
          <a:ahLst/>
          <a:cxnLst/>
          <a:rect l="0" t="0" r="0" b="0"/>
          <a:pathLst>
            <a:path>
              <a:moveTo>
                <a:pt x="3505369" y="2563817"/>
              </a:moveTo>
              <a:arcTo wR="1829581" hR="1829581" stAng="1419620" swAng="1358976"/>
            </a:path>
          </a:pathLst>
        </a:custGeom>
        <a:no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D96EFE59-C27F-49FC-AE8E-05822E0250A1}">
      <dsp:nvSpPr>
        <dsp:cNvPr id="0" name=""/>
        <dsp:cNvSpPr/>
      </dsp:nvSpPr>
      <dsp:spPr>
        <a:xfrm>
          <a:off x="5496014" y="3531886"/>
          <a:ext cx="1156308" cy="64079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latin typeface="Arial" panose="020B0604020202020204" pitchFamily="34" charset="0"/>
              <a:cs typeface="Arial" panose="020B0604020202020204" pitchFamily="34" charset="0"/>
            </a:rPr>
            <a:t>Support from key areas – Neighbourhoods</a:t>
          </a:r>
        </a:p>
      </dsp:txBody>
      <dsp:txXfrm>
        <a:off x="5527295" y="3563167"/>
        <a:ext cx="1093746" cy="578232"/>
      </dsp:txXfrm>
    </dsp:sp>
    <dsp:sp modelId="{EBD6BB47-9BCC-412E-9856-62E5ECE83166}">
      <dsp:nvSpPr>
        <dsp:cNvPr id="0" name=""/>
        <dsp:cNvSpPr/>
      </dsp:nvSpPr>
      <dsp:spPr>
        <a:xfrm>
          <a:off x="3450762" y="374306"/>
          <a:ext cx="3659162" cy="3659162"/>
        </a:xfrm>
        <a:custGeom>
          <a:avLst/>
          <a:gdLst/>
          <a:ahLst/>
          <a:cxnLst/>
          <a:rect l="0" t="0" r="0" b="0"/>
          <a:pathLst>
            <a:path>
              <a:moveTo>
                <a:pt x="2041356" y="3646864"/>
              </a:moveTo>
              <a:arcTo wR="1829581" hR="1829581" stAng="5001184" swAng="723721"/>
            </a:path>
          </a:pathLst>
        </a:custGeom>
        <a:no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84AC299B-B574-405F-9BD8-E83F7F564248}">
      <dsp:nvSpPr>
        <dsp:cNvPr id="0" name=""/>
        <dsp:cNvSpPr/>
      </dsp:nvSpPr>
      <dsp:spPr>
        <a:xfrm>
          <a:off x="3869255" y="3531886"/>
          <a:ext cx="1234524" cy="64079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ts val="0"/>
            </a:spcAft>
            <a:buNone/>
          </a:pPr>
          <a:r>
            <a:rPr lang="en-GB" sz="1000" kern="1200" dirty="0">
              <a:latin typeface="Arial" panose="020B0604020202020204" pitchFamily="34" charset="0"/>
              <a:cs typeface="Arial" panose="020B0604020202020204" pitchFamily="34" charset="0"/>
            </a:rPr>
            <a:t>Online support – Local Government Association</a:t>
          </a:r>
        </a:p>
        <a:p>
          <a:pPr marL="0" lvl="0" indent="0" algn="ctr" defTabSz="444500">
            <a:lnSpc>
              <a:spcPct val="90000"/>
            </a:lnSpc>
            <a:spcBef>
              <a:spcPct val="0"/>
            </a:spcBef>
            <a:spcAft>
              <a:spcPts val="0"/>
            </a:spcAft>
            <a:buNone/>
          </a:pPr>
          <a:r>
            <a:rPr lang="en-GB" sz="1000" kern="1200" dirty="0">
              <a:latin typeface="Arial" panose="020B0604020202020204" pitchFamily="34" charset="0"/>
              <a:cs typeface="Arial" panose="020B0604020202020204" pitchFamily="34" charset="0"/>
            </a:rPr>
            <a:t>London Councils</a:t>
          </a:r>
        </a:p>
      </dsp:txBody>
      <dsp:txXfrm>
        <a:off x="3900536" y="3563167"/>
        <a:ext cx="1171962" cy="578232"/>
      </dsp:txXfrm>
    </dsp:sp>
    <dsp:sp modelId="{3C88BF60-91FE-4FE6-809E-6BEC3B7D459C}">
      <dsp:nvSpPr>
        <dsp:cNvPr id="0" name=""/>
        <dsp:cNvSpPr/>
      </dsp:nvSpPr>
      <dsp:spPr>
        <a:xfrm>
          <a:off x="3450762" y="374306"/>
          <a:ext cx="3659162" cy="3659162"/>
        </a:xfrm>
        <a:custGeom>
          <a:avLst/>
          <a:gdLst/>
          <a:ahLst/>
          <a:cxnLst/>
          <a:rect l="0" t="0" r="0" b="0"/>
          <a:pathLst>
            <a:path>
              <a:moveTo>
                <a:pt x="566825" y="3153520"/>
              </a:moveTo>
              <a:arcTo wR="1829581" hR="1829581" stAng="8018702" swAng="1089680"/>
            </a:path>
          </a:pathLst>
        </a:custGeom>
        <a:no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3386EA11-A82F-44AD-8617-896352D0B4AF}">
      <dsp:nvSpPr>
        <dsp:cNvPr id="0" name=""/>
        <dsp:cNvSpPr/>
      </dsp:nvSpPr>
      <dsp:spPr>
        <a:xfrm>
          <a:off x="2958627" y="2158933"/>
          <a:ext cx="1076012" cy="90414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latin typeface="Arial" panose="020B0604020202020204" pitchFamily="34" charset="0"/>
              <a:cs typeface="Arial" panose="020B0604020202020204" pitchFamily="34" charset="0"/>
            </a:rPr>
            <a:t>Virtual meetings with residents &amp; colleagues – (MS Teams etc)</a:t>
          </a:r>
        </a:p>
      </dsp:txBody>
      <dsp:txXfrm>
        <a:off x="3002764" y="2203070"/>
        <a:ext cx="987738" cy="815874"/>
      </dsp:txXfrm>
    </dsp:sp>
    <dsp:sp modelId="{904CDB01-7AF2-4C7F-ADDD-8F3ED9D85550}">
      <dsp:nvSpPr>
        <dsp:cNvPr id="0" name=""/>
        <dsp:cNvSpPr/>
      </dsp:nvSpPr>
      <dsp:spPr>
        <a:xfrm>
          <a:off x="3450762" y="374306"/>
          <a:ext cx="3659162" cy="3659162"/>
        </a:xfrm>
        <a:custGeom>
          <a:avLst/>
          <a:gdLst/>
          <a:ahLst/>
          <a:cxnLst/>
          <a:rect l="0" t="0" r="0" b="0"/>
          <a:pathLst>
            <a:path>
              <a:moveTo>
                <a:pt x="766" y="1776638"/>
              </a:moveTo>
              <a:arcTo wR="1829581" hR="1829581" stAng="10899493" swAng="1483837"/>
            </a:path>
          </a:pathLst>
        </a:custGeom>
        <a:no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671E5562-6466-4188-AD2E-BC23652748E2}">
      <dsp:nvSpPr>
        <dsp:cNvPr id="0" name=""/>
        <dsp:cNvSpPr/>
      </dsp:nvSpPr>
      <dsp:spPr>
        <a:xfrm>
          <a:off x="3357000" y="742765"/>
          <a:ext cx="985837" cy="640794"/>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latin typeface="Arial" panose="020B0604020202020204" pitchFamily="34" charset="0"/>
              <a:cs typeface="Arial" panose="020B0604020202020204" pitchFamily="34" charset="0"/>
            </a:rPr>
            <a:t>Your own very significant experience</a:t>
          </a:r>
        </a:p>
      </dsp:txBody>
      <dsp:txXfrm>
        <a:off x="3388281" y="774046"/>
        <a:ext cx="923275" cy="578232"/>
      </dsp:txXfrm>
    </dsp:sp>
    <dsp:sp modelId="{97A336BC-9702-4BBC-B48D-1F5195E07B34}">
      <dsp:nvSpPr>
        <dsp:cNvPr id="0" name=""/>
        <dsp:cNvSpPr/>
      </dsp:nvSpPr>
      <dsp:spPr>
        <a:xfrm>
          <a:off x="3450762" y="374306"/>
          <a:ext cx="3659162" cy="3659162"/>
        </a:xfrm>
        <a:custGeom>
          <a:avLst/>
          <a:gdLst/>
          <a:ahLst/>
          <a:cxnLst/>
          <a:rect l="0" t="0" r="0" b="0"/>
          <a:pathLst>
            <a:path>
              <a:moveTo>
                <a:pt x="733876" y="364385"/>
              </a:moveTo>
              <a:arcTo wR="1829581" hR="1829581" stAng="13992605" swAng="1256873"/>
            </a:path>
          </a:pathLst>
        </a:custGeom>
        <a:noFill/>
        <a:ln w="635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735234-34B5-44D9-9170-2372BDD71BC3}" type="datetimeFigureOut">
              <a:rPr lang="en-GB" smtClean="0"/>
              <a:t>24/05/22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D88440-C6A4-4B58-9AA1-0A67419DA018}" type="slidenum">
              <a:rPr lang="en-GB" smtClean="0"/>
              <a:t>‹#›</a:t>
            </a:fld>
            <a:endParaRPr lang="en-GB"/>
          </a:p>
        </p:txBody>
      </p:sp>
    </p:spTree>
    <p:extLst>
      <p:ext uri="{BB962C8B-B14F-4D97-AF65-F5344CB8AC3E}">
        <p14:creationId xmlns:p14="http://schemas.microsoft.com/office/powerpoint/2010/main" val="1744712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Why not try </a:t>
            </a:r>
            <a:r>
              <a:rPr lang="en-GB" sz="1200" b="1" i="0" kern="1200" dirty="0">
                <a:solidFill>
                  <a:schemeClr val="tx1"/>
                </a:solidFill>
                <a:effectLst/>
                <a:latin typeface="+mn-lt"/>
                <a:ea typeface="+mn-ea"/>
                <a:cs typeface="+mn-cs"/>
              </a:rPr>
              <a:t>Design Ideas</a:t>
            </a:r>
            <a:r>
              <a:rPr lang="en-GB" sz="1200" b="0" i="0" kern="1200" dirty="0">
                <a:solidFill>
                  <a:schemeClr val="tx1"/>
                </a:solidFill>
                <a:effectLst/>
                <a:latin typeface="+mn-lt"/>
                <a:ea typeface="+mn-ea"/>
                <a:cs typeface="+mn-cs"/>
              </a:rPr>
              <a:t> button in the Design tab for a variety of design choices based on the contents of your slide. Please note: The Bexley logo and web address must appear in the correct position on the title slide. If they are obscured you will need to copy and paste the header from the master slide to your title slide.</a:t>
            </a:r>
            <a:endParaRPr lang="en-GB" dirty="0"/>
          </a:p>
        </p:txBody>
      </p:sp>
      <p:sp>
        <p:nvSpPr>
          <p:cNvPr id="4" name="Slide Number Placeholder 3"/>
          <p:cNvSpPr>
            <a:spLocks noGrp="1"/>
          </p:cNvSpPr>
          <p:nvPr>
            <p:ph type="sldNum" sz="quarter" idx="5"/>
          </p:nvPr>
        </p:nvSpPr>
        <p:spPr/>
        <p:txBody>
          <a:bodyPr/>
          <a:lstStyle/>
          <a:p>
            <a:fld id="{C0D88440-C6A4-4B58-9AA1-0A67419DA018}" type="slidenum">
              <a:rPr lang="en-GB" smtClean="0"/>
              <a:t>1</a:t>
            </a:fld>
            <a:endParaRPr lang="en-GB"/>
          </a:p>
        </p:txBody>
      </p:sp>
    </p:spTree>
    <p:extLst>
      <p:ext uri="{BB962C8B-B14F-4D97-AF65-F5344CB8AC3E}">
        <p14:creationId xmlns:p14="http://schemas.microsoft.com/office/powerpoint/2010/main" val="3106212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Why not try </a:t>
            </a:r>
            <a:r>
              <a:rPr lang="en-GB" sz="1200" b="1" i="0" kern="1200" dirty="0">
                <a:solidFill>
                  <a:schemeClr val="tx1"/>
                </a:solidFill>
                <a:effectLst/>
                <a:latin typeface="+mn-lt"/>
                <a:ea typeface="+mn-ea"/>
                <a:cs typeface="+mn-cs"/>
              </a:rPr>
              <a:t>Design Ideas</a:t>
            </a:r>
            <a:r>
              <a:rPr lang="en-GB" sz="1200" b="0" i="0" kern="1200" dirty="0">
                <a:solidFill>
                  <a:schemeClr val="tx1"/>
                </a:solidFill>
                <a:effectLst/>
                <a:latin typeface="+mn-lt"/>
                <a:ea typeface="+mn-ea"/>
                <a:cs typeface="+mn-cs"/>
              </a:rPr>
              <a:t> button in the Design tab. For a variety of design choices based on the contents of your slide.</a:t>
            </a:r>
            <a:endParaRPr lang="en-GB" dirty="0"/>
          </a:p>
        </p:txBody>
      </p:sp>
      <p:sp>
        <p:nvSpPr>
          <p:cNvPr id="4" name="Slide Number Placeholder 3"/>
          <p:cNvSpPr>
            <a:spLocks noGrp="1"/>
          </p:cNvSpPr>
          <p:nvPr>
            <p:ph type="sldNum" sz="quarter" idx="5"/>
          </p:nvPr>
        </p:nvSpPr>
        <p:spPr/>
        <p:txBody>
          <a:bodyPr/>
          <a:lstStyle/>
          <a:p>
            <a:fld id="{C0D88440-C6A4-4B58-9AA1-0A67419DA018}" type="slidenum">
              <a:rPr lang="en-GB" smtClean="0"/>
              <a:t>21</a:t>
            </a:fld>
            <a:endParaRPr lang="en-GB"/>
          </a:p>
        </p:txBody>
      </p:sp>
    </p:spTree>
    <p:extLst>
      <p:ext uri="{BB962C8B-B14F-4D97-AF65-F5344CB8AC3E}">
        <p14:creationId xmlns:p14="http://schemas.microsoft.com/office/powerpoint/2010/main" val="28911373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Why not try </a:t>
            </a:r>
            <a:r>
              <a:rPr lang="en-GB" sz="1200" b="1" i="0" kern="1200" dirty="0">
                <a:solidFill>
                  <a:schemeClr val="tx1"/>
                </a:solidFill>
                <a:effectLst/>
                <a:latin typeface="+mn-lt"/>
                <a:ea typeface="+mn-ea"/>
                <a:cs typeface="+mn-cs"/>
              </a:rPr>
              <a:t>Design Ideas</a:t>
            </a:r>
            <a:r>
              <a:rPr lang="en-GB" sz="1200" b="0" i="0" kern="1200" dirty="0">
                <a:solidFill>
                  <a:schemeClr val="tx1"/>
                </a:solidFill>
                <a:effectLst/>
                <a:latin typeface="+mn-lt"/>
                <a:ea typeface="+mn-ea"/>
                <a:cs typeface="+mn-cs"/>
              </a:rPr>
              <a:t> button in the Design tab. For a variety of design choices based on the contents of your slide.</a:t>
            </a:r>
            <a:endParaRPr lang="en-GB" dirty="0"/>
          </a:p>
        </p:txBody>
      </p:sp>
      <p:sp>
        <p:nvSpPr>
          <p:cNvPr id="4" name="Slide Number Placeholder 3"/>
          <p:cNvSpPr>
            <a:spLocks noGrp="1"/>
          </p:cNvSpPr>
          <p:nvPr>
            <p:ph type="sldNum" sz="quarter" idx="5"/>
          </p:nvPr>
        </p:nvSpPr>
        <p:spPr/>
        <p:txBody>
          <a:bodyPr/>
          <a:lstStyle/>
          <a:p>
            <a:fld id="{C0D88440-C6A4-4B58-9AA1-0A67419DA018}" type="slidenum">
              <a:rPr lang="en-GB" smtClean="0"/>
              <a:t>3</a:t>
            </a:fld>
            <a:endParaRPr lang="en-GB"/>
          </a:p>
        </p:txBody>
      </p:sp>
    </p:spTree>
    <p:extLst>
      <p:ext uri="{BB962C8B-B14F-4D97-AF65-F5344CB8AC3E}">
        <p14:creationId xmlns:p14="http://schemas.microsoft.com/office/powerpoint/2010/main" val="672780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Why not try </a:t>
            </a:r>
            <a:r>
              <a:rPr lang="en-GB" sz="1200" b="1" i="0" kern="1200" dirty="0">
                <a:solidFill>
                  <a:schemeClr val="tx1"/>
                </a:solidFill>
                <a:effectLst/>
                <a:latin typeface="+mn-lt"/>
                <a:ea typeface="+mn-ea"/>
                <a:cs typeface="+mn-cs"/>
              </a:rPr>
              <a:t>Design Ideas</a:t>
            </a:r>
            <a:r>
              <a:rPr lang="en-GB" sz="1200" b="0" i="0" kern="1200" dirty="0">
                <a:solidFill>
                  <a:schemeClr val="tx1"/>
                </a:solidFill>
                <a:effectLst/>
                <a:latin typeface="+mn-lt"/>
                <a:ea typeface="+mn-ea"/>
                <a:cs typeface="+mn-cs"/>
              </a:rPr>
              <a:t> button in the Design tab. For a variety of design choices based on the contents of your slide.</a:t>
            </a:r>
            <a:endParaRPr lang="en-GB" dirty="0"/>
          </a:p>
        </p:txBody>
      </p:sp>
      <p:sp>
        <p:nvSpPr>
          <p:cNvPr id="4" name="Slide Number Placeholder 3"/>
          <p:cNvSpPr>
            <a:spLocks noGrp="1"/>
          </p:cNvSpPr>
          <p:nvPr>
            <p:ph type="sldNum" sz="quarter" idx="5"/>
          </p:nvPr>
        </p:nvSpPr>
        <p:spPr/>
        <p:txBody>
          <a:bodyPr/>
          <a:lstStyle/>
          <a:p>
            <a:fld id="{C0D88440-C6A4-4B58-9AA1-0A67419DA018}" type="slidenum">
              <a:rPr lang="en-GB" smtClean="0"/>
              <a:t>13</a:t>
            </a:fld>
            <a:endParaRPr lang="en-GB"/>
          </a:p>
        </p:txBody>
      </p:sp>
    </p:spTree>
    <p:extLst>
      <p:ext uri="{BB962C8B-B14F-4D97-AF65-F5344CB8AC3E}">
        <p14:creationId xmlns:p14="http://schemas.microsoft.com/office/powerpoint/2010/main" val="3461252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Why not try </a:t>
            </a:r>
            <a:r>
              <a:rPr lang="en-GB" sz="1200" b="1" i="0" kern="1200" dirty="0">
                <a:solidFill>
                  <a:schemeClr val="tx1"/>
                </a:solidFill>
                <a:effectLst/>
                <a:latin typeface="+mn-lt"/>
                <a:ea typeface="+mn-ea"/>
                <a:cs typeface="+mn-cs"/>
              </a:rPr>
              <a:t>Design Ideas</a:t>
            </a:r>
            <a:r>
              <a:rPr lang="en-GB" sz="1200" b="0" i="0" kern="1200" dirty="0">
                <a:solidFill>
                  <a:schemeClr val="tx1"/>
                </a:solidFill>
                <a:effectLst/>
                <a:latin typeface="+mn-lt"/>
                <a:ea typeface="+mn-ea"/>
                <a:cs typeface="+mn-cs"/>
              </a:rPr>
              <a:t> button in the Design tab. For a variety of design choices based on the contents of your slide.</a:t>
            </a:r>
            <a:endParaRPr lang="en-GB" dirty="0"/>
          </a:p>
        </p:txBody>
      </p:sp>
      <p:sp>
        <p:nvSpPr>
          <p:cNvPr id="4" name="Slide Number Placeholder 3"/>
          <p:cNvSpPr>
            <a:spLocks noGrp="1"/>
          </p:cNvSpPr>
          <p:nvPr>
            <p:ph type="sldNum" sz="quarter" idx="5"/>
          </p:nvPr>
        </p:nvSpPr>
        <p:spPr/>
        <p:txBody>
          <a:bodyPr/>
          <a:lstStyle/>
          <a:p>
            <a:fld id="{C0D88440-C6A4-4B58-9AA1-0A67419DA018}" type="slidenum">
              <a:rPr lang="en-GB" smtClean="0"/>
              <a:t>15</a:t>
            </a:fld>
            <a:endParaRPr lang="en-GB"/>
          </a:p>
        </p:txBody>
      </p:sp>
    </p:spTree>
    <p:extLst>
      <p:ext uri="{BB962C8B-B14F-4D97-AF65-F5344CB8AC3E}">
        <p14:creationId xmlns:p14="http://schemas.microsoft.com/office/powerpoint/2010/main" val="105277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Why not try </a:t>
            </a:r>
            <a:r>
              <a:rPr lang="en-GB" sz="1200" b="1" i="0" kern="1200" dirty="0">
                <a:solidFill>
                  <a:schemeClr val="tx1"/>
                </a:solidFill>
                <a:effectLst/>
                <a:latin typeface="+mn-lt"/>
                <a:ea typeface="+mn-ea"/>
                <a:cs typeface="+mn-cs"/>
              </a:rPr>
              <a:t>Design Ideas</a:t>
            </a:r>
            <a:r>
              <a:rPr lang="en-GB" sz="1200" b="0" i="0" kern="1200" dirty="0">
                <a:solidFill>
                  <a:schemeClr val="tx1"/>
                </a:solidFill>
                <a:effectLst/>
                <a:latin typeface="+mn-lt"/>
                <a:ea typeface="+mn-ea"/>
                <a:cs typeface="+mn-cs"/>
              </a:rPr>
              <a:t> button in the Design tab. For a variety of design choices based on the contents of your slide.</a:t>
            </a:r>
            <a:endParaRPr lang="en-GB" dirty="0"/>
          </a:p>
        </p:txBody>
      </p:sp>
      <p:sp>
        <p:nvSpPr>
          <p:cNvPr id="4" name="Slide Number Placeholder 3"/>
          <p:cNvSpPr>
            <a:spLocks noGrp="1"/>
          </p:cNvSpPr>
          <p:nvPr>
            <p:ph type="sldNum" sz="quarter" idx="5"/>
          </p:nvPr>
        </p:nvSpPr>
        <p:spPr/>
        <p:txBody>
          <a:bodyPr/>
          <a:lstStyle/>
          <a:p>
            <a:fld id="{C0D88440-C6A4-4B58-9AA1-0A67419DA018}" type="slidenum">
              <a:rPr lang="en-GB" smtClean="0"/>
              <a:t>16</a:t>
            </a:fld>
            <a:endParaRPr lang="en-GB"/>
          </a:p>
        </p:txBody>
      </p:sp>
    </p:spTree>
    <p:extLst>
      <p:ext uri="{BB962C8B-B14F-4D97-AF65-F5344CB8AC3E}">
        <p14:creationId xmlns:p14="http://schemas.microsoft.com/office/powerpoint/2010/main" val="1221022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Why not try </a:t>
            </a:r>
            <a:r>
              <a:rPr lang="en-GB" sz="1200" b="1" i="0" kern="1200" dirty="0">
                <a:solidFill>
                  <a:schemeClr val="tx1"/>
                </a:solidFill>
                <a:effectLst/>
                <a:latin typeface="+mn-lt"/>
                <a:ea typeface="+mn-ea"/>
                <a:cs typeface="+mn-cs"/>
              </a:rPr>
              <a:t>Design Ideas</a:t>
            </a:r>
            <a:r>
              <a:rPr lang="en-GB" sz="1200" b="0" i="0" kern="1200" dirty="0">
                <a:solidFill>
                  <a:schemeClr val="tx1"/>
                </a:solidFill>
                <a:effectLst/>
                <a:latin typeface="+mn-lt"/>
                <a:ea typeface="+mn-ea"/>
                <a:cs typeface="+mn-cs"/>
              </a:rPr>
              <a:t> button in the Design tab. For a variety of design choices based on the contents of your slide.</a:t>
            </a:r>
            <a:endParaRPr lang="en-GB" dirty="0"/>
          </a:p>
        </p:txBody>
      </p:sp>
      <p:sp>
        <p:nvSpPr>
          <p:cNvPr id="4" name="Slide Number Placeholder 3"/>
          <p:cNvSpPr>
            <a:spLocks noGrp="1"/>
          </p:cNvSpPr>
          <p:nvPr>
            <p:ph type="sldNum" sz="quarter" idx="5"/>
          </p:nvPr>
        </p:nvSpPr>
        <p:spPr/>
        <p:txBody>
          <a:bodyPr/>
          <a:lstStyle/>
          <a:p>
            <a:fld id="{C0D88440-C6A4-4B58-9AA1-0A67419DA018}" type="slidenum">
              <a:rPr lang="en-GB" smtClean="0"/>
              <a:t>17</a:t>
            </a:fld>
            <a:endParaRPr lang="en-GB"/>
          </a:p>
        </p:txBody>
      </p:sp>
    </p:spTree>
    <p:extLst>
      <p:ext uri="{BB962C8B-B14F-4D97-AF65-F5344CB8AC3E}">
        <p14:creationId xmlns:p14="http://schemas.microsoft.com/office/powerpoint/2010/main" val="3535020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Why not try </a:t>
            </a:r>
            <a:r>
              <a:rPr lang="en-GB" sz="1200" b="1" i="0" kern="1200" dirty="0">
                <a:solidFill>
                  <a:schemeClr val="tx1"/>
                </a:solidFill>
                <a:effectLst/>
                <a:latin typeface="+mn-lt"/>
                <a:ea typeface="+mn-ea"/>
                <a:cs typeface="+mn-cs"/>
              </a:rPr>
              <a:t>Design Ideas</a:t>
            </a:r>
            <a:r>
              <a:rPr lang="en-GB" sz="1200" b="0" i="0" kern="1200" dirty="0">
                <a:solidFill>
                  <a:schemeClr val="tx1"/>
                </a:solidFill>
                <a:effectLst/>
                <a:latin typeface="+mn-lt"/>
                <a:ea typeface="+mn-ea"/>
                <a:cs typeface="+mn-cs"/>
              </a:rPr>
              <a:t> button in the Design tab. For a variety of design choices based on the contents of your slide.</a:t>
            </a:r>
            <a:endParaRPr lang="en-GB" dirty="0"/>
          </a:p>
        </p:txBody>
      </p:sp>
      <p:sp>
        <p:nvSpPr>
          <p:cNvPr id="4" name="Slide Number Placeholder 3"/>
          <p:cNvSpPr>
            <a:spLocks noGrp="1"/>
          </p:cNvSpPr>
          <p:nvPr>
            <p:ph type="sldNum" sz="quarter" idx="5"/>
          </p:nvPr>
        </p:nvSpPr>
        <p:spPr/>
        <p:txBody>
          <a:bodyPr/>
          <a:lstStyle/>
          <a:p>
            <a:fld id="{C0D88440-C6A4-4B58-9AA1-0A67419DA018}" type="slidenum">
              <a:rPr lang="en-GB" smtClean="0"/>
              <a:t>18</a:t>
            </a:fld>
            <a:endParaRPr lang="en-GB"/>
          </a:p>
        </p:txBody>
      </p:sp>
    </p:spTree>
    <p:extLst>
      <p:ext uri="{BB962C8B-B14F-4D97-AF65-F5344CB8AC3E}">
        <p14:creationId xmlns:p14="http://schemas.microsoft.com/office/powerpoint/2010/main" val="3553412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Why not try </a:t>
            </a:r>
            <a:r>
              <a:rPr lang="en-GB" sz="1200" b="1" i="0" kern="1200" dirty="0">
                <a:solidFill>
                  <a:schemeClr val="tx1"/>
                </a:solidFill>
                <a:effectLst/>
                <a:latin typeface="+mn-lt"/>
                <a:ea typeface="+mn-ea"/>
                <a:cs typeface="+mn-cs"/>
              </a:rPr>
              <a:t>Design Ideas</a:t>
            </a:r>
            <a:r>
              <a:rPr lang="en-GB" sz="1200" b="0" i="0" kern="1200" dirty="0">
                <a:solidFill>
                  <a:schemeClr val="tx1"/>
                </a:solidFill>
                <a:effectLst/>
                <a:latin typeface="+mn-lt"/>
                <a:ea typeface="+mn-ea"/>
                <a:cs typeface="+mn-cs"/>
              </a:rPr>
              <a:t> button in the Design tab. For a variety of design choices based on the contents of your slide.</a:t>
            </a:r>
            <a:endParaRPr lang="en-GB" dirty="0"/>
          </a:p>
        </p:txBody>
      </p:sp>
      <p:sp>
        <p:nvSpPr>
          <p:cNvPr id="4" name="Slide Number Placeholder 3"/>
          <p:cNvSpPr>
            <a:spLocks noGrp="1"/>
          </p:cNvSpPr>
          <p:nvPr>
            <p:ph type="sldNum" sz="quarter" idx="5"/>
          </p:nvPr>
        </p:nvSpPr>
        <p:spPr/>
        <p:txBody>
          <a:bodyPr/>
          <a:lstStyle/>
          <a:p>
            <a:fld id="{C0D88440-C6A4-4B58-9AA1-0A67419DA018}" type="slidenum">
              <a:rPr lang="en-GB" smtClean="0"/>
              <a:t>19</a:t>
            </a:fld>
            <a:endParaRPr lang="en-GB"/>
          </a:p>
        </p:txBody>
      </p:sp>
    </p:spTree>
    <p:extLst>
      <p:ext uri="{BB962C8B-B14F-4D97-AF65-F5344CB8AC3E}">
        <p14:creationId xmlns:p14="http://schemas.microsoft.com/office/powerpoint/2010/main" val="163265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Why not try </a:t>
            </a:r>
            <a:r>
              <a:rPr lang="en-GB" sz="1200" b="1" i="0" kern="1200" dirty="0">
                <a:solidFill>
                  <a:schemeClr val="tx1"/>
                </a:solidFill>
                <a:effectLst/>
                <a:latin typeface="+mn-lt"/>
                <a:ea typeface="+mn-ea"/>
                <a:cs typeface="+mn-cs"/>
              </a:rPr>
              <a:t>Design Ideas</a:t>
            </a:r>
            <a:r>
              <a:rPr lang="en-GB" sz="1200" b="0" i="0" kern="1200" dirty="0">
                <a:solidFill>
                  <a:schemeClr val="tx1"/>
                </a:solidFill>
                <a:effectLst/>
                <a:latin typeface="+mn-lt"/>
                <a:ea typeface="+mn-ea"/>
                <a:cs typeface="+mn-cs"/>
              </a:rPr>
              <a:t> button in the Design tab. For a variety of design choices based on the contents of your slide.</a:t>
            </a:r>
            <a:endParaRPr lang="en-GB" dirty="0"/>
          </a:p>
        </p:txBody>
      </p:sp>
      <p:sp>
        <p:nvSpPr>
          <p:cNvPr id="4" name="Slide Number Placeholder 3"/>
          <p:cNvSpPr>
            <a:spLocks noGrp="1"/>
          </p:cNvSpPr>
          <p:nvPr>
            <p:ph type="sldNum" sz="quarter" idx="5"/>
          </p:nvPr>
        </p:nvSpPr>
        <p:spPr/>
        <p:txBody>
          <a:bodyPr/>
          <a:lstStyle/>
          <a:p>
            <a:fld id="{C0D88440-C6A4-4B58-9AA1-0A67419DA018}" type="slidenum">
              <a:rPr lang="en-GB" smtClean="0"/>
              <a:t>20</a:t>
            </a:fld>
            <a:endParaRPr lang="en-GB"/>
          </a:p>
        </p:txBody>
      </p:sp>
    </p:spTree>
    <p:extLst>
      <p:ext uri="{BB962C8B-B14F-4D97-AF65-F5344CB8AC3E}">
        <p14:creationId xmlns:p14="http://schemas.microsoft.com/office/powerpoint/2010/main" val="7544475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7B9E4-6883-4116-AB16-710A3C81F8FF}"/>
              </a:ext>
            </a:extLst>
          </p:cNvPr>
          <p:cNvSpPr>
            <a:spLocks noGrp="1"/>
          </p:cNvSpPr>
          <p:nvPr>
            <p:ph type="ctrTitle"/>
          </p:nvPr>
        </p:nvSpPr>
        <p:spPr>
          <a:xfrm>
            <a:off x="1524000" y="1368095"/>
            <a:ext cx="9144000" cy="2387600"/>
          </a:xfrm>
        </p:spPr>
        <p:txBody>
          <a:bodyPr anchor="b"/>
          <a:lstStyle>
            <a:lvl1pPr algn="l">
              <a:defRPr sz="6000"/>
            </a:lvl1pPr>
          </a:lstStyle>
          <a:p>
            <a:r>
              <a:rPr lang="en-US"/>
              <a:t>Click to edit Master title style</a:t>
            </a:r>
            <a:endParaRPr lang="en-GB" dirty="0"/>
          </a:p>
        </p:txBody>
      </p:sp>
      <p:sp>
        <p:nvSpPr>
          <p:cNvPr id="3" name="Subtitle 2">
            <a:extLst>
              <a:ext uri="{FF2B5EF4-FFF2-40B4-BE49-F238E27FC236}">
                <a16:creationId xmlns:a16="http://schemas.microsoft.com/office/drawing/2014/main" id="{FC53138D-1E59-4BD6-AA5D-A8F5D7DEE6EE}"/>
              </a:ext>
            </a:extLst>
          </p:cNvPr>
          <p:cNvSpPr>
            <a:spLocks noGrp="1"/>
          </p:cNvSpPr>
          <p:nvPr>
            <p:ph type="subTitle" idx="1"/>
          </p:nvPr>
        </p:nvSpPr>
        <p:spPr>
          <a:xfrm>
            <a:off x="1524000" y="3847770"/>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grpSp>
        <p:nvGrpSpPr>
          <p:cNvPr id="11" name="Group 10">
            <a:extLst>
              <a:ext uri="{FF2B5EF4-FFF2-40B4-BE49-F238E27FC236}">
                <a16:creationId xmlns:a16="http://schemas.microsoft.com/office/drawing/2014/main" id="{80A2F8FA-6E29-4077-AE31-E0757A104F9B}"/>
              </a:ext>
            </a:extLst>
          </p:cNvPr>
          <p:cNvGrpSpPr/>
          <p:nvPr userDrawn="1"/>
        </p:nvGrpSpPr>
        <p:grpSpPr>
          <a:xfrm>
            <a:off x="0" y="-932"/>
            <a:ext cx="12192000" cy="933255"/>
            <a:chOff x="0" y="-932"/>
            <a:chExt cx="12192000" cy="933255"/>
          </a:xfrm>
          <a:solidFill>
            <a:schemeClr val="accent3"/>
          </a:solidFill>
        </p:grpSpPr>
        <p:sp>
          <p:nvSpPr>
            <p:cNvPr id="8" name="Text Box 2">
              <a:extLst>
                <a:ext uri="{FF2B5EF4-FFF2-40B4-BE49-F238E27FC236}">
                  <a16:creationId xmlns:a16="http://schemas.microsoft.com/office/drawing/2014/main" id="{5135F4D6-158A-44F7-90C1-6C70F0853E6B}"/>
                </a:ext>
                <a:ext uri="{C183D7F6-B498-43B3-948B-1728B52AA6E4}">
                  <adec:decorative xmlns:adec="http://schemas.microsoft.com/office/drawing/2017/decorative" val="1"/>
                </a:ext>
              </a:extLst>
            </p:cNvPr>
            <p:cNvSpPr txBox="1">
              <a:spLocks noChangeArrowheads="1"/>
            </p:cNvSpPr>
            <p:nvPr/>
          </p:nvSpPr>
          <p:spPr bwMode="auto">
            <a:xfrm>
              <a:off x="0" y="-932"/>
              <a:ext cx="12192000" cy="933255"/>
            </a:xfrm>
            <a:prstGeom prst="rect">
              <a:avLst/>
            </a:prstGeom>
            <a:grpFill/>
            <a:ln w="9525">
              <a:noFill/>
              <a:miter lim="800000"/>
              <a:headEnd/>
              <a:tailEnd/>
            </a:ln>
          </p:spPr>
          <p:txBody>
            <a:bodyPr rot="0" vert="horz" wrap="square" lIns="0" tIns="0" rIns="0" bIns="0" anchor="t" anchorCtr="0">
              <a:noAutofit/>
            </a:bodyPr>
            <a:lstStyle/>
            <a:p>
              <a:pPr>
                <a:lnSpc>
                  <a:spcPct val="120000"/>
                </a:lnSpc>
                <a:spcBef>
                  <a:spcPts val="1200"/>
                </a:spcBef>
                <a:spcAft>
                  <a:spcPts val="750"/>
                </a:spcAft>
              </a:pPr>
              <a:r>
                <a:rPr lang="en-GB" sz="1100" dirty="0">
                  <a:solidFill>
                    <a:srgbClr val="00A1B3"/>
                  </a:solidFill>
                  <a:effectLst/>
                  <a:latin typeface="Lato" panose="020F0502020204030203" pitchFamily="34" charset="0"/>
                  <a:ea typeface="Gill Sans MT" panose="020B0502020104020203" pitchFamily="34" charset="0"/>
                  <a:cs typeface="Times New Roman" panose="02020603050405020304" pitchFamily="18" charset="0"/>
                </a:rPr>
                <a:t> </a:t>
              </a:r>
              <a:endParaRPr lang="en-GB" sz="1100" dirty="0">
                <a:effectLst/>
                <a:latin typeface="Lato" panose="020F0502020204030203" pitchFamily="34" charset="0"/>
                <a:ea typeface="Gill Sans MT" panose="020B0502020104020203" pitchFamily="34" charset="0"/>
                <a:cs typeface="Times New Roman" panose="02020603050405020304" pitchFamily="18" charset="0"/>
              </a:endParaRPr>
            </a:p>
          </p:txBody>
        </p:sp>
        <p:pic>
          <p:nvPicPr>
            <p:cNvPr id="9" name="Picture 8" descr="London Borough of Bexley.&#10;Trusted by Bexley residents">
              <a:extLst>
                <a:ext uri="{FF2B5EF4-FFF2-40B4-BE49-F238E27FC236}">
                  <a16:creationId xmlns:a16="http://schemas.microsoft.com/office/drawing/2014/main" id="{1C68DA84-3BF0-41E4-8442-F461B4927829}"/>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42925" y="207153"/>
              <a:ext cx="1353185" cy="543560"/>
            </a:xfrm>
            <a:prstGeom prst="rect">
              <a:avLst/>
            </a:prstGeom>
            <a:grpFill/>
          </p:spPr>
        </p:pic>
        <p:sp>
          <p:nvSpPr>
            <p:cNvPr id="10" name="Text Box 7">
              <a:extLst>
                <a:ext uri="{FF2B5EF4-FFF2-40B4-BE49-F238E27FC236}">
                  <a16:creationId xmlns:a16="http://schemas.microsoft.com/office/drawing/2014/main" id="{24B1C2D0-398B-4044-B130-55BF1385EDD9}"/>
                </a:ext>
                <a:ext uri="{C183D7F6-B498-43B3-948B-1728B52AA6E4}">
                  <adec:decorative xmlns:adec="http://schemas.microsoft.com/office/drawing/2017/decorative" val="1"/>
                </a:ext>
              </a:extLst>
            </p:cNvPr>
            <p:cNvSpPr txBox="1"/>
            <p:nvPr/>
          </p:nvSpPr>
          <p:spPr>
            <a:xfrm>
              <a:off x="10217785" y="202708"/>
              <a:ext cx="1431290" cy="278130"/>
            </a:xfrm>
            <a:prstGeom prst="rect">
              <a:avLst/>
            </a:prstGeom>
            <a:grp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r">
                <a:lnSpc>
                  <a:spcPct val="120000"/>
                </a:lnSpc>
                <a:spcAft>
                  <a:spcPts val="750"/>
                </a:spcAft>
              </a:pPr>
              <a:r>
                <a:rPr lang="en-GB" sz="1200" b="1" dirty="0">
                  <a:solidFill>
                    <a:srgbClr val="FFFFFF"/>
                  </a:solidFill>
                  <a:effectLst/>
                  <a:latin typeface="Lato" panose="020F0502020204030203" pitchFamily="34" charset="0"/>
                  <a:ea typeface="Gill Sans MT" panose="020B0502020104020203" pitchFamily="34" charset="0"/>
                  <a:cs typeface="Times New Roman" panose="02020603050405020304" pitchFamily="18" charset="0"/>
                </a:rPr>
                <a:t>www.bexley.gov.uk</a:t>
              </a:r>
              <a:endParaRPr lang="en-GB" sz="1100" dirty="0">
                <a:effectLst/>
                <a:latin typeface="Lato" panose="020F0502020204030203" pitchFamily="34" charset="0"/>
                <a:ea typeface="Gill Sans MT" panose="020B0502020104020203" pitchFamily="34" charset="0"/>
                <a:cs typeface="Times New Roman" panose="02020603050405020304" pitchFamily="18" charset="0"/>
              </a:endParaRPr>
            </a:p>
          </p:txBody>
        </p:sp>
      </p:grpSp>
    </p:spTree>
    <p:extLst>
      <p:ext uri="{BB962C8B-B14F-4D97-AF65-F5344CB8AC3E}">
        <p14:creationId xmlns:p14="http://schemas.microsoft.com/office/powerpoint/2010/main" val="3590068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E2A44-DB08-4410-8FB9-0904065FB43F}"/>
              </a:ext>
            </a:extLst>
          </p:cNvPr>
          <p:cNvSpPr>
            <a:spLocks noGrp="1"/>
          </p:cNvSpPr>
          <p:nvPr>
            <p:ph type="title"/>
          </p:nvPr>
        </p:nvSpPr>
        <p:spPr>
          <a:xfrm>
            <a:off x="838200" y="933364"/>
            <a:ext cx="10515600" cy="1325563"/>
          </a:xfr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03D8296-9C69-4721-AF50-FE98E1079E49}"/>
              </a:ext>
            </a:extLst>
          </p:cNvPr>
          <p:cNvSpPr>
            <a:spLocks noGrp="1"/>
          </p:cNvSpPr>
          <p:nvPr>
            <p:ph type="body" orient="vert" idx="1"/>
          </p:nvPr>
        </p:nvSpPr>
        <p:spPr>
          <a:xfrm>
            <a:off x="838200" y="2393864"/>
            <a:ext cx="10515600" cy="39624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62E4BE4F-E98D-4A6E-B1EF-69037ED46966}"/>
              </a:ext>
            </a:extLst>
          </p:cNvPr>
          <p:cNvSpPr>
            <a:spLocks noGrp="1"/>
          </p:cNvSpPr>
          <p:nvPr>
            <p:ph type="sldNum" sz="quarter" idx="12"/>
          </p:nvPr>
        </p:nvSpPr>
        <p:spPr/>
        <p:txBody>
          <a:bodyPr/>
          <a:lstStyle/>
          <a:p>
            <a:fld id="{9B368DBA-0579-44DE-9AAD-408CE240081B}" type="slidenum">
              <a:rPr lang="en-GB" smtClean="0"/>
              <a:t>‹#›</a:t>
            </a:fld>
            <a:endParaRPr lang="en-GB"/>
          </a:p>
        </p:txBody>
      </p:sp>
    </p:spTree>
    <p:extLst>
      <p:ext uri="{BB962C8B-B14F-4D97-AF65-F5344CB8AC3E}">
        <p14:creationId xmlns:p14="http://schemas.microsoft.com/office/powerpoint/2010/main" val="403822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19A648-0C31-4113-B064-8F35BFB23900}"/>
              </a:ext>
            </a:extLst>
          </p:cNvPr>
          <p:cNvSpPr>
            <a:spLocks noGrp="1"/>
          </p:cNvSpPr>
          <p:nvPr>
            <p:ph type="title" orient="vert"/>
          </p:nvPr>
        </p:nvSpPr>
        <p:spPr>
          <a:xfrm>
            <a:off x="8724900" y="734776"/>
            <a:ext cx="2628900" cy="5621574"/>
          </a:xfrm>
        </p:spPr>
        <p:txBody>
          <a:bodyPr vert="eaVert"/>
          <a:lstStyle/>
          <a:p>
            <a:r>
              <a:rPr lang="en-US"/>
              <a:t>Click to edit Master title style</a:t>
            </a:r>
            <a:endParaRPr lang="en-GB" dirty="0"/>
          </a:p>
        </p:txBody>
      </p:sp>
      <p:sp>
        <p:nvSpPr>
          <p:cNvPr id="3" name="Vertical Text Placeholder 2">
            <a:extLst>
              <a:ext uri="{FF2B5EF4-FFF2-40B4-BE49-F238E27FC236}">
                <a16:creationId xmlns:a16="http://schemas.microsoft.com/office/drawing/2014/main" id="{6FD0174D-4102-4E47-94E6-5C66C99A6EF6}"/>
              </a:ext>
            </a:extLst>
          </p:cNvPr>
          <p:cNvSpPr>
            <a:spLocks noGrp="1"/>
          </p:cNvSpPr>
          <p:nvPr>
            <p:ph type="body" orient="vert" idx="1"/>
          </p:nvPr>
        </p:nvSpPr>
        <p:spPr>
          <a:xfrm>
            <a:off x="838200" y="734776"/>
            <a:ext cx="7734300" cy="562157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a:extLst>
              <a:ext uri="{FF2B5EF4-FFF2-40B4-BE49-F238E27FC236}">
                <a16:creationId xmlns:a16="http://schemas.microsoft.com/office/drawing/2014/main" id="{ABCBEA13-D44B-4CD1-9B7B-D5748BD2AE90}"/>
              </a:ext>
            </a:extLst>
          </p:cNvPr>
          <p:cNvSpPr>
            <a:spLocks noGrp="1"/>
          </p:cNvSpPr>
          <p:nvPr>
            <p:ph type="sldNum" sz="quarter" idx="12"/>
          </p:nvPr>
        </p:nvSpPr>
        <p:spPr/>
        <p:txBody>
          <a:bodyPr/>
          <a:lstStyle/>
          <a:p>
            <a:fld id="{9B368DBA-0579-44DE-9AAD-408CE240081B}" type="slidenum">
              <a:rPr lang="en-GB" smtClean="0"/>
              <a:t>‹#›</a:t>
            </a:fld>
            <a:endParaRPr lang="en-GB"/>
          </a:p>
        </p:txBody>
      </p:sp>
    </p:spTree>
    <p:extLst>
      <p:ext uri="{BB962C8B-B14F-4D97-AF65-F5344CB8AC3E}">
        <p14:creationId xmlns:p14="http://schemas.microsoft.com/office/powerpoint/2010/main" val="4280172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015C0-5BB1-4E7D-9D44-18F40885E980}"/>
              </a:ext>
            </a:extLst>
          </p:cNvPr>
          <p:cNvSpPr>
            <a:spLocks noGrp="1"/>
          </p:cNvSpPr>
          <p:nvPr>
            <p:ph idx="1"/>
          </p:nvPr>
        </p:nvSpPr>
        <p:spPr>
          <a:xfrm>
            <a:off x="838200" y="2370137"/>
            <a:ext cx="10515600" cy="3986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Box 2">
            <a:extLst>
              <a:ext uri="{FF2B5EF4-FFF2-40B4-BE49-F238E27FC236}">
                <a16:creationId xmlns:a16="http://schemas.microsoft.com/office/drawing/2014/main" id="{B480E6DD-D165-41D3-BDDE-16AB12B8A3B4}"/>
              </a:ext>
              <a:ext uri="{C183D7F6-B498-43B3-948B-1728B52AA6E4}">
                <adec:decorative xmlns:adec="http://schemas.microsoft.com/office/drawing/2017/decorative" val="1"/>
              </a:ext>
            </a:extLst>
          </p:cNvPr>
          <p:cNvSpPr txBox="1">
            <a:spLocks noChangeArrowheads="1"/>
          </p:cNvSpPr>
          <p:nvPr userDrawn="1"/>
        </p:nvSpPr>
        <p:spPr bwMode="auto">
          <a:xfrm>
            <a:off x="0" y="-931"/>
            <a:ext cx="12192000" cy="365126"/>
          </a:xfrm>
          <a:prstGeom prst="rect">
            <a:avLst/>
          </a:prstGeom>
          <a:solidFill>
            <a:schemeClr val="accent3"/>
          </a:solidFill>
          <a:ln w="9525">
            <a:noFill/>
            <a:miter lim="800000"/>
            <a:headEnd/>
            <a:tailEnd/>
          </a:ln>
        </p:spPr>
        <p:txBody>
          <a:bodyPr rot="0" vert="horz" wrap="square" lIns="0" tIns="0" rIns="0" bIns="0" anchor="t" anchorCtr="0">
            <a:noAutofit/>
          </a:bodyPr>
          <a:lstStyle/>
          <a:p>
            <a:pPr>
              <a:lnSpc>
                <a:spcPct val="120000"/>
              </a:lnSpc>
              <a:spcBef>
                <a:spcPts val="1200"/>
              </a:spcBef>
              <a:spcAft>
                <a:spcPts val="750"/>
              </a:spcAft>
            </a:pPr>
            <a:r>
              <a:rPr lang="en-GB" sz="1100" dirty="0">
                <a:solidFill>
                  <a:srgbClr val="00A1B3"/>
                </a:solidFill>
                <a:effectLst/>
                <a:latin typeface="Lato" panose="020F0502020204030203" pitchFamily="34" charset="0"/>
                <a:ea typeface="Gill Sans MT" panose="020B0502020104020203" pitchFamily="34" charset="0"/>
                <a:cs typeface="Times New Roman" panose="02020603050405020304" pitchFamily="18" charset="0"/>
              </a:rPr>
              <a:t> </a:t>
            </a:r>
            <a:endParaRPr lang="en-GB" sz="1100" dirty="0">
              <a:effectLst/>
              <a:latin typeface="Lato" panose="020F0502020204030203" pitchFamily="34" charset="0"/>
              <a:ea typeface="Gill Sans MT" panose="020B0502020104020203" pitchFamily="34" charset="0"/>
              <a:cs typeface="Times New Roman" panose="02020603050405020304" pitchFamily="18" charset="0"/>
            </a:endParaRPr>
          </a:p>
        </p:txBody>
      </p:sp>
      <p:sp>
        <p:nvSpPr>
          <p:cNvPr id="10" name="Title 9">
            <a:extLst>
              <a:ext uri="{FF2B5EF4-FFF2-40B4-BE49-F238E27FC236}">
                <a16:creationId xmlns:a16="http://schemas.microsoft.com/office/drawing/2014/main" id="{A1C21FEE-8A92-4CA9-8AA0-72A76A330F56}"/>
              </a:ext>
            </a:extLst>
          </p:cNvPr>
          <p:cNvSpPr>
            <a:spLocks noGrp="1"/>
          </p:cNvSpPr>
          <p:nvPr>
            <p:ph type="title"/>
          </p:nvPr>
        </p:nvSpPr>
        <p:spPr/>
        <p:txBody>
          <a:bodyPr/>
          <a:lstStyle/>
          <a:p>
            <a:r>
              <a:rPr lang="en-US"/>
              <a:t>Click to edit Master title style</a:t>
            </a:r>
            <a:endParaRPr lang="en-GB"/>
          </a:p>
        </p:txBody>
      </p:sp>
      <p:sp>
        <p:nvSpPr>
          <p:cNvPr id="14" name="Slide Number Placeholder 13">
            <a:extLst>
              <a:ext uri="{FF2B5EF4-FFF2-40B4-BE49-F238E27FC236}">
                <a16:creationId xmlns:a16="http://schemas.microsoft.com/office/drawing/2014/main" id="{FE90FAEE-F5C4-4AEE-818B-E3FF5867E2D2}"/>
              </a:ext>
            </a:extLst>
          </p:cNvPr>
          <p:cNvSpPr>
            <a:spLocks noGrp="1"/>
          </p:cNvSpPr>
          <p:nvPr>
            <p:ph type="sldNum" sz="quarter" idx="12"/>
          </p:nvPr>
        </p:nvSpPr>
        <p:spPr/>
        <p:txBody>
          <a:bodyPr/>
          <a:lstStyle/>
          <a:p>
            <a:fld id="{9B368DBA-0579-44DE-9AAD-408CE240081B}" type="slidenum">
              <a:rPr lang="en-GB" smtClean="0"/>
              <a:t>‹#›</a:t>
            </a:fld>
            <a:endParaRPr lang="en-GB"/>
          </a:p>
        </p:txBody>
      </p:sp>
    </p:spTree>
    <p:extLst>
      <p:ext uri="{BB962C8B-B14F-4D97-AF65-F5344CB8AC3E}">
        <p14:creationId xmlns:p14="http://schemas.microsoft.com/office/powerpoint/2010/main" val="227023275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2015C0-5BB1-4E7D-9D44-18F40885E980}"/>
              </a:ext>
            </a:extLst>
          </p:cNvPr>
          <p:cNvSpPr>
            <a:spLocks noGrp="1"/>
          </p:cNvSpPr>
          <p:nvPr>
            <p:ph idx="1"/>
          </p:nvPr>
        </p:nvSpPr>
        <p:spPr>
          <a:xfrm>
            <a:off x="838200" y="2370137"/>
            <a:ext cx="10515600" cy="3986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Box 2">
            <a:extLst>
              <a:ext uri="{FF2B5EF4-FFF2-40B4-BE49-F238E27FC236}">
                <a16:creationId xmlns:a16="http://schemas.microsoft.com/office/drawing/2014/main" id="{B480E6DD-D165-41D3-BDDE-16AB12B8A3B4}"/>
              </a:ext>
              <a:ext uri="{C183D7F6-B498-43B3-948B-1728B52AA6E4}">
                <adec:decorative xmlns:adec="http://schemas.microsoft.com/office/drawing/2017/decorative" val="1"/>
              </a:ext>
            </a:extLst>
          </p:cNvPr>
          <p:cNvSpPr txBox="1">
            <a:spLocks noChangeArrowheads="1"/>
          </p:cNvSpPr>
          <p:nvPr userDrawn="1"/>
        </p:nvSpPr>
        <p:spPr bwMode="auto">
          <a:xfrm>
            <a:off x="0" y="-931"/>
            <a:ext cx="12192000" cy="365126"/>
          </a:xfrm>
          <a:prstGeom prst="rect">
            <a:avLst/>
          </a:prstGeom>
          <a:solidFill>
            <a:schemeClr val="accent3"/>
          </a:solidFill>
          <a:ln w="9525">
            <a:noFill/>
            <a:miter lim="800000"/>
            <a:headEnd/>
            <a:tailEnd/>
          </a:ln>
        </p:spPr>
        <p:txBody>
          <a:bodyPr rot="0" vert="horz" wrap="square" lIns="0" tIns="0" rIns="0" bIns="0" anchor="t" anchorCtr="0">
            <a:noAutofit/>
          </a:bodyPr>
          <a:lstStyle/>
          <a:p>
            <a:pPr>
              <a:lnSpc>
                <a:spcPct val="120000"/>
              </a:lnSpc>
              <a:spcBef>
                <a:spcPts val="1200"/>
              </a:spcBef>
              <a:spcAft>
                <a:spcPts val="750"/>
              </a:spcAft>
            </a:pPr>
            <a:r>
              <a:rPr lang="en-GB" sz="1100" dirty="0">
                <a:solidFill>
                  <a:srgbClr val="00A1B3"/>
                </a:solidFill>
                <a:effectLst/>
                <a:latin typeface="Lato" panose="020F0502020204030203" pitchFamily="34" charset="0"/>
                <a:ea typeface="Gill Sans MT" panose="020B0502020104020203" pitchFamily="34" charset="0"/>
                <a:cs typeface="Times New Roman" panose="02020603050405020304" pitchFamily="18" charset="0"/>
              </a:rPr>
              <a:t> </a:t>
            </a:r>
            <a:endParaRPr lang="en-GB" sz="1100" dirty="0">
              <a:effectLst/>
              <a:latin typeface="Lato" panose="020F0502020204030203" pitchFamily="34" charset="0"/>
              <a:ea typeface="Gill Sans MT" panose="020B0502020104020203" pitchFamily="34" charset="0"/>
              <a:cs typeface="Times New Roman" panose="02020603050405020304" pitchFamily="18" charset="0"/>
            </a:endParaRPr>
          </a:p>
        </p:txBody>
      </p:sp>
      <p:sp>
        <p:nvSpPr>
          <p:cNvPr id="10" name="Title 9">
            <a:extLst>
              <a:ext uri="{FF2B5EF4-FFF2-40B4-BE49-F238E27FC236}">
                <a16:creationId xmlns:a16="http://schemas.microsoft.com/office/drawing/2014/main" id="{A1C21FEE-8A92-4CA9-8AA0-72A76A330F56}"/>
              </a:ext>
            </a:extLst>
          </p:cNvPr>
          <p:cNvSpPr>
            <a:spLocks noGrp="1"/>
          </p:cNvSpPr>
          <p:nvPr>
            <p:ph type="title"/>
          </p:nvPr>
        </p:nvSpPr>
        <p:spPr/>
        <p:txBody>
          <a:bodyPr/>
          <a:lstStyle/>
          <a:p>
            <a:r>
              <a:rPr lang="en-US"/>
              <a:t>Click to edit Master title style</a:t>
            </a:r>
            <a:endParaRPr lang="en-GB"/>
          </a:p>
        </p:txBody>
      </p:sp>
      <p:sp>
        <p:nvSpPr>
          <p:cNvPr id="14" name="Slide Number Placeholder 13">
            <a:extLst>
              <a:ext uri="{FF2B5EF4-FFF2-40B4-BE49-F238E27FC236}">
                <a16:creationId xmlns:a16="http://schemas.microsoft.com/office/drawing/2014/main" id="{FE90FAEE-F5C4-4AEE-818B-E3FF5867E2D2}"/>
              </a:ext>
            </a:extLst>
          </p:cNvPr>
          <p:cNvSpPr>
            <a:spLocks noGrp="1"/>
          </p:cNvSpPr>
          <p:nvPr>
            <p:ph type="sldNum" sz="quarter" idx="12"/>
          </p:nvPr>
        </p:nvSpPr>
        <p:spPr/>
        <p:txBody>
          <a:bodyPr/>
          <a:lstStyle/>
          <a:p>
            <a:fld id="{9B368DBA-0579-44DE-9AAD-408CE240081B}" type="slidenum">
              <a:rPr lang="en-GB" smtClean="0"/>
              <a:t>‹#›</a:t>
            </a:fld>
            <a:endParaRPr lang="en-GB"/>
          </a:p>
        </p:txBody>
      </p:sp>
    </p:spTree>
    <p:extLst>
      <p:ext uri="{BB962C8B-B14F-4D97-AF65-F5344CB8AC3E}">
        <p14:creationId xmlns:p14="http://schemas.microsoft.com/office/powerpoint/2010/main" val="227023275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5BE25-C571-4269-B1B4-3C5C06CD5B97}"/>
              </a:ext>
            </a:extLst>
          </p:cNvPr>
          <p:cNvSpPr>
            <a:spLocks noGrp="1"/>
          </p:cNvSpPr>
          <p:nvPr>
            <p:ph type="title"/>
          </p:nvPr>
        </p:nvSpPr>
        <p:spPr>
          <a:xfrm>
            <a:off x="831850" y="1243911"/>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82D7F56-4916-4A95-8F67-55D66BE8C969}"/>
              </a:ext>
            </a:extLst>
          </p:cNvPr>
          <p:cNvSpPr>
            <a:spLocks noGrp="1"/>
          </p:cNvSpPr>
          <p:nvPr>
            <p:ph type="body" idx="1"/>
          </p:nvPr>
        </p:nvSpPr>
        <p:spPr>
          <a:xfrm>
            <a:off x="831850" y="4123636"/>
            <a:ext cx="10515600" cy="17668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Slide Number Placeholder 9">
            <a:extLst>
              <a:ext uri="{FF2B5EF4-FFF2-40B4-BE49-F238E27FC236}">
                <a16:creationId xmlns:a16="http://schemas.microsoft.com/office/drawing/2014/main" id="{69C128B7-7BC7-4CC2-B0AD-06612158FFBD}"/>
              </a:ext>
            </a:extLst>
          </p:cNvPr>
          <p:cNvSpPr>
            <a:spLocks noGrp="1"/>
          </p:cNvSpPr>
          <p:nvPr>
            <p:ph type="sldNum" sz="quarter" idx="12"/>
          </p:nvPr>
        </p:nvSpPr>
        <p:spPr/>
        <p:txBody>
          <a:bodyPr/>
          <a:lstStyle/>
          <a:p>
            <a:fld id="{9B368DBA-0579-44DE-9AAD-408CE240081B}" type="slidenum">
              <a:rPr lang="en-GB" smtClean="0"/>
              <a:t>‹#›</a:t>
            </a:fld>
            <a:endParaRPr lang="en-GB"/>
          </a:p>
        </p:txBody>
      </p:sp>
    </p:spTree>
    <p:extLst>
      <p:ext uri="{BB962C8B-B14F-4D97-AF65-F5344CB8AC3E}">
        <p14:creationId xmlns:p14="http://schemas.microsoft.com/office/powerpoint/2010/main" val="3708300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CA233-FE9B-4C78-83F8-8440DF88D325}"/>
              </a:ext>
            </a:extLst>
          </p:cNvPr>
          <p:cNvSpPr>
            <a:spLocks noGrp="1"/>
          </p:cNvSpPr>
          <p:nvPr>
            <p:ph type="title"/>
          </p:nvPr>
        </p:nvSpPr>
        <p:spPr>
          <a:xfrm>
            <a:off x="838200" y="909637"/>
            <a:ext cx="10515600" cy="1325563"/>
          </a:xfrm>
        </p:spPr>
        <p:txBody>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24E5DC3E-E108-469A-A142-F9DB572BE1FB}"/>
              </a:ext>
            </a:extLst>
          </p:cNvPr>
          <p:cNvSpPr>
            <a:spLocks noGrp="1"/>
          </p:cNvSpPr>
          <p:nvPr>
            <p:ph sz="half" idx="1"/>
          </p:nvPr>
        </p:nvSpPr>
        <p:spPr>
          <a:xfrm>
            <a:off x="838200" y="2370137"/>
            <a:ext cx="5181600" cy="3986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a:extLst>
              <a:ext uri="{FF2B5EF4-FFF2-40B4-BE49-F238E27FC236}">
                <a16:creationId xmlns:a16="http://schemas.microsoft.com/office/drawing/2014/main" id="{CD2331D4-B41F-4724-B15D-0220AC36B6F5}"/>
              </a:ext>
            </a:extLst>
          </p:cNvPr>
          <p:cNvSpPr>
            <a:spLocks noGrp="1"/>
          </p:cNvSpPr>
          <p:nvPr>
            <p:ph sz="half" idx="2"/>
          </p:nvPr>
        </p:nvSpPr>
        <p:spPr>
          <a:xfrm>
            <a:off x="6172200" y="2370137"/>
            <a:ext cx="5181600" cy="3986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Slide Number Placeholder 10">
            <a:extLst>
              <a:ext uri="{FF2B5EF4-FFF2-40B4-BE49-F238E27FC236}">
                <a16:creationId xmlns:a16="http://schemas.microsoft.com/office/drawing/2014/main" id="{66E90F3F-5CA8-4DC1-A8CA-0C9B9AA9F6B9}"/>
              </a:ext>
            </a:extLst>
          </p:cNvPr>
          <p:cNvSpPr>
            <a:spLocks noGrp="1"/>
          </p:cNvSpPr>
          <p:nvPr>
            <p:ph type="sldNum" sz="quarter" idx="12"/>
          </p:nvPr>
        </p:nvSpPr>
        <p:spPr/>
        <p:txBody>
          <a:bodyPr/>
          <a:lstStyle/>
          <a:p>
            <a:fld id="{9B368DBA-0579-44DE-9AAD-408CE240081B}" type="slidenum">
              <a:rPr lang="en-GB" smtClean="0"/>
              <a:t>‹#›</a:t>
            </a:fld>
            <a:endParaRPr lang="en-GB"/>
          </a:p>
        </p:txBody>
      </p:sp>
    </p:spTree>
    <p:extLst>
      <p:ext uri="{BB962C8B-B14F-4D97-AF65-F5344CB8AC3E}">
        <p14:creationId xmlns:p14="http://schemas.microsoft.com/office/powerpoint/2010/main" val="3838188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414D-39A1-48AA-BC21-C4B49E29309B}"/>
              </a:ext>
            </a:extLst>
          </p:cNvPr>
          <p:cNvSpPr>
            <a:spLocks noGrp="1"/>
          </p:cNvSpPr>
          <p:nvPr>
            <p:ph type="title"/>
          </p:nvPr>
        </p:nvSpPr>
        <p:spPr>
          <a:xfrm>
            <a:off x="839788" y="916393"/>
            <a:ext cx="10515600" cy="1325563"/>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13F055A-1BE2-42F2-B295-74234E938DF2}"/>
              </a:ext>
            </a:extLst>
          </p:cNvPr>
          <p:cNvSpPr>
            <a:spLocks noGrp="1"/>
          </p:cNvSpPr>
          <p:nvPr>
            <p:ph type="body" idx="1"/>
          </p:nvPr>
        </p:nvSpPr>
        <p:spPr>
          <a:xfrm>
            <a:off x="839788" y="2212975"/>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893C02-F120-469E-803D-7E06E02F3BC1}"/>
              </a:ext>
            </a:extLst>
          </p:cNvPr>
          <p:cNvSpPr>
            <a:spLocks noGrp="1"/>
          </p:cNvSpPr>
          <p:nvPr>
            <p:ph sz="half" idx="2"/>
          </p:nvPr>
        </p:nvSpPr>
        <p:spPr>
          <a:xfrm>
            <a:off x="839788" y="3056343"/>
            <a:ext cx="5157787" cy="3300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5FDF4F4-F35D-4E57-A512-61E5EC07E7B5}"/>
              </a:ext>
            </a:extLst>
          </p:cNvPr>
          <p:cNvSpPr>
            <a:spLocks noGrp="1"/>
          </p:cNvSpPr>
          <p:nvPr>
            <p:ph type="body" sz="quarter" idx="3"/>
          </p:nvPr>
        </p:nvSpPr>
        <p:spPr>
          <a:xfrm>
            <a:off x="6172200" y="2212975"/>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9E284B-E98A-474D-9320-1A76F9E88F27}"/>
              </a:ext>
            </a:extLst>
          </p:cNvPr>
          <p:cNvSpPr>
            <a:spLocks noGrp="1"/>
          </p:cNvSpPr>
          <p:nvPr>
            <p:ph sz="quarter" idx="4"/>
          </p:nvPr>
        </p:nvSpPr>
        <p:spPr>
          <a:xfrm>
            <a:off x="6172200" y="3056344"/>
            <a:ext cx="5183188" cy="33000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Slide Number Placeholder 12">
            <a:extLst>
              <a:ext uri="{FF2B5EF4-FFF2-40B4-BE49-F238E27FC236}">
                <a16:creationId xmlns:a16="http://schemas.microsoft.com/office/drawing/2014/main" id="{645669E7-C24F-47A2-9415-9083203EC409}"/>
              </a:ext>
            </a:extLst>
          </p:cNvPr>
          <p:cNvSpPr>
            <a:spLocks noGrp="1"/>
          </p:cNvSpPr>
          <p:nvPr>
            <p:ph type="sldNum" sz="quarter" idx="12"/>
          </p:nvPr>
        </p:nvSpPr>
        <p:spPr/>
        <p:txBody>
          <a:bodyPr/>
          <a:lstStyle/>
          <a:p>
            <a:fld id="{9B368DBA-0579-44DE-9AAD-408CE240081B}" type="slidenum">
              <a:rPr lang="en-GB" smtClean="0"/>
              <a:t>‹#›</a:t>
            </a:fld>
            <a:endParaRPr lang="en-GB"/>
          </a:p>
        </p:txBody>
      </p:sp>
    </p:spTree>
    <p:extLst>
      <p:ext uri="{BB962C8B-B14F-4D97-AF65-F5344CB8AC3E}">
        <p14:creationId xmlns:p14="http://schemas.microsoft.com/office/powerpoint/2010/main" val="1254770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5B532-88CA-44EC-A639-F5D8F3BF943C}"/>
              </a:ext>
            </a:extLst>
          </p:cNvPr>
          <p:cNvSpPr>
            <a:spLocks noGrp="1"/>
          </p:cNvSpPr>
          <p:nvPr>
            <p:ph type="title"/>
          </p:nvPr>
        </p:nvSpPr>
        <p:spPr>
          <a:xfrm>
            <a:off x="838200" y="909874"/>
            <a:ext cx="10515600" cy="1325563"/>
          </a:xfrm>
        </p:spPr>
        <p:txBody>
          <a:bodyPr/>
          <a:lstStyle/>
          <a:p>
            <a:r>
              <a:rPr lang="en-US"/>
              <a:t>Click to edit Master title style</a:t>
            </a:r>
            <a:endParaRPr lang="en-GB" dirty="0"/>
          </a:p>
        </p:txBody>
      </p:sp>
      <p:sp>
        <p:nvSpPr>
          <p:cNvPr id="9" name="Slide Number Placeholder 8">
            <a:extLst>
              <a:ext uri="{FF2B5EF4-FFF2-40B4-BE49-F238E27FC236}">
                <a16:creationId xmlns:a16="http://schemas.microsoft.com/office/drawing/2014/main" id="{B15F1374-0D79-49E0-A5E5-1B64795B9C55}"/>
              </a:ext>
            </a:extLst>
          </p:cNvPr>
          <p:cNvSpPr>
            <a:spLocks noGrp="1"/>
          </p:cNvSpPr>
          <p:nvPr>
            <p:ph type="sldNum" sz="quarter" idx="12"/>
          </p:nvPr>
        </p:nvSpPr>
        <p:spPr/>
        <p:txBody>
          <a:bodyPr/>
          <a:lstStyle/>
          <a:p>
            <a:fld id="{9B368DBA-0579-44DE-9AAD-408CE240081B}" type="slidenum">
              <a:rPr lang="en-GB" smtClean="0"/>
              <a:t>‹#›</a:t>
            </a:fld>
            <a:endParaRPr lang="en-GB"/>
          </a:p>
        </p:txBody>
      </p:sp>
    </p:spTree>
    <p:extLst>
      <p:ext uri="{BB962C8B-B14F-4D97-AF65-F5344CB8AC3E}">
        <p14:creationId xmlns:p14="http://schemas.microsoft.com/office/powerpoint/2010/main" val="361811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C21CA2A-7E40-417D-AB64-BD900FF8874D}"/>
              </a:ext>
            </a:extLst>
          </p:cNvPr>
          <p:cNvSpPr>
            <a:spLocks noGrp="1"/>
          </p:cNvSpPr>
          <p:nvPr>
            <p:ph type="sldNum" sz="quarter" idx="12"/>
          </p:nvPr>
        </p:nvSpPr>
        <p:spPr/>
        <p:txBody>
          <a:bodyPr/>
          <a:lstStyle/>
          <a:p>
            <a:fld id="{9B368DBA-0579-44DE-9AAD-408CE240081B}" type="slidenum">
              <a:rPr lang="en-GB" smtClean="0"/>
              <a:t>‹#›</a:t>
            </a:fld>
            <a:endParaRPr lang="en-GB"/>
          </a:p>
        </p:txBody>
      </p:sp>
    </p:spTree>
    <p:extLst>
      <p:ext uri="{BB962C8B-B14F-4D97-AF65-F5344CB8AC3E}">
        <p14:creationId xmlns:p14="http://schemas.microsoft.com/office/powerpoint/2010/main" val="2372033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5B2F3-DA32-4776-B824-7E757E5A4C0C}"/>
              </a:ext>
            </a:extLst>
          </p:cNvPr>
          <p:cNvSpPr>
            <a:spLocks noGrp="1"/>
          </p:cNvSpPr>
          <p:nvPr>
            <p:ph type="title"/>
          </p:nvPr>
        </p:nvSpPr>
        <p:spPr>
          <a:xfrm>
            <a:off x="839788" y="797668"/>
            <a:ext cx="3932237" cy="1600200"/>
          </a:xfrm>
        </p:spPr>
        <p:txBody>
          <a:bodyPr anchor="b"/>
          <a:lstStyle>
            <a:lvl1pPr>
              <a:defRPr sz="3200"/>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41904017-C4D9-45CB-B7C8-3D2ACC71DF93}"/>
              </a:ext>
            </a:extLst>
          </p:cNvPr>
          <p:cNvSpPr>
            <a:spLocks noGrp="1"/>
          </p:cNvSpPr>
          <p:nvPr>
            <p:ph idx="1"/>
          </p:nvPr>
        </p:nvSpPr>
        <p:spPr>
          <a:xfrm>
            <a:off x="5183188" y="1327893"/>
            <a:ext cx="6172200" cy="50284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986DBFD-3D83-4230-AC14-B5F9BC46E89A}"/>
              </a:ext>
            </a:extLst>
          </p:cNvPr>
          <p:cNvSpPr>
            <a:spLocks noGrp="1"/>
          </p:cNvSpPr>
          <p:nvPr>
            <p:ph type="body" sz="half" idx="2"/>
          </p:nvPr>
        </p:nvSpPr>
        <p:spPr>
          <a:xfrm>
            <a:off x="839788" y="2397868"/>
            <a:ext cx="3932237" cy="395848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1EDCDEA1-BDEF-4E0C-AFC3-D7C51C6ECF9F}"/>
              </a:ext>
            </a:extLst>
          </p:cNvPr>
          <p:cNvSpPr>
            <a:spLocks noGrp="1"/>
          </p:cNvSpPr>
          <p:nvPr>
            <p:ph type="sldNum" sz="quarter" idx="12"/>
          </p:nvPr>
        </p:nvSpPr>
        <p:spPr/>
        <p:txBody>
          <a:bodyPr/>
          <a:lstStyle/>
          <a:p>
            <a:fld id="{9B368DBA-0579-44DE-9AAD-408CE240081B}" type="slidenum">
              <a:rPr lang="en-GB" smtClean="0"/>
              <a:t>‹#›</a:t>
            </a:fld>
            <a:endParaRPr lang="en-GB"/>
          </a:p>
        </p:txBody>
      </p:sp>
    </p:spTree>
    <p:extLst>
      <p:ext uri="{BB962C8B-B14F-4D97-AF65-F5344CB8AC3E}">
        <p14:creationId xmlns:p14="http://schemas.microsoft.com/office/powerpoint/2010/main" val="1821821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55EBE-FEA5-4527-8431-9870B80F53BC}"/>
              </a:ext>
            </a:extLst>
          </p:cNvPr>
          <p:cNvSpPr>
            <a:spLocks noGrp="1"/>
          </p:cNvSpPr>
          <p:nvPr>
            <p:ph type="title"/>
          </p:nvPr>
        </p:nvSpPr>
        <p:spPr>
          <a:xfrm>
            <a:off x="839788" y="788917"/>
            <a:ext cx="3932237" cy="1600200"/>
          </a:xfrm>
        </p:spPr>
        <p:txBody>
          <a:bodyPr anchor="b"/>
          <a:lstStyle>
            <a:lvl1pPr>
              <a:defRPr sz="3200"/>
            </a:lvl1pPr>
          </a:lstStyle>
          <a:p>
            <a:r>
              <a:rPr lang="en-US"/>
              <a:t>Click to edit Master title style</a:t>
            </a:r>
            <a:endParaRPr lang="en-GB" dirty="0"/>
          </a:p>
        </p:txBody>
      </p:sp>
      <p:sp>
        <p:nvSpPr>
          <p:cNvPr id="3" name="Picture Placeholder 2">
            <a:extLst>
              <a:ext uri="{FF2B5EF4-FFF2-40B4-BE49-F238E27FC236}">
                <a16:creationId xmlns:a16="http://schemas.microsoft.com/office/drawing/2014/main" id="{8CDE644F-4C6D-4641-90FC-9A5CD697B4AD}"/>
              </a:ext>
            </a:extLst>
          </p:cNvPr>
          <p:cNvSpPr>
            <a:spLocks noGrp="1"/>
          </p:cNvSpPr>
          <p:nvPr>
            <p:ph type="pic" idx="1"/>
          </p:nvPr>
        </p:nvSpPr>
        <p:spPr>
          <a:xfrm>
            <a:off x="5183188" y="1319142"/>
            <a:ext cx="6172200" cy="503720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50291F6C-7EA5-49E8-BC26-3F36572ABCEC}"/>
              </a:ext>
            </a:extLst>
          </p:cNvPr>
          <p:cNvSpPr>
            <a:spLocks noGrp="1"/>
          </p:cNvSpPr>
          <p:nvPr>
            <p:ph type="body" sz="half" idx="2"/>
          </p:nvPr>
        </p:nvSpPr>
        <p:spPr>
          <a:xfrm>
            <a:off x="839788" y="2389116"/>
            <a:ext cx="3932237" cy="39672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DFE37061-7D8A-4952-A73C-36F0F16F060E}"/>
              </a:ext>
            </a:extLst>
          </p:cNvPr>
          <p:cNvSpPr>
            <a:spLocks noGrp="1"/>
          </p:cNvSpPr>
          <p:nvPr>
            <p:ph type="sldNum" sz="quarter" idx="12"/>
          </p:nvPr>
        </p:nvSpPr>
        <p:spPr/>
        <p:txBody>
          <a:bodyPr/>
          <a:lstStyle/>
          <a:p>
            <a:fld id="{9B368DBA-0579-44DE-9AAD-408CE240081B}" type="slidenum">
              <a:rPr lang="en-GB" smtClean="0"/>
              <a:t>‹#›</a:t>
            </a:fld>
            <a:endParaRPr lang="en-GB"/>
          </a:p>
        </p:txBody>
      </p:sp>
    </p:spTree>
    <p:extLst>
      <p:ext uri="{BB962C8B-B14F-4D97-AF65-F5344CB8AC3E}">
        <p14:creationId xmlns:p14="http://schemas.microsoft.com/office/powerpoint/2010/main" val="333649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C378B2-5188-4D55-A6EF-6A2F5720A62E}"/>
              </a:ext>
            </a:extLst>
          </p:cNvPr>
          <p:cNvSpPr>
            <a:spLocks noGrp="1"/>
          </p:cNvSpPr>
          <p:nvPr>
            <p:ph type="title"/>
          </p:nvPr>
        </p:nvSpPr>
        <p:spPr>
          <a:xfrm>
            <a:off x="838200" y="909637"/>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F6110C-11A3-4024-8ADF-24177557DAC7}"/>
              </a:ext>
            </a:extLst>
          </p:cNvPr>
          <p:cNvSpPr>
            <a:spLocks noGrp="1"/>
          </p:cNvSpPr>
          <p:nvPr>
            <p:ph type="body" idx="1"/>
          </p:nvPr>
        </p:nvSpPr>
        <p:spPr>
          <a:xfrm>
            <a:off x="838200" y="2370137"/>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BC6C88FF-9A2F-404F-BC0F-55CBAB8E3C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87BA242F-8679-495C-82E1-90CCA0A327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68DBA-0579-44DE-9AAD-408CE240081B}" type="slidenum">
              <a:rPr lang="en-GB" smtClean="0"/>
              <a:t>‹#›</a:t>
            </a:fld>
            <a:endParaRPr lang="en-GB"/>
          </a:p>
        </p:txBody>
      </p:sp>
      <p:sp>
        <p:nvSpPr>
          <p:cNvPr id="8" name="Text Box 2">
            <a:extLst>
              <a:ext uri="{FF2B5EF4-FFF2-40B4-BE49-F238E27FC236}">
                <a16:creationId xmlns:a16="http://schemas.microsoft.com/office/drawing/2014/main" id="{72F50558-F161-4CC6-A9CA-3E9B977695F0}"/>
              </a:ext>
              <a:ext uri="{C183D7F6-B498-43B3-948B-1728B52AA6E4}">
                <adec:decorative xmlns:adec="http://schemas.microsoft.com/office/drawing/2017/decorative" val="1"/>
              </a:ext>
            </a:extLst>
          </p:cNvPr>
          <p:cNvSpPr txBox="1">
            <a:spLocks noChangeArrowheads="1"/>
          </p:cNvSpPr>
          <p:nvPr userDrawn="1"/>
        </p:nvSpPr>
        <p:spPr bwMode="auto">
          <a:xfrm>
            <a:off x="0" y="-931"/>
            <a:ext cx="12192000" cy="365126"/>
          </a:xfrm>
          <a:prstGeom prst="rect">
            <a:avLst/>
          </a:prstGeom>
          <a:solidFill>
            <a:schemeClr val="accent3"/>
          </a:solidFill>
          <a:ln w="9525">
            <a:noFill/>
            <a:miter lim="800000"/>
            <a:headEnd/>
            <a:tailEnd/>
          </a:ln>
        </p:spPr>
        <p:txBody>
          <a:bodyPr rot="0" vert="horz" wrap="square" lIns="0" tIns="0" rIns="0" bIns="0" anchor="t" anchorCtr="0">
            <a:noAutofit/>
          </a:bodyPr>
          <a:lstStyle/>
          <a:p>
            <a:pPr>
              <a:lnSpc>
                <a:spcPct val="120000"/>
              </a:lnSpc>
              <a:spcBef>
                <a:spcPts val="1200"/>
              </a:spcBef>
              <a:spcAft>
                <a:spcPts val="750"/>
              </a:spcAft>
            </a:pPr>
            <a:r>
              <a:rPr lang="en-GB" sz="1100" dirty="0">
                <a:solidFill>
                  <a:srgbClr val="00A1B3"/>
                </a:solidFill>
                <a:effectLst/>
                <a:latin typeface="Lato" panose="020F0502020204030203" pitchFamily="34" charset="0"/>
                <a:ea typeface="Gill Sans MT" panose="020B0502020104020203" pitchFamily="34" charset="0"/>
                <a:cs typeface="Times New Roman" panose="02020603050405020304" pitchFamily="18" charset="0"/>
              </a:rPr>
              <a:t> </a:t>
            </a:r>
            <a:endParaRPr lang="en-GB" sz="1100" dirty="0">
              <a:effectLst/>
              <a:latin typeface="Lato" panose="020F0502020204030203" pitchFamily="34" charset="0"/>
              <a:ea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14307392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C378B2-5188-4D55-A6EF-6A2F5720A62E}"/>
              </a:ext>
            </a:extLst>
          </p:cNvPr>
          <p:cNvSpPr>
            <a:spLocks noGrp="1"/>
          </p:cNvSpPr>
          <p:nvPr>
            <p:ph type="title"/>
          </p:nvPr>
        </p:nvSpPr>
        <p:spPr>
          <a:xfrm>
            <a:off x="838200" y="909637"/>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F6110C-11A3-4024-8ADF-24177557DAC7}"/>
              </a:ext>
            </a:extLst>
          </p:cNvPr>
          <p:cNvSpPr>
            <a:spLocks noGrp="1"/>
          </p:cNvSpPr>
          <p:nvPr>
            <p:ph type="body" idx="1"/>
          </p:nvPr>
        </p:nvSpPr>
        <p:spPr>
          <a:xfrm>
            <a:off x="838200" y="2370137"/>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BC6C88FF-9A2F-404F-BC0F-55CBAB8E3C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87BA242F-8679-495C-82E1-90CCA0A327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368DBA-0579-44DE-9AAD-408CE240081B}" type="slidenum">
              <a:rPr lang="en-GB" smtClean="0"/>
              <a:t>‹#›</a:t>
            </a:fld>
            <a:endParaRPr lang="en-GB"/>
          </a:p>
        </p:txBody>
      </p:sp>
      <p:sp>
        <p:nvSpPr>
          <p:cNvPr id="8" name="Text Box 2">
            <a:extLst>
              <a:ext uri="{FF2B5EF4-FFF2-40B4-BE49-F238E27FC236}">
                <a16:creationId xmlns:a16="http://schemas.microsoft.com/office/drawing/2014/main" id="{72F50558-F161-4CC6-A9CA-3E9B977695F0}"/>
              </a:ext>
              <a:ext uri="{C183D7F6-B498-43B3-948B-1728B52AA6E4}">
                <adec:decorative xmlns:adec="http://schemas.microsoft.com/office/drawing/2017/decorative" val="1"/>
              </a:ext>
            </a:extLst>
          </p:cNvPr>
          <p:cNvSpPr txBox="1">
            <a:spLocks noChangeArrowheads="1"/>
          </p:cNvSpPr>
          <p:nvPr userDrawn="1"/>
        </p:nvSpPr>
        <p:spPr bwMode="auto">
          <a:xfrm>
            <a:off x="0" y="-931"/>
            <a:ext cx="12192000" cy="365126"/>
          </a:xfrm>
          <a:prstGeom prst="rect">
            <a:avLst/>
          </a:prstGeom>
          <a:solidFill>
            <a:schemeClr val="accent3"/>
          </a:solidFill>
          <a:ln w="9525">
            <a:noFill/>
            <a:miter lim="800000"/>
            <a:headEnd/>
            <a:tailEnd/>
          </a:ln>
        </p:spPr>
        <p:txBody>
          <a:bodyPr rot="0" vert="horz" wrap="square" lIns="0" tIns="0" rIns="0" bIns="0" anchor="t" anchorCtr="0">
            <a:noAutofit/>
          </a:bodyPr>
          <a:lstStyle/>
          <a:p>
            <a:pPr>
              <a:lnSpc>
                <a:spcPct val="120000"/>
              </a:lnSpc>
              <a:spcBef>
                <a:spcPts val="1200"/>
              </a:spcBef>
              <a:spcAft>
                <a:spcPts val="750"/>
              </a:spcAft>
            </a:pPr>
            <a:r>
              <a:rPr lang="en-GB" sz="1100" dirty="0">
                <a:solidFill>
                  <a:srgbClr val="00A1B3"/>
                </a:solidFill>
                <a:effectLst/>
                <a:latin typeface="Lato" panose="020F0502020204030203" pitchFamily="34" charset="0"/>
                <a:ea typeface="Gill Sans MT" panose="020B0502020104020203" pitchFamily="34" charset="0"/>
                <a:cs typeface="Times New Roman" panose="02020603050405020304" pitchFamily="18" charset="0"/>
              </a:rPr>
              <a:t> </a:t>
            </a:r>
            <a:endParaRPr lang="en-GB" sz="1100" dirty="0">
              <a:effectLst/>
              <a:latin typeface="Lato" panose="020F0502020204030203" pitchFamily="34" charset="0"/>
              <a:ea typeface="Gill Sans MT" panose="020B0502020104020203" pitchFamily="34" charset="0"/>
              <a:cs typeface="Times New Roman" panose="02020603050405020304" pitchFamily="18" charset="0"/>
            </a:endParaRPr>
          </a:p>
        </p:txBody>
      </p:sp>
    </p:spTree>
    <p:extLst>
      <p:ext uri="{BB962C8B-B14F-4D97-AF65-F5344CB8AC3E}">
        <p14:creationId xmlns:p14="http://schemas.microsoft.com/office/powerpoint/2010/main" val="1430739207"/>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Memberenquiries@bexley.gov.u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75DF7-C1B7-48CF-88D5-F8FFAF7B62F7}"/>
              </a:ext>
            </a:extLst>
          </p:cNvPr>
          <p:cNvSpPr>
            <a:spLocks noGrp="1"/>
          </p:cNvSpPr>
          <p:nvPr>
            <p:ph type="ctrTitle"/>
          </p:nvPr>
        </p:nvSpPr>
        <p:spPr>
          <a:xfrm>
            <a:off x="1619415" y="3188944"/>
            <a:ext cx="9144000" cy="2225895"/>
          </a:xfrm>
        </p:spPr>
        <p:txBody>
          <a:bodyPr>
            <a:normAutofit fontScale="90000"/>
          </a:bodyPr>
          <a:lstStyle/>
          <a:p>
            <a:r>
              <a:rPr lang="en-GB" dirty="0"/>
              <a:t>Supporting Residents &amp; Handling Casework</a:t>
            </a:r>
            <a:br>
              <a:rPr lang="en-GB" dirty="0"/>
            </a:br>
            <a:br>
              <a:rPr lang="en-GB" dirty="0"/>
            </a:br>
            <a:r>
              <a:rPr lang="en-GB" sz="3600" dirty="0"/>
              <a:t>Member Induction Webinar – Thursday 19</a:t>
            </a:r>
            <a:r>
              <a:rPr lang="en-GB" sz="3600" baseline="30000" dirty="0"/>
              <a:t>th</a:t>
            </a:r>
            <a:r>
              <a:rPr lang="en-GB" sz="3600" dirty="0"/>
              <a:t> May 2022</a:t>
            </a:r>
          </a:p>
        </p:txBody>
      </p:sp>
    </p:spTree>
    <p:extLst>
      <p:ext uri="{BB962C8B-B14F-4D97-AF65-F5344CB8AC3E}">
        <p14:creationId xmlns:p14="http://schemas.microsoft.com/office/powerpoint/2010/main" val="2741868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21B107-BF1B-4AA1-8DE4-F38572F27B41}"/>
              </a:ext>
            </a:extLst>
          </p:cNvPr>
          <p:cNvSpPr>
            <a:spLocks noGrp="1"/>
          </p:cNvSpPr>
          <p:nvPr>
            <p:ph idx="1"/>
          </p:nvPr>
        </p:nvSpPr>
        <p:spPr/>
        <p:txBody>
          <a:bodyPr/>
          <a:lstStyle/>
          <a:p>
            <a:pPr algn="l" rtl="0" fontAlgn="base">
              <a:buFont typeface="Arial" panose="020B0604020202020204" pitchFamily="34" charset="0"/>
              <a:buChar char="•"/>
            </a:pPr>
            <a:r>
              <a:rPr lang="en-US" b="0" i="0" u="none" strike="noStrike" dirty="0">
                <a:solidFill>
                  <a:srgbClr val="000000"/>
                </a:solidFill>
                <a:effectLst/>
                <a:latin typeface="Lato" panose="020F0502020204030203" pitchFamily="34" charset="0"/>
              </a:rPr>
              <a:t>Members are requested to submit enquiries to the inbox </a:t>
            </a:r>
            <a:r>
              <a:rPr lang="en-US" b="1" i="0" u="none" strike="noStrike" dirty="0">
                <a:solidFill>
                  <a:srgbClr val="000000"/>
                </a:solidFill>
                <a:effectLst/>
                <a:latin typeface="Lato" panose="020F0502020204030203" pitchFamily="34" charset="0"/>
              </a:rPr>
              <a:t>without</a:t>
            </a:r>
            <a:r>
              <a:rPr lang="en-US" b="0" i="0" u="none" strike="noStrike" dirty="0">
                <a:solidFill>
                  <a:srgbClr val="000000"/>
                </a:solidFill>
                <a:effectLst/>
                <a:latin typeface="Lato" panose="020F0502020204030203" pitchFamily="34" charset="0"/>
              </a:rPr>
              <a:t> copying to other officers </a:t>
            </a:r>
            <a:r>
              <a:rPr lang="en-US" b="0" i="0" dirty="0">
                <a:solidFill>
                  <a:srgbClr val="000000"/>
                </a:solidFill>
                <a:effectLst/>
                <a:latin typeface="Lato" panose="020F0502020204030203"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0000"/>
                </a:solidFill>
                <a:effectLst/>
                <a:latin typeface="Lato" panose="020F0502020204030203" pitchFamily="34" charset="0"/>
              </a:rPr>
              <a:t>Leadership Support Team will ensure that the enquiry is assigned to the correct officer (normally to the  Head of Service or Team Leader )</a:t>
            </a:r>
            <a:r>
              <a:rPr lang="en-US" b="0" i="0" dirty="0">
                <a:solidFill>
                  <a:srgbClr val="000000"/>
                </a:solidFill>
                <a:effectLst/>
                <a:latin typeface="Lato" panose="020F0502020204030203"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0000"/>
                </a:solidFill>
                <a:effectLst/>
                <a:latin typeface="Lato" panose="020F0502020204030203" pitchFamily="34" charset="0"/>
              </a:rPr>
              <a:t>Deputy Directors and Directors receive a weekly report on the Enquiries submitted and progress in responding</a:t>
            </a:r>
            <a:r>
              <a:rPr lang="en-US" b="0" i="0" dirty="0">
                <a:solidFill>
                  <a:srgbClr val="000000"/>
                </a:solidFill>
                <a:effectLst/>
                <a:latin typeface="Lato" panose="020F0502020204030203"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0000"/>
                </a:solidFill>
                <a:effectLst/>
                <a:latin typeface="Lato" panose="020F0502020204030203" pitchFamily="34" charset="0"/>
              </a:rPr>
              <a:t>More visibility and oversight of enquiries than if they are sent to individual officers</a:t>
            </a:r>
            <a:r>
              <a:rPr lang="en-US" b="0" i="0" dirty="0">
                <a:solidFill>
                  <a:srgbClr val="000000"/>
                </a:solidFill>
                <a:effectLst/>
                <a:latin typeface="Lato" panose="020F0502020204030203" pitchFamily="34" charset="0"/>
              </a:rPr>
              <a:t>​</a:t>
            </a:r>
            <a:endParaRPr lang="en-US" b="0" i="0" dirty="0">
              <a:solidFill>
                <a:srgbClr val="000000"/>
              </a:solidFill>
              <a:effectLst/>
              <a:latin typeface="Arial" panose="020B0604020202020204" pitchFamily="34" charset="0"/>
            </a:endParaRPr>
          </a:p>
          <a:p>
            <a:endParaRPr lang="en-GB" dirty="0"/>
          </a:p>
        </p:txBody>
      </p:sp>
      <p:sp>
        <p:nvSpPr>
          <p:cNvPr id="3" name="Title 2">
            <a:extLst>
              <a:ext uri="{FF2B5EF4-FFF2-40B4-BE49-F238E27FC236}">
                <a16:creationId xmlns:a16="http://schemas.microsoft.com/office/drawing/2014/main" id="{52C301DA-5828-4FDE-95F1-A73E62BB6903}"/>
              </a:ext>
            </a:extLst>
          </p:cNvPr>
          <p:cNvSpPr>
            <a:spLocks noGrp="1"/>
          </p:cNvSpPr>
          <p:nvPr>
            <p:ph type="title"/>
          </p:nvPr>
        </p:nvSpPr>
        <p:spPr/>
        <p:txBody>
          <a:bodyPr/>
          <a:lstStyle/>
          <a:p>
            <a:r>
              <a:rPr lang="en-GB" dirty="0"/>
              <a:t>Member Enquiries Inbox Cont.</a:t>
            </a:r>
          </a:p>
        </p:txBody>
      </p:sp>
    </p:spTree>
    <p:extLst>
      <p:ext uri="{BB962C8B-B14F-4D97-AF65-F5344CB8AC3E}">
        <p14:creationId xmlns:p14="http://schemas.microsoft.com/office/powerpoint/2010/main" val="3479861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21B107-BF1B-4AA1-8DE4-F38572F27B41}"/>
              </a:ext>
            </a:extLst>
          </p:cNvPr>
          <p:cNvSpPr>
            <a:spLocks noGrp="1"/>
          </p:cNvSpPr>
          <p:nvPr>
            <p:ph idx="1"/>
          </p:nvPr>
        </p:nvSpPr>
        <p:spPr/>
        <p:txBody>
          <a:bodyPr/>
          <a:lstStyle/>
          <a:p>
            <a:pPr algn="l" rtl="0" fontAlgn="base">
              <a:buFont typeface="Arial" panose="020B0604020202020204" pitchFamily="34" charset="0"/>
              <a:buChar char="•"/>
            </a:pPr>
            <a:r>
              <a:rPr lang="en-GB" b="0" i="0" u="none" strike="noStrike" dirty="0">
                <a:solidFill>
                  <a:srgbClr val="000000"/>
                </a:solidFill>
                <a:effectLst/>
                <a:latin typeface="Lato" panose="020F0502020204030203" pitchFamily="34" charset="0"/>
              </a:rPr>
              <a:t>A central point of contact for any queries;</a:t>
            </a:r>
            <a:r>
              <a:rPr lang="en-US" b="0" i="0" dirty="0">
                <a:solidFill>
                  <a:srgbClr val="000000"/>
                </a:solidFill>
                <a:effectLst/>
                <a:latin typeface="Lato" panose="020F0502020204030203"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GB" b="0" i="0" u="none" strike="noStrike" dirty="0">
                <a:solidFill>
                  <a:srgbClr val="000000"/>
                </a:solidFill>
                <a:effectLst/>
                <a:latin typeface="Lato" panose="020F0502020204030203" pitchFamily="34" charset="0"/>
              </a:rPr>
              <a:t>Leadership Support Team monitor, chase and escalate to ensure responses;</a:t>
            </a:r>
            <a:r>
              <a:rPr lang="en-GB" b="0" i="0" dirty="0">
                <a:solidFill>
                  <a:srgbClr val="000000"/>
                </a:solidFill>
                <a:effectLst/>
                <a:latin typeface="Lato" panose="020F0502020204030203" pitchFamily="34" charset="0"/>
              </a:rPr>
              <a:t>​</a:t>
            </a:r>
            <a:endParaRPr lang="en-GB"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GB" b="0" i="0" u="none" strike="noStrike" dirty="0">
                <a:solidFill>
                  <a:srgbClr val="000000"/>
                </a:solidFill>
                <a:effectLst/>
                <a:latin typeface="Lato" panose="020F0502020204030203" pitchFamily="34" charset="0"/>
              </a:rPr>
              <a:t>Analysis of information on ward or topic issues across the Borough can be undertaken, enabling officers to identify key issues of concern;</a:t>
            </a:r>
            <a:r>
              <a:rPr lang="en-GB" b="0" i="0" dirty="0">
                <a:solidFill>
                  <a:srgbClr val="000000"/>
                </a:solidFill>
                <a:effectLst/>
                <a:latin typeface="Lato" panose="020F0502020204030203" pitchFamily="34" charset="0"/>
              </a:rPr>
              <a:t>​</a:t>
            </a:r>
            <a:endParaRPr lang="en-GB"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GB" b="0" i="0" u="none" strike="noStrike" dirty="0">
                <a:solidFill>
                  <a:srgbClr val="000000"/>
                </a:solidFill>
                <a:effectLst/>
                <a:latin typeface="Lato" panose="020F0502020204030203" pitchFamily="34" charset="0"/>
              </a:rPr>
              <a:t>Reporting to Corporate Leadership Team ensures focus on meeting deadlines and quality of responses</a:t>
            </a:r>
            <a:endParaRPr lang="en-GB" b="0" i="0" dirty="0">
              <a:solidFill>
                <a:srgbClr val="000000"/>
              </a:solidFill>
              <a:effectLst/>
              <a:latin typeface="Arial" panose="020B0604020202020204" pitchFamily="34" charset="0"/>
            </a:endParaRPr>
          </a:p>
          <a:p>
            <a:endParaRPr lang="en-GB" dirty="0"/>
          </a:p>
        </p:txBody>
      </p:sp>
      <p:sp>
        <p:nvSpPr>
          <p:cNvPr id="3" name="Title 2">
            <a:extLst>
              <a:ext uri="{FF2B5EF4-FFF2-40B4-BE49-F238E27FC236}">
                <a16:creationId xmlns:a16="http://schemas.microsoft.com/office/drawing/2014/main" id="{52C301DA-5828-4FDE-95F1-A73E62BB6903}"/>
              </a:ext>
            </a:extLst>
          </p:cNvPr>
          <p:cNvSpPr>
            <a:spLocks noGrp="1"/>
          </p:cNvSpPr>
          <p:nvPr>
            <p:ph type="title"/>
          </p:nvPr>
        </p:nvSpPr>
        <p:spPr/>
        <p:txBody>
          <a:bodyPr/>
          <a:lstStyle/>
          <a:p>
            <a:r>
              <a:rPr lang="en-GB" dirty="0"/>
              <a:t>Advantages of Sending Enquiries to the Inbox</a:t>
            </a:r>
          </a:p>
        </p:txBody>
      </p:sp>
    </p:spTree>
    <p:extLst>
      <p:ext uri="{BB962C8B-B14F-4D97-AF65-F5344CB8AC3E}">
        <p14:creationId xmlns:p14="http://schemas.microsoft.com/office/powerpoint/2010/main" val="1632735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21B107-BF1B-4AA1-8DE4-F38572F27B41}"/>
              </a:ext>
            </a:extLst>
          </p:cNvPr>
          <p:cNvSpPr>
            <a:spLocks noGrp="1"/>
          </p:cNvSpPr>
          <p:nvPr>
            <p:ph idx="1"/>
          </p:nvPr>
        </p:nvSpPr>
        <p:spPr/>
        <p:txBody>
          <a:bodyPr>
            <a:normAutofit fontScale="85000" lnSpcReduction="20000"/>
          </a:bodyPr>
          <a:lstStyle/>
          <a:p>
            <a:pPr algn="l" rtl="0" fontAlgn="base">
              <a:buFont typeface="Arial" panose="020B0604020202020204" pitchFamily="34" charset="0"/>
              <a:buChar char="•"/>
            </a:pPr>
            <a:r>
              <a:rPr lang="en-US" b="0" i="0" u="none" strike="noStrike" dirty="0" err="1">
                <a:solidFill>
                  <a:srgbClr val="000000"/>
                </a:solidFill>
                <a:effectLst/>
                <a:latin typeface="Lato" panose="020F0502020204030203" pitchFamily="34" charset="0"/>
              </a:rPr>
              <a:t>FixMyStreet</a:t>
            </a:r>
            <a:r>
              <a:rPr lang="en-US" b="0" i="0" u="none" strike="noStrike" dirty="0">
                <a:solidFill>
                  <a:srgbClr val="000000"/>
                </a:solidFill>
                <a:effectLst/>
                <a:latin typeface="Lato" panose="020F0502020204030203" pitchFamily="34" charset="0"/>
              </a:rPr>
              <a:t> (FMS) is a portal that allows residents to log a range of issues and to receive updates on progress</a:t>
            </a:r>
            <a:r>
              <a:rPr lang="en-US" b="0" i="0" dirty="0">
                <a:solidFill>
                  <a:srgbClr val="000000"/>
                </a:solidFill>
                <a:effectLst/>
                <a:latin typeface="Lato" panose="020F0502020204030203"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0000"/>
                </a:solidFill>
                <a:effectLst/>
                <a:latin typeface="Lato" panose="020F0502020204030203" pitchFamily="34" charset="0"/>
              </a:rPr>
              <a:t>It is integrated with back-office systems and with contractors' systems – issues reported on FMS go direct to the appropriate officers  without the need for Members to raise an enquiry</a:t>
            </a:r>
            <a:r>
              <a:rPr lang="en-US" b="0" i="0" dirty="0">
                <a:solidFill>
                  <a:srgbClr val="000000"/>
                </a:solidFill>
                <a:effectLst/>
                <a:latin typeface="Lato" panose="020F0502020204030203"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0000"/>
                </a:solidFill>
                <a:effectLst/>
                <a:latin typeface="Lato" panose="020F0502020204030203" pitchFamily="34" charset="0"/>
              </a:rPr>
              <a:t>Updates to FMS are made by staff in services and by contractors as they progress and resolve issues</a:t>
            </a:r>
            <a:r>
              <a:rPr lang="en-US" b="0" i="0" dirty="0">
                <a:solidFill>
                  <a:srgbClr val="000000"/>
                </a:solidFill>
                <a:effectLst/>
                <a:latin typeface="Lato" panose="020F0502020204030203"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0000"/>
                </a:solidFill>
                <a:effectLst/>
                <a:latin typeface="Lato" panose="020F0502020204030203" pitchFamily="34" charset="0"/>
              </a:rPr>
              <a:t>The SLAs we have with many of our contractors allow up to 3 months for a final fix to be completed so residents may feel action is overdue even though it is being addressed</a:t>
            </a:r>
            <a:r>
              <a:rPr lang="en-US" b="0" i="0" dirty="0">
                <a:solidFill>
                  <a:srgbClr val="000000"/>
                </a:solidFill>
                <a:effectLst/>
                <a:latin typeface="Lato" panose="020F0502020204030203"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0000"/>
                </a:solidFill>
                <a:effectLst/>
                <a:latin typeface="Lato" panose="020F0502020204030203" pitchFamily="34" charset="0"/>
              </a:rPr>
              <a:t>Issues may need to be resolved by scheduled works such as sweeping, repairs of minor road defects, tree cutting </a:t>
            </a:r>
            <a:r>
              <a:rPr lang="en-US" b="0" i="0" u="none" strike="noStrike" dirty="0" err="1">
                <a:solidFill>
                  <a:srgbClr val="000000"/>
                </a:solidFill>
                <a:effectLst/>
                <a:latin typeface="Lato" panose="020F0502020204030203" pitchFamily="34" charset="0"/>
              </a:rPr>
              <a:t>etc</a:t>
            </a:r>
            <a:r>
              <a:rPr lang="en-US" b="0" i="0" u="none" strike="noStrike" dirty="0">
                <a:solidFill>
                  <a:srgbClr val="000000"/>
                </a:solidFill>
                <a:effectLst/>
                <a:latin typeface="Lato" panose="020F0502020204030203" pitchFamily="34" charset="0"/>
              </a:rPr>
              <a:t> – information about planned or scheduled works is on the Council's website.</a:t>
            </a:r>
            <a:endParaRPr lang="en-US" b="0" i="0" dirty="0">
              <a:solidFill>
                <a:srgbClr val="000000"/>
              </a:solidFill>
              <a:effectLst/>
              <a:latin typeface="Arial" panose="020B0604020202020204" pitchFamily="34" charset="0"/>
            </a:endParaRPr>
          </a:p>
          <a:p>
            <a:endParaRPr lang="en-GB" dirty="0"/>
          </a:p>
        </p:txBody>
      </p:sp>
      <p:sp>
        <p:nvSpPr>
          <p:cNvPr id="3" name="Title 2">
            <a:extLst>
              <a:ext uri="{FF2B5EF4-FFF2-40B4-BE49-F238E27FC236}">
                <a16:creationId xmlns:a16="http://schemas.microsoft.com/office/drawing/2014/main" id="{52C301DA-5828-4FDE-95F1-A73E62BB6903}"/>
              </a:ext>
            </a:extLst>
          </p:cNvPr>
          <p:cNvSpPr>
            <a:spLocks noGrp="1"/>
          </p:cNvSpPr>
          <p:nvPr>
            <p:ph type="title"/>
          </p:nvPr>
        </p:nvSpPr>
        <p:spPr/>
        <p:txBody>
          <a:bodyPr/>
          <a:lstStyle/>
          <a:p>
            <a:r>
              <a:rPr lang="en-GB" dirty="0" err="1"/>
              <a:t>FixMyStreet</a:t>
            </a:r>
            <a:endParaRPr lang="en-GB" dirty="0"/>
          </a:p>
        </p:txBody>
      </p:sp>
    </p:spTree>
    <p:extLst>
      <p:ext uri="{BB962C8B-B14F-4D97-AF65-F5344CB8AC3E}">
        <p14:creationId xmlns:p14="http://schemas.microsoft.com/office/powerpoint/2010/main" val="1709964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0ADA6-062F-42BC-A1E8-CD410029C9EB}"/>
              </a:ext>
            </a:extLst>
          </p:cNvPr>
          <p:cNvSpPr>
            <a:spLocks noGrp="1"/>
          </p:cNvSpPr>
          <p:nvPr>
            <p:ph type="title"/>
          </p:nvPr>
        </p:nvSpPr>
        <p:spPr>
          <a:xfrm>
            <a:off x="838200" y="909637"/>
            <a:ext cx="10515600" cy="4750184"/>
          </a:xfrm>
        </p:spPr>
        <p:txBody>
          <a:bodyPr>
            <a:normAutofit/>
          </a:bodyPr>
          <a:lstStyle/>
          <a:p>
            <a:pPr algn="ctr"/>
            <a:r>
              <a:rPr lang="en-GB" dirty="0">
                <a:latin typeface="Lato Black" panose="020F0A02020204030203" pitchFamily="34" charset="0"/>
              </a:rPr>
              <a:t>Handling Everyday Casework </a:t>
            </a:r>
            <a:br>
              <a:rPr lang="en-GB" dirty="0">
                <a:latin typeface="Lato Black" panose="020F0A02020204030203" pitchFamily="34" charset="0"/>
              </a:rPr>
            </a:br>
            <a:br>
              <a:rPr lang="en-GB" dirty="0">
                <a:latin typeface="Lato Black" panose="020F0A02020204030203" pitchFamily="34" charset="0"/>
              </a:rPr>
            </a:br>
            <a:r>
              <a:rPr lang="en-GB" dirty="0">
                <a:latin typeface="Lato Black" panose="020F0A02020204030203" pitchFamily="34" charset="0"/>
              </a:rPr>
              <a:t>Kim Durrani</a:t>
            </a:r>
            <a:br>
              <a:rPr lang="en-GB" dirty="0">
                <a:latin typeface="Lato Black" panose="020F0A02020204030203" pitchFamily="34" charset="0"/>
              </a:rPr>
            </a:br>
            <a:r>
              <a:rPr lang="en-GB" dirty="0">
                <a:latin typeface="Lato Black" panose="020F0A02020204030203" pitchFamily="34" charset="0"/>
              </a:rPr>
              <a:t>Deputy Director (Neighbourhoods)</a:t>
            </a:r>
            <a:br>
              <a:rPr lang="en-GB" b="0" i="0" dirty="0">
                <a:effectLst/>
                <a:latin typeface="Lato Black" panose="020F0A02020204030203" pitchFamily="34" charset="0"/>
              </a:rPr>
            </a:br>
            <a:endParaRPr lang="en-GB" dirty="0">
              <a:latin typeface="Lato Black" panose="020F0A02020204030203" pitchFamily="34" charset="0"/>
            </a:endParaRPr>
          </a:p>
        </p:txBody>
      </p:sp>
      <p:sp>
        <p:nvSpPr>
          <p:cNvPr id="15" name="Rectangle 2">
            <a:extLst>
              <a:ext uri="{FF2B5EF4-FFF2-40B4-BE49-F238E27FC236}">
                <a16:creationId xmlns:a16="http://schemas.microsoft.com/office/drawing/2014/main" id="{06410975-CA62-4FF8-B837-6C6BDEB43DB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862388" algn="l"/>
              </a:tabLst>
              <a:defRPr>
                <a:solidFill>
                  <a:schemeClr val="tx1"/>
                </a:solidFill>
                <a:latin typeface="Arial" panose="020B0604020202020204" pitchFamily="34" charset="0"/>
              </a:defRPr>
            </a:lvl1pPr>
            <a:lvl2pPr eaLnBrk="0" fontAlgn="base" hangingPunct="0">
              <a:spcBef>
                <a:spcPct val="0"/>
              </a:spcBef>
              <a:spcAft>
                <a:spcPct val="0"/>
              </a:spcAft>
              <a:tabLst>
                <a:tab pos="3862388" algn="l"/>
              </a:tabLst>
              <a:defRPr>
                <a:solidFill>
                  <a:schemeClr val="tx1"/>
                </a:solidFill>
                <a:latin typeface="Arial" panose="020B0604020202020204" pitchFamily="34" charset="0"/>
              </a:defRPr>
            </a:lvl2pPr>
            <a:lvl3pPr eaLnBrk="0" fontAlgn="base" hangingPunct="0">
              <a:spcBef>
                <a:spcPct val="0"/>
              </a:spcBef>
              <a:spcAft>
                <a:spcPct val="0"/>
              </a:spcAft>
              <a:tabLst>
                <a:tab pos="3862388" algn="l"/>
              </a:tabLst>
              <a:defRPr>
                <a:solidFill>
                  <a:schemeClr val="tx1"/>
                </a:solidFill>
                <a:latin typeface="Arial" panose="020B0604020202020204" pitchFamily="34" charset="0"/>
              </a:defRPr>
            </a:lvl3pPr>
            <a:lvl4pPr eaLnBrk="0" fontAlgn="base" hangingPunct="0">
              <a:spcBef>
                <a:spcPct val="0"/>
              </a:spcBef>
              <a:spcAft>
                <a:spcPct val="0"/>
              </a:spcAft>
              <a:tabLst>
                <a:tab pos="3862388" algn="l"/>
              </a:tabLst>
              <a:defRPr>
                <a:solidFill>
                  <a:schemeClr val="tx1"/>
                </a:solidFill>
                <a:latin typeface="Arial" panose="020B0604020202020204" pitchFamily="34" charset="0"/>
              </a:defRPr>
            </a:lvl4pPr>
            <a:lvl5pPr eaLnBrk="0" fontAlgn="base" hangingPunct="0">
              <a:spcBef>
                <a:spcPct val="0"/>
              </a:spcBef>
              <a:spcAft>
                <a:spcPct val="0"/>
              </a:spcAft>
              <a:tabLst>
                <a:tab pos="3862388" algn="l"/>
              </a:tabLst>
              <a:defRPr>
                <a:solidFill>
                  <a:schemeClr val="tx1"/>
                </a:solidFill>
                <a:latin typeface="Arial" panose="020B0604020202020204" pitchFamily="34" charset="0"/>
              </a:defRPr>
            </a:lvl5pPr>
            <a:lvl6pPr eaLnBrk="0" fontAlgn="base" hangingPunct="0">
              <a:spcBef>
                <a:spcPct val="0"/>
              </a:spcBef>
              <a:spcAft>
                <a:spcPct val="0"/>
              </a:spcAft>
              <a:tabLst>
                <a:tab pos="3862388" algn="l"/>
              </a:tabLst>
              <a:defRPr>
                <a:solidFill>
                  <a:schemeClr val="tx1"/>
                </a:solidFill>
                <a:latin typeface="Arial" panose="020B0604020202020204" pitchFamily="34" charset="0"/>
              </a:defRPr>
            </a:lvl6pPr>
            <a:lvl7pPr eaLnBrk="0" fontAlgn="base" hangingPunct="0">
              <a:spcBef>
                <a:spcPct val="0"/>
              </a:spcBef>
              <a:spcAft>
                <a:spcPct val="0"/>
              </a:spcAft>
              <a:tabLst>
                <a:tab pos="3862388" algn="l"/>
              </a:tabLst>
              <a:defRPr>
                <a:solidFill>
                  <a:schemeClr val="tx1"/>
                </a:solidFill>
                <a:latin typeface="Arial" panose="020B0604020202020204" pitchFamily="34" charset="0"/>
              </a:defRPr>
            </a:lvl7pPr>
            <a:lvl8pPr eaLnBrk="0" fontAlgn="base" hangingPunct="0">
              <a:spcBef>
                <a:spcPct val="0"/>
              </a:spcBef>
              <a:spcAft>
                <a:spcPct val="0"/>
              </a:spcAft>
              <a:tabLst>
                <a:tab pos="3862388" algn="l"/>
              </a:tabLst>
              <a:defRPr>
                <a:solidFill>
                  <a:schemeClr val="tx1"/>
                </a:solidFill>
                <a:latin typeface="Arial" panose="020B0604020202020204" pitchFamily="34" charset="0"/>
              </a:defRPr>
            </a:lvl8pPr>
            <a:lvl9pPr eaLnBrk="0" fontAlgn="base" hangingPunct="0">
              <a:spcBef>
                <a:spcPct val="0"/>
              </a:spcBef>
              <a:spcAft>
                <a:spcPct val="0"/>
              </a:spcAft>
              <a:tabLst>
                <a:tab pos="38623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862388" algn="l"/>
              </a:tabLst>
            </a:pPr>
            <a:r>
              <a:rPr kumimoji="0" lang="en-GB" altLang="en-US" sz="1100" b="0" i="0" u="none" strike="noStrike" cap="none" normalizeH="0" baseline="0" dirty="0">
                <a:ln>
                  <a:noFill/>
                </a:ln>
                <a:solidFill>
                  <a:schemeClr val="tx1"/>
                </a:solidFill>
                <a:effectLst/>
                <a:latin typeface="Lato" panose="020F0502020204030203" pitchFamily="34" charset="0"/>
                <a:ea typeface="Gill Sans MT" panose="020B0502020104020203" pitchFamily="34" charset="0"/>
                <a:cs typeface="Times New Roman" panose="02020603050405020304" pitchFamily="18" charset="0"/>
              </a:rPr>
              <a:t>	</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2201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88FC3A-BCF1-448F-A920-CA2350BC6B46}"/>
              </a:ext>
            </a:extLst>
          </p:cNvPr>
          <p:cNvSpPr>
            <a:spLocks noGrp="1"/>
          </p:cNvSpPr>
          <p:nvPr>
            <p:ph type="title"/>
          </p:nvPr>
        </p:nvSpPr>
        <p:spPr>
          <a:xfrm>
            <a:off x="838200" y="615440"/>
            <a:ext cx="10515600" cy="561354"/>
          </a:xfrm>
        </p:spPr>
        <p:txBody>
          <a:bodyPr>
            <a:normAutofit/>
          </a:bodyPr>
          <a:lstStyle/>
          <a:p>
            <a:r>
              <a:rPr lang="en-GB" sz="2200" dirty="0"/>
              <a:t>Top 10 Causes of Stage 1 Corporate Complaints: 01/01/2017 to 31/12/2021</a:t>
            </a:r>
          </a:p>
        </p:txBody>
      </p:sp>
      <p:graphicFrame>
        <p:nvGraphicFramePr>
          <p:cNvPr id="5" name="Content Placeholder 4">
            <a:extLst>
              <a:ext uri="{FF2B5EF4-FFF2-40B4-BE49-F238E27FC236}">
                <a16:creationId xmlns:a16="http://schemas.microsoft.com/office/drawing/2014/main" id="{0B773F33-0FD9-4260-8587-43C984D29328}"/>
              </a:ext>
            </a:extLst>
          </p:cNvPr>
          <p:cNvGraphicFramePr>
            <a:graphicFrameLocks noGrp="1"/>
          </p:cNvGraphicFramePr>
          <p:nvPr>
            <p:ph idx="1"/>
            <p:extLst>
              <p:ext uri="{D42A27DB-BD31-4B8C-83A1-F6EECF244321}">
                <p14:modId xmlns:p14="http://schemas.microsoft.com/office/powerpoint/2010/main" val="2424879226"/>
              </p:ext>
            </p:extLst>
          </p:nvPr>
        </p:nvGraphicFramePr>
        <p:xfrm>
          <a:off x="317500" y="1176338"/>
          <a:ext cx="11609388" cy="53911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16326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0ADA6-062F-42BC-A1E8-CD410029C9EB}"/>
              </a:ext>
            </a:extLst>
          </p:cNvPr>
          <p:cNvSpPr>
            <a:spLocks noGrp="1"/>
          </p:cNvSpPr>
          <p:nvPr>
            <p:ph type="title"/>
          </p:nvPr>
        </p:nvSpPr>
        <p:spPr>
          <a:xfrm>
            <a:off x="838200" y="909637"/>
            <a:ext cx="10515600" cy="4750184"/>
          </a:xfrm>
        </p:spPr>
        <p:txBody>
          <a:bodyPr>
            <a:normAutofit/>
          </a:bodyPr>
          <a:lstStyle/>
          <a:p>
            <a:pPr algn="ctr"/>
            <a:r>
              <a:rPr lang="en-GB" sz="6000" b="0" i="0" dirty="0">
                <a:effectLst/>
                <a:latin typeface="Lato Black" panose="020F0A02020204030203" pitchFamily="34" charset="0"/>
              </a:rPr>
              <a:t>Bexley Council’s Complaints and FOI process</a:t>
            </a:r>
            <a:br>
              <a:rPr lang="en-GB" b="0" i="0" dirty="0">
                <a:effectLst/>
                <a:latin typeface="Lato Black" panose="020F0A02020204030203" pitchFamily="34" charset="0"/>
              </a:rPr>
            </a:br>
            <a:br>
              <a:rPr lang="en-GB" b="0" i="0" dirty="0">
                <a:effectLst/>
                <a:latin typeface="Lato Black" panose="020F0A02020204030203" pitchFamily="34" charset="0"/>
              </a:rPr>
            </a:br>
            <a:r>
              <a:rPr lang="en-GB" b="0" i="0" dirty="0">
                <a:effectLst/>
                <a:latin typeface="Lato Black" panose="020F0A02020204030203" pitchFamily="34" charset="0"/>
              </a:rPr>
              <a:t>Josh Jeffery </a:t>
            </a:r>
            <a:br>
              <a:rPr lang="en-GB" b="0" i="0" dirty="0">
                <a:effectLst/>
                <a:latin typeface="Lato Black" panose="020F0A02020204030203" pitchFamily="34" charset="0"/>
              </a:rPr>
            </a:br>
            <a:r>
              <a:rPr lang="en-GB" b="0" i="0" dirty="0">
                <a:effectLst/>
                <a:latin typeface="Lato Black" panose="020F0A02020204030203" pitchFamily="34" charset="0"/>
              </a:rPr>
              <a:t>Head of Complaints &amp; FOI Service</a:t>
            </a:r>
            <a:br>
              <a:rPr lang="en-GB" b="0" i="0" dirty="0">
                <a:effectLst/>
                <a:latin typeface="Lato Black" panose="020F0A02020204030203" pitchFamily="34" charset="0"/>
              </a:rPr>
            </a:br>
            <a:endParaRPr lang="en-GB" dirty="0">
              <a:latin typeface="Lato Black" panose="020F0A02020204030203" pitchFamily="34" charset="0"/>
            </a:endParaRPr>
          </a:p>
        </p:txBody>
      </p:sp>
      <p:sp>
        <p:nvSpPr>
          <p:cNvPr id="15" name="Rectangle 2">
            <a:extLst>
              <a:ext uri="{FF2B5EF4-FFF2-40B4-BE49-F238E27FC236}">
                <a16:creationId xmlns:a16="http://schemas.microsoft.com/office/drawing/2014/main" id="{06410975-CA62-4FF8-B837-6C6BDEB43DB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862388" algn="l"/>
              </a:tabLst>
              <a:defRPr>
                <a:solidFill>
                  <a:schemeClr val="tx1"/>
                </a:solidFill>
                <a:latin typeface="Arial" panose="020B0604020202020204" pitchFamily="34" charset="0"/>
              </a:defRPr>
            </a:lvl1pPr>
            <a:lvl2pPr eaLnBrk="0" fontAlgn="base" hangingPunct="0">
              <a:spcBef>
                <a:spcPct val="0"/>
              </a:spcBef>
              <a:spcAft>
                <a:spcPct val="0"/>
              </a:spcAft>
              <a:tabLst>
                <a:tab pos="3862388" algn="l"/>
              </a:tabLst>
              <a:defRPr>
                <a:solidFill>
                  <a:schemeClr val="tx1"/>
                </a:solidFill>
                <a:latin typeface="Arial" panose="020B0604020202020204" pitchFamily="34" charset="0"/>
              </a:defRPr>
            </a:lvl2pPr>
            <a:lvl3pPr eaLnBrk="0" fontAlgn="base" hangingPunct="0">
              <a:spcBef>
                <a:spcPct val="0"/>
              </a:spcBef>
              <a:spcAft>
                <a:spcPct val="0"/>
              </a:spcAft>
              <a:tabLst>
                <a:tab pos="3862388" algn="l"/>
              </a:tabLst>
              <a:defRPr>
                <a:solidFill>
                  <a:schemeClr val="tx1"/>
                </a:solidFill>
                <a:latin typeface="Arial" panose="020B0604020202020204" pitchFamily="34" charset="0"/>
              </a:defRPr>
            </a:lvl3pPr>
            <a:lvl4pPr eaLnBrk="0" fontAlgn="base" hangingPunct="0">
              <a:spcBef>
                <a:spcPct val="0"/>
              </a:spcBef>
              <a:spcAft>
                <a:spcPct val="0"/>
              </a:spcAft>
              <a:tabLst>
                <a:tab pos="3862388" algn="l"/>
              </a:tabLst>
              <a:defRPr>
                <a:solidFill>
                  <a:schemeClr val="tx1"/>
                </a:solidFill>
                <a:latin typeface="Arial" panose="020B0604020202020204" pitchFamily="34" charset="0"/>
              </a:defRPr>
            </a:lvl4pPr>
            <a:lvl5pPr eaLnBrk="0" fontAlgn="base" hangingPunct="0">
              <a:spcBef>
                <a:spcPct val="0"/>
              </a:spcBef>
              <a:spcAft>
                <a:spcPct val="0"/>
              </a:spcAft>
              <a:tabLst>
                <a:tab pos="3862388" algn="l"/>
              </a:tabLst>
              <a:defRPr>
                <a:solidFill>
                  <a:schemeClr val="tx1"/>
                </a:solidFill>
                <a:latin typeface="Arial" panose="020B0604020202020204" pitchFamily="34" charset="0"/>
              </a:defRPr>
            </a:lvl5pPr>
            <a:lvl6pPr eaLnBrk="0" fontAlgn="base" hangingPunct="0">
              <a:spcBef>
                <a:spcPct val="0"/>
              </a:spcBef>
              <a:spcAft>
                <a:spcPct val="0"/>
              </a:spcAft>
              <a:tabLst>
                <a:tab pos="3862388" algn="l"/>
              </a:tabLst>
              <a:defRPr>
                <a:solidFill>
                  <a:schemeClr val="tx1"/>
                </a:solidFill>
                <a:latin typeface="Arial" panose="020B0604020202020204" pitchFamily="34" charset="0"/>
              </a:defRPr>
            </a:lvl6pPr>
            <a:lvl7pPr eaLnBrk="0" fontAlgn="base" hangingPunct="0">
              <a:spcBef>
                <a:spcPct val="0"/>
              </a:spcBef>
              <a:spcAft>
                <a:spcPct val="0"/>
              </a:spcAft>
              <a:tabLst>
                <a:tab pos="3862388" algn="l"/>
              </a:tabLst>
              <a:defRPr>
                <a:solidFill>
                  <a:schemeClr val="tx1"/>
                </a:solidFill>
                <a:latin typeface="Arial" panose="020B0604020202020204" pitchFamily="34" charset="0"/>
              </a:defRPr>
            </a:lvl7pPr>
            <a:lvl8pPr eaLnBrk="0" fontAlgn="base" hangingPunct="0">
              <a:spcBef>
                <a:spcPct val="0"/>
              </a:spcBef>
              <a:spcAft>
                <a:spcPct val="0"/>
              </a:spcAft>
              <a:tabLst>
                <a:tab pos="3862388" algn="l"/>
              </a:tabLst>
              <a:defRPr>
                <a:solidFill>
                  <a:schemeClr val="tx1"/>
                </a:solidFill>
                <a:latin typeface="Arial" panose="020B0604020202020204" pitchFamily="34" charset="0"/>
              </a:defRPr>
            </a:lvl8pPr>
            <a:lvl9pPr eaLnBrk="0" fontAlgn="base" hangingPunct="0">
              <a:spcBef>
                <a:spcPct val="0"/>
              </a:spcBef>
              <a:spcAft>
                <a:spcPct val="0"/>
              </a:spcAft>
              <a:tabLst>
                <a:tab pos="38623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862388" algn="l"/>
              </a:tabLst>
            </a:pPr>
            <a:r>
              <a:rPr kumimoji="0" lang="en-GB" altLang="en-US" sz="1100" b="0" i="0" u="none" strike="noStrike" cap="none" normalizeH="0" baseline="0" dirty="0">
                <a:ln>
                  <a:noFill/>
                </a:ln>
                <a:solidFill>
                  <a:schemeClr val="tx1"/>
                </a:solidFill>
                <a:effectLst/>
                <a:latin typeface="Lato" panose="020F0502020204030203" pitchFamily="34" charset="0"/>
                <a:ea typeface="Gill Sans MT" panose="020B0502020104020203" pitchFamily="34" charset="0"/>
                <a:cs typeface="Times New Roman" panose="02020603050405020304" pitchFamily="18" charset="0"/>
              </a:rPr>
              <a:t>	</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3549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55DF3E9A-0063-4F22-BBB6-49581E3E10D9}"/>
              </a:ext>
            </a:extLst>
          </p:cNvPr>
          <p:cNvSpPr>
            <a:spLocks noGrp="1"/>
          </p:cNvSpPr>
          <p:nvPr>
            <p:ph idx="1"/>
          </p:nvPr>
        </p:nvSpPr>
        <p:spPr>
          <a:xfrm>
            <a:off x="838200" y="1962150"/>
            <a:ext cx="10515600" cy="3986213"/>
          </a:xfrm>
        </p:spPr>
        <p:txBody>
          <a:bodyPr>
            <a:normAutofit/>
          </a:bodyPr>
          <a:lstStyle/>
          <a:p>
            <a:pPr marL="457200" indent="-457200">
              <a:buFont typeface="+mj-lt"/>
              <a:buAutoNum type="arabicPeriod"/>
            </a:pPr>
            <a:endParaRPr lang="en-GB" sz="2800" dirty="0">
              <a:latin typeface="Lato" panose="020F0502020204030203" pitchFamily="34" charset="0"/>
              <a:ea typeface="Times New Roman" panose="02020603050405020304" pitchFamily="18" charset="0"/>
              <a:cs typeface="Times New Roman" panose="02020603050405020304" pitchFamily="18" charset="0"/>
            </a:endParaRPr>
          </a:p>
          <a:p>
            <a:pPr marL="457200" indent="-457200">
              <a:buFont typeface="+mj-lt"/>
              <a:buAutoNum type="arabicPeriod"/>
            </a:pPr>
            <a:r>
              <a:rPr lang="en-GB" sz="2800" dirty="0">
                <a:effectLst/>
                <a:latin typeface="Lato" panose="020F0502020204030203" pitchFamily="34" charset="0"/>
                <a:ea typeface="Times New Roman" panose="02020603050405020304" pitchFamily="18" charset="0"/>
                <a:cs typeface="Times New Roman" panose="02020603050405020304" pitchFamily="18" charset="0"/>
              </a:rPr>
              <a:t>Complaints vs </a:t>
            </a:r>
            <a:r>
              <a:rPr lang="en-GB" sz="2800" dirty="0">
                <a:latin typeface="Lato" panose="020F0502020204030203" pitchFamily="34" charset="0"/>
                <a:ea typeface="Times New Roman" panose="02020603050405020304" pitchFamily="18" charset="0"/>
                <a:cs typeface="Times New Roman" panose="02020603050405020304" pitchFamily="18" charset="0"/>
              </a:rPr>
              <a:t>s</a:t>
            </a:r>
            <a:r>
              <a:rPr lang="en-GB" sz="2800" dirty="0">
                <a:effectLst/>
                <a:latin typeface="Lato" panose="020F0502020204030203" pitchFamily="34" charset="0"/>
                <a:ea typeface="Times New Roman" panose="02020603050405020304" pitchFamily="18" charset="0"/>
                <a:cs typeface="Times New Roman" panose="02020603050405020304" pitchFamily="18" charset="0"/>
              </a:rPr>
              <a:t>ervice requests</a:t>
            </a:r>
          </a:p>
          <a:p>
            <a:pPr marL="457200" indent="-457200">
              <a:buFont typeface="+mj-lt"/>
              <a:buAutoNum type="arabicPeriod"/>
            </a:pPr>
            <a:r>
              <a:rPr lang="en-GB" sz="2800" dirty="0">
                <a:effectLst/>
                <a:latin typeface="Lato" panose="020F0502020204030203" pitchFamily="34" charset="0"/>
                <a:ea typeface="Times New Roman" panose="02020603050405020304" pitchFamily="18" charset="0"/>
                <a:cs typeface="Times New Roman" panose="02020603050405020304" pitchFamily="18" charset="0"/>
              </a:rPr>
              <a:t>Dealing with complaints and time limits</a:t>
            </a:r>
          </a:p>
          <a:p>
            <a:pPr marL="457200" indent="-457200">
              <a:buFont typeface="+mj-lt"/>
              <a:buAutoNum type="arabicPeriod"/>
            </a:pPr>
            <a:r>
              <a:rPr lang="en-GB" sz="2800" dirty="0">
                <a:latin typeface="Lato" panose="020F0502020204030203" pitchFamily="34" charset="0"/>
                <a:cs typeface="Times New Roman" panose="02020603050405020304" pitchFamily="18" charset="0"/>
              </a:rPr>
              <a:t>How we deal with requests for information </a:t>
            </a:r>
          </a:p>
          <a:p>
            <a:pPr marL="457200" indent="-457200">
              <a:buFont typeface="+mj-lt"/>
              <a:buAutoNum type="arabicPeriod"/>
            </a:pPr>
            <a:r>
              <a:rPr lang="en-GB" sz="2800" i="0" dirty="0">
                <a:effectLst/>
                <a:latin typeface="Lato" panose="020F0502020204030203" pitchFamily="34" charset="0"/>
              </a:rPr>
              <a:t>Our Disclosure Log</a:t>
            </a:r>
          </a:p>
          <a:p>
            <a:pPr marL="457200" indent="-457200">
              <a:buFont typeface="+mj-lt"/>
              <a:buAutoNum type="arabicPeriod"/>
            </a:pPr>
            <a:r>
              <a:rPr lang="en-GB" sz="2800" dirty="0">
                <a:effectLst/>
                <a:latin typeface="Lato" panose="020F0502020204030203" pitchFamily="34" charset="0"/>
                <a:ea typeface="Times New Roman" panose="02020603050405020304" pitchFamily="18" charset="0"/>
                <a:cs typeface="Times New Roman" panose="02020603050405020304" pitchFamily="18" charset="0"/>
              </a:rPr>
              <a:t>The role of the Complaints </a:t>
            </a:r>
            <a:r>
              <a:rPr lang="en-GB" sz="2800" dirty="0">
                <a:latin typeface="Lato" panose="020F0502020204030203" pitchFamily="34" charset="0"/>
                <a:ea typeface="Times New Roman" panose="02020603050405020304" pitchFamily="18" charset="0"/>
                <a:cs typeface="Times New Roman" panose="02020603050405020304" pitchFamily="18" charset="0"/>
              </a:rPr>
              <a:t>and FOI </a:t>
            </a:r>
            <a:r>
              <a:rPr lang="en-GB" sz="2800" dirty="0">
                <a:effectLst/>
                <a:latin typeface="Lato" panose="020F0502020204030203" pitchFamily="34" charset="0"/>
                <a:ea typeface="Times New Roman" panose="02020603050405020304" pitchFamily="18" charset="0"/>
                <a:cs typeface="Times New Roman" panose="02020603050405020304" pitchFamily="18" charset="0"/>
              </a:rPr>
              <a:t>Team</a:t>
            </a:r>
            <a:endParaRPr lang="en-GB" sz="2800" dirty="0">
              <a:effectLst/>
              <a:latin typeface="Lato" panose="020F0502020204030203" pitchFamily="34" charset="0"/>
              <a:ea typeface="Arial" panose="020B0604020202020204" pitchFamily="34" charset="0"/>
              <a:cs typeface="Times New Roman" panose="02020603050405020304" pitchFamily="18" charset="0"/>
            </a:endParaRPr>
          </a:p>
          <a:p>
            <a:endParaRPr lang="en-GB" dirty="0"/>
          </a:p>
        </p:txBody>
      </p:sp>
      <p:sp>
        <p:nvSpPr>
          <p:cNvPr id="2" name="Title 1">
            <a:extLst>
              <a:ext uri="{FF2B5EF4-FFF2-40B4-BE49-F238E27FC236}">
                <a16:creationId xmlns:a16="http://schemas.microsoft.com/office/drawing/2014/main" id="{F920ADA6-062F-42BC-A1E8-CD410029C9EB}"/>
              </a:ext>
            </a:extLst>
          </p:cNvPr>
          <p:cNvSpPr>
            <a:spLocks noGrp="1"/>
          </p:cNvSpPr>
          <p:nvPr>
            <p:ph type="title"/>
          </p:nvPr>
        </p:nvSpPr>
        <p:spPr/>
        <p:txBody>
          <a:bodyPr/>
          <a:lstStyle/>
          <a:p>
            <a:r>
              <a:rPr lang="en-GB" dirty="0"/>
              <a:t>Content</a:t>
            </a:r>
          </a:p>
        </p:txBody>
      </p:sp>
      <p:sp>
        <p:nvSpPr>
          <p:cNvPr id="15" name="Rectangle 2">
            <a:extLst>
              <a:ext uri="{FF2B5EF4-FFF2-40B4-BE49-F238E27FC236}">
                <a16:creationId xmlns:a16="http://schemas.microsoft.com/office/drawing/2014/main" id="{06410975-CA62-4FF8-B837-6C6BDEB43DB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862388" algn="l"/>
              </a:tabLst>
              <a:defRPr>
                <a:solidFill>
                  <a:schemeClr val="tx1"/>
                </a:solidFill>
                <a:latin typeface="Arial" panose="020B0604020202020204" pitchFamily="34" charset="0"/>
              </a:defRPr>
            </a:lvl1pPr>
            <a:lvl2pPr eaLnBrk="0" fontAlgn="base" hangingPunct="0">
              <a:spcBef>
                <a:spcPct val="0"/>
              </a:spcBef>
              <a:spcAft>
                <a:spcPct val="0"/>
              </a:spcAft>
              <a:tabLst>
                <a:tab pos="3862388" algn="l"/>
              </a:tabLst>
              <a:defRPr>
                <a:solidFill>
                  <a:schemeClr val="tx1"/>
                </a:solidFill>
                <a:latin typeface="Arial" panose="020B0604020202020204" pitchFamily="34" charset="0"/>
              </a:defRPr>
            </a:lvl2pPr>
            <a:lvl3pPr eaLnBrk="0" fontAlgn="base" hangingPunct="0">
              <a:spcBef>
                <a:spcPct val="0"/>
              </a:spcBef>
              <a:spcAft>
                <a:spcPct val="0"/>
              </a:spcAft>
              <a:tabLst>
                <a:tab pos="3862388" algn="l"/>
              </a:tabLst>
              <a:defRPr>
                <a:solidFill>
                  <a:schemeClr val="tx1"/>
                </a:solidFill>
                <a:latin typeface="Arial" panose="020B0604020202020204" pitchFamily="34" charset="0"/>
              </a:defRPr>
            </a:lvl3pPr>
            <a:lvl4pPr eaLnBrk="0" fontAlgn="base" hangingPunct="0">
              <a:spcBef>
                <a:spcPct val="0"/>
              </a:spcBef>
              <a:spcAft>
                <a:spcPct val="0"/>
              </a:spcAft>
              <a:tabLst>
                <a:tab pos="3862388" algn="l"/>
              </a:tabLst>
              <a:defRPr>
                <a:solidFill>
                  <a:schemeClr val="tx1"/>
                </a:solidFill>
                <a:latin typeface="Arial" panose="020B0604020202020204" pitchFamily="34" charset="0"/>
              </a:defRPr>
            </a:lvl4pPr>
            <a:lvl5pPr eaLnBrk="0" fontAlgn="base" hangingPunct="0">
              <a:spcBef>
                <a:spcPct val="0"/>
              </a:spcBef>
              <a:spcAft>
                <a:spcPct val="0"/>
              </a:spcAft>
              <a:tabLst>
                <a:tab pos="3862388" algn="l"/>
              </a:tabLst>
              <a:defRPr>
                <a:solidFill>
                  <a:schemeClr val="tx1"/>
                </a:solidFill>
                <a:latin typeface="Arial" panose="020B0604020202020204" pitchFamily="34" charset="0"/>
              </a:defRPr>
            </a:lvl5pPr>
            <a:lvl6pPr eaLnBrk="0" fontAlgn="base" hangingPunct="0">
              <a:spcBef>
                <a:spcPct val="0"/>
              </a:spcBef>
              <a:spcAft>
                <a:spcPct val="0"/>
              </a:spcAft>
              <a:tabLst>
                <a:tab pos="3862388" algn="l"/>
              </a:tabLst>
              <a:defRPr>
                <a:solidFill>
                  <a:schemeClr val="tx1"/>
                </a:solidFill>
                <a:latin typeface="Arial" panose="020B0604020202020204" pitchFamily="34" charset="0"/>
              </a:defRPr>
            </a:lvl6pPr>
            <a:lvl7pPr eaLnBrk="0" fontAlgn="base" hangingPunct="0">
              <a:spcBef>
                <a:spcPct val="0"/>
              </a:spcBef>
              <a:spcAft>
                <a:spcPct val="0"/>
              </a:spcAft>
              <a:tabLst>
                <a:tab pos="3862388" algn="l"/>
              </a:tabLst>
              <a:defRPr>
                <a:solidFill>
                  <a:schemeClr val="tx1"/>
                </a:solidFill>
                <a:latin typeface="Arial" panose="020B0604020202020204" pitchFamily="34" charset="0"/>
              </a:defRPr>
            </a:lvl7pPr>
            <a:lvl8pPr eaLnBrk="0" fontAlgn="base" hangingPunct="0">
              <a:spcBef>
                <a:spcPct val="0"/>
              </a:spcBef>
              <a:spcAft>
                <a:spcPct val="0"/>
              </a:spcAft>
              <a:tabLst>
                <a:tab pos="3862388" algn="l"/>
              </a:tabLst>
              <a:defRPr>
                <a:solidFill>
                  <a:schemeClr val="tx1"/>
                </a:solidFill>
                <a:latin typeface="Arial" panose="020B0604020202020204" pitchFamily="34" charset="0"/>
              </a:defRPr>
            </a:lvl8pPr>
            <a:lvl9pPr eaLnBrk="0" fontAlgn="base" hangingPunct="0">
              <a:spcBef>
                <a:spcPct val="0"/>
              </a:spcBef>
              <a:spcAft>
                <a:spcPct val="0"/>
              </a:spcAft>
              <a:tabLst>
                <a:tab pos="38623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862388" algn="l"/>
              </a:tabLst>
            </a:pPr>
            <a:r>
              <a:rPr kumimoji="0" lang="en-GB" altLang="en-US" sz="1100" b="0" i="0" u="none" strike="noStrike" cap="none" normalizeH="0" baseline="0" dirty="0">
                <a:ln>
                  <a:noFill/>
                </a:ln>
                <a:solidFill>
                  <a:schemeClr val="tx1"/>
                </a:solidFill>
                <a:effectLst/>
                <a:latin typeface="Lato" panose="020F0502020204030203" pitchFamily="34" charset="0"/>
                <a:ea typeface="Gill Sans MT" panose="020B0502020104020203" pitchFamily="34" charset="0"/>
                <a:cs typeface="Times New Roman" panose="02020603050405020304" pitchFamily="18" charset="0"/>
              </a:rPr>
              <a:t>	</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2070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55DF3E9A-0063-4F22-BBB6-49581E3E10D9}"/>
              </a:ext>
            </a:extLst>
          </p:cNvPr>
          <p:cNvSpPr>
            <a:spLocks noGrp="1"/>
          </p:cNvSpPr>
          <p:nvPr>
            <p:ph idx="1"/>
          </p:nvPr>
        </p:nvSpPr>
        <p:spPr>
          <a:xfrm>
            <a:off x="838200" y="1948331"/>
            <a:ext cx="10515600" cy="4408020"/>
          </a:xfrm>
        </p:spPr>
        <p:txBody>
          <a:bodyPr>
            <a:normAutofit fontScale="70000" lnSpcReduction="20000"/>
          </a:bodyPr>
          <a:lstStyle/>
          <a:p>
            <a:pPr marL="0" indent="0">
              <a:lnSpc>
                <a:spcPct val="120000"/>
              </a:lnSpc>
              <a:spcBef>
                <a:spcPts val="0"/>
              </a:spcBef>
              <a:buNone/>
            </a:pPr>
            <a:r>
              <a:rPr lang="en-GB" sz="2800" b="1" dirty="0">
                <a:effectLst/>
                <a:latin typeface="Lato" panose="020F0502020204030203" pitchFamily="34" charset="0"/>
                <a:ea typeface="Times New Roman" panose="02020603050405020304" pitchFamily="18" charset="0"/>
                <a:cs typeface="Times New Roman" panose="02020603050405020304" pitchFamily="18" charset="0"/>
              </a:rPr>
              <a:t>What is a complaint?</a:t>
            </a:r>
            <a:endParaRPr lang="en-GB" sz="2800" dirty="0">
              <a:effectLst/>
              <a:latin typeface="Lato" panose="020F0502020204030203" pitchFamily="34" charset="0"/>
              <a:ea typeface="Arial" panose="020B0604020202020204" pitchFamily="34" charset="0"/>
              <a:cs typeface="Times New Roman" panose="02020603050405020304" pitchFamily="18" charset="0"/>
            </a:endParaRPr>
          </a:p>
          <a:p>
            <a:pPr marL="0" indent="0">
              <a:lnSpc>
                <a:spcPct val="120000"/>
              </a:lnSpc>
              <a:spcBef>
                <a:spcPts val="0"/>
              </a:spcBef>
              <a:buNone/>
            </a:pPr>
            <a:r>
              <a:rPr lang="en-GB" sz="2800" dirty="0">
                <a:effectLst/>
                <a:latin typeface="Lato" panose="020F0502020204030203" pitchFamily="34" charset="0"/>
                <a:ea typeface="Times New Roman" panose="02020603050405020304" pitchFamily="18" charset="0"/>
                <a:cs typeface="Times New Roman" panose="02020603050405020304" pitchFamily="18" charset="0"/>
              </a:rPr>
              <a:t>The Local Government and Social Care Ombudsman describes a complaint as…</a:t>
            </a:r>
            <a:endParaRPr lang="en-GB" sz="2800" dirty="0">
              <a:effectLst/>
              <a:latin typeface="Lato" panose="020F0502020204030203" pitchFamily="34" charset="0"/>
              <a:ea typeface="Arial" panose="020B0604020202020204" pitchFamily="34" charset="0"/>
              <a:cs typeface="Times New Roman" panose="02020603050405020304" pitchFamily="18" charset="0"/>
            </a:endParaRPr>
          </a:p>
          <a:p>
            <a:pPr marL="0" indent="0">
              <a:lnSpc>
                <a:spcPct val="120000"/>
              </a:lnSpc>
              <a:spcBef>
                <a:spcPts val="0"/>
              </a:spcBef>
              <a:buNone/>
            </a:pPr>
            <a:r>
              <a:rPr lang="en-GB" sz="2800" dirty="0">
                <a:effectLst/>
                <a:latin typeface="Lato" panose="020F0502020204030203" pitchFamily="34" charset="0"/>
                <a:ea typeface="Times New Roman" panose="02020603050405020304" pitchFamily="18" charset="0"/>
                <a:cs typeface="Times New Roman" panose="02020603050405020304" pitchFamily="18" charset="0"/>
              </a:rPr>
              <a:t>“A complaint is an expression of dissatisfaction about a council service (whether that service is provided directly by the council or by a contractor or partner) that requires a response.”</a:t>
            </a:r>
            <a:endParaRPr lang="en-GB" sz="2800" dirty="0">
              <a:effectLst/>
              <a:latin typeface="Lato" panose="020F0502020204030203" pitchFamily="34" charset="0"/>
              <a:ea typeface="Arial" panose="020B0604020202020204" pitchFamily="34" charset="0"/>
              <a:cs typeface="Times New Roman" panose="02020603050405020304" pitchFamily="18" charset="0"/>
            </a:endParaRPr>
          </a:p>
          <a:p>
            <a:pPr marL="0" indent="0">
              <a:lnSpc>
                <a:spcPct val="120000"/>
              </a:lnSpc>
              <a:spcBef>
                <a:spcPts val="0"/>
              </a:spcBef>
              <a:buNone/>
            </a:pPr>
            <a:endParaRPr lang="en-GB" sz="2800" b="1" dirty="0">
              <a:effectLst/>
              <a:latin typeface="Lato" panose="020F0502020204030203" pitchFamily="34" charset="0"/>
              <a:ea typeface="Times New Roman" panose="02020603050405020304" pitchFamily="18" charset="0"/>
              <a:cs typeface="Times New Roman" panose="02020603050405020304" pitchFamily="18" charset="0"/>
            </a:endParaRPr>
          </a:p>
          <a:p>
            <a:pPr marL="0" indent="0">
              <a:lnSpc>
                <a:spcPct val="120000"/>
              </a:lnSpc>
              <a:spcBef>
                <a:spcPts val="0"/>
              </a:spcBef>
              <a:buNone/>
            </a:pPr>
            <a:r>
              <a:rPr lang="en-GB" sz="2800" b="1" dirty="0">
                <a:effectLst/>
                <a:latin typeface="Lato" panose="020F0502020204030203" pitchFamily="34" charset="0"/>
                <a:ea typeface="Times New Roman" panose="02020603050405020304" pitchFamily="18" charset="0"/>
                <a:cs typeface="Times New Roman" panose="02020603050405020304" pitchFamily="18" charset="0"/>
              </a:rPr>
              <a:t>Service requests</a:t>
            </a:r>
            <a:endParaRPr lang="en-GB" sz="2800" dirty="0">
              <a:effectLst/>
              <a:latin typeface="Lato" panose="020F0502020204030203" pitchFamily="34" charset="0"/>
              <a:ea typeface="Arial" panose="020B0604020202020204" pitchFamily="34" charset="0"/>
              <a:cs typeface="Times New Roman" panose="02020603050405020304" pitchFamily="18" charset="0"/>
            </a:endParaRPr>
          </a:p>
          <a:p>
            <a:pPr marL="0" indent="0">
              <a:lnSpc>
                <a:spcPct val="120000"/>
              </a:lnSpc>
              <a:spcBef>
                <a:spcPts val="0"/>
              </a:spcBef>
              <a:buNone/>
            </a:pPr>
            <a:r>
              <a:rPr lang="en-GB" sz="2800" dirty="0">
                <a:effectLst/>
                <a:latin typeface="Lato" panose="020F0502020204030203" pitchFamily="34" charset="0"/>
                <a:ea typeface="Times New Roman" panose="02020603050405020304" pitchFamily="18" charset="0"/>
                <a:cs typeface="Times New Roman" panose="02020603050405020304" pitchFamily="18" charset="0"/>
              </a:rPr>
              <a:t>Many simple and routine issues can be dealt with as service requests rather than a formal complaint</a:t>
            </a:r>
            <a:r>
              <a:rPr lang="en-GB" dirty="0">
                <a:latin typeface="Lato" panose="020F0502020204030203" pitchFamily="34" charset="0"/>
                <a:ea typeface="Times New Roman" panose="02020603050405020304" pitchFamily="18" charset="0"/>
                <a:cs typeface="Times New Roman" panose="02020603050405020304" pitchFamily="18" charset="0"/>
              </a:rPr>
              <a:t> such as a missed bin collection, fly tipping or request to remove some graffiti  </a:t>
            </a:r>
            <a:endParaRPr lang="en-GB" sz="2800" dirty="0">
              <a:effectLst/>
              <a:latin typeface="Lato" panose="020F0502020204030203" pitchFamily="34" charset="0"/>
              <a:ea typeface="Times New Roman" panose="02020603050405020304" pitchFamily="18" charset="0"/>
              <a:cs typeface="Times New Roman" panose="02020603050405020304" pitchFamily="18" charset="0"/>
            </a:endParaRPr>
          </a:p>
          <a:p>
            <a:pPr marL="0" indent="0">
              <a:lnSpc>
                <a:spcPct val="120000"/>
              </a:lnSpc>
              <a:spcBef>
                <a:spcPts val="0"/>
              </a:spcBef>
              <a:buNone/>
            </a:pPr>
            <a:endParaRPr lang="en-GB" dirty="0">
              <a:latin typeface="Lato" panose="020F0502020204030203" pitchFamily="34" charset="0"/>
              <a:ea typeface="Arial" panose="020B0604020202020204" pitchFamily="34" charset="0"/>
              <a:cs typeface="Times New Roman" panose="02020603050405020304" pitchFamily="18" charset="0"/>
            </a:endParaRPr>
          </a:p>
          <a:p>
            <a:pPr marL="0" indent="0">
              <a:lnSpc>
                <a:spcPct val="120000"/>
              </a:lnSpc>
              <a:spcBef>
                <a:spcPts val="0"/>
              </a:spcBef>
              <a:buNone/>
            </a:pPr>
            <a:r>
              <a:rPr lang="en-GB" sz="2800" dirty="0">
                <a:effectLst/>
                <a:latin typeface="Lato" panose="020F0502020204030203" pitchFamily="34" charset="0"/>
                <a:ea typeface="Times New Roman" panose="02020603050405020304" pitchFamily="18" charset="0"/>
                <a:cs typeface="Times New Roman" panose="02020603050405020304" pitchFamily="18" charset="0"/>
              </a:rPr>
              <a:t>Anyone who uses, or is affected by our services can complain:</a:t>
            </a:r>
          </a:p>
          <a:p>
            <a:pPr marL="0" indent="0">
              <a:lnSpc>
                <a:spcPct val="120000"/>
              </a:lnSpc>
              <a:spcBef>
                <a:spcPts val="0"/>
              </a:spcBef>
              <a:buNone/>
            </a:pPr>
            <a:endParaRPr lang="en-GB" sz="2800" dirty="0">
              <a:effectLst/>
              <a:latin typeface="Lato" panose="020F0502020204030203" pitchFamily="34" charset="0"/>
              <a:ea typeface="Arial" panose="020B0604020202020204" pitchFamily="34" charset="0"/>
              <a:cs typeface="Times New Roman" panose="02020603050405020304" pitchFamily="18" charset="0"/>
            </a:endParaRPr>
          </a:p>
          <a:p>
            <a:pPr marL="342900" lvl="0" indent="-342900">
              <a:lnSpc>
                <a:spcPct val="120000"/>
              </a:lnSpc>
              <a:spcBef>
                <a:spcPts val="0"/>
              </a:spcBef>
              <a:buSzPts val="1000"/>
              <a:buFont typeface="Symbol" panose="05050102010706020507" pitchFamily="18" charset="2"/>
              <a:buChar char=""/>
              <a:tabLst>
                <a:tab pos="457200" algn="l"/>
              </a:tabLst>
            </a:pPr>
            <a:r>
              <a:rPr lang="en-GB" sz="2800" dirty="0">
                <a:effectLst/>
                <a:latin typeface="Lato" panose="020F0502020204030203" pitchFamily="34" charset="0"/>
                <a:ea typeface="Times New Roman" panose="02020603050405020304" pitchFamily="18" charset="0"/>
                <a:cs typeface="Times New Roman" panose="02020603050405020304" pitchFamily="18" charset="0"/>
              </a:rPr>
              <a:t>our residents</a:t>
            </a:r>
            <a:endParaRPr lang="en-GB" sz="2800" dirty="0">
              <a:effectLst/>
              <a:latin typeface="Lato" panose="020F0502020204030203" pitchFamily="34" charset="0"/>
              <a:ea typeface="Arial" panose="020B0604020202020204" pitchFamily="34" charset="0"/>
              <a:cs typeface="Times New Roman" panose="02020603050405020304" pitchFamily="18" charset="0"/>
            </a:endParaRPr>
          </a:p>
          <a:p>
            <a:pPr marL="342900" lvl="0" indent="-342900">
              <a:lnSpc>
                <a:spcPct val="120000"/>
              </a:lnSpc>
              <a:spcBef>
                <a:spcPts val="0"/>
              </a:spcBef>
              <a:buSzPts val="1000"/>
              <a:buFont typeface="Symbol" panose="05050102010706020507" pitchFamily="18" charset="2"/>
              <a:buChar char=""/>
              <a:tabLst>
                <a:tab pos="457200" algn="l"/>
              </a:tabLst>
            </a:pPr>
            <a:r>
              <a:rPr lang="en-GB" sz="2800" dirty="0">
                <a:effectLst/>
                <a:latin typeface="Lato" panose="020F0502020204030203" pitchFamily="34" charset="0"/>
                <a:ea typeface="Times New Roman" panose="02020603050405020304" pitchFamily="18" charset="0"/>
                <a:cs typeface="Times New Roman" panose="02020603050405020304" pitchFamily="18" charset="0"/>
              </a:rPr>
              <a:t>people who work in or visit the borough</a:t>
            </a:r>
            <a:endParaRPr lang="en-GB" sz="2800" dirty="0">
              <a:effectLst/>
              <a:latin typeface="Lato" panose="020F0502020204030203" pitchFamily="34" charset="0"/>
              <a:ea typeface="Arial" panose="020B0604020202020204" pitchFamily="34" charset="0"/>
              <a:cs typeface="Times New Roman" panose="02020603050405020304" pitchFamily="18" charset="0"/>
            </a:endParaRPr>
          </a:p>
          <a:p>
            <a:pPr marL="342900" lvl="0" indent="-342900">
              <a:lnSpc>
                <a:spcPct val="120000"/>
              </a:lnSpc>
              <a:spcBef>
                <a:spcPts val="0"/>
              </a:spcBef>
              <a:buSzPts val="1000"/>
              <a:buFont typeface="Symbol" panose="05050102010706020507" pitchFamily="18" charset="2"/>
              <a:buChar char=""/>
              <a:tabLst>
                <a:tab pos="457200" algn="l"/>
              </a:tabLst>
            </a:pPr>
            <a:r>
              <a:rPr lang="en-GB" sz="2800" dirty="0">
                <a:effectLst/>
                <a:latin typeface="Lato" panose="020F0502020204030203" pitchFamily="34" charset="0"/>
                <a:ea typeface="Times New Roman" panose="02020603050405020304" pitchFamily="18" charset="0"/>
                <a:cs typeface="Times New Roman" panose="02020603050405020304" pitchFamily="18" charset="0"/>
              </a:rPr>
              <a:t>local businesses</a:t>
            </a:r>
            <a:endParaRPr lang="en-GB" sz="2800" dirty="0">
              <a:effectLst/>
              <a:latin typeface="Lato" panose="020F0502020204030203" pitchFamily="34" charset="0"/>
              <a:ea typeface="Arial" panose="020B0604020202020204" pitchFamily="34" charset="0"/>
              <a:cs typeface="Times New Roman" panose="02020603050405020304" pitchFamily="18" charset="0"/>
            </a:endParaRPr>
          </a:p>
          <a:p>
            <a:pPr marL="0" indent="0">
              <a:lnSpc>
                <a:spcPct val="120000"/>
              </a:lnSpc>
              <a:spcBef>
                <a:spcPts val="0"/>
              </a:spcBef>
              <a:buNone/>
            </a:pPr>
            <a:endParaRPr lang="en-GB" sz="2800" dirty="0">
              <a:effectLst/>
              <a:latin typeface="Lato" panose="020F0502020204030203" pitchFamily="34" charset="0"/>
              <a:ea typeface="Arial" panose="020B0604020202020204" pitchFamily="34" charset="0"/>
              <a:cs typeface="Times New Roman" panose="02020603050405020304" pitchFamily="18" charset="0"/>
            </a:endParaRPr>
          </a:p>
          <a:p>
            <a:pPr marL="0" indent="0">
              <a:lnSpc>
                <a:spcPct val="120000"/>
              </a:lnSpc>
              <a:spcBef>
                <a:spcPts val="0"/>
              </a:spcBef>
              <a:buNone/>
            </a:pPr>
            <a:endParaRPr lang="en-GB" sz="2800" b="1" dirty="0">
              <a:effectLst/>
              <a:latin typeface="Lato" panose="020F0502020204030203" pitchFamily="34" charset="0"/>
              <a:ea typeface="Times New Roman" panose="02020603050405020304" pitchFamily="18" charset="0"/>
              <a:cs typeface="Times New Roman" panose="02020603050405020304" pitchFamily="18" charset="0"/>
            </a:endParaRPr>
          </a:p>
          <a:p>
            <a:pPr marL="0" lvl="0" indent="0">
              <a:lnSpc>
                <a:spcPct val="120000"/>
              </a:lnSpc>
              <a:spcBef>
                <a:spcPts val="0"/>
              </a:spcBef>
              <a:buSzPts val="1000"/>
              <a:buNone/>
              <a:tabLst>
                <a:tab pos="457200" algn="l"/>
              </a:tabLst>
            </a:pPr>
            <a:endParaRPr lang="en-GB" sz="2800" dirty="0">
              <a:latin typeface="Lato" panose="020F0502020204030203" pitchFamily="34" charset="0"/>
              <a:cs typeface="Times New Roman" panose="02020603050405020304" pitchFamily="18" charset="0"/>
            </a:endParaRPr>
          </a:p>
          <a:p>
            <a:endParaRPr lang="en-GB" dirty="0"/>
          </a:p>
        </p:txBody>
      </p:sp>
      <p:sp>
        <p:nvSpPr>
          <p:cNvPr id="2" name="Title 1">
            <a:extLst>
              <a:ext uri="{FF2B5EF4-FFF2-40B4-BE49-F238E27FC236}">
                <a16:creationId xmlns:a16="http://schemas.microsoft.com/office/drawing/2014/main" id="{F920ADA6-062F-42BC-A1E8-CD410029C9EB}"/>
              </a:ext>
            </a:extLst>
          </p:cNvPr>
          <p:cNvSpPr>
            <a:spLocks noGrp="1"/>
          </p:cNvSpPr>
          <p:nvPr>
            <p:ph type="title"/>
          </p:nvPr>
        </p:nvSpPr>
        <p:spPr>
          <a:xfrm>
            <a:off x="838200" y="622767"/>
            <a:ext cx="10515600" cy="1325563"/>
          </a:xfrm>
        </p:spPr>
        <p:txBody>
          <a:bodyPr/>
          <a:lstStyle/>
          <a:p>
            <a:r>
              <a:rPr lang="en-GB" dirty="0"/>
              <a:t>Complaints and Requests for Service</a:t>
            </a:r>
          </a:p>
        </p:txBody>
      </p:sp>
      <p:sp>
        <p:nvSpPr>
          <p:cNvPr id="15" name="Rectangle 2">
            <a:extLst>
              <a:ext uri="{FF2B5EF4-FFF2-40B4-BE49-F238E27FC236}">
                <a16:creationId xmlns:a16="http://schemas.microsoft.com/office/drawing/2014/main" id="{06410975-CA62-4FF8-B837-6C6BDEB43DB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862388" algn="l"/>
              </a:tabLst>
              <a:defRPr>
                <a:solidFill>
                  <a:schemeClr val="tx1"/>
                </a:solidFill>
                <a:latin typeface="Arial" panose="020B0604020202020204" pitchFamily="34" charset="0"/>
              </a:defRPr>
            </a:lvl1pPr>
            <a:lvl2pPr eaLnBrk="0" fontAlgn="base" hangingPunct="0">
              <a:spcBef>
                <a:spcPct val="0"/>
              </a:spcBef>
              <a:spcAft>
                <a:spcPct val="0"/>
              </a:spcAft>
              <a:tabLst>
                <a:tab pos="3862388" algn="l"/>
              </a:tabLst>
              <a:defRPr>
                <a:solidFill>
                  <a:schemeClr val="tx1"/>
                </a:solidFill>
                <a:latin typeface="Arial" panose="020B0604020202020204" pitchFamily="34" charset="0"/>
              </a:defRPr>
            </a:lvl2pPr>
            <a:lvl3pPr eaLnBrk="0" fontAlgn="base" hangingPunct="0">
              <a:spcBef>
                <a:spcPct val="0"/>
              </a:spcBef>
              <a:spcAft>
                <a:spcPct val="0"/>
              </a:spcAft>
              <a:tabLst>
                <a:tab pos="3862388" algn="l"/>
              </a:tabLst>
              <a:defRPr>
                <a:solidFill>
                  <a:schemeClr val="tx1"/>
                </a:solidFill>
                <a:latin typeface="Arial" panose="020B0604020202020204" pitchFamily="34" charset="0"/>
              </a:defRPr>
            </a:lvl3pPr>
            <a:lvl4pPr eaLnBrk="0" fontAlgn="base" hangingPunct="0">
              <a:spcBef>
                <a:spcPct val="0"/>
              </a:spcBef>
              <a:spcAft>
                <a:spcPct val="0"/>
              </a:spcAft>
              <a:tabLst>
                <a:tab pos="3862388" algn="l"/>
              </a:tabLst>
              <a:defRPr>
                <a:solidFill>
                  <a:schemeClr val="tx1"/>
                </a:solidFill>
                <a:latin typeface="Arial" panose="020B0604020202020204" pitchFamily="34" charset="0"/>
              </a:defRPr>
            </a:lvl4pPr>
            <a:lvl5pPr eaLnBrk="0" fontAlgn="base" hangingPunct="0">
              <a:spcBef>
                <a:spcPct val="0"/>
              </a:spcBef>
              <a:spcAft>
                <a:spcPct val="0"/>
              </a:spcAft>
              <a:tabLst>
                <a:tab pos="3862388" algn="l"/>
              </a:tabLst>
              <a:defRPr>
                <a:solidFill>
                  <a:schemeClr val="tx1"/>
                </a:solidFill>
                <a:latin typeface="Arial" panose="020B0604020202020204" pitchFamily="34" charset="0"/>
              </a:defRPr>
            </a:lvl5pPr>
            <a:lvl6pPr eaLnBrk="0" fontAlgn="base" hangingPunct="0">
              <a:spcBef>
                <a:spcPct val="0"/>
              </a:spcBef>
              <a:spcAft>
                <a:spcPct val="0"/>
              </a:spcAft>
              <a:tabLst>
                <a:tab pos="3862388" algn="l"/>
              </a:tabLst>
              <a:defRPr>
                <a:solidFill>
                  <a:schemeClr val="tx1"/>
                </a:solidFill>
                <a:latin typeface="Arial" panose="020B0604020202020204" pitchFamily="34" charset="0"/>
              </a:defRPr>
            </a:lvl6pPr>
            <a:lvl7pPr eaLnBrk="0" fontAlgn="base" hangingPunct="0">
              <a:spcBef>
                <a:spcPct val="0"/>
              </a:spcBef>
              <a:spcAft>
                <a:spcPct val="0"/>
              </a:spcAft>
              <a:tabLst>
                <a:tab pos="3862388" algn="l"/>
              </a:tabLst>
              <a:defRPr>
                <a:solidFill>
                  <a:schemeClr val="tx1"/>
                </a:solidFill>
                <a:latin typeface="Arial" panose="020B0604020202020204" pitchFamily="34" charset="0"/>
              </a:defRPr>
            </a:lvl7pPr>
            <a:lvl8pPr eaLnBrk="0" fontAlgn="base" hangingPunct="0">
              <a:spcBef>
                <a:spcPct val="0"/>
              </a:spcBef>
              <a:spcAft>
                <a:spcPct val="0"/>
              </a:spcAft>
              <a:tabLst>
                <a:tab pos="3862388" algn="l"/>
              </a:tabLst>
              <a:defRPr>
                <a:solidFill>
                  <a:schemeClr val="tx1"/>
                </a:solidFill>
                <a:latin typeface="Arial" panose="020B0604020202020204" pitchFamily="34" charset="0"/>
              </a:defRPr>
            </a:lvl8pPr>
            <a:lvl9pPr eaLnBrk="0" fontAlgn="base" hangingPunct="0">
              <a:spcBef>
                <a:spcPct val="0"/>
              </a:spcBef>
              <a:spcAft>
                <a:spcPct val="0"/>
              </a:spcAft>
              <a:tabLst>
                <a:tab pos="38623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862388" algn="l"/>
              </a:tabLst>
            </a:pPr>
            <a:r>
              <a:rPr kumimoji="0" lang="en-GB" altLang="en-US" sz="1100" b="0" i="0" u="none" strike="noStrike" cap="none" normalizeH="0" baseline="0" dirty="0">
                <a:ln>
                  <a:noFill/>
                </a:ln>
                <a:solidFill>
                  <a:schemeClr val="tx1"/>
                </a:solidFill>
                <a:effectLst/>
                <a:latin typeface="Lato" panose="020F0502020204030203" pitchFamily="34" charset="0"/>
                <a:ea typeface="Gill Sans MT" panose="020B0502020104020203" pitchFamily="34" charset="0"/>
                <a:cs typeface="Times New Roman" panose="02020603050405020304" pitchFamily="18" charset="0"/>
              </a:rPr>
              <a:t>	</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2079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55DF3E9A-0063-4F22-BBB6-49581E3E10D9}"/>
              </a:ext>
            </a:extLst>
          </p:cNvPr>
          <p:cNvSpPr>
            <a:spLocks noGrp="1"/>
          </p:cNvSpPr>
          <p:nvPr>
            <p:ph idx="1"/>
          </p:nvPr>
        </p:nvSpPr>
        <p:spPr>
          <a:xfrm>
            <a:off x="419099" y="1560232"/>
            <a:ext cx="11353801" cy="5414309"/>
          </a:xfrm>
        </p:spPr>
        <p:txBody>
          <a:bodyPr>
            <a:normAutofit fontScale="25000" lnSpcReduction="20000"/>
          </a:bodyPr>
          <a:lstStyle/>
          <a:p>
            <a:pPr marL="0" indent="0">
              <a:lnSpc>
                <a:spcPct val="120000"/>
              </a:lnSpc>
              <a:spcBef>
                <a:spcPts val="0"/>
              </a:spcBef>
              <a:buNone/>
            </a:pPr>
            <a:r>
              <a:rPr lang="en-GB" sz="6400" b="1" u="sng" dirty="0">
                <a:effectLst/>
                <a:latin typeface="Lato" panose="020F0502020204030203" pitchFamily="34" charset="0"/>
                <a:ea typeface="Times New Roman" panose="02020603050405020304" pitchFamily="18" charset="0"/>
                <a:cs typeface="Times New Roman" panose="02020603050405020304" pitchFamily="18" charset="0"/>
              </a:rPr>
              <a:t>Corporate complaints process </a:t>
            </a:r>
          </a:p>
          <a:p>
            <a:pPr marL="0" indent="0">
              <a:lnSpc>
                <a:spcPct val="120000"/>
              </a:lnSpc>
              <a:spcBef>
                <a:spcPts val="0"/>
              </a:spcBef>
              <a:buNone/>
            </a:pPr>
            <a:endParaRPr lang="en-GB" sz="6400" b="1" dirty="0">
              <a:effectLst/>
              <a:latin typeface="Lato" panose="020F0502020204030203" pitchFamily="34" charset="0"/>
              <a:ea typeface="Times New Roman" panose="02020603050405020304" pitchFamily="18" charset="0"/>
              <a:cs typeface="Times New Roman" panose="02020603050405020304" pitchFamily="18" charset="0"/>
            </a:endParaRPr>
          </a:p>
          <a:p>
            <a:pPr marL="0" indent="0">
              <a:lnSpc>
                <a:spcPct val="120000"/>
              </a:lnSpc>
              <a:spcBef>
                <a:spcPts val="0"/>
              </a:spcBef>
              <a:buNone/>
            </a:pPr>
            <a:r>
              <a:rPr lang="en-GB" sz="6400" dirty="0">
                <a:effectLst/>
                <a:latin typeface="Lato" panose="020F0502020204030203" pitchFamily="34" charset="0"/>
                <a:ea typeface="Times New Roman" panose="02020603050405020304" pitchFamily="18" charset="0"/>
                <a:cs typeface="Times New Roman" panose="02020603050405020304" pitchFamily="18" charset="0"/>
              </a:rPr>
              <a:t>Stage 1: Complaints are investigated by a Service Manager or Head of Service and a response is sent within 15 working days.</a:t>
            </a:r>
            <a:endParaRPr lang="en-GB" sz="6400" dirty="0">
              <a:effectLst/>
              <a:latin typeface="Lato" panose="020F0502020204030203" pitchFamily="34" charset="0"/>
              <a:ea typeface="Arial" panose="020B0604020202020204" pitchFamily="34" charset="0"/>
              <a:cs typeface="Times New Roman" panose="02020603050405020304" pitchFamily="18" charset="0"/>
            </a:endParaRPr>
          </a:p>
          <a:p>
            <a:pPr marL="0" indent="0">
              <a:lnSpc>
                <a:spcPct val="120000"/>
              </a:lnSpc>
              <a:spcBef>
                <a:spcPts val="0"/>
              </a:spcBef>
              <a:buNone/>
            </a:pPr>
            <a:r>
              <a:rPr lang="en-GB" sz="6400" dirty="0">
                <a:effectLst/>
                <a:latin typeface="Lato" panose="020F0502020204030203" pitchFamily="34" charset="0"/>
                <a:ea typeface="Times New Roman" panose="02020603050405020304" pitchFamily="18" charset="0"/>
                <a:cs typeface="Times New Roman" panose="02020603050405020304" pitchFamily="18" charset="0"/>
              </a:rPr>
              <a:t>Stage 2:  Is investigated by Deputy Director or Director and response time is 15 working days.</a:t>
            </a:r>
          </a:p>
          <a:p>
            <a:pPr>
              <a:lnSpc>
                <a:spcPct val="120000"/>
              </a:lnSpc>
              <a:spcBef>
                <a:spcPts val="0"/>
              </a:spcBef>
            </a:pPr>
            <a:endParaRPr lang="en-GB" sz="6400" u="sng" dirty="0">
              <a:latin typeface="Lato" panose="020F0502020204030203" pitchFamily="34" charset="0"/>
              <a:ea typeface="Arial" panose="020B0604020202020204" pitchFamily="34" charset="0"/>
              <a:cs typeface="Times New Roman" panose="02020603050405020304" pitchFamily="18" charset="0"/>
            </a:endParaRPr>
          </a:p>
          <a:p>
            <a:pPr marL="0" indent="0">
              <a:lnSpc>
                <a:spcPct val="120000"/>
              </a:lnSpc>
              <a:spcBef>
                <a:spcPts val="0"/>
              </a:spcBef>
              <a:buNone/>
            </a:pPr>
            <a:r>
              <a:rPr lang="en-GB" sz="6400" b="1" u="sng" dirty="0"/>
              <a:t>Social care statutory complaints processes</a:t>
            </a:r>
          </a:p>
          <a:p>
            <a:pPr marL="0" indent="0">
              <a:lnSpc>
                <a:spcPct val="120000"/>
              </a:lnSpc>
              <a:spcBef>
                <a:spcPts val="0"/>
              </a:spcBef>
              <a:buNone/>
            </a:pPr>
            <a:endParaRPr lang="en-GB" sz="6400" b="1" dirty="0"/>
          </a:p>
          <a:p>
            <a:pPr marL="0" indent="0">
              <a:lnSpc>
                <a:spcPct val="120000"/>
              </a:lnSpc>
              <a:spcBef>
                <a:spcPts val="0"/>
              </a:spcBef>
              <a:buNone/>
            </a:pPr>
            <a:r>
              <a:rPr lang="en-GB" sz="6400" b="1" dirty="0">
                <a:effectLst/>
                <a:latin typeface="Lato" panose="020F0502020204030203" pitchFamily="34" charset="0"/>
                <a:ea typeface="Arial" panose="020B0604020202020204" pitchFamily="34" charset="0"/>
                <a:cs typeface="Times New Roman" panose="02020603050405020304" pitchFamily="18" charset="0"/>
              </a:rPr>
              <a:t>Children’s Social Care: </a:t>
            </a:r>
            <a:r>
              <a:rPr lang="en-GB" sz="6400" b="1" dirty="0">
                <a:latin typeface="Lato" panose="020F0502020204030203" pitchFamily="34" charset="0"/>
                <a:ea typeface="Arial" panose="020B0604020202020204" pitchFamily="34" charset="0"/>
                <a:cs typeface="Times New Roman" panose="02020603050405020304" pitchFamily="18" charset="0"/>
              </a:rPr>
              <a:t>3 stage process </a:t>
            </a:r>
          </a:p>
          <a:p>
            <a:pPr marL="0" indent="0">
              <a:lnSpc>
                <a:spcPct val="120000"/>
              </a:lnSpc>
              <a:spcBef>
                <a:spcPts val="0"/>
              </a:spcBef>
              <a:buNone/>
            </a:pPr>
            <a:r>
              <a:rPr lang="en-GB" sz="6400" dirty="0">
                <a:effectLst/>
                <a:latin typeface="Lato" panose="020F0502020204030203" pitchFamily="34" charset="0"/>
                <a:ea typeface="Arial" panose="020B0604020202020204" pitchFamily="34" charset="0"/>
                <a:cs typeface="Times New Roman" panose="02020603050405020304" pitchFamily="18" charset="0"/>
              </a:rPr>
              <a:t>-Internal investigation</a:t>
            </a:r>
            <a:endParaRPr lang="en-GB" sz="6400" dirty="0">
              <a:latin typeface="Lato" panose="020F0502020204030203" pitchFamily="34" charset="0"/>
              <a:ea typeface="Arial" panose="020B0604020202020204" pitchFamily="34" charset="0"/>
              <a:cs typeface="Times New Roman" panose="02020603050405020304" pitchFamily="18" charset="0"/>
            </a:endParaRPr>
          </a:p>
          <a:p>
            <a:pPr marL="0" indent="0">
              <a:lnSpc>
                <a:spcPct val="120000"/>
              </a:lnSpc>
              <a:spcBef>
                <a:spcPts val="0"/>
              </a:spcBef>
              <a:buNone/>
            </a:pPr>
            <a:r>
              <a:rPr lang="en-GB" sz="6400" dirty="0">
                <a:effectLst/>
                <a:latin typeface="Lato" panose="020F0502020204030203" pitchFamily="34" charset="0"/>
                <a:ea typeface="Arial" panose="020B0604020202020204" pitchFamily="34" charset="0"/>
                <a:cs typeface="Times New Roman" panose="02020603050405020304" pitchFamily="18" charset="0"/>
              </a:rPr>
              <a:t>-External investigators </a:t>
            </a:r>
          </a:p>
          <a:p>
            <a:pPr marL="0" indent="0">
              <a:lnSpc>
                <a:spcPct val="120000"/>
              </a:lnSpc>
              <a:spcBef>
                <a:spcPts val="0"/>
              </a:spcBef>
              <a:buNone/>
            </a:pPr>
            <a:r>
              <a:rPr lang="en-GB" sz="6400" dirty="0">
                <a:latin typeface="Lato" panose="020F0502020204030203" pitchFamily="34" charset="0"/>
                <a:ea typeface="Arial" panose="020B0604020202020204" pitchFamily="34" charset="0"/>
                <a:cs typeface="Times New Roman" panose="02020603050405020304" pitchFamily="18" charset="0"/>
              </a:rPr>
              <a:t>-External panel </a:t>
            </a:r>
          </a:p>
          <a:p>
            <a:pPr marL="0" indent="0">
              <a:lnSpc>
                <a:spcPct val="120000"/>
              </a:lnSpc>
              <a:spcBef>
                <a:spcPts val="0"/>
              </a:spcBef>
              <a:buNone/>
            </a:pPr>
            <a:endParaRPr lang="en-GB" sz="6400" b="1" dirty="0">
              <a:effectLst/>
              <a:latin typeface="Lato" panose="020F0502020204030203" pitchFamily="34" charset="0"/>
              <a:ea typeface="Arial" panose="020B0604020202020204" pitchFamily="34" charset="0"/>
              <a:cs typeface="Times New Roman" panose="02020603050405020304" pitchFamily="18" charset="0"/>
            </a:endParaRPr>
          </a:p>
          <a:p>
            <a:pPr marL="0" indent="0">
              <a:lnSpc>
                <a:spcPct val="120000"/>
              </a:lnSpc>
              <a:spcBef>
                <a:spcPts val="0"/>
              </a:spcBef>
              <a:buNone/>
            </a:pPr>
            <a:r>
              <a:rPr lang="en-GB" sz="6400" b="1" dirty="0">
                <a:latin typeface="Lato" panose="020F0502020204030203" pitchFamily="34" charset="0"/>
                <a:ea typeface="Arial" panose="020B0604020202020204" pitchFamily="34" charset="0"/>
                <a:cs typeface="Times New Roman" panose="02020603050405020304" pitchFamily="18" charset="0"/>
              </a:rPr>
              <a:t>Adults Social Care: 1 stage process </a:t>
            </a:r>
          </a:p>
          <a:p>
            <a:pPr marL="0" indent="0">
              <a:lnSpc>
                <a:spcPct val="120000"/>
              </a:lnSpc>
              <a:spcBef>
                <a:spcPts val="0"/>
              </a:spcBef>
              <a:buNone/>
            </a:pPr>
            <a:r>
              <a:rPr lang="en-GB" sz="6400" dirty="0">
                <a:effectLst/>
                <a:latin typeface="Lato" panose="020F0502020204030203" pitchFamily="34" charset="0"/>
                <a:ea typeface="Arial" panose="020B0604020202020204" pitchFamily="34" charset="0"/>
                <a:cs typeface="Times New Roman" panose="02020603050405020304" pitchFamily="18" charset="0"/>
              </a:rPr>
              <a:t>- Internal investigation only </a:t>
            </a:r>
          </a:p>
          <a:p>
            <a:pPr marL="0" indent="0">
              <a:lnSpc>
                <a:spcPct val="120000"/>
              </a:lnSpc>
              <a:spcBef>
                <a:spcPts val="0"/>
              </a:spcBef>
              <a:buNone/>
            </a:pPr>
            <a:endParaRPr lang="en-GB" sz="6400" b="1" dirty="0">
              <a:latin typeface="Lato" panose="020F0502020204030203" pitchFamily="34" charset="0"/>
              <a:ea typeface="Times New Roman" panose="02020603050405020304" pitchFamily="18" charset="0"/>
              <a:cs typeface="Times New Roman" panose="02020603050405020304" pitchFamily="18" charset="0"/>
            </a:endParaRPr>
          </a:p>
          <a:p>
            <a:pPr marL="0" indent="0">
              <a:lnSpc>
                <a:spcPct val="120000"/>
              </a:lnSpc>
              <a:spcBef>
                <a:spcPts val="0"/>
              </a:spcBef>
              <a:buNone/>
            </a:pPr>
            <a:r>
              <a:rPr lang="en-GB" sz="6400" dirty="0">
                <a:effectLst/>
                <a:latin typeface="Lato" panose="020F0502020204030203" pitchFamily="34" charset="0"/>
                <a:ea typeface="Times New Roman" panose="02020603050405020304" pitchFamily="18" charset="0"/>
                <a:cs typeface="Times New Roman" panose="02020603050405020304" pitchFamily="18" charset="0"/>
              </a:rPr>
              <a:t>If a complainant is dissatisfied after </a:t>
            </a:r>
            <a:r>
              <a:rPr lang="en-GB" sz="6400" dirty="0">
                <a:latin typeface="Lato" panose="020F0502020204030203" pitchFamily="34" charset="0"/>
                <a:ea typeface="Times New Roman" panose="02020603050405020304" pitchFamily="18" charset="0"/>
                <a:cs typeface="Times New Roman" panose="02020603050405020304" pitchFamily="18" charset="0"/>
              </a:rPr>
              <a:t>completing  either of these complaints processes</a:t>
            </a:r>
            <a:r>
              <a:rPr lang="en-GB" sz="6400" dirty="0">
                <a:effectLst/>
                <a:latin typeface="Lato" panose="020F0502020204030203" pitchFamily="34" charset="0"/>
                <a:ea typeface="Times New Roman" panose="02020603050405020304" pitchFamily="18" charset="0"/>
                <a:cs typeface="Times New Roman" panose="02020603050405020304" pitchFamily="18" charset="0"/>
              </a:rPr>
              <a:t>, they can escalate their concerns to the Local Government and Social Care Ombudsman</a:t>
            </a:r>
          </a:p>
          <a:p>
            <a:pPr marL="0" indent="0">
              <a:lnSpc>
                <a:spcPct val="120000"/>
              </a:lnSpc>
              <a:spcBef>
                <a:spcPts val="0"/>
              </a:spcBef>
              <a:buNone/>
            </a:pPr>
            <a:endParaRPr lang="en-GB" sz="6400" b="1" u="sng" dirty="0">
              <a:latin typeface="Lato" panose="020F0502020204030203" pitchFamily="34" charset="0"/>
              <a:ea typeface="Times New Roman" panose="02020603050405020304" pitchFamily="18" charset="0"/>
              <a:cs typeface="Times New Roman" panose="02020603050405020304" pitchFamily="18" charset="0"/>
            </a:endParaRPr>
          </a:p>
          <a:p>
            <a:pPr marL="0" indent="0">
              <a:lnSpc>
                <a:spcPct val="120000"/>
              </a:lnSpc>
              <a:spcBef>
                <a:spcPts val="0"/>
              </a:spcBef>
              <a:buNone/>
            </a:pPr>
            <a:r>
              <a:rPr lang="en-GB" sz="6400" b="1" u="sng" dirty="0">
                <a:effectLst/>
                <a:latin typeface="Lato" panose="020F0502020204030203" pitchFamily="34" charset="0"/>
                <a:ea typeface="Times New Roman" panose="02020603050405020304" pitchFamily="18" charset="0"/>
                <a:cs typeface="Times New Roman" panose="02020603050405020304" pitchFamily="18" charset="0"/>
              </a:rPr>
              <a:t>Time limit for making a complaint</a:t>
            </a:r>
          </a:p>
          <a:p>
            <a:pPr marL="0" indent="0">
              <a:buNone/>
            </a:pPr>
            <a:r>
              <a:rPr lang="en-GB" sz="6400" dirty="0">
                <a:effectLst/>
                <a:latin typeface="Lato" panose="020F0502020204030203" pitchFamily="34" charset="0"/>
                <a:ea typeface="Times New Roman" panose="02020603050405020304" pitchFamily="18" charset="0"/>
              </a:rPr>
              <a:t>- Complaints should be made as soon as possible after the incident occurred. We do not normally accept complaints made more than 12 months after the matter took place. </a:t>
            </a:r>
            <a:endParaRPr lang="en-GB" sz="6400" dirty="0">
              <a:effectLst/>
              <a:latin typeface="Times New Roman" panose="02020603050405020304" pitchFamily="18" charset="0"/>
              <a:ea typeface="Times New Roman" panose="02020603050405020304" pitchFamily="18" charset="0"/>
            </a:endParaRPr>
          </a:p>
          <a:p>
            <a:endParaRPr lang="en-GB" sz="5600" dirty="0">
              <a:effectLst/>
              <a:latin typeface="Lato" panose="020F0502020204030203" pitchFamily="34" charset="0"/>
              <a:ea typeface="Times New Roman" panose="02020603050405020304" pitchFamily="18" charset="0"/>
            </a:endParaRPr>
          </a:p>
          <a:p>
            <a:endParaRPr lang="en-GB" dirty="0"/>
          </a:p>
        </p:txBody>
      </p:sp>
      <p:sp>
        <p:nvSpPr>
          <p:cNvPr id="2" name="Title 1">
            <a:extLst>
              <a:ext uri="{FF2B5EF4-FFF2-40B4-BE49-F238E27FC236}">
                <a16:creationId xmlns:a16="http://schemas.microsoft.com/office/drawing/2014/main" id="{F920ADA6-062F-42BC-A1E8-CD410029C9EB}"/>
              </a:ext>
            </a:extLst>
          </p:cNvPr>
          <p:cNvSpPr>
            <a:spLocks noGrp="1"/>
          </p:cNvSpPr>
          <p:nvPr>
            <p:ph type="title"/>
          </p:nvPr>
        </p:nvSpPr>
        <p:spPr>
          <a:xfrm>
            <a:off x="419099" y="524435"/>
            <a:ext cx="10515600" cy="968562"/>
          </a:xfrm>
        </p:spPr>
        <p:txBody>
          <a:bodyPr/>
          <a:lstStyle/>
          <a:p>
            <a:r>
              <a:rPr lang="en-GB" dirty="0"/>
              <a:t>Dealing with Complaints &amp; Time Limits</a:t>
            </a:r>
          </a:p>
        </p:txBody>
      </p:sp>
      <p:sp>
        <p:nvSpPr>
          <p:cNvPr id="15" name="Rectangle 2">
            <a:extLst>
              <a:ext uri="{FF2B5EF4-FFF2-40B4-BE49-F238E27FC236}">
                <a16:creationId xmlns:a16="http://schemas.microsoft.com/office/drawing/2014/main" id="{06410975-CA62-4FF8-B837-6C6BDEB43DB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862388" algn="l"/>
              </a:tabLst>
              <a:defRPr>
                <a:solidFill>
                  <a:schemeClr val="tx1"/>
                </a:solidFill>
                <a:latin typeface="Arial" panose="020B0604020202020204" pitchFamily="34" charset="0"/>
              </a:defRPr>
            </a:lvl1pPr>
            <a:lvl2pPr eaLnBrk="0" fontAlgn="base" hangingPunct="0">
              <a:spcBef>
                <a:spcPct val="0"/>
              </a:spcBef>
              <a:spcAft>
                <a:spcPct val="0"/>
              </a:spcAft>
              <a:tabLst>
                <a:tab pos="3862388" algn="l"/>
              </a:tabLst>
              <a:defRPr>
                <a:solidFill>
                  <a:schemeClr val="tx1"/>
                </a:solidFill>
                <a:latin typeface="Arial" panose="020B0604020202020204" pitchFamily="34" charset="0"/>
              </a:defRPr>
            </a:lvl2pPr>
            <a:lvl3pPr eaLnBrk="0" fontAlgn="base" hangingPunct="0">
              <a:spcBef>
                <a:spcPct val="0"/>
              </a:spcBef>
              <a:spcAft>
                <a:spcPct val="0"/>
              </a:spcAft>
              <a:tabLst>
                <a:tab pos="3862388" algn="l"/>
              </a:tabLst>
              <a:defRPr>
                <a:solidFill>
                  <a:schemeClr val="tx1"/>
                </a:solidFill>
                <a:latin typeface="Arial" panose="020B0604020202020204" pitchFamily="34" charset="0"/>
              </a:defRPr>
            </a:lvl3pPr>
            <a:lvl4pPr eaLnBrk="0" fontAlgn="base" hangingPunct="0">
              <a:spcBef>
                <a:spcPct val="0"/>
              </a:spcBef>
              <a:spcAft>
                <a:spcPct val="0"/>
              </a:spcAft>
              <a:tabLst>
                <a:tab pos="3862388" algn="l"/>
              </a:tabLst>
              <a:defRPr>
                <a:solidFill>
                  <a:schemeClr val="tx1"/>
                </a:solidFill>
                <a:latin typeface="Arial" panose="020B0604020202020204" pitchFamily="34" charset="0"/>
              </a:defRPr>
            </a:lvl4pPr>
            <a:lvl5pPr eaLnBrk="0" fontAlgn="base" hangingPunct="0">
              <a:spcBef>
                <a:spcPct val="0"/>
              </a:spcBef>
              <a:spcAft>
                <a:spcPct val="0"/>
              </a:spcAft>
              <a:tabLst>
                <a:tab pos="3862388" algn="l"/>
              </a:tabLst>
              <a:defRPr>
                <a:solidFill>
                  <a:schemeClr val="tx1"/>
                </a:solidFill>
                <a:latin typeface="Arial" panose="020B0604020202020204" pitchFamily="34" charset="0"/>
              </a:defRPr>
            </a:lvl5pPr>
            <a:lvl6pPr eaLnBrk="0" fontAlgn="base" hangingPunct="0">
              <a:spcBef>
                <a:spcPct val="0"/>
              </a:spcBef>
              <a:spcAft>
                <a:spcPct val="0"/>
              </a:spcAft>
              <a:tabLst>
                <a:tab pos="3862388" algn="l"/>
              </a:tabLst>
              <a:defRPr>
                <a:solidFill>
                  <a:schemeClr val="tx1"/>
                </a:solidFill>
                <a:latin typeface="Arial" panose="020B0604020202020204" pitchFamily="34" charset="0"/>
              </a:defRPr>
            </a:lvl6pPr>
            <a:lvl7pPr eaLnBrk="0" fontAlgn="base" hangingPunct="0">
              <a:spcBef>
                <a:spcPct val="0"/>
              </a:spcBef>
              <a:spcAft>
                <a:spcPct val="0"/>
              </a:spcAft>
              <a:tabLst>
                <a:tab pos="3862388" algn="l"/>
              </a:tabLst>
              <a:defRPr>
                <a:solidFill>
                  <a:schemeClr val="tx1"/>
                </a:solidFill>
                <a:latin typeface="Arial" panose="020B0604020202020204" pitchFamily="34" charset="0"/>
              </a:defRPr>
            </a:lvl7pPr>
            <a:lvl8pPr eaLnBrk="0" fontAlgn="base" hangingPunct="0">
              <a:spcBef>
                <a:spcPct val="0"/>
              </a:spcBef>
              <a:spcAft>
                <a:spcPct val="0"/>
              </a:spcAft>
              <a:tabLst>
                <a:tab pos="3862388" algn="l"/>
              </a:tabLst>
              <a:defRPr>
                <a:solidFill>
                  <a:schemeClr val="tx1"/>
                </a:solidFill>
                <a:latin typeface="Arial" panose="020B0604020202020204" pitchFamily="34" charset="0"/>
              </a:defRPr>
            </a:lvl8pPr>
            <a:lvl9pPr eaLnBrk="0" fontAlgn="base" hangingPunct="0">
              <a:spcBef>
                <a:spcPct val="0"/>
              </a:spcBef>
              <a:spcAft>
                <a:spcPct val="0"/>
              </a:spcAft>
              <a:tabLst>
                <a:tab pos="38623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862388" algn="l"/>
              </a:tabLst>
            </a:pPr>
            <a:r>
              <a:rPr kumimoji="0" lang="en-GB" altLang="en-US" sz="1100" b="0" i="0" u="none" strike="noStrike" cap="none" normalizeH="0" baseline="0" dirty="0">
                <a:ln>
                  <a:noFill/>
                </a:ln>
                <a:solidFill>
                  <a:schemeClr val="tx1"/>
                </a:solidFill>
                <a:effectLst/>
                <a:latin typeface="Lato" panose="020F0502020204030203" pitchFamily="34" charset="0"/>
                <a:ea typeface="Gill Sans MT" panose="020B0502020104020203" pitchFamily="34" charset="0"/>
                <a:cs typeface="Times New Roman" panose="02020603050405020304" pitchFamily="18" charset="0"/>
              </a:rPr>
              <a:t>	</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1085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55DF3E9A-0063-4F22-BBB6-49581E3E10D9}"/>
              </a:ext>
            </a:extLst>
          </p:cNvPr>
          <p:cNvSpPr>
            <a:spLocks noGrp="1"/>
          </p:cNvSpPr>
          <p:nvPr>
            <p:ph idx="1"/>
          </p:nvPr>
        </p:nvSpPr>
        <p:spPr>
          <a:xfrm>
            <a:off x="838200" y="1936376"/>
            <a:ext cx="11192435" cy="4921623"/>
          </a:xfrm>
        </p:spPr>
        <p:txBody>
          <a:bodyPr>
            <a:normAutofit fontScale="40000" lnSpcReduction="20000"/>
          </a:bodyPr>
          <a:lstStyle/>
          <a:p>
            <a:pPr marL="0" indent="0">
              <a:buNone/>
            </a:pPr>
            <a:r>
              <a:rPr lang="en-GB" sz="3500" i="0" dirty="0">
                <a:effectLst/>
                <a:latin typeface="Lato" panose="020F0502020204030203" pitchFamily="34" charset="0"/>
              </a:rPr>
              <a:t>Anyone can request information from the Council. A</a:t>
            </a:r>
            <a:r>
              <a:rPr lang="en-GB" sz="3500" b="0" i="0" dirty="0">
                <a:effectLst/>
                <a:latin typeface="Lato" panose="020F0502020204030203" pitchFamily="34" charset="0"/>
              </a:rPr>
              <a:t> request must be made in writing and the requester must provide their name and an email or postal address. </a:t>
            </a:r>
            <a:endParaRPr lang="en-GB" sz="3500" dirty="0">
              <a:latin typeface="Lato" panose="020F0502020204030203" pitchFamily="34" charset="0"/>
            </a:endParaRPr>
          </a:p>
          <a:p>
            <a:pPr marL="0" indent="0">
              <a:buNone/>
            </a:pPr>
            <a:endParaRPr lang="en-GB" sz="3500" b="0" i="0" dirty="0">
              <a:effectLst/>
              <a:latin typeface="Lato" panose="020F0502020204030203" pitchFamily="34" charset="0"/>
            </a:endParaRPr>
          </a:p>
          <a:p>
            <a:pPr marL="0" indent="0">
              <a:buNone/>
            </a:pPr>
            <a:r>
              <a:rPr lang="en-GB" sz="3500" b="1" dirty="0">
                <a:latin typeface="Lato" panose="020F0502020204030203" pitchFamily="34" charset="0"/>
              </a:rPr>
              <a:t>Two stage process.</a:t>
            </a:r>
          </a:p>
          <a:p>
            <a:r>
              <a:rPr lang="en-GB" sz="3500" b="0" i="0" dirty="0">
                <a:effectLst/>
                <a:latin typeface="Lato" panose="020F0502020204030203" pitchFamily="34" charset="0"/>
              </a:rPr>
              <a:t>The information is first dealt with by a Service </a:t>
            </a:r>
            <a:r>
              <a:rPr lang="en-GB" sz="3500" dirty="0">
                <a:latin typeface="Lato" panose="020F0502020204030203" pitchFamily="34" charset="0"/>
              </a:rPr>
              <a:t>M</a:t>
            </a:r>
            <a:r>
              <a:rPr lang="en-GB" sz="3500" b="0" i="0" dirty="0">
                <a:effectLst/>
                <a:latin typeface="Lato" panose="020F0502020204030203" pitchFamily="34" charset="0"/>
              </a:rPr>
              <a:t>anager or a Head of Service </a:t>
            </a:r>
          </a:p>
          <a:p>
            <a:r>
              <a:rPr lang="en-GB" sz="3500" dirty="0">
                <a:latin typeface="Lato" panose="020F0502020204030203" pitchFamily="34" charset="0"/>
              </a:rPr>
              <a:t>A</a:t>
            </a:r>
            <a:r>
              <a:rPr lang="en-GB" sz="3500" b="0" i="0" dirty="0">
                <a:effectLst/>
                <a:latin typeface="Lato" panose="020F0502020204030203" pitchFamily="34" charset="0"/>
              </a:rPr>
              <a:t>n internal review can be carried out  by a DD or Director if the requester is dissatisfied with the information initially provided</a:t>
            </a:r>
          </a:p>
          <a:p>
            <a:r>
              <a:rPr lang="en-GB" sz="3500" dirty="0">
                <a:latin typeface="Lato" panose="020F0502020204030203" pitchFamily="34" charset="0"/>
              </a:rPr>
              <a:t>The requester can approach the Information Commissioner’s Office it they remains unhappy after we have completed an internal review</a:t>
            </a:r>
            <a:endParaRPr lang="en-GB" sz="3500" b="0" i="0" dirty="0">
              <a:effectLst/>
              <a:latin typeface="Lato" panose="020F0502020204030203" pitchFamily="34" charset="0"/>
            </a:endParaRPr>
          </a:p>
          <a:p>
            <a:r>
              <a:rPr lang="en-GB" sz="3500" b="0" i="0" dirty="0">
                <a:effectLst/>
                <a:latin typeface="Lato" panose="020F0502020204030203" pitchFamily="34" charset="0"/>
              </a:rPr>
              <a:t>We respond to all FOI requests within 20 working days</a:t>
            </a:r>
          </a:p>
          <a:p>
            <a:pPr marL="0" indent="0">
              <a:buNone/>
            </a:pPr>
            <a:endParaRPr lang="en-GB" sz="3500" i="0" dirty="0">
              <a:effectLst/>
              <a:latin typeface="Lato" panose="020F0502020204030203" pitchFamily="34" charset="0"/>
            </a:endParaRPr>
          </a:p>
          <a:p>
            <a:pPr marL="0" indent="0">
              <a:buNone/>
            </a:pPr>
            <a:r>
              <a:rPr lang="en-GB" sz="3500" b="1" i="0" dirty="0">
                <a:effectLst/>
                <a:latin typeface="Lato" panose="020F0502020204030203" pitchFamily="34" charset="0"/>
              </a:rPr>
              <a:t>The Freedom of Information Act (FOIA)</a:t>
            </a:r>
            <a:r>
              <a:rPr lang="en-GB" sz="3500" b="0" i="0" dirty="0">
                <a:effectLst/>
                <a:latin typeface="Lato" panose="020F0502020204030203" pitchFamily="34" charset="0"/>
              </a:rPr>
              <a:t> </a:t>
            </a:r>
          </a:p>
          <a:p>
            <a:r>
              <a:rPr lang="en-GB" sz="3500" dirty="0">
                <a:latin typeface="Lato" panose="020F0502020204030203" pitchFamily="34" charset="0"/>
              </a:rPr>
              <a:t>E</a:t>
            </a:r>
            <a:r>
              <a:rPr lang="en-GB" sz="3500" b="0" i="0" dirty="0">
                <a:effectLst/>
                <a:latin typeface="Lato" panose="020F0502020204030203" pitchFamily="34" charset="0"/>
              </a:rPr>
              <a:t>nables individuals to access information held by the Council. Sometimes we withhold information if we believe an exemption applies to it.</a:t>
            </a:r>
          </a:p>
          <a:p>
            <a:pPr marL="0" indent="0">
              <a:buNone/>
            </a:pPr>
            <a:endParaRPr lang="en-GB" sz="3500" b="0" i="0" dirty="0">
              <a:effectLst/>
              <a:latin typeface="Lato" panose="020F0502020204030203" pitchFamily="34" charset="0"/>
            </a:endParaRPr>
          </a:p>
          <a:p>
            <a:pPr marL="0" indent="0">
              <a:buNone/>
            </a:pPr>
            <a:r>
              <a:rPr lang="en-GB" sz="3500" b="1" i="0" dirty="0">
                <a:effectLst/>
                <a:latin typeface="Lato" panose="020F0502020204030203" pitchFamily="34" charset="0"/>
              </a:rPr>
              <a:t>The Environmental Information Regulations (EIR)</a:t>
            </a:r>
            <a:r>
              <a:rPr lang="en-GB" sz="3500" b="0" i="0" dirty="0">
                <a:effectLst/>
                <a:latin typeface="Lato" panose="020F0502020204030203" pitchFamily="34" charset="0"/>
              </a:rPr>
              <a:t> </a:t>
            </a:r>
          </a:p>
          <a:p>
            <a:r>
              <a:rPr lang="en-GB" sz="3500" dirty="0">
                <a:latin typeface="Lato" panose="020F0502020204030203" pitchFamily="34" charset="0"/>
              </a:rPr>
              <a:t>E</a:t>
            </a:r>
            <a:r>
              <a:rPr lang="en-GB" sz="3500" b="0" i="0" dirty="0">
                <a:effectLst/>
                <a:latin typeface="Lato" panose="020F0502020204030203" pitchFamily="34" charset="0"/>
              </a:rPr>
              <a:t>nables </a:t>
            </a:r>
            <a:r>
              <a:rPr lang="en-GB" sz="3500" dirty="0">
                <a:latin typeface="Lato" panose="020F0502020204030203" pitchFamily="34" charset="0"/>
              </a:rPr>
              <a:t>a person </a:t>
            </a:r>
            <a:r>
              <a:rPr lang="en-GB" sz="3500" b="0" i="0" dirty="0">
                <a:effectLst/>
                <a:latin typeface="Lato" panose="020F0502020204030203" pitchFamily="34" charset="0"/>
              </a:rPr>
              <a:t>to access environmental information such planning records that we hold. </a:t>
            </a:r>
          </a:p>
          <a:p>
            <a:pPr marL="0" indent="0">
              <a:buNone/>
            </a:pPr>
            <a:endParaRPr lang="en-GB" sz="3500" b="0" i="0" dirty="0">
              <a:effectLst/>
              <a:latin typeface="Lato" panose="020F0502020204030203" pitchFamily="34" charset="0"/>
            </a:endParaRPr>
          </a:p>
          <a:p>
            <a:pPr marL="0" indent="0">
              <a:buNone/>
            </a:pPr>
            <a:r>
              <a:rPr lang="en-GB" sz="3500" b="1" i="0" dirty="0">
                <a:effectLst/>
                <a:latin typeface="Lato" panose="020F0502020204030203" pitchFamily="34" charset="0"/>
              </a:rPr>
              <a:t>The Data Protection Act 2018/</a:t>
            </a:r>
            <a:r>
              <a:rPr lang="en-GB" sz="3500" b="1" i="0" dirty="0">
                <a:effectLst/>
                <a:latin typeface="arial" panose="020B0604020202020204" pitchFamily="34" charset="0"/>
              </a:rPr>
              <a:t>General Data Protection Regulation</a:t>
            </a:r>
          </a:p>
          <a:p>
            <a:r>
              <a:rPr lang="en-GB" sz="3500" b="0" i="0" dirty="0">
                <a:effectLst/>
                <a:latin typeface="Lato" panose="020F0502020204030203" pitchFamily="34" charset="0"/>
              </a:rPr>
              <a:t>Provides individuals with the opportunity to access any personal information that we hold about them. A request for personal information is known as a Subject Access Request</a:t>
            </a:r>
          </a:p>
          <a:p>
            <a:endParaRPr lang="en-GB" dirty="0"/>
          </a:p>
        </p:txBody>
      </p:sp>
      <p:sp>
        <p:nvSpPr>
          <p:cNvPr id="2" name="Title 1">
            <a:extLst>
              <a:ext uri="{FF2B5EF4-FFF2-40B4-BE49-F238E27FC236}">
                <a16:creationId xmlns:a16="http://schemas.microsoft.com/office/drawing/2014/main" id="{F920ADA6-062F-42BC-A1E8-CD410029C9EB}"/>
              </a:ext>
            </a:extLst>
          </p:cNvPr>
          <p:cNvSpPr>
            <a:spLocks noGrp="1"/>
          </p:cNvSpPr>
          <p:nvPr>
            <p:ph type="title"/>
          </p:nvPr>
        </p:nvSpPr>
        <p:spPr>
          <a:xfrm>
            <a:off x="838199" y="501649"/>
            <a:ext cx="11192436" cy="1325563"/>
          </a:xfrm>
        </p:spPr>
        <p:txBody>
          <a:bodyPr/>
          <a:lstStyle/>
          <a:p>
            <a:r>
              <a:rPr lang="en-GB" dirty="0"/>
              <a:t>How we deal with Requests for Information</a:t>
            </a:r>
          </a:p>
        </p:txBody>
      </p:sp>
      <p:sp>
        <p:nvSpPr>
          <p:cNvPr id="15" name="Rectangle 2">
            <a:extLst>
              <a:ext uri="{FF2B5EF4-FFF2-40B4-BE49-F238E27FC236}">
                <a16:creationId xmlns:a16="http://schemas.microsoft.com/office/drawing/2014/main" id="{06410975-CA62-4FF8-B837-6C6BDEB43DB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862388" algn="l"/>
              </a:tabLst>
              <a:defRPr>
                <a:solidFill>
                  <a:schemeClr val="tx1"/>
                </a:solidFill>
                <a:latin typeface="Arial" panose="020B0604020202020204" pitchFamily="34" charset="0"/>
              </a:defRPr>
            </a:lvl1pPr>
            <a:lvl2pPr eaLnBrk="0" fontAlgn="base" hangingPunct="0">
              <a:spcBef>
                <a:spcPct val="0"/>
              </a:spcBef>
              <a:spcAft>
                <a:spcPct val="0"/>
              </a:spcAft>
              <a:tabLst>
                <a:tab pos="3862388" algn="l"/>
              </a:tabLst>
              <a:defRPr>
                <a:solidFill>
                  <a:schemeClr val="tx1"/>
                </a:solidFill>
                <a:latin typeface="Arial" panose="020B0604020202020204" pitchFamily="34" charset="0"/>
              </a:defRPr>
            </a:lvl2pPr>
            <a:lvl3pPr eaLnBrk="0" fontAlgn="base" hangingPunct="0">
              <a:spcBef>
                <a:spcPct val="0"/>
              </a:spcBef>
              <a:spcAft>
                <a:spcPct val="0"/>
              </a:spcAft>
              <a:tabLst>
                <a:tab pos="3862388" algn="l"/>
              </a:tabLst>
              <a:defRPr>
                <a:solidFill>
                  <a:schemeClr val="tx1"/>
                </a:solidFill>
                <a:latin typeface="Arial" panose="020B0604020202020204" pitchFamily="34" charset="0"/>
              </a:defRPr>
            </a:lvl3pPr>
            <a:lvl4pPr eaLnBrk="0" fontAlgn="base" hangingPunct="0">
              <a:spcBef>
                <a:spcPct val="0"/>
              </a:spcBef>
              <a:spcAft>
                <a:spcPct val="0"/>
              </a:spcAft>
              <a:tabLst>
                <a:tab pos="3862388" algn="l"/>
              </a:tabLst>
              <a:defRPr>
                <a:solidFill>
                  <a:schemeClr val="tx1"/>
                </a:solidFill>
                <a:latin typeface="Arial" panose="020B0604020202020204" pitchFamily="34" charset="0"/>
              </a:defRPr>
            </a:lvl4pPr>
            <a:lvl5pPr eaLnBrk="0" fontAlgn="base" hangingPunct="0">
              <a:spcBef>
                <a:spcPct val="0"/>
              </a:spcBef>
              <a:spcAft>
                <a:spcPct val="0"/>
              </a:spcAft>
              <a:tabLst>
                <a:tab pos="3862388" algn="l"/>
              </a:tabLst>
              <a:defRPr>
                <a:solidFill>
                  <a:schemeClr val="tx1"/>
                </a:solidFill>
                <a:latin typeface="Arial" panose="020B0604020202020204" pitchFamily="34" charset="0"/>
              </a:defRPr>
            </a:lvl5pPr>
            <a:lvl6pPr eaLnBrk="0" fontAlgn="base" hangingPunct="0">
              <a:spcBef>
                <a:spcPct val="0"/>
              </a:spcBef>
              <a:spcAft>
                <a:spcPct val="0"/>
              </a:spcAft>
              <a:tabLst>
                <a:tab pos="3862388" algn="l"/>
              </a:tabLst>
              <a:defRPr>
                <a:solidFill>
                  <a:schemeClr val="tx1"/>
                </a:solidFill>
                <a:latin typeface="Arial" panose="020B0604020202020204" pitchFamily="34" charset="0"/>
              </a:defRPr>
            </a:lvl6pPr>
            <a:lvl7pPr eaLnBrk="0" fontAlgn="base" hangingPunct="0">
              <a:spcBef>
                <a:spcPct val="0"/>
              </a:spcBef>
              <a:spcAft>
                <a:spcPct val="0"/>
              </a:spcAft>
              <a:tabLst>
                <a:tab pos="3862388" algn="l"/>
              </a:tabLst>
              <a:defRPr>
                <a:solidFill>
                  <a:schemeClr val="tx1"/>
                </a:solidFill>
                <a:latin typeface="Arial" panose="020B0604020202020204" pitchFamily="34" charset="0"/>
              </a:defRPr>
            </a:lvl7pPr>
            <a:lvl8pPr eaLnBrk="0" fontAlgn="base" hangingPunct="0">
              <a:spcBef>
                <a:spcPct val="0"/>
              </a:spcBef>
              <a:spcAft>
                <a:spcPct val="0"/>
              </a:spcAft>
              <a:tabLst>
                <a:tab pos="3862388" algn="l"/>
              </a:tabLst>
              <a:defRPr>
                <a:solidFill>
                  <a:schemeClr val="tx1"/>
                </a:solidFill>
                <a:latin typeface="Arial" panose="020B0604020202020204" pitchFamily="34" charset="0"/>
              </a:defRPr>
            </a:lvl8pPr>
            <a:lvl9pPr eaLnBrk="0" fontAlgn="base" hangingPunct="0">
              <a:spcBef>
                <a:spcPct val="0"/>
              </a:spcBef>
              <a:spcAft>
                <a:spcPct val="0"/>
              </a:spcAft>
              <a:tabLst>
                <a:tab pos="38623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862388" algn="l"/>
              </a:tabLst>
            </a:pPr>
            <a:r>
              <a:rPr kumimoji="0" lang="en-GB" altLang="en-US" sz="1100" b="0" i="0" u="none" strike="noStrike" cap="none" normalizeH="0" baseline="0" dirty="0">
                <a:ln>
                  <a:noFill/>
                </a:ln>
                <a:solidFill>
                  <a:schemeClr val="tx1"/>
                </a:solidFill>
                <a:effectLst/>
                <a:latin typeface="Lato" panose="020F0502020204030203" pitchFamily="34" charset="0"/>
                <a:ea typeface="Gill Sans MT" panose="020B0502020104020203" pitchFamily="34" charset="0"/>
                <a:cs typeface="Times New Roman" panose="02020603050405020304" pitchFamily="18" charset="0"/>
              </a:rPr>
              <a:t>	</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5563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3E8E3D-B242-4C83-BA82-BA543915D571}"/>
              </a:ext>
            </a:extLst>
          </p:cNvPr>
          <p:cNvSpPr>
            <a:spLocks noGrp="1"/>
          </p:cNvSpPr>
          <p:nvPr>
            <p:ph idx="1"/>
          </p:nvPr>
        </p:nvSpPr>
        <p:spPr/>
        <p:txBody>
          <a:bodyPr>
            <a:normAutofit lnSpcReduction="10000"/>
          </a:bodyPr>
          <a:lstStyle/>
          <a:p>
            <a:pPr marL="0" indent="0">
              <a:buNone/>
            </a:pPr>
            <a:r>
              <a:rPr lang="en-GB" dirty="0"/>
              <a:t>Welcome from Nick Hollier – </a:t>
            </a:r>
          </a:p>
          <a:p>
            <a:pPr marL="0" indent="0">
              <a:buNone/>
            </a:pPr>
            <a:r>
              <a:rPr lang="en-GB" dirty="0"/>
              <a:t>Deputy Director (Corporate Services)</a:t>
            </a:r>
          </a:p>
          <a:p>
            <a:pPr marL="0" indent="0">
              <a:buNone/>
            </a:pPr>
            <a:endParaRPr lang="en-GB" dirty="0"/>
          </a:p>
          <a:p>
            <a:r>
              <a:rPr lang="en-GB" dirty="0"/>
              <a:t>Support for Members</a:t>
            </a:r>
          </a:p>
          <a:p>
            <a:r>
              <a:rPr lang="en-GB" dirty="0"/>
              <a:t>Members’ Enquiries Process</a:t>
            </a:r>
          </a:p>
          <a:p>
            <a:r>
              <a:rPr lang="en-GB" dirty="0"/>
              <a:t>Handling Everyday Casework</a:t>
            </a:r>
          </a:p>
          <a:p>
            <a:r>
              <a:rPr lang="en-GB" dirty="0"/>
              <a:t>Complaints &amp; FOI</a:t>
            </a:r>
          </a:p>
          <a:p>
            <a:r>
              <a:rPr lang="en-GB" dirty="0"/>
              <a:t>Personal Safety</a:t>
            </a:r>
          </a:p>
          <a:p>
            <a:pPr marL="0" indent="0">
              <a:buNone/>
            </a:pPr>
            <a:endParaRPr lang="en-GB" dirty="0"/>
          </a:p>
        </p:txBody>
      </p:sp>
      <p:sp>
        <p:nvSpPr>
          <p:cNvPr id="3" name="Title 2">
            <a:extLst>
              <a:ext uri="{FF2B5EF4-FFF2-40B4-BE49-F238E27FC236}">
                <a16:creationId xmlns:a16="http://schemas.microsoft.com/office/drawing/2014/main" id="{A929830A-7431-4436-B82A-A0BAC326DDD3}"/>
              </a:ext>
            </a:extLst>
          </p:cNvPr>
          <p:cNvSpPr>
            <a:spLocks noGrp="1"/>
          </p:cNvSpPr>
          <p:nvPr>
            <p:ph type="title"/>
          </p:nvPr>
        </p:nvSpPr>
        <p:spPr/>
        <p:txBody>
          <a:bodyPr/>
          <a:lstStyle/>
          <a:p>
            <a:r>
              <a:rPr lang="en-GB" dirty="0"/>
              <a:t>Outline of Session</a:t>
            </a:r>
          </a:p>
        </p:txBody>
      </p:sp>
    </p:spTree>
    <p:extLst>
      <p:ext uri="{BB962C8B-B14F-4D97-AF65-F5344CB8AC3E}">
        <p14:creationId xmlns:p14="http://schemas.microsoft.com/office/powerpoint/2010/main" val="3676023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55DF3E9A-0063-4F22-BBB6-49581E3E10D9}"/>
              </a:ext>
            </a:extLst>
          </p:cNvPr>
          <p:cNvSpPr>
            <a:spLocks noGrp="1"/>
          </p:cNvSpPr>
          <p:nvPr>
            <p:ph idx="1"/>
          </p:nvPr>
        </p:nvSpPr>
        <p:spPr>
          <a:xfrm>
            <a:off x="838200" y="1978573"/>
            <a:ext cx="10515600" cy="4735992"/>
          </a:xfrm>
        </p:spPr>
        <p:txBody>
          <a:bodyPr>
            <a:normAutofit fontScale="77500" lnSpcReduction="20000"/>
          </a:bodyPr>
          <a:lstStyle/>
          <a:p>
            <a:pPr marL="0" indent="0">
              <a:buNone/>
            </a:pPr>
            <a:r>
              <a:rPr lang="en-GB" sz="2800" dirty="0">
                <a:latin typeface="Lato" panose="020F0502020204030203" pitchFamily="34" charset="0"/>
              </a:rPr>
              <a:t>W</a:t>
            </a:r>
            <a:r>
              <a:rPr lang="en-GB" sz="2800" b="0" i="0" dirty="0">
                <a:effectLst/>
                <a:latin typeface="Lato" panose="020F0502020204030203" pitchFamily="34" charset="0"/>
              </a:rPr>
              <a:t>e publish responses to the wide range of information requests on our ‘Disclosure Log’ on our website</a:t>
            </a:r>
          </a:p>
          <a:p>
            <a:pPr marL="0" indent="0">
              <a:buNone/>
            </a:pPr>
            <a:endParaRPr lang="en-GB" sz="2800" b="0" i="0" dirty="0">
              <a:effectLst/>
              <a:latin typeface="Lato" panose="020F0502020204030203" pitchFamily="34" charset="0"/>
            </a:endParaRPr>
          </a:p>
          <a:p>
            <a:pPr marL="0" indent="0">
              <a:buNone/>
            </a:pPr>
            <a:r>
              <a:rPr lang="en-GB" sz="2800" b="0" i="0" dirty="0">
                <a:effectLst/>
                <a:latin typeface="Lato" panose="020F0502020204030203" pitchFamily="34" charset="0"/>
              </a:rPr>
              <a:t>We encourage all Individuals to search the Disclosure </a:t>
            </a:r>
            <a:r>
              <a:rPr lang="en-GB" sz="2800" dirty="0">
                <a:latin typeface="Lato" panose="020F0502020204030203" pitchFamily="34" charset="0"/>
              </a:rPr>
              <a:t>L</a:t>
            </a:r>
            <a:r>
              <a:rPr lang="en-GB" sz="2800" b="0" i="0" dirty="0">
                <a:effectLst/>
                <a:latin typeface="Lato" panose="020F0502020204030203" pitchFamily="34" charset="0"/>
              </a:rPr>
              <a:t>og for information before they submit a request for information under FOIA or EIR </a:t>
            </a:r>
          </a:p>
          <a:p>
            <a:pPr marL="0" indent="0">
              <a:buNone/>
            </a:pPr>
            <a:endParaRPr lang="en-GB" sz="2800" dirty="0">
              <a:latin typeface="Lato" panose="020F0502020204030203" pitchFamily="34" charset="0"/>
            </a:endParaRPr>
          </a:p>
          <a:p>
            <a:pPr marL="0" indent="0">
              <a:buNone/>
            </a:pPr>
            <a:r>
              <a:rPr lang="en-GB" sz="2800" dirty="0">
                <a:latin typeface="Lato" panose="020F0502020204030203" pitchFamily="34" charset="0"/>
              </a:rPr>
              <a:t>To reduce information requests, we publish information on </a:t>
            </a:r>
            <a:r>
              <a:rPr lang="en-GB" sz="2800" b="0" i="0" dirty="0">
                <a:effectLst/>
                <a:latin typeface="Lato" panose="020F0502020204030203" pitchFamily="34" charset="0"/>
              </a:rPr>
              <a:t>our website about topics we are regularly contacted about</a:t>
            </a:r>
            <a:r>
              <a:rPr lang="en-GB" dirty="0">
                <a:latin typeface="Lato" panose="020F0502020204030203" pitchFamily="34" charset="0"/>
              </a:rPr>
              <a:t>, such as:</a:t>
            </a:r>
            <a:endParaRPr lang="en-GB" sz="2800" b="0" i="0" dirty="0">
              <a:effectLst/>
              <a:latin typeface="Lato" panose="020F0502020204030203" pitchFamily="34" charset="0"/>
            </a:endParaRPr>
          </a:p>
          <a:p>
            <a:pPr marL="0" indent="0">
              <a:buNone/>
            </a:pPr>
            <a:endParaRPr lang="en-GB" sz="2800" b="0" i="0" dirty="0">
              <a:effectLst/>
              <a:latin typeface="Lato" panose="020F0502020204030203" pitchFamily="34" charset="0"/>
            </a:endParaRPr>
          </a:p>
          <a:p>
            <a:r>
              <a:rPr lang="en-GB" sz="2800" i="0" dirty="0">
                <a:effectLst/>
                <a:latin typeface="Lato" panose="020F0502020204030203" pitchFamily="34" charset="0"/>
              </a:rPr>
              <a:t>Business rates </a:t>
            </a:r>
          </a:p>
          <a:p>
            <a:pPr>
              <a:buFont typeface="Arial" panose="020B0604020202020204" pitchFamily="34" charset="0"/>
              <a:buChar char="•"/>
            </a:pPr>
            <a:r>
              <a:rPr lang="en-GB" sz="2800" i="0" dirty="0">
                <a:effectLst/>
                <a:latin typeface="Lato" panose="020F0502020204030203" pitchFamily="34" charset="0"/>
              </a:rPr>
              <a:t>Planning applications </a:t>
            </a:r>
          </a:p>
          <a:p>
            <a:pPr>
              <a:buFont typeface="Arial" panose="020B0604020202020204" pitchFamily="34" charset="0"/>
              <a:buChar char="•"/>
            </a:pPr>
            <a:r>
              <a:rPr lang="en-GB" sz="2800" i="0" dirty="0">
                <a:effectLst/>
                <a:latin typeface="Lato" panose="020F0502020204030203" pitchFamily="34" charset="0"/>
              </a:rPr>
              <a:t>Parking Fines </a:t>
            </a:r>
          </a:p>
          <a:p>
            <a:pPr>
              <a:buFont typeface="Arial" panose="020B0604020202020204" pitchFamily="34" charset="0"/>
              <a:buChar char="•"/>
            </a:pPr>
            <a:r>
              <a:rPr lang="en-GB" sz="2800" i="0" dirty="0">
                <a:effectLst/>
                <a:latin typeface="Lato" panose="020F0502020204030203" pitchFamily="34" charset="0"/>
              </a:rPr>
              <a:t>Contracts Register </a:t>
            </a:r>
          </a:p>
          <a:p>
            <a:pPr>
              <a:buFont typeface="Arial" panose="020B0604020202020204" pitchFamily="34" charset="0"/>
              <a:buChar char="•"/>
            </a:pPr>
            <a:r>
              <a:rPr lang="en-GB" sz="2800" i="0" dirty="0">
                <a:effectLst/>
                <a:latin typeface="Lato" panose="020F0502020204030203" pitchFamily="34" charset="0"/>
              </a:rPr>
              <a:t>Empty commercial properties</a:t>
            </a:r>
          </a:p>
          <a:p>
            <a:endParaRPr lang="en-GB" dirty="0"/>
          </a:p>
        </p:txBody>
      </p:sp>
      <p:sp>
        <p:nvSpPr>
          <p:cNvPr id="2" name="Title 1">
            <a:extLst>
              <a:ext uri="{FF2B5EF4-FFF2-40B4-BE49-F238E27FC236}">
                <a16:creationId xmlns:a16="http://schemas.microsoft.com/office/drawing/2014/main" id="{F920ADA6-062F-42BC-A1E8-CD410029C9EB}"/>
              </a:ext>
            </a:extLst>
          </p:cNvPr>
          <p:cNvSpPr>
            <a:spLocks noGrp="1"/>
          </p:cNvSpPr>
          <p:nvPr>
            <p:ph type="title"/>
          </p:nvPr>
        </p:nvSpPr>
        <p:spPr>
          <a:xfrm>
            <a:off x="838200" y="457200"/>
            <a:ext cx="10515600" cy="1325563"/>
          </a:xfrm>
        </p:spPr>
        <p:txBody>
          <a:bodyPr/>
          <a:lstStyle/>
          <a:p>
            <a:r>
              <a:rPr lang="en-GB" dirty="0"/>
              <a:t>Our Disclosure Log</a:t>
            </a:r>
          </a:p>
        </p:txBody>
      </p:sp>
      <p:sp>
        <p:nvSpPr>
          <p:cNvPr id="15" name="Rectangle 2">
            <a:extLst>
              <a:ext uri="{FF2B5EF4-FFF2-40B4-BE49-F238E27FC236}">
                <a16:creationId xmlns:a16="http://schemas.microsoft.com/office/drawing/2014/main" id="{06410975-CA62-4FF8-B837-6C6BDEB43DB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862388" algn="l"/>
              </a:tabLst>
              <a:defRPr>
                <a:solidFill>
                  <a:schemeClr val="tx1"/>
                </a:solidFill>
                <a:latin typeface="Arial" panose="020B0604020202020204" pitchFamily="34" charset="0"/>
              </a:defRPr>
            </a:lvl1pPr>
            <a:lvl2pPr eaLnBrk="0" fontAlgn="base" hangingPunct="0">
              <a:spcBef>
                <a:spcPct val="0"/>
              </a:spcBef>
              <a:spcAft>
                <a:spcPct val="0"/>
              </a:spcAft>
              <a:tabLst>
                <a:tab pos="3862388" algn="l"/>
              </a:tabLst>
              <a:defRPr>
                <a:solidFill>
                  <a:schemeClr val="tx1"/>
                </a:solidFill>
                <a:latin typeface="Arial" panose="020B0604020202020204" pitchFamily="34" charset="0"/>
              </a:defRPr>
            </a:lvl2pPr>
            <a:lvl3pPr eaLnBrk="0" fontAlgn="base" hangingPunct="0">
              <a:spcBef>
                <a:spcPct val="0"/>
              </a:spcBef>
              <a:spcAft>
                <a:spcPct val="0"/>
              </a:spcAft>
              <a:tabLst>
                <a:tab pos="3862388" algn="l"/>
              </a:tabLst>
              <a:defRPr>
                <a:solidFill>
                  <a:schemeClr val="tx1"/>
                </a:solidFill>
                <a:latin typeface="Arial" panose="020B0604020202020204" pitchFamily="34" charset="0"/>
              </a:defRPr>
            </a:lvl3pPr>
            <a:lvl4pPr eaLnBrk="0" fontAlgn="base" hangingPunct="0">
              <a:spcBef>
                <a:spcPct val="0"/>
              </a:spcBef>
              <a:spcAft>
                <a:spcPct val="0"/>
              </a:spcAft>
              <a:tabLst>
                <a:tab pos="3862388" algn="l"/>
              </a:tabLst>
              <a:defRPr>
                <a:solidFill>
                  <a:schemeClr val="tx1"/>
                </a:solidFill>
                <a:latin typeface="Arial" panose="020B0604020202020204" pitchFamily="34" charset="0"/>
              </a:defRPr>
            </a:lvl4pPr>
            <a:lvl5pPr eaLnBrk="0" fontAlgn="base" hangingPunct="0">
              <a:spcBef>
                <a:spcPct val="0"/>
              </a:spcBef>
              <a:spcAft>
                <a:spcPct val="0"/>
              </a:spcAft>
              <a:tabLst>
                <a:tab pos="3862388" algn="l"/>
              </a:tabLst>
              <a:defRPr>
                <a:solidFill>
                  <a:schemeClr val="tx1"/>
                </a:solidFill>
                <a:latin typeface="Arial" panose="020B0604020202020204" pitchFamily="34" charset="0"/>
              </a:defRPr>
            </a:lvl5pPr>
            <a:lvl6pPr eaLnBrk="0" fontAlgn="base" hangingPunct="0">
              <a:spcBef>
                <a:spcPct val="0"/>
              </a:spcBef>
              <a:spcAft>
                <a:spcPct val="0"/>
              </a:spcAft>
              <a:tabLst>
                <a:tab pos="3862388" algn="l"/>
              </a:tabLst>
              <a:defRPr>
                <a:solidFill>
                  <a:schemeClr val="tx1"/>
                </a:solidFill>
                <a:latin typeface="Arial" panose="020B0604020202020204" pitchFamily="34" charset="0"/>
              </a:defRPr>
            </a:lvl6pPr>
            <a:lvl7pPr eaLnBrk="0" fontAlgn="base" hangingPunct="0">
              <a:spcBef>
                <a:spcPct val="0"/>
              </a:spcBef>
              <a:spcAft>
                <a:spcPct val="0"/>
              </a:spcAft>
              <a:tabLst>
                <a:tab pos="3862388" algn="l"/>
              </a:tabLst>
              <a:defRPr>
                <a:solidFill>
                  <a:schemeClr val="tx1"/>
                </a:solidFill>
                <a:latin typeface="Arial" panose="020B0604020202020204" pitchFamily="34" charset="0"/>
              </a:defRPr>
            </a:lvl7pPr>
            <a:lvl8pPr eaLnBrk="0" fontAlgn="base" hangingPunct="0">
              <a:spcBef>
                <a:spcPct val="0"/>
              </a:spcBef>
              <a:spcAft>
                <a:spcPct val="0"/>
              </a:spcAft>
              <a:tabLst>
                <a:tab pos="3862388" algn="l"/>
              </a:tabLst>
              <a:defRPr>
                <a:solidFill>
                  <a:schemeClr val="tx1"/>
                </a:solidFill>
                <a:latin typeface="Arial" panose="020B0604020202020204" pitchFamily="34" charset="0"/>
              </a:defRPr>
            </a:lvl8pPr>
            <a:lvl9pPr eaLnBrk="0" fontAlgn="base" hangingPunct="0">
              <a:spcBef>
                <a:spcPct val="0"/>
              </a:spcBef>
              <a:spcAft>
                <a:spcPct val="0"/>
              </a:spcAft>
              <a:tabLst>
                <a:tab pos="38623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862388" algn="l"/>
              </a:tabLst>
            </a:pPr>
            <a:r>
              <a:rPr kumimoji="0" lang="en-GB" altLang="en-US" sz="1100" b="0" i="0" u="none" strike="noStrike" cap="none" normalizeH="0" baseline="0" dirty="0">
                <a:ln>
                  <a:noFill/>
                </a:ln>
                <a:solidFill>
                  <a:schemeClr val="tx1"/>
                </a:solidFill>
                <a:effectLst/>
                <a:latin typeface="Lato" panose="020F0502020204030203" pitchFamily="34" charset="0"/>
                <a:ea typeface="Gill Sans MT" panose="020B0502020104020203" pitchFamily="34" charset="0"/>
                <a:cs typeface="Times New Roman" panose="02020603050405020304" pitchFamily="18" charset="0"/>
              </a:rPr>
              <a:t>	</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1052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55DF3E9A-0063-4F22-BBB6-49581E3E10D9}"/>
              </a:ext>
            </a:extLst>
          </p:cNvPr>
          <p:cNvSpPr>
            <a:spLocks noGrp="1"/>
          </p:cNvSpPr>
          <p:nvPr>
            <p:ph idx="1"/>
          </p:nvPr>
        </p:nvSpPr>
        <p:spPr>
          <a:xfrm>
            <a:off x="838200" y="1661823"/>
            <a:ext cx="10515600" cy="4694528"/>
          </a:xfrm>
        </p:spPr>
        <p:txBody>
          <a:bodyPr>
            <a:normAutofit fontScale="92500" lnSpcReduction="10000"/>
          </a:bodyPr>
          <a:lstStyle/>
          <a:p>
            <a:pPr>
              <a:lnSpc>
                <a:spcPct val="150000"/>
              </a:lnSpc>
              <a:spcAft>
                <a:spcPts val="750"/>
              </a:spcAft>
            </a:pPr>
            <a:r>
              <a:rPr lang="en-GB" sz="2800" dirty="0">
                <a:effectLst/>
                <a:latin typeface="Lato" panose="020F0502020204030203" pitchFamily="34" charset="0"/>
                <a:ea typeface="Times New Roman" panose="02020603050405020304" pitchFamily="18" charset="0"/>
                <a:cs typeface="Times New Roman" panose="02020603050405020304" pitchFamily="18" charset="0"/>
              </a:rPr>
              <a:t>The Complaints Team do not respond to complaints. This responsibility sits with the service area involved in the complaint. </a:t>
            </a:r>
          </a:p>
          <a:p>
            <a:pPr>
              <a:lnSpc>
                <a:spcPct val="150000"/>
              </a:lnSpc>
              <a:spcAft>
                <a:spcPts val="750"/>
              </a:spcAft>
            </a:pPr>
            <a:r>
              <a:rPr lang="en-GB" sz="2800" dirty="0">
                <a:effectLst/>
                <a:latin typeface="Lato" panose="020F0502020204030203" pitchFamily="34" charset="0"/>
                <a:ea typeface="Times New Roman" panose="02020603050405020304" pitchFamily="18" charset="0"/>
                <a:cs typeface="Times New Roman" panose="02020603050405020304" pitchFamily="18" charset="0"/>
              </a:rPr>
              <a:t>The Complaints Team log, monitor, collate information and provide advice to services on how to respond. </a:t>
            </a:r>
          </a:p>
          <a:p>
            <a:pPr>
              <a:lnSpc>
                <a:spcPct val="150000"/>
              </a:lnSpc>
              <a:spcAft>
                <a:spcPts val="750"/>
              </a:spcAft>
            </a:pPr>
            <a:r>
              <a:rPr lang="en-GB" sz="2800" dirty="0">
                <a:effectLst/>
                <a:latin typeface="Lato" panose="020F0502020204030203" pitchFamily="34" charset="0"/>
                <a:ea typeface="Times New Roman" panose="02020603050405020304" pitchFamily="18" charset="0"/>
                <a:cs typeface="Times New Roman" panose="02020603050405020304" pitchFamily="18" charset="0"/>
              </a:rPr>
              <a:t>This includes, but is not limited to, appropriate complaint remedies, the style, content, and language to use in a reply, and how to deal with difficult and vexatious complainants. </a:t>
            </a:r>
            <a:endParaRPr lang="en-GB" sz="2800" dirty="0">
              <a:effectLst/>
              <a:latin typeface="Lato" panose="020F0502020204030203" pitchFamily="34" charset="0"/>
              <a:ea typeface="Arial" panose="020B0604020202020204" pitchFamily="34" charset="0"/>
              <a:cs typeface="Times New Roman" panose="02020603050405020304" pitchFamily="18" charset="0"/>
            </a:endParaRPr>
          </a:p>
          <a:p>
            <a:pPr marL="0" indent="0">
              <a:lnSpc>
                <a:spcPct val="150000"/>
              </a:lnSpc>
              <a:buNone/>
            </a:pPr>
            <a:endParaRPr lang="en-GB" dirty="0"/>
          </a:p>
        </p:txBody>
      </p:sp>
      <p:sp>
        <p:nvSpPr>
          <p:cNvPr id="2" name="Title 1">
            <a:extLst>
              <a:ext uri="{FF2B5EF4-FFF2-40B4-BE49-F238E27FC236}">
                <a16:creationId xmlns:a16="http://schemas.microsoft.com/office/drawing/2014/main" id="{F920ADA6-062F-42BC-A1E8-CD410029C9EB}"/>
              </a:ext>
            </a:extLst>
          </p:cNvPr>
          <p:cNvSpPr>
            <a:spLocks noGrp="1"/>
          </p:cNvSpPr>
          <p:nvPr>
            <p:ph type="title"/>
          </p:nvPr>
        </p:nvSpPr>
        <p:spPr>
          <a:xfrm>
            <a:off x="838200" y="555105"/>
            <a:ext cx="10515600" cy="1325563"/>
          </a:xfrm>
        </p:spPr>
        <p:txBody>
          <a:bodyPr/>
          <a:lstStyle/>
          <a:p>
            <a:r>
              <a:rPr lang="en-GB" dirty="0"/>
              <a:t>The Role of the Complaints Team</a:t>
            </a:r>
          </a:p>
        </p:txBody>
      </p:sp>
      <p:sp>
        <p:nvSpPr>
          <p:cNvPr id="15" name="Rectangle 2">
            <a:extLst>
              <a:ext uri="{FF2B5EF4-FFF2-40B4-BE49-F238E27FC236}">
                <a16:creationId xmlns:a16="http://schemas.microsoft.com/office/drawing/2014/main" id="{06410975-CA62-4FF8-B837-6C6BDEB43DB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862388" algn="l"/>
              </a:tabLst>
              <a:defRPr>
                <a:solidFill>
                  <a:schemeClr val="tx1"/>
                </a:solidFill>
                <a:latin typeface="Arial" panose="020B0604020202020204" pitchFamily="34" charset="0"/>
              </a:defRPr>
            </a:lvl1pPr>
            <a:lvl2pPr eaLnBrk="0" fontAlgn="base" hangingPunct="0">
              <a:spcBef>
                <a:spcPct val="0"/>
              </a:spcBef>
              <a:spcAft>
                <a:spcPct val="0"/>
              </a:spcAft>
              <a:tabLst>
                <a:tab pos="3862388" algn="l"/>
              </a:tabLst>
              <a:defRPr>
                <a:solidFill>
                  <a:schemeClr val="tx1"/>
                </a:solidFill>
                <a:latin typeface="Arial" panose="020B0604020202020204" pitchFamily="34" charset="0"/>
              </a:defRPr>
            </a:lvl2pPr>
            <a:lvl3pPr eaLnBrk="0" fontAlgn="base" hangingPunct="0">
              <a:spcBef>
                <a:spcPct val="0"/>
              </a:spcBef>
              <a:spcAft>
                <a:spcPct val="0"/>
              </a:spcAft>
              <a:tabLst>
                <a:tab pos="3862388" algn="l"/>
              </a:tabLst>
              <a:defRPr>
                <a:solidFill>
                  <a:schemeClr val="tx1"/>
                </a:solidFill>
                <a:latin typeface="Arial" panose="020B0604020202020204" pitchFamily="34" charset="0"/>
              </a:defRPr>
            </a:lvl3pPr>
            <a:lvl4pPr eaLnBrk="0" fontAlgn="base" hangingPunct="0">
              <a:spcBef>
                <a:spcPct val="0"/>
              </a:spcBef>
              <a:spcAft>
                <a:spcPct val="0"/>
              </a:spcAft>
              <a:tabLst>
                <a:tab pos="3862388" algn="l"/>
              </a:tabLst>
              <a:defRPr>
                <a:solidFill>
                  <a:schemeClr val="tx1"/>
                </a:solidFill>
                <a:latin typeface="Arial" panose="020B0604020202020204" pitchFamily="34" charset="0"/>
              </a:defRPr>
            </a:lvl4pPr>
            <a:lvl5pPr eaLnBrk="0" fontAlgn="base" hangingPunct="0">
              <a:spcBef>
                <a:spcPct val="0"/>
              </a:spcBef>
              <a:spcAft>
                <a:spcPct val="0"/>
              </a:spcAft>
              <a:tabLst>
                <a:tab pos="3862388" algn="l"/>
              </a:tabLst>
              <a:defRPr>
                <a:solidFill>
                  <a:schemeClr val="tx1"/>
                </a:solidFill>
                <a:latin typeface="Arial" panose="020B0604020202020204" pitchFamily="34" charset="0"/>
              </a:defRPr>
            </a:lvl5pPr>
            <a:lvl6pPr eaLnBrk="0" fontAlgn="base" hangingPunct="0">
              <a:spcBef>
                <a:spcPct val="0"/>
              </a:spcBef>
              <a:spcAft>
                <a:spcPct val="0"/>
              </a:spcAft>
              <a:tabLst>
                <a:tab pos="3862388" algn="l"/>
              </a:tabLst>
              <a:defRPr>
                <a:solidFill>
                  <a:schemeClr val="tx1"/>
                </a:solidFill>
                <a:latin typeface="Arial" panose="020B0604020202020204" pitchFamily="34" charset="0"/>
              </a:defRPr>
            </a:lvl6pPr>
            <a:lvl7pPr eaLnBrk="0" fontAlgn="base" hangingPunct="0">
              <a:spcBef>
                <a:spcPct val="0"/>
              </a:spcBef>
              <a:spcAft>
                <a:spcPct val="0"/>
              </a:spcAft>
              <a:tabLst>
                <a:tab pos="3862388" algn="l"/>
              </a:tabLst>
              <a:defRPr>
                <a:solidFill>
                  <a:schemeClr val="tx1"/>
                </a:solidFill>
                <a:latin typeface="Arial" panose="020B0604020202020204" pitchFamily="34" charset="0"/>
              </a:defRPr>
            </a:lvl7pPr>
            <a:lvl8pPr eaLnBrk="0" fontAlgn="base" hangingPunct="0">
              <a:spcBef>
                <a:spcPct val="0"/>
              </a:spcBef>
              <a:spcAft>
                <a:spcPct val="0"/>
              </a:spcAft>
              <a:tabLst>
                <a:tab pos="3862388" algn="l"/>
              </a:tabLst>
              <a:defRPr>
                <a:solidFill>
                  <a:schemeClr val="tx1"/>
                </a:solidFill>
                <a:latin typeface="Arial" panose="020B0604020202020204" pitchFamily="34" charset="0"/>
              </a:defRPr>
            </a:lvl8pPr>
            <a:lvl9pPr eaLnBrk="0" fontAlgn="base" hangingPunct="0">
              <a:spcBef>
                <a:spcPct val="0"/>
              </a:spcBef>
              <a:spcAft>
                <a:spcPct val="0"/>
              </a:spcAft>
              <a:tabLst>
                <a:tab pos="38623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862388" algn="l"/>
              </a:tabLst>
            </a:pPr>
            <a:r>
              <a:rPr kumimoji="0" lang="en-GB" altLang="en-US" sz="1100" b="0" i="0" u="none" strike="noStrike" cap="none" normalizeH="0" baseline="0" dirty="0">
                <a:ln>
                  <a:noFill/>
                </a:ln>
                <a:solidFill>
                  <a:schemeClr val="tx1"/>
                </a:solidFill>
                <a:effectLst/>
                <a:latin typeface="Lato" panose="020F0502020204030203" pitchFamily="34" charset="0"/>
                <a:ea typeface="Gill Sans MT" panose="020B0502020104020203" pitchFamily="34" charset="0"/>
                <a:cs typeface="Times New Roman" panose="02020603050405020304" pitchFamily="18" charset="0"/>
              </a:rPr>
              <a:t>	</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7003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455F99-DBCF-4AE5-884F-0FC67065E5F1}"/>
              </a:ext>
            </a:extLst>
          </p:cNvPr>
          <p:cNvSpPr>
            <a:spLocks noGrp="1"/>
          </p:cNvSpPr>
          <p:nvPr>
            <p:ph idx="1"/>
          </p:nvPr>
        </p:nvSpPr>
        <p:spPr/>
        <p:txBody>
          <a:bodyPr/>
          <a:lstStyle/>
          <a:p>
            <a:pPr marL="0" indent="0">
              <a:buNone/>
            </a:pPr>
            <a:endParaRPr lang="en-GB" dirty="0"/>
          </a:p>
          <a:p>
            <a:r>
              <a:rPr lang="en-GB" sz="4800" dirty="0"/>
              <a:t>Cllr Sally Hinkley</a:t>
            </a:r>
          </a:p>
          <a:p>
            <a:pPr marL="0" indent="0">
              <a:buNone/>
            </a:pPr>
            <a:endParaRPr lang="en-GB" sz="4800" dirty="0"/>
          </a:p>
          <a:p>
            <a:r>
              <a:rPr lang="en-GB" sz="4800" dirty="0"/>
              <a:t>Cllr Caroline Newton</a:t>
            </a:r>
          </a:p>
        </p:txBody>
      </p:sp>
      <p:sp>
        <p:nvSpPr>
          <p:cNvPr id="3" name="Title 2">
            <a:extLst>
              <a:ext uri="{FF2B5EF4-FFF2-40B4-BE49-F238E27FC236}">
                <a16:creationId xmlns:a16="http://schemas.microsoft.com/office/drawing/2014/main" id="{FD932B85-C160-4C96-BC1F-451AD4003981}"/>
              </a:ext>
            </a:extLst>
          </p:cNvPr>
          <p:cNvSpPr>
            <a:spLocks noGrp="1"/>
          </p:cNvSpPr>
          <p:nvPr>
            <p:ph type="title"/>
          </p:nvPr>
        </p:nvSpPr>
        <p:spPr/>
        <p:txBody>
          <a:bodyPr/>
          <a:lstStyle/>
          <a:p>
            <a:r>
              <a:rPr lang="en-GB" dirty="0"/>
              <a:t>A special thank you to:</a:t>
            </a:r>
          </a:p>
        </p:txBody>
      </p:sp>
    </p:spTree>
    <p:extLst>
      <p:ext uri="{BB962C8B-B14F-4D97-AF65-F5344CB8AC3E}">
        <p14:creationId xmlns:p14="http://schemas.microsoft.com/office/powerpoint/2010/main" val="1546701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34BCC-8C06-4737-AEDD-2D5EEB4EC505}"/>
              </a:ext>
            </a:extLst>
          </p:cNvPr>
          <p:cNvSpPr>
            <a:spLocks noGrp="1"/>
          </p:cNvSpPr>
          <p:nvPr>
            <p:ph type="title"/>
          </p:nvPr>
        </p:nvSpPr>
        <p:spPr/>
        <p:txBody>
          <a:bodyPr/>
          <a:lstStyle/>
          <a:p>
            <a:pPr algn="ctr"/>
            <a:r>
              <a:rPr lang="en-GB" dirty="0"/>
              <a:t>Questions?</a:t>
            </a:r>
          </a:p>
        </p:txBody>
      </p:sp>
    </p:spTree>
    <p:extLst>
      <p:ext uri="{BB962C8B-B14F-4D97-AF65-F5344CB8AC3E}">
        <p14:creationId xmlns:p14="http://schemas.microsoft.com/office/powerpoint/2010/main" val="2111984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0ADA6-062F-42BC-A1E8-CD410029C9EB}"/>
              </a:ext>
            </a:extLst>
          </p:cNvPr>
          <p:cNvSpPr>
            <a:spLocks noGrp="1"/>
          </p:cNvSpPr>
          <p:nvPr>
            <p:ph type="title"/>
          </p:nvPr>
        </p:nvSpPr>
        <p:spPr>
          <a:xfrm>
            <a:off x="838200" y="909637"/>
            <a:ext cx="10515600" cy="4750184"/>
          </a:xfrm>
        </p:spPr>
        <p:txBody>
          <a:bodyPr>
            <a:normAutofit/>
          </a:bodyPr>
          <a:lstStyle/>
          <a:p>
            <a:pPr algn="ctr"/>
            <a:r>
              <a:rPr lang="en-GB" b="0" i="0" dirty="0">
                <a:effectLst/>
                <a:latin typeface="Lato Black" panose="020F0A02020204030203" pitchFamily="34" charset="0"/>
              </a:rPr>
              <a:t>Members’ Services</a:t>
            </a:r>
            <a:br>
              <a:rPr lang="en-GB" b="0" i="0" dirty="0">
                <a:effectLst/>
                <a:latin typeface="Lato Black" panose="020F0A02020204030203" pitchFamily="34" charset="0"/>
              </a:rPr>
            </a:br>
            <a:r>
              <a:rPr lang="en-GB" b="0" i="0" dirty="0">
                <a:effectLst/>
                <a:latin typeface="Lato Black" panose="020F0A02020204030203" pitchFamily="34" charset="0"/>
              </a:rPr>
              <a:t>Supporting you going forward</a:t>
            </a:r>
            <a:br>
              <a:rPr lang="en-GB" b="0" i="0" dirty="0">
                <a:effectLst/>
                <a:latin typeface="Lato Black" panose="020F0A02020204030203" pitchFamily="34" charset="0"/>
              </a:rPr>
            </a:br>
            <a:br>
              <a:rPr lang="en-GB" b="0" i="0" dirty="0">
                <a:effectLst/>
                <a:latin typeface="Lato Black" panose="020F0A02020204030203" pitchFamily="34" charset="0"/>
              </a:rPr>
            </a:br>
            <a:r>
              <a:rPr lang="en-GB" sz="4400" b="0" i="0" dirty="0">
                <a:effectLst/>
                <a:latin typeface="Lato Black" panose="020F0A02020204030203" pitchFamily="34" charset="0"/>
              </a:rPr>
              <a:t>Dave Easton </a:t>
            </a:r>
            <a:br>
              <a:rPr lang="en-GB" sz="4400" b="0" i="0" dirty="0">
                <a:effectLst/>
                <a:latin typeface="Lato Black" panose="020F0A02020204030203" pitchFamily="34" charset="0"/>
              </a:rPr>
            </a:br>
            <a:r>
              <a:rPr lang="en-GB" sz="4400" b="0" i="0" dirty="0">
                <a:effectLst/>
                <a:latin typeface="Lato Black" panose="020F0A02020204030203" pitchFamily="34" charset="0"/>
              </a:rPr>
              <a:t>Head of Mayoralty &amp; Members’ Services</a:t>
            </a:r>
            <a:br>
              <a:rPr lang="en-GB" b="0" i="0" dirty="0">
                <a:effectLst/>
                <a:latin typeface="Lato Black" panose="020F0A02020204030203" pitchFamily="34" charset="0"/>
              </a:rPr>
            </a:br>
            <a:br>
              <a:rPr lang="en-GB" b="0" i="0" dirty="0">
                <a:effectLst/>
                <a:latin typeface="Lato Black" panose="020F0A02020204030203" pitchFamily="34" charset="0"/>
              </a:rPr>
            </a:br>
            <a:endParaRPr lang="en-GB" dirty="0">
              <a:latin typeface="Lato Black" panose="020F0A02020204030203" pitchFamily="34" charset="0"/>
            </a:endParaRPr>
          </a:p>
        </p:txBody>
      </p:sp>
      <p:sp>
        <p:nvSpPr>
          <p:cNvPr id="15" name="Rectangle 2">
            <a:extLst>
              <a:ext uri="{FF2B5EF4-FFF2-40B4-BE49-F238E27FC236}">
                <a16:creationId xmlns:a16="http://schemas.microsoft.com/office/drawing/2014/main" id="{06410975-CA62-4FF8-B837-6C6BDEB43DB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3862388" algn="l"/>
              </a:tabLst>
              <a:defRPr>
                <a:solidFill>
                  <a:schemeClr val="tx1"/>
                </a:solidFill>
                <a:latin typeface="Arial" panose="020B0604020202020204" pitchFamily="34" charset="0"/>
              </a:defRPr>
            </a:lvl1pPr>
            <a:lvl2pPr eaLnBrk="0" fontAlgn="base" hangingPunct="0">
              <a:spcBef>
                <a:spcPct val="0"/>
              </a:spcBef>
              <a:spcAft>
                <a:spcPct val="0"/>
              </a:spcAft>
              <a:tabLst>
                <a:tab pos="3862388" algn="l"/>
              </a:tabLst>
              <a:defRPr>
                <a:solidFill>
                  <a:schemeClr val="tx1"/>
                </a:solidFill>
                <a:latin typeface="Arial" panose="020B0604020202020204" pitchFamily="34" charset="0"/>
              </a:defRPr>
            </a:lvl2pPr>
            <a:lvl3pPr eaLnBrk="0" fontAlgn="base" hangingPunct="0">
              <a:spcBef>
                <a:spcPct val="0"/>
              </a:spcBef>
              <a:spcAft>
                <a:spcPct val="0"/>
              </a:spcAft>
              <a:tabLst>
                <a:tab pos="3862388" algn="l"/>
              </a:tabLst>
              <a:defRPr>
                <a:solidFill>
                  <a:schemeClr val="tx1"/>
                </a:solidFill>
                <a:latin typeface="Arial" panose="020B0604020202020204" pitchFamily="34" charset="0"/>
              </a:defRPr>
            </a:lvl3pPr>
            <a:lvl4pPr eaLnBrk="0" fontAlgn="base" hangingPunct="0">
              <a:spcBef>
                <a:spcPct val="0"/>
              </a:spcBef>
              <a:spcAft>
                <a:spcPct val="0"/>
              </a:spcAft>
              <a:tabLst>
                <a:tab pos="3862388" algn="l"/>
              </a:tabLst>
              <a:defRPr>
                <a:solidFill>
                  <a:schemeClr val="tx1"/>
                </a:solidFill>
                <a:latin typeface="Arial" panose="020B0604020202020204" pitchFamily="34" charset="0"/>
              </a:defRPr>
            </a:lvl4pPr>
            <a:lvl5pPr eaLnBrk="0" fontAlgn="base" hangingPunct="0">
              <a:spcBef>
                <a:spcPct val="0"/>
              </a:spcBef>
              <a:spcAft>
                <a:spcPct val="0"/>
              </a:spcAft>
              <a:tabLst>
                <a:tab pos="3862388" algn="l"/>
              </a:tabLst>
              <a:defRPr>
                <a:solidFill>
                  <a:schemeClr val="tx1"/>
                </a:solidFill>
                <a:latin typeface="Arial" panose="020B0604020202020204" pitchFamily="34" charset="0"/>
              </a:defRPr>
            </a:lvl5pPr>
            <a:lvl6pPr eaLnBrk="0" fontAlgn="base" hangingPunct="0">
              <a:spcBef>
                <a:spcPct val="0"/>
              </a:spcBef>
              <a:spcAft>
                <a:spcPct val="0"/>
              </a:spcAft>
              <a:tabLst>
                <a:tab pos="3862388" algn="l"/>
              </a:tabLst>
              <a:defRPr>
                <a:solidFill>
                  <a:schemeClr val="tx1"/>
                </a:solidFill>
                <a:latin typeface="Arial" panose="020B0604020202020204" pitchFamily="34" charset="0"/>
              </a:defRPr>
            </a:lvl6pPr>
            <a:lvl7pPr eaLnBrk="0" fontAlgn="base" hangingPunct="0">
              <a:spcBef>
                <a:spcPct val="0"/>
              </a:spcBef>
              <a:spcAft>
                <a:spcPct val="0"/>
              </a:spcAft>
              <a:tabLst>
                <a:tab pos="3862388" algn="l"/>
              </a:tabLst>
              <a:defRPr>
                <a:solidFill>
                  <a:schemeClr val="tx1"/>
                </a:solidFill>
                <a:latin typeface="Arial" panose="020B0604020202020204" pitchFamily="34" charset="0"/>
              </a:defRPr>
            </a:lvl7pPr>
            <a:lvl8pPr eaLnBrk="0" fontAlgn="base" hangingPunct="0">
              <a:spcBef>
                <a:spcPct val="0"/>
              </a:spcBef>
              <a:spcAft>
                <a:spcPct val="0"/>
              </a:spcAft>
              <a:tabLst>
                <a:tab pos="3862388" algn="l"/>
              </a:tabLst>
              <a:defRPr>
                <a:solidFill>
                  <a:schemeClr val="tx1"/>
                </a:solidFill>
                <a:latin typeface="Arial" panose="020B0604020202020204" pitchFamily="34" charset="0"/>
              </a:defRPr>
            </a:lvl8pPr>
            <a:lvl9pPr eaLnBrk="0" fontAlgn="base" hangingPunct="0">
              <a:spcBef>
                <a:spcPct val="0"/>
              </a:spcBef>
              <a:spcAft>
                <a:spcPct val="0"/>
              </a:spcAft>
              <a:tabLst>
                <a:tab pos="386238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862388" algn="l"/>
              </a:tabLst>
            </a:pPr>
            <a:r>
              <a:rPr kumimoji="0" lang="en-GB" altLang="en-US" sz="1100" b="0" i="0" u="none" strike="noStrike" cap="none" normalizeH="0" baseline="0" dirty="0">
                <a:ln>
                  <a:noFill/>
                </a:ln>
                <a:solidFill>
                  <a:schemeClr val="tx1"/>
                </a:solidFill>
                <a:effectLst/>
                <a:latin typeface="Lato" panose="020F0502020204030203" pitchFamily="34" charset="0"/>
                <a:ea typeface="Gill Sans MT" panose="020B0502020104020203" pitchFamily="34" charset="0"/>
                <a:cs typeface="Times New Roman" panose="02020603050405020304" pitchFamily="18" charset="0"/>
              </a:rPr>
              <a:t>	</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0169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58158D-1891-44D7-8B6E-1E82C6025BB1}"/>
              </a:ext>
            </a:extLst>
          </p:cNvPr>
          <p:cNvSpPr>
            <a:spLocks noGrp="1"/>
          </p:cNvSpPr>
          <p:nvPr>
            <p:ph type="title"/>
          </p:nvPr>
        </p:nvSpPr>
        <p:spPr/>
        <p:txBody>
          <a:bodyPr/>
          <a:lstStyle/>
          <a:p>
            <a:r>
              <a:rPr lang="en-GB" dirty="0"/>
              <a:t>Support from Colleagues, </a:t>
            </a:r>
            <a:br>
              <a:rPr lang="en-GB" dirty="0"/>
            </a:br>
            <a:r>
              <a:rPr lang="en-GB" dirty="0"/>
              <a:t>Officers &amp; Others</a:t>
            </a:r>
          </a:p>
        </p:txBody>
      </p:sp>
      <p:graphicFrame>
        <p:nvGraphicFramePr>
          <p:cNvPr id="4" name="Content Placeholder 3">
            <a:extLst>
              <a:ext uri="{FF2B5EF4-FFF2-40B4-BE49-F238E27FC236}">
                <a16:creationId xmlns:a16="http://schemas.microsoft.com/office/drawing/2014/main" id="{AB1AF9A7-C749-47BD-A138-579545A1B22A}"/>
              </a:ext>
            </a:extLst>
          </p:cNvPr>
          <p:cNvGraphicFramePr>
            <a:graphicFrameLocks noGrp="1"/>
          </p:cNvGraphicFramePr>
          <p:nvPr>
            <p:ph idx="1"/>
            <p:extLst>
              <p:ext uri="{D42A27DB-BD31-4B8C-83A1-F6EECF244321}">
                <p14:modId xmlns:p14="http://schemas.microsoft.com/office/powerpoint/2010/main" val="471683489"/>
              </p:ext>
            </p:extLst>
          </p:nvPr>
        </p:nvGraphicFramePr>
        <p:xfrm>
          <a:off x="838200" y="2235200"/>
          <a:ext cx="10515600" cy="4121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710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2DBFBA67-1BBA-4D2B-B30A-807B5702FB4C}"/>
                                            </p:graphicEl>
                                          </p:spTgt>
                                        </p:tgtEl>
                                        <p:attrNameLst>
                                          <p:attrName>style.visibility</p:attrName>
                                        </p:attrNameLst>
                                      </p:cBhvr>
                                      <p:to>
                                        <p:strVal val="visible"/>
                                      </p:to>
                                    </p:set>
                                    <p:animEffect transition="in" filter="fade">
                                      <p:cBhvr>
                                        <p:cTn id="7" dur="500"/>
                                        <p:tgtEl>
                                          <p:spTgt spid="4">
                                            <p:graphicEl>
                                              <a:dgm id="{2DBFBA67-1BBA-4D2B-B30A-807B5702FB4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A43E1630-85B7-4197-8064-5C32CEB9E4BF}"/>
                                            </p:graphicEl>
                                          </p:spTgt>
                                        </p:tgtEl>
                                        <p:attrNameLst>
                                          <p:attrName>style.visibility</p:attrName>
                                        </p:attrNameLst>
                                      </p:cBhvr>
                                      <p:to>
                                        <p:strVal val="visible"/>
                                      </p:to>
                                    </p:set>
                                    <p:animEffect transition="in" filter="fade">
                                      <p:cBhvr>
                                        <p:cTn id="12" dur="500"/>
                                        <p:tgtEl>
                                          <p:spTgt spid="4">
                                            <p:graphicEl>
                                              <a:dgm id="{A43E1630-85B7-4197-8064-5C32CEB9E4BF}"/>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C3629F4E-1505-4D5C-8077-DEC9D48B4F1D}"/>
                                            </p:graphicEl>
                                          </p:spTgt>
                                        </p:tgtEl>
                                        <p:attrNameLst>
                                          <p:attrName>style.visibility</p:attrName>
                                        </p:attrNameLst>
                                      </p:cBhvr>
                                      <p:to>
                                        <p:strVal val="visible"/>
                                      </p:to>
                                    </p:set>
                                    <p:animEffect transition="in" filter="fade">
                                      <p:cBhvr>
                                        <p:cTn id="15" dur="500"/>
                                        <p:tgtEl>
                                          <p:spTgt spid="4">
                                            <p:graphicEl>
                                              <a:dgm id="{C3629F4E-1505-4D5C-8077-DEC9D48B4F1D}"/>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1408724F-8B85-4731-BAD3-63A350038E5C}"/>
                                            </p:graphicEl>
                                          </p:spTgt>
                                        </p:tgtEl>
                                        <p:attrNameLst>
                                          <p:attrName>style.visibility</p:attrName>
                                        </p:attrNameLst>
                                      </p:cBhvr>
                                      <p:to>
                                        <p:strVal val="visible"/>
                                      </p:to>
                                    </p:set>
                                    <p:animEffect transition="in" filter="fade">
                                      <p:cBhvr>
                                        <p:cTn id="20" dur="500"/>
                                        <p:tgtEl>
                                          <p:spTgt spid="4">
                                            <p:graphicEl>
                                              <a:dgm id="{1408724F-8B85-4731-BAD3-63A350038E5C}"/>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graphicEl>
                                              <a:dgm id="{9C04B25F-7E16-4ED9-8CFC-1C786C806239}"/>
                                            </p:graphicEl>
                                          </p:spTgt>
                                        </p:tgtEl>
                                        <p:attrNameLst>
                                          <p:attrName>style.visibility</p:attrName>
                                        </p:attrNameLst>
                                      </p:cBhvr>
                                      <p:to>
                                        <p:strVal val="visible"/>
                                      </p:to>
                                    </p:set>
                                    <p:animEffect transition="in" filter="fade">
                                      <p:cBhvr>
                                        <p:cTn id="23" dur="500"/>
                                        <p:tgtEl>
                                          <p:spTgt spid="4">
                                            <p:graphicEl>
                                              <a:dgm id="{9C04B25F-7E16-4ED9-8CFC-1C786C806239}"/>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graphicEl>
                                              <a:dgm id="{396B1E10-FF04-4DBD-934F-CC788457054E}"/>
                                            </p:graphicEl>
                                          </p:spTgt>
                                        </p:tgtEl>
                                        <p:attrNameLst>
                                          <p:attrName>style.visibility</p:attrName>
                                        </p:attrNameLst>
                                      </p:cBhvr>
                                      <p:to>
                                        <p:strVal val="visible"/>
                                      </p:to>
                                    </p:set>
                                    <p:animEffect transition="in" filter="fade">
                                      <p:cBhvr>
                                        <p:cTn id="28" dur="500"/>
                                        <p:tgtEl>
                                          <p:spTgt spid="4">
                                            <p:graphicEl>
                                              <a:dgm id="{396B1E10-FF04-4DBD-934F-CC788457054E}"/>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graphicEl>
                                              <a:dgm id="{D96EFE59-C27F-49FC-AE8E-05822E0250A1}"/>
                                            </p:graphicEl>
                                          </p:spTgt>
                                        </p:tgtEl>
                                        <p:attrNameLst>
                                          <p:attrName>style.visibility</p:attrName>
                                        </p:attrNameLst>
                                      </p:cBhvr>
                                      <p:to>
                                        <p:strVal val="visible"/>
                                      </p:to>
                                    </p:set>
                                    <p:animEffect transition="in" filter="fade">
                                      <p:cBhvr>
                                        <p:cTn id="31" dur="500"/>
                                        <p:tgtEl>
                                          <p:spTgt spid="4">
                                            <p:graphicEl>
                                              <a:dgm id="{D96EFE59-C27F-49FC-AE8E-05822E0250A1}"/>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graphicEl>
                                              <a:dgm id="{EBD6BB47-9BCC-412E-9856-62E5ECE83166}"/>
                                            </p:graphicEl>
                                          </p:spTgt>
                                        </p:tgtEl>
                                        <p:attrNameLst>
                                          <p:attrName>style.visibility</p:attrName>
                                        </p:attrNameLst>
                                      </p:cBhvr>
                                      <p:to>
                                        <p:strVal val="visible"/>
                                      </p:to>
                                    </p:set>
                                    <p:animEffect transition="in" filter="fade">
                                      <p:cBhvr>
                                        <p:cTn id="36" dur="500"/>
                                        <p:tgtEl>
                                          <p:spTgt spid="4">
                                            <p:graphicEl>
                                              <a:dgm id="{EBD6BB47-9BCC-412E-9856-62E5ECE83166}"/>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graphicEl>
                                              <a:dgm id="{84AC299B-B574-405F-9BD8-E83F7F564248}"/>
                                            </p:graphicEl>
                                          </p:spTgt>
                                        </p:tgtEl>
                                        <p:attrNameLst>
                                          <p:attrName>style.visibility</p:attrName>
                                        </p:attrNameLst>
                                      </p:cBhvr>
                                      <p:to>
                                        <p:strVal val="visible"/>
                                      </p:to>
                                    </p:set>
                                    <p:animEffect transition="in" filter="fade">
                                      <p:cBhvr>
                                        <p:cTn id="39" dur="500"/>
                                        <p:tgtEl>
                                          <p:spTgt spid="4">
                                            <p:graphicEl>
                                              <a:dgm id="{84AC299B-B574-405F-9BD8-E83F7F564248}"/>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graphicEl>
                                              <a:dgm id="{3C88BF60-91FE-4FE6-809E-6BEC3B7D459C}"/>
                                            </p:graphicEl>
                                          </p:spTgt>
                                        </p:tgtEl>
                                        <p:attrNameLst>
                                          <p:attrName>style.visibility</p:attrName>
                                        </p:attrNameLst>
                                      </p:cBhvr>
                                      <p:to>
                                        <p:strVal val="visible"/>
                                      </p:to>
                                    </p:set>
                                    <p:animEffect transition="in" filter="fade">
                                      <p:cBhvr>
                                        <p:cTn id="44" dur="500"/>
                                        <p:tgtEl>
                                          <p:spTgt spid="4">
                                            <p:graphicEl>
                                              <a:dgm id="{3C88BF60-91FE-4FE6-809E-6BEC3B7D459C}"/>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
                                            <p:graphicEl>
                                              <a:dgm id="{671E5562-6466-4188-AD2E-BC23652748E2}"/>
                                            </p:graphicEl>
                                          </p:spTgt>
                                        </p:tgtEl>
                                        <p:attrNameLst>
                                          <p:attrName>style.visibility</p:attrName>
                                        </p:attrNameLst>
                                      </p:cBhvr>
                                      <p:to>
                                        <p:strVal val="visible"/>
                                      </p:to>
                                    </p:set>
                                    <p:animEffect transition="in" filter="fade">
                                      <p:cBhvr>
                                        <p:cTn id="47" dur="500"/>
                                        <p:tgtEl>
                                          <p:spTgt spid="4">
                                            <p:graphicEl>
                                              <a:dgm id="{671E5562-6466-4188-AD2E-BC23652748E2}"/>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graphicEl>
                                              <a:dgm id="{97A336BC-9702-4BBC-B48D-1F5195E07B34}"/>
                                            </p:graphicEl>
                                          </p:spTgt>
                                        </p:tgtEl>
                                        <p:attrNameLst>
                                          <p:attrName>style.visibility</p:attrName>
                                        </p:attrNameLst>
                                      </p:cBhvr>
                                      <p:to>
                                        <p:strVal val="visible"/>
                                      </p:to>
                                    </p:set>
                                    <p:animEffect transition="in" filter="fade">
                                      <p:cBhvr>
                                        <p:cTn id="52" dur="500"/>
                                        <p:tgtEl>
                                          <p:spTgt spid="4">
                                            <p:graphicEl>
                                              <a:dgm id="{97A336BC-9702-4BBC-B48D-1F5195E07B34}"/>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
                                            <p:graphicEl>
                                              <a:dgm id="{3386EA11-A82F-44AD-8617-896352D0B4AF}"/>
                                            </p:graphicEl>
                                          </p:spTgt>
                                        </p:tgtEl>
                                        <p:attrNameLst>
                                          <p:attrName>style.visibility</p:attrName>
                                        </p:attrNameLst>
                                      </p:cBhvr>
                                      <p:to>
                                        <p:strVal val="visible"/>
                                      </p:to>
                                    </p:set>
                                    <p:animEffect transition="in" filter="fade">
                                      <p:cBhvr>
                                        <p:cTn id="55" dur="500"/>
                                        <p:tgtEl>
                                          <p:spTgt spid="4">
                                            <p:graphicEl>
                                              <a:dgm id="{3386EA11-A82F-44AD-8617-896352D0B4AF}"/>
                                            </p:graphic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
                                            <p:graphicEl>
                                              <a:dgm id="{904CDB01-7AF2-4C7F-ADDD-8F3ED9D85550}"/>
                                            </p:graphicEl>
                                          </p:spTgt>
                                        </p:tgtEl>
                                        <p:attrNameLst>
                                          <p:attrName>style.visibility</p:attrName>
                                        </p:attrNameLst>
                                      </p:cBhvr>
                                      <p:to>
                                        <p:strVal val="visible"/>
                                      </p:to>
                                    </p:set>
                                    <p:animEffect transition="in" filter="fade">
                                      <p:cBhvr>
                                        <p:cTn id="58" dur="500"/>
                                        <p:tgtEl>
                                          <p:spTgt spid="4">
                                            <p:graphicEl>
                                              <a:dgm id="{904CDB01-7AF2-4C7F-ADDD-8F3ED9D85550}"/>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19268F-8295-4334-8CC2-5804CDF5525B}"/>
              </a:ext>
            </a:extLst>
          </p:cNvPr>
          <p:cNvSpPr>
            <a:spLocks noGrp="1"/>
          </p:cNvSpPr>
          <p:nvPr>
            <p:ph idx="1"/>
          </p:nvPr>
        </p:nvSpPr>
        <p:spPr/>
        <p:txBody>
          <a:bodyPr>
            <a:normAutofit fontScale="92500" lnSpcReduction="10000"/>
          </a:bodyPr>
          <a:lstStyle/>
          <a:p>
            <a:r>
              <a:rPr lang="en-GB" dirty="0">
                <a:latin typeface="Arial" panose="020B0604020202020204" pitchFamily="34" charset="0"/>
                <a:cs typeface="Arial" panose="020B0604020202020204" pitchFamily="34" charset="0"/>
              </a:rPr>
              <a:t>Delivery of communication has changed significantly</a:t>
            </a:r>
          </a:p>
          <a:p>
            <a:r>
              <a:rPr lang="en-GB" dirty="0">
                <a:latin typeface="Arial" panose="020B0604020202020204" pitchFamily="34" charset="0"/>
                <a:cs typeface="Arial" panose="020B0604020202020204" pitchFamily="34" charset="0"/>
              </a:rPr>
              <a:t>Face to face very important, but events may have changed how you do things?</a:t>
            </a:r>
          </a:p>
          <a:p>
            <a:pPr marL="0" indent="0">
              <a:buNone/>
            </a:pPr>
            <a:endParaRPr lang="en-GB" sz="900" dirty="0">
              <a:latin typeface="Arial" panose="020B0604020202020204" pitchFamily="34" charset="0"/>
              <a:cs typeface="Arial" panose="020B0604020202020204" pitchFamily="34" charset="0"/>
            </a:endParaRPr>
          </a:p>
          <a:p>
            <a:pPr lvl="1">
              <a:buFont typeface="Wingdings" panose="05000000000000000000" pitchFamily="2" charset="2"/>
              <a:buChar char="ü"/>
            </a:pPr>
            <a:r>
              <a:rPr lang="en-GB" sz="2800" dirty="0">
                <a:latin typeface="Arial" panose="020B0604020202020204" pitchFamily="34" charset="0"/>
                <a:cs typeface="Arial" panose="020B0604020202020204" pitchFamily="34" charset="0"/>
              </a:rPr>
              <a:t>Advent of Email/Facebook/Instagram/Texts etc</a:t>
            </a:r>
          </a:p>
          <a:p>
            <a:pPr lvl="1">
              <a:buFont typeface="Wingdings" panose="05000000000000000000" pitchFamily="2" charset="2"/>
              <a:buChar char="ü"/>
            </a:pPr>
            <a:r>
              <a:rPr lang="en-GB" sz="2800" dirty="0">
                <a:latin typeface="Arial" panose="020B0604020202020204" pitchFamily="34" charset="0"/>
                <a:cs typeface="Arial" panose="020B0604020202020204" pitchFamily="34" charset="0"/>
              </a:rPr>
              <a:t>Personal attacks – Sir David Amess/Jo Cox</a:t>
            </a:r>
          </a:p>
          <a:p>
            <a:pPr lvl="1">
              <a:buFont typeface="Wingdings" panose="05000000000000000000" pitchFamily="2" charset="2"/>
              <a:buChar char="ü"/>
            </a:pPr>
            <a:r>
              <a:rPr lang="en-GB" sz="2800" dirty="0">
                <a:latin typeface="Arial" panose="020B0604020202020204" pitchFamily="34" charset="0"/>
                <a:cs typeface="Arial" panose="020B0604020202020204" pitchFamily="34" charset="0"/>
              </a:rPr>
              <a:t>Intimidation – Undermines local democracy and puts people off from standing for public office</a:t>
            </a:r>
          </a:p>
          <a:p>
            <a:pPr lvl="1">
              <a:buFont typeface="Wingdings" panose="05000000000000000000" pitchFamily="2" charset="2"/>
              <a:buChar char="ü"/>
            </a:pPr>
            <a:endParaRPr lang="en-GB" sz="900"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Personal choice – Advice from group colleagues</a:t>
            </a:r>
          </a:p>
          <a:p>
            <a:r>
              <a:rPr lang="en-GB" dirty="0">
                <a:latin typeface="Arial" panose="020B0604020202020204" pitchFamily="34" charset="0"/>
                <a:cs typeface="Arial" panose="020B0604020202020204" pitchFamily="34" charset="0"/>
              </a:rPr>
              <a:t>Support from Members’ Services – Posters etc</a:t>
            </a:r>
          </a:p>
          <a:p>
            <a:endParaRPr lang="en-GB" dirty="0"/>
          </a:p>
        </p:txBody>
      </p:sp>
      <p:sp>
        <p:nvSpPr>
          <p:cNvPr id="3" name="Title 2">
            <a:extLst>
              <a:ext uri="{FF2B5EF4-FFF2-40B4-BE49-F238E27FC236}">
                <a16:creationId xmlns:a16="http://schemas.microsoft.com/office/drawing/2014/main" id="{3636174B-1E89-41AD-8991-6C1FD00DC8B0}"/>
              </a:ext>
            </a:extLst>
          </p:cNvPr>
          <p:cNvSpPr>
            <a:spLocks noGrp="1"/>
          </p:cNvSpPr>
          <p:nvPr>
            <p:ph type="title"/>
          </p:nvPr>
        </p:nvSpPr>
        <p:spPr/>
        <p:txBody>
          <a:bodyPr/>
          <a:lstStyle/>
          <a:p>
            <a:r>
              <a:rPr lang="en-GB" dirty="0"/>
              <a:t>Surgeries? How will I meet my residents?</a:t>
            </a:r>
          </a:p>
        </p:txBody>
      </p:sp>
    </p:spTree>
    <p:extLst>
      <p:ext uri="{BB962C8B-B14F-4D97-AF65-F5344CB8AC3E}">
        <p14:creationId xmlns:p14="http://schemas.microsoft.com/office/powerpoint/2010/main" val="211254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0C50B7C-7410-4382-A858-3992B5A01B0A}"/>
              </a:ext>
            </a:extLst>
          </p:cNvPr>
          <p:cNvSpPr>
            <a:spLocks noGrp="1"/>
          </p:cNvSpPr>
          <p:nvPr>
            <p:ph idx="1"/>
          </p:nvPr>
        </p:nvSpPr>
        <p:spPr/>
        <p:txBody>
          <a:bodyPr>
            <a:normAutofit lnSpcReduction="10000"/>
          </a:bodyPr>
          <a:lstStyle/>
          <a:p>
            <a:pPr marL="342900" indent="-342900">
              <a:buFont typeface="Arial" panose="020B0604020202020204" pitchFamily="34" charset="0"/>
              <a:buChar char="•"/>
            </a:pPr>
            <a:r>
              <a:rPr lang="en-GB" dirty="0"/>
              <a:t>A range of advice is available on the Members’ Area of B: Hive to help Members stay safe and well when carrying out their duties;</a:t>
            </a:r>
          </a:p>
          <a:p>
            <a:pPr marL="342900" indent="-342900">
              <a:buFont typeface="Arial" panose="020B0604020202020204" pitchFamily="34" charset="0"/>
              <a:buChar char="•"/>
            </a:pPr>
            <a:r>
              <a:rPr lang="en-GB" dirty="0"/>
              <a:t>Advice from MPS and others includes surgeries, working alone, and other issues such as safe use of ICT, cyber security;</a:t>
            </a:r>
          </a:p>
          <a:p>
            <a:pPr marL="342900" indent="-342900">
              <a:buFont typeface="Arial" panose="020B0604020202020204" pitchFamily="34" charset="0"/>
              <a:buChar char="•"/>
            </a:pPr>
            <a:r>
              <a:rPr lang="en-GB" dirty="0"/>
              <a:t>Key message is be careful and ensure that someone is aware of your plans and keep in touch;</a:t>
            </a:r>
          </a:p>
          <a:p>
            <a:pPr marL="342900" indent="-342900">
              <a:buFont typeface="Arial" panose="020B0604020202020204" pitchFamily="34" charset="0"/>
              <a:buChar char="•"/>
            </a:pPr>
            <a:r>
              <a:rPr lang="en-GB" dirty="0"/>
              <a:t>Please report any incidents on My View;</a:t>
            </a:r>
          </a:p>
          <a:p>
            <a:pPr marL="342900" indent="-342900">
              <a:buFont typeface="Arial" panose="020B0604020202020204" pitchFamily="34" charset="0"/>
              <a:buChar char="•"/>
            </a:pPr>
            <a:r>
              <a:rPr lang="en-GB" dirty="0"/>
              <a:t>If you have any concerns or need specific advice please contact Dave Easton or the Health and Safety Team.</a:t>
            </a:r>
          </a:p>
          <a:p>
            <a:endParaRPr lang="en-GB" dirty="0"/>
          </a:p>
        </p:txBody>
      </p:sp>
      <p:sp>
        <p:nvSpPr>
          <p:cNvPr id="3" name="Title 2">
            <a:extLst>
              <a:ext uri="{FF2B5EF4-FFF2-40B4-BE49-F238E27FC236}">
                <a16:creationId xmlns:a16="http://schemas.microsoft.com/office/drawing/2014/main" id="{28F8BDBA-3E5D-4D6D-9985-89779587A70F}"/>
              </a:ext>
            </a:extLst>
          </p:cNvPr>
          <p:cNvSpPr>
            <a:spLocks noGrp="1"/>
          </p:cNvSpPr>
          <p:nvPr>
            <p:ph type="title"/>
          </p:nvPr>
        </p:nvSpPr>
        <p:spPr/>
        <p:txBody>
          <a:bodyPr/>
          <a:lstStyle/>
          <a:p>
            <a:r>
              <a:rPr lang="en-GB" dirty="0"/>
              <a:t>Keeping Safe</a:t>
            </a:r>
          </a:p>
        </p:txBody>
      </p:sp>
    </p:spTree>
    <p:extLst>
      <p:ext uri="{BB962C8B-B14F-4D97-AF65-F5344CB8AC3E}">
        <p14:creationId xmlns:p14="http://schemas.microsoft.com/office/powerpoint/2010/main" val="1795446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FD11-90CA-400C-AE55-76A65C0BF7A9}"/>
              </a:ext>
            </a:extLst>
          </p:cNvPr>
          <p:cNvSpPr>
            <a:spLocks noGrp="1"/>
          </p:cNvSpPr>
          <p:nvPr>
            <p:ph type="title"/>
          </p:nvPr>
        </p:nvSpPr>
        <p:spPr>
          <a:xfrm>
            <a:off x="838200" y="909874"/>
            <a:ext cx="10515600" cy="5025843"/>
          </a:xfrm>
        </p:spPr>
        <p:txBody>
          <a:bodyPr/>
          <a:lstStyle/>
          <a:p>
            <a:pPr algn="ctr"/>
            <a:r>
              <a:rPr lang="en-GB" dirty="0"/>
              <a:t>Member Enquiries</a:t>
            </a:r>
            <a:br>
              <a:rPr lang="en-GB" dirty="0"/>
            </a:br>
            <a:br>
              <a:rPr lang="en-GB" dirty="0"/>
            </a:br>
            <a:r>
              <a:rPr lang="en-GB" dirty="0"/>
              <a:t>Nick Hollier</a:t>
            </a:r>
            <a:br>
              <a:rPr lang="en-GB" dirty="0"/>
            </a:br>
            <a:r>
              <a:rPr lang="en-GB" dirty="0"/>
              <a:t>Deputy Director (Corporate Services)</a:t>
            </a:r>
          </a:p>
        </p:txBody>
      </p:sp>
    </p:spTree>
    <p:extLst>
      <p:ext uri="{BB962C8B-B14F-4D97-AF65-F5344CB8AC3E}">
        <p14:creationId xmlns:p14="http://schemas.microsoft.com/office/powerpoint/2010/main" val="1993673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21B107-BF1B-4AA1-8DE4-F38572F27B41}"/>
              </a:ext>
            </a:extLst>
          </p:cNvPr>
          <p:cNvSpPr>
            <a:spLocks noGrp="1"/>
          </p:cNvSpPr>
          <p:nvPr>
            <p:ph idx="1"/>
          </p:nvPr>
        </p:nvSpPr>
        <p:spPr/>
        <p:txBody>
          <a:bodyPr>
            <a:normAutofit fontScale="85000" lnSpcReduction="20000"/>
          </a:bodyPr>
          <a:lstStyle/>
          <a:p>
            <a:pPr algn="l" rtl="0" fontAlgn="base">
              <a:buFont typeface="Arial" panose="020B0604020202020204" pitchFamily="34" charset="0"/>
              <a:buChar char="•"/>
            </a:pPr>
            <a:r>
              <a:rPr lang="en-US" b="0" i="0" u="none" strike="noStrike" dirty="0">
                <a:solidFill>
                  <a:srgbClr val="000000"/>
                </a:solidFill>
                <a:effectLst/>
                <a:latin typeface="Lato" panose="020F0502020204030203" pitchFamily="34" charset="0"/>
              </a:rPr>
              <a:t>Many simple enquiries can be answered by officers informally by telephone and immediately</a:t>
            </a:r>
            <a:r>
              <a:rPr lang="en-US" b="0" i="0" dirty="0">
                <a:solidFill>
                  <a:srgbClr val="000000"/>
                </a:solidFill>
                <a:effectLst/>
                <a:latin typeface="Lato" panose="020F0502020204030203"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0000"/>
                </a:solidFill>
                <a:effectLst/>
                <a:latin typeface="Lato" panose="020F0502020204030203" pitchFamily="34" charset="0"/>
              </a:rPr>
              <a:t>Very often enquiries will require officers to investigate, gather information across departments and consult colleagues</a:t>
            </a:r>
            <a:r>
              <a:rPr lang="en-US" b="0" i="0" dirty="0">
                <a:solidFill>
                  <a:srgbClr val="000000"/>
                </a:solidFill>
                <a:effectLst/>
                <a:latin typeface="Lato" panose="020F0502020204030203"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0000"/>
                </a:solidFill>
                <a:effectLst/>
                <a:latin typeface="Lato" panose="020F0502020204030203" pitchFamily="34" charset="0"/>
              </a:rPr>
              <a:t>Timescale for response</a:t>
            </a:r>
            <a:r>
              <a:rPr lang="en-US" b="0" i="0" dirty="0">
                <a:solidFill>
                  <a:srgbClr val="000000"/>
                </a:solidFill>
                <a:effectLst/>
                <a:latin typeface="Lato" panose="020F0502020204030203"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0000"/>
                </a:solidFill>
                <a:effectLst/>
                <a:latin typeface="Lato" panose="020F0502020204030203" pitchFamily="34" charset="0"/>
              </a:rPr>
              <a:t>All correspondence should be acknowledged within three working days, or a full reply sent within five working days. </a:t>
            </a:r>
            <a:r>
              <a:rPr lang="en-US" b="0" i="0" dirty="0">
                <a:solidFill>
                  <a:srgbClr val="000000"/>
                </a:solidFill>
                <a:effectLst/>
                <a:latin typeface="Lato" panose="020F0502020204030203"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0000"/>
                </a:solidFill>
                <a:effectLst/>
                <a:latin typeface="Lato" panose="020F0502020204030203" pitchFamily="34" charset="0"/>
              </a:rPr>
              <a:t>A full reply should be sent within ten working days but, if this should not prove possible, then an interim reply should be sent. </a:t>
            </a:r>
            <a:r>
              <a:rPr lang="en-US" b="0" i="0" dirty="0">
                <a:solidFill>
                  <a:srgbClr val="000000"/>
                </a:solidFill>
                <a:effectLst/>
                <a:latin typeface="Lato" panose="020F0502020204030203"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b="0" i="0" u="none" strike="noStrike" dirty="0">
                <a:solidFill>
                  <a:srgbClr val="000000"/>
                </a:solidFill>
                <a:effectLst/>
                <a:latin typeface="Lato" panose="020F0502020204030203" pitchFamily="34" charset="0"/>
              </a:rPr>
              <a:t>This should explain why it is not possible to give a full reply e.g. need for research, obtaining information from another department/section </a:t>
            </a:r>
            <a:r>
              <a:rPr lang="en-US" b="0" i="0" u="none" strike="noStrike" dirty="0" err="1">
                <a:solidFill>
                  <a:srgbClr val="000000"/>
                </a:solidFill>
                <a:effectLst/>
                <a:latin typeface="Lato" panose="020F0502020204030203" pitchFamily="34" charset="0"/>
              </a:rPr>
              <a:t>etc</a:t>
            </a:r>
            <a:r>
              <a:rPr lang="en-US" b="0" i="0" u="none" strike="noStrike" dirty="0">
                <a:solidFill>
                  <a:srgbClr val="000000"/>
                </a:solidFill>
                <a:effectLst/>
                <a:latin typeface="Lato" panose="020F0502020204030203" pitchFamily="34" charset="0"/>
              </a:rPr>
              <a:t>, and should state when it is expected that a full reply will be sent. </a:t>
            </a:r>
            <a:endParaRPr lang="en-US" b="0" i="0" dirty="0">
              <a:solidFill>
                <a:srgbClr val="000000"/>
              </a:solidFill>
              <a:effectLst/>
              <a:latin typeface="Arial" panose="020B0604020202020204" pitchFamily="34" charset="0"/>
            </a:endParaRPr>
          </a:p>
          <a:p>
            <a:endParaRPr lang="en-GB" dirty="0"/>
          </a:p>
        </p:txBody>
      </p:sp>
      <p:sp>
        <p:nvSpPr>
          <p:cNvPr id="3" name="Title 2">
            <a:extLst>
              <a:ext uri="{FF2B5EF4-FFF2-40B4-BE49-F238E27FC236}">
                <a16:creationId xmlns:a16="http://schemas.microsoft.com/office/drawing/2014/main" id="{52C301DA-5828-4FDE-95F1-A73E62BB6903}"/>
              </a:ext>
            </a:extLst>
          </p:cNvPr>
          <p:cNvSpPr>
            <a:spLocks noGrp="1"/>
          </p:cNvSpPr>
          <p:nvPr>
            <p:ph type="title"/>
          </p:nvPr>
        </p:nvSpPr>
        <p:spPr/>
        <p:txBody>
          <a:bodyPr/>
          <a:lstStyle/>
          <a:p>
            <a:r>
              <a:rPr lang="en-GB" dirty="0"/>
              <a:t>Member Enquiries</a:t>
            </a:r>
          </a:p>
        </p:txBody>
      </p:sp>
    </p:spTree>
    <p:extLst>
      <p:ext uri="{BB962C8B-B14F-4D97-AF65-F5344CB8AC3E}">
        <p14:creationId xmlns:p14="http://schemas.microsoft.com/office/powerpoint/2010/main" val="1687680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21B107-BF1B-4AA1-8DE4-F38572F27B41}"/>
              </a:ext>
            </a:extLst>
          </p:cNvPr>
          <p:cNvSpPr>
            <a:spLocks noGrp="1"/>
          </p:cNvSpPr>
          <p:nvPr>
            <p:ph idx="1"/>
          </p:nvPr>
        </p:nvSpPr>
        <p:spPr/>
        <p:txBody>
          <a:bodyPr>
            <a:normAutofit fontScale="92500" lnSpcReduction="20000"/>
          </a:bodyPr>
          <a:lstStyle/>
          <a:p>
            <a:pPr algn="l" rtl="0" fontAlgn="base">
              <a:buFont typeface="Arial" panose="020B0604020202020204" pitchFamily="34" charset="0"/>
              <a:buChar char="•"/>
            </a:pPr>
            <a:r>
              <a:rPr lang="en-GB" b="0" i="0" u="none" strike="noStrike" dirty="0">
                <a:solidFill>
                  <a:srgbClr val="000000"/>
                </a:solidFill>
                <a:effectLst/>
                <a:latin typeface="Lato" panose="020F0502020204030203" pitchFamily="34" charset="0"/>
              </a:rPr>
              <a:t>Members can request information to assist in responding to their constituents’ enquiries or raise Ward issues by submitting their enquiries to </a:t>
            </a:r>
            <a:r>
              <a:rPr lang="en-GB" u="sng" dirty="0">
                <a:solidFill>
                  <a:srgbClr val="0042C7"/>
                </a:solidFill>
                <a:latin typeface="Lato" panose="020F0502020204030203" pitchFamily="34" charset="0"/>
              </a:rPr>
              <a:t>m</a:t>
            </a:r>
            <a:r>
              <a:rPr lang="en-GB" b="0" i="0" u="sng" strike="noStrike" dirty="0">
                <a:solidFill>
                  <a:srgbClr val="0042C7"/>
                </a:solidFill>
                <a:effectLst/>
                <a:latin typeface="Lato" panose="020F0502020204030203" pitchFamily="34" charset="0"/>
                <a:hlinkClick r:id="rId2"/>
              </a:rPr>
              <a:t>emberenquiries@bexley.gov.uk</a:t>
            </a:r>
            <a:r>
              <a:rPr lang="en-GB" b="0" i="0" dirty="0">
                <a:solidFill>
                  <a:srgbClr val="000000"/>
                </a:solidFill>
                <a:effectLst/>
                <a:latin typeface="Lato" panose="020F0502020204030203" pitchFamily="34" charset="0"/>
              </a:rPr>
              <a:t>​</a:t>
            </a:r>
            <a:endParaRPr lang="en-GB"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GB" b="0" i="0" u="none" strike="noStrike" dirty="0">
                <a:solidFill>
                  <a:srgbClr val="000000"/>
                </a:solidFill>
                <a:effectLst/>
                <a:latin typeface="Lato" panose="020F0502020204030203" pitchFamily="34" charset="0"/>
              </a:rPr>
              <a:t>This is a dedicated Mailbox which provides a central point for enquiries to be logged and assigned to the appropriate officer for response;</a:t>
            </a:r>
            <a:r>
              <a:rPr lang="en-US" b="0" i="0" dirty="0">
                <a:solidFill>
                  <a:srgbClr val="000000"/>
                </a:solidFill>
                <a:effectLst/>
                <a:latin typeface="Lato" panose="020F0502020204030203" pitchFamily="34" charset="0"/>
              </a:rPr>
              <a:t>​</a:t>
            </a:r>
            <a:endParaRPr lang="en-US"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GB" b="0" i="0" u="none" strike="noStrike" dirty="0">
                <a:solidFill>
                  <a:srgbClr val="000000"/>
                </a:solidFill>
                <a:effectLst/>
                <a:latin typeface="Lato" panose="020F0502020204030203" pitchFamily="34" charset="0"/>
              </a:rPr>
              <a:t>Progress on responding to enquiries received through this route is monitored by the Corporate Leadership Team and regular reminders are sent to officers assigned enquiries to meet the deadlines in the protocol;</a:t>
            </a:r>
            <a:r>
              <a:rPr lang="en-GB" b="0" i="0" dirty="0">
                <a:solidFill>
                  <a:srgbClr val="000000"/>
                </a:solidFill>
                <a:effectLst/>
                <a:latin typeface="Lato" panose="020F0502020204030203" pitchFamily="34" charset="0"/>
              </a:rPr>
              <a:t>​</a:t>
            </a:r>
            <a:endParaRPr lang="en-GB"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GB" b="0" i="0" u="none" strike="noStrike" dirty="0">
                <a:solidFill>
                  <a:srgbClr val="000000"/>
                </a:solidFill>
                <a:effectLst/>
                <a:latin typeface="Lato" panose="020F0502020204030203" pitchFamily="34" charset="0"/>
              </a:rPr>
              <a:t>Managed by the Leadership Support Team using the </a:t>
            </a:r>
            <a:r>
              <a:rPr lang="en-GB" b="0" i="0" u="none" strike="noStrike" dirty="0" err="1">
                <a:solidFill>
                  <a:srgbClr val="000000"/>
                </a:solidFill>
                <a:effectLst/>
                <a:latin typeface="Lato" panose="020F0502020204030203" pitchFamily="34" charset="0"/>
              </a:rPr>
              <a:t>i</a:t>
            </a:r>
            <a:r>
              <a:rPr lang="en-GB" b="0" i="0" u="none" strike="noStrike" dirty="0">
                <a:solidFill>
                  <a:srgbClr val="000000"/>
                </a:solidFill>
                <a:effectLst/>
                <a:latin typeface="Lato" panose="020F0502020204030203" pitchFamily="34" charset="0"/>
              </a:rPr>
              <a:t>-Casework system – (the same system used for recording Complaints and FOIs).</a:t>
            </a:r>
            <a:endParaRPr lang="en-GB" b="0" i="0" dirty="0">
              <a:solidFill>
                <a:srgbClr val="000000"/>
              </a:solidFill>
              <a:effectLst/>
              <a:latin typeface="Arial" panose="020B0604020202020204" pitchFamily="34" charset="0"/>
            </a:endParaRPr>
          </a:p>
          <a:p>
            <a:endParaRPr lang="en-GB" dirty="0"/>
          </a:p>
        </p:txBody>
      </p:sp>
      <p:sp>
        <p:nvSpPr>
          <p:cNvPr id="3" name="Title 2">
            <a:extLst>
              <a:ext uri="{FF2B5EF4-FFF2-40B4-BE49-F238E27FC236}">
                <a16:creationId xmlns:a16="http://schemas.microsoft.com/office/drawing/2014/main" id="{52C301DA-5828-4FDE-95F1-A73E62BB6903}"/>
              </a:ext>
            </a:extLst>
          </p:cNvPr>
          <p:cNvSpPr>
            <a:spLocks noGrp="1"/>
          </p:cNvSpPr>
          <p:nvPr>
            <p:ph type="title"/>
          </p:nvPr>
        </p:nvSpPr>
        <p:spPr/>
        <p:txBody>
          <a:bodyPr/>
          <a:lstStyle/>
          <a:p>
            <a:r>
              <a:rPr lang="en-GB" dirty="0"/>
              <a:t>Member Enquiries Inbox</a:t>
            </a:r>
          </a:p>
        </p:txBody>
      </p:sp>
    </p:spTree>
    <p:extLst>
      <p:ext uri="{BB962C8B-B14F-4D97-AF65-F5344CB8AC3E}">
        <p14:creationId xmlns:p14="http://schemas.microsoft.com/office/powerpoint/2010/main" val="3791465048"/>
      </p:ext>
    </p:extLst>
  </p:cSld>
  <p:clrMapOvr>
    <a:masterClrMapping/>
  </p:clrMapOvr>
</p:sld>
</file>

<file path=ppt/theme/theme1.xml><?xml version="1.0" encoding="utf-8"?>
<a:theme xmlns:a="http://schemas.openxmlformats.org/drawingml/2006/main" name="Office Theme">
  <a:themeElements>
    <a:clrScheme name="Bexley 2021">
      <a:dk1>
        <a:sysClr val="windowText" lastClr="000000"/>
      </a:dk1>
      <a:lt1>
        <a:sysClr val="window" lastClr="FFFFFF"/>
      </a:lt1>
      <a:dk2>
        <a:srgbClr val="2E358B"/>
      </a:dk2>
      <a:lt2>
        <a:srgbClr val="FED7FC"/>
      </a:lt2>
      <a:accent1>
        <a:srgbClr val="06828D"/>
      </a:accent1>
      <a:accent2>
        <a:srgbClr val="912B88"/>
      </a:accent2>
      <a:accent3>
        <a:srgbClr val="218721"/>
      </a:accent3>
      <a:accent4>
        <a:srgbClr val="6056B3"/>
      </a:accent4>
      <a:accent5>
        <a:srgbClr val="DC3800"/>
      </a:accent5>
      <a:accent6>
        <a:srgbClr val="FED7FC"/>
      </a:accent6>
      <a:hlink>
        <a:srgbClr val="0042C7"/>
      </a:hlink>
      <a:folHlink>
        <a:srgbClr val="912B88"/>
      </a:folHlink>
    </a:clrScheme>
    <a:fontScheme name="Bexley">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idents &amp; Casework" id="{6BB67298-FE70-4001-BC48-635D33CF1C21}" vid="{20CF05EB-0876-4654-A24F-CB5AE8570DDC}"/>
    </a:ext>
  </a:extLst>
</a:theme>
</file>

<file path=ppt/theme/theme2.xml><?xml version="1.0" encoding="utf-8"?>
<a:theme xmlns:a="http://schemas.openxmlformats.org/drawingml/2006/main" name="Office Theme">
  <a:themeElements>
    <a:clrScheme name="Bexley 2021">
      <a:dk1>
        <a:sysClr val="windowText" lastClr="000000"/>
      </a:dk1>
      <a:lt1>
        <a:sysClr val="window" lastClr="FFFFFF"/>
      </a:lt1>
      <a:dk2>
        <a:srgbClr val="2E358B"/>
      </a:dk2>
      <a:lt2>
        <a:srgbClr val="FED7FC"/>
      </a:lt2>
      <a:accent1>
        <a:srgbClr val="06828D"/>
      </a:accent1>
      <a:accent2>
        <a:srgbClr val="912B88"/>
      </a:accent2>
      <a:accent3>
        <a:srgbClr val="218721"/>
      </a:accent3>
      <a:accent4>
        <a:srgbClr val="6056B3"/>
      </a:accent4>
      <a:accent5>
        <a:srgbClr val="DC3800"/>
      </a:accent5>
      <a:accent6>
        <a:srgbClr val="FED7FC"/>
      </a:accent6>
      <a:hlink>
        <a:srgbClr val="0042C7"/>
      </a:hlink>
      <a:folHlink>
        <a:srgbClr val="912B88"/>
      </a:folHlink>
    </a:clrScheme>
    <a:fontScheme name="Bexley">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idents  Casework (002)  -  Read-Only" id="{6A98101C-C08B-45D2-8239-767B9A008C44}" vid="{3AF6F046-3AFA-41DE-B77F-E300D957F96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Corporate Document" ma:contentTypeID="0x010100259D271E2F89F043B2207AB6AADF830700F3AD4F403137D6458FEA979791E76335" ma:contentTypeVersion="12" ma:contentTypeDescription="Branded Word Template Document with PII Indicator" ma:contentTypeScope="" ma:versionID="bbc801351372e06528672843b740c840">
  <xsd:schema xmlns:xsd="http://www.w3.org/2001/XMLSchema" xmlns:xs="http://www.w3.org/2001/XMLSchema" xmlns:p="http://schemas.microsoft.com/office/2006/metadata/properties" xmlns:ns2="1983b92c-0b48-44a3-ac4e-fc730970ce11" xmlns:ns3="56314d3b-1269-45c4-9e19-32c9c0b87163" targetNamespace="http://schemas.microsoft.com/office/2006/metadata/properties" ma:root="true" ma:fieldsID="30ab2fdb3bbce99c2276b7128fc55f57" ns2:_="" ns3:_="">
    <xsd:import namespace="1983b92c-0b48-44a3-ac4e-fc730970ce11"/>
    <xsd:import namespace="56314d3b-1269-45c4-9e19-32c9c0b87163"/>
    <xsd:element name="properties">
      <xsd:complexType>
        <xsd:sequence>
          <xsd:element name="documentManagement">
            <xsd:complexType>
              <xsd:all>
                <xsd:element ref="ns2:PII"/>
                <xsd:element ref="ns3:MediaServiceMetadata" minOccurs="0"/>
                <xsd:element ref="ns3:MediaServiceFastMetadata" minOccurs="0"/>
                <xsd:element ref="ns2:SharedWithUsers" minOccurs="0"/>
                <xsd:element ref="ns2:SharedWithDetails" minOccurs="0"/>
                <xsd:element ref="ns3:MediaServiceDateTaken"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83b92c-0b48-44a3-ac4e-fc730970ce11" elementFormDefault="qualified">
    <xsd:import namespace="http://schemas.microsoft.com/office/2006/documentManagement/types"/>
    <xsd:import namespace="http://schemas.microsoft.com/office/infopath/2007/PartnerControls"/>
    <xsd:element name="PII" ma:index="8" ma:displayName="PII" ma:internalName="PII" ma:readOnly="false">
      <xsd:simpleType>
        <xsd:restriction base="dms:Choice">
          <xsd:enumeration value="Yes"/>
          <xsd:enumeration value="No"/>
        </xsd:restriction>
      </xsd:simpleType>
    </xsd:element>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6314d3b-1269-45c4-9e19-32c9c0b87163"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II xmlns="1983b92c-0b48-44a3-ac4e-fc730970ce11"/>
    <SharedWithUsers xmlns="1983b92c-0b48-44a3-ac4e-fc730970ce11">
      <UserInfo>
        <DisplayName>Jeffery, Josh</DisplayName>
        <AccountId>317</AccountId>
        <AccountType/>
      </UserInfo>
    </SharedWithUsers>
  </documentManagement>
</p:properties>
</file>

<file path=customXml/itemProps1.xml><?xml version="1.0" encoding="utf-8"?>
<ds:datastoreItem xmlns:ds="http://schemas.openxmlformats.org/officeDocument/2006/customXml" ds:itemID="{6FF17E1E-AFE7-4475-8028-199304FE06BB}"/>
</file>

<file path=customXml/itemProps2.xml><?xml version="1.0" encoding="utf-8"?>
<ds:datastoreItem xmlns:ds="http://schemas.openxmlformats.org/officeDocument/2006/customXml" ds:itemID="{DC6EB79B-DBEE-42E5-8AC8-1CA96A8205D7}">
  <ds:schemaRefs>
    <ds:schemaRef ds:uri="http://schemas.microsoft.com/sharepoint/v3/contenttype/forms"/>
  </ds:schemaRefs>
</ds:datastoreItem>
</file>

<file path=customXml/itemProps3.xml><?xml version="1.0" encoding="utf-8"?>
<ds:datastoreItem xmlns:ds="http://schemas.openxmlformats.org/officeDocument/2006/customXml" ds:itemID="{ED16F448-EE5B-46EC-95B2-5C43F103C8EE}">
  <ds:schemaRefs>
    <ds:schemaRef ds:uri="http://schemas.microsoft.com/office/2006/metadata/properties"/>
    <ds:schemaRef ds:uri="http://schemas.microsoft.com/office/infopath/2007/PartnerControls"/>
    <ds:schemaRef ds:uri="647c0fa3-3cd8-41d7-be41-70c93b717f70"/>
  </ds:schemaRefs>
</ds:datastoreItem>
</file>

<file path=docProps/app.xml><?xml version="1.0" encoding="utf-8"?>
<Properties xmlns="http://schemas.openxmlformats.org/officeDocument/2006/extended-properties" xmlns:vt="http://schemas.openxmlformats.org/officeDocument/2006/docPropsVTypes">
  <Template>Residents &amp; Casework</Template>
  <TotalTime>319</TotalTime>
  <Words>1876</Words>
  <Application>Microsoft Office PowerPoint</Application>
  <PresentationFormat>Widescreen</PresentationFormat>
  <Paragraphs>178</Paragraphs>
  <Slides>23</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Arial</vt:lpstr>
      <vt:lpstr>Arial</vt:lpstr>
      <vt:lpstr>Calibri</vt:lpstr>
      <vt:lpstr>Lato</vt:lpstr>
      <vt:lpstr>Lato Black</vt:lpstr>
      <vt:lpstr>Symbol</vt:lpstr>
      <vt:lpstr>Times New Roman</vt:lpstr>
      <vt:lpstr>Wingdings</vt:lpstr>
      <vt:lpstr>Office Theme</vt:lpstr>
      <vt:lpstr>Office Theme</vt:lpstr>
      <vt:lpstr>Supporting Residents &amp; Handling Casework  Member Induction Webinar – Thursday 19th May 2022</vt:lpstr>
      <vt:lpstr>Outline of Session</vt:lpstr>
      <vt:lpstr>Members’ Services Supporting you going forward  Dave Easton  Head of Mayoralty &amp; Members’ Services  </vt:lpstr>
      <vt:lpstr>Support from Colleagues,  Officers &amp; Others</vt:lpstr>
      <vt:lpstr>Surgeries? How will I meet my residents?</vt:lpstr>
      <vt:lpstr>Keeping Safe</vt:lpstr>
      <vt:lpstr>Member Enquiries  Nick Hollier Deputy Director (Corporate Services)</vt:lpstr>
      <vt:lpstr>Member Enquiries</vt:lpstr>
      <vt:lpstr>Member Enquiries Inbox</vt:lpstr>
      <vt:lpstr>Member Enquiries Inbox Cont.</vt:lpstr>
      <vt:lpstr>Advantages of Sending Enquiries to the Inbox</vt:lpstr>
      <vt:lpstr>FixMyStreet</vt:lpstr>
      <vt:lpstr>Handling Everyday Casework   Kim Durrani Deputy Director (Neighbourhoods) </vt:lpstr>
      <vt:lpstr>Top 10 Causes of Stage 1 Corporate Complaints: 01/01/2017 to 31/12/2021</vt:lpstr>
      <vt:lpstr>Bexley Council’s Complaints and FOI process  Josh Jeffery  Head of Complaints &amp; FOI Service </vt:lpstr>
      <vt:lpstr>Content</vt:lpstr>
      <vt:lpstr>Complaints and Requests for Service</vt:lpstr>
      <vt:lpstr>Dealing with Complaints &amp; Time Limits</vt:lpstr>
      <vt:lpstr>How we deal with Requests for Information</vt:lpstr>
      <vt:lpstr>Our Disclosure Log</vt:lpstr>
      <vt:lpstr>The Role of the Complaints Team</vt:lpstr>
      <vt:lpstr>A special thank you to:</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Supporting Residents &amp; Handling Casework</dc:title>
  <dc:creator>Peek, Louise</dc:creator>
  <cp:lastModifiedBy>Peek, Louise</cp:lastModifiedBy>
  <cp:revision>7</cp:revision>
  <dcterms:created xsi:type="dcterms:W3CDTF">2022-04-05T16:17:49Z</dcterms:created>
  <dcterms:modified xsi:type="dcterms:W3CDTF">2022-05-24T13:23:34Z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0x010100259D271E2F89F043B2207AB6AADF830700F3AD4F403137D6458FEA979791E76335</vt:lpwstr>
  </property>
  <property fmtid="{D5CDD505-2E9C-101B-9397-08002B2CF9AE}" pid="3" name="Order">
    <vt:r8>9900</vt:r8>
  </property>
</Properties>
</file>