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33.xml" ContentType="application/vnd.openxmlformats-officedocument.presentationml.slide+xml"/>
  <Default Extension="bin" ContentType="application/vnd.openxmlformats-officedocument.presentationml.printerSettings"/>
  <Override PartName="/ppt/notesSlides/notesSlide30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4.xml" ContentType="application/vnd.openxmlformats-officedocument.presentationml.slideLayout+xml"/>
  <Override PartName="/ppt/notesSlides/notesSlide26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15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8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15.xml" ContentType="application/vnd.openxmlformats-officedocument.presentationml.slideLayout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slideLayouts/slideLayout19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slideLayouts/slideLayout16.xml" ContentType="application/vnd.openxmlformats-officedocument.presentationml.slideLayout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notesSlides/notesSlide40.xml" ContentType="application/vnd.openxmlformats-officedocument.presentationml.notesSlide+xml"/>
  <Override PartName="/ppt/slideLayouts/slideLayout13.xml" ContentType="application/vnd.openxmlformats-officedocument.presentationml.slideLayout+xml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29" r:id="rId1"/>
  </p:sldMasterIdLst>
  <p:notesMasterIdLst>
    <p:notesMasterId r:id="rId60"/>
  </p:notesMasterIdLst>
  <p:sldIdLst>
    <p:sldId id="256" r:id="rId2"/>
    <p:sldId id="257" r:id="rId3"/>
    <p:sldId id="258" r:id="rId4"/>
    <p:sldId id="263" r:id="rId5"/>
    <p:sldId id="259" r:id="rId6"/>
    <p:sldId id="265" r:id="rId7"/>
    <p:sldId id="266" r:id="rId8"/>
    <p:sldId id="276" r:id="rId9"/>
    <p:sldId id="277" r:id="rId10"/>
    <p:sldId id="278" r:id="rId11"/>
    <p:sldId id="279" r:id="rId12"/>
    <p:sldId id="275" r:id="rId13"/>
    <p:sldId id="280" r:id="rId14"/>
    <p:sldId id="281" r:id="rId15"/>
    <p:sldId id="264" r:id="rId16"/>
    <p:sldId id="260" r:id="rId17"/>
    <p:sldId id="261" r:id="rId18"/>
    <p:sldId id="262" r:id="rId19"/>
    <p:sldId id="267" r:id="rId20"/>
    <p:sldId id="268" r:id="rId21"/>
    <p:sldId id="269" r:id="rId22"/>
    <p:sldId id="270" r:id="rId23"/>
    <p:sldId id="271" r:id="rId24"/>
    <p:sldId id="282" r:id="rId25"/>
    <p:sldId id="283" r:id="rId26"/>
    <p:sldId id="314" r:id="rId27"/>
    <p:sldId id="284" r:id="rId28"/>
    <p:sldId id="285" r:id="rId29"/>
    <p:sldId id="286" r:id="rId30"/>
    <p:sldId id="287" r:id="rId31"/>
    <p:sldId id="288" r:id="rId32"/>
    <p:sldId id="294" r:id="rId33"/>
    <p:sldId id="295" r:id="rId34"/>
    <p:sldId id="296" r:id="rId35"/>
    <p:sldId id="297" r:id="rId36"/>
    <p:sldId id="298" r:id="rId37"/>
    <p:sldId id="289" r:id="rId38"/>
    <p:sldId id="299" r:id="rId39"/>
    <p:sldId id="300" r:id="rId40"/>
    <p:sldId id="290" r:id="rId41"/>
    <p:sldId id="301" r:id="rId42"/>
    <p:sldId id="302" r:id="rId43"/>
    <p:sldId id="303" r:id="rId44"/>
    <p:sldId id="291" r:id="rId45"/>
    <p:sldId id="304" r:id="rId46"/>
    <p:sldId id="305" r:id="rId47"/>
    <p:sldId id="306" r:id="rId48"/>
    <p:sldId id="307" r:id="rId49"/>
    <p:sldId id="292" r:id="rId50"/>
    <p:sldId id="309" r:id="rId51"/>
    <p:sldId id="310" r:id="rId52"/>
    <p:sldId id="311" r:id="rId53"/>
    <p:sldId id="312" r:id="rId54"/>
    <p:sldId id="313" r:id="rId55"/>
    <p:sldId id="315" r:id="rId56"/>
    <p:sldId id="293" r:id="rId57"/>
    <p:sldId id="308" r:id="rId58"/>
    <p:sldId id="274" r:id="rId59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75171" autoAdjust="0"/>
  </p:normalViewPr>
  <p:slideViewPr>
    <p:cSldViewPr snapToGrid="0" snapToObjects="1">
      <p:cViewPr varScale="1">
        <p:scale>
          <a:sx n="76" d="100"/>
          <a:sy n="76" d="100"/>
        </p:scale>
        <p:origin x="-113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FED0-8617-3441-A24A-E711DB5BD0B5}" type="datetimeFigureOut">
              <a:rPr lang="pt-BR" smtClean="0"/>
              <a:pPr/>
              <a:t>11/5/14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BDEC9-8E75-0646-B2C4-A6551D8EB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hyperlink" Target="http://creativecommons.org/licenses/by-sa/4.0/" TargetMode="Externa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Copyright 2014, Dimitri DeFigueiredo. This work is licensed under a </a:t>
            </a:r>
            <a:r>
              <a:rPr lang="en-US" dirty="0" smtClean="0">
                <a:hlinkClick r:id="rId3"/>
              </a:rPr>
              <a:t>Creative Commons Attribution-ShareAlike 4.0 International</a:t>
            </a:r>
            <a:r>
              <a:rPr lang="en-US" dirty="0" smtClean="0"/>
              <a:t> license.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Stephanie’s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Stephanie’s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Stephanie’s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Stephanie’s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Stephanie’s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Stephanie’s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Stephanie’s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Stephanie’s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Stephanie’s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Stephanie’s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Stephanie’s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Stephanie’s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Stephanie’s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Stephanie’s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Stephanie’s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Stephanie’s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Stephanie’s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Stephanie’s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Stephanie’s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Stephanie’s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Stephanie’s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Stephanie’s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Stephanie’s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Stephanie’s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Stephanie’s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Stephanie’s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Stephanie’s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Stephanie’s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 monad is much harder than the other two.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Stephanie’s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Okasaki’s</a:t>
            </a:r>
            <a:r>
              <a:rPr lang="en-US" dirty="0" smtClean="0"/>
              <a:t> book is an expanded version of</a:t>
            </a:r>
            <a:r>
              <a:rPr lang="en-US" baseline="0" dirty="0" smtClean="0"/>
              <a:t> his PhD dissertation.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Okasaki’s</a:t>
            </a:r>
            <a:r>
              <a:rPr lang="en-US" dirty="0" smtClean="0"/>
              <a:t> book is an expanded version of</a:t>
            </a:r>
            <a:r>
              <a:rPr lang="en-US" baseline="0" dirty="0" smtClean="0"/>
              <a:t> his PhD dissertation.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Stephanie’s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BDEC9-8E75-0646-B2C4-A6551D8EB86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4CA70FA1-2241-4A4C-8FDC-75A9AFB350C4}" type="datetimeFigureOut">
              <a:rPr lang="pt-BR" smtClean="0"/>
              <a:pPr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C08CD437-A945-9045-8684-31C37CA1E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0FA1-2241-4A4C-8FDC-75A9AFB350C4}" type="datetimeFigureOut">
              <a:rPr lang="pt-BR" smtClean="0"/>
              <a:pPr/>
              <a:t>11/5/14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D437-A945-9045-8684-31C37CA1EC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0FA1-2241-4A4C-8FDC-75A9AFB350C4}" type="datetimeFigureOut">
              <a:rPr lang="pt-BR" smtClean="0"/>
              <a:pPr/>
              <a:t>11/5/14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D437-A945-9045-8684-31C37CA1EC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0FA1-2241-4A4C-8FDC-75A9AFB350C4}" type="datetimeFigureOut">
              <a:rPr lang="pt-BR" smtClean="0"/>
              <a:pPr/>
              <a:t>11/5/14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D437-A945-9045-8684-31C37CA1E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0FA1-2241-4A4C-8FDC-75A9AFB350C4}" type="datetimeFigureOut">
              <a:rPr lang="pt-BR" smtClean="0"/>
              <a:pPr/>
              <a:t>11/5/14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D437-A945-9045-8684-31C37CA1E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0FA1-2241-4A4C-8FDC-75A9AFB350C4}" type="datetimeFigureOut">
              <a:rPr lang="pt-BR" smtClean="0"/>
              <a:pPr/>
              <a:t>11/5/14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D437-A945-9045-8684-31C37CA1E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0FA1-2241-4A4C-8FDC-75A9AFB350C4}" type="datetimeFigureOut">
              <a:rPr lang="pt-BR" smtClean="0"/>
              <a:pPr/>
              <a:t>11/5/14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D437-A945-9045-8684-31C37CA1ECC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0FA1-2241-4A4C-8FDC-75A9AFB350C4}" type="datetimeFigureOut">
              <a:rPr lang="pt-BR" smtClean="0"/>
              <a:pPr/>
              <a:t>11/5/14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D437-A945-9045-8684-31C37CA1E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0FA1-2241-4A4C-8FDC-75A9AFB350C4}" type="datetimeFigureOut">
              <a:rPr lang="pt-BR" smtClean="0"/>
              <a:pPr/>
              <a:t>11/5/14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D437-A945-9045-8684-31C37CA1EC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0FA1-2241-4A4C-8FDC-75A9AFB350C4}" type="datetimeFigureOut">
              <a:rPr lang="pt-BR" smtClean="0"/>
              <a:pPr/>
              <a:t>11/5/14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D437-A945-9045-8684-31C37CA1E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0FA1-2241-4A4C-8FDC-75A9AFB350C4}" type="datetimeFigureOut">
              <a:rPr lang="pt-BR" smtClean="0"/>
              <a:pPr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D437-A945-9045-8684-31C37CA1E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0FA1-2241-4A4C-8FDC-75A9AFB350C4}" type="datetimeFigureOut">
              <a:rPr lang="pt-BR" smtClean="0"/>
              <a:pPr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D437-A945-9045-8684-31C37CA1E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0FA1-2241-4A4C-8FDC-75A9AFB350C4}" type="datetimeFigureOut">
              <a:rPr lang="pt-BR" smtClean="0"/>
              <a:pPr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D437-A945-9045-8684-31C37CA1E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4CA70FA1-2241-4A4C-8FDC-75A9AFB350C4}" type="datetimeFigureOut">
              <a:rPr lang="pt-BR" smtClean="0"/>
              <a:pPr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C08CD437-A945-9045-8684-31C37CA1E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0FA1-2241-4A4C-8FDC-75A9AFB350C4}" type="datetimeFigureOut">
              <a:rPr lang="pt-BR" smtClean="0"/>
              <a:pPr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D437-A945-9045-8684-31C37CA1E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0FA1-2241-4A4C-8FDC-75A9AFB350C4}" type="datetimeFigureOut">
              <a:rPr lang="pt-BR" smtClean="0"/>
              <a:pPr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D437-A945-9045-8684-31C37CA1E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0FA1-2241-4A4C-8FDC-75A9AFB350C4}" type="datetimeFigureOut">
              <a:rPr lang="pt-BR" smtClean="0"/>
              <a:pPr/>
              <a:t>11/5/14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D437-A945-9045-8684-31C37CA1E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0FA1-2241-4A4C-8FDC-75A9AFB350C4}" type="datetimeFigureOut">
              <a:rPr lang="pt-BR" smtClean="0"/>
              <a:pPr/>
              <a:t>11/5/14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D437-A945-9045-8684-31C37CA1E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0FA1-2241-4A4C-8FDC-75A9AFB350C4}" type="datetimeFigureOut">
              <a:rPr lang="pt-BR" smtClean="0"/>
              <a:pPr/>
              <a:t>11/5/14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D437-A945-9045-8684-31C37CA1EC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0FA1-2241-4A4C-8FDC-75A9AFB350C4}" type="datetimeFigureOut">
              <a:rPr lang="pt-BR" smtClean="0"/>
              <a:pPr/>
              <a:t>11/5/14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D437-A945-9045-8684-31C37CA1EC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4CA70FA1-2241-4A4C-8FDC-75A9AFB350C4}" type="datetimeFigureOut">
              <a:rPr lang="pt-BR" smtClean="0"/>
              <a:pPr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C08CD437-A945-9045-8684-31C37CA1E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5" Type="http://schemas.openxmlformats.org/officeDocument/2006/relationships/hyperlink" Target="http://creativecommons.org/licenses/by-sa/4.0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cs.nott.ac.uk/~gmh/monparsing.pdf" TargetMode="External"/><Relationship Id="rId12" Type="http://schemas.openxmlformats.org/officeDocument/2006/relationships/hyperlink" Target="http://www.cs.cmu.edu/~rwh/theses/okasaki.pdf" TargetMode="External"/><Relationship Id="rId13" Type="http://schemas.openxmlformats.org/officeDocument/2006/relationships/hyperlink" Target="http://www.amazon.com/Purely-Functional-Structures-Chris-Okasaki/dp/0521663504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haskell.org/tutorial/index.html" TargetMode="External"/><Relationship Id="rId4" Type="http://schemas.openxmlformats.org/officeDocument/2006/relationships/hyperlink" Target="https://www.edx.org/course/delftx/delftx-fp101x-introduction-functional-2126" TargetMode="External"/><Relationship Id="rId5" Type="http://schemas.openxmlformats.org/officeDocument/2006/relationships/hyperlink" Target="http://www.seas.upenn.edu/~cis552/schedule.html" TargetMode="External"/><Relationship Id="rId6" Type="http://schemas.openxmlformats.org/officeDocument/2006/relationships/hyperlink" Target="http://www.seas.upenn.edu/~cis552/lectures/Lec2.html" TargetMode="External"/><Relationship Id="rId7" Type="http://schemas.openxmlformats.org/officeDocument/2006/relationships/hyperlink" Target="http://www.mscs.dal.ca/~selinger/papers/lambdanotes.pdf" TargetMode="External"/><Relationship Id="rId8" Type="http://schemas.openxmlformats.org/officeDocument/2006/relationships/hyperlink" Target="http://www.seas.upenn.edu/~cis552/lectures/stub/Lec3.html" TargetMode="External"/><Relationship Id="rId9" Type="http://schemas.openxmlformats.org/officeDocument/2006/relationships/hyperlink" Target="http://channel9.msdn.com/posts/MDCC-TechTalk-Classes-Jim-but-not-as-we-know-them" TargetMode="External"/><Relationship Id="rId10" Type="http://schemas.openxmlformats.org/officeDocument/2006/relationships/hyperlink" Target="http://www.seas.upenn.edu/~cis552/lectures/Monad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pcomplete.com/user/DanBurton/20-intermediate-exercise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dkZFtimgAcM" TargetMode="External"/><Relationship Id="rId4" Type="http://schemas.openxmlformats.org/officeDocument/2006/relationships/hyperlink" Target="http://www.youtube.com/watch?v=RdoaFc5-1Rk" TargetMode="External"/><Relationship Id="rId5" Type="http://schemas.openxmlformats.org/officeDocument/2006/relationships/hyperlink" Target="http://bartoszmilewski.com/2009/10/21/what-does-haskell-have-to-do-with-c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haskell.org/tutorial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llamette.edu/~fruehr/haskell/evolution.html" TargetMode="External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heRoadNotTaken.jpg.scaled1000-740x49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57" y="359776"/>
            <a:ext cx="9159387" cy="610307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Road to Haskell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Dimitri </a:t>
            </a:r>
            <a:r>
              <a:rPr lang="en-US" dirty="0" smtClean="0"/>
              <a:t>DeFigueiredo Ph.D. </a:t>
            </a:r>
            <a:r>
              <a:rPr lang="en-US" dirty="0" smtClean="0"/>
              <a:t>– Nov 2014</a:t>
            </a:r>
            <a:endParaRPr lang="en-US" dirty="0"/>
          </a:p>
        </p:txBody>
      </p:sp>
      <p:pic>
        <p:nvPicPr>
          <p:cNvPr id="6" name="Picture 5" descr="602px-Haskell-Logo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54" y="1372261"/>
            <a:ext cx="3196259" cy="22564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4874" y="6462854"/>
            <a:ext cx="85633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Copyright 2014, Dimitri DeFigueiredo. This work is licensed under a </a:t>
            </a:r>
            <a:r>
              <a:rPr lang="en-US" sz="1200" dirty="0" smtClean="0">
                <a:hlinkClick r:id="rId5"/>
              </a:rPr>
              <a:t>Creative Commons Attribution-ShareAlike 4.0 International</a:t>
            </a:r>
            <a:r>
              <a:rPr lang="en-US" sz="1200" dirty="0" smtClean="0"/>
              <a:t> license.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Exercise, exercise,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92" y="1735138"/>
            <a:ext cx="8222562" cy="40560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595" dirty="0" smtClean="0"/>
              <a:t>Learn Haskell like you learn math:</a:t>
            </a:r>
          </a:p>
          <a:p>
            <a:pPr algn="ctr">
              <a:buNone/>
            </a:pPr>
            <a:r>
              <a:rPr lang="en-US" sz="2595" dirty="0" smtClean="0">
                <a:latin typeface="Arial Black"/>
                <a:cs typeface="Arial Black"/>
              </a:rPr>
              <a:t>Ex. 76) find the common factor and solve:</a:t>
            </a:r>
          </a:p>
          <a:p>
            <a:pPr algn="ctr">
              <a:buNone/>
            </a:pPr>
            <a:r>
              <a:rPr lang="en-US" sz="2595" dirty="0" smtClean="0">
                <a:latin typeface="Arial Black"/>
                <a:cs typeface="Arial Black"/>
              </a:rPr>
              <a:t>3x + 10x = 52</a:t>
            </a:r>
          </a:p>
          <a:p>
            <a:pPr algn="ctr">
              <a:buNone/>
            </a:pPr>
            <a:r>
              <a:rPr lang="en-US" sz="2595" dirty="0" smtClean="0">
                <a:latin typeface="Arial Black"/>
                <a:cs typeface="Arial Black"/>
              </a:rPr>
              <a:t> </a:t>
            </a:r>
          </a:p>
          <a:p>
            <a:pPr algn="ctr">
              <a:buNone/>
            </a:pPr>
            <a:r>
              <a:rPr lang="en-US" sz="2595" dirty="0" smtClean="0">
                <a:latin typeface="Arial Black"/>
                <a:cs typeface="Arial Black"/>
              </a:rPr>
              <a:t> </a:t>
            </a:r>
          </a:p>
          <a:p>
            <a:pPr algn="ctr">
              <a:buNone/>
            </a:pPr>
            <a:r>
              <a:rPr lang="en-US" sz="2595" dirty="0" smtClean="0">
                <a:latin typeface="Arial Black"/>
                <a:cs typeface="Arial Black"/>
              </a:rPr>
              <a:t> </a:t>
            </a:r>
          </a:p>
          <a:p>
            <a:pPr marL="0" indent="0">
              <a:buNone/>
            </a:pPr>
            <a:endParaRPr lang="en-US" sz="3097" dirty="0" smtClean="0"/>
          </a:p>
          <a:p>
            <a:pPr marL="0" indent="0">
              <a:buNone/>
            </a:pPr>
            <a:endParaRPr lang="en-US" sz="3097" dirty="0" smtClean="0"/>
          </a:p>
          <a:p>
            <a:pPr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Exercise, exercise,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92" y="1735138"/>
            <a:ext cx="8222562" cy="40560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595" dirty="0" smtClean="0"/>
              <a:t>Learn Haskell like you learn math:</a:t>
            </a:r>
          </a:p>
          <a:p>
            <a:pPr algn="ctr">
              <a:buNone/>
            </a:pPr>
            <a:r>
              <a:rPr lang="en-US" sz="2595" dirty="0" smtClean="0">
                <a:latin typeface="Arial Black"/>
                <a:cs typeface="Arial Black"/>
              </a:rPr>
              <a:t>Ex. 76) find the common factor and solve:</a:t>
            </a:r>
          </a:p>
          <a:p>
            <a:pPr algn="ctr">
              <a:buNone/>
            </a:pPr>
            <a:r>
              <a:rPr lang="en-US" sz="2595" dirty="0" smtClean="0">
                <a:latin typeface="Arial Black"/>
                <a:cs typeface="Arial Black"/>
              </a:rPr>
              <a:t>3x + 10x = 52</a:t>
            </a:r>
          </a:p>
          <a:p>
            <a:pPr algn="ctr">
              <a:buNone/>
            </a:pPr>
            <a:r>
              <a:rPr lang="en-US" sz="2595" dirty="0" smtClean="0">
                <a:solidFill>
                  <a:srgbClr val="FF0000"/>
                </a:solidFill>
                <a:latin typeface="Arial Black"/>
                <a:cs typeface="Arial Black"/>
              </a:rPr>
              <a:t>(3 + 10)x = 52</a:t>
            </a:r>
            <a:endParaRPr lang="en-US" sz="2595" dirty="0" smtClean="0">
              <a:latin typeface="Arial Black"/>
              <a:cs typeface="Arial Black"/>
            </a:endParaRPr>
          </a:p>
          <a:p>
            <a:pPr algn="ctr">
              <a:buNone/>
            </a:pPr>
            <a:r>
              <a:rPr lang="en-US" sz="2595" dirty="0" smtClean="0">
                <a:latin typeface="Arial Black"/>
                <a:cs typeface="Arial Black"/>
              </a:rPr>
              <a:t> </a:t>
            </a:r>
          </a:p>
          <a:p>
            <a:pPr marL="0" indent="0">
              <a:buNone/>
            </a:pPr>
            <a:endParaRPr lang="en-US" sz="3097" dirty="0" smtClean="0"/>
          </a:p>
          <a:p>
            <a:pPr marL="0" indent="0">
              <a:buNone/>
            </a:pPr>
            <a:endParaRPr lang="en-US" sz="3097" dirty="0" smtClean="0"/>
          </a:p>
          <a:p>
            <a:pPr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>
              <a:latin typeface="Arial Black"/>
              <a:cs typeface="Arial Black"/>
            </a:endParaRPr>
          </a:p>
        </p:txBody>
      </p:sp>
      <p:sp>
        <p:nvSpPr>
          <p:cNvPr id="5" name="Explosion 1 4"/>
          <p:cNvSpPr/>
          <p:nvPr/>
        </p:nvSpPr>
        <p:spPr>
          <a:xfrm>
            <a:off x="3864329" y="3944912"/>
            <a:ext cx="4764126" cy="2580405"/>
          </a:xfrm>
          <a:prstGeom prst="irregularSeal1">
            <a:avLst/>
          </a:prstGeom>
          <a:solidFill>
            <a:schemeClr val="accent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10680" y="4590872"/>
            <a:ext cx="273664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we are applying</a:t>
            </a:r>
            <a:br>
              <a:rPr lang="en-US" sz="2400" dirty="0" smtClean="0">
                <a:latin typeface="Arial"/>
                <a:cs typeface="Arial"/>
              </a:rPr>
            </a:br>
            <a:r>
              <a:rPr lang="en-US" sz="2400" dirty="0" smtClean="0">
                <a:latin typeface="Arial"/>
                <a:cs typeface="Arial"/>
              </a:rPr>
              <a:t>the distributive law</a:t>
            </a:r>
            <a:br>
              <a:rPr lang="en-US" sz="2400" dirty="0" smtClean="0">
                <a:latin typeface="Arial"/>
                <a:cs typeface="Arial"/>
              </a:rPr>
            </a:br>
            <a:r>
              <a:rPr lang="en-US" sz="2400" dirty="0" smtClean="0">
                <a:latin typeface="Arial"/>
                <a:cs typeface="Arial"/>
              </a:rPr>
              <a:t>in reverse!</a:t>
            </a:r>
            <a:endParaRPr lang="en-US"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Exercise, exercise,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92" y="1735138"/>
            <a:ext cx="8222562" cy="40560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595" dirty="0" smtClean="0"/>
              <a:t>Learn Haskell like you learn math:</a:t>
            </a:r>
          </a:p>
          <a:p>
            <a:pPr algn="ctr">
              <a:buNone/>
            </a:pPr>
            <a:r>
              <a:rPr lang="en-US" sz="2595" dirty="0" smtClean="0">
                <a:latin typeface="Arial Black"/>
                <a:cs typeface="Arial Black"/>
              </a:rPr>
              <a:t>Ex. 76) find the common factor and solve:</a:t>
            </a:r>
          </a:p>
          <a:p>
            <a:pPr algn="ctr">
              <a:buNone/>
            </a:pPr>
            <a:r>
              <a:rPr lang="en-US" sz="2595" dirty="0" smtClean="0">
                <a:latin typeface="Arial Black"/>
                <a:cs typeface="Arial Black"/>
              </a:rPr>
              <a:t>3x + 10x = 52</a:t>
            </a:r>
          </a:p>
          <a:p>
            <a:pPr algn="ctr">
              <a:buNone/>
            </a:pPr>
            <a:r>
              <a:rPr lang="en-US" sz="2595" dirty="0" smtClean="0">
                <a:solidFill>
                  <a:srgbClr val="FF0000"/>
                </a:solidFill>
                <a:latin typeface="Arial Black"/>
                <a:cs typeface="Arial Black"/>
              </a:rPr>
              <a:t>(3 + 10)x = 52</a:t>
            </a:r>
          </a:p>
          <a:p>
            <a:pPr algn="ctr">
              <a:buNone/>
            </a:pPr>
            <a:r>
              <a:rPr lang="en-US" sz="2595" dirty="0" smtClean="0">
                <a:latin typeface="Arial Black"/>
                <a:cs typeface="Arial Black"/>
              </a:rPr>
              <a:t>13x = 52</a:t>
            </a:r>
          </a:p>
          <a:p>
            <a:pPr algn="ctr">
              <a:buNone/>
            </a:pPr>
            <a:r>
              <a:rPr lang="en-US" sz="2595" dirty="0" err="1" smtClean="0">
                <a:latin typeface="Arial Black"/>
                <a:cs typeface="Arial Black"/>
              </a:rPr>
              <a:t>x</a:t>
            </a:r>
            <a:r>
              <a:rPr lang="en-US" sz="2595" dirty="0" smtClean="0">
                <a:latin typeface="Arial Black"/>
                <a:cs typeface="Arial Black"/>
              </a:rPr>
              <a:t> = 4</a:t>
            </a:r>
          </a:p>
          <a:p>
            <a:pPr marL="0" indent="0">
              <a:buNone/>
            </a:pPr>
            <a:endParaRPr lang="en-US" sz="3097" dirty="0" smtClean="0"/>
          </a:p>
          <a:p>
            <a:pPr marL="0" indent="0">
              <a:buNone/>
            </a:pPr>
            <a:endParaRPr lang="en-US" sz="3097" dirty="0" smtClean="0"/>
          </a:p>
          <a:p>
            <a:pPr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Exercise, exercise,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92" y="1735138"/>
            <a:ext cx="8222562" cy="405606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595" dirty="0" smtClean="0"/>
              <a:t>Learn Haskell like you learn math:</a:t>
            </a:r>
          </a:p>
          <a:p>
            <a:pPr indent="0">
              <a:buNone/>
            </a:pPr>
            <a:r>
              <a:rPr lang="en-US" sz="2595" dirty="0" smtClean="0">
                <a:latin typeface="Arial Black"/>
                <a:cs typeface="Arial Black"/>
              </a:rPr>
              <a:t>Ex. 1) use the Maybe monad ... </a:t>
            </a:r>
            <a:br>
              <a:rPr lang="en-US" sz="2595" dirty="0" smtClean="0">
                <a:latin typeface="Arial Black"/>
                <a:cs typeface="Arial Black"/>
              </a:rPr>
            </a:br>
            <a:r>
              <a:rPr lang="en-US" sz="2595" dirty="0" smtClean="0">
                <a:latin typeface="Arial Black"/>
                <a:cs typeface="Arial Black"/>
              </a:rPr>
              <a:t>		  2) use the list monad to ...</a:t>
            </a:r>
          </a:p>
          <a:p>
            <a:pPr indent="0">
              <a:buNone/>
            </a:pPr>
            <a:r>
              <a:rPr lang="en-US" sz="2595" dirty="0" smtClean="0">
                <a:latin typeface="Arial Black"/>
                <a:cs typeface="Arial Black"/>
              </a:rPr>
              <a:t>	35) use the ST monad to ...</a:t>
            </a:r>
          </a:p>
          <a:p>
            <a:pPr indent="0">
              <a:buNone/>
            </a:pPr>
            <a:r>
              <a:rPr lang="en-US" sz="2595" dirty="0" smtClean="0">
                <a:latin typeface="Arial Black"/>
                <a:cs typeface="Arial Black"/>
              </a:rPr>
              <a:t>...</a:t>
            </a:r>
          </a:p>
          <a:p>
            <a:pPr indent="0">
              <a:buNone/>
            </a:pPr>
            <a:r>
              <a:rPr lang="en-US" sz="2595" dirty="0" smtClean="0">
                <a:latin typeface="Arial Black"/>
                <a:cs typeface="Arial Black"/>
              </a:rPr>
              <a:t>	76) write the monad for </a:t>
            </a:r>
            <a:r>
              <a:rPr lang="en-US" sz="2595" b="1" dirty="0" smtClean="0">
                <a:latin typeface="Courier New"/>
                <a:cs typeface="Courier New"/>
              </a:rPr>
              <a:t>Tree a</a:t>
            </a:r>
            <a:r>
              <a:rPr lang="en-US" sz="2595" dirty="0" smtClean="0">
                <a:latin typeface="Arial Black"/>
                <a:cs typeface="Arial Black"/>
              </a:rPr>
              <a:t> where...</a:t>
            </a:r>
          </a:p>
          <a:p>
            <a:pPr indent="0">
              <a:buNone/>
            </a:pPr>
            <a:r>
              <a:rPr lang="en-US" sz="2595" dirty="0" smtClean="0">
                <a:latin typeface="Arial Black"/>
                <a:cs typeface="Arial Black"/>
              </a:rPr>
              <a:t>	77) </a:t>
            </a:r>
            <a:r>
              <a:rPr lang="en-US" sz="2595" dirty="0" err="1" smtClean="0">
                <a:latin typeface="Arial Black"/>
                <a:cs typeface="Arial Black"/>
              </a:rPr>
              <a:t>refactor</a:t>
            </a:r>
            <a:r>
              <a:rPr lang="en-US" sz="2595" dirty="0" smtClean="0">
                <a:latin typeface="Arial Black"/>
                <a:cs typeface="Arial Black"/>
              </a:rPr>
              <a:t> your code to use a monad  </a:t>
            </a:r>
            <a:endParaRPr lang="en-US" sz="3097" dirty="0" smtClean="0"/>
          </a:p>
          <a:p>
            <a:pPr marL="0" indent="0">
              <a:buNone/>
            </a:pPr>
            <a:endParaRPr lang="en-US" sz="3097" dirty="0" smtClean="0"/>
          </a:p>
          <a:p>
            <a:pPr indent="0">
              <a:buNone/>
            </a:pPr>
            <a:endParaRPr lang="en-US" sz="3600" dirty="0" smtClean="0"/>
          </a:p>
          <a:p>
            <a:pPr indent="0" algn="ctr">
              <a:buNone/>
            </a:pPr>
            <a:endParaRPr lang="en-US" sz="3600" dirty="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Exercise, exercise,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92" y="1735138"/>
            <a:ext cx="8222562" cy="4056062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en-US" sz="2595" dirty="0" smtClean="0">
              <a:latin typeface="Arial Black"/>
              <a:cs typeface="Arial Black"/>
            </a:endParaRPr>
          </a:p>
          <a:p>
            <a:pPr indent="0">
              <a:buNone/>
            </a:pPr>
            <a:endParaRPr lang="en-US" sz="2595" dirty="0" smtClean="0">
              <a:latin typeface="Arial Black"/>
              <a:cs typeface="Arial Black"/>
            </a:endParaRPr>
          </a:p>
          <a:p>
            <a:pPr indent="0" algn="ctr">
              <a:buNone/>
            </a:pPr>
            <a:r>
              <a:rPr lang="en-US" sz="2595" dirty="0" smtClean="0">
                <a:latin typeface="Arial Black"/>
                <a:cs typeface="Arial Black"/>
              </a:rPr>
              <a:t>Learn Haskell like you learn math.</a:t>
            </a:r>
          </a:p>
          <a:p>
            <a:pPr indent="0" algn="ctr">
              <a:buNone/>
            </a:pPr>
            <a:r>
              <a:rPr lang="en-US" sz="2595" dirty="0" smtClean="0">
                <a:latin typeface="Arial Black"/>
                <a:cs typeface="Arial Black"/>
              </a:rPr>
              <a:t>Learn by doing the exercises!</a:t>
            </a:r>
          </a:p>
          <a:p>
            <a:pPr indent="0">
              <a:buNone/>
            </a:pPr>
            <a:endParaRPr lang="en-US" sz="3600" dirty="0" smtClean="0"/>
          </a:p>
          <a:p>
            <a:pPr indent="0" algn="ctr">
              <a:buNone/>
            </a:pPr>
            <a:endParaRPr lang="en-US" sz="3600" dirty="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Learning Experience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</a:t>
            </a:r>
          </a:p>
          <a:p>
            <a:r>
              <a:rPr lang="en-US" dirty="0" smtClean="0"/>
              <a:t>K&amp;R</a:t>
            </a:r>
            <a:r>
              <a:rPr lang="en-US" i="1" dirty="0" smtClean="0"/>
              <a:t> – The C Programming Language</a:t>
            </a:r>
          </a:p>
          <a:p>
            <a:r>
              <a:rPr lang="en-US" dirty="0" smtClean="0"/>
              <a:t>Small syntax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Simple execution model</a:t>
            </a:r>
          </a:p>
          <a:p>
            <a:endParaRPr lang="en-US" dirty="0" smtClean="0"/>
          </a:p>
          <a:p>
            <a:r>
              <a:rPr lang="en-US" dirty="0" smtClean="0"/>
              <a:t>Adopt the standard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Haskell</a:t>
            </a:r>
          </a:p>
          <a:p>
            <a:r>
              <a:rPr lang="en-US" dirty="0" smtClean="0"/>
              <a:t>multiple sources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Curried functions, do notation and type classes</a:t>
            </a:r>
          </a:p>
          <a:p>
            <a:r>
              <a:rPr lang="en-US" dirty="0" smtClean="0"/>
              <a:t>Lazy evaluation</a:t>
            </a:r>
          </a:p>
          <a:p>
            <a:endParaRPr lang="en-US" dirty="0" smtClean="0"/>
          </a:p>
          <a:p>
            <a:r>
              <a:rPr lang="en-US" dirty="0" smtClean="0"/>
              <a:t>Language extensions rule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Your Mind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65782"/>
            <a:ext cx="7313613" cy="48699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Haskell is built for research, not engineering.</a:t>
            </a:r>
          </a:p>
          <a:p>
            <a:r>
              <a:rPr lang="en-US" dirty="0" smtClean="0"/>
              <a:t>The concepts are </a:t>
            </a:r>
            <a:r>
              <a:rPr lang="en-US" b="1" dirty="0" smtClean="0"/>
              <a:t>not</a:t>
            </a:r>
            <a:r>
              <a:rPr lang="en-US" dirty="0" smtClean="0"/>
              <a:t> easy, they are elegant.</a:t>
            </a:r>
          </a:p>
          <a:p>
            <a:r>
              <a:rPr lang="en-US" dirty="0" smtClean="0"/>
              <a:t>All the latest research ideas find their way into Haskell</a:t>
            </a:r>
          </a:p>
          <a:p>
            <a:r>
              <a:rPr lang="en-US" dirty="0" smtClean="0"/>
              <a:t>Even the experts have to think to understand some code.</a:t>
            </a:r>
          </a:p>
          <a:p>
            <a:r>
              <a:rPr lang="en-US" dirty="0" smtClean="0"/>
              <a:t>You </a:t>
            </a:r>
            <a:r>
              <a:rPr lang="en-US" b="1" u="sng" dirty="0" smtClean="0"/>
              <a:t>will</a:t>
            </a:r>
            <a:r>
              <a:rPr lang="en-US" dirty="0" smtClean="0"/>
              <a:t> get stuck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Best Resource I 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000" b="1" dirty="0" smtClean="0"/>
          </a:p>
          <a:p>
            <a:pPr algn="ctr">
              <a:buNone/>
            </a:pPr>
            <a:endParaRPr lang="en-US" sz="4000" b="1" dirty="0" smtClean="0"/>
          </a:p>
          <a:p>
            <a:pPr algn="ctr">
              <a:buNone/>
            </a:pPr>
            <a:r>
              <a:rPr lang="en-US" sz="4400" b="1" dirty="0" err="1" smtClean="0">
                <a:latin typeface="Arial Black"/>
                <a:cs typeface="Arial Black"/>
              </a:rPr>
              <a:t>beginners@haskell.org</a:t>
            </a:r>
            <a:endParaRPr lang="en-US" sz="4400" b="1" dirty="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Plan for the Trip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916631"/>
          </a:xfrm>
        </p:spPr>
        <p:txBody>
          <a:bodyPr>
            <a:normAutofit/>
          </a:bodyPr>
          <a:lstStyle/>
          <a:p>
            <a:r>
              <a:rPr lang="en-US" dirty="0" smtClean="0"/>
              <a:t>exercise, exercise, exercise!</a:t>
            </a:r>
          </a:p>
          <a:p>
            <a:r>
              <a:rPr lang="en-US" dirty="0" smtClean="0"/>
              <a:t>Stack the following concepts (in order):</a:t>
            </a:r>
            <a:br>
              <a:rPr lang="en-US" dirty="0" smtClean="0"/>
            </a:br>
            <a:r>
              <a:rPr lang="en-US" dirty="0" smtClean="0"/>
              <a:t>1) recursion</a:t>
            </a:r>
            <a:br>
              <a:rPr lang="en-US" dirty="0" smtClean="0"/>
            </a:br>
            <a:r>
              <a:rPr lang="en-US" dirty="0" smtClean="0"/>
              <a:t>2) currying</a:t>
            </a:r>
            <a:br>
              <a:rPr lang="en-US" dirty="0" smtClean="0"/>
            </a:br>
            <a:r>
              <a:rPr lang="en-US" dirty="0" smtClean="0"/>
              <a:t>3) folds</a:t>
            </a:r>
            <a:br>
              <a:rPr lang="en-US" dirty="0" smtClean="0"/>
            </a:br>
            <a:r>
              <a:rPr lang="en-US" dirty="0" smtClean="0"/>
              <a:t>4) type classes</a:t>
            </a:r>
            <a:br>
              <a:rPr lang="en-US" dirty="0" smtClean="0"/>
            </a:br>
            <a:r>
              <a:rPr lang="en-US" dirty="0" smtClean="0"/>
              <a:t>5) do notation</a:t>
            </a:r>
            <a:br>
              <a:rPr lang="en-US" dirty="0" smtClean="0"/>
            </a:br>
            <a:r>
              <a:rPr lang="en-US" dirty="0" smtClean="0"/>
              <a:t>6) monads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A) lazy evaluation and persistent data structures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Plan for the Trip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5137"/>
            <a:ext cx="9143999" cy="4916631"/>
          </a:xfrm>
        </p:spPr>
        <p:txBody>
          <a:bodyPr>
            <a:normAutofit/>
          </a:bodyPr>
          <a:lstStyle/>
          <a:p>
            <a:r>
              <a:rPr lang="en-US" dirty="0" smtClean="0"/>
              <a:t>exercise, exercise, exercise!</a:t>
            </a:r>
          </a:p>
          <a:p>
            <a:r>
              <a:rPr lang="en-US" dirty="0" smtClean="0"/>
              <a:t>Stack the following concepts (in order):</a:t>
            </a:r>
            <a:br>
              <a:rPr lang="en-US" dirty="0" smtClean="0"/>
            </a:br>
            <a:r>
              <a:rPr lang="en-US" dirty="0" smtClean="0"/>
              <a:t>1) recursion </a:t>
            </a:r>
            <a:r>
              <a:rPr lang="en-US" dirty="0" smtClean="0">
                <a:hlinkClick r:id="rId3"/>
              </a:rPr>
              <a:t>Tutorial</a:t>
            </a:r>
            <a:r>
              <a:rPr lang="en-US" dirty="0" smtClean="0"/>
              <a:t> &amp; </a:t>
            </a:r>
            <a:r>
              <a:rPr lang="en-US" dirty="0" smtClean="0">
                <a:hlinkClick r:id="rId4"/>
              </a:rPr>
              <a:t>Eric Meijer’s</a:t>
            </a:r>
            <a:r>
              <a:rPr lang="en-US" dirty="0" smtClean="0"/>
              <a:t> or </a:t>
            </a:r>
            <a:r>
              <a:rPr lang="en-US" dirty="0" smtClean="0">
                <a:hlinkClick r:id="rId5"/>
              </a:rPr>
              <a:t>Stephanie Weirich’s class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2) currying – </a:t>
            </a:r>
            <a:r>
              <a:rPr lang="en-US" dirty="0" smtClean="0">
                <a:hlinkClick r:id="rId6"/>
              </a:rPr>
              <a:t>Stephanie Weirich’s</a:t>
            </a:r>
            <a:r>
              <a:rPr lang="en-US" dirty="0" smtClean="0"/>
              <a:t> and </a:t>
            </a:r>
            <a:r>
              <a:rPr lang="en-US" dirty="0" smtClean="0">
                <a:hlinkClick r:id="rId7"/>
              </a:rPr>
              <a:t>Peter Selinger (lambda calculus)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3) folds – </a:t>
            </a:r>
            <a:r>
              <a:rPr lang="en-US" dirty="0" smtClean="0">
                <a:hlinkClick r:id="rId8"/>
              </a:rPr>
              <a:t>Stephanie’s class</a:t>
            </a:r>
            <a:r>
              <a:rPr lang="en-US" dirty="0" smtClean="0"/>
              <a:t> and ??</a:t>
            </a:r>
            <a:br>
              <a:rPr lang="en-US" dirty="0" smtClean="0"/>
            </a:br>
            <a:r>
              <a:rPr lang="en-US" dirty="0" smtClean="0"/>
              <a:t>4) type classes – </a:t>
            </a:r>
            <a:r>
              <a:rPr lang="en-US" dirty="0" smtClean="0">
                <a:hlinkClick r:id="rId9"/>
              </a:rPr>
              <a:t>Simon Peyton-Jones’ lecture rocks!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5) do notation – use the Maybe Monad</a:t>
            </a:r>
            <a:br>
              <a:rPr lang="en-US" dirty="0" smtClean="0"/>
            </a:br>
            <a:r>
              <a:rPr lang="en-US" dirty="0" smtClean="0"/>
              <a:t>6) monads – </a:t>
            </a:r>
            <a:r>
              <a:rPr lang="en-US" dirty="0" smtClean="0">
                <a:hlinkClick r:id="rId10"/>
              </a:rPr>
              <a:t>Stephanie’s class </a:t>
            </a:r>
            <a:r>
              <a:rPr lang="en-US" dirty="0" smtClean="0"/>
              <a:t>and then </a:t>
            </a:r>
            <a:r>
              <a:rPr lang="en-US" dirty="0" smtClean="0">
                <a:hlinkClick r:id="rId11"/>
              </a:rPr>
              <a:t>Hutton &amp; Meijer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A) lazy evaluation – ??</a:t>
            </a:r>
            <a:br>
              <a:rPr lang="en-US" dirty="0" smtClean="0"/>
            </a:br>
            <a:r>
              <a:rPr lang="en-US" dirty="0" smtClean="0"/>
              <a:t>B) Persistent data structures –</a:t>
            </a:r>
            <a:r>
              <a:rPr lang="en-US" dirty="0" err="1" smtClean="0"/>
              <a:t>Okasaki’s</a:t>
            </a:r>
            <a:r>
              <a:rPr lang="en-US" dirty="0" smtClean="0"/>
              <a:t> </a:t>
            </a:r>
            <a:r>
              <a:rPr lang="en-US" dirty="0" smtClean="0">
                <a:hlinkClick r:id="rId12"/>
              </a:rPr>
              <a:t>disseration</a:t>
            </a:r>
            <a:r>
              <a:rPr lang="en-US" dirty="0" smtClean="0"/>
              <a:t> or </a:t>
            </a:r>
            <a:r>
              <a:rPr lang="en-US" dirty="0" smtClean="0">
                <a:hlinkClick r:id="rId13"/>
              </a:rPr>
              <a:t>book</a:t>
            </a:r>
            <a:r>
              <a:rPr lang="en-US" dirty="0" smtClean="0"/>
              <a:t> kills it!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heRoadNotTaken.jpg.scaled1000-740x49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57" y="359776"/>
            <a:ext cx="9159387" cy="610307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Road to Haskell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Dimitri DeFigueiredo</a:t>
            </a:r>
            <a:r>
              <a:rPr lang="en-US" dirty="0" smtClean="0"/>
              <a:t> Ph.D</a:t>
            </a:r>
            <a:r>
              <a:rPr lang="en-US" dirty="0" smtClean="0"/>
              <a:t>. – </a:t>
            </a:r>
            <a:r>
              <a:rPr lang="en-US" dirty="0" smtClean="0"/>
              <a:t>Nov 2014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406032" y="4040697"/>
            <a:ext cx="294102" cy="4172260"/>
          </a:xfrm>
          <a:prstGeom prst="rect">
            <a:avLst/>
          </a:prstGeom>
        </p:spPr>
      </p:pic>
      <p:pic>
        <p:nvPicPr>
          <p:cNvPr id="9" name="Picture 8" descr="602px-Haskell-Logo.sv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554" y="1372261"/>
            <a:ext cx="3196259" cy="2256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840" y="1498100"/>
            <a:ext cx="3683000" cy="2628900"/>
          </a:xfrm>
          <a:prstGeom prst="rect">
            <a:avLst/>
          </a:prstGeom>
          <a:ln>
            <a:solidFill>
              <a:schemeClr val="tx1">
                <a:alpha val="65000"/>
              </a:schemeClr>
            </a:solidFill>
          </a:ln>
          <a:effectLst>
            <a:softEdge rad="508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Plan for the Trip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5137"/>
            <a:ext cx="9143999" cy="49166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Exercise, exercise, exercise!</a:t>
            </a:r>
          </a:p>
          <a:p>
            <a:r>
              <a:rPr lang="en-US" dirty="0" smtClean="0">
                <a:hlinkClick r:id="rId3"/>
              </a:rPr>
              <a:t>https://www.fpcomplete.com/user/DanBurton/20-intermediate-exercises</a:t>
            </a:r>
            <a:endParaRPr lang="en-US" dirty="0" smtClean="0"/>
          </a:p>
          <a:p>
            <a:r>
              <a:rPr lang="en-US" dirty="0" smtClean="0"/>
              <a:t>find more!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916631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exercise, exercise, exercise!</a:t>
            </a:r>
          </a:p>
          <a:p>
            <a:r>
              <a:rPr lang="en-US" dirty="0" smtClean="0"/>
              <a:t>Stack the following concepts (in order):</a:t>
            </a:r>
            <a:br>
              <a:rPr lang="en-US" dirty="0" smtClean="0"/>
            </a:br>
            <a:r>
              <a:rPr lang="en-US" dirty="0" smtClean="0"/>
              <a:t>1) recursion 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3200" b="1" dirty="0" smtClean="0"/>
              <a:t>2) currying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3) folds</a:t>
            </a:r>
            <a:br>
              <a:rPr lang="en-US" dirty="0" smtClean="0"/>
            </a:br>
            <a:r>
              <a:rPr lang="en-US" dirty="0" smtClean="0"/>
              <a:t>4) type classes</a:t>
            </a:r>
            <a:br>
              <a:rPr lang="en-US" dirty="0" smtClean="0"/>
            </a:br>
            <a:r>
              <a:rPr lang="en-US" dirty="0" smtClean="0"/>
              <a:t>5) do notation</a:t>
            </a:r>
            <a:br>
              <a:rPr lang="en-US" dirty="0" smtClean="0"/>
            </a:br>
            <a:r>
              <a:rPr lang="en-US" dirty="0" smtClean="0"/>
              <a:t>6) monads</a:t>
            </a:r>
            <a:br>
              <a:rPr lang="en-US" dirty="0" smtClean="0"/>
            </a:br>
            <a:r>
              <a:rPr lang="en-US" dirty="0" smtClean="0"/>
              <a:t>A) lazy evaluation and persistent data structures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b="1" dirty="0" err="1" smtClean="0">
                <a:latin typeface="Courier New"/>
                <a:cs typeface="Courier New"/>
              </a:rPr>
              <a:t>runFunc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xs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foldr</a:t>
            </a:r>
            <a:r>
              <a:rPr lang="en-US" b="1" dirty="0" smtClean="0">
                <a:latin typeface="Courier New"/>
                <a:cs typeface="Courier New"/>
              </a:rPr>
              <a:t> go id </a:t>
            </a:r>
            <a:r>
              <a:rPr lang="en-US" b="1" dirty="0" err="1" smtClean="0">
                <a:latin typeface="Courier New"/>
                <a:cs typeface="Courier New"/>
              </a:rPr>
              <a:t>xs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	where go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g</a:t>
            </a:r>
            <a:r>
              <a:rPr lang="en-US" b="1" dirty="0" smtClean="0">
                <a:latin typeface="Courier New"/>
                <a:cs typeface="Courier New"/>
              </a:rPr>
              <a:t> a = </a:t>
            </a:r>
            <a:r>
              <a:rPr lang="en-US" b="1" dirty="0" err="1" smtClean="0">
                <a:latin typeface="Courier New"/>
                <a:cs typeface="Courier New"/>
              </a:rPr>
              <a:t>g</a:t>
            </a:r>
            <a:r>
              <a:rPr lang="en-US" b="1" dirty="0" smtClean="0">
                <a:latin typeface="Courier New"/>
                <a:cs typeface="Courier New"/>
              </a:rPr>
              <a:t> (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a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b="1" dirty="0" err="1" smtClean="0">
                <a:latin typeface="Courier New"/>
                <a:cs typeface="Courier New"/>
              </a:rPr>
              <a:t>foldr</a:t>
            </a:r>
            <a:r>
              <a:rPr lang="en-US" b="1" dirty="0" smtClean="0">
                <a:latin typeface="Courier New"/>
                <a:cs typeface="Courier New"/>
              </a:rPr>
              <a:t> :: (a -&gt; </a:t>
            </a:r>
            <a:r>
              <a:rPr lang="en-US" b="1" dirty="0" err="1" smtClean="0">
                <a:latin typeface="Courier New"/>
                <a:cs typeface="Courier New"/>
              </a:rPr>
              <a:t>b</a:t>
            </a:r>
            <a:r>
              <a:rPr lang="en-US" b="1" dirty="0" smtClean="0"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latin typeface="Courier New"/>
                <a:cs typeface="Courier New"/>
              </a:rPr>
              <a:t>b</a:t>
            </a:r>
            <a:r>
              <a:rPr lang="en-US" b="1" dirty="0" smtClean="0">
                <a:latin typeface="Courier New"/>
                <a:cs typeface="Courier New"/>
              </a:rPr>
              <a:t>) -&gt; </a:t>
            </a:r>
            <a:r>
              <a:rPr lang="en-US" b="1" dirty="0" err="1" smtClean="0">
                <a:latin typeface="Courier New"/>
                <a:cs typeface="Courier New"/>
              </a:rPr>
              <a:t>b</a:t>
            </a:r>
            <a:r>
              <a:rPr lang="en-US" b="1" dirty="0" smtClean="0">
                <a:latin typeface="Courier New"/>
                <a:cs typeface="Courier New"/>
              </a:rPr>
              <a:t> -&gt; [a] -&gt; </a:t>
            </a:r>
            <a:r>
              <a:rPr lang="en-US" b="1" dirty="0" err="1" smtClean="0">
                <a:latin typeface="Courier New"/>
                <a:cs typeface="Courier New"/>
              </a:rPr>
              <a:t>b</a:t>
            </a:r>
            <a:endParaRPr lang="en-US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(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do3Times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do3Times 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f(f(f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</a:t>
            </a: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do3Times</a:t>
            </a: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Lambda Calculus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3999" cy="5486399"/>
          </a:xfrm>
        </p:spPr>
        <p:txBody>
          <a:bodyPr>
            <a:normAutofit/>
          </a:bodyPr>
          <a:lstStyle/>
          <a:p>
            <a:pPr>
              <a:buAutoNum type="arabicParenR"/>
            </a:pPr>
            <a:r>
              <a:rPr lang="en-US" dirty="0" smtClean="0"/>
              <a:t>Application associates to the left.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Courier New"/>
                <a:cs typeface="Courier New"/>
              </a:rPr>
              <a:t>let 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m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 p</a:t>
            </a:r>
            <a:r>
              <a:rPr lang="en-US" dirty="0" smtClean="0"/>
              <a:t>    means    </a:t>
            </a:r>
            <a:r>
              <a:rPr lang="en-US" dirty="0" smtClean="0">
                <a:latin typeface="Courier New"/>
                <a:cs typeface="Courier New"/>
              </a:rPr>
              <a:t>let 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 = (</a:t>
            </a:r>
            <a:r>
              <a:rPr lang="en-US" dirty="0" err="1" smtClean="0">
                <a:latin typeface="Courier New"/>
                <a:cs typeface="Courier New"/>
              </a:rPr>
              <a:t>m</a:t>
            </a:r>
            <a:r>
              <a:rPr lang="en-US" dirty="0" smtClean="0">
                <a:latin typeface="Courier New"/>
                <a:cs typeface="Courier New"/>
              </a:rPr>
              <a:t> n) </a:t>
            </a:r>
            <a:r>
              <a:rPr lang="en-US" dirty="0" err="1" smtClean="0">
                <a:latin typeface="Courier New"/>
                <a:cs typeface="Courier New"/>
              </a:rPr>
              <a:t>p</a:t>
            </a:r>
            <a:endParaRPr lang="en-US" dirty="0" smtClean="0"/>
          </a:p>
          <a:p>
            <a:pPr>
              <a:buAutoNum type="arabicParenR"/>
            </a:pPr>
            <a:endParaRPr lang="en-US" dirty="0" smtClean="0"/>
          </a:p>
          <a:p>
            <a:pPr>
              <a:buAutoNum type="arabicParenR"/>
            </a:pPr>
            <a:r>
              <a:rPr lang="en-US" dirty="0" smtClean="0"/>
              <a:t>The body of a lambda abstraction extends as far to the right as possible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smtClean="0">
                <a:latin typeface="Courier New"/>
                <a:cs typeface="Courier New"/>
              </a:rPr>
              <a:t>\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 -&gt; </a:t>
            </a:r>
            <a:r>
              <a:rPr lang="en-US" dirty="0" err="1" smtClean="0">
                <a:latin typeface="Courier New"/>
                <a:cs typeface="Courier New"/>
              </a:rPr>
              <a:t>m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n</a:t>
            </a:r>
            <a:r>
              <a:rPr lang="en-US" dirty="0" smtClean="0"/>
              <a:t>   means   </a:t>
            </a:r>
            <a:r>
              <a:rPr lang="en-US" dirty="0" smtClean="0">
                <a:latin typeface="Courier New"/>
                <a:cs typeface="Courier New"/>
              </a:rPr>
              <a:t>\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-&gt;(</a:t>
            </a:r>
            <a:r>
              <a:rPr lang="en-US" dirty="0" err="1" smtClean="0">
                <a:latin typeface="Courier New"/>
                <a:cs typeface="Courier New"/>
              </a:rPr>
              <a:t>m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         </a:t>
            </a:r>
            <a:r>
              <a:rPr lang="en-US" b="1" dirty="0" smtClean="0"/>
              <a:t>not!  </a:t>
            </a:r>
            <a:r>
              <a:rPr lang="en-US" dirty="0" smtClean="0">
                <a:latin typeface="Courier New"/>
                <a:cs typeface="Courier New"/>
              </a:rPr>
              <a:t>(\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 -&gt; </a:t>
            </a:r>
            <a:r>
              <a:rPr lang="en-US" dirty="0" err="1" smtClean="0">
                <a:latin typeface="Courier New"/>
                <a:cs typeface="Courier New"/>
              </a:rPr>
              <a:t>m)n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AutoNum type="arabicParenR"/>
            </a:pPr>
            <a:endParaRPr lang="en-US" dirty="0" smtClean="0"/>
          </a:p>
          <a:p>
            <a:pPr>
              <a:buAutoNum type="arabicParenR"/>
            </a:pPr>
            <a:r>
              <a:rPr lang="en-US" dirty="0" smtClean="0"/>
              <a:t>Multiple lambda abstractions can be contracted</a:t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n-US" dirty="0" smtClean="0">
                <a:latin typeface="Courier New"/>
                <a:cs typeface="Courier New"/>
              </a:rPr>
              <a:t>\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y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z</a:t>
            </a:r>
            <a:r>
              <a:rPr lang="en-US" dirty="0" smtClean="0">
                <a:latin typeface="Courier New"/>
                <a:cs typeface="Courier New"/>
              </a:rPr>
              <a:t> -&gt; </a:t>
            </a:r>
            <a:r>
              <a:rPr lang="en-US" dirty="0" err="1" smtClean="0">
                <a:latin typeface="Courier New"/>
                <a:cs typeface="Courier New"/>
              </a:rPr>
              <a:t>m</a:t>
            </a:r>
            <a:r>
              <a:rPr lang="en-US" dirty="0" smtClean="0"/>
              <a:t> means </a:t>
            </a:r>
            <a:r>
              <a:rPr lang="en-US" dirty="0" smtClean="0">
                <a:latin typeface="Courier New"/>
                <a:cs typeface="Courier New"/>
              </a:rPr>
              <a:t>\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-&gt;\</a:t>
            </a:r>
            <a:r>
              <a:rPr lang="en-US" dirty="0" err="1" smtClean="0">
                <a:latin typeface="Courier New"/>
                <a:cs typeface="Courier New"/>
              </a:rPr>
              <a:t>y</a:t>
            </a:r>
            <a:r>
              <a:rPr lang="en-US" dirty="0" smtClean="0">
                <a:latin typeface="Courier New"/>
                <a:cs typeface="Courier New"/>
              </a:rPr>
              <a:t>-&gt;\</a:t>
            </a:r>
            <a:r>
              <a:rPr lang="en-US" dirty="0" err="1" smtClean="0">
                <a:latin typeface="Courier New"/>
                <a:cs typeface="Courier New"/>
              </a:rPr>
              <a:t>z</a:t>
            </a:r>
            <a:r>
              <a:rPr lang="en-US" dirty="0" smtClean="0">
                <a:latin typeface="Courier New"/>
                <a:cs typeface="Courier New"/>
              </a:rPr>
              <a:t>-&gt; </a:t>
            </a:r>
            <a:r>
              <a:rPr lang="en-US" dirty="0" err="1" smtClean="0">
                <a:latin typeface="Courier New"/>
                <a:cs typeface="Courier New"/>
              </a:rPr>
              <a:t>m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by (2) means </a:t>
            </a:r>
            <a:r>
              <a:rPr lang="en-US" dirty="0" smtClean="0">
                <a:latin typeface="Courier New"/>
                <a:cs typeface="Courier New"/>
              </a:rPr>
              <a:t>\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-&gt;(\</a:t>
            </a:r>
            <a:r>
              <a:rPr lang="en-US" dirty="0" err="1" smtClean="0">
                <a:latin typeface="Courier New"/>
                <a:cs typeface="Courier New"/>
              </a:rPr>
              <a:t>y</a:t>
            </a:r>
            <a:r>
              <a:rPr lang="en-US" dirty="0" smtClean="0">
                <a:latin typeface="Courier New"/>
                <a:cs typeface="Courier New"/>
              </a:rPr>
              <a:t>-&gt;(\</a:t>
            </a:r>
            <a:r>
              <a:rPr lang="en-US" dirty="0" err="1" smtClean="0">
                <a:latin typeface="Courier New"/>
                <a:cs typeface="Courier New"/>
              </a:rPr>
              <a:t>z</a:t>
            </a:r>
            <a:r>
              <a:rPr lang="en-US" dirty="0" smtClean="0">
                <a:latin typeface="Courier New"/>
                <a:cs typeface="Courier New"/>
              </a:rPr>
              <a:t>-&gt; </a:t>
            </a:r>
            <a:r>
              <a:rPr lang="en-US" dirty="0" err="1" smtClean="0">
                <a:latin typeface="Courier New"/>
                <a:cs typeface="Courier New"/>
              </a:rPr>
              <a:t>m</a:t>
            </a:r>
            <a:r>
              <a:rPr lang="en-US" dirty="0" smtClean="0">
                <a:latin typeface="Courier New"/>
                <a:cs typeface="Courier New"/>
              </a:rPr>
              <a:t>))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Haskell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3999" cy="548639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Parameter names are </a:t>
            </a:r>
            <a:r>
              <a:rPr lang="en-US" dirty="0" err="1" smtClean="0"/>
              <a:t>syntatic</a:t>
            </a:r>
            <a:r>
              <a:rPr lang="en-US" dirty="0" smtClean="0"/>
              <a:t> sugar for lambda expressions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/>
                <a:cs typeface="Courier New"/>
              </a:rPr>
              <a:t>func</a:t>
            </a:r>
            <a:r>
              <a:rPr lang="en-US" dirty="0" smtClean="0">
                <a:latin typeface="Courier New"/>
                <a:cs typeface="Courier New"/>
              </a:rPr>
              <a:t> ::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-&gt;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-&gt;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-&gt;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err="1" smtClean="0">
                <a:latin typeface="Courier New"/>
                <a:cs typeface="Courier New"/>
              </a:rPr>
              <a:t>func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y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z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expr</a:t>
            </a: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means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func</a:t>
            </a:r>
            <a:r>
              <a:rPr lang="en-US" dirty="0" smtClean="0">
                <a:latin typeface="Courier New"/>
                <a:cs typeface="Courier New"/>
              </a:rPr>
              <a:t> ::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-&gt;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-&gt;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-&gt;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err="1" smtClean="0">
                <a:latin typeface="Courier New"/>
                <a:cs typeface="Courier New"/>
              </a:rPr>
              <a:t>func</a:t>
            </a:r>
            <a:r>
              <a:rPr lang="en-US" dirty="0" smtClean="0">
                <a:latin typeface="Courier New"/>
                <a:cs typeface="Courier New"/>
              </a:rPr>
              <a:t> = \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y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z</a:t>
            </a:r>
            <a:r>
              <a:rPr lang="en-US" dirty="0" smtClean="0">
                <a:latin typeface="Courier New"/>
                <a:cs typeface="Courier New"/>
              </a:rPr>
              <a:t> -&gt; </a:t>
            </a:r>
            <a:r>
              <a:rPr lang="en-US" dirty="0" err="1" smtClean="0">
                <a:latin typeface="Courier New"/>
                <a:cs typeface="Courier New"/>
              </a:rPr>
              <a:t>expr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Haskell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3999" cy="548639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Parameter names are </a:t>
            </a:r>
            <a:r>
              <a:rPr lang="en-US" dirty="0" err="1" smtClean="0"/>
              <a:t>syntatic</a:t>
            </a:r>
            <a:r>
              <a:rPr lang="en-US" dirty="0" smtClean="0"/>
              <a:t> sugar for lambda expressions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/>
                <a:cs typeface="Courier New"/>
              </a:rPr>
              <a:t>func</a:t>
            </a:r>
            <a:r>
              <a:rPr lang="en-US" dirty="0" smtClean="0">
                <a:latin typeface="Courier New"/>
                <a:cs typeface="Courier New"/>
              </a:rPr>
              <a:t> ::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-&gt;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-&gt;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-&gt;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err="1" smtClean="0">
                <a:latin typeface="Courier New"/>
                <a:cs typeface="Courier New"/>
              </a:rPr>
              <a:t>func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y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z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expr</a:t>
            </a: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means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func</a:t>
            </a:r>
            <a:r>
              <a:rPr lang="en-US" dirty="0" smtClean="0">
                <a:latin typeface="Courier New"/>
                <a:cs typeface="Courier New"/>
              </a:rPr>
              <a:t> ::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-&gt;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-&gt;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-&gt;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err="1" smtClean="0">
                <a:latin typeface="Courier New"/>
                <a:cs typeface="Courier New"/>
              </a:rPr>
              <a:t>func</a:t>
            </a:r>
            <a:r>
              <a:rPr lang="en-US" dirty="0" smtClean="0">
                <a:latin typeface="Courier New"/>
                <a:cs typeface="Courier New"/>
              </a:rPr>
              <a:t> = \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y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z</a:t>
            </a:r>
            <a:r>
              <a:rPr lang="en-US" dirty="0" smtClean="0">
                <a:latin typeface="Courier New"/>
                <a:cs typeface="Courier New"/>
              </a:rPr>
              <a:t> -&gt; </a:t>
            </a:r>
            <a:r>
              <a:rPr lang="en-US" dirty="0" err="1" smtClean="0">
                <a:latin typeface="Courier New"/>
                <a:cs typeface="Courier New"/>
              </a:rPr>
              <a:t>expr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which means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func</a:t>
            </a:r>
            <a:r>
              <a:rPr lang="en-US" dirty="0" smtClean="0">
                <a:latin typeface="Courier New"/>
                <a:cs typeface="Courier New"/>
              </a:rPr>
              <a:t> ::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-&gt;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-&gt;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-&gt;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err="1" smtClean="0">
                <a:latin typeface="Courier New"/>
                <a:cs typeface="Courier New"/>
              </a:rPr>
              <a:t>func</a:t>
            </a:r>
            <a:r>
              <a:rPr lang="en-US" dirty="0" smtClean="0">
                <a:latin typeface="Courier New"/>
                <a:cs typeface="Courier New"/>
              </a:rPr>
              <a:t> = \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 -&gt;(\</a:t>
            </a:r>
            <a:r>
              <a:rPr lang="en-US" dirty="0" err="1" smtClean="0">
                <a:latin typeface="Courier New"/>
                <a:cs typeface="Courier New"/>
              </a:rPr>
              <a:t>y</a:t>
            </a:r>
            <a:r>
              <a:rPr lang="en-US" dirty="0" smtClean="0">
                <a:latin typeface="Courier New"/>
                <a:cs typeface="Courier New"/>
              </a:rPr>
              <a:t> -&gt;(\</a:t>
            </a:r>
            <a:r>
              <a:rPr lang="en-US" dirty="0" err="1" smtClean="0">
                <a:latin typeface="Courier New"/>
                <a:cs typeface="Courier New"/>
              </a:rPr>
              <a:t>z</a:t>
            </a:r>
            <a:r>
              <a:rPr lang="en-US" dirty="0" smtClean="0">
                <a:latin typeface="Courier New"/>
                <a:cs typeface="Courier New"/>
              </a:rPr>
              <a:t> -&gt; </a:t>
            </a:r>
            <a:r>
              <a:rPr lang="en-US" dirty="0" err="1" smtClean="0">
                <a:latin typeface="Courier New"/>
                <a:cs typeface="Courier New"/>
              </a:rPr>
              <a:t>expr</a:t>
            </a:r>
            <a:r>
              <a:rPr lang="en-US" dirty="0" smtClean="0">
                <a:latin typeface="Courier New"/>
                <a:cs typeface="Courier New"/>
              </a:rPr>
              <a:t>))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(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do3Times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do3Times 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f(f(f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</a:t>
            </a: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do3Times</a:t>
            </a: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= \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(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do3Times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do3Times = \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latin typeface="Courier New"/>
                <a:cs typeface="Courier New"/>
              </a:rPr>
              <a:t>f(f(f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</a:t>
            </a: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do3Times</a:t>
            </a: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= \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(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do3Times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do3Times = \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latin typeface="Courier New"/>
                <a:cs typeface="Courier New"/>
              </a:rPr>
              <a:t>f(f(f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</a:t>
            </a: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do3Times</a:t>
            </a: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/ C++</a:t>
            </a:r>
          </a:p>
          <a:p>
            <a:r>
              <a:rPr lang="en-US" dirty="0" smtClean="0"/>
              <a:t>Assembly</a:t>
            </a:r>
          </a:p>
          <a:p>
            <a:r>
              <a:rPr lang="en-US" dirty="0" smtClean="0"/>
              <a:t>Python</a:t>
            </a:r>
          </a:p>
          <a:p>
            <a:endParaRPr lang="en-US" dirty="0" smtClean="0"/>
          </a:p>
          <a:p>
            <a:r>
              <a:rPr lang="en-US" dirty="0" smtClean="0"/>
              <a:t>PhD in CS but hated Programming Languages class</a:t>
            </a:r>
          </a:p>
          <a:p>
            <a:r>
              <a:rPr lang="en-US" dirty="0" smtClean="0"/>
              <a:t>Focus: Cryptography and Security, Algorithms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175629"/>
            <a:ext cx="8769051" cy="648478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= \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(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do3Times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do3Times = \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latin typeface="Courier New"/>
                <a:cs typeface="Courier New"/>
              </a:rPr>
              <a:t>f(f(f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--------------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</a:t>
            </a: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do3Times</a:t>
            </a: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175629"/>
            <a:ext cx="8769051" cy="648478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= \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(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do3Times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do3Times = \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latin typeface="Courier New"/>
                <a:cs typeface="Courier New"/>
              </a:rPr>
              <a:t>f(f(f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--------------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</a:t>
            </a: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do3Times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-&gt; do3Times (do3Times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175629"/>
            <a:ext cx="8769051" cy="648478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= \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(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do3Times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do3Times = \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latin typeface="Courier New"/>
                <a:cs typeface="Courier New"/>
              </a:rPr>
              <a:t>f(f(f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--------------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</a:t>
            </a: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do3Times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-&gt; do3Times (do3Times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do3Times (do3Times 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175629"/>
            <a:ext cx="8769051" cy="648478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= \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(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do3Times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do3Times = \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latin typeface="Courier New"/>
                <a:cs typeface="Courier New"/>
              </a:rPr>
              <a:t>f(f(f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--------------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</a:t>
            </a: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do3Times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-&gt; do3Times (do3Times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do3Times (do3Times 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(do3Times) (do3Times 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175629"/>
            <a:ext cx="8769051" cy="648478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= \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(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do3Times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do3Times = \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latin typeface="Courier New"/>
                <a:cs typeface="Courier New"/>
              </a:rPr>
              <a:t>f(f(f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--------------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</a:t>
            </a: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do3Times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-&gt; do3Times (do3Times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do3Times (do3Times 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(do3Times) (do3Times 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(\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-&gt;\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-&gt; </a:t>
            </a:r>
            <a:r>
              <a:rPr lang="en-US" b="1" dirty="0" err="1" smtClean="0">
                <a:latin typeface="Courier New"/>
                <a:cs typeface="Courier New"/>
              </a:rPr>
              <a:t>f(f(f</a:t>
            </a:r>
            <a:r>
              <a:rPr lang="en-US" b="1" dirty="0" smtClean="0">
                <a:latin typeface="Courier New"/>
                <a:cs typeface="Courier New"/>
              </a:rPr>
              <a:t> x)))(do3Times 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175629"/>
            <a:ext cx="8769051" cy="648478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= \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(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do3Times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do3Times = \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latin typeface="Courier New"/>
                <a:cs typeface="Courier New"/>
              </a:rPr>
              <a:t>f(f(f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--------------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</a:t>
            </a: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do3Times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-&gt; do3Times (do3Times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do3Times (do3Times 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(do3Times) (do3Times 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(\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-&gt;\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-&gt; </a:t>
            </a:r>
            <a:r>
              <a:rPr lang="en-US" b="1" dirty="0" err="1" smtClean="0">
                <a:latin typeface="Courier New"/>
                <a:cs typeface="Courier New"/>
              </a:rPr>
              <a:t>f(f(f</a:t>
            </a:r>
            <a:r>
              <a:rPr lang="en-US" b="1" dirty="0" smtClean="0">
                <a:latin typeface="Courier New"/>
                <a:cs typeface="Courier New"/>
              </a:rPr>
              <a:t> x)))(do3Times 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     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(do3Times y)((do3Times y)((do3Times 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) x))</a:t>
            </a:r>
            <a:br>
              <a:rPr lang="en-US" b="1" dirty="0" smtClean="0">
                <a:latin typeface="Courier New"/>
                <a:cs typeface="Courier New"/>
              </a:rPr>
            </a:b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175629"/>
            <a:ext cx="8769051" cy="648478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= \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(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do3Times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do3Times = \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latin typeface="Courier New"/>
                <a:cs typeface="Courier New"/>
              </a:rPr>
              <a:t>f(f(f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--------------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</a:t>
            </a: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do3Times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-&gt; do3Times (do3Times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do3Times (do3Times 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(do3Times) (do3Times 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(\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-&gt;\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-&gt; </a:t>
            </a:r>
            <a:r>
              <a:rPr lang="en-US" b="1" dirty="0" err="1" smtClean="0">
                <a:latin typeface="Courier New"/>
                <a:cs typeface="Courier New"/>
              </a:rPr>
              <a:t>f(f(f</a:t>
            </a:r>
            <a:r>
              <a:rPr lang="en-US" b="1" dirty="0" smtClean="0">
                <a:latin typeface="Courier New"/>
                <a:cs typeface="Courier New"/>
              </a:rPr>
              <a:t> x)))(do3Times 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     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(do3Times y)((do3Times y)((do3Times 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) x))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    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(do3Times y)((do3Times y)((do3Times 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)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175629"/>
            <a:ext cx="8769051" cy="648478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= \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(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do3Times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do3Times = \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latin typeface="Courier New"/>
                <a:cs typeface="Courier New"/>
              </a:rPr>
              <a:t>f(f(f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--------------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(do3Times y)((do3Times y)((do3Times 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)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175629"/>
            <a:ext cx="8769051" cy="648478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= \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(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do3Times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do3Times = \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latin typeface="Courier New"/>
                <a:cs typeface="Courier New"/>
              </a:rPr>
              <a:t>f(f(f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--------------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(do3Times y)((do3Times y)((do3Times 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)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do3Times 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175629"/>
            <a:ext cx="8769051" cy="648478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= \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(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do3Times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do3Times = \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latin typeface="Courier New"/>
                <a:cs typeface="Courier New"/>
              </a:rPr>
              <a:t>f(f(f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--------------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(do3Times y)((do3Times y)((do3Times 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)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do3Times 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Haskell?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x-none" dirty="0" smtClean="0"/>
              <a:t>All roads lead to Haskell...</a:t>
            </a:r>
          </a:p>
          <a:p>
            <a:endParaRPr lang="x-none" dirty="0" smtClean="0"/>
          </a:p>
          <a:p>
            <a:pPr lvl="1"/>
            <a:r>
              <a:rPr lang="x-none" dirty="0" smtClean="0">
                <a:hlinkClick r:id="rId3"/>
              </a:rPr>
              <a:t>Javascript Monads</a:t>
            </a:r>
            <a:endParaRPr lang="x-none" dirty="0" smtClean="0"/>
          </a:p>
          <a:p>
            <a:pPr lvl="1"/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From L3 to seL4 what have we learnt in 20 years of L4 microkernels?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C++ STL programming: containers, iterators, algorithms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175629"/>
            <a:ext cx="8769051" cy="6484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175629"/>
            <a:ext cx="8769051" cy="6484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    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 ))</a:t>
            </a: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175629"/>
            <a:ext cx="8769051" cy="6484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    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 ))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i="1" dirty="0" smtClean="0">
                <a:latin typeface="Courier New"/>
                <a:cs typeface="Courier New"/>
              </a:rPr>
              <a:t>(</a:t>
            </a:r>
            <a:r>
              <a:rPr lang="en-US" b="1" dirty="0" smtClean="0">
                <a:latin typeface="Courier New"/>
                <a:cs typeface="Courier New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    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  </a:t>
            </a:r>
            <a:r>
              <a:rPr lang="en-US" i="1" dirty="0" smtClean="0">
                <a:latin typeface="Courier New"/>
                <a:cs typeface="Courier New"/>
              </a:rPr>
              <a:t>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175629"/>
            <a:ext cx="8769051" cy="6484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    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 ))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i="1" u="sng" dirty="0" smtClean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latin typeface="Courier New"/>
                <a:cs typeface="Courier New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    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  </a:t>
            </a:r>
            <a:r>
              <a:rPr lang="en-US" i="1" u="sng" dirty="0" smtClean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x))</a:t>
            </a:r>
            <a:r>
              <a:rPr lang="en-US" b="1" dirty="0" err="1" smtClean="0">
                <a:latin typeface="Courier New"/>
                <a:cs typeface="Courier New"/>
              </a:rPr>
              <a:t>)</a:t>
            </a:r>
            <a:r>
              <a:rPr lang="en-US" i="1" u="sng" dirty="0" err="1" smtClean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z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))</a:t>
            </a:r>
            <a:r>
              <a:rPr lang="en-US" i="1" u="sng" dirty="0" smtClean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r>
              <a:rPr lang="en-US" b="1" dirty="0" smtClean="0">
                <a:latin typeface="Courier New"/>
                <a:cs typeface="Courier New"/>
              </a:rPr>
              <a:t> )</a:t>
            </a: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175629"/>
            <a:ext cx="8769051" cy="6484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x))</a:t>
            </a:r>
            <a:r>
              <a:rPr lang="en-US" b="1" dirty="0" err="1" smtClean="0">
                <a:latin typeface="Courier New"/>
                <a:cs typeface="Courier New"/>
              </a:rPr>
              <a:t>)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(y(y(y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z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)))</a:t>
            </a:r>
            <a:r>
              <a:rPr lang="en-US" b="1" dirty="0" smtClean="0">
                <a:latin typeface="Courier New"/>
                <a:cs typeface="Courier New"/>
              </a:rPr>
              <a:t> )</a:t>
            </a: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175629"/>
            <a:ext cx="8769051" cy="6484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x))</a:t>
            </a:r>
            <a:r>
              <a:rPr lang="en-US" b="1" dirty="0" err="1" smtClean="0">
                <a:latin typeface="Courier New"/>
                <a:cs typeface="Courier New"/>
              </a:rPr>
              <a:t>)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(y(y(y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z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)))</a:t>
            </a:r>
            <a:r>
              <a:rPr lang="en-US" b="1" dirty="0" smtClean="0">
                <a:latin typeface="Courier New"/>
                <a:cs typeface="Courier New"/>
              </a:rPr>
              <a:t> 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      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z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)))</a:t>
            </a:r>
            <a:r>
              <a:rPr lang="en-US" b="1" dirty="0" smtClean="0">
                <a:latin typeface="Courier New"/>
                <a:cs typeface="Courier New"/>
              </a:rPr>
              <a:t> )</a:t>
            </a: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175629"/>
            <a:ext cx="8769051" cy="6484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x))</a:t>
            </a:r>
            <a:r>
              <a:rPr lang="en-US" b="1" dirty="0" err="1" smtClean="0">
                <a:latin typeface="Courier New"/>
                <a:cs typeface="Courier New"/>
              </a:rPr>
              <a:t>)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(y(y(y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z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)))</a:t>
            </a:r>
            <a:r>
              <a:rPr lang="en-US" b="1" dirty="0" smtClean="0">
                <a:latin typeface="Courier New"/>
                <a:cs typeface="Courier New"/>
              </a:rPr>
              <a:t> 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      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z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)))</a:t>
            </a:r>
            <a:r>
              <a:rPr lang="en-US" b="1" dirty="0" smtClean="0">
                <a:latin typeface="Courier New"/>
                <a:cs typeface="Courier New"/>
              </a:rPr>
              <a:t> 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    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z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)))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            )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175629"/>
            <a:ext cx="8769051" cy="6484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x))</a:t>
            </a:r>
            <a:r>
              <a:rPr lang="en-US" b="1" dirty="0" err="1" smtClean="0">
                <a:latin typeface="Courier New"/>
                <a:cs typeface="Courier New"/>
              </a:rPr>
              <a:t>)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(y(y(y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z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)))</a:t>
            </a:r>
            <a:r>
              <a:rPr lang="en-US" b="1" dirty="0" smtClean="0">
                <a:latin typeface="Courier New"/>
                <a:cs typeface="Courier New"/>
              </a:rPr>
              <a:t> 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      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z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)))</a:t>
            </a:r>
            <a:r>
              <a:rPr lang="en-US" b="1" dirty="0" smtClean="0">
                <a:latin typeface="Courier New"/>
                <a:cs typeface="Courier New"/>
              </a:rPr>
              <a:t> 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    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z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)))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            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 (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(y(y(y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z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)))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                  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175629"/>
            <a:ext cx="8769051" cy="6682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x))</a:t>
            </a:r>
            <a:r>
              <a:rPr lang="en-US" b="1" dirty="0" err="1" smtClean="0">
                <a:latin typeface="Courier New"/>
                <a:cs typeface="Courier New"/>
              </a:rPr>
              <a:t>)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(y(y(y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z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)))</a:t>
            </a:r>
            <a:r>
              <a:rPr lang="en-US" b="1" dirty="0" smtClean="0">
                <a:latin typeface="Courier New"/>
                <a:cs typeface="Courier New"/>
              </a:rPr>
              <a:t> 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      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z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)))</a:t>
            </a:r>
            <a:r>
              <a:rPr lang="en-US" b="1" dirty="0" smtClean="0">
                <a:latin typeface="Courier New"/>
                <a:cs typeface="Courier New"/>
              </a:rPr>
              <a:t> 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    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z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)))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            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( (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(y(y(y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z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)))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                   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err="1" smtClean="0">
                <a:latin typeface="Courier New"/>
                <a:cs typeface="Courier New"/>
              </a:rPr>
              <a:t>y(y(y(y(y(y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))))))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175629"/>
            <a:ext cx="8769051" cy="6484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err="1" smtClean="0">
                <a:latin typeface="Courier New"/>
                <a:cs typeface="Courier New"/>
              </a:rPr>
              <a:t>y(y(y(y(y(y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)))))) </a:t>
            </a: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Road Not Taken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Bought RWH and LYAH</a:t>
            </a:r>
          </a:p>
          <a:p>
            <a:pPr lvl="1"/>
            <a:r>
              <a:rPr lang="en-US" dirty="0" smtClean="0"/>
              <a:t>Too long! (RWH 670pp, LYAH 400pp)</a:t>
            </a:r>
          </a:p>
          <a:p>
            <a:pPr lvl="1"/>
            <a:r>
              <a:rPr lang="en-US" dirty="0" smtClean="0"/>
              <a:t>Did not satisfy my quest for the “essence” of Haskell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hlinkClick r:id="rId2"/>
              </a:rPr>
              <a:t>https://www.haskell.org/tutorial/</a:t>
            </a:r>
            <a:r>
              <a:rPr lang="en-US" dirty="0" smtClean="0"/>
              <a:t>  64 pp!</a:t>
            </a:r>
          </a:p>
          <a:p>
            <a:pPr lvl="1"/>
            <a:r>
              <a:rPr lang="en-US" dirty="0" smtClean="0"/>
              <a:t>excellent clear and concise exploration</a:t>
            </a:r>
          </a:p>
          <a:p>
            <a:pPr lvl="1"/>
            <a:r>
              <a:rPr lang="en-US" dirty="0" smtClean="0"/>
              <a:t>but,... skip section 4.4</a:t>
            </a:r>
          </a:p>
          <a:p>
            <a:pPr lvl="1"/>
            <a:r>
              <a:rPr lang="en-US" dirty="0" smtClean="0"/>
              <a:t>It was useless starting at section 9 - About Monads </a:t>
            </a:r>
            <a:br>
              <a:rPr lang="en-US" dirty="0" smtClean="0"/>
            </a:br>
            <a:r>
              <a:rPr lang="en-US" dirty="0" smtClean="0"/>
              <a:t>(page 42)</a:t>
            </a:r>
          </a:p>
          <a:p>
            <a:pPr lvl="1">
              <a:buNone/>
            </a:pPr>
            <a:r>
              <a:rPr lang="en-US" dirty="0" smtClean="0"/>
              <a:t> “This section is perhaps less “gentle” than the others.”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175629"/>
            <a:ext cx="8769051" cy="6484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err="1" smtClean="0">
                <a:latin typeface="Courier New"/>
                <a:cs typeface="Courier New"/>
              </a:rPr>
              <a:t>y(y(y(y(y(y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)))))) 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x))</a:t>
            </a:r>
            <a:r>
              <a:rPr lang="en-US" b="1" dirty="0" err="1" smtClean="0">
                <a:latin typeface="Courier New"/>
                <a:cs typeface="Courier New"/>
              </a:rPr>
              <a:t>)(y(y(y(y(y(y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))))))</a:t>
            </a: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175629"/>
            <a:ext cx="8769051" cy="6484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err="1" smtClean="0">
                <a:latin typeface="Courier New"/>
                <a:cs typeface="Courier New"/>
              </a:rPr>
              <a:t>y(y(y(y(y(y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)))))) 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x))</a:t>
            </a:r>
            <a:r>
              <a:rPr lang="en-US" b="1" dirty="0" err="1" smtClean="0">
                <a:latin typeface="Courier New"/>
                <a:cs typeface="Courier New"/>
              </a:rPr>
              <a:t>)(y(y(y(y(y(y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))))))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     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err="1" smtClean="0">
                <a:latin typeface="Courier New"/>
                <a:cs typeface="Courier New"/>
              </a:rPr>
              <a:t>(y(y(y(y(y(y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))))))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175629"/>
            <a:ext cx="8769051" cy="6484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err="1" smtClean="0">
                <a:latin typeface="Courier New"/>
                <a:cs typeface="Courier New"/>
              </a:rPr>
              <a:t>y(y(y(y(y(y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)))))) 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x))</a:t>
            </a:r>
            <a:r>
              <a:rPr lang="en-US" b="1" dirty="0" err="1" smtClean="0">
                <a:latin typeface="Courier New"/>
                <a:cs typeface="Courier New"/>
              </a:rPr>
              <a:t>)(y(y(y(y(y(y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))))))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     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err="1" smtClean="0">
                <a:latin typeface="Courier New"/>
                <a:cs typeface="Courier New"/>
              </a:rPr>
              <a:t>(y(y(y(y(y(y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))))))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y(y(y(y(y(y(y(y(y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z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)))))))) </a:t>
            </a: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175629"/>
            <a:ext cx="8769051" cy="6484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err="1" smtClean="0">
                <a:latin typeface="Courier New"/>
                <a:cs typeface="Courier New"/>
              </a:rPr>
              <a:t>y(y(y(y(y(y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)))))) 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x))</a:t>
            </a:r>
            <a:r>
              <a:rPr lang="en-US" b="1" dirty="0" err="1" smtClean="0">
                <a:latin typeface="Courier New"/>
                <a:cs typeface="Courier New"/>
              </a:rPr>
              <a:t>)(y(y(y(y(y(y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))))))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     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err="1" smtClean="0">
                <a:latin typeface="Courier New"/>
                <a:cs typeface="Courier New"/>
              </a:rPr>
              <a:t>(y(y(y(y(y(y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))))))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y(y(y(y(y(y(y(y(y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z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)))))))) 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y.y.y.y.y.y.y.y.y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175629"/>
            <a:ext cx="8769051" cy="6484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err="1" smtClean="0">
                <a:latin typeface="Courier New"/>
                <a:cs typeface="Courier New"/>
              </a:rPr>
              <a:t>y(y(y(y(y(y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)))))) 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(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x))</a:t>
            </a:r>
            <a:r>
              <a:rPr lang="en-US" b="1" dirty="0" err="1" smtClean="0">
                <a:latin typeface="Courier New"/>
                <a:cs typeface="Courier New"/>
              </a:rPr>
              <a:t>)(y(y(y(y(y(y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))))))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= \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-&gt;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     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y(y(y</a:t>
            </a:r>
            <a:r>
              <a:rPr lang="en-US" b="1" dirty="0" err="1" smtClean="0">
                <a:latin typeface="Courier New"/>
                <a:cs typeface="Courier New"/>
              </a:rPr>
              <a:t>(y(y(y(y(y(y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))))))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y(y(y(y(y(y(y(y(y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z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)))))))) 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y.y.y.y.y.y.y.y.y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z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f.f.f.f.f.f.f.f.f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cs typeface="Courier New"/>
              </a:rPr>
              <a:t>9 times!                 </a:t>
            </a: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5122862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(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do3Times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do3Times 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f(f(f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ex1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ex1 = </a:t>
            </a: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do3Times</a:t>
            </a:r>
          </a:p>
          <a:p>
            <a:pPr marL="0" indent="0">
              <a:buNone/>
            </a:pPr>
            <a:r>
              <a:rPr lang="en-US" b="1" dirty="0" smtClean="0">
                <a:latin typeface="+mj-lt"/>
                <a:cs typeface="Courier New"/>
              </a:rPr>
              <a:t>Applies a function 3</a:t>
            </a:r>
            <a:r>
              <a:rPr lang="en-US" b="1" baseline="30000" dirty="0" smtClean="0">
                <a:latin typeface="+mj-lt"/>
                <a:cs typeface="Courier New"/>
              </a:rPr>
              <a:t>2</a:t>
            </a:r>
            <a:r>
              <a:rPr lang="en-US" b="1" dirty="0" smtClean="0">
                <a:latin typeface="+mj-lt"/>
                <a:cs typeface="Courier New"/>
              </a:rPr>
              <a:t> = 9 times</a:t>
            </a:r>
            <a:endParaRPr lang="en-US" b="1" dirty="0">
              <a:latin typeface="+mj-lt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Courier New"/>
              </a:rPr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Given: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= \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(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do3Times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do3Times = \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-&gt; \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latin typeface="Courier New"/>
                <a:cs typeface="Courier New"/>
              </a:rPr>
              <a:t>f(f(f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r>
              <a:rPr lang="en-US" dirty="0" smtClean="0"/>
              <a:t>What does this do?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ex2 :: (a -&gt; a) -&gt; a -&gt; a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ex2 = do3Times </a:t>
            </a: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doTwice</a:t>
            </a: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916631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exercise, exercise, exercise!</a:t>
            </a:r>
          </a:p>
          <a:p>
            <a:r>
              <a:rPr lang="en-US" dirty="0" smtClean="0"/>
              <a:t>Stack the following concepts (in order):</a:t>
            </a:r>
            <a:br>
              <a:rPr lang="en-US" dirty="0" smtClean="0"/>
            </a:br>
            <a:r>
              <a:rPr lang="en-US" dirty="0" smtClean="0"/>
              <a:t>1) recursion 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3200" b="1" dirty="0" smtClean="0"/>
              <a:t>2) currying </a:t>
            </a:r>
            <a:r>
              <a:rPr lang="en-US" sz="3200" b="1" dirty="0" smtClean="0">
                <a:latin typeface="Zapf Dingbats"/>
                <a:ea typeface="Zapf Dingbats"/>
                <a:cs typeface="Zapf Dingbats"/>
              </a:rPr>
              <a:t>✔</a:t>
            </a:r>
            <a:r>
              <a:rPr lang="en-US" b="1" dirty="0" smtClean="0"/>
              <a:t> concept understood! </a:t>
            </a:r>
            <a:br>
              <a:rPr lang="en-US" b="1" dirty="0" smtClean="0"/>
            </a:br>
            <a:r>
              <a:rPr lang="en-US" b="1" dirty="0" smtClean="0"/>
              <a:t>			now: practice, practice, practice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3) folds</a:t>
            </a:r>
            <a:br>
              <a:rPr lang="en-US" dirty="0" smtClean="0"/>
            </a:br>
            <a:r>
              <a:rPr lang="en-US" dirty="0" smtClean="0"/>
              <a:t>4) type classes</a:t>
            </a:r>
            <a:br>
              <a:rPr lang="en-US" dirty="0" smtClean="0"/>
            </a:br>
            <a:r>
              <a:rPr lang="en-US" dirty="0" smtClean="0"/>
              <a:t>5) do notation</a:t>
            </a:r>
            <a:br>
              <a:rPr lang="en-US" dirty="0" smtClean="0"/>
            </a:br>
            <a:r>
              <a:rPr lang="en-US" dirty="0" smtClean="0"/>
              <a:t>6) monads</a:t>
            </a:r>
            <a:br>
              <a:rPr lang="en-US" dirty="0" smtClean="0"/>
            </a:br>
            <a:r>
              <a:rPr lang="en-US" dirty="0" smtClean="0"/>
              <a:t>A) lazy evaluation and persistent data structures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Enjoy the Trip!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214" y="1422912"/>
            <a:ext cx="7313613" cy="405606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dirty="0" smtClean="0"/>
              <a:t>get help at </a:t>
            </a:r>
            <a:r>
              <a:rPr lang="en-US" b="1" dirty="0" err="1" smtClean="0"/>
              <a:t>beginners@haskell.org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check out...</a:t>
            </a:r>
          </a:p>
          <a:p>
            <a:pPr algn="ctr">
              <a:buNone/>
            </a:pPr>
            <a:r>
              <a:rPr lang="en-US" dirty="0" smtClean="0">
                <a:hlinkClick r:id="rId2"/>
              </a:rPr>
              <a:t>The Evolution of a Haskell Programmer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Thank you!</a:t>
            </a:r>
          </a:p>
          <a:p>
            <a:pPr algn="ctr">
              <a:buNone/>
            </a:pPr>
            <a:r>
              <a:rPr lang="en-US" dirty="0" err="1" smtClean="0"/>
              <a:t>defigueiredo@ucdavis.edu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</p:txBody>
      </p:sp>
      <p:pic>
        <p:nvPicPr>
          <p:cNvPr id="4" name="Picture 3" descr="haske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693" y="3005535"/>
            <a:ext cx="2571750" cy="3669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round in circles</a:t>
            </a:r>
            <a:endParaRPr lang="en-US" dirty="0"/>
          </a:p>
        </p:txBody>
      </p:sp>
      <p:pic>
        <p:nvPicPr>
          <p:cNvPr id="4" name="Content Placeholder 3" descr="twistedroadsign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0175" r="-10175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Exercise, exercise,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92" y="1735138"/>
            <a:ext cx="8222562" cy="40560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595" dirty="0" smtClean="0"/>
              <a:t>Learn Haskell like you learn math:</a:t>
            </a:r>
          </a:p>
          <a:p>
            <a:endParaRPr lang="en-US" sz="2595" dirty="0" smtClean="0"/>
          </a:p>
          <a:p>
            <a:pPr algn="ctr">
              <a:buNone/>
            </a:pPr>
            <a:r>
              <a:rPr lang="en-US" sz="2595" dirty="0" smtClean="0">
                <a:latin typeface="Arial Black"/>
                <a:cs typeface="Arial Black"/>
              </a:rPr>
              <a:t>Do the exercises!</a:t>
            </a:r>
          </a:p>
          <a:p>
            <a:pPr algn="ctr">
              <a:buNone/>
            </a:pPr>
            <a:endParaRPr lang="en-US" sz="2595" dirty="0" smtClean="0">
              <a:latin typeface="Arial Black"/>
              <a:cs typeface="Arial Black"/>
            </a:endParaRPr>
          </a:p>
          <a:p>
            <a:pPr marL="0" indent="0">
              <a:buNone/>
            </a:pPr>
            <a:r>
              <a:rPr lang="en-US" sz="2595" dirty="0" smtClean="0"/>
              <a:t>“Do not confuse the Aha moment of understanding a concept with having learned it. That is only the first step.”</a:t>
            </a:r>
          </a:p>
          <a:p>
            <a:pPr marL="0" indent="0">
              <a:buNone/>
            </a:pPr>
            <a:endParaRPr lang="en-US" sz="3097" dirty="0" smtClean="0"/>
          </a:p>
          <a:p>
            <a:pPr marL="0" indent="0">
              <a:buNone/>
            </a:pPr>
            <a:endParaRPr lang="en-US" sz="3097" dirty="0" smtClean="0"/>
          </a:p>
          <a:p>
            <a:pPr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Exercise, exercise,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92" y="1735138"/>
            <a:ext cx="8222562" cy="40560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595" dirty="0" smtClean="0"/>
              <a:t>Learn Haskell like you learn math:</a:t>
            </a:r>
          </a:p>
          <a:p>
            <a:pPr algn="ctr">
              <a:buNone/>
            </a:pPr>
            <a:r>
              <a:rPr lang="en-US" sz="2595" dirty="0" smtClean="0">
                <a:latin typeface="Arial Black"/>
                <a:cs typeface="Arial Black"/>
              </a:rPr>
              <a:t>Ex. 1) apply the distributive law:</a:t>
            </a:r>
          </a:p>
          <a:p>
            <a:pPr algn="ctr">
              <a:buNone/>
            </a:pPr>
            <a:r>
              <a:rPr lang="en-US" sz="2595" dirty="0" smtClean="0">
                <a:latin typeface="Arial Black"/>
                <a:cs typeface="Arial Black"/>
              </a:rPr>
              <a:t>5 ( 2 + 7 ) = ?</a:t>
            </a:r>
          </a:p>
          <a:p>
            <a:pPr algn="ctr">
              <a:buNone/>
            </a:pPr>
            <a:r>
              <a:rPr lang="en-US" sz="2595" dirty="0" smtClean="0">
                <a:latin typeface="Arial Black"/>
                <a:cs typeface="Arial Black"/>
              </a:rPr>
              <a:t>4 ( 10 – 2 ) = ?</a:t>
            </a:r>
          </a:p>
          <a:p>
            <a:pPr marL="0" indent="0">
              <a:buNone/>
            </a:pPr>
            <a:endParaRPr lang="en-US" sz="3097" dirty="0" smtClean="0"/>
          </a:p>
          <a:p>
            <a:pPr marL="0" indent="0">
              <a:buNone/>
            </a:pPr>
            <a:endParaRPr lang="en-US" sz="3097" dirty="0" smtClean="0"/>
          </a:p>
          <a:p>
            <a:pPr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Exercise, exercise,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92" y="1735138"/>
            <a:ext cx="8222562" cy="40560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595" dirty="0" smtClean="0"/>
              <a:t>Learn Haskell like you learn math:</a:t>
            </a:r>
          </a:p>
          <a:p>
            <a:pPr algn="ctr">
              <a:buNone/>
            </a:pPr>
            <a:r>
              <a:rPr lang="en-US" sz="2595" dirty="0" smtClean="0">
                <a:latin typeface="Arial Black"/>
                <a:cs typeface="Arial Black"/>
              </a:rPr>
              <a:t>Ex. 1) apply the distributive law:</a:t>
            </a:r>
          </a:p>
          <a:p>
            <a:pPr algn="ctr">
              <a:buNone/>
            </a:pPr>
            <a:r>
              <a:rPr lang="en-US" sz="2595" dirty="0" smtClean="0">
                <a:latin typeface="Arial Black"/>
                <a:cs typeface="Arial Black"/>
              </a:rPr>
              <a:t>5 ( 2 + 7 ) = 5×2 + 5×7 = 10 + 35 = 45</a:t>
            </a:r>
          </a:p>
          <a:p>
            <a:pPr algn="ctr">
              <a:buNone/>
            </a:pPr>
            <a:r>
              <a:rPr lang="en-US" sz="2595" dirty="0" smtClean="0">
                <a:latin typeface="Arial Black"/>
                <a:cs typeface="Arial Black"/>
              </a:rPr>
              <a:t>4 ( 10 – 2 ) = 4×10 – 4×2 = 40 – 8 = 32</a:t>
            </a:r>
          </a:p>
          <a:p>
            <a:pPr marL="0" indent="0">
              <a:buNone/>
            </a:pPr>
            <a:endParaRPr lang="en-US" sz="3097" dirty="0" smtClean="0"/>
          </a:p>
          <a:p>
            <a:pPr marL="0" indent="0">
              <a:buNone/>
            </a:pPr>
            <a:endParaRPr lang="en-US" sz="3097" dirty="0" smtClean="0"/>
          </a:p>
          <a:p>
            <a:pPr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778</TotalTime>
  <Words>5590</Words>
  <Application>Microsoft Macintosh PowerPoint</Application>
  <PresentationFormat>On-screen Show (4:3)</PresentationFormat>
  <Paragraphs>427</Paragraphs>
  <Slides>58</Slides>
  <Notes>41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Inkwell</vt:lpstr>
      <vt:lpstr>My Road to Haskell</vt:lpstr>
      <vt:lpstr>My Road to Haskell</vt:lpstr>
      <vt:lpstr>My background</vt:lpstr>
      <vt:lpstr>Why Haskell?</vt:lpstr>
      <vt:lpstr>The Road Not Taken</vt:lpstr>
      <vt:lpstr>Going round in circles</vt:lpstr>
      <vt:lpstr>Exercise, exercise, exercise</vt:lpstr>
      <vt:lpstr>Exercise, exercise, exercise</vt:lpstr>
      <vt:lpstr>Exercise, exercise, exercise</vt:lpstr>
      <vt:lpstr>Exercise, exercise, exercise</vt:lpstr>
      <vt:lpstr>Exercise, exercise, exercise</vt:lpstr>
      <vt:lpstr>Exercise, exercise, exercise</vt:lpstr>
      <vt:lpstr>Exercise, exercise, exercise</vt:lpstr>
      <vt:lpstr>Exercise, exercise, exercise</vt:lpstr>
      <vt:lpstr>The Learning Experience</vt:lpstr>
      <vt:lpstr>Change Your Mind Set</vt:lpstr>
      <vt:lpstr>The Best Resource I Found</vt:lpstr>
      <vt:lpstr>My Plan for the Trip</vt:lpstr>
      <vt:lpstr>My Plan for the Trip</vt:lpstr>
      <vt:lpstr>My Plan for the Trip</vt:lpstr>
      <vt:lpstr>Today</vt:lpstr>
      <vt:lpstr>What does this do?</vt:lpstr>
      <vt:lpstr>What does this do?</vt:lpstr>
      <vt:lpstr>3 Lambda Calculus Rules</vt:lpstr>
      <vt:lpstr>1 Haskell Rule</vt:lpstr>
      <vt:lpstr>1 Haskell Rule</vt:lpstr>
      <vt:lpstr>What does this do?</vt:lpstr>
      <vt:lpstr>What does this do?</vt:lpstr>
      <vt:lpstr>What does this do?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What does this do?</vt:lpstr>
      <vt:lpstr>Exercise 2</vt:lpstr>
      <vt:lpstr>Today</vt:lpstr>
      <vt:lpstr>Enjoy the Trip!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Road to Haskell</dc:title>
  <dc:creator>Dimitri DeFigueiredo</dc:creator>
  <cp:lastModifiedBy>Dimitri DeFigueiredo</cp:lastModifiedBy>
  <cp:revision>92</cp:revision>
  <cp:lastPrinted>2014-11-06T05:23:43Z</cp:lastPrinted>
  <dcterms:created xsi:type="dcterms:W3CDTF">2014-11-06T05:19:51Z</dcterms:created>
  <dcterms:modified xsi:type="dcterms:W3CDTF">2014-11-06T05:39:03Z</dcterms:modified>
</cp:coreProperties>
</file>