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92" r:id="rId3"/>
    <p:sldId id="257" r:id="rId4"/>
    <p:sldId id="258" r:id="rId5"/>
    <p:sldId id="262" r:id="rId6"/>
    <p:sldId id="260" r:id="rId7"/>
    <p:sldId id="261" r:id="rId8"/>
    <p:sldId id="263" r:id="rId9"/>
    <p:sldId id="264" r:id="rId10"/>
    <p:sldId id="265" r:id="rId11"/>
    <p:sldId id="278" r:id="rId12"/>
    <p:sldId id="279" r:id="rId13"/>
    <p:sldId id="286" r:id="rId14"/>
    <p:sldId id="288" r:id="rId15"/>
    <p:sldId id="287" r:id="rId16"/>
    <p:sldId id="266" r:id="rId17"/>
    <p:sldId id="284" r:id="rId18"/>
    <p:sldId id="285" r:id="rId19"/>
    <p:sldId id="268" r:id="rId20"/>
    <p:sldId id="282" r:id="rId21"/>
    <p:sldId id="283" r:id="rId22"/>
    <p:sldId id="291" r:id="rId23"/>
    <p:sldId id="271" r:id="rId24"/>
    <p:sldId id="290" r:id="rId25"/>
    <p:sldId id="272" r:id="rId26"/>
    <p:sldId id="273" r:id="rId27"/>
    <p:sldId id="274" r:id="rId28"/>
    <p:sldId id="275" r:id="rId29"/>
    <p:sldId id="280" r:id="rId30"/>
    <p:sldId id="289" r:id="rId31"/>
    <p:sldId id="276" r:id="rId32"/>
    <p:sldId id="267" r:id="rId33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C0F56-82D2-4726-B203-FF87D4DC735D}" type="datetimeFigureOut">
              <a:rPr lang="en-US" smtClean="0"/>
              <a:pPr/>
              <a:t>8/29/2009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EBE16-C8D7-41E6-8CEA-F8F1F390D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EBE16-C8D7-41E6-8CEA-F8F1F390D6B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car</a:t>
            </a:r>
            <a:r>
              <a:rPr lang="en-US" baseline="0" dirty="0" smtClean="0"/>
              <a:t> salesmen example, and “we are vulnerable to the people we trust”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EBE16-C8D7-41E6-8CEA-F8F1F390D6B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Used to determine trust – hook: how about second hand opinions?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EBE16-C8D7-41E6-8CEA-F8F1F390D6B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</a:t>
            </a:r>
            <a:r>
              <a:rPr lang="en-US" baseline="0" dirty="0" smtClean="0"/>
              <a:t> domain of being a good cook.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EBE16-C8D7-41E6-8CEA-F8F1F390D6B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the point</a:t>
            </a:r>
            <a:r>
              <a:rPr lang="en-US" baseline="0" dirty="0" smtClean="0"/>
              <a:t> we are labeling each edge not each vertex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EBE16-C8D7-41E6-8CEA-F8F1F390D6B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eBay scenario</a:t>
            </a:r>
            <a:r>
              <a:rPr lang="en-US" baseline="0" dirty="0" smtClean="0"/>
              <a:t> where user may at any point visit another seller motivates need for Trust g</a:t>
            </a:r>
            <a:r>
              <a:rPr lang="en-US" dirty="0" smtClean="0"/>
              <a:t>raph to be 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EBE16-C8D7-41E6-8CEA-F8F1F390D6B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If B knows A’s utility for $20, B STILL doesn’t know how much to trust C. He needs to convert A’s utility into his own utility.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EBE16-C8D7-41E6-8CEA-F8F1F390D6B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 out that: trust != trust</a:t>
            </a:r>
            <a:r>
              <a:rPr lang="en-US" baseline="0" dirty="0" smtClean="0"/>
              <a:t> threshold. In fact, trust </a:t>
            </a:r>
            <a:r>
              <a:rPr lang="en-US" dirty="0" smtClean="0"/>
              <a:t>= max(trust threshold)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EBE16-C8D7-41E6-8CEA-F8F1F390D6B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a way to explain the chicken and egg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EBE16-C8D7-41E6-8CEA-F8F1F390D6B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8ABB-E3E2-4390-B6F3-112FC30BA795}" type="datetime1">
              <a:rPr lang="en-US" smtClean="0"/>
              <a:pPr/>
              <a:t>8/29/2009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International Conference on PrivAcy RiSk and Trust (PASSAT) 2009</a:t>
            </a:r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F11E-7CEB-4BF4-BBFB-FD316F3483E3}" type="datetime1">
              <a:rPr lang="en-US" smtClean="0"/>
              <a:pPr/>
              <a:t>8/29/2009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International Conference on PrivAcy RiSk and Trust (PASSAT) 2009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0BB2-353C-48BA-A388-7EBCACA4EA72}" type="datetime1">
              <a:rPr lang="en-US" smtClean="0"/>
              <a:pPr/>
              <a:t>8/29/2009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International Conference on PrivAcy RiSk and Trust (PASSAT) 2009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9C26-84B5-4FF1-98C5-BD2D7D7547B7}" type="datetime1">
              <a:rPr lang="en-US" smtClean="0"/>
              <a:pPr/>
              <a:t>8/29/2009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International Conference on PrivAcy RiSk and Trust (PASSAT) 2009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20C6-A4BB-4A1E-B994-B889A789C6F5}" type="datetime1">
              <a:rPr lang="en-US" smtClean="0"/>
              <a:pPr/>
              <a:t>8/29/2009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International Conference on PrivAcy RiSk and Trust (PASSAT) 2009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1333-57AD-452D-A4EB-B96CF3980E17}" type="datetime1">
              <a:rPr lang="en-US" smtClean="0"/>
              <a:pPr/>
              <a:t>8/29/2009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International Conference on PrivAcy RiSk and Trust (PASSAT) 2009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7EB3-DA32-45A2-81A6-F2050FA1C9D2}" type="datetime1">
              <a:rPr lang="en-US" smtClean="0"/>
              <a:pPr/>
              <a:t>8/29/2009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International Conference on PrivAcy RiSk and Trust (PASSAT) 2009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26AF-821C-4FED-A687-A0B1937E770B}" type="datetime1">
              <a:rPr lang="en-US" smtClean="0"/>
              <a:pPr/>
              <a:t>8/29/2009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International Conference on PrivAcy RiSk and Trust (PASSAT) 2009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9E83-1FDF-4966-8363-4431E0940456}" type="datetime1">
              <a:rPr lang="en-US" smtClean="0"/>
              <a:pPr/>
              <a:t>8/29/2009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International Conference on PrivAcy RiSk and Trust (PASSAT) 2009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5FA8-7CC5-42C7-BD26-6910D4E7886E}" type="datetime1">
              <a:rPr lang="en-US" smtClean="0"/>
              <a:pPr/>
              <a:t>8/29/2009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International Conference on PrivAcy RiSk and Trust (PASSAT) 2009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6FA3-317F-4154-AAB5-DE38DF8F036A}" type="datetime1">
              <a:rPr lang="en-US" smtClean="0"/>
              <a:pPr/>
              <a:t>8/29/2009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International Conference on PrivAcy RiSk and Trust (PASSAT) 2009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F17D5C6-1F0E-4106-83E1-919FB10751AB}" type="datetime1">
              <a:rPr lang="en-US" smtClean="0"/>
              <a:pPr/>
              <a:t>8/29/2009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n-US" smtClean="0">
                <a:solidFill>
                  <a:schemeClr val="tx2">
                    <a:shade val="90000"/>
                  </a:schemeClr>
                </a:solidFill>
              </a:rPr>
              <a:t>International Conference on PrivAcy RiSk and Trust (PASSAT) 2009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371600"/>
            <a:ext cx="8763000" cy="18288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Beauty Is in the Eye of the Beholder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191000"/>
            <a:ext cx="7854696" cy="1752600"/>
          </a:xfrm>
        </p:spPr>
        <p:txBody>
          <a:bodyPr/>
          <a:lstStyle/>
          <a:p>
            <a:pPr algn="ctr"/>
            <a:r>
              <a:rPr lang="en-US" dirty="0" smtClean="0"/>
              <a:t>Dimitri DeFigueiredo        Earl Barr           S. (Felix) Wu</a:t>
            </a:r>
          </a:p>
          <a:p>
            <a:pPr algn="l"/>
            <a:r>
              <a:rPr lang="en-US" sz="1800" dirty="0" smtClean="0"/>
              <a:t>           Adobe Systems Inc.                        UC  Davis                         UC  Davis</a:t>
            </a:r>
            <a:endParaRPr lang="en-US" sz="18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457200" y="2590800"/>
            <a:ext cx="1371600" cy="586273"/>
            <a:chOff x="699796" y="1623527"/>
            <a:chExt cx="1996751" cy="662473"/>
          </a:xfrm>
        </p:grpSpPr>
        <p:sp>
          <p:nvSpPr>
            <p:cNvPr id="5" name="Freeform 4"/>
            <p:cNvSpPr/>
            <p:nvPr/>
          </p:nvSpPr>
          <p:spPr>
            <a:xfrm>
              <a:off x="699796" y="1623527"/>
              <a:ext cx="1987420" cy="662473"/>
            </a:xfrm>
            <a:custGeom>
              <a:avLst/>
              <a:gdLst>
                <a:gd name="connsiteX0" fmla="*/ 0 w 1987420"/>
                <a:gd name="connsiteY0" fmla="*/ 662473 h 662473"/>
                <a:gd name="connsiteX1" fmla="*/ 634482 w 1987420"/>
                <a:gd name="connsiteY1" fmla="*/ 485191 h 662473"/>
                <a:gd name="connsiteX2" fmla="*/ 989045 w 1987420"/>
                <a:gd name="connsiteY2" fmla="*/ 429208 h 662473"/>
                <a:gd name="connsiteX3" fmla="*/ 1268963 w 1987420"/>
                <a:gd name="connsiteY3" fmla="*/ 401216 h 662473"/>
                <a:gd name="connsiteX4" fmla="*/ 1567543 w 1987420"/>
                <a:gd name="connsiteY4" fmla="*/ 345232 h 662473"/>
                <a:gd name="connsiteX5" fmla="*/ 1660849 w 1987420"/>
                <a:gd name="connsiteY5" fmla="*/ 317240 h 662473"/>
                <a:gd name="connsiteX6" fmla="*/ 1726163 w 1987420"/>
                <a:gd name="connsiteY6" fmla="*/ 279918 h 662473"/>
                <a:gd name="connsiteX7" fmla="*/ 1763486 w 1987420"/>
                <a:gd name="connsiteY7" fmla="*/ 261257 h 662473"/>
                <a:gd name="connsiteX8" fmla="*/ 1810139 w 1987420"/>
                <a:gd name="connsiteY8" fmla="*/ 242595 h 662473"/>
                <a:gd name="connsiteX9" fmla="*/ 1856792 w 1987420"/>
                <a:gd name="connsiteY9" fmla="*/ 214604 h 662473"/>
                <a:gd name="connsiteX10" fmla="*/ 1894114 w 1987420"/>
                <a:gd name="connsiteY10" fmla="*/ 186612 h 662473"/>
                <a:gd name="connsiteX11" fmla="*/ 1931437 w 1987420"/>
                <a:gd name="connsiteY11" fmla="*/ 177281 h 662473"/>
                <a:gd name="connsiteX12" fmla="*/ 1987420 w 1987420"/>
                <a:gd name="connsiteY12" fmla="*/ 102636 h 662473"/>
                <a:gd name="connsiteX13" fmla="*/ 1978090 w 1987420"/>
                <a:gd name="connsiteY13" fmla="*/ 27991 h 662473"/>
                <a:gd name="connsiteX14" fmla="*/ 1968759 w 1987420"/>
                <a:gd name="connsiteY14" fmla="*/ 0 h 66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87420" h="662473">
                  <a:moveTo>
                    <a:pt x="0" y="662473"/>
                  </a:moveTo>
                  <a:cubicBezTo>
                    <a:pt x="135025" y="459931"/>
                    <a:pt x="22786" y="614588"/>
                    <a:pt x="634482" y="485191"/>
                  </a:cubicBezTo>
                  <a:cubicBezTo>
                    <a:pt x="751543" y="460428"/>
                    <a:pt x="870428" y="444907"/>
                    <a:pt x="989045" y="429208"/>
                  </a:cubicBezTo>
                  <a:cubicBezTo>
                    <a:pt x="1082006" y="416904"/>
                    <a:pt x="1175916" y="412847"/>
                    <a:pt x="1268963" y="401216"/>
                  </a:cubicBezTo>
                  <a:cubicBezTo>
                    <a:pt x="1342436" y="392032"/>
                    <a:pt x="1490011" y="364615"/>
                    <a:pt x="1567543" y="345232"/>
                  </a:cubicBezTo>
                  <a:cubicBezTo>
                    <a:pt x="1599045" y="337356"/>
                    <a:pt x="1630823" y="329603"/>
                    <a:pt x="1660849" y="317240"/>
                  </a:cubicBezTo>
                  <a:cubicBezTo>
                    <a:pt x="1684035" y="307693"/>
                    <a:pt x="1704150" y="291925"/>
                    <a:pt x="1726163" y="279918"/>
                  </a:cubicBezTo>
                  <a:cubicBezTo>
                    <a:pt x="1738374" y="273258"/>
                    <a:pt x="1750775" y="266906"/>
                    <a:pt x="1763486" y="261257"/>
                  </a:cubicBezTo>
                  <a:cubicBezTo>
                    <a:pt x="1778791" y="254455"/>
                    <a:pt x="1795158" y="250085"/>
                    <a:pt x="1810139" y="242595"/>
                  </a:cubicBezTo>
                  <a:cubicBezTo>
                    <a:pt x="1826360" y="234485"/>
                    <a:pt x="1841702" y="224664"/>
                    <a:pt x="1856792" y="214604"/>
                  </a:cubicBezTo>
                  <a:cubicBezTo>
                    <a:pt x="1869731" y="205978"/>
                    <a:pt x="1880205" y="193567"/>
                    <a:pt x="1894114" y="186612"/>
                  </a:cubicBezTo>
                  <a:cubicBezTo>
                    <a:pt x="1905584" y="180877"/>
                    <a:pt x="1918996" y="180391"/>
                    <a:pt x="1931437" y="177281"/>
                  </a:cubicBezTo>
                  <a:cubicBezTo>
                    <a:pt x="1985045" y="123673"/>
                    <a:pt x="1971136" y="151492"/>
                    <a:pt x="1987420" y="102636"/>
                  </a:cubicBezTo>
                  <a:cubicBezTo>
                    <a:pt x="1984310" y="77754"/>
                    <a:pt x="1982576" y="52662"/>
                    <a:pt x="1978090" y="27991"/>
                  </a:cubicBezTo>
                  <a:cubicBezTo>
                    <a:pt x="1976331" y="18315"/>
                    <a:pt x="1968759" y="0"/>
                    <a:pt x="1968759" y="0"/>
                  </a:cubicBezTo>
                </a:path>
              </a:pathLst>
            </a:cu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734314" y="1688841"/>
              <a:ext cx="1962233" cy="482956"/>
            </a:xfrm>
            <a:custGeom>
              <a:avLst/>
              <a:gdLst>
                <a:gd name="connsiteX0" fmla="*/ 2804 w 1962233"/>
                <a:gd name="connsiteY0" fmla="*/ 0 h 482956"/>
                <a:gd name="connsiteX1" fmla="*/ 189417 w 1962233"/>
                <a:gd name="connsiteY1" fmla="*/ 83975 h 482956"/>
                <a:gd name="connsiteX2" fmla="*/ 301384 w 1962233"/>
                <a:gd name="connsiteY2" fmla="*/ 130628 h 482956"/>
                <a:gd name="connsiteX3" fmla="*/ 338706 w 1962233"/>
                <a:gd name="connsiteY3" fmla="*/ 149290 h 482956"/>
                <a:gd name="connsiteX4" fmla="*/ 506657 w 1962233"/>
                <a:gd name="connsiteY4" fmla="*/ 177281 h 482956"/>
                <a:gd name="connsiteX5" fmla="*/ 562641 w 1962233"/>
                <a:gd name="connsiteY5" fmla="*/ 195943 h 482956"/>
                <a:gd name="connsiteX6" fmla="*/ 590633 w 1962233"/>
                <a:gd name="connsiteY6" fmla="*/ 214604 h 482956"/>
                <a:gd name="connsiteX7" fmla="*/ 665278 w 1962233"/>
                <a:gd name="connsiteY7" fmla="*/ 223935 h 482956"/>
                <a:gd name="connsiteX8" fmla="*/ 674608 w 1962233"/>
                <a:gd name="connsiteY8" fmla="*/ 261257 h 482956"/>
                <a:gd name="connsiteX9" fmla="*/ 721262 w 1962233"/>
                <a:gd name="connsiteY9" fmla="*/ 270588 h 482956"/>
                <a:gd name="connsiteX10" fmla="*/ 786576 w 1962233"/>
                <a:gd name="connsiteY10" fmla="*/ 279918 h 482956"/>
                <a:gd name="connsiteX11" fmla="*/ 879882 w 1962233"/>
                <a:gd name="connsiteY11" fmla="*/ 298579 h 482956"/>
                <a:gd name="connsiteX12" fmla="*/ 1029172 w 1962233"/>
                <a:gd name="connsiteY12" fmla="*/ 345232 h 482956"/>
                <a:gd name="connsiteX13" fmla="*/ 1159800 w 1962233"/>
                <a:gd name="connsiteY13" fmla="*/ 354563 h 482956"/>
                <a:gd name="connsiteX14" fmla="*/ 1262437 w 1962233"/>
                <a:gd name="connsiteY14" fmla="*/ 373224 h 482956"/>
                <a:gd name="connsiteX15" fmla="*/ 1318421 w 1962233"/>
                <a:gd name="connsiteY15" fmla="*/ 401216 h 482956"/>
                <a:gd name="connsiteX16" fmla="*/ 1383735 w 1962233"/>
                <a:gd name="connsiteY16" fmla="*/ 410547 h 482956"/>
                <a:gd name="connsiteX17" fmla="*/ 1486372 w 1962233"/>
                <a:gd name="connsiteY17" fmla="*/ 429208 h 482956"/>
                <a:gd name="connsiteX18" fmla="*/ 1579678 w 1962233"/>
                <a:gd name="connsiteY18" fmla="*/ 438539 h 482956"/>
                <a:gd name="connsiteX19" fmla="*/ 1738298 w 1962233"/>
                <a:gd name="connsiteY19" fmla="*/ 457200 h 482956"/>
                <a:gd name="connsiteX20" fmla="*/ 1878257 w 1962233"/>
                <a:gd name="connsiteY20" fmla="*/ 475861 h 482956"/>
                <a:gd name="connsiteX21" fmla="*/ 1962233 w 1962233"/>
                <a:gd name="connsiteY21" fmla="*/ 466530 h 48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962233" h="482956">
                  <a:moveTo>
                    <a:pt x="2804" y="0"/>
                  </a:moveTo>
                  <a:cubicBezTo>
                    <a:pt x="32170" y="88094"/>
                    <a:pt x="0" y="16763"/>
                    <a:pt x="189417" y="83975"/>
                  </a:cubicBezTo>
                  <a:cubicBezTo>
                    <a:pt x="227522" y="97496"/>
                    <a:pt x="265220" y="112545"/>
                    <a:pt x="301384" y="130628"/>
                  </a:cubicBezTo>
                  <a:cubicBezTo>
                    <a:pt x="313825" y="136849"/>
                    <a:pt x="325143" y="146207"/>
                    <a:pt x="338706" y="149290"/>
                  </a:cubicBezTo>
                  <a:cubicBezTo>
                    <a:pt x="394050" y="161868"/>
                    <a:pt x="506657" y="177281"/>
                    <a:pt x="506657" y="177281"/>
                  </a:cubicBezTo>
                  <a:cubicBezTo>
                    <a:pt x="525318" y="183502"/>
                    <a:pt x="546274" y="185032"/>
                    <a:pt x="562641" y="195943"/>
                  </a:cubicBezTo>
                  <a:cubicBezTo>
                    <a:pt x="571972" y="202163"/>
                    <a:pt x="579814" y="211653"/>
                    <a:pt x="590633" y="214604"/>
                  </a:cubicBezTo>
                  <a:cubicBezTo>
                    <a:pt x="614825" y="221202"/>
                    <a:pt x="640396" y="220825"/>
                    <a:pt x="665278" y="223935"/>
                  </a:cubicBezTo>
                  <a:cubicBezTo>
                    <a:pt x="668388" y="236376"/>
                    <a:pt x="664757" y="253048"/>
                    <a:pt x="674608" y="261257"/>
                  </a:cubicBezTo>
                  <a:cubicBezTo>
                    <a:pt x="686792" y="271410"/>
                    <a:pt x="705618" y="267981"/>
                    <a:pt x="721262" y="270588"/>
                  </a:cubicBezTo>
                  <a:cubicBezTo>
                    <a:pt x="742955" y="274203"/>
                    <a:pt x="764918" y="276096"/>
                    <a:pt x="786576" y="279918"/>
                  </a:cubicBezTo>
                  <a:cubicBezTo>
                    <a:pt x="817811" y="285430"/>
                    <a:pt x="850184" y="287442"/>
                    <a:pt x="879882" y="298579"/>
                  </a:cubicBezTo>
                  <a:cubicBezTo>
                    <a:pt x="917336" y="312624"/>
                    <a:pt x="987819" y="342278"/>
                    <a:pt x="1029172" y="345232"/>
                  </a:cubicBezTo>
                  <a:lnTo>
                    <a:pt x="1159800" y="354563"/>
                  </a:lnTo>
                  <a:cubicBezTo>
                    <a:pt x="1270441" y="382224"/>
                    <a:pt x="1095280" y="339793"/>
                    <a:pt x="1262437" y="373224"/>
                  </a:cubicBezTo>
                  <a:cubicBezTo>
                    <a:pt x="1365885" y="393913"/>
                    <a:pt x="1208343" y="368192"/>
                    <a:pt x="1318421" y="401216"/>
                  </a:cubicBezTo>
                  <a:cubicBezTo>
                    <a:pt x="1339486" y="407536"/>
                    <a:pt x="1362042" y="406932"/>
                    <a:pt x="1383735" y="410547"/>
                  </a:cubicBezTo>
                  <a:cubicBezTo>
                    <a:pt x="1441040" y="420098"/>
                    <a:pt x="1424168" y="421432"/>
                    <a:pt x="1486372" y="429208"/>
                  </a:cubicBezTo>
                  <a:cubicBezTo>
                    <a:pt x="1517388" y="433085"/>
                    <a:pt x="1548593" y="435267"/>
                    <a:pt x="1579678" y="438539"/>
                  </a:cubicBezTo>
                  <a:cubicBezTo>
                    <a:pt x="1631729" y="444018"/>
                    <a:pt x="1686318" y="450269"/>
                    <a:pt x="1738298" y="457200"/>
                  </a:cubicBezTo>
                  <a:cubicBezTo>
                    <a:pt x="1931471" y="482956"/>
                    <a:pt x="1664315" y="449117"/>
                    <a:pt x="1878257" y="475861"/>
                  </a:cubicBezTo>
                  <a:cubicBezTo>
                    <a:pt x="1930667" y="462758"/>
                    <a:pt x="1902756" y="466530"/>
                    <a:pt x="1962233" y="466530"/>
                  </a:cubicBezTo>
                </a:path>
              </a:pathLst>
            </a:cu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52400" y="1905000"/>
            <a:ext cx="2141375" cy="609599"/>
            <a:chOff x="830424" y="4495800"/>
            <a:chExt cx="5514419" cy="1709057"/>
          </a:xfrm>
        </p:grpSpPr>
        <p:sp>
          <p:nvSpPr>
            <p:cNvPr id="18" name="Freeform 17"/>
            <p:cNvSpPr/>
            <p:nvPr/>
          </p:nvSpPr>
          <p:spPr>
            <a:xfrm>
              <a:off x="2327451" y="5268805"/>
              <a:ext cx="796749" cy="889398"/>
            </a:xfrm>
            <a:custGeom>
              <a:avLst/>
              <a:gdLst>
                <a:gd name="connsiteX0" fmla="*/ 61947 w 796749"/>
                <a:gd name="connsiteY0" fmla="*/ 2991 h 889398"/>
                <a:gd name="connsiteX1" fmla="*/ 52616 w 796749"/>
                <a:gd name="connsiteY1" fmla="*/ 217595 h 889398"/>
                <a:gd name="connsiteX2" fmla="*/ 89939 w 796749"/>
                <a:gd name="connsiteY2" fmla="*/ 740109 h 889398"/>
                <a:gd name="connsiteX3" fmla="*/ 108600 w 796749"/>
                <a:gd name="connsiteY3" fmla="*/ 824085 h 889398"/>
                <a:gd name="connsiteX4" fmla="*/ 127261 w 796749"/>
                <a:gd name="connsiteY4" fmla="*/ 880068 h 889398"/>
                <a:gd name="connsiteX5" fmla="*/ 117931 w 796749"/>
                <a:gd name="connsiteY5" fmla="*/ 852077 h 889398"/>
                <a:gd name="connsiteX6" fmla="*/ 108600 w 796749"/>
                <a:gd name="connsiteY6" fmla="*/ 805424 h 889398"/>
                <a:gd name="connsiteX7" fmla="*/ 99269 w 796749"/>
                <a:gd name="connsiteY7" fmla="*/ 721448 h 889398"/>
                <a:gd name="connsiteX8" fmla="*/ 89939 w 796749"/>
                <a:gd name="connsiteY8" fmla="*/ 534836 h 889398"/>
                <a:gd name="connsiteX9" fmla="*/ 80608 w 796749"/>
                <a:gd name="connsiteY9" fmla="*/ 441530 h 889398"/>
                <a:gd name="connsiteX10" fmla="*/ 89939 w 796749"/>
                <a:gd name="connsiteY10" fmla="*/ 189603 h 889398"/>
                <a:gd name="connsiteX11" fmla="*/ 99269 w 796749"/>
                <a:gd name="connsiteY11" fmla="*/ 161611 h 889398"/>
                <a:gd name="connsiteX12" fmla="*/ 127261 w 796749"/>
                <a:gd name="connsiteY12" fmla="*/ 142950 h 889398"/>
                <a:gd name="connsiteX13" fmla="*/ 192575 w 796749"/>
                <a:gd name="connsiteY13" fmla="*/ 124289 h 889398"/>
                <a:gd name="connsiteX14" fmla="*/ 220567 w 796749"/>
                <a:gd name="connsiteY14" fmla="*/ 114958 h 889398"/>
                <a:gd name="connsiteX15" fmla="*/ 323204 w 796749"/>
                <a:gd name="connsiteY15" fmla="*/ 133619 h 889398"/>
                <a:gd name="connsiteX16" fmla="*/ 379188 w 796749"/>
                <a:gd name="connsiteY16" fmla="*/ 152281 h 889398"/>
                <a:gd name="connsiteX17" fmla="*/ 519147 w 796749"/>
                <a:gd name="connsiteY17" fmla="*/ 142950 h 889398"/>
                <a:gd name="connsiteX18" fmla="*/ 780404 w 796749"/>
                <a:gd name="connsiteY18" fmla="*/ 105628 h 889398"/>
                <a:gd name="connsiteX19" fmla="*/ 780404 w 796749"/>
                <a:gd name="connsiteY19" fmla="*/ 2991 h 889398"/>
                <a:gd name="connsiteX20" fmla="*/ 771073 w 796749"/>
                <a:gd name="connsiteY20" fmla="*/ 2991 h 88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96749" h="889398">
                  <a:moveTo>
                    <a:pt x="61947" y="2991"/>
                  </a:moveTo>
                  <a:cubicBezTo>
                    <a:pt x="58837" y="74526"/>
                    <a:pt x="51661" y="145999"/>
                    <a:pt x="52616" y="217595"/>
                  </a:cubicBezTo>
                  <a:cubicBezTo>
                    <a:pt x="58927" y="690917"/>
                    <a:pt x="0" y="560240"/>
                    <a:pt x="89939" y="740109"/>
                  </a:cubicBezTo>
                  <a:cubicBezTo>
                    <a:pt x="95268" y="766753"/>
                    <a:pt x="100692" y="797724"/>
                    <a:pt x="108600" y="824085"/>
                  </a:cubicBezTo>
                  <a:cubicBezTo>
                    <a:pt x="114252" y="842926"/>
                    <a:pt x="121040" y="861407"/>
                    <a:pt x="127261" y="880068"/>
                  </a:cubicBezTo>
                  <a:cubicBezTo>
                    <a:pt x="130371" y="889398"/>
                    <a:pt x="119860" y="861721"/>
                    <a:pt x="117931" y="852077"/>
                  </a:cubicBezTo>
                  <a:cubicBezTo>
                    <a:pt x="114821" y="836526"/>
                    <a:pt x="110843" y="821124"/>
                    <a:pt x="108600" y="805424"/>
                  </a:cubicBezTo>
                  <a:cubicBezTo>
                    <a:pt x="104617" y="777543"/>
                    <a:pt x="102379" y="749440"/>
                    <a:pt x="99269" y="721448"/>
                  </a:cubicBezTo>
                  <a:cubicBezTo>
                    <a:pt x="96159" y="659244"/>
                    <a:pt x="94082" y="596980"/>
                    <a:pt x="89939" y="534836"/>
                  </a:cubicBezTo>
                  <a:cubicBezTo>
                    <a:pt x="87860" y="503648"/>
                    <a:pt x="80608" y="472787"/>
                    <a:pt x="80608" y="441530"/>
                  </a:cubicBezTo>
                  <a:cubicBezTo>
                    <a:pt x="80608" y="357497"/>
                    <a:pt x="84349" y="273450"/>
                    <a:pt x="89939" y="189603"/>
                  </a:cubicBezTo>
                  <a:cubicBezTo>
                    <a:pt x="90593" y="179789"/>
                    <a:pt x="93125" y="169291"/>
                    <a:pt x="99269" y="161611"/>
                  </a:cubicBezTo>
                  <a:cubicBezTo>
                    <a:pt x="106274" y="152854"/>
                    <a:pt x="117231" y="147965"/>
                    <a:pt x="127261" y="142950"/>
                  </a:cubicBezTo>
                  <a:cubicBezTo>
                    <a:pt x="142180" y="135491"/>
                    <a:pt x="178617" y="128277"/>
                    <a:pt x="192575" y="124289"/>
                  </a:cubicBezTo>
                  <a:cubicBezTo>
                    <a:pt x="202032" y="121587"/>
                    <a:pt x="211236" y="118068"/>
                    <a:pt x="220567" y="114958"/>
                  </a:cubicBezTo>
                  <a:cubicBezTo>
                    <a:pt x="266557" y="121528"/>
                    <a:pt x="283216" y="121622"/>
                    <a:pt x="323204" y="133619"/>
                  </a:cubicBezTo>
                  <a:cubicBezTo>
                    <a:pt x="342045" y="139271"/>
                    <a:pt x="379188" y="152281"/>
                    <a:pt x="379188" y="152281"/>
                  </a:cubicBezTo>
                  <a:lnTo>
                    <a:pt x="519147" y="142950"/>
                  </a:lnTo>
                  <a:cubicBezTo>
                    <a:pt x="753341" y="124935"/>
                    <a:pt x="676755" y="157453"/>
                    <a:pt x="780404" y="105628"/>
                  </a:cubicBezTo>
                  <a:cubicBezTo>
                    <a:pt x="792036" y="59099"/>
                    <a:pt x="796749" y="60197"/>
                    <a:pt x="780404" y="2991"/>
                  </a:cubicBezTo>
                  <a:cubicBezTo>
                    <a:pt x="779549" y="0"/>
                    <a:pt x="774183" y="2991"/>
                    <a:pt x="771073" y="2991"/>
                  </a:cubicBezTo>
                </a:path>
              </a:pathLst>
            </a:cu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3429000" y="5233130"/>
              <a:ext cx="771269" cy="943735"/>
            </a:xfrm>
            <a:custGeom>
              <a:avLst/>
              <a:gdLst>
                <a:gd name="connsiteX0" fmla="*/ 0 w 771269"/>
                <a:gd name="connsiteY0" fmla="*/ 10674 h 943735"/>
                <a:gd name="connsiteX1" fmla="*/ 0 w 771269"/>
                <a:gd name="connsiteY1" fmla="*/ 365237 h 943735"/>
                <a:gd name="connsiteX2" fmla="*/ 9331 w 771269"/>
                <a:gd name="connsiteY2" fmla="*/ 607833 h 943735"/>
                <a:gd name="connsiteX3" fmla="*/ 55984 w 771269"/>
                <a:gd name="connsiteY3" fmla="*/ 729131 h 943735"/>
                <a:gd name="connsiteX4" fmla="*/ 74645 w 771269"/>
                <a:gd name="connsiteY4" fmla="*/ 757123 h 943735"/>
                <a:gd name="connsiteX5" fmla="*/ 121298 w 771269"/>
                <a:gd name="connsiteY5" fmla="*/ 775784 h 943735"/>
                <a:gd name="connsiteX6" fmla="*/ 233266 w 771269"/>
                <a:gd name="connsiteY6" fmla="*/ 887752 h 943735"/>
                <a:gd name="connsiteX7" fmla="*/ 279919 w 771269"/>
                <a:gd name="connsiteY7" fmla="*/ 897082 h 943735"/>
                <a:gd name="connsiteX8" fmla="*/ 354564 w 771269"/>
                <a:gd name="connsiteY8" fmla="*/ 915743 h 943735"/>
                <a:gd name="connsiteX9" fmla="*/ 438539 w 771269"/>
                <a:gd name="connsiteY9" fmla="*/ 943735 h 943735"/>
                <a:gd name="connsiteX10" fmla="*/ 531845 w 771269"/>
                <a:gd name="connsiteY10" fmla="*/ 934405 h 943735"/>
                <a:gd name="connsiteX11" fmla="*/ 559837 w 771269"/>
                <a:gd name="connsiteY11" fmla="*/ 925074 h 943735"/>
                <a:gd name="connsiteX12" fmla="*/ 597160 w 771269"/>
                <a:gd name="connsiteY12" fmla="*/ 859760 h 943735"/>
                <a:gd name="connsiteX13" fmla="*/ 606490 w 771269"/>
                <a:gd name="connsiteY13" fmla="*/ 831768 h 943735"/>
                <a:gd name="connsiteX14" fmla="*/ 625151 w 771269"/>
                <a:gd name="connsiteY14" fmla="*/ 738462 h 943735"/>
                <a:gd name="connsiteX15" fmla="*/ 634482 w 771269"/>
                <a:gd name="connsiteY15" fmla="*/ 673148 h 943735"/>
                <a:gd name="connsiteX16" fmla="*/ 643813 w 771269"/>
                <a:gd name="connsiteY16" fmla="*/ 645156 h 943735"/>
                <a:gd name="connsiteX17" fmla="*/ 653143 w 771269"/>
                <a:gd name="connsiteY17" fmla="*/ 402560 h 943735"/>
                <a:gd name="connsiteX18" fmla="*/ 671804 w 771269"/>
                <a:gd name="connsiteY18" fmla="*/ 103980 h 943735"/>
                <a:gd name="connsiteX19" fmla="*/ 662474 w 771269"/>
                <a:gd name="connsiteY19" fmla="*/ 131972 h 943735"/>
                <a:gd name="connsiteX20" fmla="*/ 653143 w 771269"/>
                <a:gd name="connsiteY20" fmla="*/ 421221 h 943735"/>
                <a:gd name="connsiteX21" fmla="*/ 662474 w 771269"/>
                <a:gd name="connsiteY21" fmla="*/ 822437 h 943735"/>
                <a:gd name="connsiteX22" fmla="*/ 671804 w 771269"/>
                <a:gd name="connsiteY22" fmla="*/ 850429 h 943735"/>
                <a:gd name="connsiteX23" fmla="*/ 681135 w 771269"/>
                <a:gd name="connsiteY23" fmla="*/ 887752 h 943735"/>
                <a:gd name="connsiteX24" fmla="*/ 699796 w 771269"/>
                <a:gd name="connsiteY24" fmla="*/ 915743 h 943735"/>
                <a:gd name="connsiteX25" fmla="*/ 765111 w 771269"/>
                <a:gd name="connsiteY25" fmla="*/ 887752 h 94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71269" h="943735">
                  <a:moveTo>
                    <a:pt x="0" y="10674"/>
                  </a:moveTo>
                  <a:cubicBezTo>
                    <a:pt x="44638" y="144583"/>
                    <a:pt x="0" y="0"/>
                    <a:pt x="0" y="365237"/>
                  </a:cubicBezTo>
                  <a:cubicBezTo>
                    <a:pt x="0" y="446162"/>
                    <a:pt x="142" y="527431"/>
                    <a:pt x="9331" y="607833"/>
                  </a:cubicBezTo>
                  <a:cubicBezTo>
                    <a:pt x="12702" y="637325"/>
                    <a:pt x="37807" y="697322"/>
                    <a:pt x="55984" y="729131"/>
                  </a:cubicBezTo>
                  <a:cubicBezTo>
                    <a:pt x="61548" y="738868"/>
                    <a:pt x="65520" y="750605"/>
                    <a:pt x="74645" y="757123"/>
                  </a:cubicBezTo>
                  <a:cubicBezTo>
                    <a:pt x="88274" y="766858"/>
                    <a:pt x="105747" y="769564"/>
                    <a:pt x="121298" y="775784"/>
                  </a:cubicBezTo>
                  <a:cubicBezTo>
                    <a:pt x="143579" y="801247"/>
                    <a:pt x="194617" y="868428"/>
                    <a:pt x="233266" y="887752"/>
                  </a:cubicBezTo>
                  <a:cubicBezTo>
                    <a:pt x="247451" y="894844"/>
                    <a:pt x="264466" y="893516"/>
                    <a:pt x="279919" y="897082"/>
                  </a:cubicBezTo>
                  <a:cubicBezTo>
                    <a:pt x="304910" y="902849"/>
                    <a:pt x="329959" y="908506"/>
                    <a:pt x="354564" y="915743"/>
                  </a:cubicBezTo>
                  <a:cubicBezTo>
                    <a:pt x="382871" y="924069"/>
                    <a:pt x="438539" y="943735"/>
                    <a:pt x="438539" y="943735"/>
                  </a:cubicBezTo>
                  <a:cubicBezTo>
                    <a:pt x="469641" y="940625"/>
                    <a:pt x="500951" y="939158"/>
                    <a:pt x="531845" y="934405"/>
                  </a:cubicBezTo>
                  <a:cubicBezTo>
                    <a:pt x="541566" y="932909"/>
                    <a:pt x="552157" y="931218"/>
                    <a:pt x="559837" y="925074"/>
                  </a:cubicBezTo>
                  <a:cubicBezTo>
                    <a:pt x="570020" y="916927"/>
                    <a:pt x="593567" y="868142"/>
                    <a:pt x="597160" y="859760"/>
                  </a:cubicBezTo>
                  <a:cubicBezTo>
                    <a:pt x="601034" y="850720"/>
                    <a:pt x="603788" y="841225"/>
                    <a:pt x="606490" y="831768"/>
                  </a:cubicBezTo>
                  <a:cubicBezTo>
                    <a:pt x="616800" y="795684"/>
                    <a:pt x="619039" y="778191"/>
                    <a:pt x="625151" y="738462"/>
                  </a:cubicBezTo>
                  <a:cubicBezTo>
                    <a:pt x="628495" y="716725"/>
                    <a:pt x="630169" y="694713"/>
                    <a:pt x="634482" y="673148"/>
                  </a:cubicBezTo>
                  <a:cubicBezTo>
                    <a:pt x="636411" y="663504"/>
                    <a:pt x="640703" y="654487"/>
                    <a:pt x="643813" y="645156"/>
                  </a:cubicBezTo>
                  <a:cubicBezTo>
                    <a:pt x="646923" y="564291"/>
                    <a:pt x="648526" y="483353"/>
                    <a:pt x="653143" y="402560"/>
                  </a:cubicBezTo>
                  <a:cubicBezTo>
                    <a:pt x="666230" y="173528"/>
                    <a:pt x="671804" y="534577"/>
                    <a:pt x="671804" y="103980"/>
                  </a:cubicBezTo>
                  <a:cubicBezTo>
                    <a:pt x="671804" y="94145"/>
                    <a:pt x="665584" y="122641"/>
                    <a:pt x="662474" y="131972"/>
                  </a:cubicBezTo>
                  <a:cubicBezTo>
                    <a:pt x="659364" y="228388"/>
                    <a:pt x="653143" y="324755"/>
                    <a:pt x="653143" y="421221"/>
                  </a:cubicBezTo>
                  <a:cubicBezTo>
                    <a:pt x="653143" y="554996"/>
                    <a:pt x="656663" y="688788"/>
                    <a:pt x="662474" y="822437"/>
                  </a:cubicBezTo>
                  <a:cubicBezTo>
                    <a:pt x="662901" y="832263"/>
                    <a:pt x="669102" y="840972"/>
                    <a:pt x="671804" y="850429"/>
                  </a:cubicBezTo>
                  <a:cubicBezTo>
                    <a:pt x="675327" y="862760"/>
                    <a:pt x="676083" y="875965"/>
                    <a:pt x="681135" y="887752"/>
                  </a:cubicBezTo>
                  <a:cubicBezTo>
                    <a:pt x="685552" y="898059"/>
                    <a:pt x="693576" y="906413"/>
                    <a:pt x="699796" y="915743"/>
                  </a:cubicBezTo>
                  <a:cubicBezTo>
                    <a:pt x="771269" y="905533"/>
                    <a:pt x="765111" y="928406"/>
                    <a:pt x="765111" y="887752"/>
                  </a:cubicBezTo>
                </a:path>
              </a:pathLst>
            </a:cu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572000" y="5239416"/>
              <a:ext cx="650677" cy="932784"/>
            </a:xfrm>
            <a:custGeom>
              <a:avLst/>
              <a:gdLst>
                <a:gd name="connsiteX0" fmla="*/ 394085 w 580697"/>
                <a:gd name="connsiteY0" fmla="*/ 69702 h 806821"/>
                <a:gd name="connsiteX1" fmla="*/ 366093 w 580697"/>
                <a:gd name="connsiteY1" fmla="*/ 41711 h 806821"/>
                <a:gd name="connsiteX2" fmla="*/ 198142 w 580697"/>
                <a:gd name="connsiteY2" fmla="*/ 23049 h 806821"/>
                <a:gd name="connsiteX3" fmla="*/ 160820 w 580697"/>
                <a:gd name="connsiteY3" fmla="*/ 41711 h 806821"/>
                <a:gd name="connsiteX4" fmla="*/ 95506 w 580697"/>
                <a:gd name="connsiteY4" fmla="*/ 69702 h 806821"/>
                <a:gd name="connsiteX5" fmla="*/ 11530 w 580697"/>
                <a:gd name="connsiteY5" fmla="*/ 135017 h 806821"/>
                <a:gd name="connsiteX6" fmla="*/ 20861 w 580697"/>
                <a:gd name="connsiteY6" fmla="*/ 237653 h 806821"/>
                <a:gd name="connsiteX7" fmla="*/ 48853 w 580697"/>
                <a:gd name="connsiteY7" fmla="*/ 256315 h 806821"/>
                <a:gd name="connsiteX8" fmla="*/ 160820 w 580697"/>
                <a:gd name="connsiteY8" fmla="*/ 312298 h 806821"/>
                <a:gd name="connsiteX9" fmla="*/ 300779 w 580697"/>
                <a:gd name="connsiteY9" fmla="*/ 330960 h 806821"/>
                <a:gd name="connsiteX10" fmla="*/ 338101 w 580697"/>
                <a:gd name="connsiteY10" fmla="*/ 340290 h 806821"/>
                <a:gd name="connsiteX11" fmla="*/ 543375 w 580697"/>
                <a:gd name="connsiteY11" fmla="*/ 358951 h 806821"/>
                <a:gd name="connsiteX12" fmla="*/ 562036 w 580697"/>
                <a:gd name="connsiteY12" fmla="*/ 386943 h 806821"/>
                <a:gd name="connsiteX13" fmla="*/ 580697 w 580697"/>
                <a:gd name="connsiteY13" fmla="*/ 470919 h 806821"/>
                <a:gd name="connsiteX14" fmla="*/ 562036 w 580697"/>
                <a:gd name="connsiteY14" fmla="*/ 601547 h 806821"/>
                <a:gd name="connsiteX15" fmla="*/ 543375 w 580697"/>
                <a:gd name="connsiteY15" fmla="*/ 657531 h 806821"/>
                <a:gd name="connsiteX16" fmla="*/ 515383 w 580697"/>
                <a:gd name="connsiteY16" fmla="*/ 685523 h 806821"/>
                <a:gd name="connsiteX17" fmla="*/ 478061 w 580697"/>
                <a:gd name="connsiteY17" fmla="*/ 694853 h 806821"/>
                <a:gd name="connsiteX18" fmla="*/ 403416 w 580697"/>
                <a:gd name="connsiteY18" fmla="*/ 722845 h 806821"/>
                <a:gd name="connsiteX19" fmla="*/ 375424 w 580697"/>
                <a:gd name="connsiteY19" fmla="*/ 741506 h 806821"/>
                <a:gd name="connsiteX20" fmla="*/ 328771 w 580697"/>
                <a:gd name="connsiteY20" fmla="*/ 760168 h 806821"/>
                <a:gd name="connsiteX21" fmla="*/ 291448 w 580697"/>
                <a:gd name="connsiteY21" fmla="*/ 778829 h 806821"/>
                <a:gd name="connsiteX22" fmla="*/ 235465 w 580697"/>
                <a:gd name="connsiteY22" fmla="*/ 797490 h 806821"/>
                <a:gd name="connsiteX23" fmla="*/ 114167 w 580697"/>
                <a:gd name="connsiteY23" fmla="*/ 806821 h 806821"/>
                <a:gd name="connsiteX24" fmla="*/ 76844 w 580697"/>
                <a:gd name="connsiteY24" fmla="*/ 788160 h 806821"/>
                <a:gd name="connsiteX25" fmla="*/ 48853 w 580697"/>
                <a:gd name="connsiteY25" fmla="*/ 778829 h 806821"/>
                <a:gd name="connsiteX26" fmla="*/ 30191 w 580697"/>
                <a:gd name="connsiteY26" fmla="*/ 722845 h 806821"/>
                <a:gd name="connsiteX27" fmla="*/ 2199 w 580697"/>
                <a:gd name="connsiteY27" fmla="*/ 704184 h 806821"/>
                <a:gd name="connsiteX28" fmla="*/ 20861 w 580697"/>
                <a:gd name="connsiteY28" fmla="*/ 694853 h 806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0697" h="806821">
                  <a:moveTo>
                    <a:pt x="394085" y="69702"/>
                  </a:moveTo>
                  <a:cubicBezTo>
                    <a:pt x="384754" y="60372"/>
                    <a:pt x="377677" y="48030"/>
                    <a:pt x="366093" y="41711"/>
                  </a:cubicBezTo>
                  <a:cubicBezTo>
                    <a:pt x="289622" y="0"/>
                    <a:pt x="285613" y="14302"/>
                    <a:pt x="198142" y="23049"/>
                  </a:cubicBezTo>
                  <a:cubicBezTo>
                    <a:pt x="185701" y="29270"/>
                    <a:pt x="173605" y="36232"/>
                    <a:pt x="160820" y="41711"/>
                  </a:cubicBezTo>
                  <a:cubicBezTo>
                    <a:pt x="115768" y="61019"/>
                    <a:pt x="147090" y="38751"/>
                    <a:pt x="95506" y="69702"/>
                  </a:cubicBezTo>
                  <a:cubicBezTo>
                    <a:pt x="39704" y="103184"/>
                    <a:pt x="48815" y="97732"/>
                    <a:pt x="11530" y="135017"/>
                  </a:cubicBezTo>
                  <a:cubicBezTo>
                    <a:pt x="14640" y="169229"/>
                    <a:pt x="10758" y="204819"/>
                    <a:pt x="20861" y="237653"/>
                  </a:cubicBezTo>
                  <a:cubicBezTo>
                    <a:pt x="24159" y="248371"/>
                    <a:pt x="39237" y="250545"/>
                    <a:pt x="48853" y="256315"/>
                  </a:cubicBezTo>
                  <a:cubicBezTo>
                    <a:pt x="86204" y="278726"/>
                    <a:pt x="119277" y="299835"/>
                    <a:pt x="160820" y="312298"/>
                  </a:cubicBezTo>
                  <a:cubicBezTo>
                    <a:pt x="199474" y="323894"/>
                    <a:pt x="267869" y="327669"/>
                    <a:pt x="300779" y="330960"/>
                  </a:cubicBezTo>
                  <a:cubicBezTo>
                    <a:pt x="313220" y="334070"/>
                    <a:pt x="325326" y="339179"/>
                    <a:pt x="338101" y="340290"/>
                  </a:cubicBezTo>
                  <a:lnTo>
                    <a:pt x="543375" y="358951"/>
                  </a:lnTo>
                  <a:cubicBezTo>
                    <a:pt x="549595" y="368282"/>
                    <a:pt x="557021" y="376913"/>
                    <a:pt x="562036" y="386943"/>
                  </a:cubicBezTo>
                  <a:cubicBezTo>
                    <a:pt x="573522" y="409915"/>
                    <a:pt x="577113" y="449412"/>
                    <a:pt x="580697" y="470919"/>
                  </a:cubicBezTo>
                  <a:cubicBezTo>
                    <a:pt x="574212" y="535775"/>
                    <a:pt x="577258" y="550808"/>
                    <a:pt x="562036" y="601547"/>
                  </a:cubicBezTo>
                  <a:cubicBezTo>
                    <a:pt x="556384" y="620388"/>
                    <a:pt x="557284" y="643622"/>
                    <a:pt x="543375" y="657531"/>
                  </a:cubicBezTo>
                  <a:cubicBezTo>
                    <a:pt x="534044" y="666862"/>
                    <a:pt x="526840" y="678976"/>
                    <a:pt x="515383" y="685523"/>
                  </a:cubicBezTo>
                  <a:cubicBezTo>
                    <a:pt x="504249" y="691885"/>
                    <a:pt x="490391" y="691330"/>
                    <a:pt x="478061" y="694853"/>
                  </a:cubicBezTo>
                  <a:cubicBezTo>
                    <a:pt x="459221" y="700236"/>
                    <a:pt x="416557" y="716275"/>
                    <a:pt x="403416" y="722845"/>
                  </a:cubicBezTo>
                  <a:cubicBezTo>
                    <a:pt x="393386" y="727860"/>
                    <a:pt x="385454" y="736491"/>
                    <a:pt x="375424" y="741506"/>
                  </a:cubicBezTo>
                  <a:cubicBezTo>
                    <a:pt x="360443" y="748996"/>
                    <a:pt x="344076" y="753366"/>
                    <a:pt x="328771" y="760168"/>
                  </a:cubicBezTo>
                  <a:cubicBezTo>
                    <a:pt x="316060" y="765817"/>
                    <a:pt x="304363" y="773663"/>
                    <a:pt x="291448" y="778829"/>
                  </a:cubicBezTo>
                  <a:cubicBezTo>
                    <a:pt x="273184" y="786134"/>
                    <a:pt x="255077" y="795981"/>
                    <a:pt x="235465" y="797490"/>
                  </a:cubicBezTo>
                  <a:lnTo>
                    <a:pt x="114167" y="806821"/>
                  </a:lnTo>
                  <a:cubicBezTo>
                    <a:pt x="101726" y="800601"/>
                    <a:pt x="89629" y="793639"/>
                    <a:pt x="76844" y="788160"/>
                  </a:cubicBezTo>
                  <a:cubicBezTo>
                    <a:pt x="67804" y="784286"/>
                    <a:pt x="54569" y="786832"/>
                    <a:pt x="48853" y="778829"/>
                  </a:cubicBezTo>
                  <a:cubicBezTo>
                    <a:pt x="37420" y="762822"/>
                    <a:pt x="46558" y="733756"/>
                    <a:pt x="30191" y="722845"/>
                  </a:cubicBezTo>
                  <a:cubicBezTo>
                    <a:pt x="20860" y="716625"/>
                    <a:pt x="5745" y="714823"/>
                    <a:pt x="2199" y="704184"/>
                  </a:cubicBezTo>
                  <a:cubicBezTo>
                    <a:pt x="0" y="697586"/>
                    <a:pt x="14640" y="697963"/>
                    <a:pt x="20861" y="694853"/>
                  </a:cubicBezTo>
                </a:path>
              </a:pathLst>
            </a:cu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5334000" y="4495800"/>
              <a:ext cx="1010843" cy="1642188"/>
              <a:chOff x="5812971" y="4683967"/>
              <a:chExt cx="1010843" cy="1642188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6171558" y="4683967"/>
                <a:ext cx="652256" cy="1642188"/>
              </a:xfrm>
              <a:custGeom>
                <a:avLst/>
                <a:gdLst>
                  <a:gd name="connsiteX0" fmla="*/ 70622 w 652256"/>
                  <a:gd name="connsiteY0" fmla="*/ 0 h 1642188"/>
                  <a:gd name="connsiteX1" fmla="*/ 5307 w 652256"/>
                  <a:gd name="connsiteY1" fmla="*/ 615821 h 1642188"/>
                  <a:gd name="connsiteX2" fmla="*/ 14638 w 652256"/>
                  <a:gd name="connsiteY2" fmla="*/ 1530221 h 1642188"/>
                  <a:gd name="connsiteX3" fmla="*/ 51960 w 652256"/>
                  <a:gd name="connsiteY3" fmla="*/ 1586204 h 1642188"/>
                  <a:gd name="connsiteX4" fmla="*/ 70622 w 652256"/>
                  <a:gd name="connsiteY4" fmla="*/ 1604866 h 1642188"/>
                  <a:gd name="connsiteX5" fmla="*/ 191920 w 652256"/>
                  <a:gd name="connsiteY5" fmla="*/ 1632857 h 1642188"/>
                  <a:gd name="connsiteX6" fmla="*/ 238573 w 652256"/>
                  <a:gd name="connsiteY6" fmla="*/ 1642188 h 1642188"/>
                  <a:gd name="connsiteX7" fmla="*/ 499830 w 652256"/>
                  <a:gd name="connsiteY7" fmla="*/ 1632857 h 1642188"/>
                  <a:gd name="connsiteX8" fmla="*/ 546483 w 652256"/>
                  <a:gd name="connsiteY8" fmla="*/ 1623527 h 1642188"/>
                  <a:gd name="connsiteX9" fmla="*/ 602466 w 652256"/>
                  <a:gd name="connsiteY9" fmla="*/ 1567543 h 1642188"/>
                  <a:gd name="connsiteX10" fmla="*/ 621128 w 652256"/>
                  <a:gd name="connsiteY10" fmla="*/ 1548882 h 1642188"/>
                  <a:gd name="connsiteX11" fmla="*/ 649120 w 652256"/>
                  <a:gd name="connsiteY11" fmla="*/ 1530221 h 1642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52256" h="1642188">
                    <a:moveTo>
                      <a:pt x="70622" y="0"/>
                    </a:moveTo>
                    <a:cubicBezTo>
                      <a:pt x="68701" y="16012"/>
                      <a:pt x="5307" y="469388"/>
                      <a:pt x="5307" y="615821"/>
                    </a:cubicBezTo>
                    <a:cubicBezTo>
                      <a:pt x="5307" y="920637"/>
                      <a:pt x="0" y="1225757"/>
                      <a:pt x="14638" y="1530221"/>
                    </a:cubicBezTo>
                    <a:cubicBezTo>
                      <a:pt x="15715" y="1552623"/>
                      <a:pt x="36101" y="1570345"/>
                      <a:pt x="51960" y="1586204"/>
                    </a:cubicBezTo>
                    <a:cubicBezTo>
                      <a:pt x="58181" y="1592425"/>
                      <a:pt x="62276" y="1602084"/>
                      <a:pt x="70622" y="1604866"/>
                    </a:cubicBezTo>
                    <a:cubicBezTo>
                      <a:pt x="109988" y="1617988"/>
                      <a:pt x="151413" y="1623856"/>
                      <a:pt x="191920" y="1632857"/>
                    </a:cubicBezTo>
                    <a:cubicBezTo>
                      <a:pt x="207401" y="1636297"/>
                      <a:pt x="223022" y="1639078"/>
                      <a:pt x="238573" y="1642188"/>
                    </a:cubicBezTo>
                    <a:cubicBezTo>
                      <a:pt x="325659" y="1639078"/>
                      <a:pt x="412848" y="1638129"/>
                      <a:pt x="499830" y="1632857"/>
                    </a:cubicBezTo>
                    <a:cubicBezTo>
                      <a:pt x="515660" y="1631898"/>
                      <a:pt x="533796" y="1633042"/>
                      <a:pt x="546483" y="1623527"/>
                    </a:cubicBezTo>
                    <a:cubicBezTo>
                      <a:pt x="652256" y="1544199"/>
                      <a:pt x="517833" y="1595756"/>
                      <a:pt x="602466" y="1567543"/>
                    </a:cubicBezTo>
                    <a:cubicBezTo>
                      <a:pt x="608687" y="1561323"/>
                      <a:pt x="614259" y="1554377"/>
                      <a:pt x="621128" y="1548882"/>
                    </a:cubicBezTo>
                    <a:cubicBezTo>
                      <a:pt x="629885" y="1541877"/>
                      <a:pt x="649120" y="1530221"/>
                      <a:pt x="649120" y="1530221"/>
                    </a:cubicBezTo>
                  </a:path>
                </a:pathLst>
              </a:cu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5812971" y="5250338"/>
                <a:ext cx="858417" cy="55570"/>
              </a:xfrm>
              <a:custGeom>
                <a:avLst/>
                <a:gdLst>
                  <a:gd name="connsiteX0" fmla="*/ 0 w 858417"/>
                  <a:gd name="connsiteY0" fmla="*/ 12127 h 55570"/>
                  <a:gd name="connsiteX1" fmla="*/ 578498 w 858417"/>
                  <a:gd name="connsiteY1" fmla="*/ 12127 h 55570"/>
                  <a:gd name="connsiteX2" fmla="*/ 606490 w 858417"/>
                  <a:gd name="connsiteY2" fmla="*/ 2797 h 55570"/>
                  <a:gd name="connsiteX3" fmla="*/ 858417 w 858417"/>
                  <a:gd name="connsiteY3" fmla="*/ 2797 h 55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8417" h="55570">
                    <a:moveTo>
                      <a:pt x="0" y="12127"/>
                    </a:moveTo>
                    <a:cubicBezTo>
                      <a:pt x="217204" y="55570"/>
                      <a:pt x="67855" y="29148"/>
                      <a:pt x="578498" y="12127"/>
                    </a:cubicBezTo>
                    <a:cubicBezTo>
                      <a:pt x="588328" y="11799"/>
                      <a:pt x="596660" y="3125"/>
                      <a:pt x="606490" y="2797"/>
                    </a:cubicBezTo>
                    <a:cubicBezTo>
                      <a:pt x="690419" y="0"/>
                      <a:pt x="774441" y="2797"/>
                      <a:pt x="858417" y="2797"/>
                    </a:cubicBezTo>
                  </a:path>
                </a:pathLst>
              </a:cu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830424" y="4516016"/>
              <a:ext cx="1567543" cy="1688841"/>
              <a:chOff x="830424" y="4516016"/>
              <a:chExt cx="1567543" cy="1688841"/>
            </a:xfrm>
          </p:grpSpPr>
          <p:sp>
            <p:nvSpPr>
              <p:cNvPr id="17" name="Freeform 16"/>
              <p:cNvSpPr/>
              <p:nvPr/>
            </p:nvSpPr>
            <p:spPr>
              <a:xfrm>
                <a:off x="1558212" y="4516016"/>
                <a:ext cx="47662" cy="1688841"/>
              </a:xfrm>
              <a:custGeom>
                <a:avLst/>
                <a:gdLst>
                  <a:gd name="connsiteX0" fmla="*/ 0 w 47662"/>
                  <a:gd name="connsiteY0" fmla="*/ 0 h 1688841"/>
                  <a:gd name="connsiteX1" fmla="*/ 37323 w 47662"/>
                  <a:gd name="connsiteY1" fmla="*/ 774441 h 1688841"/>
                  <a:gd name="connsiteX2" fmla="*/ 46653 w 47662"/>
                  <a:gd name="connsiteY2" fmla="*/ 1688841 h 1688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662" h="1688841">
                    <a:moveTo>
                      <a:pt x="0" y="0"/>
                    </a:moveTo>
                    <a:cubicBezTo>
                      <a:pt x="12441" y="258147"/>
                      <a:pt x="29096" y="516125"/>
                      <a:pt x="37323" y="774441"/>
                    </a:cubicBezTo>
                    <a:cubicBezTo>
                      <a:pt x="47662" y="1099072"/>
                      <a:pt x="46653" y="1377573"/>
                      <a:pt x="46653" y="1688841"/>
                    </a:cubicBezTo>
                  </a:path>
                </a:pathLst>
              </a:cu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830424" y="4525347"/>
                <a:ext cx="1567543" cy="139959"/>
              </a:xfrm>
              <a:custGeom>
                <a:avLst/>
                <a:gdLst>
                  <a:gd name="connsiteX0" fmla="*/ 0 w 1567543"/>
                  <a:gd name="connsiteY0" fmla="*/ 139959 h 139959"/>
                  <a:gd name="connsiteX1" fmla="*/ 363894 w 1567543"/>
                  <a:gd name="connsiteY1" fmla="*/ 130629 h 139959"/>
                  <a:gd name="connsiteX2" fmla="*/ 419878 w 1567543"/>
                  <a:gd name="connsiteY2" fmla="*/ 121298 h 139959"/>
                  <a:gd name="connsiteX3" fmla="*/ 653143 w 1567543"/>
                  <a:gd name="connsiteY3" fmla="*/ 111967 h 139959"/>
                  <a:gd name="connsiteX4" fmla="*/ 793103 w 1567543"/>
                  <a:gd name="connsiteY4" fmla="*/ 102637 h 139959"/>
                  <a:gd name="connsiteX5" fmla="*/ 858417 w 1567543"/>
                  <a:gd name="connsiteY5" fmla="*/ 83975 h 139959"/>
                  <a:gd name="connsiteX6" fmla="*/ 979715 w 1567543"/>
                  <a:gd name="connsiteY6" fmla="*/ 55984 h 139959"/>
                  <a:gd name="connsiteX7" fmla="*/ 1045029 w 1567543"/>
                  <a:gd name="connsiteY7" fmla="*/ 46653 h 139959"/>
                  <a:gd name="connsiteX8" fmla="*/ 1278294 w 1567543"/>
                  <a:gd name="connsiteY8" fmla="*/ 37322 h 139959"/>
                  <a:gd name="connsiteX9" fmla="*/ 1315617 w 1567543"/>
                  <a:gd name="connsiteY9" fmla="*/ 27992 h 139959"/>
                  <a:gd name="connsiteX10" fmla="*/ 1567543 w 1567543"/>
                  <a:gd name="connsiteY10" fmla="*/ 0 h 139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67543" h="139959">
                    <a:moveTo>
                      <a:pt x="0" y="139959"/>
                    </a:moveTo>
                    <a:lnTo>
                      <a:pt x="363894" y="130629"/>
                    </a:lnTo>
                    <a:cubicBezTo>
                      <a:pt x="382794" y="129789"/>
                      <a:pt x="400998" y="122516"/>
                      <a:pt x="419878" y="121298"/>
                    </a:cubicBezTo>
                    <a:cubicBezTo>
                      <a:pt x="497534" y="116288"/>
                      <a:pt x="575423" y="115853"/>
                      <a:pt x="653143" y="111967"/>
                    </a:cubicBezTo>
                    <a:cubicBezTo>
                      <a:pt x="699842" y="109632"/>
                      <a:pt x="746450" y="105747"/>
                      <a:pt x="793103" y="102637"/>
                    </a:cubicBezTo>
                    <a:cubicBezTo>
                      <a:pt x="979690" y="55988"/>
                      <a:pt x="711094" y="124154"/>
                      <a:pt x="858417" y="83975"/>
                    </a:cubicBezTo>
                    <a:cubicBezTo>
                      <a:pt x="892670" y="74633"/>
                      <a:pt x="942402" y="62203"/>
                      <a:pt x="979715" y="55984"/>
                    </a:cubicBezTo>
                    <a:cubicBezTo>
                      <a:pt x="1001408" y="52369"/>
                      <a:pt x="1023079" y="48025"/>
                      <a:pt x="1045029" y="46653"/>
                    </a:cubicBezTo>
                    <a:cubicBezTo>
                      <a:pt x="1122695" y="41799"/>
                      <a:pt x="1200539" y="40432"/>
                      <a:pt x="1278294" y="37322"/>
                    </a:cubicBezTo>
                    <a:cubicBezTo>
                      <a:pt x="1290735" y="34212"/>
                      <a:pt x="1302861" y="29312"/>
                      <a:pt x="1315617" y="27992"/>
                    </a:cubicBezTo>
                    <a:lnTo>
                      <a:pt x="1567543" y="0"/>
                    </a:lnTo>
                  </a:path>
                </a:pathLst>
              </a:cu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>
          <a:xfrm>
            <a:off x="1447800" y="5699125"/>
            <a:ext cx="6400800" cy="244475"/>
          </a:xfrm>
        </p:spPr>
        <p:txBody>
          <a:bodyPr/>
          <a:lstStyle/>
          <a:p>
            <a:r>
              <a:rPr kumimoji="0" lang="en-US" sz="1600" dirty="0" smtClean="0"/>
              <a:t>International Conference on Privacy, Security, Risk and Trust  2009</a:t>
            </a:r>
            <a:endParaRPr kumimoji="0" lang="en-US" sz="1600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Reputation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pPr>
              <a:buNone/>
            </a:pPr>
            <a:r>
              <a:rPr lang="en-US" sz="2800" b="1" i="1" dirty="0" smtClean="0"/>
              <a:t>		   World                                  Trust Graph</a:t>
            </a:r>
          </a:p>
          <a:p>
            <a:pPr>
              <a:buNone/>
            </a:pPr>
            <a:r>
              <a:rPr lang="en-US" sz="1100" dirty="0" smtClean="0"/>
              <a:t> </a:t>
            </a:r>
          </a:p>
          <a:p>
            <a:pPr>
              <a:buNone/>
            </a:pPr>
            <a:r>
              <a:rPr lang="en-US" sz="3600" b="1" i="1" dirty="0" smtClean="0"/>
              <a:t>                                   f</a:t>
            </a:r>
            <a:endParaRPr lang="en-US" sz="3600" dirty="0" smtClean="0"/>
          </a:p>
          <a:p>
            <a:pPr>
              <a:buNone/>
            </a:pPr>
            <a:r>
              <a:rPr lang="en-US" sz="1400" dirty="0" smtClean="0"/>
              <a:t>					</a:t>
            </a:r>
            <a:endParaRPr lang="en-US" sz="3600" dirty="0" smtClean="0"/>
          </a:p>
          <a:p>
            <a:pPr lvl="3">
              <a:buNone/>
            </a:pPr>
            <a:r>
              <a:rPr lang="en-US" sz="4800" dirty="0" smtClean="0"/>
              <a:t>  …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6" name="Footer Placeholder 28"/>
          <p:cNvSpPr>
            <a:spLocks noGrp="1"/>
          </p:cNvSpPr>
          <p:nvPr>
            <p:ph type="ftr" sz="quarter" idx="11"/>
          </p:nvPr>
        </p:nvSpPr>
        <p:spPr>
          <a:xfrm>
            <a:off x="304800" y="6477000"/>
            <a:ext cx="990600" cy="244475"/>
          </a:xfrm>
        </p:spPr>
        <p:txBody>
          <a:bodyPr/>
          <a:lstStyle/>
          <a:p>
            <a:r>
              <a:rPr kumimoji="0" lang="en-US" dirty="0" smtClean="0"/>
              <a:t>PASSAT 2009</a:t>
            </a:r>
            <a:endParaRPr kumimoji="0"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447800" y="4038600"/>
            <a:ext cx="1371600" cy="1066800"/>
            <a:chOff x="3733800" y="2971800"/>
            <a:chExt cx="1371600" cy="1066800"/>
          </a:xfrm>
        </p:grpSpPr>
        <p:sp>
          <p:nvSpPr>
            <p:cNvPr id="31" name="Rectangle 30"/>
            <p:cNvSpPr/>
            <p:nvPr/>
          </p:nvSpPr>
          <p:spPr>
            <a:xfrm>
              <a:off x="3733800" y="2971800"/>
              <a:ext cx="1371600" cy="1066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886200" y="3124200"/>
              <a:ext cx="1050403" cy="914400"/>
              <a:chOff x="2257073" y="2060509"/>
              <a:chExt cx="1993883" cy="1735721"/>
            </a:xfrm>
          </p:grpSpPr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3831051" y="2060509"/>
                <a:ext cx="286722" cy="491639"/>
                <a:chOff x="4069" y="3026"/>
                <a:chExt cx="354" cy="607"/>
              </a:xfrm>
            </p:grpSpPr>
            <p:sp>
              <p:nvSpPr>
                <p:cNvPr id="29" name="Oval 11"/>
                <p:cNvSpPr>
                  <a:spLocks noChangeArrowheads="1"/>
                </p:cNvSpPr>
                <p:nvPr/>
              </p:nvSpPr>
              <p:spPr bwMode="auto">
                <a:xfrm>
                  <a:off x="4069" y="3026"/>
                  <a:ext cx="354" cy="354"/>
                </a:xfrm>
                <a:prstGeom prst="ellips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119" y="3063"/>
                  <a:ext cx="228" cy="570"/>
                </a:xfrm>
                <a:prstGeom prst="rect">
                  <a:avLst/>
                </a:prstGeom>
                <a:noFill/>
                <a:ln w="2857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endParaRPr lang="en-US" sz="2400" dirty="0"/>
                </a:p>
              </p:txBody>
            </p:sp>
          </p:grpSp>
          <p:grpSp>
            <p:nvGrpSpPr>
              <p:cNvPr id="9" name="Group 17"/>
              <p:cNvGrpSpPr>
                <a:grpSpLocks/>
              </p:cNvGrpSpPr>
              <p:nvPr/>
            </p:nvGrpSpPr>
            <p:grpSpPr bwMode="auto">
              <a:xfrm>
                <a:off x="2562671" y="2062131"/>
                <a:ext cx="286722" cy="481920"/>
                <a:chOff x="2488" y="3028"/>
                <a:chExt cx="354" cy="595"/>
              </a:xfrm>
            </p:grpSpPr>
            <p:sp>
              <p:nvSpPr>
                <p:cNvPr id="27" name="Oval 26"/>
                <p:cNvSpPr>
                  <a:spLocks noChangeArrowheads="1"/>
                </p:cNvSpPr>
                <p:nvPr/>
              </p:nvSpPr>
              <p:spPr bwMode="auto">
                <a:xfrm>
                  <a:off x="2488" y="3028"/>
                  <a:ext cx="354" cy="354"/>
                </a:xfrm>
                <a:prstGeom prst="ellips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538" y="3053"/>
                  <a:ext cx="228" cy="570"/>
                </a:xfrm>
                <a:prstGeom prst="rect">
                  <a:avLst/>
                </a:prstGeom>
                <a:noFill/>
                <a:ln w="2857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endParaRPr lang="en-US" sz="2400" dirty="0"/>
                </a:p>
              </p:txBody>
            </p:sp>
          </p:grpSp>
          <p:sp>
            <p:nvSpPr>
              <p:cNvPr id="10" name="Freeform 16"/>
              <p:cNvSpPr>
                <a:spLocks/>
              </p:cNvSpPr>
              <p:nvPr/>
            </p:nvSpPr>
            <p:spPr bwMode="auto">
              <a:xfrm>
                <a:off x="2852633" y="2107487"/>
                <a:ext cx="984088" cy="69656"/>
              </a:xfrm>
              <a:custGeom>
                <a:avLst/>
                <a:gdLst/>
                <a:ahLst/>
                <a:cxnLst>
                  <a:cxn ang="0">
                    <a:pos x="0" y="85"/>
                  </a:cxn>
                  <a:cxn ang="0">
                    <a:pos x="564" y="0"/>
                  </a:cxn>
                  <a:cxn ang="0">
                    <a:pos x="1215" y="86"/>
                  </a:cxn>
                </a:cxnLst>
                <a:rect l="0" t="0" r="r" b="b"/>
                <a:pathLst>
                  <a:path w="1215" h="86">
                    <a:moveTo>
                      <a:pt x="0" y="85"/>
                    </a:moveTo>
                    <a:cubicBezTo>
                      <a:pt x="94" y="71"/>
                      <a:pt x="362" y="0"/>
                      <a:pt x="564" y="0"/>
                    </a:cubicBezTo>
                    <a:cubicBezTo>
                      <a:pt x="766" y="0"/>
                      <a:pt x="1080" y="68"/>
                      <a:pt x="1215" y="86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" name="Group 19"/>
              <p:cNvGrpSpPr>
                <a:grpSpLocks/>
              </p:cNvGrpSpPr>
              <p:nvPr/>
            </p:nvGrpSpPr>
            <p:grpSpPr bwMode="auto">
              <a:xfrm>
                <a:off x="3923386" y="3304591"/>
                <a:ext cx="286722" cy="491639"/>
                <a:chOff x="4069" y="3026"/>
                <a:chExt cx="354" cy="607"/>
              </a:xfrm>
            </p:grpSpPr>
            <p:sp>
              <p:nvSpPr>
                <p:cNvPr id="25" name="Oval 20"/>
                <p:cNvSpPr>
                  <a:spLocks noChangeArrowheads="1"/>
                </p:cNvSpPr>
                <p:nvPr/>
              </p:nvSpPr>
              <p:spPr bwMode="auto">
                <a:xfrm>
                  <a:off x="4069" y="3026"/>
                  <a:ext cx="354" cy="354"/>
                </a:xfrm>
                <a:prstGeom prst="ellips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119" y="3063"/>
                  <a:ext cx="228" cy="570"/>
                </a:xfrm>
                <a:prstGeom prst="rect">
                  <a:avLst/>
                </a:prstGeom>
                <a:noFill/>
                <a:ln w="2857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endParaRPr lang="en-US" sz="2400" dirty="0"/>
                </a:p>
              </p:txBody>
            </p:sp>
          </p:grpSp>
          <p:grpSp>
            <p:nvGrpSpPr>
              <p:cNvPr id="12" name="Group 19"/>
              <p:cNvGrpSpPr>
                <a:grpSpLocks/>
              </p:cNvGrpSpPr>
              <p:nvPr/>
            </p:nvGrpSpPr>
            <p:grpSpPr bwMode="auto">
              <a:xfrm>
                <a:off x="2431460" y="3017869"/>
                <a:ext cx="286722" cy="491639"/>
                <a:chOff x="4069" y="3026"/>
                <a:chExt cx="354" cy="607"/>
              </a:xfrm>
            </p:grpSpPr>
            <p:sp>
              <p:nvSpPr>
                <p:cNvPr id="23" name="Oval 22"/>
                <p:cNvSpPr>
                  <a:spLocks noChangeArrowheads="1"/>
                </p:cNvSpPr>
                <p:nvPr/>
              </p:nvSpPr>
              <p:spPr bwMode="auto">
                <a:xfrm>
                  <a:off x="4069" y="3026"/>
                  <a:ext cx="354" cy="354"/>
                </a:xfrm>
                <a:prstGeom prst="ellips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119" y="3063"/>
                  <a:ext cx="228" cy="570"/>
                </a:xfrm>
                <a:prstGeom prst="rect">
                  <a:avLst/>
                </a:prstGeom>
                <a:noFill/>
                <a:ln w="2857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endParaRPr lang="en-US" sz="2400" dirty="0"/>
                </a:p>
              </p:txBody>
            </p:sp>
          </p:grpSp>
          <p:grpSp>
            <p:nvGrpSpPr>
              <p:cNvPr id="13" name="Group 19"/>
              <p:cNvGrpSpPr>
                <a:grpSpLocks/>
              </p:cNvGrpSpPr>
              <p:nvPr/>
            </p:nvGrpSpPr>
            <p:grpSpPr bwMode="auto">
              <a:xfrm>
                <a:off x="3223590" y="2643672"/>
                <a:ext cx="286722" cy="491639"/>
                <a:chOff x="4069" y="3026"/>
                <a:chExt cx="354" cy="607"/>
              </a:xfrm>
            </p:grpSpPr>
            <p:sp>
              <p:nvSpPr>
                <p:cNvPr id="21" name="Oval 20"/>
                <p:cNvSpPr>
                  <a:spLocks noChangeArrowheads="1"/>
                </p:cNvSpPr>
                <p:nvPr/>
              </p:nvSpPr>
              <p:spPr bwMode="auto">
                <a:xfrm>
                  <a:off x="4069" y="3026"/>
                  <a:ext cx="354" cy="354"/>
                </a:xfrm>
                <a:prstGeom prst="ellips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119" y="3063"/>
                  <a:ext cx="228" cy="570"/>
                </a:xfrm>
                <a:prstGeom prst="rect">
                  <a:avLst/>
                </a:prstGeom>
                <a:noFill/>
                <a:ln w="2857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endParaRPr lang="en-US" sz="2400" dirty="0"/>
                </a:p>
              </p:txBody>
            </p:sp>
          </p:grpSp>
          <p:sp>
            <p:nvSpPr>
              <p:cNvPr id="14" name="Freeform 16"/>
              <p:cNvSpPr>
                <a:spLocks/>
              </p:cNvSpPr>
              <p:nvPr/>
            </p:nvSpPr>
            <p:spPr bwMode="auto">
              <a:xfrm flipH="1">
                <a:off x="2718182" y="2876939"/>
                <a:ext cx="544274" cy="284797"/>
              </a:xfrm>
              <a:custGeom>
                <a:avLst/>
                <a:gdLst>
                  <a:gd name="connsiteX0" fmla="*/ 0 w 7647"/>
                  <a:gd name="connsiteY0" fmla="*/ 1628 h 56628"/>
                  <a:gd name="connsiteX1" fmla="*/ 2289 w 7647"/>
                  <a:gd name="connsiteY1" fmla="*/ 46628 h 56628"/>
                  <a:gd name="connsiteX2" fmla="*/ 7647 w 7647"/>
                  <a:gd name="connsiteY2" fmla="*/ 56628 h 56628"/>
                  <a:gd name="connsiteX0" fmla="*/ 0 w 11539"/>
                  <a:gd name="connsiteY0" fmla="*/ 287 h 9117"/>
                  <a:gd name="connsiteX1" fmla="*/ 4532 w 11539"/>
                  <a:gd name="connsiteY1" fmla="*/ 7351 h 9117"/>
                  <a:gd name="connsiteX2" fmla="*/ 11539 w 11539"/>
                  <a:gd name="connsiteY2" fmla="*/ 9117 h 9117"/>
                  <a:gd name="connsiteX0" fmla="*/ 0 w 10769"/>
                  <a:gd name="connsiteY0" fmla="*/ 315 h 6441"/>
                  <a:gd name="connsiteX1" fmla="*/ 4697 w 10769"/>
                  <a:gd name="connsiteY1" fmla="*/ 4504 h 6441"/>
                  <a:gd name="connsiteX2" fmla="*/ 10769 w 10769"/>
                  <a:gd name="connsiteY2" fmla="*/ 6441 h 6441"/>
                  <a:gd name="connsiteX0" fmla="*/ 0 w 10000"/>
                  <a:gd name="connsiteY0" fmla="*/ 0 h 9511"/>
                  <a:gd name="connsiteX1" fmla="*/ 4362 w 10000"/>
                  <a:gd name="connsiteY1" fmla="*/ 6504 h 9511"/>
                  <a:gd name="connsiteX2" fmla="*/ 10000 w 10000"/>
                  <a:gd name="connsiteY2" fmla="*/ 9511 h 9511"/>
                  <a:gd name="connsiteX0" fmla="*/ 0 w 10000"/>
                  <a:gd name="connsiteY0" fmla="*/ 0 h 11581"/>
                  <a:gd name="connsiteX1" fmla="*/ 4362 w 10000"/>
                  <a:gd name="connsiteY1" fmla="*/ 8419 h 11581"/>
                  <a:gd name="connsiteX2" fmla="*/ 10000 w 10000"/>
                  <a:gd name="connsiteY2" fmla="*/ 11581 h 11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11581">
                    <a:moveTo>
                      <a:pt x="0" y="0"/>
                    </a:moveTo>
                    <a:cubicBezTo>
                      <a:pt x="245" y="2003"/>
                      <a:pt x="2695" y="6489"/>
                      <a:pt x="4362" y="8419"/>
                    </a:cubicBezTo>
                    <a:cubicBezTo>
                      <a:pt x="6029" y="10349"/>
                      <a:pt x="8831" y="10919"/>
                      <a:pt x="10000" y="11581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16"/>
              <p:cNvSpPr>
                <a:spLocks/>
              </p:cNvSpPr>
              <p:nvPr/>
            </p:nvSpPr>
            <p:spPr bwMode="auto">
              <a:xfrm flipV="1">
                <a:off x="2834814" y="2254898"/>
                <a:ext cx="1010816" cy="202487"/>
              </a:xfrm>
              <a:custGeom>
                <a:avLst/>
                <a:gdLst/>
                <a:ahLst/>
                <a:cxnLst>
                  <a:cxn ang="0">
                    <a:pos x="0" y="85"/>
                  </a:cxn>
                  <a:cxn ang="0">
                    <a:pos x="564" y="0"/>
                  </a:cxn>
                  <a:cxn ang="0">
                    <a:pos x="1215" y="86"/>
                  </a:cxn>
                </a:cxnLst>
                <a:rect l="0" t="0" r="r" b="b"/>
                <a:pathLst>
                  <a:path w="1215" h="86">
                    <a:moveTo>
                      <a:pt x="0" y="85"/>
                    </a:moveTo>
                    <a:cubicBezTo>
                      <a:pt x="94" y="71"/>
                      <a:pt x="362" y="0"/>
                      <a:pt x="564" y="0"/>
                    </a:cubicBezTo>
                    <a:cubicBezTo>
                      <a:pt x="766" y="0"/>
                      <a:pt x="1080" y="68"/>
                      <a:pt x="1215" y="86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arrow" w="med" len="med"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 flipV="1">
                <a:off x="2679304" y="3265714"/>
                <a:ext cx="1244086" cy="392723"/>
              </a:xfrm>
              <a:custGeom>
                <a:avLst/>
                <a:gdLst>
                  <a:gd name="connsiteX0" fmla="*/ 0 w 10000"/>
                  <a:gd name="connsiteY0" fmla="*/ 10589 h 10589"/>
                  <a:gd name="connsiteX1" fmla="*/ 4642 w 10000"/>
                  <a:gd name="connsiteY1" fmla="*/ 705 h 10589"/>
                  <a:gd name="connsiteX2" fmla="*/ 10000 w 10000"/>
                  <a:gd name="connsiteY2" fmla="*/ 6361 h 10589"/>
                  <a:gd name="connsiteX0" fmla="*/ 0 w 9697"/>
                  <a:gd name="connsiteY0" fmla="*/ 10970 h 10970"/>
                  <a:gd name="connsiteX1" fmla="*/ 4642 w 9697"/>
                  <a:gd name="connsiteY1" fmla="*/ 1086 h 10970"/>
                  <a:gd name="connsiteX2" fmla="*/ 9697 w 9697"/>
                  <a:gd name="connsiteY2" fmla="*/ 4454 h 1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697" h="10970">
                    <a:moveTo>
                      <a:pt x="0" y="10970"/>
                    </a:moveTo>
                    <a:cubicBezTo>
                      <a:pt x="774" y="9342"/>
                      <a:pt x="3026" y="2172"/>
                      <a:pt x="4642" y="1086"/>
                    </a:cubicBezTo>
                    <a:cubicBezTo>
                      <a:pt x="6258" y="0"/>
                      <a:pt x="8586" y="2361"/>
                      <a:pt x="9697" y="4454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arrow" w="med" len="med"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 flipV="1">
                <a:off x="3417977" y="2915816"/>
                <a:ext cx="505408" cy="505428"/>
              </a:xfrm>
              <a:custGeom>
                <a:avLst/>
                <a:gdLst>
                  <a:gd name="connsiteX0" fmla="*/ 0 w 10000"/>
                  <a:gd name="connsiteY0" fmla="*/ 10589 h 10589"/>
                  <a:gd name="connsiteX1" fmla="*/ 4642 w 10000"/>
                  <a:gd name="connsiteY1" fmla="*/ 705 h 10589"/>
                  <a:gd name="connsiteX2" fmla="*/ 10000 w 10000"/>
                  <a:gd name="connsiteY2" fmla="*/ 6361 h 10589"/>
                  <a:gd name="connsiteX0" fmla="*/ 0 w 9697"/>
                  <a:gd name="connsiteY0" fmla="*/ 10970 h 10970"/>
                  <a:gd name="connsiteX1" fmla="*/ 4642 w 9697"/>
                  <a:gd name="connsiteY1" fmla="*/ 1086 h 10970"/>
                  <a:gd name="connsiteX2" fmla="*/ 9697 w 9697"/>
                  <a:gd name="connsiteY2" fmla="*/ 4454 h 10970"/>
                  <a:gd name="connsiteX0" fmla="*/ 0 w 10000"/>
                  <a:gd name="connsiteY0" fmla="*/ 10575 h 10575"/>
                  <a:gd name="connsiteX1" fmla="*/ 4787 w 10000"/>
                  <a:gd name="connsiteY1" fmla="*/ 1565 h 10575"/>
                  <a:gd name="connsiteX2" fmla="*/ 10000 w 10000"/>
                  <a:gd name="connsiteY2" fmla="*/ 1908 h 10575"/>
                  <a:gd name="connsiteX0" fmla="*/ 0 w 10000"/>
                  <a:gd name="connsiteY0" fmla="*/ 10575 h 10575"/>
                  <a:gd name="connsiteX1" fmla="*/ 3846 w 10000"/>
                  <a:gd name="connsiteY1" fmla="*/ 3908 h 10575"/>
                  <a:gd name="connsiteX2" fmla="*/ 10000 w 10000"/>
                  <a:gd name="connsiteY2" fmla="*/ 1908 h 10575"/>
                  <a:gd name="connsiteX0" fmla="*/ 0 w 10000"/>
                  <a:gd name="connsiteY0" fmla="*/ 8667 h 8667"/>
                  <a:gd name="connsiteX1" fmla="*/ 3846 w 10000"/>
                  <a:gd name="connsiteY1" fmla="*/ 2000 h 8667"/>
                  <a:gd name="connsiteX2" fmla="*/ 10000 w 10000"/>
                  <a:gd name="connsiteY2" fmla="*/ 0 h 8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8667">
                    <a:moveTo>
                      <a:pt x="0" y="8667"/>
                    </a:moveTo>
                    <a:cubicBezTo>
                      <a:pt x="798" y="7183"/>
                      <a:pt x="2179" y="3445"/>
                      <a:pt x="3846" y="2000"/>
                    </a:cubicBezTo>
                    <a:cubicBezTo>
                      <a:pt x="5513" y="555"/>
                      <a:pt x="7221" y="24"/>
                      <a:pt x="10000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arrow" w="med" len="med"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16"/>
              <p:cNvSpPr>
                <a:spLocks/>
              </p:cNvSpPr>
              <p:nvPr/>
            </p:nvSpPr>
            <p:spPr bwMode="auto">
              <a:xfrm rot="10800000" flipV="1">
                <a:off x="3495733" y="2838061"/>
                <a:ext cx="505408" cy="505428"/>
              </a:xfrm>
              <a:custGeom>
                <a:avLst/>
                <a:gdLst>
                  <a:gd name="connsiteX0" fmla="*/ 0 w 10000"/>
                  <a:gd name="connsiteY0" fmla="*/ 10589 h 10589"/>
                  <a:gd name="connsiteX1" fmla="*/ 4642 w 10000"/>
                  <a:gd name="connsiteY1" fmla="*/ 705 h 10589"/>
                  <a:gd name="connsiteX2" fmla="*/ 10000 w 10000"/>
                  <a:gd name="connsiteY2" fmla="*/ 6361 h 10589"/>
                  <a:gd name="connsiteX0" fmla="*/ 0 w 9697"/>
                  <a:gd name="connsiteY0" fmla="*/ 10970 h 10970"/>
                  <a:gd name="connsiteX1" fmla="*/ 4642 w 9697"/>
                  <a:gd name="connsiteY1" fmla="*/ 1086 h 10970"/>
                  <a:gd name="connsiteX2" fmla="*/ 9697 w 9697"/>
                  <a:gd name="connsiteY2" fmla="*/ 4454 h 10970"/>
                  <a:gd name="connsiteX0" fmla="*/ 0 w 10000"/>
                  <a:gd name="connsiteY0" fmla="*/ 10575 h 10575"/>
                  <a:gd name="connsiteX1" fmla="*/ 4787 w 10000"/>
                  <a:gd name="connsiteY1" fmla="*/ 1565 h 10575"/>
                  <a:gd name="connsiteX2" fmla="*/ 10000 w 10000"/>
                  <a:gd name="connsiteY2" fmla="*/ 1908 h 10575"/>
                  <a:gd name="connsiteX0" fmla="*/ 0 w 10000"/>
                  <a:gd name="connsiteY0" fmla="*/ 10575 h 10575"/>
                  <a:gd name="connsiteX1" fmla="*/ 3846 w 10000"/>
                  <a:gd name="connsiteY1" fmla="*/ 3908 h 10575"/>
                  <a:gd name="connsiteX2" fmla="*/ 10000 w 10000"/>
                  <a:gd name="connsiteY2" fmla="*/ 1908 h 10575"/>
                  <a:gd name="connsiteX0" fmla="*/ 0 w 10000"/>
                  <a:gd name="connsiteY0" fmla="*/ 8667 h 8667"/>
                  <a:gd name="connsiteX1" fmla="*/ 3846 w 10000"/>
                  <a:gd name="connsiteY1" fmla="*/ 2000 h 8667"/>
                  <a:gd name="connsiteX2" fmla="*/ 10000 w 10000"/>
                  <a:gd name="connsiteY2" fmla="*/ 0 h 8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8667">
                    <a:moveTo>
                      <a:pt x="0" y="8667"/>
                    </a:moveTo>
                    <a:cubicBezTo>
                      <a:pt x="798" y="7183"/>
                      <a:pt x="2179" y="3445"/>
                      <a:pt x="3846" y="2000"/>
                    </a:cubicBezTo>
                    <a:cubicBezTo>
                      <a:pt x="5513" y="555"/>
                      <a:pt x="7221" y="24"/>
                      <a:pt x="10000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arrow" w="med" len="med"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16"/>
              <p:cNvSpPr>
                <a:spLocks/>
              </p:cNvSpPr>
              <p:nvPr/>
            </p:nvSpPr>
            <p:spPr bwMode="auto">
              <a:xfrm rot="6146653" flipV="1">
                <a:off x="1994557" y="2537854"/>
                <a:ext cx="802199" cy="277168"/>
              </a:xfrm>
              <a:custGeom>
                <a:avLst/>
                <a:gdLst/>
                <a:ahLst/>
                <a:cxnLst>
                  <a:cxn ang="0">
                    <a:pos x="0" y="85"/>
                  </a:cxn>
                  <a:cxn ang="0">
                    <a:pos x="564" y="0"/>
                  </a:cxn>
                  <a:cxn ang="0">
                    <a:pos x="1215" y="86"/>
                  </a:cxn>
                </a:cxnLst>
                <a:rect l="0" t="0" r="r" b="b"/>
                <a:pathLst>
                  <a:path w="1215" h="86">
                    <a:moveTo>
                      <a:pt x="0" y="85"/>
                    </a:moveTo>
                    <a:cubicBezTo>
                      <a:pt x="94" y="71"/>
                      <a:pt x="362" y="0"/>
                      <a:pt x="564" y="0"/>
                    </a:cubicBezTo>
                    <a:cubicBezTo>
                      <a:pt x="766" y="0"/>
                      <a:pt x="1080" y="68"/>
                      <a:pt x="1215" y="86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arrow" w="med" len="med"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16"/>
              <p:cNvSpPr>
                <a:spLocks/>
              </p:cNvSpPr>
              <p:nvPr/>
            </p:nvSpPr>
            <p:spPr bwMode="auto">
              <a:xfrm rot="4713704">
                <a:off x="3634047" y="2718141"/>
                <a:ext cx="1029779" cy="204039"/>
              </a:xfrm>
              <a:custGeom>
                <a:avLst/>
                <a:gdLst>
                  <a:gd name="connsiteX0" fmla="*/ 0 w 10087"/>
                  <a:gd name="connsiteY0" fmla="*/ 12811 h 30371"/>
                  <a:gd name="connsiteX1" fmla="*/ 4642 w 10087"/>
                  <a:gd name="connsiteY1" fmla="*/ 2927 h 30371"/>
                  <a:gd name="connsiteX2" fmla="*/ 10087 w 10087"/>
                  <a:gd name="connsiteY2" fmla="*/ 30371 h 3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87" h="30371">
                    <a:moveTo>
                      <a:pt x="0" y="12811"/>
                    </a:moveTo>
                    <a:cubicBezTo>
                      <a:pt x="774" y="11183"/>
                      <a:pt x="2961" y="0"/>
                      <a:pt x="4642" y="2927"/>
                    </a:cubicBezTo>
                    <a:cubicBezTo>
                      <a:pt x="6323" y="5854"/>
                      <a:pt x="8976" y="28278"/>
                      <a:pt x="10087" y="30371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1600200" y="3733800"/>
            <a:ext cx="1371600" cy="1066800"/>
            <a:chOff x="3733800" y="2971800"/>
            <a:chExt cx="1371600" cy="1066800"/>
          </a:xfrm>
        </p:grpSpPr>
        <p:sp>
          <p:nvSpPr>
            <p:cNvPr id="34" name="Rectangle 33"/>
            <p:cNvSpPr/>
            <p:nvPr/>
          </p:nvSpPr>
          <p:spPr>
            <a:xfrm>
              <a:off x="3733800" y="2971800"/>
              <a:ext cx="1371600" cy="1066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6"/>
            <p:cNvGrpSpPr/>
            <p:nvPr/>
          </p:nvGrpSpPr>
          <p:grpSpPr>
            <a:xfrm>
              <a:off x="3886201" y="3124201"/>
              <a:ext cx="1050404" cy="914401"/>
              <a:chOff x="2257073" y="2060509"/>
              <a:chExt cx="1993883" cy="1735721"/>
            </a:xfrm>
          </p:grpSpPr>
          <p:grpSp>
            <p:nvGrpSpPr>
              <p:cNvPr id="36" name="Group 18"/>
              <p:cNvGrpSpPr>
                <a:grpSpLocks/>
              </p:cNvGrpSpPr>
              <p:nvPr/>
            </p:nvGrpSpPr>
            <p:grpSpPr bwMode="auto">
              <a:xfrm>
                <a:off x="3831051" y="2060509"/>
                <a:ext cx="286722" cy="491639"/>
                <a:chOff x="4069" y="3026"/>
                <a:chExt cx="354" cy="607"/>
              </a:xfrm>
            </p:grpSpPr>
            <p:sp>
              <p:nvSpPr>
                <p:cNvPr id="57" name="Oval 11"/>
                <p:cNvSpPr>
                  <a:spLocks noChangeArrowheads="1"/>
                </p:cNvSpPr>
                <p:nvPr/>
              </p:nvSpPr>
              <p:spPr bwMode="auto">
                <a:xfrm>
                  <a:off x="4069" y="3026"/>
                  <a:ext cx="354" cy="354"/>
                </a:xfrm>
                <a:prstGeom prst="ellips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119" y="3063"/>
                  <a:ext cx="228" cy="570"/>
                </a:xfrm>
                <a:prstGeom prst="rect">
                  <a:avLst/>
                </a:prstGeom>
                <a:noFill/>
                <a:ln w="2857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endParaRPr lang="en-US" sz="2400" dirty="0"/>
                </a:p>
              </p:txBody>
            </p:sp>
          </p:grpSp>
          <p:grpSp>
            <p:nvGrpSpPr>
              <p:cNvPr id="37" name="Group 17"/>
              <p:cNvGrpSpPr>
                <a:grpSpLocks/>
              </p:cNvGrpSpPr>
              <p:nvPr/>
            </p:nvGrpSpPr>
            <p:grpSpPr bwMode="auto">
              <a:xfrm>
                <a:off x="2562671" y="2062131"/>
                <a:ext cx="286722" cy="481920"/>
                <a:chOff x="2488" y="3028"/>
                <a:chExt cx="354" cy="595"/>
              </a:xfrm>
            </p:grpSpPr>
            <p:sp>
              <p:nvSpPr>
                <p:cNvPr id="55" name="Oval 54"/>
                <p:cNvSpPr>
                  <a:spLocks noChangeArrowheads="1"/>
                </p:cNvSpPr>
                <p:nvPr/>
              </p:nvSpPr>
              <p:spPr bwMode="auto">
                <a:xfrm>
                  <a:off x="2488" y="3028"/>
                  <a:ext cx="354" cy="354"/>
                </a:xfrm>
                <a:prstGeom prst="ellips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538" y="3053"/>
                  <a:ext cx="228" cy="570"/>
                </a:xfrm>
                <a:prstGeom prst="rect">
                  <a:avLst/>
                </a:prstGeom>
                <a:noFill/>
                <a:ln w="2857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endParaRPr lang="en-US" sz="2400" dirty="0"/>
                </a:p>
              </p:txBody>
            </p:sp>
          </p:grpSp>
          <p:sp>
            <p:nvSpPr>
              <p:cNvPr id="38" name="Freeform 16"/>
              <p:cNvSpPr>
                <a:spLocks/>
              </p:cNvSpPr>
              <p:nvPr/>
            </p:nvSpPr>
            <p:spPr bwMode="auto">
              <a:xfrm>
                <a:off x="2852633" y="2107487"/>
                <a:ext cx="984088" cy="69656"/>
              </a:xfrm>
              <a:custGeom>
                <a:avLst/>
                <a:gdLst/>
                <a:ahLst/>
                <a:cxnLst>
                  <a:cxn ang="0">
                    <a:pos x="0" y="85"/>
                  </a:cxn>
                  <a:cxn ang="0">
                    <a:pos x="564" y="0"/>
                  </a:cxn>
                  <a:cxn ang="0">
                    <a:pos x="1215" y="86"/>
                  </a:cxn>
                </a:cxnLst>
                <a:rect l="0" t="0" r="r" b="b"/>
                <a:pathLst>
                  <a:path w="1215" h="86">
                    <a:moveTo>
                      <a:pt x="0" y="85"/>
                    </a:moveTo>
                    <a:cubicBezTo>
                      <a:pt x="94" y="71"/>
                      <a:pt x="362" y="0"/>
                      <a:pt x="564" y="0"/>
                    </a:cubicBezTo>
                    <a:cubicBezTo>
                      <a:pt x="766" y="0"/>
                      <a:pt x="1080" y="68"/>
                      <a:pt x="1215" y="86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" name="Group 19"/>
              <p:cNvGrpSpPr>
                <a:grpSpLocks/>
              </p:cNvGrpSpPr>
              <p:nvPr/>
            </p:nvGrpSpPr>
            <p:grpSpPr bwMode="auto">
              <a:xfrm>
                <a:off x="3923386" y="3304591"/>
                <a:ext cx="286722" cy="491639"/>
                <a:chOff x="4069" y="3026"/>
                <a:chExt cx="354" cy="607"/>
              </a:xfrm>
            </p:grpSpPr>
            <p:sp>
              <p:nvSpPr>
                <p:cNvPr id="53" name="Oval 20"/>
                <p:cNvSpPr>
                  <a:spLocks noChangeArrowheads="1"/>
                </p:cNvSpPr>
                <p:nvPr/>
              </p:nvSpPr>
              <p:spPr bwMode="auto">
                <a:xfrm>
                  <a:off x="4069" y="3026"/>
                  <a:ext cx="354" cy="354"/>
                </a:xfrm>
                <a:prstGeom prst="ellips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119" y="3063"/>
                  <a:ext cx="228" cy="570"/>
                </a:xfrm>
                <a:prstGeom prst="rect">
                  <a:avLst/>
                </a:prstGeom>
                <a:noFill/>
                <a:ln w="2857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endParaRPr lang="en-US" sz="2400" dirty="0"/>
                </a:p>
              </p:txBody>
            </p:sp>
          </p:grpSp>
          <p:grpSp>
            <p:nvGrpSpPr>
              <p:cNvPr id="40" name="Group 19"/>
              <p:cNvGrpSpPr>
                <a:grpSpLocks/>
              </p:cNvGrpSpPr>
              <p:nvPr/>
            </p:nvGrpSpPr>
            <p:grpSpPr bwMode="auto">
              <a:xfrm>
                <a:off x="2431460" y="3017869"/>
                <a:ext cx="286722" cy="491639"/>
                <a:chOff x="4069" y="3026"/>
                <a:chExt cx="354" cy="607"/>
              </a:xfrm>
            </p:grpSpPr>
            <p:sp>
              <p:nvSpPr>
                <p:cNvPr id="51" name="Oval 50"/>
                <p:cNvSpPr>
                  <a:spLocks noChangeArrowheads="1"/>
                </p:cNvSpPr>
                <p:nvPr/>
              </p:nvSpPr>
              <p:spPr bwMode="auto">
                <a:xfrm>
                  <a:off x="4069" y="3026"/>
                  <a:ext cx="354" cy="354"/>
                </a:xfrm>
                <a:prstGeom prst="ellips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119" y="3063"/>
                  <a:ext cx="228" cy="570"/>
                </a:xfrm>
                <a:prstGeom prst="rect">
                  <a:avLst/>
                </a:prstGeom>
                <a:noFill/>
                <a:ln w="2857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endParaRPr lang="en-US" sz="2400" dirty="0"/>
                </a:p>
              </p:txBody>
            </p:sp>
          </p:grpSp>
          <p:grpSp>
            <p:nvGrpSpPr>
              <p:cNvPr id="41" name="Group 19"/>
              <p:cNvGrpSpPr>
                <a:grpSpLocks/>
              </p:cNvGrpSpPr>
              <p:nvPr/>
            </p:nvGrpSpPr>
            <p:grpSpPr bwMode="auto">
              <a:xfrm>
                <a:off x="3223590" y="2643672"/>
                <a:ext cx="286722" cy="491639"/>
                <a:chOff x="4069" y="3026"/>
                <a:chExt cx="354" cy="607"/>
              </a:xfrm>
            </p:grpSpPr>
            <p:sp>
              <p:nvSpPr>
                <p:cNvPr id="49" name="Oval 48"/>
                <p:cNvSpPr>
                  <a:spLocks noChangeArrowheads="1"/>
                </p:cNvSpPr>
                <p:nvPr/>
              </p:nvSpPr>
              <p:spPr bwMode="auto">
                <a:xfrm>
                  <a:off x="4069" y="3026"/>
                  <a:ext cx="354" cy="354"/>
                </a:xfrm>
                <a:prstGeom prst="ellips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119" y="3063"/>
                  <a:ext cx="228" cy="570"/>
                </a:xfrm>
                <a:prstGeom prst="rect">
                  <a:avLst/>
                </a:prstGeom>
                <a:noFill/>
                <a:ln w="2857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endParaRPr lang="en-US" sz="2400" dirty="0"/>
                </a:p>
              </p:txBody>
            </p:sp>
          </p:grpSp>
          <p:sp>
            <p:nvSpPr>
              <p:cNvPr id="42" name="Freeform 16"/>
              <p:cNvSpPr>
                <a:spLocks/>
              </p:cNvSpPr>
              <p:nvPr/>
            </p:nvSpPr>
            <p:spPr bwMode="auto">
              <a:xfrm flipH="1">
                <a:off x="2718182" y="2876939"/>
                <a:ext cx="544274" cy="284797"/>
              </a:xfrm>
              <a:custGeom>
                <a:avLst/>
                <a:gdLst>
                  <a:gd name="connsiteX0" fmla="*/ 0 w 7647"/>
                  <a:gd name="connsiteY0" fmla="*/ 1628 h 56628"/>
                  <a:gd name="connsiteX1" fmla="*/ 2289 w 7647"/>
                  <a:gd name="connsiteY1" fmla="*/ 46628 h 56628"/>
                  <a:gd name="connsiteX2" fmla="*/ 7647 w 7647"/>
                  <a:gd name="connsiteY2" fmla="*/ 56628 h 56628"/>
                  <a:gd name="connsiteX0" fmla="*/ 0 w 11539"/>
                  <a:gd name="connsiteY0" fmla="*/ 287 h 9117"/>
                  <a:gd name="connsiteX1" fmla="*/ 4532 w 11539"/>
                  <a:gd name="connsiteY1" fmla="*/ 7351 h 9117"/>
                  <a:gd name="connsiteX2" fmla="*/ 11539 w 11539"/>
                  <a:gd name="connsiteY2" fmla="*/ 9117 h 9117"/>
                  <a:gd name="connsiteX0" fmla="*/ 0 w 10769"/>
                  <a:gd name="connsiteY0" fmla="*/ 315 h 6441"/>
                  <a:gd name="connsiteX1" fmla="*/ 4697 w 10769"/>
                  <a:gd name="connsiteY1" fmla="*/ 4504 h 6441"/>
                  <a:gd name="connsiteX2" fmla="*/ 10769 w 10769"/>
                  <a:gd name="connsiteY2" fmla="*/ 6441 h 6441"/>
                  <a:gd name="connsiteX0" fmla="*/ 0 w 10000"/>
                  <a:gd name="connsiteY0" fmla="*/ 0 h 9511"/>
                  <a:gd name="connsiteX1" fmla="*/ 4362 w 10000"/>
                  <a:gd name="connsiteY1" fmla="*/ 6504 h 9511"/>
                  <a:gd name="connsiteX2" fmla="*/ 10000 w 10000"/>
                  <a:gd name="connsiteY2" fmla="*/ 9511 h 9511"/>
                  <a:gd name="connsiteX0" fmla="*/ 0 w 10000"/>
                  <a:gd name="connsiteY0" fmla="*/ 0 h 11581"/>
                  <a:gd name="connsiteX1" fmla="*/ 4362 w 10000"/>
                  <a:gd name="connsiteY1" fmla="*/ 8419 h 11581"/>
                  <a:gd name="connsiteX2" fmla="*/ 10000 w 10000"/>
                  <a:gd name="connsiteY2" fmla="*/ 11581 h 11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11581">
                    <a:moveTo>
                      <a:pt x="0" y="0"/>
                    </a:moveTo>
                    <a:cubicBezTo>
                      <a:pt x="245" y="2003"/>
                      <a:pt x="2695" y="6489"/>
                      <a:pt x="4362" y="8419"/>
                    </a:cubicBezTo>
                    <a:cubicBezTo>
                      <a:pt x="6029" y="10349"/>
                      <a:pt x="8831" y="10919"/>
                      <a:pt x="10000" y="11581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16"/>
              <p:cNvSpPr>
                <a:spLocks/>
              </p:cNvSpPr>
              <p:nvPr/>
            </p:nvSpPr>
            <p:spPr bwMode="auto">
              <a:xfrm flipV="1">
                <a:off x="2834814" y="2254898"/>
                <a:ext cx="1010816" cy="202487"/>
              </a:xfrm>
              <a:custGeom>
                <a:avLst/>
                <a:gdLst/>
                <a:ahLst/>
                <a:cxnLst>
                  <a:cxn ang="0">
                    <a:pos x="0" y="85"/>
                  </a:cxn>
                  <a:cxn ang="0">
                    <a:pos x="564" y="0"/>
                  </a:cxn>
                  <a:cxn ang="0">
                    <a:pos x="1215" y="86"/>
                  </a:cxn>
                </a:cxnLst>
                <a:rect l="0" t="0" r="r" b="b"/>
                <a:pathLst>
                  <a:path w="1215" h="86">
                    <a:moveTo>
                      <a:pt x="0" y="85"/>
                    </a:moveTo>
                    <a:cubicBezTo>
                      <a:pt x="94" y="71"/>
                      <a:pt x="362" y="0"/>
                      <a:pt x="564" y="0"/>
                    </a:cubicBezTo>
                    <a:cubicBezTo>
                      <a:pt x="766" y="0"/>
                      <a:pt x="1080" y="68"/>
                      <a:pt x="1215" y="86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arrow" w="med" len="med"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43"/>
              <p:cNvSpPr>
                <a:spLocks/>
              </p:cNvSpPr>
              <p:nvPr/>
            </p:nvSpPr>
            <p:spPr bwMode="auto">
              <a:xfrm flipV="1">
                <a:off x="2679304" y="3265714"/>
                <a:ext cx="1244086" cy="392723"/>
              </a:xfrm>
              <a:custGeom>
                <a:avLst/>
                <a:gdLst>
                  <a:gd name="connsiteX0" fmla="*/ 0 w 10000"/>
                  <a:gd name="connsiteY0" fmla="*/ 10589 h 10589"/>
                  <a:gd name="connsiteX1" fmla="*/ 4642 w 10000"/>
                  <a:gd name="connsiteY1" fmla="*/ 705 h 10589"/>
                  <a:gd name="connsiteX2" fmla="*/ 10000 w 10000"/>
                  <a:gd name="connsiteY2" fmla="*/ 6361 h 10589"/>
                  <a:gd name="connsiteX0" fmla="*/ 0 w 9697"/>
                  <a:gd name="connsiteY0" fmla="*/ 10970 h 10970"/>
                  <a:gd name="connsiteX1" fmla="*/ 4642 w 9697"/>
                  <a:gd name="connsiteY1" fmla="*/ 1086 h 10970"/>
                  <a:gd name="connsiteX2" fmla="*/ 9697 w 9697"/>
                  <a:gd name="connsiteY2" fmla="*/ 4454 h 1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697" h="10970">
                    <a:moveTo>
                      <a:pt x="0" y="10970"/>
                    </a:moveTo>
                    <a:cubicBezTo>
                      <a:pt x="774" y="9342"/>
                      <a:pt x="3026" y="2172"/>
                      <a:pt x="4642" y="1086"/>
                    </a:cubicBezTo>
                    <a:cubicBezTo>
                      <a:pt x="6258" y="0"/>
                      <a:pt x="8586" y="2361"/>
                      <a:pt x="9697" y="4454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arrow" w="med" len="med"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44"/>
              <p:cNvSpPr>
                <a:spLocks/>
              </p:cNvSpPr>
              <p:nvPr/>
            </p:nvSpPr>
            <p:spPr bwMode="auto">
              <a:xfrm flipV="1">
                <a:off x="3417977" y="2915816"/>
                <a:ext cx="505408" cy="505428"/>
              </a:xfrm>
              <a:custGeom>
                <a:avLst/>
                <a:gdLst>
                  <a:gd name="connsiteX0" fmla="*/ 0 w 10000"/>
                  <a:gd name="connsiteY0" fmla="*/ 10589 h 10589"/>
                  <a:gd name="connsiteX1" fmla="*/ 4642 w 10000"/>
                  <a:gd name="connsiteY1" fmla="*/ 705 h 10589"/>
                  <a:gd name="connsiteX2" fmla="*/ 10000 w 10000"/>
                  <a:gd name="connsiteY2" fmla="*/ 6361 h 10589"/>
                  <a:gd name="connsiteX0" fmla="*/ 0 w 9697"/>
                  <a:gd name="connsiteY0" fmla="*/ 10970 h 10970"/>
                  <a:gd name="connsiteX1" fmla="*/ 4642 w 9697"/>
                  <a:gd name="connsiteY1" fmla="*/ 1086 h 10970"/>
                  <a:gd name="connsiteX2" fmla="*/ 9697 w 9697"/>
                  <a:gd name="connsiteY2" fmla="*/ 4454 h 10970"/>
                  <a:gd name="connsiteX0" fmla="*/ 0 w 10000"/>
                  <a:gd name="connsiteY0" fmla="*/ 10575 h 10575"/>
                  <a:gd name="connsiteX1" fmla="*/ 4787 w 10000"/>
                  <a:gd name="connsiteY1" fmla="*/ 1565 h 10575"/>
                  <a:gd name="connsiteX2" fmla="*/ 10000 w 10000"/>
                  <a:gd name="connsiteY2" fmla="*/ 1908 h 10575"/>
                  <a:gd name="connsiteX0" fmla="*/ 0 w 10000"/>
                  <a:gd name="connsiteY0" fmla="*/ 10575 h 10575"/>
                  <a:gd name="connsiteX1" fmla="*/ 3846 w 10000"/>
                  <a:gd name="connsiteY1" fmla="*/ 3908 h 10575"/>
                  <a:gd name="connsiteX2" fmla="*/ 10000 w 10000"/>
                  <a:gd name="connsiteY2" fmla="*/ 1908 h 10575"/>
                  <a:gd name="connsiteX0" fmla="*/ 0 w 10000"/>
                  <a:gd name="connsiteY0" fmla="*/ 8667 h 8667"/>
                  <a:gd name="connsiteX1" fmla="*/ 3846 w 10000"/>
                  <a:gd name="connsiteY1" fmla="*/ 2000 h 8667"/>
                  <a:gd name="connsiteX2" fmla="*/ 10000 w 10000"/>
                  <a:gd name="connsiteY2" fmla="*/ 0 h 8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8667">
                    <a:moveTo>
                      <a:pt x="0" y="8667"/>
                    </a:moveTo>
                    <a:cubicBezTo>
                      <a:pt x="798" y="7183"/>
                      <a:pt x="2179" y="3445"/>
                      <a:pt x="3846" y="2000"/>
                    </a:cubicBezTo>
                    <a:cubicBezTo>
                      <a:pt x="5513" y="555"/>
                      <a:pt x="7221" y="24"/>
                      <a:pt x="10000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arrow" w="med" len="med"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16"/>
              <p:cNvSpPr>
                <a:spLocks/>
              </p:cNvSpPr>
              <p:nvPr/>
            </p:nvSpPr>
            <p:spPr bwMode="auto">
              <a:xfrm rot="10800000" flipV="1">
                <a:off x="3495733" y="2838061"/>
                <a:ext cx="505408" cy="505428"/>
              </a:xfrm>
              <a:custGeom>
                <a:avLst/>
                <a:gdLst>
                  <a:gd name="connsiteX0" fmla="*/ 0 w 10000"/>
                  <a:gd name="connsiteY0" fmla="*/ 10589 h 10589"/>
                  <a:gd name="connsiteX1" fmla="*/ 4642 w 10000"/>
                  <a:gd name="connsiteY1" fmla="*/ 705 h 10589"/>
                  <a:gd name="connsiteX2" fmla="*/ 10000 w 10000"/>
                  <a:gd name="connsiteY2" fmla="*/ 6361 h 10589"/>
                  <a:gd name="connsiteX0" fmla="*/ 0 w 9697"/>
                  <a:gd name="connsiteY0" fmla="*/ 10970 h 10970"/>
                  <a:gd name="connsiteX1" fmla="*/ 4642 w 9697"/>
                  <a:gd name="connsiteY1" fmla="*/ 1086 h 10970"/>
                  <a:gd name="connsiteX2" fmla="*/ 9697 w 9697"/>
                  <a:gd name="connsiteY2" fmla="*/ 4454 h 10970"/>
                  <a:gd name="connsiteX0" fmla="*/ 0 w 10000"/>
                  <a:gd name="connsiteY0" fmla="*/ 10575 h 10575"/>
                  <a:gd name="connsiteX1" fmla="*/ 4787 w 10000"/>
                  <a:gd name="connsiteY1" fmla="*/ 1565 h 10575"/>
                  <a:gd name="connsiteX2" fmla="*/ 10000 w 10000"/>
                  <a:gd name="connsiteY2" fmla="*/ 1908 h 10575"/>
                  <a:gd name="connsiteX0" fmla="*/ 0 w 10000"/>
                  <a:gd name="connsiteY0" fmla="*/ 10575 h 10575"/>
                  <a:gd name="connsiteX1" fmla="*/ 3846 w 10000"/>
                  <a:gd name="connsiteY1" fmla="*/ 3908 h 10575"/>
                  <a:gd name="connsiteX2" fmla="*/ 10000 w 10000"/>
                  <a:gd name="connsiteY2" fmla="*/ 1908 h 10575"/>
                  <a:gd name="connsiteX0" fmla="*/ 0 w 10000"/>
                  <a:gd name="connsiteY0" fmla="*/ 8667 h 8667"/>
                  <a:gd name="connsiteX1" fmla="*/ 3846 w 10000"/>
                  <a:gd name="connsiteY1" fmla="*/ 2000 h 8667"/>
                  <a:gd name="connsiteX2" fmla="*/ 10000 w 10000"/>
                  <a:gd name="connsiteY2" fmla="*/ 0 h 8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8667">
                    <a:moveTo>
                      <a:pt x="0" y="8667"/>
                    </a:moveTo>
                    <a:cubicBezTo>
                      <a:pt x="798" y="7183"/>
                      <a:pt x="2179" y="3445"/>
                      <a:pt x="3846" y="2000"/>
                    </a:cubicBezTo>
                    <a:cubicBezTo>
                      <a:pt x="5513" y="555"/>
                      <a:pt x="7221" y="24"/>
                      <a:pt x="10000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arrow" w="med" len="med"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16"/>
              <p:cNvSpPr>
                <a:spLocks/>
              </p:cNvSpPr>
              <p:nvPr/>
            </p:nvSpPr>
            <p:spPr bwMode="auto">
              <a:xfrm rot="6146653" flipV="1">
                <a:off x="1994557" y="2537854"/>
                <a:ext cx="802199" cy="277168"/>
              </a:xfrm>
              <a:custGeom>
                <a:avLst/>
                <a:gdLst/>
                <a:ahLst/>
                <a:cxnLst>
                  <a:cxn ang="0">
                    <a:pos x="0" y="85"/>
                  </a:cxn>
                  <a:cxn ang="0">
                    <a:pos x="564" y="0"/>
                  </a:cxn>
                  <a:cxn ang="0">
                    <a:pos x="1215" y="86"/>
                  </a:cxn>
                </a:cxnLst>
                <a:rect l="0" t="0" r="r" b="b"/>
                <a:pathLst>
                  <a:path w="1215" h="86">
                    <a:moveTo>
                      <a:pt x="0" y="85"/>
                    </a:moveTo>
                    <a:cubicBezTo>
                      <a:pt x="94" y="71"/>
                      <a:pt x="362" y="0"/>
                      <a:pt x="564" y="0"/>
                    </a:cubicBezTo>
                    <a:cubicBezTo>
                      <a:pt x="766" y="0"/>
                      <a:pt x="1080" y="68"/>
                      <a:pt x="1215" y="86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arrow" w="med" len="med"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16"/>
              <p:cNvSpPr>
                <a:spLocks/>
              </p:cNvSpPr>
              <p:nvPr/>
            </p:nvSpPr>
            <p:spPr bwMode="auto">
              <a:xfrm rot="4713704">
                <a:off x="3634047" y="2718141"/>
                <a:ext cx="1029779" cy="204039"/>
              </a:xfrm>
              <a:custGeom>
                <a:avLst/>
                <a:gdLst>
                  <a:gd name="connsiteX0" fmla="*/ 0 w 10087"/>
                  <a:gd name="connsiteY0" fmla="*/ 12811 h 30371"/>
                  <a:gd name="connsiteX1" fmla="*/ 4642 w 10087"/>
                  <a:gd name="connsiteY1" fmla="*/ 2927 h 30371"/>
                  <a:gd name="connsiteX2" fmla="*/ 10087 w 10087"/>
                  <a:gd name="connsiteY2" fmla="*/ 30371 h 3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87" h="30371">
                    <a:moveTo>
                      <a:pt x="0" y="12811"/>
                    </a:moveTo>
                    <a:cubicBezTo>
                      <a:pt x="774" y="11183"/>
                      <a:pt x="2961" y="0"/>
                      <a:pt x="4642" y="2927"/>
                    </a:cubicBezTo>
                    <a:cubicBezTo>
                      <a:pt x="6323" y="5854"/>
                      <a:pt x="8976" y="28278"/>
                      <a:pt x="10087" y="30371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1828800" y="3429000"/>
            <a:ext cx="1371600" cy="1066800"/>
            <a:chOff x="3733800" y="2971800"/>
            <a:chExt cx="1371600" cy="1066800"/>
          </a:xfrm>
        </p:grpSpPr>
        <p:sp>
          <p:nvSpPr>
            <p:cNvPr id="60" name="Rectangle 59"/>
            <p:cNvSpPr/>
            <p:nvPr/>
          </p:nvSpPr>
          <p:spPr>
            <a:xfrm>
              <a:off x="3733800" y="2971800"/>
              <a:ext cx="1371600" cy="1066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"/>
            <p:cNvGrpSpPr/>
            <p:nvPr/>
          </p:nvGrpSpPr>
          <p:grpSpPr>
            <a:xfrm>
              <a:off x="3886201" y="3124201"/>
              <a:ext cx="1050404" cy="914401"/>
              <a:chOff x="2257073" y="2060509"/>
              <a:chExt cx="1993883" cy="1735721"/>
            </a:xfrm>
          </p:grpSpPr>
          <p:grpSp>
            <p:nvGrpSpPr>
              <p:cNvPr id="62" name="Group 18"/>
              <p:cNvGrpSpPr>
                <a:grpSpLocks/>
              </p:cNvGrpSpPr>
              <p:nvPr/>
            </p:nvGrpSpPr>
            <p:grpSpPr bwMode="auto">
              <a:xfrm>
                <a:off x="3831051" y="2060509"/>
                <a:ext cx="286722" cy="491639"/>
                <a:chOff x="4069" y="3026"/>
                <a:chExt cx="354" cy="607"/>
              </a:xfrm>
            </p:grpSpPr>
            <p:sp>
              <p:nvSpPr>
                <p:cNvPr id="83" name="Oval 11"/>
                <p:cNvSpPr>
                  <a:spLocks noChangeArrowheads="1"/>
                </p:cNvSpPr>
                <p:nvPr/>
              </p:nvSpPr>
              <p:spPr bwMode="auto">
                <a:xfrm>
                  <a:off x="4069" y="3026"/>
                  <a:ext cx="354" cy="354"/>
                </a:xfrm>
                <a:prstGeom prst="ellips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119" y="3063"/>
                  <a:ext cx="228" cy="570"/>
                </a:xfrm>
                <a:prstGeom prst="rect">
                  <a:avLst/>
                </a:prstGeom>
                <a:noFill/>
                <a:ln w="2857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endParaRPr lang="en-US" sz="2400" dirty="0"/>
                </a:p>
              </p:txBody>
            </p:sp>
          </p:grpSp>
          <p:grpSp>
            <p:nvGrpSpPr>
              <p:cNvPr id="63" name="Group 17"/>
              <p:cNvGrpSpPr>
                <a:grpSpLocks/>
              </p:cNvGrpSpPr>
              <p:nvPr/>
            </p:nvGrpSpPr>
            <p:grpSpPr bwMode="auto">
              <a:xfrm>
                <a:off x="2562671" y="2062131"/>
                <a:ext cx="286722" cy="481920"/>
                <a:chOff x="2488" y="3028"/>
                <a:chExt cx="354" cy="595"/>
              </a:xfrm>
            </p:grpSpPr>
            <p:sp>
              <p:nvSpPr>
                <p:cNvPr id="81" name="Oval 80"/>
                <p:cNvSpPr>
                  <a:spLocks noChangeArrowheads="1"/>
                </p:cNvSpPr>
                <p:nvPr/>
              </p:nvSpPr>
              <p:spPr bwMode="auto">
                <a:xfrm>
                  <a:off x="2488" y="3028"/>
                  <a:ext cx="354" cy="354"/>
                </a:xfrm>
                <a:prstGeom prst="ellips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538" y="3053"/>
                  <a:ext cx="228" cy="570"/>
                </a:xfrm>
                <a:prstGeom prst="rect">
                  <a:avLst/>
                </a:prstGeom>
                <a:noFill/>
                <a:ln w="2857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endParaRPr lang="en-US" sz="2400" dirty="0"/>
                </a:p>
              </p:txBody>
            </p:sp>
          </p:grpSp>
          <p:sp>
            <p:nvSpPr>
              <p:cNvPr id="64" name="Freeform 16"/>
              <p:cNvSpPr>
                <a:spLocks/>
              </p:cNvSpPr>
              <p:nvPr/>
            </p:nvSpPr>
            <p:spPr bwMode="auto">
              <a:xfrm>
                <a:off x="2852633" y="2107487"/>
                <a:ext cx="984088" cy="69656"/>
              </a:xfrm>
              <a:custGeom>
                <a:avLst/>
                <a:gdLst/>
                <a:ahLst/>
                <a:cxnLst>
                  <a:cxn ang="0">
                    <a:pos x="0" y="85"/>
                  </a:cxn>
                  <a:cxn ang="0">
                    <a:pos x="564" y="0"/>
                  </a:cxn>
                  <a:cxn ang="0">
                    <a:pos x="1215" y="86"/>
                  </a:cxn>
                </a:cxnLst>
                <a:rect l="0" t="0" r="r" b="b"/>
                <a:pathLst>
                  <a:path w="1215" h="86">
                    <a:moveTo>
                      <a:pt x="0" y="85"/>
                    </a:moveTo>
                    <a:cubicBezTo>
                      <a:pt x="94" y="71"/>
                      <a:pt x="362" y="0"/>
                      <a:pt x="564" y="0"/>
                    </a:cubicBezTo>
                    <a:cubicBezTo>
                      <a:pt x="766" y="0"/>
                      <a:pt x="1080" y="68"/>
                      <a:pt x="1215" y="86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5" name="Group 19"/>
              <p:cNvGrpSpPr>
                <a:grpSpLocks/>
              </p:cNvGrpSpPr>
              <p:nvPr/>
            </p:nvGrpSpPr>
            <p:grpSpPr bwMode="auto">
              <a:xfrm>
                <a:off x="3923386" y="3304591"/>
                <a:ext cx="286722" cy="491639"/>
                <a:chOff x="4069" y="3026"/>
                <a:chExt cx="354" cy="607"/>
              </a:xfrm>
            </p:grpSpPr>
            <p:sp>
              <p:nvSpPr>
                <p:cNvPr id="79" name="Oval 20"/>
                <p:cNvSpPr>
                  <a:spLocks noChangeArrowheads="1"/>
                </p:cNvSpPr>
                <p:nvPr/>
              </p:nvSpPr>
              <p:spPr bwMode="auto">
                <a:xfrm>
                  <a:off x="4069" y="3026"/>
                  <a:ext cx="354" cy="354"/>
                </a:xfrm>
                <a:prstGeom prst="ellips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119" y="3063"/>
                  <a:ext cx="228" cy="570"/>
                </a:xfrm>
                <a:prstGeom prst="rect">
                  <a:avLst/>
                </a:prstGeom>
                <a:noFill/>
                <a:ln w="2857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endParaRPr lang="en-US" sz="2400" dirty="0"/>
                </a:p>
              </p:txBody>
            </p:sp>
          </p:grpSp>
          <p:grpSp>
            <p:nvGrpSpPr>
              <p:cNvPr id="66" name="Group 19"/>
              <p:cNvGrpSpPr>
                <a:grpSpLocks/>
              </p:cNvGrpSpPr>
              <p:nvPr/>
            </p:nvGrpSpPr>
            <p:grpSpPr bwMode="auto">
              <a:xfrm>
                <a:off x="2431460" y="3017869"/>
                <a:ext cx="286722" cy="491639"/>
                <a:chOff x="4069" y="3026"/>
                <a:chExt cx="354" cy="607"/>
              </a:xfrm>
            </p:grpSpPr>
            <p:sp>
              <p:nvSpPr>
                <p:cNvPr id="77" name="Oval 76"/>
                <p:cNvSpPr>
                  <a:spLocks noChangeArrowheads="1"/>
                </p:cNvSpPr>
                <p:nvPr/>
              </p:nvSpPr>
              <p:spPr bwMode="auto">
                <a:xfrm>
                  <a:off x="4069" y="3026"/>
                  <a:ext cx="354" cy="354"/>
                </a:xfrm>
                <a:prstGeom prst="ellips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119" y="3063"/>
                  <a:ext cx="228" cy="570"/>
                </a:xfrm>
                <a:prstGeom prst="rect">
                  <a:avLst/>
                </a:prstGeom>
                <a:noFill/>
                <a:ln w="2857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endParaRPr lang="en-US" sz="2400" dirty="0"/>
                </a:p>
              </p:txBody>
            </p:sp>
          </p:grpSp>
          <p:grpSp>
            <p:nvGrpSpPr>
              <p:cNvPr id="67" name="Group 19"/>
              <p:cNvGrpSpPr>
                <a:grpSpLocks/>
              </p:cNvGrpSpPr>
              <p:nvPr/>
            </p:nvGrpSpPr>
            <p:grpSpPr bwMode="auto">
              <a:xfrm>
                <a:off x="3223590" y="2643672"/>
                <a:ext cx="286722" cy="491639"/>
                <a:chOff x="4069" y="3026"/>
                <a:chExt cx="354" cy="607"/>
              </a:xfrm>
            </p:grpSpPr>
            <p:sp>
              <p:nvSpPr>
                <p:cNvPr id="75" name="Oval 74"/>
                <p:cNvSpPr>
                  <a:spLocks noChangeArrowheads="1"/>
                </p:cNvSpPr>
                <p:nvPr/>
              </p:nvSpPr>
              <p:spPr bwMode="auto">
                <a:xfrm>
                  <a:off x="4069" y="3026"/>
                  <a:ext cx="354" cy="354"/>
                </a:xfrm>
                <a:prstGeom prst="ellips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119" y="3063"/>
                  <a:ext cx="228" cy="570"/>
                </a:xfrm>
                <a:prstGeom prst="rect">
                  <a:avLst/>
                </a:prstGeom>
                <a:noFill/>
                <a:ln w="2857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endParaRPr lang="en-US" sz="2400" dirty="0"/>
                </a:p>
              </p:txBody>
            </p:sp>
          </p:grpSp>
          <p:sp>
            <p:nvSpPr>
              <p:cNvPr id="68" name="Freeform 16"/>
              <p:cNvSpPr>
                <a:spLocks/>
              </p:cNvSpPr>
              <p:nvPr/>
            </p:nvSpPr>
            <p:spPr bwMode="auto">
              <a:xfrm flipH="1">
                <a:off x="2718182" y="2876939"/>
                <a:ext cx="544274" cy="284797"/>
              </a:xfrm>
              <a:custGeom>
                <a:avLst/>
                <a:gdLst>
                  <a:gd name="connsiteX0" fmla="*/ 0 w 7647"/>
                  <a:gd name="connsiteY0" fmla="*/ 1628 h 56628"/>
                  <a:gd name="connsiteX1" fmla="*/ 2289 w 7647"/>
                  <a:gd name="connsiteY1" fmla="*/ 46628 h 56628"/>
                  <a:gd name="connsiteX2" fmla="*/ 7647 w 7647"/>
                  <a:gd name="connsiteY2" fmla="*/ 56628 h 56628"/>
                  <a:gd name="connsiteX0" fmla="*/ 0 w 11539"/>
                  <a:gd name="connsiteY0" fmla="*/ 287 h 9117"/>
                  <a:gd name="connsiteX1" fmla="*/ 4532 w 11539"/>
                  <a:gd name="connsiteY1" fmla="*/ 7351 h 9117"/>
                  <a:gd name="connsiteX2" fmla="*/ 11539 w 11539"/>
                  <a:gd name="connsiteY2" fmla="*/ 9117 h 9117"/>
                  <a:gd name="connsiteX0" fmla="*/ 0 w 10769"/>
                  <a:gd name="connsiteY0" fmla="*/ 315 h 6441"/>
                  <a:gd name="connsiteX1" fmla="*/ 4697 w 10769"/>
                  <a:gd name="connsiteY1" fmla="*/ 4504 h 6441"/>
                  <a:gd name="connsiteX2" fmla="*/ 10769 w 10769"/>
                  <a:gd name="connsiteY2" fmla="*/ 6441 h 6441"/>
                  <a:gd name="connsiteX0" fmla="*/ 0 w 10000"/>
                  <a:gd name="connsiteY0" fmla="*/ 0 h 9511"/>
                  <a:gd name="connsiteX1" fmla="*/ 4362 w 10000"/>
                  <a:gd name="connsiteY1" fmla="*/ 6504 h 9511"/>
                  <a:gd name="connsiteX2" fmla="*/ 10000 w 10000"/>
                  <a:gd name="connsiteY2" fmla="*/ 9511 h 9511"/>
                  <a:gd name="connsiteX0" fmla="*/ 0 w 10000"/>
                  <a:gd name="connsiteY0" fmla="*/ 0 h 11581"/>
                  <a:gd name="connsiteX1" fmla="*/ 4362 w 10000"/>
                  <a:gd name="connsiteY1" fmla="*/ 8419 h 11581"/>
                  <a:gd name="connsiteX2" fmla="*/ 10000 w 10000"/>
                  <a:gd name="connsiteY2" fmla="*/ 11581 h 11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11581">
                    <a:moveTo>
                      <a:pt x="0" y="0"/>
                    </a:moveTo>
                    <a:cubicBezTo>
                      <a:pt x="245" y="2003"/>
                      <a:pt x="2695" y="6489"/>
                      <a:pt x="4362" y="8419"/>
                    </a:cubicBezTo>
                    <a:cubicBezTo>
                      <a:pt x="6029" y="10349"/>
                      <a:pt x="8831" y="10919"/>
                      <a:pt x="10000" y="11581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 flipV="1">
                <a:off x="2834814" y="2254898"/>
                <a:ext cx="1010816" cy="202487"/>
              </a:xfrm>
              <a:custGeom>
                <a:avLst/>
                <a:gdLst/>
                <a:ahLst/>
                <a:cxnLst>
                  <a:cxn ang="0">
                    <a:pos x="0" y="85"/>
                  </a:cxn>
                  <a:cxn ang="0">
                    <a:pos x="564" y="0"/>
                  </a:cxn>
                  <a:cxn ang="0">
                    <a:pos x="1215" y="86"/>
                  </a:cxn>
                </a:cxnLst>
                <a:rect l="0" t="0" r="r" b="b"/>
                <a:pathLst>
                  <a:path w="1215" h="86">
                    <a:moveTo>
                      <a:pt x="0" y="85"/>
                    </a:moveTo>
                    <a:cubicBezTo>
                      <a:pt x="94" y="71"/>
                      <a:pt x="362" y="0"/>
                      <a:pt x="564" y="0"/>
                    </a:cubicBezTo>
                    <a:cubicBezTo>
                      <a:pt x="766" y="0"/>
                      <a:pt x="1080" y="68"/>
                      <a:pt x="1215" y="86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arrow" w="med" len="med"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69"/>
              <p:cNvSpPr>
                <a:spLocks/>
              </p:cNvSpPr>
              <p:nvPr/>
            </p:nvSpPr>
            <p:spPr bwMode="auto">
              <a:xfrm flipV="1">
                <a:off x="2679304" y="3265714"/>
                <a:ext cx="1244086" cy="392723"/>
              </a:xfrm>
              <a:custGeom>
                <a:avLst/>
                <a:gdLst>
                  <a:gd name="connsiteX0" fmla="*/ 0 w 10000"/>
                  <a:gd name="connsiteY0" fmla="*/ 10589 h 10589"/>
                  <a:gd name="connsiteX1" fmla="*/ 4642 w 10000"/>
                  <a:gd name="connsiteY1" fmla="*/ 705 h 10589"/>
                  <a:gd name="connsiteX2" fmla="*/ 10000 w 10000"/>
                  <a:gd name="connsiteY2" fmla="*/ 6361 h 10589"/>
                  <a:gd name="connsiteX0" fmla="*/ 0 w 9697"/>
                  <a:gd name="connsiteY0" fmla="*/ 10970 h 10970"/>
                  <a:gd name="connsiteX1" fmla="*/ 4642 w 9697"/>
                  <a:gd name="connsiteY1" fmla="*/ 1086 h 10970"/>
                  <a:gd name="connsiteX2" fmla="*/ 9697 w 9697"/>
                  <a:gd name="connsiteY2" fmla="*/ 4454 h 1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697" h="10970">
                    <a:moveTo>
                      <a:pt x="0" y="10970"/>
                    </a:moveTo>
                    <a:cubicBezTo>
                      <a:pt x="774" y="9342"/>
                      <a:pt x="3026" y="2172"/>
                      <a:pt x="4642" y="1086"/>
                    </a:cubicBezTo>
                    <a:cubicBezTo>
                      <a:pt x="6258" y="0"/>
                      <a:pt x="8586" y="2361"/>
                      <a:pt x="9697" y="4454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arrow" w="med" len="med"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70"/>
              <p:cNvSpPr>
                <a:spLocks/>
              </p:cNvSpPr>
              <p:nvPr/>
            </p:nvSpPr>
            <p:spPr bwMode="auto">
              <a:xfrm flipV="1">
                <a:off x="3417977" y="2915816"/>
                <a:ext cx="505408" cy="505428"/>
              </a:xfrm>
              <a:custGeom>
                <a:avLst/>
                <a:gdLst>
                  <a:gd name="connsiteX0" fmla="*/ 0 w 10000"/>
                  <a:gd name="connsiteY0" fmla="*/ 10589 h 10589"/>
                  <a:gd name="connsiteX1" fmla="*/ 4642 w 10000"/>
                  <a:gd name="connsiteY1" fmla="*/ 705 h 10589"/>
                  <a:gd name="connsiteX2" fmla="*/ 10000 w 10000"/>
                  <a:gd name="connsiteY2" fmla="*/ 6361 h 10589"/>
                  <a:gd name="connsiteX0" fmla="*/ 0 w 9697"/>
                  <a:gd name="connsiteY0" fmla="*/ 10970 h 10970"/>
                  <a:gd name="connsiteX1" fmla="*/ 4642 w 9697"/>
                  <a:gd name="connsiteY1" fmla="*/ 1086 h 10970"/>
                  <a:gd name="connsiteX2" fmla="*/ 9697 w 9697"/>
                  <a:gd name="connsiteY2" fmla="*/ 4454 h 10970"/>
                  <a:gd name="connsiteX0" fmla="*/ 0 w 10000"/>
                  <a:gd name="connsiteY0" fmla="*/ 10575 h 10575"/>
                  <a:gd name="connsiteX1" fmla="*/ 4787 w 10000"/>
                  <a:gd name="connsiteY1" fmla="*/ 1565 h 10575"/>
                  <a:gd name="connsiteX2" fmla="*/ 10000 w 10000"/>
                  <a:gd name="connsiteY2" fmla="*/ 1908 h 10575"/>
                  <a:gd name="connsiteX0" fmla="*/ 0 w 10000"/>
                  <a:gd name="connsiteY0" fmla="*/ 10575 h 10575"/>
                  <a:gd name="connsiteX1" fmla="*/ 3846 w 10000"/>
                  <a:gd name="connsiteY1" fmla="*/ 3908 h 10575"/>
                  <a:gd name="connsiteX2" fmla="*/ 10000 w 10000"/>
                  <a:gd name="connsiteY2" fmla="*/ 1908 h 10575"/>
                  <a:gd name="connsiteX0" fmla="*/ 0 w 10000"/>
                  <a:gd name="connsiteY0" fmla="*/ 8667 h 8667"/>
                  <a:gd name="connsiteX1" fmla="*/ 3846 w 10000"/>
                  <a:gd name="connsiteY1" fmla="*/ 2000 h 8667"/>
                  <a:gd name="connsiteX2" fmla="*/ 10000 w 10000"/>
                  <a:gd name="connsiteY2" fmla="*/ 0 h 8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8667">
                    <a:moveTo>
                      <a:pt x="0" y="8667"/>
                    </a:moveTo>
                    <a:cubicBezTo>
                      <a:pt x="798" y="7183"/>
                      <a:pt x="2179" y="3445"/>
                      <a:pt x="3846" y="2000"/>
                    </a:cubicBezTo>
                    <a:cubicBezTo>
                      <a:pt x="5513" y="555"/>
                      <a:pt x="7221" y="24"/>
                      <a:pt x="10000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arrow" w="med" len="med"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16"/>
              <p:cNvSpPr>
                <a:spLocks/>
              </p:cNvSpPr>
              <p:nvPr/>
            </p:nvSpPr>
            <p:spPr bwMode="auto">
              <a:xfrm rot="10800000" flipV="1">
                <a:off x="3495733" y="2838061"/>
                <a:ext cx="505408" cy="505428"/>
              </a:xfrm>
              <a:custGeom>
                <a:avLst/>
                <a:gdLst>
                  <a:gd name="connsiteX0" fmla="*/ 0 w 10000"/>
                  <a:gd name="connsiteY0" fmla="*/ 10589 h 10589"/>
                  <a:gd name="connsiteX1" fmla="*/ 4642 w 10000"/>
                  <a:gd name="connsiteY1" fmla="*/ 705 h 10589"/>
                  <a:gd name="connsiteX2" fmla="*/ 10000 w 10000"/>
                  <a:gd name="connsiteY2" fmla="*/ 6361 h 10589"/>
                  <a:gd name="connsiteX0" fmla="*/ 0 w 9697"/>
                  <a:gd name="connsiteY0" fmla="*/ 10970 h 10970"/>
                  <a:gd name="connsiteX1" fmla="*/ 4642 w 9697"/>
                  <a:gd name="connsiteY1" fmla="*/ 1086 h 10970"/>
                  <a:gd name="connsiteX2" fmla="*/ 9697 w 9697"/>
                  <a:gd name="connsiteY2" fmla="*/ 4454 h 10970"/>
                  <a:gd name="connsiteX0" fmla="*/ 0 w 10000"/>
                  <a:gd name="connsiteY0" fmla="*/ 10575 h 10575"/>
                  <a:gd name="connsiteX1" fmla="*/ 4787 w 10000"/>
                  <a:gd name="connsiteY1" fmla="*/ 1565 h 10575"/>
                  <a:gd name="connsiteX2" fmla="*/ 10000 w 10000"/>
                  <a:gd name="connsiteY2" fmla="*/ 1908 h 10575"/>
                  <a:gd name="connsiteX0" fmla="*/ 0 w 10000"/>
                  <a:gd name="connsiteY0" fmla="*/ 10575 h 10575"/>
                  <a:gd name="connsiteX1" fmla="*/ 3846 w 10000"/>
                  <a:gd name="connsiteY1" fmla="*/ 3908 h 10575"/>
                  <a:gd name="connsiteX2" fmla="*/ 10000 w 10000"/>
                  <a:gd name="connsiteY2" fmla="*/ 1908 h 10575"/>
                  <a:gd name="connsiteX0" fmla="*/ 0 w 10000"/>
                  <a:gd name="connsiteY0" fmla="*/ 8667 h 8667"/>
                  <a:gd name="connsiteX1" fmla="*/ 3846 w 10000"/>
                  <a:gd name="connsiteY1" fmla="*/ 2000 h 8667"/>
                  <a:gd name="connsiteX2" fmla="*/ 10000 w 10000"/>
                  <a:gd name="connsiteY2" fmla="*/ 0 h 8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8667">
                    <a:moveTo>
                      <a:pt x="0" y="8667"/>
                    </a:moveTo>
                    <a:cubicBezTo>
                      <a:pt x="798" y="7183"/>
                      <a:pt x="2179" y="3445"/>
                      <a:pt x="3846" y="2000"/>
                    </a:cubicBezTo>
                    <a:cubicBezTo>
                      <a:pt x="5513" y="555"/>
                      <a:pt x="7221" y="24"/>
                      <a:pt x="10000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arrow" w="med" len="med"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16"/>
              <p:cNvSpPr>
                <a:spLocks/>
              </p:cNvSpPr>
              <p:nvPr/>
            </p:nvSpPr>
            <p:spPr bwMode="auto">
              <a:xfrm rot="6146653" flipV="1">
                <a:off x="1994557" y="2537854"/>
                <a:ext cx="802199" cy="277168"/>
              </a:xfrm>
              <a:custGeom>
                <a:avLst/>
                <a:gdLst/>
                <a:ahLst/>
                <a:cxnLst>
                  <a:cxn ang="0">
                    <a:pos x="0" y="85"/>
                  </a:cxn>
                  <a:cxn ang="0">
                    <a:pos x="564" y="0"/>
                  </a:cxn>
                  <a:cxn ang="0">
                    <a:pos x="1215" y="86"/>
                  </a:cxn>
                </a:cxnLst>
                <a:rect l="0" t="0" r="r" b="b"/>
                <a:pathLst>
                  <a:path w="1215" h="86">
                    <a:moveTo>
                      <a:pt x="0" y="85"/>
                    </a:moveTo>
                    <a:cubicBezTo>
                      <a:pt x="94" y="71"/>
                      <a:pt x="362" y="0"/>
                      <a:pt x="564" y="0"/>
                    </a:cubicBezTo>
                    <a:cubicBezTo>
                      <a:pt x="766" y="0"/>
                      <a:pt x="1080" y="68"/>
                      <a:pt x="1215" y="86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arrow" w="med" len="med"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16"/>
              <p:cNvSpPr>
                <a:spLocks/>
              </p:cNvSpPr>
              <p:nvPr/>
            </p:nvSpPr>
            <p:spPr bwMode="auto">
              <a:xfrm rot="4713704">
                <a:off x="3634047" y="2718141"/>
                <a:ext cx="1029779" cy="204039"/>
              </a:xfrm>
              <a:custGeom>
                <a:avLst/>
                <a:gdLst>
                  <a:gd name="connsiteX0" fmla="*/ 0 w 10087"/>
                  <a:gd name="connsiteY0" fmla="*/ 12811 h 30371"/>
                  <a:gd name="connsiteX1" fmla="*/ 4642 w 10087"/>
                  <a:gd name="connsiteY1" fmla="*/ 2927 h 30371"/>
                  <a:gd name="connsiteX2" fmla="*/ 10087 w 10087"/>
                  <a:gd name="connsiteY2" fmla="*/ 30371 h 3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87" h="30371">
                    <a:moveTo>
                      <a:pt x="0" y="12811"/>
                    </a:moveTo>
                    <a:cubicBezTo>
                      <a:pt x="774" y="11183"/>
                      <a:pt x="2961" y="0"/>
                      <a:pt x="4642" y="2927"/>
                    </a:cubicBezTo>
                    <a:cubicBezTo>
                      <a:pt x="6323" y="5854"/>
                      <a:pt x="8976" y="28278"/>
                      <a:pt x="10087" y="30371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86" name="Straight Arrow Connector 85"/>
          <p:cNvCxnSpPr/>
          <p:nvPr/>
        </p:nvCxnSpPr>
        <p:spPr>
          <a:xfrm>
            <a:off x="3352800" y="4494212"/>
            <a:ext cx="2133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5791200" y="3901583"/>
            <a:ext cx="1388516" cy="1203817"/>
            <a:chOff x="2650084" y="2590800"/>
            <a:chExt cx="3691431" cy="3200400"/>
          </a:xfrm>
        </p:grpSpPr>
        <p:grpSp>
          <p:nvGrpSpPr>
            <p:cNvPr id="107" name="Group 19"/>
            <p:cNvGrpSpPr>
              <a:grpSpLocks/>
            </p:cNvGrpSpPr>
            <p:nvPr/>
          </p:nvGrpSpPr>
          <p:grpSpPr bwMode="auto">
            <a:xfrm>
              <a:off x="5733078" y="5299561"/>
              <a:ext cx="286722" cy="491639"/>
              <a:chOff x="4069" y="3026"/>
              <a:chExt cx="354" cy="607"/>
            </a:xfrm>
          </p:grpSpPr>
          <p:sp>
            <p:nvSpPr>
              <p:cNvPr id="129" name="Oval 20"/>
              <p:cNvSpPr>
                <a:spLocks noChangeArrowheads="1"/>
              </p:cNvSpPr>
              <p:nvPr/>
            </p:nvSpPr>
            <p:spPr bwMode="auto">
              <a:xfrm>
                <a:off x="4069" y="3026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Text Box 21"/>
              <p:cNvSpPr txBox="1">
                <a:spLocks noChangeArrowheads="1"/>
              </p:cNvSpPr>
              <p:nvPr/>
            </p:nvSpPr>
            <p:spPr bwMode="auto">
              <a:xfrm>
                <a:off x="4119" y="3063"/>
                <a:ext cx="228" cy="57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108" name="Group 19"/>
            <p:cNvGrpSpPr>
              <a:grpSpLocks/>
            </p:cNvGrpSpPr>
            <p:nvPr/>
          </p:nvGrpSpPr>
          <p:grpSpPr bwMode="auto">
            <a:xfrm>
              <a:off x="2971800" y="5299561"/>
              <a:ext cx="286722" cy="491639"/>
              <a:chOff x="4069" y="3026"/>
              <a:chExt cx="354" cy="607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4069" y="3026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Text Box 21"/>
              <p:cNvSpPr txBox="1">
                <a:spLocks noChangeArrowheads="1"/>
              </p:cNvSpPr>
              <p:nvPr/>
            </p:nvSpPr>
            <p:spPr bwMode="auto">
              <a:xfrm>
                <a:off x="4119" y="3063"/>
                <a:ext cx="228" cy="57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109" name="Group 18"/>
            <p:cNvGrpSpPr>
              <a:grpSpLocks/>
            </p:cNvGrpSpPr>
            <p:nvPr/>
          </p:nvGrpSpPr>
          <p:grpSpPr bwMode="auto">
            <a:xfrm>
              <a:off x="5733078" y="2590800"/>
              <a:ext cx="286722" cy="491639"/>
              <a:chOff x="4069" y="3026"/>
              <a:chExt cx="354" cy="607"/>
            </a:xfrm>
          </p:grpSpPr>
          <p:sp>
            <p:nvSpPr>
              <p:cNvPr id="125" name="Oval 11"/>
              <p:cNvSpPr>
                <a:spLocks noChangeArrowheads="1"/>
              </p:cNvSpPr>
              <p:nvPr/>
            </p:nvSpPr>
            <p:spPr bwMode="auto">
              <a:xfrm>
                <a:off x="4069" y="3026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Text Box 12"/>
              <p:cNvSpPr txBox="1">
                <a:spLocks noChangeArrowheads="1"/>
              </p:cNvSpPr>
              <p:nvPr/>
            </p:nvSpPr>
            <p:spPr bwMode="auto">
              <a:xfrm>
                <a:off x="4119" y="3063"/>
                <a:ext cx="228" cy="57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110" name="Group 19"/>
            <p:cNvGrpSpPr>
              <a:grpSpLocks/>
            </p:cNvGrpSpPr>
            <p:nvPr/>
          </p:nvGrpSpPr>
          <p:grpSpPr bwMode="auto">
            <a:xfrm>
              <a:off x="2971800" y="2590800"/>
              <a:ext cx="286722" cy="491639"/>
              <a:chOff x="4069" y="3026"/>
              <a:chExt cx="354" cy="607"/>
            </a:xfrm>
          </p:grpSpPr>
          <p:sp>
            <p:nvSpPr>
              <p:cNvPr id="123" name="Oval 20"/>
              <p:cNvSpPr>
                <a:spLocks noChangeArrowheads="1"/>
              </p:cNvSpPr>
              <p:nvPr/>
            </p:nvSpPr>
            <p:spPr bwMode="auto">
              <a:xfrm>
                <a:off x="4069" y="3026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Text Box 21"/>
              <p:cNvSpPr txBox="1">
                <a:spLocks noChangeArrowheads="1"/>
              </p:cNvSpPr>
              <p:nvPr/>
            </p:nvSpPr>
            <p:spPr bwMode="auto">
              <a:xfrm>
                <a:off x="4119" y="3063"/>
                <a:ext cx="228" cy="57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400" dirty="0"/>
              </a:p>
            </p:txBody>
          </p:sp>
        </p:grpSp>
        <p:sp>
          <p:nvSpPr>
            <p:cNvPr id="111" name="Freeform 110"/>
            <p:cNvSpPr/>
            <p:nvPr/>
          </p:nvSpPr>
          <p:spPr>
            <a:xfrm>
              <a:off x="3256384" y="2600131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 111"/>
            <p:cNvSpPr/>
            <p:nvPr/>
          </p:nvSpPr>
          <p:spPr>
            <a:xfrm rot="10800000">
              <a:off x="3251719" y="2752531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 112"/>
            <p:cNvSpPr/>
            <p:nvPr/>
          </p:nvSpPr>
          <p:spPr>
            <a:xfrm>
              <a:off x="3281266" y="5308891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 113"/>
            <p:cNvSpPr/>
            <p:nvPr/>
          </p:nvSpPr>
          <p:spPr>
            <a:xfrm rot="10800000">
              <a:off x="3276601" y="5461291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14"/>
            <p:cNvSpPr/>
            <p:nvPr/>
          </p:nvSpPr>
          <p:spPr>
            <a:xfrm rot="16200000">
              <a:off x="4554894" y="4013719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 115"/>
            <p:cNvSpPr/>
            <p:nvPr/>
          </p:nvSpPr>
          <p:spPr>
            <a:xfrm rot="5400000">
              <a:off x="4783494" y="4055706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16"/>
            <p:cNvSpPr/>
            <p:nvPr/>
          </p:nvSpPr>
          <p:spPr>
            <a:xfrm rot="16200000">
              <a:off x="1811694" y="4013719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 117"/>
            <p:cNvSpPr/>
            <p:nvPr/>
          </p:nvSpPr>
          <p:spPr>
            <a:xfrm rot="5400000">
              <a:off x="1964094" y="4030825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 118"/>
            <p:cNvSpPr/>
            <p:nvPr/>
          </p:nvSpPr>
          <p:spPr>
            <a:xfrm rot="18933823">
              <a:off x="2650084" y="3943904"/>
              <a:ext cx="3539031" cy="167732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119"/>
            <p:cNvSpPr/>
            <p:nvPr/>
          </p:nvSpPr>
          <p:spPr>
            <a:xfrm rot="8125448">
              <a:off x="2802484" y="4096304"/>
              <a:ext cx="3539031" cy="167732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3237722" y="2817845"/>
              <a:ext cx="2528596" cy="2509935"/>
            </a:xfrm>
            <a:custGeom>
              <a:avLst/>
              <a:gdLst>
                <a:gd name="connsiteX0" fmla="*/ 2528596 w 2528596"/>
                <a:gd name="connsiteY0" fmla="*/ 2509935 h 2509935"/>
                <a:gd name="connsiteX1" fmla="*/ 1446245 w 2528596"/>
                <a:gd name="connsiteY1" fmla="*/ 1175657 h 2509935"/>
                <a:gd name="connsiteX2" fmla="*/ 0 w 2528596"/>
                <a:gd name="connsiteY2" fmla="*/ 0 h 2509935"/>
                <a:gd name="connsiteX3" fmla="*/ 0 w 2528596"/>
                <a:gd name="connsiteY3" fmla="*/ 0 h 250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8596" h="2509935">
                  <a:moveTo>
                    <a:pt x="2528596" y="2509935"/>
                  </a:moveTo>
                  <a:cubicBezTo>
                    <a:pt x="2198137" y="2051957"/>
                    <a:pt x="1867678" y="1593980"/>
                    <a:pt x="1446245" y="1175657"/>
                  </a:cubicBezTo>
                  <a:cubicBezTo>
                    <a:pt x="1024812" y="757335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 121"/>
            <p:cNvSpPr/>
            <p:nvPr/>
          </p:nvSpPr>
          <p:spPr>
            <a:xfrm rot="10800000">
              <a:off x="3200401" y="2895600"/>
              <a:ext cx="2528596" cy="2509935"/>
            </a:xfrm>
            <a:custGeom>
              <a:avLst/>
              <a:gdLst>
                <a:gd name="connsiteX0" fmla="*/ 2528596 w 2528596"/>
                <a:gd name="connsiteY0" fmla="*/ 2509935 h 2509935"/>
                <a:gd name="connsiteX1" fmla="*/ 1446245 w 2528596"/>
                <a:gd name="connsiteY1" fmla="*/ 1175657 h 2509935"/>
                <a:gd name="connsiteX2" fmla="*/ 0 w 2528596"/>
                <a:gd name="connsiteY2" fmla="*/ 0 h 2509935"/>
                <a:gd name="connsiteX3" fmla="*/ 0 w 2528596"/>
                <a:gd name="connsiteY3" fmla="*/ 0 h 250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8596" h="2509935">
                  <a:moveTo>
                    <a:pt x="2528596" y="2509935"/>
                  </a:moveTo>
                  <a:cubicBezTo>
                    <a:pt x="2198137" y="2051957"/>
                    <a:pt x="1867678" y="1593980"/>
                    <a:pt x="1446245" y="1175657"/>
                  </a:cubicBezTo>
                  <a:cubicBezTo>
                    <a:pt x="1024812" y="757335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		</a:t>
            </a:r>
            <a:endParaRPr lang="en-US" dirty="0" smtClean="0"/>
          </a:p>
          <a:p>
            <a:pPr>
              <a:buNone/>
            </a:pP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6" name="Footer Placeholder 28"/>
          <p:cNvSpPr>
            <a:spLocks noGrp="1"/>
          </p:cNvSpPr>
          <p:nvPr>
            <p:ph type="ftr" sz="quarter" idx="11"/>
          </p:nvPr>
        </p:nvSpPr>
        <p:spPr>
          <a:xfrm>
            <a:off x="304800" y="6477000"/>
            <a:ext cx="990600" cy="244475"/>
          </a:xfrm>
        </p:spPr>
        <p:txBody>
          <a:bodyPr/>
          <a:lstStyle/>
          <a:p>
            <a:r>
              <a:rPr kumimoji="0" lang="en-US" dirty="0" smtClean="0"/>
              <a:t>PASSAT 2009</a:t>
            </a:r>
            <a:endParaRPr kumimoji="0" lang="en-US" dirty="0"/>
          </a:p>
        </p:txBody>
      </p:sp>
      <p:grpSp>
        <p:nvGrpSpPr>
          <p:cNvPr id="5" name="Group 115"/>
          <p:cNvGrpSpPr/>
          <p:nvPr/>
        </p:nvGrpSpPr>
        <p:grpSpPr>
          <a:xfrm>
            <a:off x="2650084" y="2590800"/>
            <a:ext cx="3691431" cy="3200400"/>
            <a:chOff x="2650084" y="2590800"/>
            <a:chExt cx="3691431" cy="3200400"/>
          </a:xfrm>
        </p:grpSpPr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5733078" y="5299561"/>
              <a:ext cx="286722" cy="491639"/>
              <a:chOff x="4069" y="3026"/>
              <a:chExt cx="354" cy="607"/>
            </a:xfrm>
          </p:grpSpPr>
          <p:sp>
            <p:nvSpPr>
              <p:cNvPr id="58" name="Oval 20"/>
              <p:cNvSpPr>
                <a:spLocks noChangeArrowheads="1"/>
              </p:cNvSpPr>
              <p:nvPr/>
            </p:nvSpPr>
            <p:spPr bwMode="auto">
              <a:xfrm>
                <a:off x="4069" y="3026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Text Box 21"/>
              <p:cNvSpPr txBox="1">
                <a:spLocks noChangeArrowheads="1"/>
              </p:cNvSpPr>
              <p:nvPr/>
            </p:nvSpPr>
            <p:spPr bwMode="auto">
              <a:xfrm>
                <a:off x="4119" y="3063"/>
                <a:ext cx="228" cy="57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2971800" y="5299561"/>
              <a:ext cx="286722" cy="491639"/>
              <a:chOff x="4069" y="3026"/>
              <a:chExt cx="354" cy="607"/>
            </a:xfrm>
          </p:grpSpPr>
          <p:sp>
            <p:nvSpPr>
              <p:cNvPr id="56" name="Oval 55"/>
              <p:cNvSpPr>
                <a:spLocks noChangeArrowheads="1"/>
              </p:cNvSpPr>
              <p:nvPr/>
            </p:nvSpPr>
            <p:spPr bwMode="auto">
              <a:xfrm>
                <a:off x="4069" y="3026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Text Box 21"/>
              <p:cNvSpPr txBox="1">
                <a:spLocks noChangeArrowheads="1"/>
              </p:cNvSpPr>
              <p:nvPr/>
            </p:nvSpPr>
            <p:spPr bwMode="auto">
              <a:xfrm>
                <a:off x="4119" y="3063"/>
                <a:ext cx="228" cy="57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9" name="Group 18"/>
            <p:cNvGrpSpPr>
              <a:grpSpLocks/>
            </p:cNvGrpSpPr>
            <p:nvPr/>
          </p:nvGrpSpPr>
          <p:grpSpPr bwMode="auto">
            <a:xfrm>
              <a:off x="5733078" y="2590800"/>
              <a:ext cx="286722" cy="491639"/>
              <a:chOff x="4069" y="3026"/>
              <a:chExt cx="354" cy="607"/>
            </a:xfrm>
          </p:grpSpPr>
          <p:sp>
            <p:nvSpPr>
              <p:cNvPr id="62" name="Oval 11"/>
              <p:cNvSpPr>
                <a:spLocks noChangeArrowheads="1"/>
              </p:cNvSpPr>
              <p:nvPr/>
            </p:nvSpPr>
            <p:spPr bwMode="auto">
              <a:xfrm>
                <a:off x="4069" y="3026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Text Box 12"/>
              <p:cNvSpPr txBox="1">
                <a:spLocks noChangeArrowheads="1"/>
              </p:cNvSpPr>
              <p:nvPr/>
            </p:nvSpPr>
            <p:spPr bwMode="auto">
              <a:xfrm>
                <a:off x="4119" y="3063"/>
                <a:ext cx="228" cy="57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2971800" y="2590800"/>
              <a:ext cx="286722" cy="491639"/>
              <a:chOff x="4069" y="3026"/>
              <a:chExt cx="354" cy="607"/>
            </a:xfrm>
          </p:grpSpPr>
          <p:sp>
            <p:nvSpPr>
              <p:cNvPr id="54" name="Oval 20"/>
              <p:cNvSpPr>
                <a:spLocks noChangeArrowheads="1"/>
              </p:cNvSpPr>
              <p:nvPr/>
            </p:nvSpPr>
            <p:spPr bwMode="auto">
              <a:xfrm>
                <a:off x="4069" y="3026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Text Box 21"/>
              <p:cNvSpPr txBox="1">
                <a:spLocks noChangeArrowheads="1"/>
              </p:cNvSpPr>
              <p:nvPr/>
            </p:nvSpPr>
            <p:spPr bwMode="auto">
              <a:xfrm>
                <a:off x="4119" y="3063"/>
                <a:ext cx="228" cy="57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400" dirty="0"/>
              </a:p>
            </p:txBody>
          </p:sp>
        </p:grpSp>
        <p:sp>
          <p:nvSpPr>
            <p:cNvPr id="93" name="Freeform 92"/>
            <p:cNvSpPr/>
            <p:nvPr/>
          </p:nvSpPr>
          <p:spPr>
            <a:xfrm>
              <a:off x="3256384" y="2600131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 rot="10800000">
              <a:off x="3251719" y="2752531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3281266" y="5308891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 95"/>
            <p:cNvSpPr/>
            <p:nvPr/>
          </p:nvSpPr>
          <p:spPr>
            <a:xfrm rot="10800000">
              <a:off x="3276601" y="5461291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 96"/>
            <p:cNvSpPr/>
            <p:nvPr/>
          </p:nvSpPr>
          <p:spPr>
            <a:xfrm rot="16200000">
              <a:off x="4554894" y="4013719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97"/>
            <p:cNvSpPr/>
            <p:nvPr/>
          </p:nvSpPr>
          <p:spPr>
            <a:xfrm rot="5400000">
              <a:off x="4783494" y="4055706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6200000">
              <a:off x="1811694" y="4013719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 100"/>
            <p:cNvSpPr/>
            <p:nvPr/>
          </p:nvSpPr>
          <p:spPr>
            <a:xfrm rot="5400000">
              <a:off x="1964094" y="4030825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 101"/>
            <p:cNvSpPr/>
            <p:nvPr/>
          </p:nvSpPr>
          <p:spPr>
            <a:xfrm rot="18933823">
              <a:off x="2650084" y="3943904"/>
              <a:ext cx="3539031" cy="167732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 103"/>
            <p:cNvSpPr/>
            <p:nvPr/>
          </p:nvSpPr>
          <p:spPr>
            <a:xfrm rot="8125448">
              <a:off x="2802484" y="4096304"/>
              <a:ext cx="3539031" cy="167732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3237722" y="2817845"/>
              <a:ext cx="2528596" cy="2509935"/>
            </a:xfrm>
            <a:custGeom>
              <a:avLst/>
              <a:gdLst>
                <a:gd name="connsiteX0" fmla="*/ 2528596 w 2528596"/>
                <a:gd name="connsiteY0" fmla="*/ 2509935 h 2509935"/>
                <a:gd name="connsiteX1" fmla="*/ 1446245 w 2528596"/>
                <a:gd name="connsiteY1" fmla="*/ 1175657 h 2509935"/>
                <a:gd name="connsiteX2" fmla="*/ 0 w 2528596"/>
                <a:gd name="connsiteY2" fmla="*/ 0 h 2509935"/>
                <a:gd name="connsiteX3" fmla="*/ 0 w 2528596"/>
                <a:gd name="connsiteY3" fmla="*/ 0 h 250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8596" h="2509935">
                  <a:moveTo>
                    <a:pt x="2528596" y="2509935"/>
                  </a:moveTo>
                  <a:cubicBezTo>
                    <a:pt x="2198137" y="2051957"/>
                    <a:pt x="1867678" y="1593980"/>
                    <a:pt x="1446245" y="1175657"/>
                  </a:cubicBezTo>
                  <a:cubicBezTo>
                    <a:pt x="1024812" y="757335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 107"/>
            <p:cNvSpPr/>
            <p:nvPr/>
          </p:nvSpPr>
          <p:spPr>
            <a:xfrm rot="10800000">
              <a:off x="3200401" y="2895600"/>
              <a:ext cx="2528596" cy="2509935"/>
            </a:xfrm>
            <a:custGeom>
              <a:avLst/>
              <a:gdLst>
                <a:gd name="connsiteX0" fmla="*/ 2528596 w 2528596"/>
                <a:gd name="connsiteY0" fmla="*/ 2509935 h 2509935"/>
                <a:gd name="connsiteX1" fmla="*/ 1446245 w 2528596"/>
                <a:gd name="connsiteY1" fmla="*/ 1175657 h 2509935"/>
                <a:gd name="connsiteX2" fmla="*/ 0 w 2528596"/>
                <a:gd name="connsiteY2" fmla="*/ 0 h 2509935"/>
                <a:gd name="connsiteX3" fmla="*/ 0 w 2528596"/>
                <a:gd name="connsiteY3" fmla="*/ 0 h 250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8596" h="2509935">
                  <a:moveTo>
                    <a:pt x="2528596" y="2509935"/>
                  </a:moveTo>
                  <a:cubicBezTo>
                    <a:pt x="2198137" y="2051957"/>
                    <a:pt x="1867678" y="1593980"/>
                    <a:pt x="1446245" y="1175657"/>
                  </a:cubicBezTo>
                  <a:cubicBezTo>
                    <a:pt x="1024812" y="757335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Text Box 8"/>
          <p:cNvSpPr txBox="1">
            <a:spLocks noChangeArrowheads="1"/>
          </p:cNvSpPr>
          <p:nvPr/>
        </p:nvSpPr>
        <p:spPr bwMode="auto">
          <a:xfrm>
            <a:off x="4267200" y="2743200"/>
            <a:ext cx="49564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50</a:t>
            </a:r>
            <a:endParaRPr lang="en-US" sz="2400" dirty="0"/>
          </a:p>
        </p:txBody>
      </p:sp>
      <p:sp>
        <p:nvSpPr>
          <p:cNvPr id="110" name="Text Box 8"/>
          <p:cNvSpPr txBox="1">
            <a:spLocks noChangeArrowheads="1"/>
          </p:cNvSpPr>
          <p:nvPr/>
        </p:nvSpPr>
        <p:spPr bwMode="auto">
          <a:xfrm>
            <a:off x="4038600" y="3119735"/>
            <a:ext cx="44595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10</a:t>
            </a:r>
            <a:endParaRPr lang="en-US" sz="2400" dirty="0"/>
          </a:p>
        </p:txBody>
      </p:sp>
      <p:sp>
        <p:nvSpPr>
          <p:cNvPr id="111" name="Text Box 8"/>
          <p:cNvSpPr txBox="1">
            <a:spLocks noChangeArrowheads="1"/>
          </p:cNvSpPr>
          <p:nvPr/>
        </p:nvSpPr>
        <p:spPr bwMode="auto">
          <a:xfrm>
            <a:off x="2590800" y="2286000"/>
            <a:ext cx="39145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12" name="Text Box 8"/>
          <p:cNvSpPr txBox="1">
            <a:spLocks noChangeArrowheads="1"/>
          </p:cNvSpPr>
          <p:nvPr/>
        </p:nvSpPr>
        <p:spPr bwMode="auto">
          <a:xfrm>
            <a:off x="6019800" y="2286000"/>
            <a:ext cx="36901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13" name="Text Box 8"/>
          <p:cNvSpPr txBox="1">
            <a:spLocks noChangeArrowheads="1"/>
          </p:cNvSpPr>
          <p:nvPr/>
        </p:nvSpPr>
        <p:spPr bwMode="auto">
          <a:xfrm>
            <a:off x="6019800" y="5558135"/>
            <a:ext cx="38504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14" name="Text Box 8"/>
          <p:cNvSpPr txBox="1">
            <a:spLocks noChangeArrowheads="1"/>
          </p:cNvSpPr>
          <p:nvPr/>
        </p:nvSpPr>
        <p:spPr bwMode="auto">
          <a:xfrm>
            <a:off x="2632502" y="5558135"/>
            <a:ext cx="41549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3429000" y="3581400"/>
            <a:ext cx="49885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20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		</a:t>
            </a:r>
            <a:endParaRPr lang="en-US" dirty="0" smtClean="0"/>
          </a:p>
          <a:p>
            <a:pPr>
              <a:buNone/>
            </a:pP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6" name="Footer Placeholder 28"/>
          <p:cNvSpPr>
            <a:spLocks noGrp="1"/>
          </p:cNvSpPr>
          <p:nvPr>
            <p:ph type="ftr" sz="quarter" idx="11"/>
          </p:nvPr>
        </p:nvSpPr>
        <p:spPr>
          <a:xfrm>
            <a:off x="304800" y="6477000"/>
            <a:ext cx="990600" cy="244475"/>
          </a:xfrm>
        </p:spPr>
        <p:txBody>
          <a:bodyPr/>
          <a:lstStyle/>
          <a:p>
            <a:r>
              <a:rPr kumimoji="0" lang="en-US" dirty="0" smtClean="0"/>
              <a:t>PASSAT 2009</a:t>
            </a:r>
            <a:endParaRPr kumimoji="0" lang="en-US" dirty="0"/>
          </a:p>
        </p:txBody>
      </p:sp>
      <p:grpSp>
        <p:nvGrpSpPr>
          <p:cNvPr id="5" name="Group 115"/>
          <p:cNvGrpSpPr/>
          <p:nvPr/>
        </p:nvGrpSpPr>
        <p:grpSpPr>
          <a:xfrm>
            <a:off x="2650084" y="2590800"/>
            <a:ext cx="3691431" cy="3200400"/>
            <a:chOff x="2650084" y="2590800"/>
            <a:chExt cx="3691431" cy="3200400"/>
          </a:xfrm>
        </p:grpSpPr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5733078" y="5299561"/>
              <a:ext cx="286722" cy="491639"/>
              <a:chOff x="4069" y="3026"/>
              <a:chExt cx="354" cy="607"/>
            </a:xfrm>
          </p:grpSpPr>
          <p:sp>
            <p:nvSpPr>
              <p:cNvPr id="58" name="Oval 20"/>
              <p:cNvSpPr>
                <a:spLocks noChangeArrowheads="1"/>
              </p:cNvSpPr>
              <p:nvPr/>
            </p:nvSpPr>
            <p:spPr bwMode="auto">
              <a:xfrm>
                <a:off x="4069" y="3026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Text Box 21"/>
              <p:cNvSpPr txBox="1">
                <a:spLocks noChangeArrowheads="1"/>
              </p:cNvSpPr>
              <p:nvPr/>
            </p:nvSpPr>
            <p:spPr bwMode="auto">
              <a:xfrm>
                <a:off x="4119" y="3063"/>
                <a:ext cx="228" cy="57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2971800" y="5299561"/>
              <a:ext cx="286722" cy="491639"/>
              <a:chOff x="4069" y="3026"/>
              <a:chExt cx="354" cy="607"/>
            </a:xfrm>
          </p:grpSpPr>
          <p:sp>
            <p:nvSpPr>
              <p:cNvPr id="56" name="Oval 55"/>
              <p:cNvSpPr>
                <a:spLocks noChangeArrowheads="1"/>
              </p:cNvSpPr>
              <p:nvPr/>
            </p:nvSpPr>
            <p:spPr bwMode="auto">
              <a:xfrm>
                <a:off x="4069" y="3026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Text Box 21"/>
              <p:cNvSpPr txBox="1">
                <a:spLocks noChangeArrowheads="1"/>
              </p:cNvSpPr>
              <p:nvPr/>
            </p:nvSpPr>
            <p:spPr bwMode="auto">
              <a:xfrm>
                <a:off x="4119" y="3063"/>
                <a:ext cx="228" cy="57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9" name="Group 18"/>
            <p:cNvGrpSpPr>
              <a:grpSpLocks/>
            </p:cNvGrpSpPr>
            <p:nvPr/>
          </p:nvGrpSpPr>
          <p:grpSpPr bwMode="auto">
            <a:xfrm>
              <a:off x="5733078" y="2590800"/>
              <a:ext cx="286722" cy="491639"/>
              <a:chOff x="4069" y="3026"/>
              <a:chExt cx="354" cy="607"/>
            </a:xfrm>
          </p:grpSpPr>
          <p:sp>
            <p:nvSpPr>
              <p:cNvPr id="62" name="Oval 11"/>
              <p:cNvSpPr>
                <a:spLocks noChangeArrowheads="1"/>
              </p:cNvSpPr>
              <p:nvPr/>
            </p:nvSpPr>
            <p:spPr bwMode="auto">
              <a:xfrm>
                <a:off x="4069" y="3026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Text Box 12"/>
              <p:cNvSpPr txBox="1">
                <a:spLocks noChangeArrowheads="1"/>
              </p:cNvSpPr>
              <p:nvPr/>
            </p:nvSpPr>
            <p:spPr bwMode="auto">
              <a:xfrm>
                <a:off x="4119" y="3063"/>
                <a:ext cx="228" cy="57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2971800" y="2590800"/>
              <a:ext cx="286722" cy="491639"/>
              <a:chOff x="4069" y="3026"/>
              <a:chExt cx="354" cy="607"/>
            </a:xfrm>
          </p:grpSpPr>
          <p:sp>
            <p:nvSpPr>
              <p:cNvPr id="54" name="Oval 20"/>
              <p:cNvSpPr>
                <a:spLocks noChangeArrowheads="1"/>
              </p:cNvSpPr>
              <p:nvPr/>
            </p:nvSpPr>
            <p:spPr bwMode="auto">
              <a:xfrm>
                <a:off x="4069" y="3026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Text Box 21"/>
              <p:cNvSpPr txBox="1">
                <a:spLocks noChangeArrowheads="1"/>
              </p:cNvSpPr>
              <p:nvPr/>
            </p:nvSpPr>
            <p:spPr bwMode="auto">
              <a:xfrm>
                <a:off x="4119" y="3063"/>
                <a:ext cx="228" cy="57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400" dirty="0"/>
              </a:p>
            </p:txBody>
          </p:sp>
        </p:grpSp>
        <p:sp>
          <p:nvSpPr>
            <p:cNvPr id="93" name="Freeform 92"/>
            <p:cNvSpPr/>
            <p:nvPr/>
          </p:nvSpPr>
          <p:spPr>
            <a:xfrm>
              <a:off x="3256384" y="2600131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 rot="10800000">
              <a:off x="3251719" y="2752531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3281266" y="5308891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 95"/>
            <p:cNvSpPr/>
            <p:nvPr/>
          </p:nvSpPr>
          <p:spPr>
            <a:xfrm rot="10800000">
              <a:off x="3276601" y="5461291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 96"/>
            <p:cNvSpPr/>
            <p:nvPr/>
          </p:nvSpPr>
          <p:spPr>
            <a:xfrm rot="16200000">
              <a:off x="4554894" y="4013719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97"/>
            <p:cNvSpPr/>
            <p:nvPr/>
          </p:nvSpPr>
          <p:spPr>
            <a:xfrm rot="5400000">
              <a:off x="4783494" y="4055706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6200000">
              <a:off x="1811694" y="4013719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 100"/>
            <p:cNvSpPr/>
            <p:nvPr/>
          </p:nvSpPr>
          <p:spPr>
            <a:xfrm rot="5400000">
              <a:off x="1964094" y="4030825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 101"/>
            <p:cNvSpPr/>
            <p:nvPr/>
          </p:nvSpPr>
          <p:spPr>
            <a:xfrm rot="18933823">
              <a:off x="2650084" y="3943904"/>
              <a:ext cx="3539031" cy="167732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 103"/>
            <p:cNvSpPr/>
            <p:nvPr/>
          </p:nvSpPr>
          <p:spPr>
            <a:xfrm rot="8125448">
              <a:off x="2802484" y="4096304"/>
              <a:ext cx="3539031" cy="167732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3237722" y="2817845"/>
              <a:ext cx="2528596" cy="2509935"/>
            </a:xfrm>
            <a:custGeom>
              <a:avLst/>
              <a:gdLst>
                <a:gd name="connsiteX0" fmla="*/ 2528596 w 2528596"/>
                <a:gd name="connsiteY0" fmla="*/ 2509935 h 2509935"/>
                <a:gd name="connsiteX1" fmla="*/ 1446245 w 2528596"/>
                <a:gd name="connsiteY1" fmla="*/ 1175657 h 2509935"/>
                <a:gd name="connsiteX2" fmla="*/ 0 w 2528596"/>
                <a:gd name="connsiteY2" fmla="*/ 0 h 2509935"/>
                <a:gd name="connsiteX3" fmla="*/ 0 w 2528596"/>
                <a:gd name="connsiteY3" fmla="*/ 0 h 250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8596" h="2509935">
                  <a:moveTo>
                    <a:pt x="2528596" y="2509935"/>
                  </a:moveTo>
                  <a:cubicBezTo>
                    <a:pt x="2198137" y="2051957"/>
                    <a:pt x="1867678" y="1593980"/>
                    <a:pt x="1446245" y="1175657"/>
                  </a:cubicBezTo>
                  <a:cubicBezTo>
                    <a:pt x="1024812" y="757335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 107"/>
            <p:cNvSpPr/>
            <p:nvPr/>
          </p:nvSpPr>
          <p:spPr>
            <a:xfrm rot="10800000">
              <a:off x="3200401" y="2895600"/>
              <a:ext cx="2528596" cy="2509935"/>
            </a:xfrm>
            <a:custGeom>
              <a:avLst/>
              <a:gdLst>
                <a:gd name="connsiteX0" fmla="*/ 2528596 w 2528596"/>
                <a:gd name="connsiteY0" fmla="*/ 2509935 h 2509935"/>
                <a:gd name="connsiteX1" fmla="*/ 1446245 w 2528596"/>
                <a:gd name="connsiteY1" fmla="*/ 1175657 h 2509935"/>
                <a:gd name="connsiteX2" fmla="*/ 0 w 2528596"/>
                <a:gd name="connsiteY2" fmla="*/ 0 h 2509935"/>
                <a:gd name="connsiteX3" fmla="*/ 0 w 2528596"/>
                <a:gd name="connsiteY3" fmla="*/ 0 h 250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8596" h="2509935">
                  <a:moveTo>
                    <a:pt x="2528596" y="2509935"/>
                  </a:moveTo>
                  <a:cubicBezTo>
                    <a:pt x="2198137" y="2051957"/>
                    <a:pt x="1867678" y="1593980"/>
                    <a:pt x="1446245" y="1175657"/>
                  </a:cubicBezTo>
                  <a:cubicBezTo>
                    <a:pt x="1024812" y="757335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Text Box 8"/>
          <p:cNvSpPr txBox="1">
            <a:spLocks noChangeArrowheads="1"/>
          </p:cNvSpPr>
          <p:nvPr/>
        </p:nvSpPr>
        <p:spPr bwMode="auto">
          <a:xfrm>
            <a:off x="4267200" y="2743200"/>
            <a:ext cx="49564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50</a:t>
            </a:r>
            <a:endParaRPr lang="en-US" sz="2400" dirty="0"/>
          </a:p>
        </p:txBody>
      </p:sp>
      <p:sp>
        <p:nvSpPr>
          <p:cNvPr id="110" name="Text Box 8"/>
          <p:cNvSpPr txBox="1">
            <a:spLocks noChangeArrowheads="1"/>
          </p:cNvSpPr>
          <p:nvPr/>
        </p:nvSpPr>
        <p:spPr bwMode="auto">
          <a:xfrm>
            <a:off x="4038600" y="3119735"/>
            <a:ext cx="44595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10</a:t>
            </a:r>
            <a:endParaRPr lang="en-US" sz="2400" dirty="0"/>
          </a:p>
        </p:txBody>
      </p:sp>
      <p:sp>
        <p:nvSpPr>
          <p:cNvPr id="111" name="Text Box 8"/>
          <p:cNvSpPr txBox="1">
            <a:spLocks noChangeArrowheads="1"/>
          </p:cNvSpPr>
          <p:nvPr/>
        </p:nvSpPr>
        <p:spPr bwMode="auto">
          <a:xfrm>
            <a:off x="2590800" y="2286000"/>
            <a:ext cx="39145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12" name="Text Box 8"/>
          <p:cNvSpPr txBox="1">
            <a:spLocks noChangeArrowheads="1"/>
          </p:cNvSpPr>
          <p:nvPr/>
        </p:nvSpPr>
        <p:spPr bwMode="auto">
          <a:xfrm>
            <a:off x="6019800" y="2286000"/>
            <a:ext cx="36901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13" name="Text Box 8"/>
          <p:cNvSpPr txBox="1">
            <a:spLocks noChangeArrowheads="1"/>
          </p:cNvSpPr>
          <p:nvPr/>
        </p:nvSpPr>
        <p:spPr bwMode="auto">
          <a:xfrm>
            <a:off x="6019800" y="5558135"/>
            <a:ext cx="38504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14" name="Text Box 8"/>
          <p:cNvSpPr txBox="1">
            <a:spLocks noChangeArrowheads="1"/>
          </p:cNvSpPr>
          <p:nvPr/>
        </p:nvSpPr>
        <p:spPr bwMode="auto">
          <a:xfrm>
            <a:off x="2632502" y="5558135"/>
            <a:ext cx="41549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4320866" y="2205335"/>
            <a:ext cx="32733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+mj-lt"/>
              </a:rPr>
              <a:t>?</a:t>
            </a:r>
            <a:endParaRPr lang="en-US" sz="2400" dirty="0">
              <a:latin typeface="+mj-lt"/>
            </a:endParaRPr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6073466" y="3810000"/>
            <a:ext cx="32733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+mj-lt"/>
              </a:rPr>
              <a:t>?</a:t>
            </a:r>
            <a:endParaRPr lang="en-US" sz="2400" dirty="0">
              <a:latin typeface="+mj-lt"/>
            </a:endParaRPr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5692466" y="3805535"/>
            <a:ext cx="32733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+mj-lt"/>
              </a:rPr>
              <a:t>?</a:t>
            </a:r>
            <a:endParaRPr lang="en-US" sz="2400" dirty="0">
              <a:latin typeface="+mj-lt"/>
            </a:endParaRPr>
          </a:p>
        </p:txBody>
      </p: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4701866" y="3124200"/>
            <a:ext cx="32733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+mj-lt"/>
              </a:rPr>
              <a:t>?</a:t>
            </a:r>
            <a:endParaRPr lang="en-US" sz="2400" dirty="0">
              <a:latin typeface="+mj-lt"/>
            </a:endParaRPr>
          </a:p>
        </p:txBody>
      </p: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5082866" y="3576935"/>
            <a:ext cx="32733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+mj-lt"/>
              </a:rPr>
              <a:t>?</a:t>
            </a:r>
            <a:endParaRPr lang="en-US" sz="2400" dirty="0">
              <a:latin typeface="+mj-lt"/>
            </a:endParaRPr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4343400" y="4948535"/>
            <a:ext cx="32733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+mj-lt"/>
              </a:rPr>
              <a:t>?</a:t>
            </a:r>
            <a:endParaRPr lang="en-US" sz="2400" dirty="0">
              <a:latin typeface="+mj-lt"/>
            </a:endParaRPr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4320866" y="5558135"/>
            <a:ext cx="32733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+mj-lt"/>
              </a:rPr>
              <a:t>?</a:t>
            </a:r>
            <a:endParaRPr lang="en-US" sz="2400" dirty="0">
              <a:latin typeface="+mj-lt"/>
            </a:endParaRPr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3254066" y="3810000"/>
            <a:ext cx="32733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+mj-lt"/>
              </a:rPr>
              <a:t>?</a:t>
            </a:r>
            <a:endParaRPr lang="en-US" sz="2400" dirty="0">
              <a:latin typeface="+mj-lt"/>
            </a:endParaRPr>
          </a:p>
        </p:txBody>
      </p: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2720666" y="3805535"/>
            <a:ext cx="32733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+mj-lt"/>
              </a:rPr>
              <a:t>?</a:t>
            </a:r>
            <a:endParaRPr lang="en-US" sz="2400" dirty="0">
              <a:latin typeface="+mj-lt"/>
            </a:endParaRP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3429000" y="3581400"/>
            <a:ext cx="49885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20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Threshold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Trusted</a:t>
            </a:r>
          </a:p>
          <a:p>
            <a:pPr>
              <a:buNone/>
            </a:pPr>
            <a:r>
              <a:rPr lang="en-US" dirty="0" smtClean="0"/>
              <a:t>       or</a:t>
            </a:r>
          </a:p>
          <a:p>
            <a:pPr>
              <a:buNone/>
            </a:pPr>
            <a:r>
              <a:rPr lang="en-US" dirty="0" err="1" smtClean="0"/>
              <a:t>Untrusted</a:t>
            </a:r>
            <a:r>
              <a:rPr lang="en-US" dirty="0" smtClean="0"/>
              <a:t>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err="1" smtClean="0"/>
              <a:t>h</a:t>
            </a:r>
            <a:r>
              <a:rPr lang="en-US" i="1" baseline="-25000" dirty="0" err="1" smtClean="0"/>
              <a:t>A</a:t>
            </a:r>
            <a:r>
              <a:rPr lang="en-US" i="1" dirty="0" smtClean="0"/>
              <a:t>=</a:t>
            </a:r>
            <a:r>
              <a:rPr lang="en-US" i="1" dirty="0" smtClean="0">
                <a:latin typeface="+mj-lt"/>
              </a:rPr>
              <a:t>30</a:t>
            </a:r>
          </a:p>
          <a:p>
            <a:pPr>
              <a:buNone/>
            </a:pPr>
            <a:r>
              <a:rPr lang="en-US" i="1" dirty="0" err="1" smtClean="0"/>
              <a:t>h</a:t>
            </a:r>
            <a:r>
              <a:rPr lang="en-US" i="1" baseline="-25000" dirty="0" err="1" smtClean="0"/>
              <a:t>C</a:t>
            </a:r>
            <a:r>
              <a:rPr lang="en-US" i="1" dirty="0" smtClean="0"/>
              <a:t>=</a:t>
            </a:r>
            <a:r>
              <a:rPr lang="en-US" i="1" dirty="0" smtClean="0">
                <a:latin typeface="+mj-lt"/>
              </a:rPr>
              <a:t>9</a:t>
            </a:r>
            <a:endParaRPr lang="en-US" i="1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6" name="Footer Placeholder 28"/>
          <p:cNvSpPr>
            <a:spLocks noGrp="1"/>
          </p:cNvSpPr>
          <p:nvPr>
            <p:ph type="ftr" sz="quarter" idx="11"/>
          </p:nvPr>
        </p:nvSpPr>
        <p:spPr>
          <a:xfrm>
            <a:off x="304800" y="6477000"/>
            <a:ext cx="990600" cy="244475"/>
          </a:xfrm>
        </p:spPr>
        <p:txBody>
          <a:bodyPr/>
          <a:lstStyle/>
          <a:p>
            <a:r>
              <a:rPr kumimoji="0" lang="en-US" dirty="0" smtClean="0"/>
              <a:t>PASSAT 2009</a:t>
            </a:r>
            <a:endParaRPr kumimoji="0" lang="en-US" dirty="0"/>
          </a:p>
        </p:txBody>
      </p:sp>
      <p:grpSp>
        <p:nvGrpSpPr>
          <p:cNvPr id="7" name="Group 115"/>
          <p:cNvGrpSpPr/>
          <p:nvPr/>
        </p:nvGrpSpPr>
        <p:grpSpPr>
          <a:xfrm>
            <a:off x="2650084" y="2590800"/>
            <a:ext cx="3691431" cy="3200400"/>
            <a:chOff x="2650084" y="2590800"/>
            <a:chExt cx="3691431" cy="3200400"/>
          </a:xfrm>
        </p:grpSpPr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5733078" y="5299561"/>
              <a:ext cx="286722" cy="491639"/>
              <a:chOff x="4069" y="3026"/>
              <a:chExt cx="354" cy="607"/>
            </a:xfrm>
          </p:grpSpPr>
          <p:sp>
            <p:nvSpPr>
              <p:cNvPr id="30" name="Oval 20"/>
              <p:cNvSpPr>
                <a:spLocks noChangeArrowheads="1"/>
              </p:cNvSpPr>
              <p:nvPr/>
            </p:nvSpPr>
            <p:spPr bwMode="auto">
              <a:xfrm>
                <a:off x="4069" y="3026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1"/>
              <p:cNvSpPr txBox="1">
                <a:spLocks noChangeArrowheads="1"/>
              </p:cNvSpPr>
              <p:nvPr/>
            </p:nvSpPr>
            <p:spPr bwMode="auto">
              <a:xfrm>
                <a:off x="4119" y="3063"/>
                <a:ext cx="228" cy="57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9" name="Group 19"/>
            <p:cNvGrpSpPr>
              <a:grpSpLocks/>
            </p:cNvGrpSpPr>
            <p:nvPr/>
          </p:nvGrpSpPr>
          <p:grpSpPr bwMode="auto">
            <a:xfrm>
              <a:off x="2971800" y="5299561"/>
              <a:ext cx="286722" cy="491639"/>
              <a:chOff x="4069" y="3026"/>
              <a:chExt cx="354" cy="607"/>
            </a:xfrm>
          </p:grpSpPr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4069" y="3026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21"/>
              <p:cNvSpPr txBox="1">
                <a:spLocks noChangeArrowheads="1"/>
              </p:cNvSpPr>
              <p:nvPr/>
            </p:nvSpPr>
            <p:spPr bwMode="auto">
              <a:xfrm>
                <a:off x="4119" y="3063"/>
                <a:ext cx="228" cy="57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10" name="Group 18"/>
            <p:cNvGrpSpPr>
              <a:grpSpLocks/>
            </p:cNvGrpSpPr>
            <p:nvPr/>
          </p:nvGrpSpPr>
          <p:grpSpPr bwMode="auto">
            <a:xfrm>
              <a:off x="5733078" y="2590800"/>
              <a:ext cx="286722" cy="491639"/>
              <a:chOff x="4069" y="3026"/>
              <a:chExt cx="354" cy="607"/>
            </a:xfrm>
          </p:grpSpPr>
          <p:sp>
            <p:nvSpPr>
              <p:cNvPr id="26" name="Oval 11"/>
              <p:cNvSpPr>
                <a:spLocks noChangeArrowheads="1"/>
              </p:cNvSpPr>
              <p:nvPr/>
            </p:nvSpPr>
            <p:spPr bwMode="auto">
              <a:xfrm>
                <a:off x="4069" y="3026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12"/>
              <p:cNvSpPr txBox="1">
                <a:spLocks noChangeArrowheads="1"/>
              </p:cNvSpPr>
              <p:nvPr/>
            </p:nvSpPr>
            <p:spPr bwMode="auto">
              <a:xfrm>
                <a:off x="4119" y="3063"/>
                <a:ext cx="228" cy="57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11" name="Group 19"/>
            <p:cNvGrpSpPr>
              <a:grpSpLocks/>
            </p:cNvGrpSpPr>
            <p:nvPr/>
          </p:nvGrpSpPr>
          <p:grpSpPr bwMode="auto">
            <a:xfrm>
              <a:off x="2971800" y="2590800"/>
              <a:ext cx="286722" cy="491639"/>
              <a:chOff x="4069" y="3026"/>
              <a:chExt cx="354" cy="607"/>
            </a:xfrm>
          </p:grpSpPr>
          <p:sp>
            <p:nvSpPr>
              <p:cNvPr id="24" name="Oval 20"/>
              <p:cNvSpPr>
                <a:spLocks noChangeArrowheads="1"/>
              </p:cNvSpPr>
              <p:nvPr/>
            </p:nvSpPr>
            <p:spPr bwMode="auto">
              <a:xfrm>
                <a:off x="4069" y="3026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Text Box 21"/>
              <p:cNvSpPr txBox="1">
                <a:spLocks noChangeArrowheads="1"/>
              </p:cNvSpPr>
              <p:nvPr/>
            </p:nvSpPr>
            <p:spPr bwMode="auto">
              <a:xfrm>
                <a:off x="4119" y="3063"/>
                <a:ext cx="228" cy="57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400" dirty="0"/>
              </a:p>
            </p:txBody>
          </p:sp>
        </p:grpSp>
        <p:sp>
          <p:nvSpPr>
            <p:cNvPr id="12" name="Freeform 11"/>
            <p:cNvSpPr/>
            <p:nvPr/>
          </p:nvSpPr>
          <p:spPr>
            <a:xfrm>
              <a:off x="3256384" y="2600131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 rot="10800000">
              <a:off x="3251719" y="2752531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281266" y="5308891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 rot="10800000">
              <a:off x="3276601" y="5461291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rot="16200000">
              <a:off x="4554894" y="4013719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 rot="5400000">
              <a:off x="4783494" y="4055706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 rot="16200000">
              <a:off x="1811694" y="4013719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5400000">
              <a:off x="1964094" y="4030825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 rot="18933823">
              <a:off x="2650084" y="3943904"/>
              <a:ext cx="3539031" cy="167732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 rot="8125448">
              <a:off x="2802484" y="4096304"/>
              <a:ext cx="3539031" cy="167732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3237722" y="2817845"/>
              <a:ext cx="2528596" cy="2509935"/>
            </a:xfrm>
            <a:custGeom>
              <a:avLst/>
              <a:gdLst>
                <a:gd name="connsiteX0" fmla="*/ 2528596 w 2528596"/>
                <a:gd name="connsiteY0" fmla="*/ 2509935 h 2509935"/>
                <a:gd name="connsiteX1" fmla="*/ 1446245 w 2528596"/>
                <a:gd name="connsiteY1" fmla="*/ 1175657 h 2509935"/>
                <a:gd name="connsiteX2" fmla="*/ 0 w 2528596"/>
                <a:gd name="connsiteY2" fmla="*/ 0 h 2509935"/>
                <a:gd name="connsiteX3" fmla="*/ 0 w 2528596"/>
                <a:gd name="connsiteY3" fmla="*/ 0 h 250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8596" h="2509935">
                  <a:moveTo>
                    <a:pt x="2528596" y="2509935"/>
                  </a:moveTo>
                  <a:cubicBezTo>
                    <a:pt x="2198137" y="2051957"/>
                    <a:pt x="1867678" y="1593980"/>
                    <a:pt x="1446245" y="1175657"/>
                  </a:cubicBezTo>
                  <a:cubicBezTo>
                    <a:pt x="1024812" y="757335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 rot="10800000">
              <a:off x="3200401" y="2895600"/>
              <a:ext cx="2528596" cy="2509935"/>
            </a:xfrm>
            <a:custGeom>
              <a:avLst/>
              <a:gdLst>
                <a:gd name="connsiteX0" fmla="*/ 2528596 w 2528596"/>
                <a:gd name="connsiteY0" fmla="*/ 2509935 h 2509935"/>
                <a:gd name="connsiteX1" fmla="*/ 1446245 w 2528596"/>
                <a:gd name="connsiteY1" fmla="*/ 1175657 h 2509935"/>
                <a:gd name="connsiteX2" fmla="*/ 0 w 2528596"/>
                <a:gd name="connsiteY2" fmla="*/ 0 h 2509935"/>
                <a:gd name="connsiteX3" fmla="*/ 0 w 2528596"/>
                <a:gd name="connsiteY3" fmla="*/ 0 h 250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8596" h="2509935">
                  <a:moveTo>
                    <a:pt x="2528596" y="2509935"/>
                  </a:moveTo>
                  <a:cubicBezTo>
                    <a:pt x="2198137" y="2051957"/>
                    <a:pt x="1867678" y="1593980"/>
                    <a:pt x="1446245" y="1175657"/>
                  </a:cubicBezTo>
                  <a:cubicBezTo>
                    <a:pt x="1024812" y="757335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4267200" y="2743200"/>
            <a:ext cx="49564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50</a:t>
            </a:r>
            <a:endParaRPr lang="en-US" sz="2400" dirty="0"/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4038600" y="3119735"/>
            <a:ext cx="44595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10</a:t>
            </a:r>
            <a:endParaRPr lang="en-US" sz="2400" dirty="0"/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2590800" y="2286000"/>
            <a:ext cx="39145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6019800" y="2286000"/>
            <a:ext cx="36901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6019800" y="5558135"/>
            <a:ext cx="38504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2632502" y="5558135"/>
            <a:ext cx="41549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38" name="Text Box 8"/>
          <p:cNvSpPr txBox="1">
            <a:spLocks noChangeArrowheads="1"/>
          </p:cNvSpPr>
          <p:nvPr/>
        </p:nvSpPr>
        <p:spPr bwMode="auto">
          <a:xfrm>
            <a:off x="3429000" y="3581400"/>
            <a:ext cx="49885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20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can we make Trust transitive?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6" name="Footer Placeholder 28"/>
          <p:cNvSpPr>
            <a:spLocks noGrp="1"/>
          </p:cNvSpPr>
          <p:nvPr>
            <p:ph type="ftr" sz="quarter" idx="11"/>
          </p:nvPr>
        </p:nvSpPr>
        <p:spPr>
          <a:xfrm>
            <a:off x="304800" y="6477000"/>
            <a:ext cx="990600" cy="244475"/>
          </a:xfrm>
        </p:spPr>
        <p:txBody>
          <a:bodyPr/>
          <a:lstStyle/>
          <a:p>
            <a:r>
              <a:rPr kumimoji="0" lang="en-US" dirty="0" smtClean="0"/>
              <a:t>PASSAT 2009</a:t>
            </a:r>
            <a:endParaRPr kumimoji="0" lang="en-US" dirty="0"/>
          </a:p>
        </p:txBody>
      </p:sp>
      <p:sp>
        <p:nvSpPr>
          <p:cNvPr id="30" name="Oval 20"/>
          <p:cNvSpPr>
            <a:spLocks noChangeArrowheads="1"/>
          </p:cNvSpPr>
          <p:nvPr/>
        </p:nvSpPr>
        <p:spPr bwMode="auto">
          <a:xfrm>
            <a:off x="5733078" y="5299561"/>
            <a:ext cx="286722" cy="286722"/>
          </a:xfrm>
          <a:prstGeom prst="ellips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19"/>
          <p:cNvGrpSpPr>
            <a:grpSpLocks/>
          </p:cNvGrpSpPr>
          <p:nvPr/>
        </p:nvGrpSpPr>
        <p:grpSpPr bwMode="auto">
          <a:xfrm>
            <a:off x="2971800" y="5299561"/>
            <a:ext cx="286722" cy="491639"/>
            <a:chOff x="4069" y="3026"/>
            <a:chExt cx="354" cy="607"/>
          </a:xfrm>
        </p:grpSpPr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4069" y="3026"/>
              <a:ext cx="354" cy="354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21"/>
            <p:cNvSpPr txBox="1">
              <a:spLocks noChangeArrowheads="1"/>
            </p:cNvSpPr>
            <p:nvPr/>
          </p:nvSpPr>
          <p:spPr bwMode="auto">
            <a:xfrm>
              <a:off x="4119" y="3063"/>
              <a:ext cx="228" cy="57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2400" dirty="0"/>
            </a:p>
          </p:txBody>
        </p:sp>
      </p:grpSp>
      <p:sp>
        <p:nvSpPr>
          <p:cNvPr id="26" name="Oval 11"/>
          <p:cNvSpPr>
            <a:spLocks noChangeArrowheads="1"/>
          </p:cNvSpPr>
          <p:nvPr/>
        </p:nvSpPr>
        <p:spPr bwMode="auto">
          <a:xfrm>
            <a:off x="5733078" y="2590800"/>
            <a:ext cx="286722" cy="286722"/>
          </a:xfrm>
          <a:prstGeom prst="ellips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0"/>
          <p:cNvSpPr>
            <a:spLocks noChangeArrowheads="1"/>
          </p:cNvSpPr>
          <p:nvPr/>
        </p:nvSpPr>
        <p:spPr bwMode="auto">
          <a:xfrm>
            <a:off x="2971800" y="2590800"/>
            <a:ext cx="286722" cy="286722"/>
          </a:xfrm>
          <a:prstGeom prst="ellips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256384" y="2600131"/>
            <a:ext cx="2463281" cy="143069"/>
          </a:xfrm>
          <a:custGeom>
            <a:avLst/>
            <a:gdLst>
              <a:gd name="connsiteX0" fmla="*/ 0 w 2463281"/>
              <a:gd name="connsiteY0" fmla="*/ 143069 h 143069"/>
              <a:gd name="connsiteX1" fmla="*/ 1194318 w 2463281"/>
              <a:gd name="connsiteY1" fmla="*/ 3110 h 143069"/>
              <a:gd name="connsiteX2" fmla="*/ 2463281 w 2463281"/>
              <a:gd name="connsiteY2" fmla="*/ 124408 h 143069"/>
              <a:gd name="connsiteX3" fmla="*/ 2463281 w 2463281"/>
              <a:gd name="connsiteY3" fmla="*/ 124408 h 14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281" h="143069">
                <a:moveTo>
                  <a:pt x="0" y="143069"/>
                </a:moveTo>
                <a:cubicBezTo>
                  <a:pt x="391885" y="74644"/>
                  <a:pt x="783771" y="6220"/>
                  <a:pt x="1194318" y="3110"/>
                </a:cubicBezTo>
                <a:cubicBezTo>
                  <a:pt x="1604865" y="0"/>
                  <a:pt x="2463281" y="124408"/>
                  <a:pt x="2463281" y="124408"/>
                </a:cubicBezTo>
                <a:lnTo>
                  <a:pt x="2463281" y="124408"/>
                </a:lnTo>
              </a:path>
            </a:pathLst>
          </a:cu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10800000">
            <a:off x="3251719" y="2752531"/>
            <a:ext cx="2463281" cy="143069"/>
          </a:xfrm>
          <a:custGeom>
            <a:avLst/>
            <a:gdLst>
              <a:gd name="connsiteX0" fmla="*/ 0 w 2463281"/>
              <a:gd name="connsiteY0" fmla="*/ 143069 h 143069"/>
              <a:gd name="connsiteX1" fmla="*/ 1194318 w 2463281"/>
              <a:gd name="connsiteY1" fmla="*/ 3110 h 143069"/>
              <a:gd name="connsiteX2" fmla="*/ 2463281 w 2463281"/>
              <a:gd name="connsiteY2" fmla="*/ 124408 h 143069"/>
              <a:gd name="connsiteX3" fmla="*/ 2463281 w 2463281"/>
              <a:gd name="connsiteY3" fmla="*/ 124408 h 14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281" h="143069">
                <a:moveTo>
                  <a:pt x="0" y="143069"/>
                </a:moveTo>
                <a:cubicBezTo>
                  <a:pt x="391885" y="74644"/>
                  <a:pt x="783771" y="6220"/>
                  <a:pt x="1194318" y="3110"/>
                </a:cubicBezTo>
                <a:cubicBezTo>
                  <a:pt x="1604865" y="0"/>
                  <a:pt x="2463281" y="124408"/>
                  <a:pt x="2463281" y="124408"/>
                </a:cubicBezTo>
                <a:lnTo>
                  <a:pt x="2463281" y="124408"/>
                </a:lnTo>
              </a:path>
            </a:pathLst>
          </a:custGeom>
          <a:ln w="34925">
            <a:solidFill>
              <a:srgbClr val="C0000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281266" y="5308891"/>
            <a:ext cx="2463281" cy="143069"/>
          </a:xfrm>
          <a:custGeom>
            <a:avLst/>
            <a:gdLst>
              <a:gd name="connsiteX0" fmla="*/ 0 w 2463281"/>
              <a:gd name="connsiteY0" fmla="*/ 143069 h 143069"/>
              <a:gd name="connsiteX1" fmla="*/ 1194318 w 2463281"/>
              <a:gd name="connsiteY1" fmla="*/ 3110 h 143069"/>
              <a:gd name="connsiteX2" fmla="*/ 2463281 w 2463281"/>
              <a:gd name="connsiteY2" fmla="*/ 124408 h 143069"/>
              <a:gd name="connsiteX3" fmla="*/ 2463281 w 2463281"/>
              <a:gd name="connsiteY3" fmla="*/ 124408 h 14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281" h="143069">
                <a:moveTo>
                  <a:pt x="0" y="143069"/>
                </a:moveTo>
                <a:cubicBezTo>
                  <a:pt x="391885" y="74644"/>
                  <a:pt x="783771" y="6220"/>
                  <a:pt x="1194318" y="3110"/>
                </a:cubicBezTo>
                <a:cubicBezTo>
                  <a:pt x="1604865" y="0"/>
                  <a:pt x="2463281" y="124408"/>
                  <a:pt x="2463281" y="124408"/>
                </a:cubicBezTo>
                <a:lnTo>
                  <a:pt x="2463281" y="124408"/>
                </a:lnTo>
              </a:path>
            </a:pathLst>
          </a:cu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10800000">
            <a:off x="3276601" y="5461291"/>
            <a:ext cx="2463281" cy="143069"/>
          </a:xfrm>
          <a:custGeom>
            <a:avLst/>
            <a:gdLst>
              <a:gd name="connsiteX0" fmla="*/ 0 w 2463281"/>
              <a:gd name="connsiteY0" fmla="*/ 143069 h 143069"/>
              <a:gd name="connsiteX1" fmla="*/ 1194318 w 2463281"/>
              <a:gd name="connsiteY1" fmla="*/ 3110 h 143069"/>
              <a:gd name="connsiteX2" fmla="*/ 2463281 w 2463281"/>
              <a:gd name="connsiteY2" fmla="*/ 124408 h 143069"/>
              <a:gd name="connsiteX3" fmla="*/ 2463281 w 2463281"/>
              <a:gd name="connsiteY3" fmla="*/ 124408 h 14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281" h="143069">
                <a:moveTo>
                  <a:pt x="0" y="143069"/>
                </a:moveTo>
                <a:cubicBezTo>
                  <a:pt x="391885" y="74644"/>
                  <a:pt x="783771" y="6220"/>
                  <a:pt x="1194318" y="3110"/>
                </a:cubicBezTo>
                <a:cubicBezTo>
                  <a:pt x="1604865" y="0"/>
                  <a:pt x="2463281" y="124408"/>
                  <a:pt x="2463281" y="124408"/>
                </a:cubicBezTo>
                <a:lnTo>
                  <a:pt x="2463281" y="124408"/>
                </a:lnTo>
              </a:path>
            </a:pathLst>
          </a:cu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16200000">
            <a:off x="4554894" y="4013719"/>
            <a:ext cx="2463281" cy="143069"/>
          </a:xfrm>
          <a:custGeom>
            <a:avLst/>
            <a:gdLst>
              <a:gd name="connsiteX0" fmla="*/ 0 w 2463281"/>
              <a:gd name="connsiteY0" fmla="*/ 143069 h 143069"/>
              <a:gd name="connsiteX1" fmla="*/ 1194318 w 2463281"/>
              <a:gd name="connsiteY1" fmla="*/ 3110 h 143069"/>
              <a:gd name="connsiteX2" fmla="*/ 2463281 w 2463281"/>
              <a:gd name="connsiteY2" fmla="*/ 124408 h 143069"/>
              <a:gd name="connsiteX3" fmla="*/ 2463281 w 2463281"/>
              <a:gd name="connsiteY3" fmla="*/ 124408 h 14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281" h="143069">
                <a:moveTo>
                  <a:pt x="0" y="143069"/>
                </a:moveTo>
                <a:cubicBezTo>
                  <a:pt x="391885" y="74644"/>
                  <a:pt x="783771" y="6220"/>
                  <a:pt x="1194318" y="3110"/>
                </a:cubicBezTo>
                <a:cubicBezTo>
                  <a:pt x="1604865" y="0"/>
                  <a:pt x="2463281" y="124408"/>
                  <a:pt x="2463281" y="124408"/>
                </a:cubicBezTo>
                <a:lnTo>
                  <a:pt x="2463281" y="124408"/>
                </a:lnTo>
              </a:path>
            </a:pathLst>
          </a:cu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 rot="5400000">
            <a:off x="4783494" y="4055706"/>
            <a:ext cx="2463281" cy="143069"/>
          </a:xfrm>
          <a:custGeom>
            <a:avLst/>
            <a:gdLst>
              <a:gd name="connsiteX0" fmla="*/ 0 w 2463281"/>
              <a:gd name="connsiteY0" fmla="*/ 143069 h 143069"/>
              <a:gd name="connsiteX1" fmla="*/ 1194318 w 2463281"/>
              <a:gd name="connsiteY1" fmla="*/ 3110 h 143069"/>
              <a:gd name="connsiteX2" fmla="*/ 2463281 w 2463281"/>
              <a:gd name="connsiteY2" fmla="*/ 124408 h 143069"/>
              <a:gd name="connsiteX3" fmla="*/ 2463281 w 2463281"/>
              <a:gd name="connsiteY3" fmla="*/ 124408 h 14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281" h="143069">
                <a:moveTo>
                  <a:pt x="0" y="143069"/>
                </a:moveTo>
                <a:cubicBezTo>
                  <a:pt x="391885" y="74644"/>
                  <a:pt x="783771" y="6220"/>
                  <a:pt x="1194318" y="3110"/>
                </a:cubicBezTo>
                <a:cubicBezTo>
                  <a:pt x="1604865" y="0"/>
                  <a:pt x="2463281" y="124408"/>
                  <a:pt x="2463281" y="124408"/>
                </a:cubicBezTo>
                <a:lnTo>
                  <a:pt x="2463281" y="124408"/>
                </a:lnTo>
              </a:path>
            </a:pathLst>
          </a:cu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rot="16200000">
            <a:off x="1811694" y="4013719"/>
            <a:ext cx="2463281" cy="143069"/>
          </a:xfrm>
          <a:custGeom>
            <a:avLst/>
            <a:gdLst>
              <a:gd name="connsiteX0" fmla="*/ 0 w 2463281"/>
              <a:gd name="connsiteY0" fmla="*/ 143069 h 143069"/>
              <a:gd name="connsiteX1" fmla="*/ 1194318 w 2463281"/>
              <a:gd name="connsiteY1" fmla="*/ 3110 h 143069"/>
              <a:gd name="connsiteX2" fmla="*/ 2463281 w 2463281"/>
              <a:gd name="connsiteY2" fmla="*/ 124408 h 143069"/>
              <a:gd name="connsiteX3" fmla="*/ 2463281 w 2463281"/>
              <a:gd name="connsiteY3" fmla="*/ 124408 h 14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281" h="143069">
                <a:moveTo>
                  <a:pt x="0" y="143069"/>
                </a:moveTo>
                <a:cubicBezTo>
                  <a:pt x="391885" y="74644"/>
                  <a:pt x="783771" y="6220"/>
                  <a:pt x="1194318" y="3110"/>
                </a:cubicBezTo>
                <a:cubicBezTo>
                  <a:pt x="1604865" y="0"/>
                  <a:pt x="2463281" y="124408"/>
                  <a:pt x="2463281" y="124408"/>
                </a:cubicBezTo>
                <a:lnTo>
                  <a:pt x="2463281" y="124408"/>
                </a:lnTo>
              </a:path>
            </a:pathLst>
          </a:cu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rot="5400000">
            <a:off x="1964094" y="4030825"/>
            <a:ext cx="2463281" cy="143069"/>
          </a:xfrm>
          <a:custGeom>
            <a:avLst/>
            <a:gdLst>
              <a:gd name="connsiteX0" fmla="*/ 0 w 2463281"/>
              <a:gd name="connsiteY0" fmla="*/ 143069 h 143069"/>
              <a:gd name="connsiteX1" fmla="*/ 1194318 w 2463281"/>
              <a:gd name="connsiteY1" fmla="*/ 3110 h 143069"/>
              <a:gd name="connsiteX2" fmla="*/ 2463281 w 2463281"/>
              <a:gd name="connsiteY2" fmla="*/ 124408 h 143069"/>
              <a:gd name="connsiteX3" fmla="*/ 2463281 w 2463281"/>
              <a:gd name="connsiteY3" fmla="*/ 124408 h 14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281" h="143069">
                <a:moveTo>
                  <a:pt x="0" y="143069"/>
                </a:moveTo>
                <a:cubicBezTo>
                  <a:pt x="391885" y="74644"/>
                  <a:pt x="783771" y="6220"/>
                  <a:pt x="1194318" y="3110"/>
                </a:cubicBezTo>
                <a:cubicBezTo>
                  <a:pt x="1604865" y="0"/>
                  <a:pt x="2463281" y="124408"/>
                  <a:pt x="2463281" y="124408"/>
                </a:cubicBezTo>
                <a:lnTo>
                  <a:pt x="2463281" y="124408"/>
                </a:lnTo>
              </a:path>
            </a:pathLst>
          </a:cu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rot="18933823">
            <a:off x="2650084" y="3943904"/>
            <a:ext cx="3539031" cy="167732"/>
          </a:xfrm>
          <a:custGeom>
            <a:avLst/>
            <a:gdLst>
              <a:gd name="connsiteX0" fmla="*/ 0 w 2463281"/>
              <a:gd name="connsiteY0" fmla="*/ 143069 h 143069"/>
              <a:gd name="connsiteX1" fmla="*/ 1194318 w 2463281"/>
              <a:gd name="connsiteY1" fmla="*/ 3110 h 143069"/>
              <a:gd name="connsiteX2" fmla="*/ 2463281 w 2463281"/>
              <a:gd name="connsiteY2" fmla="*/ 124408 h 143069"/>
              <a:gd name="connsiteX3" fmla="*/ 2463281 w 2463281"/>
              <a:gd name="connsiteY3" fmla="*/ 124408 h 14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281" h="143069">
                <a:moveTo>
                  <a:pt x="0" y="143069"/>
                </a:moveTo>
                <a:cubicBezTo>
                  <a:pt x="391885" y="74644"/>
                  <a:pt x="783771" y="6220"/>
                  <a:pt x="1194318" y="3110"/>
                </a:cubicBezTo>
                <a:cubicBezTo>
                  <a:pt x="1604865" y="0"/>
                  <a:pt x="2463281" y="124408"/>
                  <a:pt x="2463281" y="124408"/>
                </a:cubicBezTo>
                <a:lnTo>
                  <a:pt x="2463281" y="124408"/>
                </a:lnTo>
              </a:path>
            </a:pathLst>
          </a:cu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rot="8125448">
            <a:off x="2802484" y="4096304"/>
            <a:ext cx="3539031" cy="167732"/>
          </a:xfrm>
          <a:custGeom>
            <a:avLst/>
            <a:gdLst>
              <a:gd name="connsiteX0" fmla="*/ 0 w 2463281"/>
              <a:gd name="connsiteY0" fmla="*/ 143069 h 143069"/>
              <a:gd name="connsiteX1" fmla="*/ 1194318 w 2463281"/>
              <a:gd name="connsiteY1" fmla="*/ 3110 h 143069"/>
              <a:gd name="connsiteX2" fmla="*/ 2463281 w 2463281"/>
              <a:gd name="connsiteY2" fmla="*/ 124408 h 143069"/>
              <a:gd name="connsiteX3" fmla="*/ 2463281 w 2463281"/>
              <a:gd name="connsiteY3" fmla="*/ 124408 h 14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281" h="143069">
                <a:moveTo>
                  <a:pt x="0" y="143069"/>
                </a:moveTo>
                <a:cubicBezTo>
                  <a:pt x="391885" y="74644"/>
                  <a:pt x="783771" y="6220"/>
                  <a:pt x="1194318" y="3110"/>
                </a:cubicBezTo>
                <a:cubicBezTo>
                  <a:pt x="1604865" y="0"/>
                  <a:pt x="2463281" y="124408"/>
                  <a:pt x="2463281" y="124408"/>
                </a:cubicBezTo>
                <a:lnTo>
                  <a:pt x="2463281" y="124408"/>
                </a:lnTo>
              </a:path>
            </a:pathLst>
          </a:cu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3237722" y="2817845"/>
            <a:ext cx="2528596" cy="2509935"/>
          </a:xfrm>
          <a:custGeom>
            <a:avLst/>
            <a:gdLst>
              <a:gd name="connsiteX0" fmla="*/ 2528596 w 2528596"/>
              <a:gd name="connsiteY0" fmla="*/ 2509935 h 2509935"/>
              <a:gd name="connsiteX1" fmla="*/ 1446245 w 2528596"/>
              <a:gd name="connsiteY1" fmla="*/ 1175657 h 2509935"/>
              <a:gd name="connsiteX2" fmla="*/ 0 w 2528596"/>
              <a:gd name="connsiteY2" fmla="*/ 0 h 2509935"/>
              <a:gd name="connsiteX3" fmla="*/ 0 w 2528596"/>
              <a:gd name="connsiteY3" fmla="*/ 0 h 250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8596" h="2509935">
                <a:moveTo>
                  <a:pt x="2528596" y="2509935"/>
                </a:moveTo>
                <a:cubicBezTo>
                  <a:pt x="2198137" y="2051957"/>
                  <a:pt x="1867678" y="1593980"/>
                  <a:pt x="1446245" y="1175657"/>
                </a:cubicBezTo>
                <a:cubicBezTo>
                  <a:pt x="1024812" y="757335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rot="10800000">
            <a:off x="3200401" y="2895600"/>
            <a:ext cx="2528596" cy="2509935"/>
          </a:xfrm>
          <a:custGeom>
            <a:avLst/>
            <a:gdLst>
              <a:gd name="connsiteX0" fmla="*/ 2528596 w 2528596"/>
              <a:gd name="connsiteY0" fmla="*/ 2509935 h 2509935"/>
              <a:gd name="connsiteX1" fmla="*/ 1446245 w 2528596"/>
              <a:gd name="connsiteY1" fmla="*/ 1175657 h 2509935"/>
              <a:gd name="connsiteX2" fmla="*/ 0 w 2528596"/>
              <a:gd name="connsiteY2" fmla="*/ 0 h 2509935"/>
              <a:gd name="connsiteX3" fmla="*/ 0 w 2528596"/>
              <a:gd name="connsiteY3" fmla="*/ 0 h 250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8596" h="2509935">
                <a:moveTo>
                  <a:pt x="2528596" y="2509935"/>
                </a:moveTo>
                <a:cubicBezTo>
                  <a:pt x="2198137" y="2051957"/>
                  <a:pt x="1867678" y="1593980"/>
                  <a:pt x="1446245" y="1175657"/>
                </a:cubicBezTo>
                <a:cubicBezTo>
                  <a:pt x="1024812" y="757335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34925">
            <a:solidFill>
              <a:srgbClr val="C0000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4267200" y="2743200"/>
            <a:ext cx="49564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50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4038600" y="3119735"/>
            <a:ext cx="44595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10</a:t>
            </a:r>
            <a:endParaRPr lang="en-US" sz="2400" dirty="0"/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2590800" y="2286000"/>
            <a:ext cx="39145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6019800" y="2286000"/>
            <a:ext cx="36901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6019800" y="5558135"/>
            <a:ext cx="38504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2632502" y="5558135"/>
            <a:ext cx="41549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38" name="Text Box 8"/>
          <p:cNvSpPr txBox="1">
            <a:spLocks noChangeArrowheads="1"/>
          </p:cNvSpPr>
          <p:nvPr/>
        </p:nvSpPr>
        <p:spPr bwMode="auto">
          <a:xfrm>
            <a:off x="3429000" y="3581400"/>
            <a:ext cx="49885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20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-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ctr">
              <a:buNone/>
            </a:pPr>
            <a:r>
              <a:rPr lang="en-US" i="1" dirty="0" smtClean="0"/>
              <a:t> Trust is the personal threshold determined by the trusting party that describes the maximum utility the trusting party is willing to risk when dealing with the trusted party.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6" name="Footer Placeholder 28"/>
          <p:cNvSpPr>
            <a:spLocks noGrp="1"/>
          </p:cNvSpPr>
          <p:nvPr>
            <p:ph type="ftr" sz="quarter" idx="11"/>
          </p:nvPr>
        </p:nvSpPr>
        <p:spPr>
          <a:xfrm>
            <a:off x="304800" y="6477000"/>
            <a:ext cx="990600" cy="244475"/>
          </a:xfrm>
        </p:spPr>
        <p:txBody>
          <a:bodyPr/>
          <a:lstStyle/>
          <a:p>
            <a:r>
              <a:rPr kumimoji="0" lang="en-US" dirty="0" smtClean="0"/>
              <a:t>PASSAT 2009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any world </a:t>
            </a:r>
            <a:r>
              <a:rPr lang="en-US" b="1" i="1" dirty="0" smtClean="0"/>
              <a:t>W</a:t>
            </a:r>
          </a:p>
          <a:p>
            <a:pPr>
              <a:buNone/>
            </a:pPr>
            <a:r>
              <a:rPr lang="en-US" dirty="0" smtClean="0"/>
              <a:t>For any permutation</a:t>
            </a:r>
            <a:r>
              <a:rPr lang="en-US" i="1" dirty="0" smtClean="0"/>
              <a:t> of vertices </a:t>
            </a:r>
            <a:r>
              <a:rPr lang="el-GR" b="1" i="1" dirty="0" smtClean="0"/>
              <a:t>π</a:t>
            </a:r>
            <a:endParaRPr lang="en-US" b="1" i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World                                  Trust Graph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3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88720" marR="0" lvl="3" indent="-21031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…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Normalized Reputation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6" name="Footer Placeholder 28"/>
          <p:cNvSpPr>
            <a:spLocks noGrp="1"/>
          </p:cNvSpPr>
          <p:nvPr>
            <p:ph type="ftr" sz="quarter" idx="11"/>
          </p:nvPr>
        </p:nvSpPr>
        <p:spPr>
          <a:xfrm>
            <a:off x="304800" y="6477000"/>
            <a:ext cx="990600" cy="244475"/>
          </a:xfrm>
        </p:spPr>
        <p:txBody>
          <a:bodyPr/>
          <a:lstStyle/>
          <a:p>
            <a:r>
              <a:rPr kumimoji="0" lang="en-US" dirty="0" smtClean="0"/>
              <a:t>PASSAT 2009</a:t>
            </a:r>
            <a:endParaRPr kumimoji="0"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905000" y="5530850"/>
          <a:ext cx="4822825" cy="565150"/>
        </p:xfrm>
        <a:graphic>
          <a:graphicData uri="http://schemas.openxmlformats.org/presentationml/2006/ole">
            <p:oleObj spid="_x0000_s1026" name="Equation" r:id="rId3" imgW="1841400" imgH="215640" progId="Equation.3">
              <p:embed/>
            </p:oleObj>
          </a:graphicData>
        </a:graphic>
      </p:graphicFrame>
      <p:grpSp>
        <p:nvGrpSpPr>
          <p:cNvPr id="113" name="Group 112"/>
          <p:cNvGrpSpPr/>
          <p:nvPr/>
        </p:nvGrpSpPr>
        <p:grpSpPr>
          <a:xfrm>
            <a:off x="1447800" y="2438400"/>
            <a:ext cx="5731916" cy="1676400"/>
            <a:chOff x="1447800" y="3429000"/>
            <a:chExt cx="5731916" cy="1676400"/>
          </a:xfrm>
        </p:grpSpPr>
        <p:grpSp>
          <p:nvGrpSpPr>
            <p:cNvPr id="9" name="Group 8"/>
            <p:cNvGrpSpPr/>
            <p:nvPr/>
          </p:nvGrpSpPr>
          <p:grpSpPr>
            <a:xfrm>
              <a:off x="1447800" y="4038600"/>
              <a:ext cx="1371600" cy="1066800"/>
              <a:chOff x="3733800" y="2971800"/>
              <a:chExt cx="1371600" cy="10668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733800" y="2971800"/>
                <a:ext cx="1371600" cy="1066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6"/>
              <p:cNvGrpSpPr/>
              <p:nvPr/>
            </p:nvGrpSpPr>
            <p:grpSpPr>
              <a:xfrm>
                <a:off x="3886201" y="3124201"/>
                <a:ext cx="1050404" cy="914401"/>
                <a:chOff x="2257073" y="2060509"/>
                <a:chExt cx="1993883" cy="1735721"/>
              </a:xfrm>
            </p:grpSpPr>
            <p:grpSp>
              <p:nvGrpSpPr>
                <p:cNvPr id="12" name="Group 18"/>
                <p:cNvGrpSpPr>
                  <a:grpSpLocks/>
                </p:cNvGrpSpPr>
                <p:nvPr/>
              </p:nvGrpSpPr>
              <p:grpSpPr bwMode="auto">
                <a:xfrm>
                  <a:off x="3831051" y="2060509"/>
                  <a:ext cx="286722" cy="491639"/>
                  <a:chOff x="4069" y="3026"/>
                  <a:chExt cx="354" cy="607"/>
                </a:xfrm>
              </p:grpSpPr>
              <p:sp>
                <p:nvSpPr>
                  <p:cNvPr id="33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4069" y="3026"/>
                    <a:ext cx="354" cy="354"/>
                  </a:xfrm>
                  <a:prstGeom prst="ellipse">
                    <a:avLst/>
                  </a:prstGeom>
                  <a:noFill/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19" y="3063"/>
                    <a:ext cx="228" cy="570"/>
                  </a:xfrm>
                  <a:prstGeom prst="rect">
                    <a:avLst/>
                  </a:prstGeom>
                  <a:noFill/>
                  <a:ln w="2857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endParaRPr lang="en-US" sz="2400" dirty="0"/>
                  </a:p>
                </p:txBody>
              </p:sp>
            </p:grpSp>
            <p:grpSp>
              <p:nvGrpSpPr>
                <p:cNvPr id="13" name="Group 17"/>
                <p:cNvGrpSpPr>
                  <a:grpSpLocks/>
                </p:cNvGrpSpPr>
                <p:nvPr/>
              </p:nvGrpSpPr>
              <p:grpSpPr bwMode="auto">
                <a:xfrm>
                  <a:off x="2562671" y="2062131"/>
                  <a:ext cx="286722" cy="481920"/>
                  <a:chOff x="2488" y="3028"/>
                  <a:chExt cx="354" cy="595"/>
                </a:xfrm>
              </p:grpSpPr>
              <p:sp>
                <p:nvSpPr>
                  <p:cNvPr id="31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2488" y="3028"/>
                    <a:ext cx="354" cy="354"/>
                  </a:xfrm>
                  <a:prstGeom prst="ellipse">
                    <a:avLst/>
                  </a:prstGeom>
                  <a:noFill/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38" y="3053"/>
                    <a:ext cx="228" cy="570"/>
                  </a:xfrm>
                  <a:prstGeom prst="rect">
                    <a:avLst/>
                  </a:prstGeom>
                  <a:noFill/>
                  <a:ln w="2857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endParaRPr lang="en-US" sz="2400" dirty="0"/>
                  </a:p>
                </p:txBody>
              </p:sp>
            </p:grpSp>
            <p:sp>
              <p:nvSpPr>
                <p:cNvPr id="14" name="Freeform 16"/>
                <p:cNvSpPr>
                  <a:spLocks/>
                </p:cNvSpPr>
                <p:nvPr/>
              </p:nvSpPr>
              <p:spPr bwMode="auto">
                <a:xfrm>
                  <a:off x="2852633" y="2107487"/>
                  <a:ext cx="984088" cy="69656"/>
                </a:xfrm>
                <a:custGeom>
                  <a:avLst/>
                  <a:gdLst/>
                  <a:ahLst/>
                  <a:cxnLst>
                    <a:cxn ang="0">
                      <a:pos x="0" y="85"/>
                    </a:cxn>
                    <a:cxn ang="0">
                      <a:pos x="564" y="0"/>
                    </a:cxn>
                    <a:cxn ang="0">
                      <a:pos x="1215" y="86"/>
                    </a:cxn>
                  </a:cxnLst>
                  <a:rect l="0" t="0" r="r" b="b"/>
                  <a:pathLst>
                    <a:path w="1215" h="86">
                      <a:moveTo>
                        <a:pt x="0" y="85"/>
                      </a:moveTo>
                      <a:cubicBezTo>
                        <a:pt x="94" y="71"/>
                        <a:pt x="362" y="0"/>
                        <a:pt x="564" y="0"/>
                      </a:cubicBezTo>
                      <a:cubicBezTo>
                        <a:pt x="766" y="0"/>
                        <a:pt x="1080" y="68"/>
                        <a:pt x="1215" y="86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5" name="Group 19"/>
                <p:cNvGrpSpPr>
                  <a:grpSpLocks/>
                </p:cNvGrpSpPr>
                <p:nvPr/>
              </p:nvGrpSpPr>
              <p:grpSpPr bwMode="auto">
                <a:xfrm>
                  <a:off x="3923386" y="3304591"/>
                  <a:ext cx="286722" cy="491639"/>
                  <a:chOff x="4069" y="3026"/>
                  <a:chExt cx="354" cy="607"/>
                </a:xfrm>
              </p:grpSpPr>
              <p:sp>
                <p:nvSpPr>
                  <p:cNvPr id="29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4069" y="3026"/>
                    <a:ext cx="354" cy="354"/>
                  </a:xfrm>
                  <a:prstGeom prst="ellipse">
                    <a:avLst/>
                  </a:prstGeom>
                  <a:noFill/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19" y="3063"/>
                    <a:ext cx="228" cy="570"/>
                  </a:xfrm>
                  <a:prstGeom prst="rect">
                    <a:avLst/>
                  </a:prstGeom>
                  <a:noFill/>
                  <a:ln w="2857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endParaRPr lang="en-US" sz="2400" dirty="0"/>
                  </a:p>
                </p:txBody>
              </p:sp>
            </p:grpSp>
            <p:grpSp>
              <p:nvGrpSpPr>
                <p:cNvPr id="16" name="Group 19"/>
                <p:cNvGrpSpPr>
                  <a:grpSpLocks/>
                </p:cNvGrpSpPr>
                <p:nvPr/>
              </p:nvGrpSpPr>
              <p:grpSpPr bwMode="auto">
                <a:xfrm>
                  <a:off x="2431460" y="3017869"/>
                  <a:ext cx="286722" cy="491639"/>
                  <a:chOff x="4069" y="3026"/>
                  <a:chExt cx="354" cy="607"/>
                </a:xfrm>
              </p:grpSpPr>
              <p:sp>
                <p:nvSpPr>
                  <p:cNvPr id="27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4069" y="3026"/>
                    <a:ext cx="354" cy="354"/>
                  </a:xfrm>
                  <a:prstGeom prst="ellipse">
                    <a:avLst/>
                  </a:prstGeom>
                  <a:noFill/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19" y="3063"/>
                    <a:ext cx="228" cy="570"/>
                  </a:xfrm>
                  <a:prstGeom prst="rect">
                    <a:avLst/>
                  </a:prstGeom>
                  <a:noFill/>
                  <a:ln w="2857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endParaRPr lang="en-US" sz="2400" dirty="0"/>
                  </a:p>
                </p:txBody>
              </p:sp>
            </p:grpSp>
            <p:grpSp>
              <p:nvGrpSpPr>
                <p:cNvPr id="17" name="Group 19"/>
                <p:cNvGrpSpPr>
                  <a:grpSpLocks/>
                </p:cNvGrpSpPr>
                <p:nvPr/>
              </p:nvGrpSpPr>
              <p:grpSpPr bwMode="auto">
                <a:xfrm>
                  <a:off x="3223590" y="2643672"/>
                  <a:ext cx="286722" cy="491639"/>
                  <a:chOff x="4069" y="3026"/>
                  <a:chExt cx="354" cy="607"/>
                </a:xfrm>
              </p:grpSpPr>
              <p:sp>
                <p:nvSpPr>
                  <p:cNvPr id="25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4069" y="3026"/>
                    <a:ext cx="354" cy="354"/>
                  </a:xfrm>
                  <a:prstGeom prst="ellipse">
                    <a:avLst/>
                  </a:prstGeom>
                  <a:noFill/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19" y="3063"/>
                    <a:ext cx="228" cy="570"/>
                  </a:xfrm>
                  <a:prstGeom prst="rect">
                    <a:avLst/>
                  </a:prstGeom>
                  <a:noFill/>
                  <a:ln w="2857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endParaRPr lang="en-US" sz="2400" dirty="0"/>
                  </a:p>
                </p:txBody>
              </p:sp>
            </p:grpSp>
            <p:sp>
              <p:nvSpPr>
                <p:cNvPr id="18" name="Freeform 16"/>
                <p:cNvSpPr>
                  <a:spLocks/>
                </p:cNvSpPr>
                <p:nvPr/>
              </p:nvSpPr>
              <p:spPr bwMode="auto">
                <a:xfrm flipH="1">
                  <a:off x="2718182" y="2876939"/>
                  <a:ext cx="544274" cy="284797"/>
                </a:xfrm>
                <a:custGeom>
                  <a:avLst/>
                  <a:gdLst>
                    <a:gd name="connsiteX0" fmla="*/ 0 w 7647"/>
                    <a:gd name="connsiteY0" fmla="*/ 1628 h 56628"/>
                    <a:gd name="connsiteX1" fmla="*/ 2289 w 7647"/>
                    <a:gd name="connsiteY1" fmla="*/ 46628 h 56628"/>
                    <a:gd name="connsiteX2" fmla="*/ 7647 w 7647"/>
                    <a:gd name="connsiteY2" fmla="*/ 56628 h 56628"/>
                    <a:gd name="connsiteX0" fmla="*/ 0 w 11539"/>
                    <a:gd name="connsiteY0" fmla="*/ 287 h 9117"/>
                    <a:gd name="connsiteX1" fmla="*/ 4532 w 11539"/>
                    <a:gd name="connsiteY1" fmla="*/ 7351 h 9117"/>
                    <a:gd name="connsiteX2" fmla="*/ 11539 w 11539"/>
                    <a:gd name="connsiteY2" fmla="*/ 9117 h 9117"/>
                    <a:gd name="connsiteX0" fmla="*/ 0 w 10769"/>
                    <a:gd name="connsiteY0" fmla="*/ 315 h 6441"/>
                    <a:gd name="connsiteX1" fmla="*/ 4697 w 10769"/>
                    <a:gd name="connsiteY1" fmla="*/ 4504 h 6441"/>
                    <a:gd name="connsiteX2" fmla="*/ 10769 w 10769"/>
                    <a:gd name="connsiteY2" fmla="*/ 6441 h 6441"/>
                    <a:gd name="connsiteX0" fmla="*/ 0 w 10000"/>
                    <a:gd name="connsiteY0" fmla="*/ 0 h 9511"/>
                    <a:gd name="connsiteX1" fmla="*/ 4362 w 10000"/>
                    <a:gd name="connsiteY1" fmla="*/ 6504 h 9511"/>
                    <a:gd name="connsiteX2" fmla="*/ 10000 w 10000"/>
                    <a:gd name="connsiteY2" fmla="*/ 9511 h 9511"/>
                    <a:gd name="connsiteX0" fmla="*/ 0 w 10000"/>
                    <a:gd name="connsiteY0" fmla="*/ 0 h 11581"/>
                    <a:gd name="connsiteX1" fmla="*/ 4362 w 10000"/>
                    <a:gd name="connsiteY1" fmla="*/ 8419 h 11581"/>
                    <a:gd name="connsiteX2" fmla="*/ 10000 w 10000"/>
                    <a:gd name="connsiteY2" fmla="*/ 11581 h 115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000" h="11581">
                      <a:moveTo>
                        <a:pt x="0" y="0"/>
                      </a:moveTo>
                      <a:cubicBezTo>
                        <a:pt x="245" y="2003"/>
                        <a:pt x="2695" y="6489"/>
                        <a:pt x="4362" y="8419"/>
                      </a:cubicBezTo>
                      <a:cubicBezTo>
                        <a:pt x="6029" y="10349"/>
                        <a:pt x="8831" y="10919"/>
                        <a:pt x="10000" y="1158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16"/>
                <p:cNvSpPr>
                  <a:spLocks/>
                </p:cNvSpPr>
                <p:nvPr/>
              </p:nvSpPr>
              <p:spPr bwMode="auto">
                <a:xfrm flipV="1">
                  <a:off x="2834814" y="2254898"/>
                  <a:ext cx="1010816" cy="202487"/>
                </a:xfrm>
                <a:custGeom>
                  <a:avLst/>
                  <a:gdLst/>
                  <a:ahLst/>
                  <a:cxnLst>
                    <a:cxn ang="0">
                      <a:pos x="0" y="85"/>
                    </a:cxn>
                    <a:cxn ang="0">
                      <a:pos x="564" y="0"/>
                    </a:cxn>
                    <a:cxn ang="0">
                      <a:pos x="1215" y="86"/>
                    </a:cxn>
                  </a:cxnLst>
                  <a:rect l="0" t="0" r="r" b="b"/>
                  <a:pathLst>
                    <a:path w="1215" h="86">
                      <a:moveTo>
                        <a:pt x="0" y="85"/>
                      </a:moveTo>
                      <a:cubicBezTo>
                        <a:pt x="94" y="71"/>
                        <a:pt x="362" y="0"/>
                        <a:pt x="564" y="0"/>
                      </a:cubicBezTo>
                      <a:cubicBezTo>
                        <a:pt x="766" y="0"/>
                        <a:pt x="1080" y="68"/>
                        <a:pt x="1215" y="86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Freeform 19"/>
                <p:cNvSpPr>
                  <a:spLocks/>
                </p:cNvSpPr>
                <p:nvPr/>
              </p:nvSpPr>
              <p:spPr bwMode="auto">
                <a:xfrm flipV="1">
                  <a:off x="2679304" y="3265714"/>
                  <a:ext cx="1244086" cy="392723"/>
                </a:xfrm>
                <a:custGeom>
                  <a:avLst/>
                  <a:gdLst>
                    <a:gd name="connsiteX0" fmla="*/ 0 w 10000"/>
                    <a:gd name="connsiteY0" fmla="*/ 10589 h 10589"/>
                    <a:gd name="connsiteX1" fmla="*/ 4642 w 10000"/>
                    <a:gd name="connsiteY1" fmla="*/ 705 h 10589"/>
                    <a:gd name="connsiteX2" fmla="*/ 10000 w 10000"/>
                    <a:gd name="connsiteY2" fmla="*/ 6361 h 10589"/>
                    <a:gd name="connsiteX0" fmla="*/ 0 w 9697"/>
                    <a:gd name="connsiteY0" fmla="*/ 10970 h 10970"/>
                    <a:gd name="connsiteX1" fmla="*/ 4642 w 9697"/>
                    <a:gd name="connsiteY1" fmla="*/ 1086 h 10970"/>
                    <a:gd name="connsiteX2" fmla="*/ 9697 w 9697"/>
                    <a:gd name="connsiteY2" fmla="*/ 4454 h 1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697" h="10970">
                      <a:moveTo>
                        <a:pt x="0" y="10970"/>
                      </a:moveTo>
                      <a:cubicBezTo>
                        <a:pt x="774" y="9342"/>
                        <a:pt x="3026" y="2172"/>
                        <a:pt x="4642" y="1086"/>
                      </a:cubicBezTo>
                      <a:cubicBezTo>
                        <a:pt x="6258" y="0"/>
                        <a:pt x="8586" y="2361"/>
                        <a:pt x="9697" y="4454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20"/>
                <p:cNvSpPr>
                  <a:spLocks/>
                </p:cNvSpPr>
                <p:nvPr/>
              </p:nvSpPr>
              <p:spPr bwMode="auto">
                <a:xfrm flipV="1">
                  <a:off x="3417977" y="2915816"/>
                  <a:ext cx="505408" cy="505428"/>
                </a:xfrm>
                <a:custGeom>
                  <a:avLst/>
                  <a:gdLst>
                    <a:gd name="connsiteX0" fmla="*/ 0 w 10000"/>
                    <a:gd name="connsiteY0" fmla="*/ 10589 h 10589"/>
                    <a:gd name="connsiteX1" fmla="*/ 4642 w 10000"/>
                    <a:gd name="connsiteY1" fmla="*/ 705 h 10589"/>
                    <a:gd name="connsiteX2" fmla="*/ 10000 w 10000"/>
                    <a:gd name="connsiteY2" fmla="*/ 6361 h 10589"/>
                    <a:gd name="connsiteX0" fmla="*/ 0 w 9697"/>
                    <a:gd name="connsiteY0" fmla="*/ 10970 h 10970"/>
                    <a:gd name="connsiteX1" fmla="*/ 4642 w 9697"/>
                    <a:gd name="connsiteY1" fmla="*/ 1086 h 10970"/>
                    <a:gd name="connsiteX2" fmla="*/ 9697 w 9697"/>
                    <a:gd name="connsiteY2" fmla="*/ 4454 h 10970"/>
                    <a:gd name="connsiteX0" fmla="*/ 0 w 10000"/>
                    <a:gd name="connsiteY0" fmla="*/ 10575 h 10575"/>
                    <a:gd name="connsiteX1" fmla="*/ 4787 w 10000"/>
                    <a:gd name="connsiteY1" fmla="*/ 1565 h 10575"/>
                    <a:gd name="connsiteX2" fmla="*/ 10000 w 10000"/>
                    <a:gd name="connsiteY2" fmla="*/ 1908 h 10575"/>
                    <a:gd name="connsiteX0" fmla="*/ 0 w 10000"/>
                    <a:gd name="connsiteY0" fmla="*/ 10575 h 10575"/>
                    <a:gd name="connsiteX1" fmla="*/ 3846 w 10000"/>
                    <a:gd name="connsiteY1" fmla="*/ 3908 h 10575"/>
                    <a:gd name="connsiteX2" fmla="*/ 10000 w 10000"/>
                    <a:gd name="connsiteY2" fmla="*/ 1908 h 10575"/>
                    <a:gd name="connsiteX0" fmla="*/ 0 w 10000"/>
                    <a:gd name="connsiteY0" fmla="*/ 8667 h 8667"/>
                    <a:gd name="connsiteX1" fmla="*/ 3846 w 10000"/>
                    <a:gd name="connsiteY1" fmla="*/ 2000 h 8667"/>
                    <a:gd name="connsiteX2" fmla="*/ 10000 w 10000"/>
                    <a:gd name="connsiteY2" fmla="*/ 0 h 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000" h="8667">
                      <a:moveTo>
                        <a:pt x="0" y="8667"/>
                      </a:moveTo>
                      <a:cubicBezTo>
                        <a:pt x="798" y="7183"/>
                        <a:pt x="2179" y="3445"/>
                        <a:pt x="3846" y="2000"/>
                      </a:cubicBezTo>
                      <a:cubicBezTo>
                        <a:pt x="5513" y="555"/>
                        <a:pt x="7221" y="24"/>
                        <a:pt x="10000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16"/>
                <p:cNvSpPr>
                  <a:spLocks/>
                </p:cNvSpPr>
                <p:nvPr/>
              </p:nvSpPr>
              <p:spPr bwMode="auto">
                <a:xfrm rot="10800000" flipV="1">
                  <a:off x="3495733" y="2838061"/>
                  <a:ext cx="505408" cy="505428"/>
                </a:xfrm>
                <a:custGeom>
                  <a:avLst/>
                  <a:gdLst>
                    <a:gd name="connsiteX0" fmla="*/ 0 w 10000"/>
                    <a:gd name="connsiteY0" fmla="*/ 10589 h 10589"/>
                    <a:gd name="connsiteX1" fmla="*/ 4642 w 10000"/>
                    <a:gd name="connsiteY1" fmla="*/ 705 h 10589"/>
                    <a:gd name="connsiteX2" fmla="*/ 10000 w 10000"/>
                    <a:gd name="connsiteY2" fmla="*/ 6361 h 10589"/>
                    <a:gd name="connsiteX0" fmla="*/ 0 w 9697"/>
                    <a:gd name="connsiteY0" fmla="*/ 10970 h 10970"/>
                    <a:gd name="connsiteX1" fmla="*/ 4642 w 9697"/>
                    <a:gd name="connsiteY1" fmla="*/ 1086 h 10970"/>
                    <a:gd name="connsiteX2" fmla="*/ 9697 w 9697"/>
                    <a:gd name="connsiteY2" fmla="*/ 4454 h 10970"/>
                    <a:gd name="connsiteX0" fmla="*/ 0 w 10000"/>
                    <a:gd name="connsiteY0" fmla="*/ 10575 h 10575"/>
                    <a:gd name="connsiteX1" fmla="*/ 4787 w 10000"/>
                    <a:gd name="connsiteY1" fmla="*/ 1565 h 10575"/>
                    <a:gd name="connsiteX2" fmla="*/ 10000 w 10000"/>
                    <a:gd name="connsiteY2" fmla="*/ 1908 h 10575"/>
                    <a:gd name="connsiteX0" fmla="*/ 0 w 10000"/>
                    <a:gd name="connsiteY0" fmla="*/ 10575 h 10575"/>
                    <a:gd name="connsiteX1" fmla="*/ 3846 w 10000"/>
                    <a:gd name="connsiteY1" fmla="*/ 3908 h 10575"/>
                    <a:gd name="connsiteX2" fmla="*/ 10000 w 10000"/>
                    <a:gd name="connsiteY2" fmla="*/ 1908 h 10575"/>
                    <a:gd name="connsiteX0" fmla="*/ 0 w 10000"/>
                    <a:gd name="connsiteY0" fmla="*/ 8667 h 8667"/>
                    <a:gd name="connsiteX1" fmla="*/ 3846 w 10000"/>
                    <a:gd name="connsiteY1" fmla="*/ 2000 h 8667"/>
                    <a:gd name="connsiteX2" fmla="*/ 10000 w 10000"/>
                    <a:gd name="connsiteY2" fmla="*/ 0 h 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000" h="8667">
                      <a:moveTo>
                        <a:pt x="0" y="8667"/>
                      </a:moveTo>
                      <a:cubicBezTo>
                        <a:pt x="798" y="7183"/>
                        <a:pt x="2179" y="3445"/>
                        <a:pt x="3846" y="2000"/>
                      </a:cubicBezTo>
                      <a:cubicBezTo>
                        <a:pt x="5513" y="555"/>
                        <a:pt x="7221" y="24"/>
                        <a:pt x="10000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16"/>
                <p:cNvSpPr>
                  <a:spLocks/>
                </p:cNvSpPr>
                <p:nvPr/>
              </p:nvSpPr>
              <p:spPr bwMode="auto">
                <a:xfrm rot="6146653" flipV="1">
                  <a:off x="1994557" y="2537854"/>
                  <a:ext cx="802199" cy="277168"/>
                </a:xfrm>
                <a:custGeom>
                  <a:avLst/>
                  <a:gdLst/>
                  <a:ahLst/>
                  <a:cxnLst>
                    <a:cxn ang="0">
                      <a:pos x="0" y="85"/>
                    </a:cxn>
                    <a:cxn ang="0">
                      <a:pos x="564" y="0"/>
                    </a:cxn>
                    <a:cxn ang="0">
                      <a:pos x="1215" y="86"/>
                    </a:cxn>
                  </a:cxnLst>
                  <a:rect l="0" t="0" r="r" b="b"/>
                  <a:pathLst>
                    <a:path w="1215" h="86">
                      <a:moveTo>
                        <a:pt x="0" y="85"/>
                      </a:moveTo>
                      <a:cubicBezTo>
                        <a:pt x="94" y="71"/>
                        <a:pt x="362" y="0"/>
                        <a:pt x="564" y="0"/>
                      </a:cubicBezTo>
                      <a:cubicBezTo>
                        <a:pt x="766" y="0"/>
                        <a:pt x="1080" y="68"/>
                        <a:pt x="1215" y="86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16"/>
                <p:cNvSpPr>
                  <a:spLocks/>
                </p:cNvSpPr>
                <p:nvPr/>
              </p:nvSpPr>
              <p:spPr bwMode="auto">
                <a:xfrm rot="4713704">
                  <a:off x="3634047" y="2718141"/>
                  <a:ext cx="1029779" cy="204039"/>
                </a:xfrm>
                <a:custGeom>
                  <a:avLst/>
                  <a:gdLst>
                    <a:gd name="connsiteX0" fmla="*/ 0 w 10087"/>
                    <a:gd name="connsiteY0" fmla="*/ 12811 h 30371"/>
                    <a:gd name="connsiteX1" fmla="*/ 4642 w 10087"/>
                    <a:gd name="connsiteY1" fmla="*/ 2927 h 30371"/>
                    <a:gd name="connsiteX2" fmla="*/ 10087 w 10087"/>
                    <a:gd name="connsiteY2" fmla="*/ 30371 h 30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087" h="30371">
                      <a:moveTo>
                        <a:pt x="0" y="12811"/>
                      </a:moveTo>
                      <a:cubicBezTo>
                        <a:pt x="774" y="11183"/>
                        <a:pt x="2961" y="0"/>
                        <a:pt x="4642" y="2927"/>
                      </a:cubicBezTo>
                      <a:cubicBezTo>
                        <a:pt x="6323" y="5854"/>
                        <a:pt x="8976" y="28278"/>
                        <a:pt x="10087" y="3037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5" name="Group 34"/>
            <p:cNvGrpSpPr/>
            <p:nvPr/>
          </p:nvGrpSpPr>
          <p:grpSpPr>
            <a:xfrm>
              <a:off x="1600200" y="3733800"/>
              <a:ext cx="1371600" cy="1066800"/>
              <a:chOff x="3733800" y="2971800"/>
              <a:chExt cx="1371600" cy="10668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3733800" y="2971800"/>
                <a:ext cx="1371600" cy="1066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6"/>
              <p:cNvGrpSpPr/>
              <p:nvPr/>
            </p:nvGrpSpPr>
            <p:grpSpPr>
              <a:xfrm>
                <a:off x="3886201" y="3124201"/>
                <a:ext cx="1050404" cy="914401"/>
                <a:chOff x="2257073" y="2060509"/>
                <a:chExt cx="1993883" cy="1735721"/>
              </a:xfrm>
            </p:grpSpPr>
            <p:grpSp>
              <p:nvGrpSpPr>
                <p:cNvPr id="38" name="Group 18"/>
                <p:cNvGrpSpPr>
                  <a:grpSpLocks/>
                </p:cNvGrpSpPr>
                <p:nvPr/>
              </p:nvGrpSpPr>
              <p:grpSpPr bwMode="auto">
                <a:xfrm>
                  <a:off x="3831051" y="2060509"/>
                  <a:ext cx="286722" cy="491639"/>
                  <a:chOff x="4069" y="3026"/>
                  <a:chExt cx="354" cy="607"/>
                </a:xfrm>
              </p:grpSpPr>
              <p:sp>
                <p:nvSpPr>
                  <p:cNvPr id="59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4069" y="3026"/>
                    <a:ext cx="354" cy="354"/>
                  </a:xfrm>
                  <a:prstGeom prst="ellipse">
                    <a:avLst/>
                  </a:prstGeom>
                  <a:noFill/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19" y="3063"/>
                    <a:ext cx="228" cy="570"/>
                  </a:xfrm>
                  <a:prstGeom prst="rect">
                    <a:avLst/>
                  </a:prstGeom>
                  <a:noFill/>
                  <a:ln w="2857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endParaRPr lang="en-US" sz="2400" dirty="0"/>
                  </a:p>
                </p:txBody>
              </p:sp>
            </p:grpSp>
            <p:grpSp>
              <p:nvGrpSpPr>
                <p:cNvPr id="39" name="Group 17"/>
                <p:cNvGrpSpPr>
                  <a:grpSpLocks/>
                </p:cNvGrpSpPr>
                <p:nvPr/>
              </p:nvGrpSpPr>
              <p:grpSpPr bwMode="auto">
                <a:xfrm>
                  <a:off x="2562671" y="2062131"/>
                  <a:ext cx="286722" cy="481920"/>
                  <a:chOff x="2488" y="3028"/>
                  <a:chExt cx="354" cy="595"/>
                </a:xfrm>
              </p:grpSpPr>
              <p:sp>
                <p:nvSpPr>
                  <p:cNvPr id="57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2488" y="3028"/>
                    <a:ext cx="354" cy="354"/>
                  </a:xfrm>
                  <a:prstGeom prst="ellipse">
                    <a:avLst/>
                  </a:prstGeom>
                  <a:noFill/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8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38" y="3053"/>
                    <a:ext cx="228" cy="570"/>
                  </a:xfrm>
                  <a:prstGeom prst="rect">
                    <a:avLst/>
                  </a:prstGeom>
                  <a:noFill/>
                  <a:ln w="2857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endParaRPr lang="en-US" sz="2400" dirty="0"/>
                  </a:p>
                </p:txBody>
              </p:sp>
            </p:grpSp>
            <p:sp>
              <p:nvSpPr>
                <p:cNvPr id="40" name="Freeform 16"/>
                <p:cNvSpPr>
                  <a:spLocks/>
                </p:cNvSpPr>
                <p:nvPr/>
              </p:nvSpPr>
              <p:spPr bwMode="auto">
                <a:xfrm>
                  <a:off x="2852633" y="2107487"/>
                  <a:ext cx="984088" cy="69656"/>
                </a:xfrm>
                <a:custGeom>
                  <a:avLst/>
                  <a:gdLst/>
                  <a:ahLst/>
                  <a:cxnLst>
                    <a:cxn ang="0">
                      <a:pos x="0" y="85"/>
                    </a:cxn>
                    <a:cxn ang="0">
                      <a:pos x="564" y="0"/>
                    </a:cxn>
                    <a:cxn ang="0">
                      <a:pos x="1215" y="86"/>
                    </a:cxn>
                  </a:cxnLst>
                  <a:rect l="0" t="0" r="r" b="b"/>
                  <a:pathLst>
                    <a:path w="1215" h="86">
                      <a:moveTo>
                        <a:pt x="0" y="85"/>
                      </a:moveTo>
                      <a:cubicBezTo>
                        <a:pt x="94" y="71"/>
                        <a:pt x="362" y="0"/>
                        <a:pt x="564" y="0"/>
                      </a:cubicBezTo>
                      <a:cubicBezTo>
                        <a:pt x="766" y="0"/>
                        <a:pt x="1080" y="68"/>
                        <a:pt x="1215" y="86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1" name="Group 19"/>
                <p:cNvGrpSpPr>
                  <a:grpSpLocks/>
                </p:cNvGrpSpPr>
                <p:nvPr/>
              </p:nvGrpSpPr>
              <p:grpSpPr bwMode="auto">
                <a:xfrm>
                  <a:off x="3923386" y="3304591"/>
                  <a:ext cx="286722" cy="491639"/>
                  <a:chOff x="4069" y="3026"/>
                  <a:chExt cx="354" cy="607"/>
                </a:xfrm>
              </p:grpSpPr>
              <p:sp>
                <p:nvSpPr>
                  <p:cNvPr id="55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4069" y="3026"/>
                    <a:ext cx="354" cy="354"/>
                  </a:xfrm>
                  <a:prstGeom prst="ellipse">
                    <a:avLst/>
                  </a:prstGeom>
                  <a:noFill/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19" y="3063"/>
                    <a:ext cx="228" cy="570"/>
                  </a:xfrm>
                  <a:prstGeom prst="rect">
                    <a:avLst/>
                  </a:prstGeom>
                  <a:noFill/>
                  <a:ln w="2857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endParaRPr lang="en-US" sz="2400" dirty="0"/>
                  </a:p>
                </p:txBody>
              </p:sp>
            </p:grpSp>
            <p:grpSp>
              <p:nvGrpSpPr>
                <p:cNvPr id="42" name="Group 19"/>
                <p:cNvGrpSpPr>
                  <a:grpSpLocks/>
                </p:cNvGrpSpPr>
                <p:nvPr/>
              </p:nvGrpSpPr>
              <p:grpSpPr bwMode="auto">
                <a:xfrm>
                  <a:off x="2431460" y="3017869"/>
                  <a:ext cx="286722" cy="491639"/>
                  <a:chOff x="4069" y="3026"/>
                  <a:chExt cx="354" cy="607"/>
                </a:xfrm>
              </p:grpSpPr>
              <p:sp>
                <p:nvSpPr>
                  <p:cNvPr id="53" name="Oval 52"/>
                  <p:cNvSpPr>
                    <a:spLocks noChangeArrowheads="1"/>
                  </p:cNvSpPr>
                  <p:nvPr/>
                </p:nvSpPr>
                <p:spPr bwMode="auto">
                  <a:xfrm>
                    <a:off x="4069" y="3026"/>
                    <a:ext cx="354" cy="354"/>
                  </a:xfrm>
                  <a:prstGeom prst="ellipse">
                    <a:avLst/>
                  </a:prstGeom>
                  <a:noFill/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19" y="3063"/>
                    <a:ext cx="228" cy="570"/>
                  </a:xfrm>
                  <a:prstGeom prst="rect">
                    <a:avLst/>
                  </a:prstGeom>
                  <a:noFill/>
                  <a:ln w="2857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endParaRPr lang="en-US" sz="2400" dirty="0"/>
                  </a:p>
                </p:txBody>
              </p:sp>
            </p:grpSp>
            <p:grpSp>
              <p:nvGrpSpPr>
                <p:cNvPr id="43" name="Group 19"/>
                <p:cNvGrpSpPr>
                  <a:grpSpLocks/>
                </p:cNvGrpSpPr>
                <p:nvPr/>
              </p:nvGrpSpPr>
              <p:grpSpPr bwMode="auto">
                <a:xfrm>
                  <a:off x="3223590" y="2643672"/>
                  <a:ext cx="286722" cy="491639"/>
                  <a:chOff x="4069" y="3026"/>
                  <a:chExt cx="354" cy="607"/>
                </a:xfrm>
              </p:grpSpPr>
              <p:sp>
                <p:nvSpPr>
                  <p:cNvPr id="51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4069" y="3026"/>
                    <a:ext cx="354" cy="354"/>
                  </a:xfrm>
                  <a:prstGeom prst="ellipse">
                    <a:avLst/>
                  </a:prstGeom>
                  <a:noFill/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19" y="3063"/>
                    <a:ext cx="228" cy="570"/>
                  </a:xfrm>
                  <a:prstGeom prst="rect">
                    <a:avLst/>
                  </a:prstGeom>
                  <a:noFill/>
                  <a:ln w="2857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endParaRPr lang="en-US" sz="2400" dirty="0"/>
                  </a:p>
                </p:txBody>
              </p:sp>
            </p:grpSp>
            <p:sp>
              <p:nvSpPr>
                <p:cNvPr id="44" name="Freeform 16"/>
                <p:cNvSpPr>
                  <a:spLocks/>
                </p:cNvSpPr>
                <p:nvPr/>
              </p:nvSpPr>
              <p:spPr bwMode="auto">
                <a:xfrm flipH="1">
                  <a:off x="2718182" y="2876939"/>
                  <a:ext cx="544274" cy="284797"/>
                </a:xfrm>
                <a:custGeom>
                  <a:avLst/>
                  <a:gdLst>
                    <a:gd name="connsiteX0" fmla="*/ 0 w 7647"/>
                    <a:gd name="connsiteY0" fmla="*/ 1628 h 56628"/>
                    <a:gd name="connsiteX1" fmla="*/ 2289 w 7647"/>
                    <a:gd name="connsiteY1" fmla="*/ 46628 h 56628"/>
                    <a:gd name="connsiteX2" fmla="*/ 7647 w 7647"/>
                    <a:gd name="connsiteY2" fmla="*/ 56628 h 56628"/>
                    <a:gd name="connsiteX0" fmla="*/ 0 w 11539"/>
                    <a:gd name="connsiteY0" fmla="*/ 287 h 9117"/>
                    <a:gd name="connsiteX1" fmla="*/ 4532 w 11539"/>
                    <a:gd name="connsiteY1" fmla="*/ 7351 h 9117"/>
                    <a:gd name="connsiteX2" fmla="*/ 11539 w 11539"/>
                    <a:gd name="connsiteY2" fmla="*/ 9117 h 9117"/>
                    <a:gd name="connsiteX0" fmla="*/ 0 w 10769"/>
                    <a:gd name="connsiteY0" fmla="*/ 315 h 6441"/>
                    <a:gd name="connsiteX1" fmla="*/ 4697 w 10769"/>
                    <a:gd name="connsiteY1" fmla="*/ 4504 h 6441"/>
                    <a:gd name="connsiteX2" fmla="*/ 10769 w 10769"/>
                    <a:gd name="connsiteY2" fmla="*/ 6441 h 6441"/>
                    <a:gd name="connsiteX0" fmla="*/ 0 w 10000"/>
                    <a:gd name="connsiteY0" fmla="*/ 0 h 9511"/>
                    <a:gd name="connsiteX1" fmla="*/ 4362 w 10000"/>
                    <a:gd name="connsiteY1" fmla="*/ 6504 h 9511"/>
                    <a:gd name="connsiteX2" fmla="*/ 10000 w 10000"/>
                    <a:gd name="connsiteY2" fmla="*/ 9511 h 9511"/>
                    <a:gd name="connsiteX0" fmla="*/ 0 w 10000"/>
                    <a:gd name="connsiteY0" fmla="*/ 0 h 11581"/>
                    <a:gd name="connsiteX1" fmla="*/ 4362 w 10000"/>
                    <a:gd name="connsiteY1" fmla="*/ 8419 h 11581"/>
                    <a:gd name="connsiteX2" fmla="*/ 10000 w 10000"/>
                    <a:gd name="connsiteY2" fmla="*/ 11581 h 115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000" h="11581">
                      <a:moveTo>
                        <a:pt x="0" y="0"/>
                      </a:moveTo>
                      <a:cubicBezTo>
                        <a:pt x="245" y="2003"/>
                        <a:pt x="2695" y="6489"/>
                        <a:pt x="4362" y="8419"/>
                      </a:cubicBezTo>
                      <a:cubicBezTo>
                        <a:pt x="6029" y="10349"/>
                        <a:pt x="8831" y="10919"/>
                        <a:pt x="10000" y="1158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16"/>
                <p:cNvSpPr>
                  <a:spLocks/>
                </p:cNvSpPr>
                <p:nvPr/>
              </p:nvSpPr>
              <p:spPr bwMode="auto">
                <a:xfrm flipV="1">
                  <a:off x="2834814" y="2254898"/>
                  <a:ext cx="1010816" cy="202487"/>
                </a:xfrm>
                <a:custGeom>
                  <a:avLst/>
                  <a:gdLst/>
                  <a:ahLst/>
                  <a:cxnLst>
                    <a:cxn ang="0">
                      <a:pos x="0" y="85"/>
                    </a:cxn>
                    <a:cxn ang="0">
                      <a:pos x="564" y="0"/>
                    </a:cxn>
                    <a:cxn ang="0">
                      <a:pos x="1215" y="86"/>
                    </a:cxn>
                  </a:cxnLst>
                  <a:rect l="0" t="0" r="r" b="b"/>
                  <a:pathLst>
                    <a:path w="1215" h="86">
                      <a:moveTo>
                        <a:pt x="0" y="85"/>
                      </a:moveTo>
                      <a:cubicBezTo>
                        <a:pt x="94" y="71"/>
                        <a:pt x="362" y="0"/>
                        <a:pt x="564" y="0"/>
                      </a:cubicBezTo>
                      <a:cubicBezTo>
                        <a:pt x="766" y="0"/>
                        <a:pt x="1080" y="68"/>
                        <a:pt x="1215" y="86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45"/>
                <p:cNvSpPr>
                  <a:spLocks/>
                </p:cNvSpPr>
                <p:nvPr/>
              </p:nvSpPr>
              <p:spPr bwMode="auto">
                <a:xfrm flipV="1">
                  <a:off x="2679304" y="3265714"/>
                  <a:ext cx="1244086" cy="392723"/>
                </a:xfrm>
                <a:custGeom>
                  <a:avLst/>
                  <a:gdLst>
                    <a:gd name="connsiteX0" fmla="*/ 0 w 10000"/>
                    <a:gd name="connsiteY0" fmla="*/ 10589 h 10589"/>
                    <a:gd name="connsiteX1" fmla="*/ 4642 w 10000"/>
                    <a:gd name="connsiteY1" fmla="*/ 705 h 10589"/>
                    <a:gd name="connsiteX2" fmla="*/ 10000 w 10000"/>
                    <a:gd name="connsiteY2" fmla="*/ 6361 h 10589"/>
                    <a:gd name="connsiteX0" fmla="*/ 0 w 9697"/>
                    <a:gd name="connsiteY0" fmla="*/ 10970 h 10970"/>
                    <a:gd name="connsiteX1" fmla="*/ 4642 w 9697"/>
                    <a:gd name="connsiteY1" fmla="*/ 1086 h 10970"/>
                    <a:gd name="connsiteX2" fmla="*/ 9697 w 9697"/>
                    <a:gd name="connsiteY2" fmla="*/ 4454 h 1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697" h="10970">
                      <a:moveTo>
                        <a:pt x="0" y="10970"/>
                      </a:moveTo>
                      <a:cubicBezTo>
                        <a:pt x="774" y="9342"/>
                        <a:pt x="3026" y="2172"/>
                        <a:pt x="4642" y="1086"/>
                      </a:cubicBezTo>
                      <a:cubicBezTo>
                        <a:pt x="6258" y="0"/>
                        <a:pt x="8586" y="2361"/>
                        <a:pt x="9697" y="4454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Freeform 46"/>
                <p:cNvSpPr>
                  <a:spLocks/>
                </p:cNvSpPr>
                <p:nvPr/>
              </p:nvSpPr>
              <p:spPr bwMode="auto">
                <a:xfrm flipV="1">
                  <a:off x="3417977" y="2915816"/>
                  <a:ext cx="505408" cy="505428"/>
                </a:xfrm>
                <a:custGeom>
                  <a:avLst/>
                  <a:gdLst>
                    <a:gd name="connsiteX0" fmla="*/ 0 w 10000"/>
                    <a:gd name="connsiteY0" fmla="*/ 10589 h 10589"/>
                    <a:gd name="connsiteX1" fmla="*/ 4642 w 10000"/>
                    <a:gd name="connsiteY1" fmla="*/ 705 h 10589"/>
                    <a:gd name="connsiteX2" fmla="*/ 10000 w 10000"/>
                    <a:gd name="connsiteY2" fmla="*/ 6361 h 10589"/>
                    <a:gd name="connsiteX0" fmla="*/ 0 w 9697"/>
                    <a:gd name="connsiteY0" fmla="*/ 10970 h 10970"/>
                    <a:gd name="connsiteX1" fmla="*/ 4642 w 9697"/>
                    <a:gd name="connsiteY1" fmla="*/ 1086 h 10970"/>
                    <a:gd name="connsiteX2" fmla="*/ 9697 w 9697"/>
                    <a:gd name="connsiteY2" fmla="*/ 4454 h 10970"/>
                    <a:gd name="connsiteX0" fmla="*/ 0 w 10000"/>
                    <a:gd name="connsiteY0" fmla="*/ 10575 h 10575"/>
                    <a:gd name="connsiteX1" fmla="*/ 4787 w 10000"/>
                    <a:gd name="connsiteY1" fmla="*/ 1565 h 10575"/>
                    <a:gd name="connsiteX2" fmla="*/ 10000 w 10000"/>
                    <a:gd name="connsiteY2" fmla="*/ 1908 h 10575"/>
                    <a:gd name="connsiteX0" fmla="*/ 0 w 10000"/>
                    <a:gd name="connsiteY0" fmla="*/ 10575 h 10575"/>
                    <a:gd name="connsiteX1" fmla="*/ 3846 w 10000"/>
                    <a:gd name="connsiteY1" fmla="*/ 3908 h 10575"/>
                    <a:gd name="connsiteX2" fmla="*/ 10000 w 10000"/>
                    <a:gd name="connsiteY2" fmla="*/ 1908 h 10575"/>
                    <a:gd name="connsiteX0" fmla="*/ 0 w 10000"/>
                    <a:gd name="connsiteY0" fmla="*/ 8667 h 8667"/>
                    <a:gd name="connsiteX1" fmla="*/ 3846 w 10000"/>
                    <a:gd name="connsiteY1" fmla="*/ 2000 h 8667"/>
                    <a:gd name="connsiteX2" fmla="*/ 10000 w 10000"/>
                    <a:gd name="connsiteY2" fmla="*/ 0 h 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000" h="8667">
                      <a:moveTo>
                        <a:pt x="0" y="8667"/>
                      </a:moveTo>
                      <a:cubicBezTo>
                        <a:pt x="798" y="7183"/>
                        <a:pt x="2179" y="3445"/>
                        <a:pt x="3846" y="2000"/>
                      </a:cubicBezTo>
                      <a:cubicBezTo>
                        <a:pt x="5513" y="555"/>
                        <a:pt x="7221" y="24"/>
                        <a:pt x="10000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Freeform 16"/>
                <p:cNvSpPr>
                  <a:spLocks/>
                </p:cNvSpPr>
                <p:nvPr/>
              </p:nvSpPr>
              <p:spPr bwMode="auto">
                <a:xfrm rot="10800000" flipV="1">
                  <a:off x="3495733" y="2838061"/>
                  <a:ext cx="505408" cy="505428"/>
                </a:xfrm>
                <a:custGeom>
                  <a:avLst/>
                  <a:gdLst>
                    <a:gd name="connsiteX0" fmla="*/ 0 w 10000"/>
                    <a:gd name="connsiteY0" fmla="*/ 10589 h 10589"/>
                    <a:gd name="connsiteX1" fmla="*/ 4642 w 10000"/>
                    <a:gd name="connsiteY1" fmla="*/ 705 h 10589"/>
                    <a:gd name="connsiteX2" fmla="*/ 10000 w 10000"/>
                    <a:gd name="connsiteY2" fmla="*/ 6361 h 10589"/>
                    <a:gd name="connsiteX0" fmla="*/ 0 w 9697"/>
                    <a:gd name="connsiteY0" fmla="*/ 10970 h 10970"/>
                    <a:gd name="connsiteX1" fmla="*/ 4642 w 9697"/>
                    <a:gd name="connsiteY1" fmla="*/ 1086 h 10970"/>
                    <a:gd name="connsiteX2" fmla="*/ 9697 w 9697"/>
                    <a:gd name="connsiteY2" fmla="*/ 4454 h 10970"/>
                    <a:gd name="connsiteX0" fmla="*/ 0 w 10000"/>
                    <a:gd name="connsiteY0" fmla="*/ 10575 h 10575"/>
                    <a:gd name="connsiteX1" fmla="*/ 4787 w 10000"/>
                    <a:gd name="connsiteY1" fmla="*/ 1565 h 10575"/>
                    <a:gd name="connsiteX2" fmla="*/ 10000 w 10000"/>
                    <a:gd name="connsiteY2" fmla="*/ 1908 h 10575"/>
                    <a:gd name="connsiteX0" fmla="*/ 0 w 10000"/>
                    <a:gd name="connsiteY0" fmla="*/ 10575 h 10575"/>
                    <a:gd name="connsiteX1" fmla="*/ 3846 w 10000"/>
                    <a:gd name="connsiteY1" fmla="*/ 3908 h 10575"/>
                    <a:gd name="connsiteX2" fmla="*/ 10000 w 10000"/>
                    <a:gd name="connsiteY2" fmla="*/ 1908 h 10575"/>
                    <a:gd name="connsiteX0" fmla="*/ 0 w 10000"/>
                    <a:gd name="connsiteY0" fmla="*/ 8667 h 8667"/>
                    <a:gd name="connsiteX1" fmla="*/ 3846 w 10000"/>
                    <a:gd name="connsiteY1" fmla="*/ 2000 h 8667"/>
                    <a:gd name="connsiteX2" fmla="*/ 10000 w 10000"/>
                    <a:gd name="connsiteY2" fmla="*/ 0 h 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000" h="8667">
                      <a:moveTo>
                        <a:pt x="0" y="8667"/>
                      </a:moveTo>
                      <a:cubicBezTo>
                        <a:pt x="798" y="7183"/>
                        <a:pt x="2179" y="3445"/>
                        <a:pt x="3846" y="2000"/>
                      </a:cubicBezTo>
                      <a:cubicBezTo>
                        <a:pt x="5513" y="555"/>
                        <a:pt x="7221" y="24"/>
                        <a:pt x="10000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16"/>
                <p:cNvSpPr>
                  <a:spLocks/>
                </p:cNvSpPr>
                <p:nvPr/>
              </p:nvSpPr>
              <p:spPr bwMode="auto">
                <a:xfrm rot="6146653" flipV="1">
                  <a:off x="1994557" y="2537854"/>
                  <a:ext cx="802199" cy="277168"/>
                </a:xfrm>
                <a:custGeom>
                  <a:avLst/>
                  <a:gdLst/>
                  <a:ahLst/>
                  <a:cxnLst>
                    <a:cxn ang="0">
                      <a:pos x="0" y="85"/>
                    </a:cxn>
                    <a:cxn ang="0">
                      <a:pos x="564" y="0"/>
                    </a:cxn>
                    <a:cxn ang="0">
                      <a:pos x="1215" y="86"/>
                    </a:cxn>
                  </a:cxnLst>
                  <a:rect l="0" t="0" r="r" b="b"/>
                  <a:pathLst>
                    <a:path w="1215" h="86">
                      <a:moveTo>
                        <a:pt x="0" y="85"/>
                      </a:moveTo>
                      <a:cubicBezTo>
                        <a:pt x="94" y="71"/>
                        <a:pt x="362" y="0"/>
                        <a:pt x="564" y="0"/>
                      </a:cubicBezTo>
                      <a:cubicBezTo>
                        <a:pt x="766" y="0"/>
                        <a:pt x="1080" y="68"/>
                        <a:pt x="1215" y="86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Freeform 16"/>
                <p:cNvSpPr>
                  <a:spLocks/>
                </p:cNvSpPr>
                <p:nvPr/>
              </p:nvSpPr>
              <p:spPr bwMode="auto">
                <a:xfrm rot="4713704">
                  <a:off x="3634047" y="2718141"/>
                  <a:ext cx="1029779" cy="204039"/>
                </a:xfrm>
                <a:custGeom>
                  <a:avLst/>
                  <a:gdLst>
                    <a:gd name="connsiteX0" fmla="*/ 0 w 10087"/>
                    <a:gd name="connsiteY0" fmla="*/ 12811 h 30371"/>
                    <a:gd name="connsiteX1" fmla="*/ 4642 w 10087"/>
                    <a:gd name="connsiteY1" fmla="*/ 2927 h 30371"/>
                    <a:gd name="connsiteX2" fmla="*/ 10087 w 10087"/>
                    <a:gd name="connsiteY2" fmla="*/ 30371 h 30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087" h="30371">
                      <a:moveTo>
                        <a:pt x="0" y="12811"/>
                      </a:moveTo>
                      <a:cubicBezTo>
                        <a:pt x="774" y="11183"/>
                        <a:pt x="2961" y="0"/>
                        <a:pt x="4642" y="2927"/>
                      </a:cubicBezTo>
                      <a:cubicBezTo>
                        <a:pt x="6323" y="5854"/>
                        <a:pt x="8976" y="28278"/>
                        <a:pt x="10087" y="3037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1" name="Group 60"/>
            <p:cNvGrpSpPr/>
            <p:nvPr/>
          </p:nvGrpSpPr>
          <p:grpSpPr>
            <a:xfrm>
              <a:off x="1828800" y="3429000"/>
              <a:ext cx="1371600" cy="1066800"/>
              <a:chOff x="3733800" y="2971800"/>
              <a:chExt cx="1371600" cy="10668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3733800" y="2971800"/>
                <a:ext cx="1371600" cy="1066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3" name="Group 6"/>
              <p:cNvGrpSpPr/>
              <p:nvPr/>
            </p:nvGrpSpPr>
            <p:grpSpPr>
              <a:xfrm>
                <a:off x="3886201" y="3124201"/>
                <a:ext cx="1050404" cy="914401"/>
                <a:chOff x="2257073" y="2060509"/>
                <a:chExt cx="1993883" cy="1735721"/>
              </a:xfrm>
            </p:grpSpPr>
            <p:grpSp>
              <p:nvGrpSpPr>
                <p:cNvPr id="64" name="Group 18"/>
                <p:cNvGrpSpPr>
                  <a:grpSpLocks/>
                </p:cNvGrpSpPr>
                <p:nvPr/>
              </p:nvGrpSpPr>
              <p:grpSpPr bwMode="auto">
                <a:xfrm>
                  <a:off x="3831051" y="2060509"/>
                  <a:ext cx="286722" cy="491639"/>
                  <a:chOff x="4069" y="3026"/>
                  <a:chExt cx="354" cy="607"/>
                </a:xfrm>
              </p:grpSpPr>
              <p:sp>
                <p:nvSpPr>
                  <p:cNvPr id="85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4069" y="3026"/>
                    <a:ext cx="354" cy="354"/>
                  </a:xfrm>
                  <a:prstGeom prst="ellipse">
                    <a:avLst/>
                  </a:prstGeom>
                  <a:noFill/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6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19" y="3063"/>
                    <a:ext cx="228" cy="570"/>
                  </a:xfrm>
                  <a:prstGeom prst="rect">
                    <a:avLst/>
                  </a:prstGeom>
                  <a:noFill/>
                  <a:ln w="2857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endParaRPr lang="en-US" sz="2400" dirty="0"/>
                  </a:p>
                </p:txBody>
              </p:sp>
            </p:grpSp>
            <p:grpSp>
              <p:nvGrpSpPr>
                <p:cNvPr id="65" name="Group 17"/>
                <p:cNvGrpSpPr>
                  <a:grpSpLocks/>
                </p:cNvGrpSpPr>
                <p:nvPr/>
              </p:nvGrpSpPr>
              <p:grpSpPr bwMode="auto">
                <a:xfrm>
                  <a:off x="2562671" y="2062131"/>
                  <a:ext cx="286722" cy="481920"/>
                  <a:chOff x="2488" y="3028"/>
                  <a:chExt cx="354" cy="595"/>
                </a:xfrm>
              </p:grpSpPr>
              <p:sp>
                <p:nvSpPr>
                  <p:cNvPr id="83" name="Oval 82"/>
                  <p:cNvSpPr>
                    <a:spLocks noChangeArrowheads="1"/>
                  </p:cNvSpPr>
                  <p:nvPr/>
                </p:nvSpPr>
                <p:spPr bwMode="auto">
                  <a:xfrm>
                    <a:off x="2488" y="3028"/>
                    <a:ext cx="354" cy="354"/>
                  </a:xfrm>
                  <a:prstGeom prst="ellipse">
                    <a:avLst/>
                  </a:prstGeom>
                  <a:noFill/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4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38" y="3053"/>
                    <a:ext cx="228" cy="570"/>
                  </a:xfrm>
                  <a:prstGeom prst="rect">
                    <a:avLst/>
                  </a:prstGeom>
                  <a:noFill/>
                  <a:ln w="2857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endParaRPr lang="en-US" sz="2400" dirty="0"/>
                  </a:p>
                </p:txBody>
              </p:sp>
            </p:grpSp>
            <p:sp>
              <p:nvSpPr>
                <p:cNvPr id="66" name="Freeform 16"/>
                <p:cNvSpPr>
                  <a:spLocks/>
                </p:cNvSpPr>
                <p:nvPr/>
              </p:nvSpPr>
              <p:spPr bwMode="auto">
                <a:xfrm>
                  <a:off x="2852633" y="2107487"/>
                  <a:ext cx="984088" cy="69656"/>
                </a:xfrm>
                <a:custGeom>
                  <a:avLst/>
                  <a:gdLst/>
                  <a:ahLst/>
                  <a:cxnLst>
                    <a:cxn ang="0">
                      <a:pos x="0" y="85"/>
                    </a:cxn>
                    <a:cxn ang="0">
                      <a:pos x="564" y="0"/>
                    </a:cxn>
                    <a:cxn ang="0">
                      <a:pos x="1215" y="86"/>
                    </a:cxn>
                  </a:cxnLst>
                  <a:rect l="0" t="0" r="r" b="b"/>
                  <a:pathLst>
                    <a:path w="1215" h="86">
                      <a:moveTo>
                        <a:pt x="0" y="85"/>
                      </a:moveTo>
                      <a:cubicBezTo>
                        <a:pt x="94" y="71"/>
                        <a:pt x="362" y="0"/>
                        <a:pt x="564" y="0"/>
                      </a:cubicBezTo>
                      <a:cubicBezTo>
                        <a:pt x="766" y="0"/>
                        <a:pt x="1080" y="68"/>
                        <a:pt x="1215" y="86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67" name="Group 19"/>
                <p:cNvGrpSpPr>
                  <a:grpSpLocks/>
                </p:cNvGrpSpPr>
                <p:nvPr/>
              </p:nvGrpSpPr>
              <p:grpSpPr bwMode="auto">
                <a:xfrm>
                  <a:off x="3923386" y="3304591"/>
                  <a:ext cx="286722" cy="491639"/>
                  <a:chOff x="4069" y="3026"/>
                  <a:chExt cx="354" cy="607"/>
                </a:xfrm>
              </p:grpSpPr>
              <p:sp>
                <p:nvSpPr>
                  <p:cNvPr id="81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4069" y="3026"/>
                    <a:ext cx="354" cy="354"/>
                  </a:xfrm>
                  <a:prstGeom prst="ellipse">
                    <a:avLst/>
                  </a:prstGeom>
                  <a:noFill/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2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19" y="3063"/>
                    <a:ext cx="228" cy="570"/>
                  </a:xfrm>
                  <a:prstGeom prst="rect">
                    <a:avLst/>
                  </a:prstGeom>
                  <a:noFill/>
                  <a:ln w="2857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endParaRPr lang="en-US" sz="2400" dirty="0"/>
                  </a:p>
                </p:txBody>
              </p:sp>
            </p:grpSp>
            <p:grpSp>
              <p:nvGrpSpPr>
                <p:cNvPr id="68" name="Group 19"/>
                <p:cNvGrpSpPr>
                  <a:grpSpLocks/>
                </p:cNvGrpSpPr>
                <p:nvPr/>
              </p:nvGrpSpPr>
              <p:grpSpPr bwMode="auto">
                <a:xfrm>
                  <a:off x="2431460" y="3017869"/>
                  <a:ext cx="286722" cy="491639"/>
                  <a:chOff x="4069" y="3026"/>
                  <a:chExt cx="354" cy="607"/>
                </a:xfrm>
              </p:grpSpPr>
              <p:sp>
                <p:nvSpPr>
                  <p:cNvPr id="79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4069" y="3026"/>
                    <a:ext cx="354" cy="354"/>
                  </a:xfrm>
                  <a:prstGeom prst="ellipse">
                    <a:avLst/>
                  </a:prstGeom>
                  <a:noFill/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19" y="3063"/>
                    <a:ext cx="228" cy="570"/>
                  </a:xfrm>
                  <a:prstGeom prst="rect">
                    <a:avLst/>
                  </a:prstGeom>
                  <a:noFill/>
                  <a:ln w="2857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endParaRPr lang="en-US" sz="2400" dirty="0"/>
                  </a:p>
                </p:txBody>
              </p:sp>
            </p:grpSp>
            <p:grpSp>
              <p:nvGrpSpPr>
                <p:cNvPr id="69" name="Group 19"/>
                <p:cNvGrpSpPr>
                  <a:grpSpLocks/>
                </p:cNvGrpSpPr>
                <p:nvPr/>
              </p:nvGrpSpPr>
              <p:grpSpPr bwMode="auto">
                <a:xfrm>
                  <a:off x="3223590" y="2643672"/>
                  <a:ext cx="286722" cy="491639"/>
                  <a:chOff x="4069" y="3026"/>
                  <a:chExt cx="354" cy="607"/>
                </a:xfrm>
              </p:grpSpPr>
              <p:sp>
                <p:nvSpPr>
                  <p:cNvPr id="77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4069" y="3026"/>
                    <a:ext cx="354" cy="354"/>
                  </a:xfrm>
                  <a:prstGeom prst="ellipse">
                    <a:avLst/>
                  </a:prstGeom>
                  <a:noFill/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19" y="3063"/>
                    <a:ext cx="228" cy="570"/>
                  </a:xfrm>
                  <a:prstGeom prst="rect">
                    <a:avLst/>
                  </a:prstGeom>
                  <a:noFill/>
                  <a:ln w="2857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endParaRPr lang="en-US" sz="2400" dirty="0"/>
                  </a:p>
                </p:txBody>
              </p:sp>
            </p:grpSp>
            <p:sp>
              <p:nvSpPr>
                <p:cNvPr id="70" name="Freeform 16"/>
                <p:cNvSpPr>
                  <a:spLocks/>
                </p:cNvSpPr>
                <p:nvPr/>
              </p:nvSpPr>
              <p:spPr bwMode="auto">
                <a:xfrm flipH="1">
                  <a:off x="2718182" y="2876939"/>
                  <a:ext cx="544274" cy="284797"/>
                </a:xfrm>
                <a:custGeom>
                  <a:avLst/>
                  <a:gdLst>
                    <a:gd name="connsiteX0" fmla="*/ 0 w 7647"/>
                    <a:gd name="connsiteY0" fmla="*/ 1628 h 56628"/>
                    <a:gd name="connsiteX1" fmla="*/ 2289 w 7647"/>
                    <a:gd name="connsiteY1" fmla="*/ 46628 h 56628"/>
                    <a:gd name="connsiteX2" fmla="*/ 7647 w 7647"/>
                    <a:gd name="connsiteY2" fmla="*/ 56628 h 56628"/>
                    <a:gd name="connsiteX0" fmla="*/ 0 w 11539"/>
                    <a:gd name="connsiteY0" fmla="*/ 287 h 9117"/>
                    <a:gd name="connsiteX1" fmla="*/ 4532 w 11539"/>
                    <a:gd name="connsiteY1" fmla="*/ 7351 h 9117"/>
                    <a:gd name="connsiteX2" fmla="*/ 11539 w 11539"/>
                    <a:gd name="connsiteY2" fmla="*/ 9117 h 9117"/>
                    <a:gd name="connsiteX0" fmla="*/ 0 w 10769"/>
                    <a:gd name="connsiteY0" fmla="*/ 315 h 6441"/>
                    <a:gd name="connsiteX1" fmla="*/ 4697 w 10769"/>
                    <a:gd name="connsiteY1" fmla="*/ 4504 h 6441"/>
                    <a:gd name="connsiteX2" fmla="*/ 10769 w 10769"/>
                    <a:gd name="connsiteY2" fmla="*/ 6441 h 6441"/>
                    <a:gd name="connsiteX0" fmla="*/ 0 w 10000"/>
                    <a:gd name="connsiteY0" fmla="*/ 0 h 9511"/>
                    <a:gd name="connsiteX1" fmla="*/ 4362 w 10000"/>
                    <a:gd name="connsiteY1" fmla="*/ 6504 h 9511"/>
                    <a:gd name="connsiteX2" fmla="*/ 10000 w 10000"/>
                    <a:gd name="connsiteY2" fmla="*/ 9511 h 9511"/>
                    <a:gd name="connsiteX0" fmla="*/ 0 w 10000"/>
                    <a:gd name="connsiteY0" fmla="*/ 0 h 11581"/>
                    <a:gd name="connsiteX1" fmla="*/ 4362 w 10000"/>
                    <a:gd name="connsiteY1" fmla="*/ 8419 h 11581"/>
                    <a:gd name="connsiteX2" fmla="*/ 10000 w 10000"/>
                    <a:gd name="connsiteY2" fmla="*/ 11581 h 115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000" h="11581">
                      <a:moveTo>
                        <a:pt x="0" y="0"/>
                      </a:moveTo>
                      <a:cubicBezTo>
                        <a:pt x="245" y="2003"/>
                        <a:pt x="2695" y="6489"/>
                        <a:pt x="4362" y="8419"/>
                      </a:cubicBezTo>
                      <a:cubicBezTo>
                        <a:pt x="6029" y="10349"/>
                        <a:pt x="8831" y="10919"/>
                        <a:pt x="10000" y="1158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" name="Freeform 16"/>
                <p:cNvSpPr>
                  <a:spLocks/>
                </p:cNvSpPr>
                <p:nvPr/>
              </p:nvSpPr>
              <p:spPr bwMode="auto">
                <a:xfrm flipV="1">
                  <a:off x="2834814" y="2254898"/>
                  <a:ext cx="1010816" cy="202487"/>
                </a:xfrm>
                <a:custGeom>
                  <a:avLst/>
                  <a:gdLst/>
                  <a:ahLst/>
                  <a:cxnLst>
                    <a:cxn ang="0">
                      <a:pos x="0" y="85"/>
                    </a:cxn>
                    <a:cxn ang="0">
                      <a:pos x="564" y="0"/>
                    </a:cxn>
                    <a:cxn ang="0">
                      <a:pos x="1215" y="86"/>
                    </a:cxn>
                  </a:cxnLst>
                  <a:rect l="0" t="0" r="r" b="b"/>
                  <a:pathLst>
                    <a:path w="1215" h="86">
                      <a:moveTo>
                        <a:pt x="0" y="85"/>
                      </a:moveTo>
                      <a:cubicBezTo>
                        <a:pt x="94" y="71"/>
                        <a:pt x="362" y="0"/>
                        <a:pt x="564" y="0"/>
                      </a:cubicBezTo>
                      <a:cubicBezTo>
                        <a:pt x="766" y="0"/>
                        <a:pt x="1080" y="68"/>
                        <a:pt x="1215" y="86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Freeform 71"/>
                <p:cNvSpPr>
                  <a:spLocks/>
                </p:cNvSpPr>
                <p:nvPr/>
              </p:nvSpPr>
              <p:spPr bwMode="auto">
                <a:xfrm flipV="1">
                  <a:off x="2679304" y="3265714"/>
                  <a:ext cx="1244086" cy="392723"/>
                </a:xfrm>
                <a:custGeom>
                  <a:avLst/>
                  <a:gdLst>
                    <a:gd name="connsiteX0" fmla="*/ 0 w 10000"/>
                    <a:gd name="connsiteY0" fmla="*/ 10589 h 10589"/>
                    <a:gd name="connsiteX1" fmla="*/ 4642 w 10000"/>
                    <a:gd name="connsiteY1" fmla="*/ 705 h 10589"/>
                    <a:gd name="connsiteX2" fmla="*/ 10000 w 10000"/>
                    <a:gd name="connsiteY2" fmla="*/ 6361 h 10589"/>
                    <a:gd name="connsiteX0" fmla="*/ 0 w 9697"/>
                    <a:gd name="connsiteY0" fmla="*/ 10970 h 10970"/>
                    <a:gd name="connsiteX1" fmla="*/ 4642 w 9697"/>
                    <a:gd name="connsiteY1" fmla="*/ 1086 h 10970"/>
                    <a:gd name="connsiteX2" fmla="*/ 9697 w 9697"/>
                    <a:gd name="connsiteY2" fmla="*/ 4454 h 1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697" h="10970">
                      <a:moveTo>
                        <a:pt x="0" y="10970"/>
                      </a:moveTo>
                      <a:cubicBezTo>
                        <a:pt x="774" y="9342"/>
                        <a:pt x="3026" y="2172"/>
                        <a:pt x="4642" y="1086"/>
                      </a:cubicBezTo>
                      <a:cubicBezTo>
                        <a:pt x="6258" y="0"/>
                        <a:pt x="8586" y="2361"/>
                        <a:pt x="9697" y="4454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Freeform 72"/>
                <p:cNvSpPr>
                  <a:spLocks/>
                </p:cNvSpPr>
                <p:nvPr/>
              </p:nvSpPr>
              <p:spPr bwMode="auto">
                <a:xfrm flipV="1">
                  <a:off x="3417977" y="2915816"/>
                  <a:ext cx="505408" cy="505428"/>
                </a:xfrm>
                <a:custGeom>
                  <a:avLst/>
                  <a:gdLst>
                    <a:gd name="connsiteX0" fmla="*/ 0 w 10000"/>
                    <a:gd name="connsiteY0" fmla="*/ 10589 h 10589"/>
                    <a:gd name="connsiteX1" fmla="*/ 4642 w 10000"/>
                    <a:gd name="connsiteY1" fmla="*/ 705 h 10589"/>
                    <a:gd name="connsiteX2" fmla="*/ 10000 w 10000"/>
                    <a:gd name="connsiteY2" fmla="*/ 6361 h 10589"/>
                    <a:gd name="connsiteX0" fmla="*/ 0 w 9697"/>
                    <a:gd name="connsiteY0" fmla="*/ 10970 h 10970"/>
                    <a:gd name="connsiteX1" fmla="*/ 4642 w 9697"/>
                    <a:gd name="connsiteY1" fmla="*/ 1086 h 10970"/>
                    <a:gd name="connsiteX2" fmla="*/ 9697 w 9697"/>
                    <a:gd name="connsiteY2" fmla="*/ 4454 h 10970"/>
                    <a:gd name="connsiteX0" fmla="*/ 0 w 10000"/>
                    <a:gd name="connsiteY0" fmla="*/ 10575 h 10575"/>
                    <a:gd name="connsiteX1" fmla="*/ 4787 w 10000"/>
                    <a:gd name="connsiteY1" fmla="*/ 1565 h 10575"/>
                    <a:gd name="connsiteX2" fmla="*/ 10000 w 10000"/>
                    <a:gd name="connsiteY2" fmla="*/ 1908 h 10575"/>
                    <a:gd name="connsiteX0" fmla="*/ 0 w 10000"/>
                    <a:gd name="connsiteY0" fmla="*/ 10575 h 10575"/>
                    <a:gd name="connsiteX1" fmla="*/ 3846 w 10000"/>
                    <a:gd name="connsiteY1" fmla="*/ 3908 h 10575"/>
                    <a:gd name="connsiteX2" fmla="*/ 10000 w 10000"/>
                    <a:gd name="connsiteY2" fmla="*/ 1908 h 10575"/>
                    <a:gd name="connsiteX0" fmla="*/ 0 w 10000"/>
                    <a:gd name="connsiteY0" fmla="*/ 8667 h 8667"/>
                    <a:gd name="connsiteX1" fmla="*/ 3846 w 10000"/>
                    <a:gd name="connsiteY1" fmla="*/ 2000 h 8667"/>
                    <a:gd name="connsiteX2" fmla="*/ 10000 w 10000"/>
                    <a:gd name="connsiteY2" fmla="*/ 0 h 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000" h="8667">
                      <a:moveTo>
                        <a:pt x="0" y="8667"/>
                      </a:moveTo>
                      <a:cubicBezTo>
                        <a:pt x="798" y="7183"/>
                        <a:pt x="2179" y="3445"/>
                        <a:pt x="3846" y="2000"/>
                      </a:cubicBezTo>
                      <a:cubicBezTo>
                        <a:pt x="5513" y="555"/>
                        <a:pt x="7221" y="24"/>
                        <a:pt x="10000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Freeform 16"/>
                <p:cNvSpPr>
                  <a:spLocks/>
                </p:cNvSpPr>
                <p:nvPr/>
              </p:nvSpPr>
              <p:spPr bwMode="auto">
                <a:xfrm rot="10800000" flipV="1">
                  <a:off x="3495733" y="2838061"/>
                  <a:ext cx="505408" cy="505428"/>
                </a:xfrm>
                <a:custGeom>
                  <a:avLst/>
                  <a:gdLst>
                    <a:gd name="connsiteX0" fmla="*/ 0 w 10000"/>
                    <a:gd name="connsiteY0" fmla="*/ 10589 h 10589"/>
                    <a:gd name="connsiteX1" fmla="*/ 4642 w 10000"/>
                    <a:gd name="connsiteY1" fmla="*/ 705 h 10589"/>
                    <a:gd name="connsiteX2" fmla="*/ 10000 w 10000"/>
                    <a:gd name="connsiteY2" fmla="*/ 6361 h 10589"/>
                    <a:gd name="connsiteX0" fmla="*/ 0 w 9697"/>
                    <a:gd name="connsiteY0" fmla="*/ 10970 h 10970"/>
                    <a:gd name="connsiteX1" fmla="*/ 4642 w 9697"/>
                    <a:gd name="connsiteY1" fmla="*/ 1086 h 10970"/>
                    <a:gd name="connsiteX2" fmla="*/ 9697 w 9697"/>
                    <a:gd name="connsiteY2" fmla="*/ 4454 h 10970"/>
                    <a:gd name="connsiteX0" fmla="*/ 0 w 10000"/>
                    <a:gd name="connsiteY0" fmla="*/ 10575 h 10575"/>
                    <a:gd name="connsiteX1" fmla="*/ 4787 w 10000"/>
                    <a:gd name="connsiteY1" fmla="*/ 1565 h 10575"/>
                    <a:gd name="connsiteX2" fmla="*/ 10000 w 10000"/>
                    <a:gd name="connsiteY2" fmla="*/ 1908 h 10575"/>
                    <a:gd name="connsiteX0" fmla="*/ 0 w 10000"/>
                    <a:gd name="connsiteY0" fmla="*/ 10575 h 10575"/>
                    <a:gd name="connsiteX1" fmla="*/ 3846 w 10000"/>
                    <a:gd name="connsiteY1" fmla="*/ 3908 h 10575"/>
                    <a:gd name="connsiteX2" fmla="*/ 10000 w 10000"/>
                    <a:gd name="connsiteY2" fmla="*/ 1908 h 10575"/>
                    <a:gd name="connsiteX0" fmla="*/ 0 w 10000"/>
                    <a:gd name="connsiteY0" fmla="*/ 8667 h 8667"/>
                    <a:gd name="connsiteX1" fmla="*/ 3846 w 10000"/>
                    <a:gd name="connsiteY1" fmla="*/ 2000 h 8667"/>
                    <a:gd name="connsiteX2" fmla="*/ 10000 w 10000"/>
                    <a:gd name="connsiteY2" fmla="*/ 0 h 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000" h="8667">
                      <a:moveTo>
                        <a:pt x="0" y="8667"/>
                      </a:moveTo>
                      <a:cubicBezTo>
                        <a:pt x="798" y="7183"/>
                        <a:pt x="2179" y="3445"/>
                        <a:pt x="3846" y="2000"/>
                      </a:cubicBezTo>
                      <a:cubicBezTo>
                        <a:pt x="5513" y="555"/>
                        <a:pt x="7221" y="24"/>
                        <a:pt x="10000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Freeform 16"/>
                <p:cNvSpPr>
                  <a:spLocks/>
                </p:cNvSpPr>
                <p:nvPr/>
              </p:nvSpPr>
              <p:spPr bwMode="auto">
                <a:xfrm rot="6146653" flipV="1">
                  <a:off x="1994557" y="2537854"/>
                  <a:ext cx="802199" cy="277168"/>
                </a:xfrm>
                <a:custGeom>
                  <a:avLst/>
                  <a:gdLst/>
                  <a:ahLst/>
                  <a:cxnLst>
                    <a:cxn ang="0">
                      <a:pos x="0" y="85"/>
                    </a:cxn>
                    <a:cxn ang="0">
                      <a:pos x="564" y="0"/>
                    </a:cxn>
                    <a:cxn ang="0">
                      <a:pos x="1215" y="86"/>
                    </a:cxn>
                  </a:cxnLst>
                  <a:rect l="0" t="0" r="r" b="b"/>
                  <a:pathLst>
                    <a:path w="1215" h="86">
                      <a:moveTo>
                        <a:pt x="0" y="85"/>
                      </a:moveTo>
                      <a:cubicBezTo>
                        <a:pt x="94" y="71"/>
                        <a:pt x="362" y="0"/>
                        <a:pt x="564" y="0"/>
                      </a:cubicBezTo>
                      <a:cubicBezTo>
                        <a:pt x="766" y="0"/>
                        <a:pt x="1080" y="68"/>
                        <a:pt x="1215" y="86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" name="Freeform 16"/>
                <p:cNvSpPr>
                  <a:spLocks/>
                </p:cNvSpPr>
                <p:nvPr/>
              </p:nvSpPr>
              <p:spPr bwMode="auto">
                <a:xfrm rot="4713704">
                  <a:off x="3634047" y="2718141"/>
                  <a:ext cx="1029779" cy="204039"/>
                </a:xfrm>
                <a:custGeom>
                  <a:avLst/>
                  <a:gdLst>
                    <a:gd name="connsiteX0" fmla="*/ 0 w 10087"/>
                    <a:gd name="connsiteY0" fmla="*/ 12811 h 30371"/>
                    <a:gd name="connsiteX1" fmla="*/ 4642 w 10087"/>
                    <a:gd name="connsiteY1" fmla="*/ 2927 h 30371"/>
                    <a:gd name="connsiteX2" fmla="*/ 10087 w 10087"/>
                    <a:gd name="connsiteY2" fmla="*/ 30371 h 30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087" h="30371">
                      <a:moveTo>
                        <a:pt x="0" y="12811"/>
                      </a:moveTo>
                      <a:cubicBezTo>
                        <a:pt x="774" y="11183"/>
                        <a:pt x="2961" y="0"/>
                        <a:pt x="4642" y="2927"/>
                      </a:cubicBezTo>
                      <a:cubicBezTo>
                        <a:pt x="6323" y="5854"/>
                        <a:pt x="8976" y="28278"/>
                        <a:pt x="10087" y="3037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cxnSp>
          <p:nvCxnSpPr>
            <p:cNvPr id="87" name="Straight Arrow Connector 86"/>
            <p:cNvCxnSpPr/>
            <p:nvPr/>
          </p:nvCxnSpPr>
          <p:spPr>
            <a:xfrm>
              <a:off x="3352800" y="4494212"/>
              <a:ext cx="2133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/>
            <p:cNvGrpSpPr/>
            <p:nvPr/>
          </p:nvGrpSpPr>
          <p:grpSpPr>
            <a:xfrm>
              <a:off x="5791200" y="3901583"/>
              <a:ext cx="1388516" cy="1203817"/>
              <a:chOff x="2650084" y="2590800"/>
              <a:chExt cx="3691431" cy="3200400"/>
            </a:xfrm>
          </p:grpSpPr>
          <p:grpSp>
            <p:nvGrpSpPr>
              <p:cNvPr id="89" name="Group 19"/>
              <p:cNvGrpSpPr>
                <a:grpSpLocks/>
              </p:cNvGrpSpPr>
              <p:nvPr/>
            </p:nvGrpSpPr>
            <p:grpSpPr bwMode="auto">
              <a:xfrm>
                <a:off x="5733078" y="5299561"/>
                <a:ext cx="286722" cy="491639"/>
                <a:chOff x="4069" y="3026"/>
                <a:chExt cx="354" cy="607"/>
              </a:xfrm>
            </p:grpSpPr>
            <p:sp>
              <p:nvSpPr>
                <p:cNvPr id="111" name="Oval 20"/>
                <p:cNvSpPr>
                  <a:spLocks noChangeArrowheads="1"/>
                </p:cNvSpPr>
                <p:nvPr/>
              </p:nvSpPr>
              <p:spPr bwMode="auto">
                <a:xfrm>
                  <a:off x="4069" y="3026"/>
                  <a:ext cx="354" cy="354"/>
                </a:xfrm>
                <a:prstGeom prst="ellips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119" y="3063"/>
                  <a:ext cx="228" cy="570"/>
                </a:xfrm>
                <a:prstGeom prst="rect">
                  <a:avLst/>
                </a:prstGeom>
                <a:noFill/>
                <a:ln w="2857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endParaRPr lang="en-US" sz="2400" dirty="0"/>
                </a:p>
              </p:txBody>
            </p:sp>
          </p:grpSp>
          <p:grpSp>
            <p:nvGrpSpPr>
              <p:cNvPr id="90" name="Group 19"/>
              <p:cNvGrpSpPr>
                <a:grpSpLocks/>
              </p:cNvGrpSpPr>
              <p:nvPr/>
            </p:nvGrpSpPr>
            <p:grpSpPr bwMode="auto">
              <a:xfrm>
                <a:off x="2971800" y="5299561"/>
                <a:ext cx="286722" cy="491639"/>
                <a:chOff x="4069" y="3026"/>
                <a:chExt cx="354" cy="607"/>
              </a:xfrm>
            </p:grpSpPr>
            <p:sp>
              <p:nvSpPr>
                <p:cNvPr id="109" name="Oval 108"/>
                <p:cNvSpPr>
                  <a:spLocks noChangeArrowheads="1"/>
                </p:cNvSpPr>
                <p:nvPr/>
              </p:nvSpPr>
              <p:spPr bwMode="auto">
                <a:xfrm>
                  <a:off x="4069" y="3026"/>
                  <a:ext cx="354" cy="354"/>
                </a:xfrm>
                <a:prstGeom prst="ellips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119" y="3063"/>
                  <a:ext cx="228" cy="570"/>
                </a:xfrm>
                <a:prstGeom prst="rect">
                  <a:avLst/>
                </a:prstGeom>
                <a:noFill/>
                <a:ln w="2857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endParaRPr lang="en-US" sz="2400" dirty="0"/>
                </a:p>
              </p:txBody>
            </p:sp>
          </p:grpSp>
          <p:grpSp>
            <p:nvGrpSpPr>
              <p:cNvPr id="91" name="Group 18"/>
              <p:cNvGrpSpPr>
                <a:grpSpLocks/>
              </p:cNvGrpSpPr>
              <p:nvPr/>
            </p:nvGrpSpPr>
            <p:grpSpPr bwMode="auto">
              <a:xfrm>
                <a:off x="5733078" y="2590800"/>
                <a:ext cx="286722" cy="491639"/>
                <a:chOff x="4069" y="3026"/>
                <a:chExt cx="354" cy="607"/>
              </a:xfrm>
            </p:grpSpPr>
            <p:sp>
              <p:nvSpPr>
                <p:cNvPr id="107" name="Oval 11"/>
                <p:cNvSpPr>
                  <a:spLocks noChangeArrowheads="1"/>
                </p:cNvSpPr>
                <p:nvPr/>
              </p:nvSpPr>
              <p:spPr bwMode="auto">
                <a:xfrm>
                  <a:off x="4069" y="3026"/>
                  <a:ext cx="354" cy="354"/>
                </a:xfrm>
                <a:prstGeom prst="ellips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119" y="3063"/>
                  <a:ext cx="228" cy="570"/>
                </a:xfrm>
                <a:prstGeom prst="rect">
                  <a:avLst/>
                </a:prstGeom>
                <a:noFill/>
                <a:ln w="2857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endParaRPr lang="en-US" sz="2400" dirty="0"/>
                </a:p>
              </p:txBody>
            </p:sp>
          </p:grpSp>
          <p:grpSp>
            <p:nvGrpSpPr>
              <p:cNvPr id="92" name="Group 19"/>
              <p:cNvGrpSpPr>
                <a:grpSpLocks/>
              </p:cNvGrpSpPr>
              <p:nvPr/>
            </p:nvGrpSpPr>
            <p:grpSpPr bwMode="auto">
              <a:xfrm>
                <a:off x="2971800" y="2590800"/>
                <a:ext cx="286722" cy="491639"/>
                <a:chOff x="4069" y="3026"/>
                <a:chExt cx="354" cy="607"/>
              </a:xfrm>
            </p:grpSpPr>
            <p:sp>
              <p:nvSpPr>
                <p:cNvPr id="105" name="Oval 20"/>
                <p:cNvSpPr>
                  <a:spLocks noChangeArrowheads="1"/>
                </p:cNvSpPr>
                <p:nvPr/>
              </p:nvSpPr>
              <p:spPr bwMode="auto">
                <a:xfrm>
                  <a:off x="4069" y="3026"/>
                  <a:ext cx="354" cy="354"/>
                </a:xfrm>
                <a:prstGeom prst="ellips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119" y="3063"/>
                  <a:ext cx="228" cy="570"/>
                </a:xfrm>
                <a:prstGeom prst="rect">
                  <a:avLst/>
                </a:prstGeom>
                <a:noFill/>
                <a:ln w="2857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endParaRPr lang="en-US" sz="2400" dirty="0"/>
                </a:p>
              </p:txBody>
            </p:sp>
          </p:grpSp>
          <p:sp>
            <p:nvSpPr>
              <p:cNvPr id="93" name="Freeform 92"/>
              <p:cNvSpPr/>
              <p:nvPr/>
            </p:nvSpPr>
            <p:spPr>
              <a:xfrm>
                <a:off x="3256384" y="2600131"/>
                <a:ext cx="2463281" cy="143069"/>
              </a:xfrm>
              <a:custGeom>
                <a:avLst/>
                <a:gdLst>
                  <a:gd name="connsiteX0" fmla="*/ 0 w 2463281"/>
                  <a:gd name="connsiteY0" fmla="*/ 143069 h 143069"/>
                  <a:gd name="connsiteX1" fmla="*/ 1194318 w 2463281"/>
                  <a:gd name="connsiteY1" fmla="*/ 3110 h 143069"/>
                  <a:gd name="connsiteX2" fmla="*/ 2463281 w 2463281"/>
                  <a:gd name="connsiteY2" fmla="*/ 124408 h 143069"/>
                  <a:gd name="connsiteX3" fmla="*/ 2463281 w 2463281"/>
                  <a:gd name="connsiteY3" fmla="*/ 124408 h 143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63281" h="143069">
                    <a:moveTo>
                      <a:pt x="0" y="143069"/>
                    </a:moveTo>
                    <a:cubicBezTo>
                      <a:pt x="391885" y="74644"/>
                      <a:pt x="783771" y="6220"/>
                      <a:pt x="1194318" y="3110"/>
                    </a:cubicBezTo>
                    <a:cubicBezTo>
                      <a:pt x="1604865" y="0"/>
                      <a:pt x="2463281" y="124408"/>
                      <a:pt x="2463281" y="124408"/>
                    </a:cubicBezTo>
                    <a:lnTo>
                      <a:pt x="2463281" y="124408"/>
                    </a:lnTo>
                  </a:path>
                </a:pathLst>
              </a:custGeom>
              <a:ln w="19050">
                <a:solidFill>
                  <a:schemeClr val="tx1"/>
                </a:solidFill>
                <a:tailEnd type="arrow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 93"/>
              <p:cNvSpPr/>
              <p:nvPr/>
            </p:nvSpPr>
            <p:spPr>
              <a:xfrm rot="10800000">
                <a:off x="3251719" y="2752531"/>
                <a:ext cx="2463281" cy="143069"/>
              </a:xfrm>
              <a:custGeom>
                <a:avLst/>
                <a:gdLst>
                  <a:gd name="connsiteX0" fmla="*/ 0 w 2463281"/>
                  <a:gd name="connsiteY0" fmla="*/ 143069 h 143069"/>
                  <a:gd name="connsiteX1" fmla="*/ 1194318 w 2463281"/>
                  <a:gd name="connsiteY1" fmla="*/ 3110 h 143069"/>
                  <a:gd name="connsiteX2" fmla="*/ 2463281 w 2463281"/>
                  <a:gd name="connsiteY2" fmla="*/ 124408 h 143069"/>
                  <a:gd name="connsiteX3" fmla="*/ 2463281 w 2463281"/>
                  <a:gd name="connsiteY3" fmla="*/ 124408 h 143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63281" h="143069">
                    <a:moveTo>
                      <a:pt x="0" y="143069"/>
                    </a:moveTo>
                    <a:cubicBezTo>
                      <a:pt x="391885" y="74644"/>
                      <a:pt x="783771" y="6220"/>
                      <a:pt x="1194318" y="3110"/>
                    </a:cubicBezTo>
                    <a:cubicBezTo>
                      <a:pt x="1604865" y="0"/>
                      <a:pt x="2463281" y="124408"/>
                      <a:pt x="2463281" y="124408"/>
                    </a:cubicBezTo>
                    <a:lnTo>
                      <a:pt x="2463281" y="124408"/>
                    </a:lnTo>
                  </a:path>
                </a:pathLst>
              </a:custGeom>
              <a:ln w="19050">
                <a:solidFill>
                  <a:schemeClr val="tx1"/>
                </a:solidFill>
                <a:tailEnd type="arrow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 94"/>
              <p:cNvSpPr/>
              <p:nvPr/>
            </p:nvSpPr>
            <p:spPr>
              <a:xfrm>
                <a:off x="3281266" y="5308891"/>
                <a:ext cx="2463281" cy="143069"/>
              </a:xfrm>
              <a:custGeom>
                <a:avLst/>
                <a:gdLst>
                  <a:gd name="connsiteX0" fmla="*/ 0 w 2463281"/>
                  <a:gd name="connsiteY0" fmla="*/ 143069 h 143069"/>
                  <a:gd name="connsiteX1" fmla="*/ 1194318 w 2463281"/>
                  <a:gd name="connsiteY1" fmla="*/ 3110 h 143069"/>
                  <a:gd name="connsiteX2" fmla="*/ 2463281 w 2463281"/>
                  <a:gd name="connsiteY2" fmla="*/ 124408 h 143069"/>
                  <a:gd name="connsiteX3" fmla="*/ 2463281 w 2463281"/>
                  <a:gd name="connsiteY3" fmla="*/ 124408 h 143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63281" h="143069">
                    <a:moveTo>
                      <a:pt x="0" y="143069"/>
                    </a:moveTo>
                    <a:cubicBezTo>
                      <a:pt x="391885" y="74644"/>
                      <a:pt x="783771" y="6220"/>
                      <a:pt x="1194318" y="3110"/>
                    </a:cubicBezTo>
                    <a:cubicBezTo>
                      <a:pt x="1604865" y="0"/>
                      <a:pt x="2463281" y="124408"/>
                      <a:pt x="2463281" y="124408"/>
                    </a:cubicBezTo>
                    <a:lnTo>
                      <a:pt x="2463281" y="124408"/>
                    </a:lnTo>
                  </a:path>
                </a:pathLst>
              </a:custGeom>
              <a:ln w="19050">
                <a:solidFill>
                  <a:schemeClr val="tx1"/>
                </a:solidFill>
                <a:tailEnd type="arrow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 95"/>
              <p:cNvSpPr/>
              <p:nvPr/>
            </p:nvSpPr>
            <p:spPr>
              <a:xfrm rot="10800000">
                <a:off x="3276601" y="5461291"/>
                <a:ext cx="2463281" cy="143069"/>
              </a:xfrm>
              <a:custGeom>
                <a:avLst/>
                <a:gdLst>
                  <a:gd name="connsiteX0" fmla="*/ 0 w 2463281"/>
                  <a:gd name="connsiteY0" fmla="*/ 143069 h 143069"/>
                  <a:gd name="connsiteX1" fmla="*/ 1194318 w 2463281"/>
                  <a:gd name="connsiteY1" fmla="*/ 3110 h 143069"/>
                  <a:gd name="connsiteX2" fmla="*/ 2463281 w 2463281"/>
                  <a:gd name="connsiteY2" fmla="*/ 124408 h 143069"/>
                  <a:gd name="connsiteX3" fmla="*/ 2463281 w 2463281"/>
                  <a:gd name="connsiteY3" fmla="*/ 124408 h 143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63281" h="143069">
                    <a:moveTo>
                      <a:pt x="0" y="143069"/>
                    </a:moveTo>
                    <a:cubicBezTo>
                      <a:pt x="391885" y="74644"/>
                      <a:pt x="783771" y="6220"/>
                      <a:pt x="1194318" y="3110"/>
                    </a:cubicBezTo>
                    <a:cubicBezTo>
                      <a:pt x="1604865" y="0"/>
                      <a:pt x="2463281" y="124408"/>
                      <a:pt x="2463281" y="124408"/>
                    </a:cubicBezTo>
                    <a:lnTo>
                      <a:pt x="2463281" y="124408"/>
                    </a:lnTo>
                  </a:path>
                </a:pathLst>
              </a:custGeom>
              <a:ln w="19050">
                <a:solidFill>
                  <a:schemeClr val="tx1"/>
                </a:solidFill>
                <a:tailEnd type="arrow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reeform 96"/>
              <p:cNvSpPr/>
              <p:nvPr/>
            </p:nvSpPr>
            <p:spPr>
              <a:xfrm rot="16200000">
                <a:off x="4554894" y="4013719"/>
                <a:ext cx="2463281" cy="143069"/>
              </a:xfrm>
              <a:custGeom>
                <a:avLst/>
                <a:gdLst>
                  <a:gd name="connsiteX0" fmla="*/ 0 w 2463281"/>
                  <a:gd name="connsiteY0" fmla="*/ 143069 h 143069"/>
                  <a:gd name="connsiteX1" fmla="*/ 1194318 w 2463281"/>
                  <a:gd name="connsiteY1" fmla="*/ 3110 h 143069"/>
                  <a:gd name="connsiteX2" fmla="*/ 2463281 w 2463281"/>
                  <a:gd name="connsiteY2" fmla="*/ 124408 h 143069"/>
                  <a:gd name="connsiteX3" fmla="*/ 2463281 w 2463281"/>
                  <a:gd name="connsiteY3" fmla="*/ 124408 h 143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63281" h="143069">
                    <a:moveTo>
                      <a:pt x="0" y="143069"/>
                    </a:moveTo>
                    <a:cubicBezTo>
                      <a:pt x="391885" y="74644"/>
                      <a:pt x="783771" y="6220"/>
                      <a:pt x="1194318" y="3110"/>
                    </a:cubicBezTo>
                    <a:cubicBezTo>
                      <a:pt x="1604865" y="0"/>
                      <a:pt x="2463281" y="124408"/>
                      <a:pt x="2463281" y="124408"/>
                    </a:cubicBezTo>
                    <a:lnTo>
                      <a:pt x="2463281" y="124408"/>
                    </a:lnTo>
                  </a:path>
                </a:pathLst>
              </a:custGeom>
              <a:ln w="19050">
                <a:solidFill>
                  <a:schemeClr val="tx1"/>
                </a:solidFill>
                <a:tailEnd type="arrow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 97"/>
              <p:cNvSpPr/>
              <p:nvPr/>
            </p:nvSpPr>
            <p:spPr>
              <a:xfrm rot="5400000">
                <a:off x="4783494" y="4055706"/>
                <a:ext cx="2463281" cy="143069"/>
              </a:xfrm>
              <a:custGeom>
                <a:avLst/>
                <a:gdLst>
                  <a:gd name="connsiteX0" fmla="*/ 0 w 2463281"/>
                  <a:gd name="connsiteY0" fmla="*/ 143069 h 143069"/>
                  <a:gd name="connsiteX1" fmla="*/ 1194318 w 2463281"/>
                  <a:gd name="connsiteY1" fmla="*/ 3110 h 143069"/>
                  <a:gd name="connsiteX2" fmla="*/ 2463281 w 2463281"/>
                  <a:gd name="connsiteY2" fmla="*/ 124408 h 143069"/>
                  <a:gd name="connsiteX3" fmla="*/ 2463281 w 2463281"/>
                  <a:gd name="connsiteY3" fmla="*/ 124408 h 143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63281" h="143069">
                    <a:moveTo>
                      <a:pt x="0" y="143069"/>
                    </a:moveTo>
                    <a:cubicBezTo>
                      <a:pt x="391885" y="74644"/>
                      <a:pt x="783771" y="6220"/>
                      <a:pt x="1194318" y="3110"/>
                    </a:cubicBezTo>
                    <a:cubicBezTo>
                      <a:pt x="1604865" y="0"/>
                      <a:pt x="2463281" y="124408"/>
                      <a:pt x="2463281" y="124408"/>
                    </a:cubicBezTo>
                    <a:lnTo>
                      <a:pt x="2463281" y="124408"/>
                    </a:lnTo>
                  </a:path>
                </a:pathLst>
              </a:custGeom>
              <a:ln w="19050">
                <a:solidFill>
                  <a:schemeClr val="tx1"/>
                </a:solidFill>
                <a:tailEnd type="arrow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reeform 98"/>
              <p:cNvSpPr/>
              <p:nvPr/>
            </p:nvSpPr>
            <p:spPr>
              <a:xfrm rot="16200000">
                <a:off x="1811694" y="4013719"/>
                <a:ext cx="2463281" cy="143069"/>
              </a:xfrm>
              <a:custGeom>
                <a:avLst/>
                <a:gdLst>
                  <a:gd name="connsiteX0" fmla="*/ 0 w 2463281"/>
                  <a:gd name="connsiteY0" fmla="*/ 143069 h 143069"/>
                  <a:gd name="connsiteX1" fmla="*/ 1194318 w 2463281"/>
                  <a:gd name="connsiteY1" fmla="*/ 3110 h 143069"/>
                  <a:gd name="connsiteX2" fmla="*/ 2463281 w 2463281"/>
                  <a:gd name="connsiteY2" fmla="*/ 124408 h 143069"/>
                  <a:gd name="connsiteX3" fmla="*/ 2463281 w 2463281"/>
                  <a:gd name="connsiteY3" fmla="*/ 124408 h 143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63281" h="143069">
                    <a:moveTo>
                      <a:pt x="0" y="143069"/>
                    </a:moveTo>
                    <a:cubicBezTo>
                      <a:pt x="391885" y="74644"/>
                      <a:pt x="783771" y="6220"/>
                      <a:pt x="1194318" y="3110"/>
                    </a:cubicBezTo>
                    <a:cubicBezTo>
                      <a:pt x="1604865" y="0"/>
                      <a:pt x="2463281" y="124408"/>
                      <a:pt x="2463281" y="124408"/>
                    </a:cubicBezTo>
                    <a:lnTo>
                      <a:pt x="2463281" y="124408"/>
                    </a:lnTo>
                  </a:path>
                </a:pathLst>
              </a:custGeom>
              <a:ln w="19050">
                <a:solidFill>
                  <a:schemeClr val="tx1"/>
                </a:solidFill>
                <a:tailEnd type="arrow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 99"/>
              <p:cNvSpPr/>
              <p:nvPr/>
            </p:nvSpPr>
            <p:spPr>
              <a:xfrm rot="5400000">
                <a:off x="1964094" y="4030825"/>
                <a:ext cx="2463281" cy="143069"/>
              </a:xfrm>
              <a:custGeom>
                <a:avLst/>
                <a:gdLst>
                  <a:gd name="connsiteX0" fmla="*/ 0 w 2463281"/>
                  <a:gd name="connsiteY0" fmla="*/ 143069 h 143069"/>
                  <a:gd name="connsiteX1" fmla="*/ 1194318 w 2463281"/>
                  <a:gd name="connsiteY1" fmla="*/ 3110 h 143069"/>
                  <a:gd name="connsiteX2" fmla="*/ 2463281 w 2463281"/>
                  <a:gd name="connsiteY2" fmla="*/ 124408 h 143069"/>
                  <a:gd name="connsiteX3" fmla="*/ 2463281 w 2463281"/>
                  <a:gd name="connsiteY3" fmla="*/ 124408 h 143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63281" h="143069">
                    <a:moveTo>
                      <a:pt x="0" y="143069"/>
                    </a:moveTo>
                    <a:cubicBezTo>
                      <a:pt x="391885" y="74644"/>
                      <a:pt x="783771" y="6220"/>
                      <a:pt x="1194318" y="3110"/>
                    </a:cubicBezTo>
                    <a:cubicBezTo>
                      <a:pt x="1604865" y="0"/>
                      <a:pt x="2463281" y="124408"/>
                      <a:pt x="2463281" y="124408"/>
                    </a:cubicBezTo>
                    <a:lnTo>
                      <a:pt x="2463281" y="124408"/>
                    </a:lnTo>
                  </a:path>
                </a:pathLst>
              </a:custGeom>
              <a:ln w="19050">
                <a:solidFill>
                  <a:schemeClr val="tx1"/>
                </a:solidFill>
                <a:tailEnd type="arrow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reeform 100"/>
              <p:cNvSpPr/>
              <p:nvPr/>
            </p:nvSpPr>
            <p:spPr>
              <a:xfrm rot="18933823">
                <a:off x="2650084" y="3943904"/>
                <a:ext cx="3539031" cy="167732"/>
              </a:xfrm>
              <a:custGeom>
                <a:avLst/>
                <a:gdLst>
                  <a:gd name="connsiteX0" fmla="*/ 0 w 2463281"/>
                  <a:gd name="connsiteY0" fmla="*/ 143069 h 143069"/>
                  <a:gd name="connsiteX1" fmla="*/ 1194318 w 2463281"/>
                  <a:gd name="connsiteY1" fmla="*/ 3110 h 143069"/>
                  <a:gd name="connsiteX2" fmla="*/ 2463281 w 2463281"/>
                  <a:gd name="connsiteY2" fmla="*/ 124408 h 143069"/>
                  <a:gd name="connsiteX3" fmla="*/ 2463281 w 2463281"/>
                  <a:gd name="connsiteY3" fmla="*/ 124408 h 143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63281" h="143069">
                    <a:moveTo>
                      <a:pt x="0" y="143069"/>
                    </a:moveTo>
                    <a:cubicBezTo>
                      <a:pt x="391885" y="74644"/>
                      <a:pt x="783771" y="6220"/>
                      <a:pt x="1194318" y="3110"/>
                    </a:cubicBezTo>
                    <a:cubicBezTo>
                      <a:pt x="1604865" y="0"/>
                      <a:pt x="2463281" y="124408"/>
                      <a:pt x="2463281" y="124408"/>
                    </a:cubicBezTo>
                    <a:lnTo>
                      <a:pt x="2463281" y="124408"/>
                    </a:lnTo>
                  </a:path>
                </a:pathLst>
              </a:custGeom>
              <a:ln w="19050">
                <a:solidFill>
                  <a:schemeClr val="tx1"/>
                </a:solidFill>
                <a:tailEnd type="arrow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 101"/>
              <p:cNvSpPr/>
              <p:nvPr/>
            </p:nvSpPr>
            <p:spPr>
              <a:xfrm rot="8125448">
                <a:off x="2802484" y="4096304"/>
                <a:ext cx="3539031" cy="167732"/>
              </a:xfrm>
              <a:custGeom>
                <a:avLst/>
                <a:gdLst>
                  <a:gd name="connsiteX0" fmla="*/ 0 w 2463281"/>
                  <a:gd name="connsiteY0" fmla="*/ 143069 h 143069"/>
                  <a:gd name="connsiteX1" fmla="*/ 1194318 w 2463281"/>
                  <a:gd name="connsiteY1" fmla="*/ 3110 h 143069"/>
                  <a:gd name="connsiteX2" fmla="*/ 2463281 w 2463281"/>
                  <a:gd name="connsiteY2" fmla="*/ 124408 h 143069"/>
                  <a:gd name="connsiteX3" fmla="*/ 2463281 w 2463281"/>
                  <a:gd name="connsiteY3" fmla="*/ 124408 h 143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63281" h="143069">
                    <a:moveTo>
                      <a:pt x="0" y="143069"/>
                    </a:moveTo>
                    <a:cubicBezTo>
                      <a:pt x="391885" y="74644"/>
                      <a:pt x="783771" y="6220"/>
                      <a:pt x="1194318" y="3110"/>
                    </a:cubicBezTo>
                    <a:cubicBezTo>
                      <a:pt x="1604865" y="0"/>
                      <a:pt x="2463281" y="124408"/>
                      <a:pt x="2463281" y="124408"/>
                    </a:cubicBezTo>
                    <a:lnTo>
                      <a:pt x="2463281" y="124408"/>
                    </a:lnTo>
                  </a:path>
                </a:pathLst>
              </a:custGeom>
              <a:ln w="19050">
                <a:solidFill>
                  <a:schemeClr val="tx1"/>
                </a:solidFill>
                <a:tailEnd type="arrow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reeform 102"/>
              <p:cNvSpPr/>
              <p:nvPr/>
            </p:nvSpPr>
            <p:spPr>
              <a:xfrm>
                <a:off x="3237722" y="2817845"/>
                <a:ext cx="2528596" cy="2509935"/>
              </a:xfrm>
              <a:custGeom>
                <a:avLst/>
                <a:gdLst>
                  <a:gd name="connsiteX0" fmla="*/ 2528596 w 2528596"/>
                  <a:gd name="connsiteY0" fmla="*/ 2509935 h 2509935"/>
                  <a:gd name="connsiteX1" fmla="*/ 1446245 w 2528596"/>
                  <a:gd name="connsiteY1" fmla="*/ 1175657 h 2509935"/>
                  <a:gd name="connsiteX2" fmla="*/ 0 w 2528596"/>
                  <a:gd name="connsiteY2" fmla="*/ 0 h 2509935"/>
                  <a:gd name="connsiteX3" fmla="*/ 0 w 2528596"/>
                  <a:gd name="connsiteY3" fmla="*/ 0 h 2509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8596" h="2509935">
                    <a:moveTo>
                      <a:pt x="2528596" y="2509935"/>
                    </a:moveTo>
                    <a:cubicBezTo>
                      <a:pt x="2198137" y="2051957"/>
                      <a:pt x="1867678" y="1593980"/>
                      <a:pt x="1446245" y="1175657"/>
                    </a:cubicBezTo>
                    <a:cubicBezTo>
                      <a:pt x="1024812" y="757335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 w="19050">
                <a:solidFill>
                  <a:schemeClr val="tx1"/>
                </a:solidFill>
                <a:tailEnd type="arrow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 103"/>
              <p:cNvSpPr/>
              <p:nvPr/>
            </p:nvSpPr>
            <p:spPr>
              <a:xfrm rot="10800000">
                <a:off x="3200401" y="2895600"/>
                <a:ext cx="2528596" cy="2509935"/>
              </a:xfrm>
              <a:custGeom>
                <a:avLst/>
                <a:gdLst>
                  <a:gd name="connsiteX0" fmla="*/ 2528596 w 2528596"/>
                  <a:gd name="connsiteY0" fmla="*/ 2509935 h 2509935"/>
                  <a:gd name="connsiteX1" fmla="*/ 1446245 w 2528596"/>
                  <a:gd name="connsiteY1" fmla="*/ 1175657 h 2509935"/>
                  <a:gd name="connsiteX2" fmla="*/ 0 w 2528596"/>
                  <a:gd name="connsiteY2" fmla="*/ 0 h 2509935"/>
                  <a:gd name="connsiteX3" fmla="*/ 0 w 2528596"/>
                  <a:gd name="connsiteY3" fmla="*/ 0 h 2509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8596" h="2509935">
                    <a:moveTo>
                      <a:pt x="2528596" y="2509935"/>
                    </a:moveTo>
                    <a:cubicBezTo>
                      <a:pt x="2198137" y="2051957"/>
                      <a:pt x="1867678" y="1593980"/>
                      <a:pt x="1446245" y="1175657"/>
                    </a:cubicBezTo>
                    <a:cubicBezTo>
                      <a:pt x="1024812" y="757335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 w="19050">
                <a:solidFill>
                  <a:schemeClr val="tx1"/>
                </a:solidFill>
                <a:tailEnd type="arrow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4" name="TextBox 113"/>
          <p:cNvSpPr txBox="1"/>
          <p:nvPr/>
        </p:nvSpPr>
        <p:spPr>
          <a:xfrm>
            <a:off x="4114800" y="2895600"/>
            <a:ext cx="330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/>
              <a:t>f</a:t>
            </a:r>
            <a:endParaRPr lang="en-US" sz="3200" b="1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normalize?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6" name="Footer Placeholder 28"/>
          <p:cNvSpPr>
            <a:spLocks noGrp="1"/>
          </p:cNvSpPr>
          <p:nvPr>
            <p:ph type="ftr" sz="quarter" idx="11"/>
          </p:nvPr>
        </p:nvSpPr>
        <p:spPr>
          <a:xfrm>
            <a:off x="304800" y="6477000"/>
            <a:ext cx="990600" cy="244475"/>
          </a:xfrm>
        </p:spPr>
        <p:txBody>
          <a:bodyPr/>
          <a:lstStyle/>
          <a:p>
            <a:r>
              <a:rPr kumimoji="0" lang="en-US" dirty="0" smtClean="0"/>
              <a:t>PASSAT 2009</a:t>
            </a:r>
            <a:endParaRPr kumimoji="0" lang="en-US" dirty="0"/>
          </a:p>
        </p:txBody>
      </p:sp>
      <p:sp>
        <p:nvSpPr>
          <p:cNvPr id="58" name="Oval 11"/>
          <p:cNvSpPr>
            <a:spLocks noChangeArrowheads="1"/>
          </p:cNvSpPr>
          <p:nvPr/>
        </p:nvSpPr>
        <p:spPr bwMode="auto">
          <a:xfrm>
            <a:off x="1143000" y="4174440"/>
            <a:ext cx="573444" cy="56652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Oval 58"/>
          <p:cNvSpPr>
            <a:spLocks noChangeArrowheads="1"/>
          </p:cNvSpPr>
          <p:nvPr/>
        </p:nvSpPr>
        <p:spPr bwMode="auto">
          <a:xfrm>
            <a:off x="1143000" y="2819400"/>
            <a:ext cx="573444" cy="56652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Oval 20"/>
          <p:cNvSpPr>
            <a:spLocks noChangeArrowheads="1"/>
          </p:cNvSpPr>
          <p:nvPr/>
        </p:nvSpPr>
        <p:spPr bwMode="auto">
          <a:xfrm>
            <a:off x="3617556" y="3722760"/>
            <a:ext cx="573444" cy="566520"/>
          </a:xfrm>
          <a:prstGeom prst="ellips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Oval 60"/>
          <p:cNvSpPr>
            <a:spLocks noChangeArrowheads="1"/>
          </p:cNvSpPr>
          <p:nvPr/>
        </p:nvSpPr>
        <p:spPr bwMode="auto">
          <a:xfrm>
            <a:off x="1143000" y="5529480"/>
            <a:ext cx="573444" cy="56652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Oval 20"/>
          <p:cNvSpPr>
            <a:spLocks noChangeArrowheads="1"/>
          </p:cNvSpPr>
          <p:nvPr/>
        </p:nvSpPr>
        <p:spPr bwMode="auto">
          <a:xfrm>
            <a:off x="5715000" y="3271080"/>
            <a:ext cx="573444" cy="56652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Oval 20"/>
          <p:cNvSpPr>
            <a:spLocks noChangeArrowheads="1"/>
          </p:cNvSpPr>
          <p:nvPr/>
        </p:nvSpPr>
        <p:spPr bwMode="auto">
          <a:xfrm>
            <a:off x="5751156" y="4962959"/>
            <a:ext cx="573444" cy="56652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8" name="Straight Arrow Connector 67"/>
          <p:cNvCxnSpPr>
            <a:stCxn id="60" idx="7"/>
            <a:endCxn id="63" idx="2"/>
          </p:cNvCxnSpPr>
          <p:nvPr/>
        </p:nvCxnSpPr>
        <p:spPr>
          <a:xfrm rot="5400000" flipH="1" flipV="1">
            <a:off x="4785318" y="2876044"/>
            <a:ext cx="251384" cy="160797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504640" y="3364468"/>
            <a:ext cx="96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trusted</a:t>
            </a:r>
          </a:p>
          <a:p>
            <a:pPr algn="ctr"/>
            <a:r>
              <a:rPr lang="en-US" dirty="0" smtClean="0">
                <a:latin typeface="+mj-lt"/>
              </a:rPr>
              <a:t>Why?</a:t>
            </a:r>
            <a:endParaRPr lang="en-US" dirty="0">
              <a:latin typeface="+mj-lt"/>
            </a:endParaRPr>
          </a:p>
        </p:txBody>
      </p:sp>
      <p:sp>
        <p:nvSpPr>
          <p:cNvPr id="70" name="Oval 20"/>
          <p:cNvSpPr>
            <a:spLocks noChangeArrowheads="1"/>
          </p:cNvSpPr>
          <p:nvPr/>
        </p:nvSpPr>
        <p:spPr bwMode="auto">
          <a:xfrm>
            <a:off x="3617556" y="4475560"/>
            <a:ext cx="573444" cy="56652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1" name="Straight Arrow Connector 70"/>
          <p:cNvCxnSpPr>
            <a:stCxn id="70" idx="5"/>
            <a:endCxn id="64" idx="2"/>
          </p:cNvCxnSpPr>
          <p:nvPr/>
        </p:nvCxnSpPr>
        <p:spPr>
          <a:xfrm rot="16200000" flipH="1">
            <a:off x="4785536" y="4280599"/>
            <a:ext cx="287104" cy="164413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260042" y="28956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260042" y="427886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260042" y="565046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832042" y="33644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867400" y="50408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733800" y="45836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347740" y="3274760"/>
            <a:ext cx="1148060" cy="38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Copperplate Gothic Bold" pitchFamily="34" charset="0"/>
              </a:rPr>
              <a:t>N.Y.T.</a:t>
            </a:r>
            <a:endParaRPr lang="en-US" dirty="0">
              <a:solidFill>
                <a:srgbClr val="C00000"/>
              </a:solidFill>
              <a:latin typeface="Copperplate Gothic Bold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24400" y="327660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20</a:t>
            </a:r>
            <a:endParaRPr lang="en-US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24400" y="47360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2000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normalize?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6" name="Footer Placeholder 28"/>
          <p:cNvSpPr>
            <a:spLocks noGrp="1"/>
          </p:cNvSpPr>
          <p:nvPr>
            <p:ph type="ftr" sz="quarter" idx="11"/>
          </p:nvPr>
        </p:nvSpPr>
        <p:spPr>
          <a:xfrm>
            <a:off x="304800" y="6477000"/>
            <a:ext cx="990600" cy="244475"/>
          </a:xfrm>
        </p:spPr>
        <p:txBody>
          <a:bodyPr/>
          <a:lstStyle/>
          <a:p>
            <a:r>
              <a:rPr kumimoji="0" lang="en-US" dirty="0" smtClean="0"/>
              <a:t>PASSAT 2009</a:t>
            </a:r>
            <a:endParaRPr kumimoji="0" lang="en-US" dirty="0"/>
          </a:p>
        </p:txBody>
      </p:sp>
      <p:sp>
        <p:nvSpPr>
          <p:cNvPr id="26" name="Oval 11"/>
          <p:cNvSpPr>
            <a:spLocks noChangeArrowheads="1"/>
          </p:cNvSpPr>
          <p:nvPr/>
        </p:nvSpPr>
        <p:spPr bwMode="auto">
          <a:xfrm>
            <a:off x="1143000" y="4174440"/>
            <a:ext cx="573444" cy="56652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1143000" y="2819400"/>
            <a:ext cx="573444" cy="56652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3617556" y="3722760"/>
            <a:ext cx="573444" cy="566520"/>
          </a:xfrm>
          <a:prstGeom prst="ellips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143000" y="5529480"/>
            <a:ext cx="573444" cy="56652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347740" y="3274760"/>
            <a:ext cx="1148060" cy="38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Copperplate Gothic Bold" pitchFamily="34" charset="0"/>
              </a:rPr>
              <a:t>N.Y.T.</a:t>
            </a:r>
            <a:endParaRPr lang="en-US" dirty="0">
              <a:solidFill>
                <a:srgbClr val="C00000"/>
              </a:solidFill>
              <a:latin typeface="Copperplate Gothic Bold" pitchFamily="34" charset="0"/>
            </a:endParaRPr>
          </a:p>
        </p:txBody>
      </p:sp>
      <p:sp>
        <p:nvSpPr>
          <p:cNvPr id="29" name="Oval 20"/>
          <p:cNvSpPr>
            <a:spLocks noChangeArrowheads="1"/>
          </p:cNvSpPr>
          <p:nvPr/>
        </p:nvSpPr>
        <p:spPr bwMode="auto">
          <a:xfrm>
            <a:off x="5715000" y="3271080"/>
            <a:ext cx="573444" cy="56652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20"/>
          <p:cNvSpPr>
            <a:spLocks noChangeArrowheads="1"/>
          </p:cNvSpPr>
          <p:nvPr/>
        </p:nvSpPr>
        <p:spPr bwMode="auto">
          <a:xfrm>
            <a:off x="5751156" y="4962959"/>
            <a:ext cx="573444" cy="56652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Straight Arrow Connector 31"/>
          <p:cNvCxnSpPr>
            <a:stCxn id="24" idx="6"/>
            <a:endCxn id="22" idx="1"/>
          </p:cNvCxnSpPr>
          <p:nvPr/>
        </p:nvCxnSpPr>
        <p:spPr>
          <a:xfrm>
            <a:off x="1716444" y="3102660"/>
            <a:ext cx="1985090" cy="70306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6"/>
            <a:endCxn id="22" idx="2"/>
          </p:cNvCxnSpPr>
          <p:nvPr/>
        </p:nvCxnSpPr>
        <p:spPr>
          <a:xfrm flipV="1">
            <a:off x="1716444" y="4006020"/>
            <a:ext cx="1901112" cy="45168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7"/>
            <a:endCxn id="22" idx="3"/>
          </p:cNvCxnSpPr>
          <p:nvPr/>
        </p:nvCxnSpPr>
        <p:spPr>
          <a:xfrm rot="5400000" flipH="1" flipV="1">
            <a:off x="1963936" y="3874846"/>
            <a:ext cx="1406127" cy="206906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7"/>
            <a:endCxn id="29" idx="2"/>
          </p:cNvCxnSpPr>
          <p:nvPr/>
        </p:nvCxnSpPr>
        <p:spPr>
          <a:xfrm rot="5400000" flipH="1" flipV="1">
            <a:off x="4785318" y="2876044"/>
            <a:ext cx="251384" cy="160797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504640" y="3364468"/>
            <a:ext cx="96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trusted</a:t>
            </a:r>
            <a:endParaRPr lang="en-US" b="1" dirty="0">
              <a:latin typeface="+mj-lt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3617556" y="4475560"/>
            <a:ext cx="573444" cy="56652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5" name="Straight Arrow Connector 54"/>
          <p:cNvCxnSpPr>
            <a:stCxn id="46" idx="5"/>
            <a:endCxn id="30" idx="2"/>
          </p:cNvCxnSpPr>
          <p:nvPr/>
        </p:nvCxnSpPr>
        <p:spPr>
          <a:xfrm rot="16200000" flipH="1">
            <a:off x="4785536" y="4280599"/>
            <a:ext cx="287104" cy="164413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60042" y="28956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260042" y="427886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260042" y="565046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832042" y="33644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67400" y="50408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33800" y="45836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24400" y="327660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20</a:t>
            </a:r>
            <a:endParaRPr lang="en-US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24400" y="47360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2000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/>
          <p:cNvGrpSpPr/>
          <p:nvPr/>
        </p:nvGrpSpPr>
        <p:grpSpPr>
          <a:xfrm>
            <a:off x="1066800" y="4191000"/>
            <a:ext cx="2362200" cy="2057400"/>
            <a:chOff x="1066800" y="4191000"/>
            <a:chExt cx="2362200" cy="2057400"/>
          </a:xfrm>
        </p:grpSpPr>
        <p:grpSp>
          <p:nvGrpSpPr>
            <p:cNvPr id="33" name="Group 18"/>
            <p:cNvGrpSpPr>
              <a:grpSpLocks/>
            </p:cNvGrpSpPr>
            <p:nvPr/>
          </p:nvGrpSpPr>
          <p:grpSpPr bwMode="auto">
            <a:xfrm>
              <a:off x="2716978" y="4419600"/>
              <a:ext cx="286722" cy="491639"/>
              <a:chOff x="4069" y="3026"/>
              <a:chExt cx="354" cy="607"/>
            </a:xfrm>
          </p:grpSpPr>
          <p:sp>
            <p:nvSpPr>
              <p:cNvPr id="50" name="Oval 11"/>
              <p:cNvSpPr>
                <a:spLocks noChangeArrowheads="1"/>
              </p:cNvSpPr>
              <p:nvPr/>
            </p:nvSpPr>
            <p:spPr bwMode="auto">
              <a:xfrm>
                <a:off x="4069" y="3026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Text Box 12"/>
              <p:cNvSpPr txBox="1">
                <a:spLocks noChangeArrowheads="1"/>
              </p:cNvSpPr>
              <p:nvPr/>
            </p:nvSpPr>
            <p:spPr bwMode="auto">
              <a:xfrm>
                <a:off x="4119" y="3063"/>
                <a:ext cx="228" cy="57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34" name="Group 17"/>
            <p:cNvGrpSpPr>
              <a:grpSpLocks/>
            </p:cNvGrpSpPr>
            <p:nvPr/>
          </p:nvGrpSpPr>
          <p:grpSpPr bwMode="auto">
            <a:xfrm>
              <a:off x="1448598" y="4421222"/>
              <a:ext cx="286722" cy="481920"/>
              <a:chOff x="2488" y="3028"/>
              <a:chExt cx="354" cy="595"/>
            </a:xfrm>
          </p:grpSpPr>
          <p:sp>
            <p:nvSpPr>
              <p:cNvPr id="48" name="Oval 47"/>
              <p:cNvSpPr>
                <a:spLocks noChangeArrowheads="1"/>
              </p:cNvSpPr>
              <p:nvPr/>
            </p:nvSpPr>
            <p:spPr bwMode="auto">
              <a:xfrm>
                <a:off x="2488" y="3028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Text Box 15"/>
              <p:cNvSpPr txBox="1">
                <a:spLocks noChangeArrowheads="1"/>
              </p:cNvSpPr>
              <p:nvPr/>
            </p:nvSpPr>
            <p:spPr bwMode="auto">
              <a:xfrm>
                <a:off x="2538" y="3053"/>
                <a:ext cx="228" cy="57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400" dirty="0"/>
              </a:p>
            </p:txBody>
          </p:sp>
        </p:grpSp>
        <p:sp>
          <p:nvSpPr>
            <p:cNvPr id="35" name="Freeform 16"/>
            <p:cNvSpPr>
              <a:spLocks/>
            </p:cNvSpPr>
            <p:nvPr/>
          </p:nvSpPr>
          <p:spPr bwMode="auto">
            <a:xfrm>
              <a:off x="1738560" y="4466578"/>
              <a:ext cx="984088" cy="69656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564" y="0"/>
                </a:cxn>
                <a:cxn ang="0">
                  <a:pos x="1215" y="86"/>
                </a:cxn>
              </a:cxnLst>
              <a:rect l="0" t="0" r="r" b="b"/>
              <a:pathLst>
                <a:path w="1215" h="86">
                  <a:moveTo>
                    <a:pt x="0" y="85"/>
                  </a:moveTo>
                  <a:cubicBezTo>
                    <a:pt x="94" y="71"/>
                    <a:pt x="362" y="0"/>
                    <a:pt x="564" y="0"/>
                  </a:cubicBezTo>
                  <a:cubicBezTo>
                    <a:pt x="766" y="0"/>
                    <a:pt x="1080" y="68"/>
                    <a:pt x="1215" y="86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Oval 20"/>
            <p:cNvSpPr>
              <a:spLocks noChangeArrowheads="1"/>
            </p:cNvSpPr>
            <p:nvPr/>
          </p:nvSpPr>
          <p:spPr bwMode="auto">
            <a:xfrm>
              <a:off x="2809313" y="5663682"/>
              <a:ext cx="286722" cy="286722"/>
            </a:xfrm>
            <a:prstGeom prst="ellips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21"/>
            <p:cNvSpPr txBox="1">
              <a:spLocks noChangeArrowheads="1"/>
            </p:cNvSpPr>
            <p:nvPr/>
          </p:nvSpPr>
          <p:spPr bwMode="auto">
            <a:xfrm>
              <a:off x="2849810" y="5693650"/>
              <a:ext cx="184668" cy="46167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2400" dirty="0"/>
            </a:p>
          </p:txBody>
        </p:sp>
        <p:grpSp>
          <p:nvGrpSpPr>
            <p:cNvPr id="37" name="Group 19"/>
            <p:cNvGrpSpPr>
              <a:grpSpLocks/>
            </p:cNvGrpSpPr>
            <p:nvPr/>
          </p:nvGrpSpPr>
          <p:grpSpPr bwMode="auto">
            <a:xfrm>
              <a:off x="1447800" y="5680561"/>
              <a:ext cx="286722" cy="491639"/>
              <a:chOff x="4069" y="3026"/>
              <a:chExt cx="354" cy="607"/>
            </a:xfrm>
          </p:grpSpPr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4069" y="3026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Text Box 21"/>
              <p:cNvSpPr txBox="1">
                <a:spLocks noChangeArrowheads="1"/>
              </p:cNvSpPr>
              <p:nvPr/>
            </p:nvSpPr>
            <p:spPr bwMode="auto">
              <a:xfrm>
                <a:off x="4119" y="3063"/>
                <a:ext cx="228" cy="57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400" dirty="0"/>
              </a:p>
            </p:txBody>
          </p:sp>
        </p:grpSp>
        <p:sp>
          <p:nvSpPr>
            <p:cNvPr id="38" name="Freeform 37"/>
            <p:cNvSpPr>
              <a:spLocks/>
            </p:cNvSpPr>
            <p:nvPr/>
          </p:nvSpPr>
          <p:spPr bwMode="auto">
            <a:xfrm flipV="1">
              <a:off x="1720741" y="4613989"/>
              <a:ext cx="1010816" cy="202487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564" y="0"/>
                </a:cxn>
                <a:cxn ang="0">
                  <a:pos x="1215" y="86"/>
                </a:cxn>
              </a:cxnLst>
              <a:rect l="0" t="0" r="r" b="b"/>
              <a:pathLst>
                <a:path w="1215" h="86">
                  <a:moveTo>
                    <a:pt x="0" y="85"/>
                  </a:moveTo>
                  <a:cubicBezTo>
                    <a:pt x="94" y="71"/>
                    <a:pt x="362" y="0"/>
                    <a:pt x="564" y="0"/>
                  </a:cubicBezTo>
                  <a:cubicBezTo>
                    <a:pt x="766" y="0"/>
                    <a:pt x="1080" y="68"/>
                    <a:pt x="1215" y="86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arrow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 rot="21120280" flipV="1">
              <a:off x="1752599" y="5787762"/>
              <a:ext cx="1056717" cy="150128"/>
            </a:xfrm>
            <a:custGeom>
              <a:avLst/>
              <a:gdLst>
                <a:gd name="connsiteX0" fmla="*/ 0 w 10000"/>
                <a:gd name="connsiteY0" fmla="*/ 10589 h 10589"/>
                <a:gd name="connsiteX1" fmla="*/ 4642 w 10000"/>
                <a:gd name="connsiteY1" fmla="*/ 705 h 10589"/>
                <a:gd name="connsiteX2" fmla="*/ 10000 w 10000"/>
                <a:gd name="connsiteY2" fmla="*/ 6361 h 10589"/>
                <a:gd name="connsiteX0" fmla="*/ 0 w 9697"/>
                <a:gd name="connsiteY0" fmla="*/ 10970 h 10970"/>
                <a:gd name="connsiteX1" fmla="*/ 4642 w 9697"/>
                <a:gd name="connsiteY1" fmla="*/ 1086 h 10970"/>
                <a:gd name="connsiteX2" fmla="*/ 9697 w 9697"/>
                <a:gd name="connsiteY2" fmla="*/ 4454 h 1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97" h="10970">
                  <a:moveTo>
                    <a:pt x="0" y="10970"/>
                  </a:moveTo>
                  <a:cubicBezTo>
                    <a:pt x="774" y="9342"/>
                    <a:pt x="3026" y="2172"/>
                    <a:pt x="4642" y="1086"/>
                  </a:cubicBezTo>
                  <a:cubicBezTo>
                    <a:pt x="6258" y="0"/>
                    <a:pt x="8586" y="2361"/>
                    <a:pt x="9697" y="4454"/>
                  </a:cubicBezTo>
                </a:path>
              </a:pathLst>
            </a:custGeom>
            <a:noFill/>
            <a:ln w="38100" cap="flat" cmpd="sng">
              <a:solidFill>
                <a:srgbClr val="C00000"/>
              </a:solidFill>
              <a:prstDash val="solid"/>
              <a:round/>
              <a:headEnd type="arrow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16"/>
            <p:cNvSpPr>
              <a:spLocks/>
            </p:cNvSpPr>
            <p:nvPr/>
          </p:nvSpPr>
          <p:spPr bwMode="auto">
            <a:xfrm flipV="1">
              <a:off x="1600200" y="4724400"/>
              <a:ext cx="1209112" cy="1055935"/>
            </a:xfrm>
            <a:custGeom>
              <a:avLst/>
              <a:gdLst>
                <a:gd name="connsiteX0" fmla="*/ 0 w 10000"/>
                <a:gd name="connsiteY0" fmla="*/ 10589 h 10589"/>
                <a:gd name="connsiteX1" fmla="*/ 4642 w 10000"/>
                <a:gd name="connsiteY1" fmla="*/ 705 h 10589"/>
                <a:gd name="connsiteX2" fmla="*/ 10000 w 10000"/>
                <a:gd name="connsiteY2" fmla="*/ 6361 h 10589"/>
                <a:gd name="connsiteX0" fmla="*/ 0 w 9697"/>
                <a:gd name="connsiteY0" fmla="*/ 10970 h 10970"/>
                <a:gd name="connsiteX1" fmla="*/ 4642 w 9697"/>
                <a:gd name="connsiteY1" fmla="*/ 1086 h 10970"/>
                <a:gd name="connsiteX2" fmla="*/ 9697 w 9697"/>
                <a:gd name="connsiteY2" fmla="*/ 4454 h 10970"/>
                <a:gd name="connsiteX0" fmla="*/ 0 w 10000"/>
                <a:gd name="connsiteY0" fmla="*/ 10575 h 10575"/>
                <a:gd name="connsiteX1" fmla="*/ 4787 w 10000"/>
                <a:gd name="connsiteY1" fmla="*/ 1565 h 10575"/>
                <a:gd name="connsiteX2" fmla="*/ 10000 w 10000"/>
                <a:gd name="connsiteY2" fmla="*/ 1908 h 10575"/>
                <a:gd name="connsiteX0" fmla="*/ 0 w 10000"/>
                <a:gd name="connsiteY0" fmla="*/ 10575 h 10575"/>
                <a:gd name="connsiteX1" fmla="*/ 3846 w 10000"/>
                <a:gd name="connsiteY1" fmla="*/ 3908 h 10575"/>
                <a:gd name="connsiteX2" fmla="*/ 10000 w 10000"/>
                <a:gd name="connsiteY2" fmla="*/ 1908 h 10575"/>
                <a:gd name="connsiteX0" fmla="*/ 0 w 10000"/>
                <a:gd name="connsiteY0" fmla="*/ 8667 h 8667"/>
                <a:gd name="connsiteX1" fmla="*/ 3846 w 10000"/>
                <a:gd name="connsiteY1" fmla="*/ 2000 h 8667"/>
                <a:gd name="connsiteX2" fmla="*/ 10000 w 10000"/>
                <a:gd name="connsiteY2" fmla="*/ 0 h 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8667">
                  <a:moveTo>
                    <a:pt x="0" y="8667"/>
                  </a:moveTo>
                  <a:cubicBezTo>
                    <a:pt x="798" y="7183"/>
                    <a:pt x="2179" y="3445"/>
                    <a:pt x="3846" y="2000"/>
                  </a:cubicBezTo>
                  <a:cubicBezTo>
                    <a:pt x="5513" y="555"/>
                    <a:pt x="7221" y="24"/>
                    <a:pt x="10000" y="0"/>
                  </a:cubicBezTo>
                </a:path>
              </a:pathLst>
            </a:custGeom>
            <a:noFill/>
            <a:ln w="38100" cap="flat" cmpd="sng">
              <a:solidFill>
                <a:srgbClr val="C00000"/>
              </a:solidFill>
              <a:prstDash val="solid"/>
              <a:round/>
              <a:headEnd type="arrow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16"/>
            <p:cNvSpPr>
              <a:spLocks/>
            </p:cNvSpPr>
            <p:nvPr/>
          </p:nvSpPr>
          <p:spPr bwMode="auto">
            <a:xfrm rot="10800000" flipV="1">
              <a:off x="1752600" y="4572000"/>
              <a:ext cx="1134468" cy="1130580"/>
            </a:xfrm>
            <a:custGeom>
              <a:avLst/>
              <a:gdLst>
                <a:gd name="connsiteX0" fmla="*/ 0 w 10000"/>
                <a:gd name="connsiteY0" fmla="*/ 10589 h 10589"/>
                <a:gd name="connsiteX1" fmla="*/ 4642 w 10000"/>
                <a:gd name="connsiteY1" fmla="*/ 705 h 10589"/>
                <a:gd name="connsiteX2" fmla="*/ 10000 w 10000"/>
                <a:gd name="connsiteY2" fmla="*/ 6361 h 10589"/>
                <a:gd name="connsiteX0" fmla="*/ 0 w 9697"/>
                <a:gd name="connsiteY0" fmla="*/ 10970 h 10970"/>
                <a:gd name="connsiteX1" fmla="*/ 4642 w 9697"/>
                <a:gd name="connsiteY1" fmla="*/ 1086 h 10970"/>
                <a:gd name="connsiteX2" fmla="*/ 9697 w 9697"/>
                <a:gd name="connsiteY2" fmla="*/ 4454 h 10970"/>
                <a:gd name="connsiteX0" fmla="*/ 0 w 10000"/>
                <a:gd name="connsiteY0" fmla="*/ 10575 h 10575"/>
                <a:gd name="connsiteX1" fmla="*/ 4787 w 10000"/>
                <a:gd name="connsiteY1" fmla="*/ 1565 h 10575"/>
                <a:gd name="connsiteX2" fmla="*/ 10000 w 10000"/>
                <a:gd name="connsiteY2" fmla="*/ 1908 h 10575"/>
                <a:gd name="connsiteX0" fmla="*/ 0 w 10000"/>
                <a:gd name="connsiteY0" fmla="*/ 10575 h 10575"/>
                <a:gd name="connsiteX1" fmla="*/ 3846 w 10000"/>
                <a:gd name="connsiteY1" fmla="*/ 3908 h 10575"/>
                <a:gd name="connsiteX2" fmla="*/ 10000 w 10000"/>
                <a:gd name="connsiteY2" fmla="*/ 1908 h 10575"/>
                <a:gd name="connsiteX0" fmla="*/ 0 w 10000"/>
                <a:gd name="connsiteY0" fmla="*/ 8667 h 8667"/>
                <a:gd name="connsiteX1" fmla="*/ 3846 w 10000"/>
                <a:gd name="connsiteY1" fmla="*/ 2000 h 8667"/>
                <a:gd name="connsiteX2" fmla="*/ 10000 w 10000"/>
                <a:gd name="connsiteY2" fmla="*/ 0 h 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8667">
                  <a:moveTo>
                    <a:pt x="0" y="8667"/>
                  </a:moveTo>
                  <a:cubicBezTo>
                    <a:pt x="798" y="7183"/>
                    <a:pt x="2179" y="3445"/>
                    <a:pt x="3846" y="2000"/>
                  </a:cubicBezTo>
                  <a:cubicBezTo>
                    <a:pt x="5513" y="555"/>
                    <a:pt x="7221" y="24"/>
                    <a:pt x="1000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arrow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16"/>
            <p:cNvSpPr>
              <a:spLocks/>
            </p:cNvSpPr>
            <p:nvPr/>
          </p:nvSpPr>
          <p:spPr bwMode="auto">
            <a:xfrm rot="5400000" flipV="1">
              <a:off x="763223" y="5082341"/>
              <a:ext cx="1152460" cy="240505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564" y="0"/>
                </a:cxn>
                <a:cxn ang="0">
                  <a:pos x="1215" y="86"/>
                </a:cxn>
              </a:cxnLst>
              <a:rect l="0" t="0" r="r" b="b"/>
              <a:pathLst>
                <a:path w="1215" h="86">
                  <a:moveTo>
                    <a:pt x="0" y="85"/>
                  </a:moveTo>
                  <a:cubicBezTo>
                    <a:pt x="94" y="71"/>
                    <a:pt x="362" y="0"/>
                    <a:pt x="564" y="0"/>
                  </a:cubicBezTo>
                  <a:cubicBezTo>
                    <a:pt x="766" y="0"/>
                    <a:pt x="1080" y="68"/>
                    <a:pt x="1215" y="86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ash"/>
              <a:round/>
              <a:headEnd type="arrow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auto">
            <a:xfrm rot="4713704">
              <a:off x="2519974" y="5077232"/>
              <a:ext cx="1029779" cy="204039"/>
            </a:xfrm>
            <a:custGeom>
              <a:avLst/>
              <a:gdLst>
                <a:gd name="connsiteX0" fmla="*/ 0 w 10087"/>
                <a:gd name="connsiteY0" fmla="*/ 12811 h 30371"/>
                <a:gd name="connsiteX1" fmla="*/ 4642 w 10087"/>
                <a:gd name="connsiteY1" fmla="*/ 2927 h 30371"/>
                <a:gd name="connsiteX2" fmla="*/ 10087 w 10087"/>
                <a:gd name="connsiteY2" fmla="*/ 30371 h 3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87" h="30371">
                  <a:moveTo>
                    <a:pt x="0" y="12811"/>
                  </a:moveTo>
                  <a:cubicBezTo>
                    <a:pt x="774" y="11183"/>
                    <a:pt x="2961" y="0"/>
                    <a:pt x="4642" y="2927"/>
                  </a:cubicBezTo>
                  <a:cubicBezTo>
                    <a:pt x="6323" y="5854"/>
                    <a:pt x="8976" y="28278"/>
                    <a:pt x="10087" y="30371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43000" y="4191000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143000" y="5867400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48000" y="5867400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048000" y="420266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066800" y="4191000"/>
              <a:ext cx="2362200" cy="2057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Rectangle 156"/>
          <p:cNvSpPr/>
          <p:nvPr/>
        </p:nvSpPr>
        <p:spPr>
          <a:xfrm>
            <a:off x="2057400" y="2895600"/>
            <a:ext cx="2362200" cy="2057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Reputation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Trivial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/>
          </a:p>
        </p:txBody>
      </p:sp>
      <p:sp>
        <p:nvSpPr>
          <p:cNvPr id="6" name="Footer Placeholder 28"/>
          <p:cNvSpPr>
            <a:spLocks noGrp="1"/>
          </p:cNvSpPr>
          <p:nvPr>
            <p:ph type="ftr" sz="quarter" idx="11"/>
          </p:nvPr>
        </p:nvSpPr>
        <p:spPr>
          <a:xfrm>
            <a:off x="304800" y="6477000"/>
            <a:ext cx="990600" cy="244475"/>
          </a:xfrm>
        </p:spPr>
        <p:txBody>
          <a:bodyPr/>
          <a:lstStyle/>
          <a:p>
            <a:r>
              <a:rPr kumimoji="0" lang="en-US" dirty="0" smtClean="0"/>
              <a:t>PASSAT 2009</a:t>
            </a:r>
            <a:endParaRPr kumimoji="0"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505200" y="5180012"/>
            <a:ext cx="2133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20"/>
          <p:cNvSpPr>
            <a:spLocks noChangeArrowheads="1"/>
          </p:cNvSpPr>
          <p:nvPr/>
        </p:nvSpPr>
        <p:spPr bwMode="auto">
          <a:xfrm>
            <a:off x="7465385" y="5686076"/>
            <a:ext cx="150188" cy="150188"/>
          </a:xfrm>
          <a:prstGeom prst="ellips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" name="Group 19"/>
          <p:cNvGrpSpPr>
            <a:grpSpLocks/>
          </p:cNvGrpSpPr>
          <p:nvPr/>
        </p:nvGrpSpPr>
        <p:grpSpPr bwMode="auto">
          <a:xfrm>
            <a:off x="6019002" y="5686076"/>
            <a:ext cx="150188" cy="257525"/>
            <a:chOff x="4069" y="3026"/>
            <a:chExt cx="354" cy="607"/>
          </a:xfrm>
        </p:grpSpPr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4069" y="3026"/>
              <a:ext cx="354" cy="354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Text Box 21"/>
            <p:cNvSpPr txBox="1">
              <a:spLocks noChangeArrowheads="1"/>
            </p:cNvSpPr>
            <p:nvPr/>
          </p:nvSpPr>
          <p:spPr bwMode="auto">
            <a:xfrm>
              <a:off x="4119" y="3063"/>
              <a:ext cx="228" cy="57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2400" dirty="0"/>
            </a:p>
          </p:txBody>
        </p:sp>
      </p:grpSp>
      <p:grpSp>
        <p:nvGrpSpPr>
          <p:cNvPr id="56" name="Group 18"/>
          <p:cNvGrpSpPr>
            <a:grpSpLocks/>
          </p:cNvGrpSpPr>
          <p:nvPr/>
        </p:nvGrpSpPr>
        <p:grpSpPr bwMode="auto">
          <a:xfrm>
            <a:off x="7465385" y="4267201"/>
            <a:ext cx="150188" cy="257525"/>
            <a:chOff x="4069" y="3026"/>
            <a:chExt cx="354" cy="607"/>
          </a:xfrm>
        </p:grpSpPr>
        <p:sp>
          <p:nvSpPr>
            <p:cNvPr id="72" name="Oval 11"/>
            <p:cNvSpPr>
              <a:spLocks noChangeArrowheads="1"/>
            </p:cNvSpPr>
            <p:nvPr/>
          </p:nvSpPr>
          <p:spPr bwMode="auto">
            <a:xfrm>
              <a:off x="4069" y="3026"/>
              <a:ext cx="354" cy="354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Text Box 12"/>
            <p:cNvSpPr txBox="1">
              <a:spLocks noChangeArrowheads="1"/>
            </p:cNvSpPr>
            <p:nvPr/>
          </p:nvSpPr>
          <p:spPr bwMode="auto">
            <a:xfrm>
              <a:off x="4119" y="3063"/>
              <a:ext cx="228" cy="57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2400" dirty="0"/>
            </a:p>
          </p:txBody>
        </p:sp>
      </p:grpSp>
      <p:grpSp>
        <p:nvGrpSpPr>
          <p:cNvPr id="57" name="Group 19"/>
          <p:cNvGrpSpPr>
            <a:grpSpLocks/>
          </p:cNvGrpSpPr>
          <p:nvPr/>
        </p:nvGrpSpPr>
        <p:grpSpPr bwMode="auto">
          <a:xfrm>
            <a:off x="6019002" y="4267201"/>
            <a:ext cx="150188" cy="257525"/>
            <a:chOff x="4069" y="3026"/>
            <a:chExt cx="354" cy="607"/>
          </a:xfrm>
        </p:grpSpPr>
        <p:sp>
          <p:nvSpPr>
            <p:cNvPr id="70" name="Oval 20"/>
            <p:cNvSpPr>
              <a:spLocks noChangeArrowheads="1"/>
            </p:cNvSpPr>
            <p:nvPr/>
          </p:nvSpPr>
          <p:spPr bwMode="auto">
            <a:xfrm>
              <a:off x="4069" y="3026"/>
              <a:ext cx="354" cy="354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Text Box 21"/>
            <p:cNvSpPr txBox="1">
              <a:spLocks noChangeArrowheads="1"/>
            </p:cNvSpPr>
            <p:nvPr/>
          </p:nvSpPr>
          <p:spPr bwMode="auto">
            <a:xfrm>
              <a:off x="4119" y="3063"/>
              <a:ext cx="228" cy="57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2400" dirty="0"/>
            </a:p>
          </p:txBody>
        </p:sp>
      </p:grpSp>
      <p:sp>
        <p:nvSpPr>
          <p:cNvPr id="58" name="Freeform 57"/>
          <p:cNvSpPr/>
          <p:nvPr/>
        </p:nvSpPr>
        <p:spPr>
          <a:xfrm>
            <a:off x="6168070" y="4272089"/>
            <a:ext cx="1290290" cy="74941"/>
          </a:xfrm>
          <a:custGeom>
            <a:avLst/>
            <a:gdLst>
              <a:gd name="connsiteX0" fmla="*/ 0 w 2463281"/>
              <a:gd name="connsiteY0" fmla="*/ 143069 h 143069"/>
              <a:gd name="connsiteX1" fmla="*/ 1194318 w 2463281"/>
              <a:gd name="connsiteY1" fmla="*/ 3110 h 143069"/>
              <a:gd name="connsiteX2" fmla="*/ 2463281 w 2463281"/>
              <a:gd name="connsiteY2" fmla="*/ 124408 h 143069"/>
              <a:gd name="connsiteX3" fmla="*/ 2463281 w 2463281"/>
              <a:gd name="connsiteY3" fmla="*/ 124408 h 14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281" h="143069">
                <a:moveTo>
                  <a:pt x="0" y="143069"/>
                </a:moveTo>
                <a:cubicBezTo>
                  <a:pt x="391885" y="74644"/>
                  <a:pt x="783771" y="6220"/>
                  <a:pt x="1194318" y="3110"/>
                </a:cubicBezTo>
                <a:cubicBezTo>
                  <a:pt x="1604865" y="0"/>
                  <a:pt x="2463281" y="124408"/>
                  <a:pt x="2463281" y="124408"/>
                </a:cubicBezTo>
                <a:lnTo>
                  <a:pt x="2463281" y="124408"/>
                </a:lnTo>
              </a:path>
            </a:pathLst>
          </a:cu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 rot="10800000">
            <a:off x="6165626" y="4351917"/>
            <a:ext cx="1290290" cy="74941"/>
          </a:xfrm>
          <a:custGeom>
            <a:avLst/>
            <a:gdLst>
              <a:gd name="connsiteX0" fmla="*/ 0 w 2463281"/>
              <a:gd name="connsiteY0" fmla="*/ 143069 h 143069"/>
              <a:gd name="connsiteX1" fmla="*/ 1194318 w 2463281"/>
              <a:gd name="connsiteY1" fmla="*/ 3110 h 143069"/>
              <a:gd name="connsiteX2" fmla="*/ 2463281 w 2463281"/>
              <a:gd name="connsiteY2" fmla="*/ 124408 h 143069"/>
              <a:gd name="connsiteX3" fmla="*/ 2463281 w 2463281"/>
              <a:gd name="connsiteY3" fmla="*/ 124408 h 14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281" h="143069">
                <a:moveTo>
                  <a:pt x="0" y="143069"/>
                </a:moveTo>
                <a:cubicBezTo>
                  <a:pt x="391885" y="74644"/>
                  <a:pt x="783771" y="6220"/>
                  <a:pt x="1194318" y="3110"/>
                </a:cubicBezTo>
                <a:cubicBezTo>
                  <a:pt x="1604865" y="0"/>
                  <a:pt x="2463281" y="124408"/>
                  <a:pt x="2463281" y="124408"/>
                </a:cubicBezTo>
                <a:lnTo>
                  <a:pt x="2463281" y="124408"/>
                </a:lnTo>
              </a:path>
            </a:pathLst>
          </a:cu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6181103" y="5690963"/>
            <a:ext cx="1290290" cy="74941"/>
          </a:xfrm>
          <a:custGeom>
            <a:avLst/>
            <a:gdLst>
              <a:gd name="connsiteX0" fmla="*/ 0 w 2463281"/>
              <a:gd name="connsiteY0" fmla="*/ 143069 h 143069"/>
              <a:gd name="connsiteX1" fmla="*/ 1194318 w 2463281"/>
              <a:gd name="connsiteY1" fmla="*/ 3110 h 143069"/>
              <a:gd name="connsiteX2" fmla="*/ 2463281 w 2463281"/>
              <a:gd name="connsiteY2" fmla="*/ 124408 h 143069"/>
              <a:gd name="connsiteX3" fmla="*/ 2463281 w 2463281"/>
              <a:gd name="connsiteY3" fmla="*/ 124408 h 14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281" h="143069">
                <a:moveTo>
                  <a:pt x="0" y="143069"/>
                </a:moveTo>
                <a:cubicBezTo>
                  <a:pt x="391885" y="74644"/>
                  <a:pt x="783771" y="6220"/>
                  <a:pt x="1194318" y="3110"/>
                </a:cubicBezTo>
                <a:cubicBezTo>
                  <a:pt x="1604865" y="0"/>
                  <a:pt x="2463281" y="124408"/>
                  <a:pt x="2463281" y="124408"/>
                </a:cubicBezTo>
                <a:lnTo>
                  <a:pt x="2463281" y="124408"/>
                </a:lnTo>
              </a:path>
            </a:pathLst>
          </a:cu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 rot="10800000">
            <a:off x="6178659" y="5770792"/>
            <a:ext cx="1290290" cy="74941"/>
          </a:xfrm>
          <a:custGeom>
            <a:avLst/>
            <a:gdLst>
              <a:gd name="connsiteX0" fmla="*/ 0 w 2463281"/>
              <a:gd name="connsiteY0" fmla="*/ 143069 h 143069"/>
              <a:gd name="connsiteX1" fmla="*/ 1194318 w 2463281"/>
              <a:gd name="connsiteY1" fmla="*/ 3110 h 143069"/>
              <a:gd name="connsiteX2" fmla="*/ 2463281 w 2463281"/>
              <a:gd name="connsiteY2" fmla="*/ 124408 h 143069"/>
              <a:gd name="connsiteX3" fmla="*/ 2463281 w 2463281"/>
              <a:gd name="connsiteY3" fmla="*/ 124408 h 14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281" h="143069">
                <a:moveTo>
                  <a:pt x="0" y="143069"/>
                </a:moveTo>
                <a:cubicBezTo>
                  <a:pt x="391885" y="74644"/>
                  <a:pt x="783771" y="6220"/>
                  <a:pt x="1194318" y="3110"/>
                </a:cubicBezTo>
                <a:cubicBezTo>
                  <a:pt x="1604865" y="0"/>
                  <a:pt x="2463281" y="124408"/>
                  <a:pt x="2463281" y="124408"/>
                </a:cubicBezTo>
                <a:lnTo>
                  <a:pt x="2463281" y="124408"/>
                </a:lnTo>
              </a:path>
            </a:pathLst>
          </a:cu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 rot="16200000">
            <a:off x="6848241" y="5012540"/>
            <a:ext cx="1290290" cy="74941"/>
          </a:xfrm>
          <a:custGeom>
            <a:avLst/>
            <a:gdLst>
              <a:gd name="connsiteX0" fmla="*/ 0 w 2463281"/>
              <a:gd name="connsiteY0" fmla="*/ 143069 h 143069"/>
              <a:gd name="connsiteX1" fmla="*/ 1194318 w 2463281"/>
              <a:gd name="connsiteY1" fmla="*/ 3110 h 143069"/>
              <a:gd name="connsiteX2" fmla="*/ 2463281 w 2463281"/>
              <a:gd name="connsiteY2" fmla="*/ 124408 h 143069"/>
              <a:gd name="connsiteX3" fmla="*/ 2463281 w 2463281"/>
              <a:gd name="connsiteY3" fmla="*/ 124408 h 14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281" h="143069">
                <a:moveTo>
                  <a:pt x="0" y="143069"/>
                </a:moveTo>
                <a:cubicBezTo>
                  <a:pt x="391885" y="74644"/>
                  <a:pt x="783771" y="6220"/>
                  <a:pt x="1194318" y="3110"/>
                </a:cubicBezTo>
                <a:cubicBezTo>
                  <a:pt x="1604865" y="0"/>
                  <a:pt x="2463281" y="124408"/>
                  <a:pt x="2463281" y="124408"/>
                </a:cubicBezTo>
                <a:lnTo>
                  <a:pt x="2463281" y="124408"/>
                </a:lnTo>
              </a:path>
            </a:pathLst>
          </a:cu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 rot="5400000">
            <a:off x="6967984" y="5034533"/>
            <a:ext cx="1290290" cy="74941"/>
          </a:xfrm>
          <a:custGeom>
            <a:avLst/>
            <a:gdLst>
              <a:gd name="connsiteX0" fmla="*/ 0 w 2463281"/>
              <a:gd name="connsiteY0" fmla="*/ 143069 h 143069"/>
              <a:gd name="connsiteX1" fmla="*/ 1194318 w 2463281"/>
              <a:gd name="connsiteY1" fmla="*/ 3110 h 143069"/>
              <a:gd name="connsiteX2" fmla="*/ 2463281 w 2463281"/>
              <a:gd name="connsiteY2" fmla="*/ 124408 h 143069"/>
              <a:gd name="connsiteX3" fmla="*/ 2463281 w 2463281"/>
              <a:gd name="connsiteY3" fmla="*/ 124408 h 14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281" h="143069">
                <a:moveTo>
                  <a:pt x="0" y="143069"/>
                </a:moveTo>
                <a:cubicBezTo>
                  <a:pt x="391885" y="74644"/>
                  <a:pt x="783771" y="6220"/>
                  <a:pt x="1194318" y="3110"/>
                </a:cubicBezTo>
                <a:cubicBezTo>
                  <a:pt x="1604865" y="0"/>
                  <a:pt x="2463281" y="124408"/>
                  <a:pt x="2463281" y="124408"/>
                </a:cubicBezTo>
                <a:lnTo>
                  <a:pt x="2463281" y="124408"/>
                </a:lnTo>
              </a:path>
            </a:pathLst>
          </a:cu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 rot="16200000">
            <a:off x="5411327" y="5012540"/>
            <a:ext cx="1290290" cy="74941"/>
          </a:xfrm>
          <a:custGeom>
            <a:avLst/>
            <a:gdLst>
              <a:gd name="connsiteX0" fmla="*/ 0 w 2463281"/>
              <a:gd name="connsiteY0" fmla="*/ 143069 h 143069"/>
              <a:gd name="connsiteX1" fmla="*/ 1194318 w 2463281"/>
              <a:gd name="connsiteY1" fmla="*/ 3110 h 143069"/>
              <a:gd name="connsiteX2" fmla="*/ 2463281 w 2463281"/>
              <a:gd name="connsiteY2" fmla="*/ 124408 h 143069"/>
              <a:gd name="connsiteX3" fmla="*/ 2463281 w 2463281"/>
              <a:gd name="connsiteY3" fmla="*/ 124408 h 14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281" h="143069">
                <a:moveTo>
                  <a:pt x="0" y="143069"/>
                </a:moveTo>
                <a:cubicBezTo>
                  <a:pt x="391885" y="74644"/>
                  <a:pt x="783771" y="6220"/>
                  <a:pt x="1194318" y="3110"/>
                </a:cubicBezTo>
                <a:cubicBezTo>
                  <a:pt x="1604865" y="0"/>
                  <a:pt x="2463281" y="124408"/>
                  <a:pt x="2463281" y="124408"/>
                </a:cubicBezTo>
                <a:lnTo>
                  <a:pt x="2463281" y="124408"/>
                </a:lnTo>
              </a:path>
            </a:pathLst>
          </a:cu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5400000">
            <a:off x="5491156" y="5021500"/>
            <a:ext cx="1290290" cy="74941"/>
          </a:xfrm>
          <a:custGeom>
            <a:avLst/>
            <a:gdLst>
              <a:gd name="connsiteX0" fmla="*/ 0 w 2463281"/>
              <a:gd name="connsiteY0" fmla="*/ 143069 h 143069"/>
              <a:gd name="connsiteX1" fmla="*/ 1194318 w 2463281"/>
              <a:gd name="connsiteY1" fmla="*/ 3110 h 143069"/>
              <a:gd name="connsiteX2" fmla="*/ 2463281 w 2463281"/>
              <a:gd name="connsiteY2" fmla="*/ 124408 h 143069"/>
              <a:gd name="connsiteX3" fmla="*/ 2463281 w 2463281"/>
              <a:gd name="connsiteY3" fmla="*/ 124408 h 14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281" h="143069">
                <a:moveTo>
                  <a:pt x="0" y="143069"/>
                </a:moveTo>
                <a:cubicBezTo>
                  <a:pt x="391885" y="74644"/>
                  <a:pt x="783771" y="6220"/>
                  <a:pt x="1194318" y="3110"/>
                </a:cubicBezTo>
                <a:cubicBezTo>
                  <a:pt x="1604865" y="0"/>
                  <a:pt x="2463281" y="124408"/>
                  <a:pt x="2463281" y="124408"/>
                </a:cubicBezTo>
                <a:lnTo>
                  <a:pt x="2463281" y="124408"/>
                </a:lnTo>
              </a:path>
            </a:pathLst>
          </a:cu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 rot="18933823">
            <a:off x="5850484" y="4975970"/>
            <a:ext cx="1853777" cy="87860"/>
          </a:xfrm>
          <a:custGeom>
            <a:avLst/>
            <a:gdLst>
              <a:gd name="connsiteX0" fmla="*/ 0 w 2463281"/>
              <a:gd name="connsiteY0" fmla="*/ 143069 h 143069"/>
              <a:gd name="connsiteX1" fmla="*/ 1194318 w 2463281"/>
              <a:gd name="connsiteY1" fmla="*/ 3110 h 143069"/>
              <a:gd name="connsiteX2" fmla="*/ 2463281 w 2463281"/>
              <a:gd name="connsiteY2" fmla="*/ 124408 h 143069"/>
              <a:gd name="connsiteX3" fmla="*/ 2463281 w 2463281"/>
              <a:gd name="connsiteY3" fmla="*/ 124408 h 14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281" h="143069">
                <a:moveTo>
                  <a:pt x="0" y="143069"/>
                </a:moveTo>
                <a:cubicBezTo>
                  <a:pt x="391885" y="74644"/>
                  <a:pt x="783771" y="6220"/>
                  <a:pt x="1194318" y="3110"/>
                </a:cubicBezTo>
                <a:cubicBezTo>
                  <a:pt x="1604865" y="0"/>
                  <a:pt x="2463281" y="124408"/>
                  <a:pt x="2463281" y="124408"/>
                </a:cubicBezTo>
                <a:lnTo>
                  <a:pt x="2463281" y="124408"/>
                </a:lnTo>
              </a:path>
            </a:pathLst>
          </a:cu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 rot="8125448">
            <a:off x="5930313" y="5055798"/>
            <a:ext cx="1853777" cy="87860"/>
          </a:xfrm>
          <a:custGeom>
            <a:avLst/>
            <a:gdLst>
              <a:gd name="connsiteX0" fmla="*/ 0 w 2463281"/>
              <a:gd name="connsiteY0" fmla="*/ 143069 h 143069"/>
              <a:gd name="connsiteX1" fmla="*/ 1194318 w 2463281"/>
              <a:gd name="connsiteY1" fmla="*/ 3110 h 143069"/>
              <a:gd name="connsiteX2" fmla="*/ 2463281 w 2463281"/>
              <a:gd name="connsiteY2" fmla="*/ 124408 h 143069"/>
              <a:gd name="connsiteX3" fmla="*/ 2463281 w 2463281"/>
              <a:gd name="connsiteY3" fmla="*/ 124408 h 14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281" h="143069">
                <a:moveTo>
                  <a:pt x="0" y="143069"/>
                </a:moveTo>
                <a:cubicBezTo>
                  <a:pt x="391885" y="74644"/>
                  <a:pt x="783771" y="6220"/>
                  <a:pt x="1194318" y="3110"/>
                </a:cubicBezTo>
                <a:cubicBezTo>
                  <a:pt x="1604865" y="0"/>
                  <a:pt x="2463281" y="124408"/>
                  <a:pt x="2463281" y="124408"/>
                </a:cubicBezTo>
                <a:lnTo>
                  <a:pt x="2463281" y="124408"/>
                </a:lnTo>
              </a:path>
            </a:pathLst>
          </a:cu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6158294" y="4386129"/>
            <a:ext cx="1324502" cy="1314728"/>
          </a:xfrm>
          <a:custGeom>
            <a:avLst/>
            <a:gdLst>
              <a:gd name="connsiteX0" fmla="*/ 2528596 w 2528596"/>
              <a:gd name="connsiteY0" fmla="*/ 2509935 h 2509935"/>
              <a:gd name="connsiteX1" fmla="*/ 1446245 w 2528596"/>
              <a:gd name="connsiteY1" fmla="*/ 1175657 h 2509935"/>
              <a:gd name="connsiteX2" fmla="*/ 0 w 2528596"/>
              <a:gd name="connsiteY2" fmla="*/ 0 h 2509935"/>
              <a:gd name="connsiteX3" fmla="*/ 0 w 2528596"/>
              <a:gd name="connsiteY3" fmla="*/ 0 h 250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8596" h="2509935">
                <a:moveTo>
                  <a:pt x="2528596" y="2509935"/>
                </a:moveTo>
                <a:cubicBezTo>
                  <a:pt x="2198137" y="2051957"/>
                  <a:pt x="1867678" y="1593980"/>
                  <a:pt x="1446245" y="1175657"/>
                </a:cubicBezTo>
                <a:cubicBezTo>
                  <a:pt x="1024812" y="757335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19050">
            <a:solidFill>
              <a:schemeClr val="tx1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 rot="10800000">
            <a:off x="6138745" y="4426858"/>
            <a:ext cx="1324502" cy="1314728"/>
          </a:xfrm>
          <a:custGeom>
            <a:avLst/>
            <a:gdLst>
              <a:gd name="connsiteX0" fmla="*/ 2528596 w 2528596"/>
              <a:gd name="connsiteY0" fmla="*/ 2509935 h 2509935"/>
              <a:gd name="connsiteX1" fmla="*/ 1446245 w 2528596"/>
              <a:gd name="connsiteY1" fmla="*/ 1175657 h 2509935"/>
              <a:gd name="connsiteX2" fmla="*/ 0 w 2528596"/>
              <a:gd name="connsiteY2" fmla="*/ 0 h 2509935"/>
              <a:gd name="connsiteX3" fmla="*/ 0 w 2528596"/>
              <a:gd name="connsiteY3" fmla="*/ 0 h 250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8596" h="2509935">
                <a:moveTo>
                  <a:pt x="2528596" y="2509935"/>
                </a:moveTo>
                <a:cubicBezTo>
                  <a:pt x="2198137" y="2051957"/>
                  <a:pt x="1867678" y="1593980"/>
                  <a:pt x="1446245" y="1175657"/>
                </a:cubicBezTo>
                <a:cubicBezTo>
                  <a:pt x="1024812" y="757335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50800">
            <a:solidFill>
              <a:srgbClr val="C00000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5679642" y="39624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7620000" y="39624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7620000" y="580286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5662010" y="579120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grpSp>
        <p:nvGrpSpPr>
          <p:cNvPr id="141" name="Group 18"/>
          <p:cNvGrpSpPr>
            <a:grpSpLocks/>
          </p:cNvGrpSpPr>
          <p:nvPr/>
        </p:nvGrpSpPr>
        <p:grpSpPr bwMode="auto">
          <a:xfrm>
            <a:off x="3707578" y="3124200"/>
            <a:ext cx="286722" cy="491639"/>
            <a:chOff x="4069" y="3026"/>
            <a:chExt cx="354" cy="607"/>
          </a:xfrm>
        </p:grpSpPr>
        <p:sp>
          <p:nvSpPr>
            <p:cNvPr id="162" name="Oval 11"/>
            <p:cNvSpPr>
              <a:spLocks noChangeArrowheads="1"/>
            </p:cNvSpPr>
            <p:nvPr/>
          </p:nvSpPr>
          <p:spPr bwMode="auto">
            <a:xfrm>
              <a:off x="4069" y="3026"/>
              <a:ext cx="354" cy="354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Text Box 12"/>
            <p:cNvSpPr txBox="1">
              <a:spLocks noChangeArrowheads="1"/>
            </p:cNvSpPr>
            <p:nvPr/>
          </p:nvSpPr>
          <p:spPr bwMode="auto">
            <a:xfrm>
              <a:off x="4119" y="3063"/>
              <a:ext cx="228" cy="57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2400" dirty="0"/>
            </a:p>
          </p:txBody>
        </p:sp>
      </p:grpSp>
      <p:grpSp>
        <p:nvGrpSpPr>
          <p:cNvPr id="142" name="Group 17"/>
          <p:cNvGrpSpPr>
            <a:grpSpLocks/>
          </p:cNvGrpSpPr>
          <p:nvPr/>
        </p:nvGrpSpPr>
        <p:grpSpPr bwMode="auto">
          <a:xfrm>
            <a:off x="2439198" y="3125822"/>
            <a:ext cx="286722" cy="481920"/>
            <a:chOff x="2488" y="3028"/>
            <a:chExt cx="354" cy="595"/>
          </a:xfrm>
        </p:grpSpPr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2488" y="3028"/>
              <a:ext cx="354" cy="354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Text Box 15"/>
            <p:cNvSpPr txBox="1">
              <a:spLocks noChangeArrowheads="1"/>
            </p:cNvSpPr>
            <p:nvPr/>
          </p:nvSpPr>
          <p:spPr bwMode="auto">
            <a:xfrm>
              <a:off x="2538" y="3053"/>
              <a:ext cx="228" cy="57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2400" dirty="0"/>
            </a:p>
          </p:txBody>
        </p:sp>
      </p:grpSp>
      <p:sp>
        <p:nvSpPr>
          <p:cNvPr id="143" name="Freeform 16"/>
          <p:cNvSpPr>
            <a:spLocks/>
          </p:cNvSpPr>
          <p:nvPr/>
        </p:nvSpPr>
        <p:spPr bwMode="auto">
          <a:xfrm>
            <a:off x="2729160" y="3171178"/>
            <a:ext cx="984088" cy="69656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564" y="0"/>
              </a:cxn>
              <a:cxn ang="0">
                <a:pos x="1215" y="86"/>
              </a:cxn>
            </a:cxnLst>
            <a:rect l="0" t="0" r="r" b="b"/>
            <a:pathLst>
              <a:path w="1215" h="86">
                <a:moveTo>
                  <a:pt x="0" y="85"/>
                </a:moveTo>
                <a:cubicBezTo>
                  <a:pt x="94" y="71"/>
                  <a:pt x="362" y="0"/>
                  <a:pt x="564" y="0"/>
                </a:cubicBezTo>
                <a:cubicBezTo>
                  <a:pt x="766" y="0"/>
                  <a:pt x="1080" y="68"/>
                  <a:pt x="1215" y="8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" name="Oval 20"/>
          <p:cNvSpPr>
            <a:spLocks noChangeArrowheads="1"/>
          </p:cNvSpPr>
          <p:nvPr/>
        </p:nvSpPr>
        <p:spPr bwMode="auto">
          <a:xfrm>
            <a:off x="3799913" y="4368282"/>
            <a:ext cx="286722" cy="286722"/>
          </a:xfrm>
          <a:prstGeom prst="ellips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Text Box 21"/>
          <p:cNvSpPr txBox="1">
            <a:spLocks noChangeArrowheads="1"/>
          </p:cNvSpPr>
          <p:nvPr/>
        </p:nvSpPr>
        <p:spPr bwMode="auto">
          <a:xfrm>
            <a:off x="3840410" y="4398250"/>
            <a:ext cx="184668" cy="46167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400" dirty="0"/>
          </a:p>
        </p:txBody>
      </p:sp>
      <p:grpSp>
        <p:nvGrpSpPr>
          <p:cNvPr id="146" name="Group 19"/>
          <p:cNvGrpSpPr>
            <a:grpSpLocks/>
          </p:cNvGrpSpPr>
          <p:nvPr/>
        </p:nvGrpSpPr>
        <p:grpSpPr bwMode="auto">
          <a:xfrm>
            <a:off x="2438400" y="4385161"/>
            <a:ext cx="286722" cy="491639"/>
            <a:chOff x="4069" y="3026"/>
            <a:chExt cx="354" cy="607"/>
          </a:xfrm>
        </p:grpSpPr>
        <p:sp>
          <p:nvSpPr>
            <p:cNvPr id="158" name="Oval 157"/>
            <p:cNvSpPr>
              <a:spLocks noChangeArrowheads="1"/>
            </p:cNvSpPr>
            <p:nvPr/>
          </p:nvSpPr>
          <p:spPr bwMode="auto">
            <a:xfrm>
              <a:off x="4069" y="3026"/>
              <a:ext cx="354" cy="354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Text Box 21"/>
            <p:cNvSpPr txBox="1">
              <a:spLocks noChangeArrowheads="1"/>
            </p:cNvSpPr>
            <p:nvPr/>
          </p:nvSpPr>
          <p:spPr bwMode="auto">
            <a:xfrm>
              <a:off x="4119" y="3063"/>
              <a:ext cx="228" cy="57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2400" dirty="0"/>
            </a:p>
          </p:txBody>
        </p:sp>
      </p:grpSp>
      <p:sp>
        <p:nvSpPr>
          <p:cNvPr id="147" name="Freeform 146"/>
          <p:cNvSpPr>
            <a:spLocks/>
          </p:cNvSpPr>
          <p:nvPr/>
        </p:nvSpPr>
        <p:spPr bwMode="auto">
          <a:xfrm flipV="1">
            <a:off x="2711341" y="3318589"/>
            <a:ext cx="1010816" cy="202487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564" y="0"/>
              </a:cxn>
              <a:cxn ang="0">
                <a:pos x="1215" y="86"/>
              </a:cxn>
            </a:cxnLst>
            <a:rect l="0" t="0" r="r" b="b"/>
            <a:pathLst>
              <a:path w="1215" h="86">
                <a:moveTo>
                  <a:pt x="0" y="85"/>
                </a:moveTo>
                <a:cubicBezTo>
                  <a:pt x="94" y="71"/>
                  <a:pt x="362" y="0"/>
                  <a:pt x="564" y="0"/>
                </a:cubicBezTo>
                <a:cubicBezTo>
                  <a:pt x="766" y="0"/>
                  <a:pt x="1080" y="68"/>
                  <a:pt x="1215" y="8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arrow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" name="Freeform 147"/>
          <p:cNvSpPr>
            <a:spLocks/>
          </p:cNvSpPr>
          <p:nvPr/>
        </p:nvSpPr>
        <p:spPr bwMode="auto">
          <a:xfrm rot="21120280" flipV="1">
            <a:off x="2743199" y="4492362"/>
            <a:ext cx="1056717" cy="150128"/>
          </a:xfrm>
          <a:custGeom>
            <a:avLst/>
            <a:gdLst>
              <a:gd name="connsiteX0" fmla="*/ 0 w 10000"/>
              <a:gd name="connsiteY0" fmla="*/ 10589 h 10589"/>
              <a:gd name="connsiteX1" fmla="*/ 4642 w 10000"/>
              <a:gd name="connsiteY1" fmla="*/ 705 h 10589"/>
              <a:gd name="connsiteX2" fmla="*/ 10000 w 10000"/>
              <a:gd name="connsiteY2" fmla="*/ 6361 h 10589"/>
              <a:gd name="connsiteX0" fmla="*/ 0 w 9697"/>
              <a:gd name="connsiteY0" fmla="*/ 10970 h 10970"/>
              <a:gd name="connsiteX1" fmla="*/ 4642 w 9697"/>
              <a:gd name="connsiteY1" fmla="*/ 1086 h 10970"/>
              <a:gd name="connsiteX2" fmla="*/ 9697 w 9697"/>
              <a:gd name="connsiteY2" fmla="*/ 4454 h 1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97" h="10970">
                <a:moveTo>
                  <a:pt x="0" y="10970"/>
                </a:moveTo>
                <a:cubicBezTo>
                  <a:pt x="774" y="9342"/>
                  <a:pt x="3026" y="2172"/>
                  <a:pt x="4642" y="1086"/>
                </a:cubicBezTo>
                <a:cubicBezTo>
                  <a:pt x="6258" y="0"/>
                  <a:pt x="8586" y="2361"/>
                  <a:pt x="9697" y="4454"/>
                </a:cubicBezTo>
              </a:path>
            </a:pathLst>
          </a:custGeom>
          <a:noFill/>
          <a:ln w="38100" cap="flat" cmpd="sng">
            <a:solidFill>
              <a:srgbClr val="C00000"/>
            </a:solidFill>
            <a:prstDash val="solid"/>
            <a:round/>
            <a:headEnd type="arrow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1" name="Freeform 16"/>
          <p:cNvSpPr>
            <a:spLocks/>
          </p:cNvSpPr>
          <p:nvPr/>
        </p:nvSpPr>
        <p:spPr bwMode="auto">
          <a:xfrm rot="5400000" flipV="1">
            <a:off x="1753823" y="3786941"/>
            <a:ext cx="1152460" cy="240505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564" y="0"/>
              </a:cxn>
              <a:cxn ang="0">
                <a:pos x="1215" y="86"/>
              </a:cxn>
            </a:cxnLst>
            <a:rect l="0" t="0" r="r" b="b"/>
            <a:pathLst>
              <a:path w="1215" h="86">
                <a:moveTo>
                  <a:pt x="0" y="85"/>
                </a:moveTo>
                <a:cubicBezTo>
                  <a:pt x="94" y="71"/>
                  <a:pt x="362" y="0"/>
                  <a:pt x="564" y="0"/>
                </a:cubicBezTo>
                <a:cubicBezTo>
                  <a:pt x="766" y="0"/>
                  <a:pt x="1080" y="68"/>
                  <a:pt x="1215" y="8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ash"/>
            <a:round/>
            <a:headEnd type="arrow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" name="Freeform 16"/>
          <p:cNvSpPr>
            <a:spLocks/>
          </p:cNvSpPr>
          <p:nvPr/>
        </p:nvSpPr>
        <p:spPr bwMode="auto">
          <a:xfrm rot="4713704">
            <a:off x="3510574" y="3781832"/>
            <a:ext cx="1029779" cy="204039"/>
          </a:xfrm>
          <a:custGeom>
            <a:avLst/>
            <a:gdLst>
              <a:gd name="connsiteX0" fmla="*/ 0 w 10087"/>
              <a:gd name="connsiteY0" fmla="*/ 12811 h 30371"/>
              <a:gd name="connsiteX1" fmla="*/ 4642 w 10087"/>
              <a:gd name="connsiteY1" fmla="*/ 2927 h 30371"/>
              <a:gd name="connsiteX2" fmla="*/ 10087 w 10087"/>
              <a:gd name="connsiteY2" fmla="*/ 30371 h 30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87" h="30371">
                <a:moveTo>
                  <a:pt x="0" y="12811"/>
                </a:moveTo>
                <a:cubicBezTo>
                  <a:pt x="774" y="11183"/>
                  <a:pt x="2961" y="0"/>
                  <a:pt x="4642" y="2927"/>
                </a:cubicBezTo>
                <a:cubicBezTo>
                  <a:pt x="6323" y="5854"/>
                  <a:pt x="8976" y="28278"/>
                  <a:pt x="10087" y="30371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2133600" y="28956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2133600" y="457200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4038600" y="457200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4038600" y="290726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graphicFrame>
        <p:nvGraphicFramePr>
          <p:cNvPr id="164" name="Object 163"/>
          <p:cNvGraphicFramePr>
            <a:graphicFrameLocks noChangeAspect="1"/>
          </p:cNvGraphicFramePr>
          <p:nvPr/>
        </p:nvGraphicFramePr>
        <p:xfrm>
          <a:off x="533400" y="5013960"/>
          <a:ext cx="457200" cy="548640"/>
        </p:xfrm>
        <a:graphic>
          <a:graphicData uri="http://schemas.openxmlformats.org/presentationml/2006/ole">
            <p:oleObj spid="_x0000_s41985" name="Equation" r:id="rId3" imgW="190440" imgH="228600" progId="Equation.3">
              <p:embed/>
            </p:oleObj>
          </a:graphicData>
        </a:graphic>
      </p:graphicFrame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1539875" y="3048000"/>
          <a:ext cx="427038" cy="519112"/>
        </p:xfrm>
        <a:graphic>
          <a:graphicData uri="http://schemas.openxmlformats.org/presentationml/2006/ole">
            <p:oleObj spid="_x0000_s41986" name="Equation" r:id="rId4" imgW="17748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Conceptual Properties</a:t>
            </a:r>
          </a:p>
          <a:p>
            <a:r>
              <a:rPr lang="en-US" dirty="0" smtClean="0"/>
              <a:t>Formal Model</a:t>
            </a:r>
          </a:p>
          <a:p>
            <a:r>
              <a:rPr lang="en-US" dirty="0" smtClean="0"/>
              <a:t>Theorems</a:t>
            </a:r>
            <a:endParaRPr lang="en-US" dirty="0" smtClean="0"/>
          </a:p>
          <a:p>
            <a:r>
              <a:rPr lang="en-US" dirty="0" smtClean="0"/>
              <a:t>Key Point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6" name="Footer Placeholder 28"/>
          <p:cNvSpPr>
            <a:spLocks noGrp="1"/>
          </p:cNvSpPr>
          <p:nvPr>
            <p:ph type="ftr" sz="quarter" idx="11"/>
          </p:nvPr>
        </p:nvSpPr>
        <p:spPr>
          <a:xfrm>
            <a:off x="304800" y="6477000"/>
            <a:ext cx="990600" cy="244475"/>
          </a:xfrm>
        </p:spPr>
        <p:txBody>
          <a:bodyPr/>
          <a:lstStyle/>
          <a:p>
            <a:r>
              <a:rPr kumimoji="0" lang="en-US" dirty="0" smtClean="0"/>
              <a:t>PASSAT 2009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Reputation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Trivial</a:t>
            </a:r>
          </a:p>
          <a:p>
            <a:r>
              <a:rPr lang="en-US" b="1" dirty="0" smtClean="0"/>
              <a:t>Consensus-based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6" name="Footer Placeholder 28"/>
          <p:cNvSpPr>
            <a:spLocks noGrp="1"/>
          </p:cNvSpPr>
          <p:nvPr>
            <p:ph type="ftr" sz="quarter" idx="11"/>
          </p:nvPr>
        </p:nvSpPr>
        <p:spPr>
          <a:xfrm>
            <a:off x="304800" y="6477000"/>
            <a:ext cx="990600" cy="244475"/>
          </a:xfrm>
        </p:spPr>
        <p:txBody>
          <a:bodyPr/>
          <a:lstStyle/>
          <a:p>
            <a:r>
              <a:rPr kumimoji="0" lang="en-US" dirty="0" smtClean="0"/>
              <a:t>PASSAT 2009</a:t>
            </a:r>
            <a:endParaRPr kumimoji="0" lang="en-US" dirty="0"/>
          </a:p>
        </p:txBody>
      </p:sp>
      <p:grpSp>
        <p:nvGrpSpPr>
          <p:cNvPr id="54" name="Group 78"/>
          <p:cNvGrpSpPr/>
          <p:nvPr/>
        </p:nvGrpSpPr>
        <p:grpSpPr>
          <a:xfrm>
            <a:off x="1219200" y="4419600"/>
            <a:ext cx="1917683" cy="1752600"/>
            <a:chOff x="1219200" y="4419600"/>
            <a:chExt cx="1917683" cy="1752600"/>
          </a:xfrm>
        </p:grpSpPr>
        <p:grpSp>
          <p:nvGrpSpPr>
            <p:cNvPr id="101" name="Group 18"/>
            <p:cNvGrpSpPr>
              <a:grpSpLocks/>
            </p:cNvGrpSpPr>
            <p:nvPr/>
          </p:nvGrpSpPr>
          <p:grpSpPr bwMode="auto">
            <a:xfrm>
              <a:off x="2716978" y="4419600"/>
              <a:ext cx="286722" cy="491639"/>
              <a:chOff x="4069" y="3026"/>
              <a:chExt cx="354" cy="607"/>
            </a:xfrm>
          </p:grpSpPr>
          <p:sp>
            <p:nvSpPr>
              <p:cNvPr id="118" name="Oval 11"/>
              <p:cNvSpPr>
                <a:spLocks noChangeArrowheads="1"/>
              </p:cNvSpPr>
              <p:nvPr/>
            </p:nvSpPr>
            <p:spPr bwMode="auto">
              <a:xfrm>
                <a:off x="4069" y="3026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Text Box 12"/>
              <p:cNvSpPr txBox="1">
                <a:spLocks noChangeArrowheads="1"/>
              </p:cNvSpPr>
              <p:nvPr/>
            </p:nvSpPr>
            <p:spPr bwMode="auto">
              <a:xfrm>
                <a:off x="4119" y="3063"/>
                <a:ext cx="228" cy="57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102" name="Group 17"/>
            <p:cNvGrpSpPr>
              <a:grpSpLocks/>
            </p:cNvGrpSpPr>
            <p:nvPr/>
          </p:nvGrpSpPr>
          <p:grpSpPr bwMode="auto">
            <a:xfrm>
              <a:off x="1448598" y="4421222"/>
              <a:ext cx="286722" cy="481920"/>
              <a:chOff x="2488" y="3028"/>
              <a:chExt cx="354" cy="595"/>
            </a:xfrm>
          </p:grpSpPr>
          <p:sp>
            <p:nvSpPr>
              <p:cNvPr id="116" name="Oval 115"/>
              <p:cNvSpPr>
                <a:spLocks noChangeArrowheads="1"/>
              </p:cNvSpPr>
              <p:nvPr/>
            </p:nvSpPr>
            <p:spPr bwMode="auto">
              <a:xfrm>
                <a:off x="2488" y="3028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Text Box 15"/>
              <p:cNvSpPr txBox="1">
                <a:spLocks noChangeArrowheads="1"/>
              </p:cNvSpPr>
              <p:nvPr/>
            </p:nvSpPr>
            <p:spPr bwMode="auto">
              <a:xfrm>
                <a:off x="2538" y="3053"/>
                <a:ext cx="228" cy="57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400" dirty="0"/>
              </a:p>
            </p:txBody>
          </p:sp>
        </p:grpSp>
        <p:sp>
          <p:nvSpPr>
            <p:cNvPr id="103" name="Freeform 16"/>
            <p:cNvSpPr>
              <a:spLocks/>
            </p:cNvSpPr>
            <p:nvPr/>
          </p:nvSpPr>
          <p:spPr bwMode="auto">
            <a:xfrm>
              <a:off x="1738560" y="4466578"/>
              <a:ext cx="984088" cy="69656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564" y="0"/>
                </a:cxn>
                <a:cxn ang="0">
                  <a:pos x="1215" y="86"/>
                </a:cxn>
              </a:cxnLst>
              <a:rect l="0" t="0" r="r" b="b"/>
              <a:pathLst>
                <a:path w="1215" h="86">
                  <a:moveTo>
                    <a:pt x="0" y="85"/>
                  </a:moveTo>
                  <a:cubicBezTo>
                    <a:pt x="94" y="71"/>
                    <a:pt x="362" y="0"/>
                    <a:pt x="564" y="0"/>
                  </a:cubicBezTo>
                  <a:cubicBezTo>
                    <a:pt x="766" y="0"/>
                    <a:pt x="1080" y="68"/>
                    <a:pt x="1215" y="86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4" name="Group 19"/>
            <p:cNvGrpSpPr>
              <a:grpSpLocks/>
            </p:cNvGrpSpPr>
            <p:nvPr/>
          </p:nvGrpSpPr>
          <p:grpSpPr bwMode="auto">
            <a:xfrm>
              <a:off x="2809313" y="5663682"/>
              <a:ext cx="286722" cy="491639"/>
              <a:chOff x="4069" y="3026"/>
              <a:chExt cx="354" cy="607"/>
            </a:xfrm>
          </p:grpSpPr>
          <p:sp>
            <p:nvSpPr>
              <p:cNvPr id="114" name="Oval 20"/>
              <p:cNvSpPr>
                <a:spLocks noChangeArrowheads="1"/>
              </p:cNvSpPr>
              <p:nvPr/>
            </p:nvSpPr>
            <p:spPr bwMode="auto">
              <a:xfrm>
                <a:off x="4069" y="3026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Text Box 21"/>
              <p:cNvSpPr txBox="1">
                <a:spLocks noChangeArrowheads="1"/>
              </p:cNvSpPr>
              <p:nvPr/>
            </p:nvSpPr>
            <p:spPr bwMode="auto">
              <a:xfrm>
                <a:off x="4119" y="3063"/>
                <a:ext cx="228" cy="57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105" name="Group 19"/>
            <p:cNvGrpSpPr>
              <a:grpSpLocks/>
            </p:cNvGrpSpPr>
            <p:nvPr/>
          </p:nvGrpSpPr>
          <p:grpSpPr bwMode="auto">
            <a:xfrm>
              <a:off x="1447800" y="5680561"/>
              <a:ext cx="286722" cy="491639"/>
              <a:chOff x="4069" y="3026"/>
              <a:chExt cx="354" cy="607"/>
            </a:xfrm>
          </p:grpSpPr>
          <p:sp>
            <p:nvSpPr>
              <p:cNvPr id="112" name="Oval 111"/>
              <p:cNvSpPr>
                <a:spLocks noChangeArrowheads="1"/>
              </p:cNvSpPr>
              <p:nvPr/>
            </p:nvSpPr>
            <p:spPr bwMode="auto">
              <a:xfrm>
                <a:off x="4069" y="3026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Text Box 21"/>
              <p:cNvSpPr txBox="1">
                <a:spLocks noChangeArrowheads="1"/>
              </p:cNvSpPr>
              <p:nvPr/>
            </p:nvSpPr>
            <p:spPr bwMode="auto">
              <a:xfrm>
                <a:off x="4119" y="3063"/>
                <a:ext cx="228" cy="57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400" dirty="0"/>
              </a:p>
            </p:txBody>
          </p:sp>
        </p:grpSp>
        <p:sp>
          <p:nvSpPr>
            <p:cNvPr id="106" name="Freeform 105"/>
            <p:cNvSpPr>
              <a:spLocks/>
            </p:cNvSpPr>
            <p:nvPr/>
          </p:nvSpPr>
          <p:spPr bwMode="auto">
            <a:xfrm flipV="1">
              <a:off x="1720741" y="4613989"/>
              <a:ext cx="1010816" cy="202487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564" y="0"/>
                </a:cxn>
                <a:cxn ang="0">
                  <a:pos x="1215" y="86"/>
                </a:cxn>
              </a:cxnLst>
              <a:rect l="0" t="0" r="r" b="b"/>
              <a:pathLst>
                <a:path w="1215" h="86">
                  <a:moveTo>
                    <a:pt x="0" y="85"/>
                  </a:moveTo>
                  <a:cubicBezTo>
                    <a:pt x="94" y="71"/>
                    <a:pt x="362" y="0"/>
                    <a:pt x="564" y="0"/>
                  </a:cubicBezTo>
                  <a:cubicBezTo>
                    <a:pt x="766" y="0"/>
                    <a:pt x="1080" y="68"/>
                    <a:pt x="1215" y="86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arrow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 rot="21120280" flipV="1">
              <a:off x="1752599" y="5787762"/>
              <a:ext cx="1056717" cy="150128"/>
            </a:xfrm>
            <a:custGeom>
              <a:avLst/>
              <a:gdLst>
                <a:gd name="connsiteX0" fmla="*/ 0 w 10000"/>
                <a:gd name="connsiteY0" fmla="*/ 10589 h 10589"/>
                <a:gd name="connsiteX1" fmla="*/ 4642 w 10000"/>
                <a:gd name="connsiteY1" fmla="*/ 705 h 10589"/>
                <a:gd name="connsiteX2" fmla="*/ 10000 w 10000"/>
                <a:gd name="connsiteY2" fmla="*/ 6361 h 10589"/>
                <a:gd name="connsiteX0" fmla="*/ 0 w 9697"/>
                <a:gd name="connsiteY0" fmla="*/ 10970 h 10970"/>
                <a:gd name="connsiteX1" fmla="*/ 4642 w 9697"/>
                <a:gd name="connsiteY1" fmla="*/ 1086 h 10970"/>
                <a:gd name="connsiteX2" fmla="*/ 9697 w 9697"/>
                <a:gd name="connsiteY2" fmla="*/ 4454 h 1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97" h="10970">
                  <a:moveTo>
                    <a:pt x="0" y="10970"/>
                  </a:moveTo>
                  <a:cubicBezTo>
                    <a:pt x="774" y="9342"/>
                    <a:pt x="3026" y="2172"/>
                    <a:pt x="4642" y="1086"/>
                  </a:cubicBezTo>
                  <a:cubicBezTo>
                    <a:pt x="6258" y="0"/>
                    <a:pt x="8586" y="2361"/>
                    <a:pt x="9697" y="445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arrow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/>
            </p:cNvSpPr>
            <p:nvPr/>
          </p:nvSpPr>
          <p:spPr bwMode="auto">
            <a:xfrm flipV="1">
              <a:off x="1600200" y="4724400"/>
              <a:ext cx="1209112" cy="1055935"/>
            </a:xfrm>
            <a:custGeom>
              <a:avLst/>
              <a:gdLst>
                <a:gd name="connsiteX0" fmla="*/ 0 w 10000"/>
                <a:gd name="connsiteY0" fmla="*/ 10589 h 10589"/>
                <a:gd name="connsiteX1" fmla="*/ 4642 w 10000"/>
                <a:gd name="connsiteY1" fmla="*/ 705 h 10589"/>
                <a:gd name="connsiteX2" fmla="*/ 10000 w 10000"/>
                <a:gd name="connsiteY2" fmla="*/ 6361 h 10589"/>
                <a:gd name="connsiteX0" fmla="*/ 0 w 9697"/>
                <a:gd name="connsiteY0" fmla="*/ 10970 h 10970"/>
                <a:gd name="connsiteX1" fmla="*/ 4642 w 9697"/>
                <a:gd name="connsiteY1" fmla="*/ 1086 h 10970"/>
                <a:gd name="connsiteX2" fmla="*/ 9697 w 9697"/>
                <a:gd name="connsiteY2" fmla="*/ 4454 h 10970"/>
                <a:gd name="connsiteX0" fmla="*/ 0 w 10000"/>
                <a:gd name="connsiteY0" fmla="*/ 10575 h 10575"/>
                <a:gd name="connsiteX1" fmla="*/ 4787 w 10000"/>
                <a:gd name="connsiteY1" fmla="*/ 1565 h 10575"/>
                <a:gd name="connsiteX2" fmla="*/ 10000 w 10000"/>
                <a:gd name="connsiteY2" fmla="*/ 1908 h 10575"/>
                <a:gd name="connsiteX0" fmla="*/ 0 w 10000"/>
                <a:gd name="connsiteY0" fmla="*/ 10575 h 10575"/>
                <a:gd name="connsiteX1" fmla="*/ 3846 w 10000"/>
                <a:gd name="connsiteY1" fmla="*/ 3908 h 10575"/>
                <a:gd name="connsiteX2" fmla="*/ 10000 w 10000"/>
                <a:gd name="connsiteY2" fmla="*/ 1908 h 10575"/>
                <a:gd name="connsiteX0" fmla="*/ 0 w 10000"/>
                <a:gd name="connsiteY0" fmla="*/ 8667 h 8667"/>
                <a:gd name="connsiteX1" fmla="*/ 3846 w 10000"/>
                <a:gd name="connsiteY1" fmla="*/ 2000 h 8667"/>
                <a:gd name="connsiteX2" fmla="*/ 10000 w 10000"/>
                <a:gd name="connsiteY2" fmla="*/ 0 h 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8667">
                  <a:moveTo>
                    <a:pt x="0" y="8667"/>
                  </a:moveTo>
                  <a:cubicBezTo>
                    <a:pt x="798" y="7183"/>
                    <a:pt x="2179" y="3445"/>
                    <a:pt x="3846" y="2000"/>
                  </a:cubicBezTo>
                  <a:cubicBezTo>
                    <a:pt x="5513" y="555"/>
                    <a:pt x="7221" y="24"/>
                    <a:pt x="1000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arrow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16"/>
            <p:cNvSpPr>
              <a:spLocks/>
            </p:cNvSpPr>
            <p:nvPr/>
          </p:nvSpPr>
          <p:spPr bwMode="auto">
            <a:xfrm rot="10800000" flipV="1">
              <a:off x="1752600" y="4572000"/>
              <a:ext cx="1134468" cy="1130580"/>
            </a:xfrm>
            <a:custGeom>
              <a:avLst/>
              <a:gdLst>
                <a:gd name="connsiteX0" fmla="*/ 0 w 10000"/>
                <a:gd name="connsiteY0" fmla="*/ 10589 h 10589"/>
                <a:gd name="connsiteX1" fmla="*/ 4642 w 10000"/>
                <a:gd name="connsiteY1" fmla="*/ 705 h 10589"/>
                <a:gd name="connsiteX2" fmla="*/ 10000 w 10000"/>
                <a:gd name="connsiteY2" fmla="*/ 6361 h 10589"/>
                <a:gd name="connsiteX0" fmla="*/ 0 w 9697"/>
                <a:gd name="connsiteY0" fmla="*/ 10970 h 10970"/>
                <a:gd name="connsiteX1" fmla="*/ 4642 w 9697"/>
                <a:gd name="connsiteY1" fmla="*/ 1086 h 10970"/>
                <a:gd name="connsiteX2" fmla="*/ 9697 w 9697"/>
                <a:gd name="connsiteY2" fmla="*/ 4454 h 10970"/>
                <a:gd name="connsiteX0" fmla="*/ 0 w 10000"/>
                <a:gd name="connsiteY0" fmla="*/ 10575 h 10575"/>
                <a:gd name="connsiteX1" fmla="*/ 4787 w 10000"/>
                <a:gd name="connsiteY1" fmla="*/ 1565 h 10575"/>
                <a:gd name="connsiteX2" fmla="*/ 10000 w 10000"/>
                <a:gd name="connsiteY2" fmla="*/ 1908 h 10575"/>
                <a:gd name="connsiteX0" fmla="*/ 0 w 10000"/>
                <a:gd name="connsiteY0" fmla="*/ 10575 h 10575"/>
                <a:gd name="connsiteX1" fmla="*/ 3846 w 10000"/>
                <a:gd name="connsiteY1" fmla="*/ 3908 h 10575"/>
                <a:gd name="connsiteX2" fmla="*/ 10000 w 10000"/>
                <a:gd name="connsiteY2" fmla="*/ 1908 h 10575"/>
                <a:gd name="connsiteX0" fmla="*/ 0 w 10000"/>
                <a:gd name="connsiteY0" fmla="*/ 8667 h 8667"/>
                <a:gd name="connsiteX1" fmla="*/ 3846 w 10000"/>
                <a:gd name="connsiteY1" fmla="*/ 2000 h 8667"/>
                <a:gd name="connsiteX2" fmla="*/ 10000 w 10000"/>
                <a:gd name="connsiteY2" fmla="*/ 0 h 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8667">
                  <a:moveTo>
                    <a:pt x="0" y="8667"/>
                  </a:moveTo>
                  <a:cubicBezTo>
                    <a:pt x="798" y="7183"/>
                    <a:pt x="2179" y="3445"/>
                    <a:pt x="3846" y="2000"/>
                  </a:cubicBezTo>
                  <a:cubicBezTo>
                    <a:pt x="5513" y="555"/>
                    <a:pt x="7221" y="24"/>
                    <a:pt x="1000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arrow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16"/>
            <p:cNvSpPr>
              <a:spLocks/>
            </p:cNvSpPr>
            <p:nvPr/>
          </p:nvSpPr>
          <p:spPr bwMode="auto">
            <a:xfrm rot="5400000" flipV="1">
              <a:off x="763223" y="5082341"/>
              <a:ext cx="1152460" cy="240505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564" y="0"/>
                </a:cxn>
                <a:cxn ang="0">
                  <a:pos x="1215" y="86"/>
                </a:cxn>
              </a:cxnLst>
              <a:rect l="0" t="0" r="r" b="b"/>
              <a:pathLst>
                <a:path w="1215" h="86">
                  <a:moveTo>
                    <a:pt x="0" y="85"/>
                  </a:moveTo>
                  <a:cubicBezTo>
                    <a:pt x="94" y="71"/>
                    <a:pt x="362" y="0"/>
                    <a:pt x="564" y="0"/>
                  </a:cubicBezTo>
                  <a:cubicBezTo>
                    <a:pt x="766" y="0"/>
                    <a:pt x="1080" y="68"/>
                    <a:pt x="1215" y="86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arrow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16"/>
            <p:cNvSpPr>
              <a:spLocks/>
            </p:cNvSpPr>
            <p:nvPr/>
          </p:nvSpPr>
          <p:spPr bwMode="auto">
            <a:xfrm rot="4713704">
              <a:off x="2519974" y="5077232"/>
              <a:ext cx="1029779" cy="204039"/>
            </a:xfrm>
            <a:custGeom>
              <a:avLst/>
              <a:gdLst>
                <a:gd name="connsiteX0" fmla="*/ 0 w 10087"/>
                <a:gd name="connsiteY0" fmla="*/ 12811 h 30371"/>
                <a:gd name="connsiteX1" fmla="*/ 4642 w 10087"/>
                <a:gd name="connsiteY1" fmla="*/ 2927 h 30371"/>
                <a:gd name="connsiteX2" fmla="*/ 10087 w 10087"/>
                <a:gd name="connsiteY2" fmla="*/ 30371 h 3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87" h="30371">
                  <a:moveTo>
                    <a:pt x="0" y="12811"/>
                  </a:moveTo>
                  <a:cubicBezTo>
                    <a:pt x="774" y="11183"/>
                    <a:pt x="2961" y="0"/>
                    <a:pt x="4642" y="2927"/>
                  </a:cubicBezTo>
                  <a:cubicBezTo>
                    <a:pt x="6323" y="5854"/>
                    <a:pt x="8976" y="28278"/>
                    <a:pt x="10087" y="30371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" name="Group 19"/>
          <p:cNvGrpSpPr>
            <a:grpSpLocks/>
          </p:cNvGrpSpPr>
          <p:nvPr/>
        </p:nvGrpSpPr>
        <p:grpSpPr bwMode="auto">
          <a:xfrm>
            <a:off x="7465389" y="5686074"/>
            <a:ext cx="150188" cy="257525"/>
            <a:chOff x="4069" y="3026"/>
            <a:chExt cx="354" cy="607"/>
          </a:xfrm>
        </p:grpSpPr>
        <p:sp>
          <p:nvSpPr>
            <p:cNvPr id="99" name="Oval 20"/>
            <p:cNvSpPr>
              <a:spLocks noChangeArrowheads="1"/>
            </p:cNvSpPr>
            <p:nvPr/>
          </p:nvSpPr>
          <p:spPr bwMode="auto">
            <a:xfrm>
              <a:off x="4069" y="3026"/>
              <a:ext cx="354" cy="354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Text Box 21"/>
            <p:cNvSpPr txBox="1">
              <a:spLocks noChangeArrowheads="1"/>
            </p:cNvSpPr>
            <p:nvPr/>
          </p:nvSpPr>
          <p:spPr bwMode="auto">
            <a:xfrm>
              <a:off x="4119" y="3063"/>
              <a:ext cx="228" cy="57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2400" dirty="0"/>
            </a:p>
          </p:txBody>
        </p:sp>
      </p:grpSp>
      <p:grpSp>
        <p:nvGrpSpPr>
          <p:cNvPr id="78" name="Group 19"/>
          <p:cNvGrpSpPr>
            <a:grpSpLocks/>
          </p:cNvGrpSpPr>
          <p:nvPr/>
        </p:nvGrpSpPr>
        <p:grpSpPr bwMode="auto">
          <a:xfrm>
            <a:off x="6019003" y="5686074"/>
            <a:ext cx="150188" cy="257525"/>
            <a:chOff x="4069" y="3026"/>
            <a:chExt cx="354" cy="607"/>
          </a:xfrm>
        </p:grpSpPr>
        <p:sp>
          <p:nvSpPr>
            <p:cNvPr id="97" name="Oval 96"/>
            <p:cNvSpPr>
              <a:spLocks noChangeArrowheads="1"/>
            </p:cNvSpPr>
            <p:nvPr/>
          </p:nvSpPr>
          <p:spPr bwMode="auto">
            <a:xfrm>
              <a:off x="4069" y="3026"/>
              <a:ext cx="354" cy="354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Text Box 21"/>
            <p:cNvSpPr txBox="1">
              <a:spLocks noChangeArrowheads="1"/>
            </p:cNvSpPr>
            <p:nvPr/>
          </p:nvSpPr>
          <p:spPr bwMode="auto">
            <a:xfrm>
              <a:off x="4119" y="3063"/>
              <a:ext cx="228" cy="57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2400" dirty="0"/>
            </a:p>
          </p:txBody>
        </p:sp>
      </p:grpSp>
      <p:sp>
        <p:nvSpPr>
          <p:cNvPr id="95" name="Oval 11"/>
          <p:cNvSpPr>
            <a:spLocks noChangeArrowheads="1"/>
          </p:cNvSpPr>
          <p:nvPr/>
        </p:nvSpPr>
        <p:spPr bwMode="auto">
          <a:xfrm>
            <a:off x="7465389" y="4267200"/>
            <a:ext cx="150188" cy="150188"/>
          </a:xfrm>
          <a:prstGeom prst="ellips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0" name="Group 19"/>
          <p:cNvGrpSpPr>
            <a:grpSpLocks/>
          </p:cNvGrpSpPr>
          <p:nvPr/>
        </p:nvGrpSpPr>
        <p:grpSpPr bwMode="auto">
          <a:xfrm>
            <a:off x="6019003" y="4267200"/>
            <a:ext cx="150188" cy="257525"/>
            <a:chOff x="4069" y="3026"/>
            <a:chExt cx="354" cy="607"/>
          </a:xfrm>
        </p:grpSpPr>
        <p:sp>
          <p:nvSpPr>
            <p:cNvPr id="93" name="Oval 20"/>
            <p:cNvSpPr>
              <a:spLocks noChangeArrowheads="1"/>
            </p:cNvSpPr>
            <p:nvPr/>
          </p:nvSpPr>
          <p:spPr bwMode="auto">
            <a:xfrm>
              <a:off x="4069" y="3026"/>
              <a:ext cx="354" cy="354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Text Box 21"/>
            <p:cNvSpPr txBox="1">
              <a:spLocks noChangeArrowheads="1"/>
            </p:cNvSpPr>
            <p:nvPr/>
          </p:nvSpPr>
          <p:spPr bwMode="auto">
            <a:xfrm>
              <a:off x="4119" y="3063"/>
              <a:ext cx="228" cy="57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2400" dirty="0"/>
            </a:p>
          </p:txBody>
        </p:sp>
      </p:grpSp>
      <p:sp>
        <p:nvSpPr>
          <p:cNvPr id="81" name="Freeform 80"/>
          <p:cNvSpPr/>
          <p:nvPr/>
        </p:nvSpPr>
        <p:spPr>
          <a:xfrm>
            <a:off x="6168071" y="4272088"/>
            <a:ext cx="1290292" cy="74941"/>
          </a:xfrm>
          <a:custGeom>
            <a:avLst/>
            <a:gdLst>
              <a:gd name="connsiteX0" fmla="*/ 0 w 2463281"/>
              <a:gd name="connsiteY0" fmla="*/ 143069 h 143069"/>
              <a:gd name="connsiteX1" fmla="*/ 1194318 w 2463281"/>
              <a:gd name="connsiteY1" fmla="*/ 3110 h 143069"/>
              <a:gd name="connsiteX2" fmla="*/ 2463281 w 2463281"/>
              <a:gd name="connsiteY2" fmla="*/ 124408 h 143069"/>
              <a:gd name="connsiteX3" fmla="*/ 2463281 w 2463281"/>
              <a:gd name="connsiteY3" fmla="*/ 124408 h 14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281" h="143069">
                <a:moveTo>
                  <a:pt x="0" y="143069"/>
                </a:moveTo>
                <a:cubicBezTo>
                  <a:pt x="391885" y="74644"/>
                  <a:pt x="783771" y="6220"/>
                  <a:pt x="1194318" y="3110"/>
                </a:cubicBezTo>
                <a:cubicBezTo>
                  <a:pt x="1604865" y="0"/>
                  <a:pt x="2463281" y="124408"/>
                  <a:pt x="2463281" y="124408"/>
                </a:cubicBezTo>
                <a:lnTo>
                  <a:pt x="2463281" y="124408"/>
                </a:lnTo>
              </a:path>
            </a:pathLst>
          </a:custGeom>
          <a:ln w="38100">
            <a:solidFill>
              <a:srgbClr val="C0000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 rot="10800000">
            <a:off x="6165628" y="4351916"/>
            <a:ext cx="1290292" cy="74941"/>
          </a:xfrm>
          <a:custGeom>
            <a:avLst/>
            <a:gdLst>
              <a:gd name="connsiteX0" fmla="*/ 0 w 2463281"/>
              <a:gd name="connsiteY0" fmla="*/ 143069 h 143069"/>
              <a:gd name="connsiteX1" fmla="*/ 1194318 w 2463281"/>
              <a:gd name="connsiteY1" fmla="*/ 3110 h 143069"/>
              <a:gd name="connsiteX2" fmla="*/ 2463281 w 2463281"/>
              <a:gd name="connsiteY2" fmla="*/ 124408 h 143069"/>
              <a:gd name="connsiteX3" fmla="*/ 2463281 w 2463281"/>
              <a:gd name="connsiteY3" fmla="*/ 124408 h 14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281" h="143069">
                <a:moveTo>
                  <a:pt x="0" y="143069"/>
                </a:moveTo>
                <a:cubicBezTo>
                  <a:pt x="391885" y="74644"/>
                  <a:pt x="783771" y="6220"/>
                  <a:pt x="1194318" y="3110"/>
                </a:cubicBezTo>
                <a:cubicBezTo>
                  <a:pt x="1604865" y="0"/>
                  <a:pt x="2463281" y="124408"/>
                  <a:pt x="2463281" y="124408"/>
                </a:cubicBezTo>
                <a:lnTo>
                  <a:pt x="2463281" y="124408"/>
                </a:lnTo>
              </a:path>
            </a:pathLst>
          </a:cu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6181105" y="5690961"/>
            <a:ext cx="1290292" cy="74941"/>
          </a:xfrm>
          <a:custGeom>
            <a:avLst/>
            <a:gdLst>
              <a:gd name="connsiteX0" fmla="*/ 0 w 2463281"/>
              <a:gd name="connsiteY0" fmla="*/ 143069 h 143069"/>
              <a:gd name="connsiteX1" fmla="*/ 1194318 w 2463281"/>
              <a:gd name="connsiteY1" fmla="*/ 3110 h 143069"/>
              <a:gd name="connsiteX2" fmla="*/ 2463281 w 2463281"/>
              <a:gd name="connsiteY2" fmla="*/ 124408 h 143069"/>
              <a:gd name="connsiteX3" fmla="*/ 2463281 w 2463281"/>
              <a:gd name="connsiteY3" fmla="*/ 124408 h 14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281" h="143069">
                <a:moveTo>
                  <a:pt x="0" y="143069"/>
                </a:moveTo>
                <a:cubicBezTo>
                  <a:pt x="391885" y="74644"/>
                  <a:pt x="783771" y="6220"/>
                  <a:pt x="1194318" y="3110"/>
                </a:cubicBezTo>
                <a:cubicBezTo>
                  <a:pt x="1604865" y="0"/>
                  <a:pt x="2463281" y="124408"/>
                  <a:pt x="2463281" y="124408"/>
                </a:cubicBezTo>
                <a:lnTo>
                  <a:pt x="2463281" y="124408"/>
                </a:lnTo>
              </a:path>
            </a:pathLst>
          </a:cu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/>
          <p:cNvSpPr/>
          <p:nvPr/>
        </p:nvSpPr>
        <p:spPr>
          <a:xfrm rot="10800000">
            <a:off x="6178661" y="5770790"/>
            <a:ext cx="1290292" cy="74941"/>
          </a:xfrm>
          <a:custGeom>
            <a:avLst/>
            <a:gdLst>
              <a:gd name="connsiteX0" fmla="*/ 0 w 2463281"/>
              <a:gd name="connsiteY0" fmla="*/ 143069 h 143069"/>
              <a:gd name="connsiteX1" fmla="*/ 1194318 w 2463281"/>
              <a:gd name="connsiteY1" fmla="*/ 3110 h 143069"/>
              <a:gd name="connsiteX2" fmla="*/ 2463281 w 2463281"/>
              <a:gd name="connsiteY2" fmla="*/ 124408 h 143069"/>
              <a:gd name="connsiteX3" fmla="*/ 2463281 w 2463281"/>
              <a:gd name="connsiteY3" fmla="*/ 124408 h 14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281" h="143069">
                <a:moveTo>
                  <a:pt x="0" y="143069"/>
                </a:moveTo>
                <a:cubicBezTo>
                  <a:pt x="391885" y="74644"/>
                  <a:pt x="783771" y="6220"/>
                  <a:pt x="1194318" y="3110"/>
                </a:cubicBezTo>
                <a:cubicBezTo>
                  <a:pt x="1604865" y="0"/>
                  <a:pt x="2463281" y="124408"/>
                  <a:pt x="2463281" y="124408"/>
                </a:cubicBezTo>
                <a:lnTo>
                  <a:pt x="2463281" y="124408"/>
                </a:lnTo>
              </a:path>
            </a:pathLst>
          </a:cu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 rot="16200000">
            <a:off x="6848246" y="5012538"/>
            <a:ext cx="1290289" cy="74941"/>
          </a:xfrm>
          <a:custGeom>
            <a:avLst/>
            <a:gdLst>
              <a:gd name="connsiteX0" fmla="*/ 0 w 2463281"/>
              <a:gd name="connsiteY0" fmla="*/ 143069 h 143069"/>
              <a:gd name="connsiteX1" fmla="*/ 1194318 w 2463281"/>
              <a:gd name="connsiteY1" fmla="*/ 3110 h 143069"/>
              <a:gd name="connsiteX2" fmla="*/ 2463281 w 2463281"/>
              <a:gd name="connsiteY2" fmla="*/ 124408 h 143069"/>
              <a:gd name="connsiteX3" fmla="*/ 2463281 w 2463281"/>
              <a:gd name="connsiteY3" fmla="*/ 124408 h 14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281" h="143069">
                <a:moveTo>
                  <a:pt x="0" y="143069"/>
                </a:moveTo>
                <a:cubicBezTo>
                  <a:pt x="391885" y="74644"/>
                  <a:pt x="783771" y="6220"/>
                  <a:pt x="1194318" y="3110"/>
                </a:cubicBezTo>
                <a:cubicBezTo>
                  <a:pt x="1604865" y="0"/>
                  <a:pt x="2463281" y="124408"/>
                  <a:pt x="2463281" y="124408"/>
                </a:cubicBezTo>
                <a:lnTo>
                  <a:pt x="2463281" y="124408"/>
                </a:lnTo>
              </a:path>
            </a:pathLst>
          </a:custGeom>
          <a:ln w="38100">
            <a:solidFill>
              <a:srgbClr val="C0000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 rot="5400000">
            <a:off x="6967989" y="5034531"/>
            <a:ext cx="1290289" cy="74941"/>
          </a:xfrm>
          <a:custGeom>
            <a:avLst/>
            <a:gdLst>
              <a:gd name="connsiteX0" fmla="*/ 0 w 2463281"/>
              <a:gd name="connsiteY0" fmla="*/ 143069 h 143069"/>
              <a:gd name="connsiteX1" fmla="*/ 1194318 w 2463281"/>
              <a:gd name="connsiteY1" fmla="*/ 3110 h 143069"/>
              <a:gd name="connsiteX2" fmla="*/ 2463281 w 2463281"/>
              <a:gd name="connsiteY2" fmla="*/ 124408 h 143069"/>
              <a:gd name="connsiteX3" fmla="*/ 2463281 w 2463281"/>
              <a:gd name="connsiteY3" fmla="*/ 124408 h 14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281" h="143069">
                <a:moveTo>
                  <a:pt x="0" y="143069"/>
                </a:moveTo>
                <a:cubicBezTo>
                  <a:pt x="391885" y="74644"/>
                  <a:pt x="783771" y="6220"/>
                  <a:pt x="1194318" y="3110"/>
                </a:cubicBezTo>
                <a:cubicBezTo>
                  <a:pt x="1604865" y="0"/>
                  <a:pt x="2463281" y="124408"/>
                  <a:pt x="2463281" y="124408"/>
                </a:cubicBezTo>
                <a:lnTo>
                  <a:pt x="2463281" y="124408"/>
                </a:lnTo>
              </a:path>
            </a:pathLst>
          </a:cu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 rot="16200000">
            <a:off x="5411329" y="5012538"/>
            <a:ext cx="1290289" cy="74941"/>
          </a:xfrm>
          <a:custGeom>
            <a:avLst/>
            <a:gdLst>
              <a:gd name="connsiteX0" fmla="*/ 0 w 2463281"/>
              <a:gd name="connsiteY0" fmla="*/ 143069 h 143069"/>
              <a:gd name="connsiteX1" fmla="*/ 1194318 w 2463281"/>
              <a:gd name="connsiteY1" fmla="*/ 3110 h 143069"/>
              <a:gd name="connsiteX2" fmla="*/ 2463281 w 2463281"/>
              <a:gd name="connsiteY2" fmla="*/ 124408 h 143069"/>
              <a:gd name="connsiteX3" fmla="*/ 2463281 w 2463281"/>
              <a:gd name="connsiteY3" fmla="*/ 124408 h 14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281" h="143069">
                <a:moveTo>
                  <a:pt x="0" y="143069"/>
                </a:moveTo>
                <a:cubicBezTo>
                  <a:pt x="391885" y="74644"/>
                  <a:pt x="783771" y="6220"/>
                  <a:pt x="1194318" y="3110"/>
                </a:cubicBezTo>
                <a:cubicBezTo>
                  <a:pt x="1604865" y="0"/>
                  <a:pt x="2463281" y="124408"/>
                  <a:pt x="2463281" y="124408"/>
                </a:cubicBezTo>
                <a:lnTo>
                  <a:pt x="2463281" y="124408"/>
                </a:lnTo>
              </a:path>
            </a:pathLst>
          </a:cu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 rot="5400000">
            <a:off x="5491158" y="5021498"/>
            <a:ext cx="1290289" cy="74941"/>
          </a:xfrm>
          <a:custGeom>
            <a:avLst/>
            <a:gdLst>
              <a:gd name="connsiteX0" fmla="*/ 0 w 2463281"/>
              <a:gd name="connsiteY0" fmla="*/ 143069 h 143069"/>
              <a:gd name="connsiteX1" fmla="*/ 1194318 w 2463281"/>
              <a:gd name="connsiteY1" fmla="*/ 3110 h 143069"/>
              <a:gd name="connsiteX2" fmla="*/ 2463281 w 2463281"/>
              <a:gd name="connsiteY2" fmla="*/ 124408 h 143069"/>
              <a:gd name="connsiteX3" fmla="*/ 2463281 w 2463281"/>
              <a:gd name="connsiteY3" fmla="*/ 124408 h 14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281" h="143069">
                <a:moveTo>
                  <a:pt x="0" y="143069"/>
                </a:moveTo>
                <a:cubicBezTo>
                  <a:pt x="391885" y="74644"/>
                  <a:pt x="783771" y="6220"/>
                  <a:pt x="1194318" y="3110"/>
                </a:cubicBezTo>
                <a:cubicBezTo>
                  <a:pt x="1604865" y="0"/>
                  <a:pt x="2463281" y="124408"/>
                  <a:pt x="2463281" y="124408"/>
                </a:cubicBezTo>
                <a:lnTo>
                  <a:pt x="2463281" y="124408"/>
                </a:lnTo>
              </a:path>
            </a:pathLst>
          </a:cu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 rot="18933823">
            <a:off x="5850485" y="4975968"/>
            <a:ext cx="1853781" cy="87860"/>
          </a:xfrm>
          <a:custGeom>
            <a:avLst/>
            <a:gdLst>
              <a:gd name="connsiteX0" fmla="*/ 0 w 2463281"/>
              <a:gd name="connsiteY0" fmla="*/ 143069 h 143069"/>
              <a:gd name="connsiteX1" fmla="*/ 1194318 w 2463281"/>
              <a:gd name="connsiteY1" fmla="*/ 3110 h 143069"/>
              <a:gd name="connsiteX2" fmla="*/ 2463281 w 2463281"/>
              <a:gd name="connsiteY2" fmla="*/ 124408 h 143069"/>
              <a:gd name="connsiteX3" fmla="*/ 2463281 w 2463281"/>
              <a:gd name="connsiteY3" fmla="*/ 124408 h 14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281" h="143069">
                <a:moveTo>
                  <a:pt x="0" y="143069"/>
                </a:moveTo>
                <a:cubicBezTo>
                  <a:pt x="391885" y="74644"/>
                  <a:pt x="783771" y="6220"/>
                  <a:pt x="1194318" y="3110"/>
                </a:cubicBezTo>
                <a:cubicBezTo>
                  <a:pt x="1604865" y="0"/>
                  <a:pt x="2463281" y="124408"/>
                  <a:pt x="2463281" y="124408"/>
                </a:cubicBezTo>
                <a:lnTo>
                  <a:pt x="2463281" y="124408"/>
                </a:lnTo>
              </a:path>
            </a:pathLst>
          </a:custGeom>
          <a:ln w="38100">
            <a:solidFill>
              <a:srgbClr val="C0000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 rot="8125448">
            <a:off x="5930314" y="5055797"/>
            <a:ext cx="1853781" cy="87860"/>
          </a:xfrm>
          <a:custGeom>
            <a:avLst/>
            <a:gdLst>
              <a:gd name="connsiteX0" fmla="*/ 0 w 2463281"/>
              <a:gd name="connsiteY0" fmla="*/ 143069 h 143069"/>
              <a:gd name="connsiteX1" fmla="*/ 1194318 w 2463281"/>
              <a:gd name="connsiteY1" fmla="*/ 3110 h 143069"/>
              <a:gd name="connsiteX2" fmla="*/ 2463281 w 2463281"/>
              <a:gd name="connsiteY2" fmla="*/ 124408 h 143069"/>
              <a:gd name="connsiteX3" fmla="*/ 2463281 w 2463281"/>
              <a:gd name="connsiteY3" fmla="*/ 124408 h 14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281" h="143069">
                <a:moveTo>
                  <a:pt x="0" y="143069"/>
                </a:moveTo>
                <a:cubicBezTo>
                  <a:pt x="391885" y="74644"/>
                  <a:pt x="783771" y="6220"/>
                  <a:pt x="1194318" y="3110"/>
                </a:cubicBezTo>
                <a:cubicBezTo>
                  <a:pt x="1604865" y="0"/>
                  <a:pt x="2463281" y="124408"/>
                  <a:pt x="2463281" y="124408"/>
                </a:cubicBezTo>
                <a:lnTo>
                  <a:pt x="2463281" y="124408"/>
                </a:lnTo>
              </a:path>
            </a:pathLst>
          </a:cu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6158296" y="4386128"/>
            <a:ext cx="1324505" cy="1314727"/>
          </a:xfrm>
          <a:custGeom>
            <a:avLst/>
            <a:gdLst>
              <a:gd name="connsiteX0" fmla="*/ 2528596 w 2528596"/>
              <a:gd name="connsiteY0" fmla="*/ 2509935 h 2509935"/>
              <a:gd name="connsiteX1" fmla="*/ 1446245 w 2528596"/>
              <a:gd name="connsiteY1" fmla="*/ 1175657 h 2509935"/>
              <a:gd name="connsiteX2" fmla="*/ 0 w 2528596"/>
              <a:gd name="connsiteY2" fmla="*/ 0 h 2509935"/>
              <a:gd name="connsiteX3" fmla="*/ 0 w 2528596"/>
              <a:gd name="connsiteY3" fmla="*/ 0 h 250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8596" h="2509935">
                <a:moveTo>
                  <a:pt x="2528596" y="2509935"/>
                </a:moveTo>
                <a:cubicBezTo>
                  <a:pt x="2198137" y="2051957"/>
                  <a:pt x="1867678" y="1593980"/>
                  <a:pt x="1446245" y="1175657"/>
                </a:cubicBezTo>
                <a:cubicBezTo>
                  <a:pt x="1024812" y="757335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1"/>
          <p:cNvSpPr/>
          <p:nvPr/>
        </p:nvSpPr>
        <p:spPr>
          <a:xfrm rot="10800000">
            <a:off x="6138747" y="4426857"/>
            <a:ext cx="1324505" cy="1314727"/>
          </a:xfrm>
          <a:custGeom>
            <a:avLst/>
            <a:gdLst>
              <a:gd name="connsiteX0" fmla="*/ 2528596 w 2528596"/>
              <a:gd name="connsiteY0" fmla="*/ 2509935 h 2509935"/>
              <a:gd name="connsiteX1" fmla="*/ 1446245 w 2528596"/>
              <a:gd name="connsiteY1" fmla="*/ 1175657 h 2509935"/>
              <a:gd name="connsiteX2" fmla="*/ 0 w 2528596"/>
              <a:gd name="connsiteY2" fmla="*/ 0 h 2509935"/>
              <a:gd name="connsiteX3" fmla="*/ 0 w 2528596"/>
              <a:gd name="connsiteY3" fmla="*/ 0 h 250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8596" h="2509935">
                <a:moveTo>
                  <a:pt x="2528596" y="2509935"/>
                </a:moveTo>
                <a:cubicBezTo>
                  <a:pt x="2198137" y="2051957"/>
                  <a:pt x="1867678" y="1593980"/>
                  <a:pt x="1446245" y="1175657"/>
                </a:cubicBezTo>
                <a:cubicBezTo>
                  <a:pt x="1024812" y="757335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1143000" y="3962400"/>
            <a:ext cx="6812348" cy="2274332"/>
            <a:chOff x="1143000" y="3962400"/>
            <a:chExt cx="6812348" cy="2274332"/>
          </a:xfrm>
        </p:grpSpPr>
        <p:sp>
          <p:nvSpPr>
            <p:cNvPr id="121" name="TextBox 120"/>
            <p:cNvSpPr txBox="1"/>
            <p:nvPr/>
          </p:nvSpPr>
          <p:spPr>
            <a:xfrm>
              <a:off x="1143000" y="4191000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143000" y="5867400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048000" y="5867400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048000" y="420266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679642" y="3962400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620000" y="396240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620000" y="5802868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662010" y="5791200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3505200" y="5180012"/>
            <a:ext cx="2133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 Box 8"/>
          <p:cNvSpPr txBox="1">
            <a:spLocks noChangeArrowheads="1"/>
          </p:cNvSpPr>
          <p:nvPr/>
        </p:nvSpPr>
        <p:spPr bwMode="auto">
          <a:xfrm>
            <a:off x="6553200" y="3886200"/>
            <a:ext cx="49564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30</a:t>
            </a:r>
            <a:endParaRPr lang="en-US" sz="2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31" name="Text Box 8"/>
          <p:cNvSpPr txBox="1">
            <a:spLocks noChangeArrowheads="1"/>
          </p:cNvSpPr>
          <p:nvPr/>
        </p:nvSpPr>
        <p:spPr bwMode="auto">
          <a:xfrm>
            <a:off x="6629400" y="4415135"/>
            <a:ext cx="49564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30</a:t>
            </a:r>
            <a:endParaRPr lang="en-US" sz="2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32" name="Text Box 8"/>
          <p:cNvSpPr txBox="1">
            <a:spLocks noChangeArrowheads="1"/>
          </p:cNvSpPr>
          <p:nvPr/>
        </p:nvSpPr>
        <p:spPr bwMode="auto">
          <a:xfrm>
            <a:off x="7010400" y="4796135"/>
            <a:ext cx="49564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30</a:t>
            </a:r>
            <a:endParaRPr lang="en-US" sz="2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33" name="Text Box 8"/>
          <p:cNvSpPr txBox="1">
            <a:spLocks noChangeArrowheads="1"/>
          </p:cNvSpPr>
          <p:nvPr/>
        </p:nvSpPr>
        <p:spPr bwMode="auto">
          <a:xfrm>
            <a:off x="7810151" y="3943290"/>
            <a:ext cx="63030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= 30</a:t>
            </a:r>
            <a:endParaRPr lang="en-US" sz="2000" dirty="0">
              <a:solidFill>
                <a:srgbClr val="C0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0.14792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0.13959 -0.0773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" y="-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09792 -0.1328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" y="-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130" grpId="1"/>
      <p:bldP spid="131" grpId="0"/>
      <p:bldP spid="131" grpId="1"/>
      <p:bldP spid="132" grpId="0"/>
      <p:bldP spid="132" grpId="1"/>
      <p:bldP spid="1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Reputation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Trivial</a:t>
            </a:r>
          </a:p>
          <a:p>
            <a:r>
              <a:rPr lang="en-US" dirty="0" smtClean="0"/>
              <a:t>Consensus-based</a:t>
            </a:r>
          </a:p>
          <a:p>
            <a:r>
              <a:rPr lang="en-US" b="1" dirty="0" smtClean="0"/>
              <a:t>Personalized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/>
          </a:p>
        </p:txBody>
      </p:sp>
      <p:sp>
        <p:nvSpPr>
          <p:cNvPr id="6" name="Footer Placeholder 28"/>
          <p:cNvSpPr>
            <a:spLocks noGrp="1"/>
          </p:cNvSpPr>
          <p:nvPr>
            <p:ph type="ftr" sz="quarter" idx="11"/>
          </p:nvPr>
        </p:nvSpPr>
        <p:spPr>
          <a:xfrm>
            <a:off x="304800" y="6477000"/>
            <a:ext cx="990600" cy="244475"/>
          </a:xfrm>
        </p:spPr>
        <p:txBody>
          <a:bodyPr/>
          <a:lstStyle/>
          <a:p>
            <a:r>
              <a:rPr kumimoji="0" lang="en-US" dirty="0" smtClean="0"/>
              <a:t>PASSAT 2009</a:t>
            </a:r>
            <a:endParaRPr kumimoji="0" lang="en-US" dirty="0"/>
          </a:p>
        </p:txBody>
      </p:sp>
      <p:grpSp>
        <p:nvGrpSpPr>
          <p:cNvPr id="130" name="Group 78"/>
          <p:cNvGrpSpPr/>
          <p:nvPr/>
        </p:nvGrpSpPr>
        <p:grpSpPr>
          <a:xfrm>
            <a:off x="1219200" y="4419600"/>
            <a:ext cx="1917683" cy="1752600"/>
            <a:chOff x="1219200" y="4419600"/>
            <a:chExt cx="1917683" cy="1752600"/>
          </a:xfrm>
        </p:grpSpPr>
        <p:grpSp>
          <p:nvGrpSpPr>
            <p:cNvPr id="131" name="Group 18"/>
            <p:cNvGrpSpPr>
              <a:grpSpLocks/>
            </p:cNvGrpSpPr>
            <p:nvPr/>
          </p:nvGrpSpPr>
          <p:grpSpPr bwMode="auto">
            <a:xfrm>
              <a:off x="2716978" y="4419600"/>
              <a:ext cx="286722" cy="491639"/>
              <a:chOff x="4069" y="3026"/>
              <a:chExt cx="354" cy="607"/>
            </a:xfrm>
          </p:grpSpPr>
          <p:sp>
            <p:nvSpPr>
              <p:cNvPr id="148" name="Oval 11"/>
              <p:cNvSpPr>
                <a:spLocks noChangeArrowheads="1"/>
              </p:cNvSpPr>
              <p:nvPr/>
            </p:nvSpPr>
            <p:spPr bwMode="auto">
              <a:xfrm>
                <a:off x="4069" y="3026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Text Box 12"/>
              <p:cNvSpPr txBox="1">
                <a:spLocks noChangeArrowheads="1"/>
              </p:cNvSpPr>
              <p:nvPr/>
            </p:nvSpPr>
            <p:spPr bwMode="auto">
              <a:xfrm>
                <a:off x="4119" y="3063"/>
                <a:ext cx="228" cy="57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132" name="Group 17"/>
            <p:cNvGrpSpPr>
              <a:grpSpLocks/>
            </p:cNvGrpSpPr>
            <p:nvPr/>
          </p:nvGrpSpPr>
          <p:grpSpPr bwMode="auto">
            <a:xfrm>
              <a:off x="1448598" y="4421222"/>
              <a:ext cx="286722" cy="481920"/>
              <a:chOff x="2488" y="3028"/>
              <a:chExt cx="354" cy="595"/>
            </a:xfrm>
          </p:grpSpPr>
          <p:sp>
            <p:nvSpPr>
              <p:cNvPr id="146" name="Oval 145"/>
              <p:cNvSpPr>
                <a:spLocks noChangeArrowheads="1"/>
              </p:cNvSpPr>
              <p:nvPr/>
            </p:nvSpPr>
            <p:spPr bwMode="auto">
              <a:xfrm>
                <a:off x="2488" y="3028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Text Box 15"/>
              <p:cNvSpPr txBox="1">
                <a:spLocks noChangeArrowheads="1"/>
              </p:cNvSpPr>
              <p:nvPr/>
            </p:nvSpPr>
            <p:spPr bwMode="auto">
              <a:xfrm>
                <a:off x="2538" y="3053"/>
                <a:ext cx="228" cy="57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400" dirty="0"/>
              </a:p>
            </p:txBody>
          </p:sp>
        </p:grpSp>
        <p:sp>
          <p:nvSpPr>
            <p:cNvPr id="133" name="Freeform 16"/>
            <p:cNvSpPr>
              <a:spLocks/>
            </p:cNvSpPr>
            <p:nvPr/>
          </p:nvSpPr>
          <p:spPr bwMode="auto">
            <a:xfrm>
              <a:off x="1738560" y="4466578"/>
              <a:ext cx="984088" cy="69656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564" y="0"/>
                </a:cxn>
                <a:cxn ang="0">
                  <a:pos x="1215" y="86"/>
                </a:cxn>
              </a:cxnLst>
              <a:rect l="0" t="0" r="r" b="b"/>
              <a:pathLst>
                <a:path w="1215" h="86">
                  <a:moveTo>
                    <a:pt x="0" y="85"/>
                  </a:moveTo>
                  <a:cubicBezTo>
                    <a:pt x="94" y="71"/>
                    <a:pt x="362" y="0"/>
                    <a:pt x="564" y="0"/>
                  </a:cubicBezTo>
                  <a:cubicBezTo>
                    <a:pt x="766" y="0"/>
                    <a:pt x="1080" y="68"/>
                    <a:pt x="1215" y="86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4" name="Group 19"/>
            <p:cNvGrpSpPr>
              <a:grpSpLocks/>
            </p:cNvGrpSpPr>
            <p:nvPr/>
          </p:nvGrpSpPr>
          <p:grpSpPr bwMode="auto">
            <a:xfrm>
              <a:off x="2809313" y="5663682"/>
              <a:ext cx="286722" cy="491639"/>
              <a:chOff x="4069" y="3026"/>
              <a:chExt cx="354" cy="607"/>
            </a:xfrm>
          </p:grpSpPr>
          <p:sp>
            <p:nvSpPr>
              <p:cNvPr id="144" name="Oval 20"/>
              <p:cNvSpPr>
                <a:spLocks noChangeArrowheads="1"/>
              </p:cNvSpPr>
              <p:nvPr/>
            </p:nvSpPr>
            <p:spPr bwMode="auto">
              <a:xfrm>
                <a:off x="4069" y="3026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Text Box 21"/>
              <p:cNvSpPr txBox="1">
                <a:spLocks noChangeArrowheads="1"/>
              </p:cNvSpPr>
              <p:nvPr/>
            </p:nvSpPr>
            <p:spPr bwMode="auto">
              <a:xfrm>
                <a:off x="4119" y="3063"/>
                <a:ext cx="228" cy="57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135" name="Group 19"/>
            <p:cNvGrpSpPr>
              <a:grpSpLocks/>
            </p:cNvGrpSpPr>
            <p:nvPr/>
          </p:nvGrpSpPr>
          <p:grpSpPr bwMode="auto">
            <a:xfrm>
              <a:off x="1447800" y="5680561"/>
              <a:ext cx="286722" cy="491639"/>
              <a:chOff x="4069" y="3026"/>
              <a:chExt cx="354" cy="607"/>
            </a:xfrm>
          </p:grpSpPr>
          <p:sp>
            <p:nvSpPr>
              <p:cNvPr id="142" name="Oval 141"/>
              <p:cNvSpPr>
                <a:spLocks noChangeArrowheads="1"/>
              </p:cNvSpPr>
              <p:nvPr/>
            </p:nvSpPr>
            <p:spPr bwMode="auto">
              <a:xfrm>
                <a:off x="4069" y="3026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Text Box 21"/>
              <p:cNvSpPr txBox="1">
                <a:spLocks noChangeArrowheads="1"/>
              </p:cNvSpPr>
              <p:nvPr/>
            </p:nvSpPr>
            <p:spPr bwMode="auto">
              <a:xfrm>
                <a:off x="4119" y="3063"/>
                <a:ext cx="228" cy="57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400" dirty="0"/>
              </a:p>
            </p:txBody>
          </p:sp>
        </p:grpSp>
        <p:sp>
          <p:nvSpPr>
            <p:cNvPr id="136" name="Freeform 135"/>
            <p:cNvSpPr>
              <a:spLocks/>
            </p:cNvSpPr>
            <p:nvPr/>
          </p:nvSpPr>
          <p:spPr bwMode="auto">
            <a:xfrm flipV="1">
              <a:off x="1720741" y="4613989"/>
              <a:ext cx="1010816" cy="202487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564" y="0"/>
                </a:cxn>
                <a:cxn ang="0">
                  <a:pos x="1215" y="86"/>
                </a:cxn>
              </a:cxnLst>
              <a:rect l="0" t="0" r="r" b="b"/>
              <a:pathLst>
                <a:path w="1215" h="86">
                  <a:moveTo>
                    <a:pt x="0" y="85"/>
                  </a:moveTo>
                  <a:cubicBezTo>
                    <a:pt x="94" y="71"/>
                    <a:pt x="362" y="0"/>
                    <a:pt x="564" y="0"/>
                  </a:cubicBezTo>
                  <a:cubicBezTo>
                    <a:pt x="766" y="0"/>
                    <a:pt x="1080" y="68"/>
                    <a:pt x="1215" y="86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arrow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 rot="21120280" flipV="1">
              <a:off x="1752599" y="5787762"/>
              <a:ext cx="1056717" cy="150128"/>
            </a:xfrm>
            <a:custGeom>
              <a:avLst/>
              <a:gdLst>
                <a:gd name="connsiteX0" fmla="*/ 0 w 10000"/>
                <a:gd name="connsiteY0" fmla="*/ 10589 h 10589"/>
                <a:gd name="connsiteX1" fmla="*/ 4642 w 10000"/>
                <a:gd name="connsiteY1" fmla="*/ 705 h 10589"/>
                <a:gd name="connsiteX2" fmla="*/ 10000 w 10000"/>
                <a:gd name="connsiteY2" fmla="*/ 6361 h 10589"/>
                <a:gd name="connsiteX0" fmla="*/ 0 w 9697"/>
                <a:gd name="connsiteY0" fmla="*/ 10970 h 10970"/>
                <a:gd name="connsiteX1" fmla="*/ 4642 w 9697"/>
                <a:gd name="connsiteY1" fmla="*/ 1086 h 10970"/>
                <a:gd name="connsiteX2" fmla="*/ 9697 w 9697"/>
                <a:gd name="connsiteY2" fmla="*/ 4454 h 1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97" h="10970">
                  <a:moveTo>
                    <a:pt x="0" y="10970"/>
                  </a:moveTo>
                  <a:cubicBezTo>
                    <a:pt x="774" y="9342"/>
                    <a:pt x="3026" y="2172"/>
                    <a:pt x="4642" y="1086"/>
                  </a:cubicBezTo>
                  <a:cubicBezTo>
                    <a:pt x="6258" y="0"/>
                    <a:pt x="8586" y="2361"/>
                    <a:pt x="9697" y="445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arrow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16"/>
            <p:cNvSpPr>
              <a:spLocks/>
            </p:cNvSpPr>
            <p:nvPr/>
          </p:nvSpPr>
          <p:spPr bwMode="auto">
            <a:xfrm flipV="1">
              <a:off x="1600200" y="4724400"/>
              <a:ext cx="1209112" cy="1055935"/>
            </a:xfrm>
            <a:custGeom>
              <a:avLst/>
              <a:gdLst>
                <a:gd name="connsiteX0" fmla="*/ 0 w 10000"/>
                <a:gd name="connsiteY0" fmla="*/ 10589 h 10589"/>
                <a:gd name="connsiteX1" fmla="*/ 4642 w 10000"/>
                <a:gd name="connsiteY1" fmla="*/ 705 h 10589"/>
                <a:gd name="connsiteX2" fmla="*/ 10000 w 10000"/>
                <a:gd name="connsiteY2" fmla="*/ 6361 h 10589"/>
                <a:gd name="connsiteX0" fmla="*/ 0 w 9697"/>
                <a:gd name="connsiteY0" fmla="*/ 10970 h 10970"/>
                <a:gd name="connsiteX1" fmla="*/ 4642 w 9697"/>
                <a:gd name="connsiteY1" fmla="*/ 1086 h 10970"/>
                <a:gd name="connsiteX2" fmla="*/ 9697 w 9697"/>
                <a:gd name="connsiteY2" fmla="*/ 4454 h 10970"/>
                <a:gd name="connsiteX0" fmla="*/ 0 w 10000"/>
                <a:gd name="connsiteY0" fmla="*/ 10575 h 10575"/>
                <a:gd name="connsiteX1" fmla="*/ 4787 w 10000"/>
                <a:gd name="connsiteY1" fmla="*/ 1565 h 10575"/>
                <a:gd name="connsiteX2" fmla="*/ 10000 w 10000"/>
                <a:gd name="connsiteY2" fmla="*/ 1908 h 10575"/>
                <a:gd name="connsiteX0" fmla="*/ 0 w 10000"/>
                <a:gd name="connsiteY0" fmla="*/ 10575 h 10575"/>
                <a:gd name="connsiteX1" fmla="*/ 3846 w 10000"/>
                <a:gd name="connsiteY1" fmla="*/ 3908 h 10575"/>
                <a:gd name="connsiteX2" fmla="*/ 10000 w 10000"/>
                <a:gd name="connsiteY2" fmla="*/ 1908 h 10575"/>
                <a:gd name="connsiteX0" fmla="*/ 0 w 10000"/>
                <a:gd name="connsiteY0" fmla="*/ 8667 h 8667"/>
                <a:gd name="connsiteX1" fmla="*/ 3846 w 10000"/>
                <a:gd name="connsiteY1" fmla="*/ 2000 h 8667"/>
                <a:gd name="connsiteX2" fmla="*/ 10000 w 10000"/>
                <a:gd name="connsiteY2" fmla="*/ 0 h 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8667">
                  <a:moveTo>
                    <a:pt x="0" y="8667"/>
                  </a:moveTo>
                  <a:cubicBezTo>
                    <a:pt x="798" y="7183"/>
                    <a:pt x="2179" y="3445"/>
                    <a:pt x="3846" y="2000"/>
                  </a:cubicBezTo>
                  <a:cubicBezTo>
                    <a:pt x="5513" y="555"/>
                    <a:pt x="7221" y="24"/>
                    <a:pt x="1000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arrow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16"/>
            <p:cNvSpPr>
              <a:spLocks/>
            </p:cNvSpPr>
            <p:nvPr/>
          </p:nvSpPr>
          <p:spPr bwMode="auto">
            <a:xfrm rot="10800000" flipV="1">
              <a:off x="1752600" y="4572000"/>
              <a:ext cx="1134468" cy="1130580"/>
            </a:xfrm>
            <a:custGeom>
              <a:avLst/>
              <a:gdLst>
                <a:gd name="connsiteX0" fmla="*/ 0 w 10000"/>
                <a:gd name="connsiteY0" fmla="*/ 10589 h 10589"/>
                <a:gd name="connsiteX1" fmla="*/ 4642 w 10000"/>
                <a:gd name="connsiteY1" fmla="*/ 705 h 10589"/>
                <a:gd name="connsiteX2" fmla="*/ 10000 w 10000"/>
                <a:gd name="connsiteY2" fmla="*/ 6361 h 10589"/>
                <a:gd name="connsiteX0" fmla="*/ 0 w 9697"/>
                <a:gd name="connsiteY0" fmla="*/ 10970 h 10970"/>
                <a:gd name="connsiteX1" fmla="*/ 4642 w 9697"/>
                <a:gd name="connsiteY1" fmla="*/ 1086 h 10970"/>
                <a:gd name="connsiteX2" fmla="*/ 9697 w 9697"/>
                <a:gd name="connsiteY2" fmla="*/ 4454 h 10970"/>
                <a:gd name="connsiteX0" fmla="*/ 0 w 10000"/>
                <a:gd name="connsiteY0" fmla="*/ 10575 h 10575"/>
                <a:gd name="connsiteX1" fmla="*/ 4787 w 10000"/>
                <a:gd name="connsiteY1" fmla="*/ 1565 h 10575"/>
                <a:gd name="connsiteX2" fmla="*/ 10000 w 10000"/>
                <a:gd name="connsiteY2" fmla="*/ 1908 h 10575"/>
                <a:gd name="connsiteX0" fmla="*/ 0 w 10000"/>
                <a:gd name="connsiteY0" fmla="*/ 10575 h 10575"/>
                <a:gd name="connsiteX1" fmla="*/ 3846 w 10000"/>
                <a:gd name="connsiteY1" fmla="*/ 3908 h 10575"/>
                <a:gd name="connsiteX2" fmla="*/ 10000 w 10000"/>
                <a:gd name="connsiteY2" fmla="*/ 1908 h 10575"/>
                <a:gd name="connsiteX0" fmla="*/ 0 w 10000"/>
                <a:gd name="connsiteY0" fmla="*/ 8667 h 8667"/>
                <a:gd name="connsiteX1" fmla="*/ 3846 w 10000"/>
                <a:gd name="connsiteY1" fmla="*/ 2000 h 8667"/>
                <a:gd name="connsiteX2" fmla="*/ 10000 w 10000"/>
                <a:gd name="connsiteY2" fmla="*/ 0 h 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8667">
                  <a:moveTo>
                    <a:pt x="0" y="8667"/>
                  </a:moveTo>
                  <a:cubicBezTo>
                    <a:pt x="798" y="7183"/>
                    <a:pt x="2179" y="3445"/>
                    <a:pt x="3846" y="2000"/>
                  </a:cubicBezTo>
                  <a:cubicBezTo>
                    <a:pt x="5513" y="555"/>
                    <a:pt x="7221" y="24"/>
                    <a:pt x="1000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arrow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16"/>
            <p:cNvSpPr>
              <a:spLocks/>
            </p:cNvSpPr>
            <p:nvPr/>
          </p:nvSpPr>
          <p:spPr bwMode="auto">
            <a:xfrm rot="5400000" flipV="1">
              <a:off x="763223" y="5082341"/>
              <a:ext cx="1152460" cy="240505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564" y="0"/>
                </a:cxn>
                <a:cxn ang="0">
                  <a:pos x="1215" y="86"/>
                </a:cxn>
              </a:cxnLst>
              <a:rect l="0" t="0" r="r" b="b"/>
              <a:pathLst>
                <a:path w="1215" h="86">
                  <a:moveTo>
                    <a:pt x="0" y="85"/>
                  </a:moveTo>
                  <a:cubicBezTo>
                    <a:pt x="94" y="71"/>
                    <a:pt x="362" y="0"/>
                    <a:pt x="564" y="0"/>
                  </a:cubicBezTo>
                  <a:cubicBezTo>
                    <a:pt x="766" y="0"/>
                    <a:pt x="1080" y="68"/>
                    <a:pt x="1215" y="86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arrow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16"/>
            <p:cNvSpPr>
              <a:spLocks/>
            </p:cNvSpPr>
            <p:nvPr/>
          </p:nvSpPr>
          <p:spPr bwMode="auto">
            <a:xfrm rot="4713704">
              <a:off x="2519974" y="5077232"/>
              <a:ext cx="1029779" cy="204039"/>
            </a:xfrm>
            <a:custGeom>
              <a:avLst/>
              <a:gdLst>
                <a:gd name="connsiteX0" fmla="*/ 0 w 10087"/>
                <a:gd name="connsiteY0" fmla="*/ 12811 h 30371"/>
                <a:gd name="connsiteX1" fmla="*/ 4642 w 10087"/>
                <a:gd name="connsiteY1" fmla="*/ 2927 h 30371"/>
                <a:gd name="connsiteX2" fmla="*/ 10087 w 10087"/>
                <a:gd name="connsiteY2" fmla="*/ 30371 h 3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87" h="30371">
                  <a:moveTo>
                    <a:pt x="0" y="12811"/>
                  </a:moveTo>
                  <a:cubicBezTo>
                    <a:pt x="774" y="11183"/>
                    <a:pt x="2961" y="0"/>
                    <a:pt x="4642" y="2927"/>
                  </a:cubicBezTo>
                  <a:cubicBezTo>
                    <a:pt x="6323" y="5854"/>
                    <a:pt x="8976" y="28278"/>
                    <a:pt x="10087" y="30371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0" name="Group 19"/>
          <p:cNvGrpSpPr>
            <a:grpSpLocks/>
          </p:cNvGrpSpPr>
          <p:nvPr/>
        </p:nvGrpSpPr>
        <p:grpSpPr bwMode="auto">
          <a:xfrm>
            <a:off x="7465389" y="5686074"/>
            <a:ext cx="150188" cy="257525"/>
            <a:chOff x="4069" y="3026"/>
            <a:chExt cx="354" cy="607"/>
          </a:xfrm>
        </p:grpSpPr>
        <p:sp>
          <p:nvSpPr>
            <p:cNvPr id="151" name="Oval 20"/>
            <p:cNvSpPr>
              <a:spLocks noChangeArrowheads="1"/>
            </p:cNvSpPr>
            <p:nvPr/>
          </p:nvSpPr>
          <p:spPr bwMode="auto">
            <a:xfrm>
              <a:off x="4069" y="3026"/>
              <a:ext cx="354" cy="354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Text Box 21"/>
            <p:cNvSpPr txBox="1">
              <a:spLocks noChangeArrowheads="1"/>
            </p:cNvSpPr>
            <p:nvPr/>
          </p:nvSpPr>
          <p:spPr bwMode="auto">
            <a:xfrm>
              <a:off x="4119" y="3063"/>
              <a:ext cx="228" cy="57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2400" dirty="0"/>
            </a:p>
          </p:txBody>
        </p:sp>
      </p:grpSp>
      <p:grpSp>
        <p:nvGrpSpPr>
          <p:cNvPr id="153" name="Group 19"/>
          <p:cNvGrpSpPr>
            <a:grpSpLocks/>
          </p:cNvGrpSpPr>
          <p:nvPr/>
        </p:nvGrpSpPr>
        <p:grpSpPr bwMode="auto">
          <a:xfrm>
            <a:off x="6019003" y="5686074"/>
            <a:ext cx="150188" cy="257525"/>
            <a:chOff x="4069" y="3026"/>
            <a:chExt cx="354" cy="607"/>
          </a:xfrm>
        </p:grpSpPr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4069" y="3026"/>
              <a:ext cx="354" cy="354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Text Box 21"/>
            <p:cNvSpPr txBox="1">
              <a:spLocks noChangeArrowheads="1"/>
            </p:cNvSpPr>
            <p:nvPr/>
          </p:nvSpPr>
          <p:spPr bwMode="auto">
            <a:xfrm>
              <a:off x="4119" y="3063"/>
              <a:ext cx="228" cy="57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2400" dirty="0"/>
            </a:p>
          </p:txBody>
        </p:sp>
      </p:grpSp>
      <p:sp>
        <p:nvSpPr>
          <p:cNvPr id="156" name="Oval 11"/>
          <p:cNvSpPr>
            <a:spLocks noChangeArrowheads="1"/>
          </p:cNvSpPr>
          <p:nvPr/>
        </p:nvSpPr>
        <p:spPr bwMode="auto">
          <a:xfrm>
            <a:off x="7465389" y="4267200"/>
            <a:ext cx="150188" cy="150188"/>
          </a:xfrm>
          <a:prstGeom prst="ellips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7" name="Group 19"/>
          <p:cNvGrpSpPr>
            <a:grpSpLocks/>
          </p:cNvGrpSpPr>
          <p:nvPr/>
        </p:nvGrpSpPr>
        <p:grpSpPr bwMode="auto">
          <a:xfrm>
            <a:off x="6019003" y="4267200"/>
            <a:ext cx="150188" cy="257525"/>
            <a:chOff x="4069" y="3026"/>
            <a:chExt cx="354" cy="607"/>
          </a:xfrm>
        </p:grpSpPr>
        <p:sp>
          <p:nvSpPr>
            <p:cNvPr id="158" name="Oval 20"/>
            <p:cNvSpPr>
              <a:spLocks noChangeArrowheads="1"/>
            </p:cNvSpPr>
            <p:nvPr/>
          </p:nvSpPr>
          <p:spPr bwMode="auto">
            <a:xfrm>
              <a:off x="4069" y="3026"/>
              <a:ext cx="354" cy="354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Text Box 21"/>
            <p:cNvSpPr txBox="1">
              <a:spLocks noChangeArrowheads="1"/>
            </p:cNvSpPr>
            <p:nvPr/>
          </p:nvSpPr>
          <p:spPr bwMode="auto">
            <a:xfrm>
              <a:off x="4119" y="3063"/>
              <a:ext cx="228" cy="57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2400" dirty="0"/>
            </a:p>
          </p:txBody>
        </p:sp>
      </p:grpSp>
      <p:sp>
        <p:nvSpPr>
          <p:cNvPr id="160" name="Freeform 159"/>
          <p:cNvSpPr/>
          <p:nvPr/>
        </p:nvSpPr>
        <p:spPr>
          <a:xfrm>
            <a:off x="6168071" y="4272088"/>
            <a:ext cx="1290292" cy="74941"/>
          </a:xfrm>
          <a:custGeom>
            <a:avLst/>
            <a:gdLst>
              <a:gd name="connsiteX0" fmla="*/ 0 w 2463281"/>
              <a:gd name="connsiteY0" fmla="*/ 143069 h 143069"/>
              <a:gd name="connsiteX1" fmla="*/ 1194318 w 2463281"/>
              <a:gd name="connsiteY1" fmla="*/ 3110 h 143069"/>
              <a:gd name="connsiteX2" fmla="*/ 2463281 w 2463281"/>
              <a:gd name="connsiteY2" fmla="*/ 124408 h 143069"/>
              <a:gd name="connsiteX3" fmla="*/ 2463281 w 2463281"/>
              <a:gd name="connsiteY3" fmla="*/ 124408 h 14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281" h="143069">
                <a:moveTo>
                  <a:pt x="0" y="143069"/>
                </a:moveTo>
                <a:cubicBezTo>
                  <a:pt x="391885" y="74644"/>
                  <a:pt x="783771" y="6220"/>
                  <a:pt x="1194318" y="3110"/>
                </a:cubicBezTo>
                <a:cubicBezTo>
                  <a:pt x="1604865" y="0"/>
                  <a:pt x="2463281" y="124408"/>
                  <a:pt x="2463281" y="124408"/>
                </a:cubicBezTo>
                <a:lnTo>
                  <a:pt x="2463281" y="124408"/>
                </a:lnTo>
              </a:path>
            </a:pathLst>
          </a:custGeom>
          <a:ln w="38100">
            <a:solidFill>
              <a:srgbClr val="C0000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0"/>
          <p:cNvSpPr/>
          <p:nvPr/>
        </p:nvSpPr>
        <p:spPr>
          <a:xfrm rot="10800000">
            <a:off x="6165628" y="4351916"/>
            <a:ext cx="1290292" cy="74941"/>
          </a:xfrm>
          <a:custGeom>
            <a:avLst/>
            <a:gdLst>
              <a:gd name="connsiteX0" fmla="*/ 0 w 2463281"/>
              <a:gd name="connsiteY0" fmla="*/ 143069 h 143069"/>
              <a:gd name="connsiteX1" fmla="*/ 1194318 w 2463281"/>
              <a:gd name="connsiteY1" fmla="*/ 3110 h 143069"/>
              <a:gd name="connsiteX2" fmla="*/ 2463281 w 2463281"/>
              <a:gd name="connsiteY2" fmla="*/ 124408 h 143069"/>
              <a:gd name="connsiteX3" fmla="*/ 2463281 w 2463281"/>
              <a:gd name="connsiteY3" fmla="*/ 124408 h 14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281" h="143069">
                <a:moveTo>
                  <a:pt x="0" y="143069"/>
                </a:moveTo>
                <a:cubicBezTo>
                  <a:pt x="391885" y="74644"/>
                  <a:pt x="783771" y="6220"/>
                  <a:pt x="1194318" y="3110"/>
                </a:cubicBezTo>
                <a:cubicBezTo>
                  <a:pt x="1604865" y="0"/>
                  <a:pt x="2463281" y="124408"/>
                  <a:pt x="2463281" y="124408"/>
                </a:cubicBezTo>
                <a:lnTo>
                  <a:pt x="2463281" y="124408"/>
                </a:lnTo>
              </a:path>
            </a:pathLst>
          </a:cu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reeform 161"/>
          <p:cNvSpPr/>
          <p:nvPr/>
        </p:nvSpPr>
        <p:spPr>
          <a:xfrm>
            <a:off x="6181105" y="5690961"/>
            <a:ext cx="1290292" cy="74941"/>
          </a:xfrm>
          <a:custGeom>
            <a:avLst/>
            <a:gdLst>
              <a:gd name="connsiteX0" fmla="*/ 0 w 2463281"/>
              <a:gd name="connsiteY0" fmla="*/ 143069 h 143069"/>
              <a:gd name="connsiteX1" fmla="*/ 1194318 w 2463281"/>
              <a:gd name="connsiteY1" fmla="*/ 3110 h 143069"/>
              <a:gd name="connsiteX2" fmla="*/ 2463281 w 2463281"/>
              <a:gd name="connsiteY2" fmla="*/ 124408 h 143069"/>
              <a:gd name="connsiteX3" fmla="*/ 2463281 w 2463281"/>
              <a:gd name="connsiteY3" fmla="*/ 124408 h 14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281" h="143069">
                <a:moveTo>
                  <a:pt x="0" y="143069"/>
                </a:moveTo>
                <a:cubicBezTo>
                  <a:pt x="391885" y="74644"/>
                  <a:pt x="783771" y="6220"/>
                  <a:pt x="1194318" y="3110"/>
                </a:cubicBezTo>
                <a:cubicBezTo>
                  <a:pt x="1604865" y="0"/>
                  <a:pt x="2463281" y="124408"/>
                  <a:pt x="2463281" y="124408"/>
                </a:cubicBezTo>
                <a:lnTo>
                  <a:pt x="2463281" y="124408"/>
                </a:lnTo>
              </a:path>
            </a:pathLst>
          </a:cu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 162"/>
          <p:cNvSpPr/>
          <p:nvPr/>
        </p:nvSpPr>
        <p:spPr>
          <a:xfrm rot="10800000">
            <a:off x="6178661" y="5770790"/>
            <a:ext cx="1290292" cy="74941"/>
          </a:xfrm>
          <a:custGeom>
            <a:avLst/>
            <a:gdLst>
              <a:gd name="connsiteX0" fmla="*/ 0 w 2463281"/>
              <a:gd name="connsiteY0" fmla="*/ 143069 h 143069"/>
              <a:gd name="connsiteX1" fmla="*/ 1194318 w 2463281"/>
              <a:gd name="connsiteY1" fmla="*/ 3110 h 143069"/>
              <a:gd name="connsiteX2" fmla="*/ 2463281 w 2463281"/>
              <a:gd name="connsiteY2" fmla="*/ 124408 h 143069"/>
              <a:gd name="connsiteX3" fmla="*/ 2463281 w 2463281"/>
              <a:gd name="connsiteY3" fmla="*/ 124408 h 14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281" h="143069">
                <a:moveTo>
                  <a:pt x="0" y="143069"/>
                </a:moveTo>
                <a:cubicBezTo>
                  <a:pt x="391885" y="74644"/>
                  <a:pt x="783771" y="6220"/>
                  <a:pt x="1194318" y="3110"/>
                </a:cubicBezTo>
                <a:cubicBezTo>
                  <a:pt x="1604865" y="0"/>
                  <a:pt x="2463281" y="124408"/>
                  <a:pt x="2463281" y="124408"/>
                </a:cubicBezTo>
                <a:lnTo>
                  <a:pt x="2463281" y="124408"/>
                </a:lnTo>
              </a:path>
            </a:pathLst>
          </a:cu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reeform 163"/>
          <p:cNvSpPr/>
          <p:nvPr/>
        </p:nvSpPr>
        <p:spPr>
          <a:xfrm rot="16200000">
            <a:off x="6848246" y="5012538"/>
            <a:ext cx="1290289" cy="74941"/>
          </a:xfrm>
          <a:custGeom>
            <a:avLst/>
            <a:gdLst>
              <a:gd name="connsiteX0" fmla="*/ 0 w 2463281"/>
              <a:gd name="connsiteY0" fmla="*/ 143069 h 143069"/>
              <a:gd name="connsiteX1" fmla="*/ 1194318 w 2463281"/>
              <a:gd name="connsiteY1" fmla="*/ 3110 h 143069"/>
              <a:gd name="connsiteX2" fmla="*/ 2463281 w 2463281"/>
              <a:gd name="connsiteY2" fmla="*/ 124408 h 143069"/>
              <a:gd name="connsiteX3" fmla="*/ 2463281 w 2463281"/>
              <a:gd name="connsiteY3" fmla="*/ 124408 h 14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281" h="143069">
                <a:moveTo>
                  <a:pt x="0" y="143069"/>
                </a:moveTo>
                <a:cubicBezTo>
                  <a:pt x="391885" y="74644"/>
                  <a:pt x="783771" y="6220"/>
                  <a:pt x="1194318" y="3110"/>
                </a:cubicBezTo>
                <a:cubicBezTo>
                  <a:pt x="1604865" y="0"/>
                  <a:pt x="2463281" y="124408"/>
                  <a:pt x="2463281" y="124408"/>
                </a:cubicBezTo>
                <a:lnTo>
                  <a:pt x="2463281" y="124408"/>
                </a:lnTo>
              </a:path>
            </a:pathLst>
          </a:custGeom>
          <a:ln w="38100">
            <a:solidFill>
              <a:srgbClr val="C0000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reeform 164"/>
          <p:cNvSpPr/>
          <p:nvPr/>
        </p:nvSpPr>
        <p:spPr>
          <a:xfrm rot="5400000">
            <a:off x="6967989" y="5034531"/>
            <a:ext cx="1290289" cy="74941"/>
          </a:xfrm>
          <a:custGeom>
            <a:avLst/>
            <a:gdLst>
              <a:gd name="connsiteX0" fmla="*/ 0 w 2463281"/>
              <a:gd name="connsiteY0" fmla="*/ 143069 h 143069"/>
              <a:gd name="connsiteX1" fmla="*/ 1194318 w 2463281"/>
              <a:gd name="connsiteY1" fmla="*/ 3110 h 143069"/>
              <a:gd name="connsiteX2" fmla="*/ 2463281 w 2463281"/>
              <a:gd name="connsiteY2" fmla="*/ 124408 h 143069"/>
              <a:gd name="connsiteX3" fmla="*/ 2463281 w 2463281"/>
              <a:gd name="connsiteY3" fmla="*/ 124408 h 14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281" h="143069">
                <a:moveTo>
                  <a:pt x="0" y="143069"/>
                </a:moveTo>
                <a:cubicBezTo>
                  <a:pt x="391885" y="74644"/>
                  <a:pt x="783771" y="6220"/>
                  <a:pt x="1194318" y="3110"/>
                </a:cubicBezTo>
                <a:cubicBezTo>
                  <a:pt x="1604865" y="0"/>
                  <a:pt x="2463281" y="124408"/>
                  <a:pt x="2463281" y="124408"/>
                </a:cubicBezTo>
                <a:lnTo>
                  <a:pt x="2463281" y="124408"/>
                </a:lnTo>
              </a:path>
            </a:pathLst>
          </a:cu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reeform 165"/>
          <p:cNvSpPr/>
          <p:nvPr/>
        </p:nvSpPr>
        <p:spPr>
          <a:xfrm rot="16200000">
            <a:off x="5411329" y="5012538"/>
            <a:ext cx="1290289" cy="74941"/>
          </a:xfrm>
          <a:custGeom>
            <a:avLst/>
            <a:gdLst>
              <a:gd name="connsiteX0" fmla="*/ 0 w 2463281"/>
              <a:gd name="connsiteY0" fmla="*/ 143069 h 143069"/>
              <a:gd name="connsiteX1" fmla="*/ 1194318 w 2463281"/>
              <a:gd name="connsiteY1" fmla="*/ 3110 h 143069"/>
              <a:gd name="connsiteX2" fmla="*/ 2463281 w 2463281"/>
              <a:gd name="connsiteY2" fmla="*/ 124408 h 143069"/>
              <a:gd name="connsiteX3" fmla="*/ 2463281 w 2463281"/>
              <a:gd name="connsiteY3" fmla="*/ 124408 h 14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281" h="143069">
                <a:moveTo>
                  <a:pt x="0" y="143069"/>
                </a:moveTo>
                <a:cubicBezTo>
                  <a:pt x="391885" y="74644"/>
                  <a:pt x="783771" y="6220"/>
                  <a:pt x="1194318" y="3110"/>
                </a:cubicBezTo>
                <a:cubicBezTo>
                  <a:pt x="1604865" y="0"/>
                  <a:pt x="2463281" y="124408"/>
                  <a:pt x="2463281" y="124408"/>
                </a:cubicBezTo>
                <a:lnTo>
                  <a:pt x="2463281" y="124408"/>
                </a:lnTo>
              </a:path>
            </a:pathLst>
          </a:cu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 166"/>
          <p:cNvSpPr/>
          <p:nvPr/>
        </p:nvSpPr>
        <p:spPr>
          <a:xfrm rot="5400000">
            <a:off x="5491158" y="5021498"/>
            <a:ext cx="1290289" cy="74941"/>
          </a:xfrm>
          <a:custGeom>
            <a:avLst/>
            <a:gdLst>
              <a:gd name="connsiteX0" fmla="*/ 0 w 2463281"/>
              <a:gd name="connsiteY0" fmla="*/ 143069 h 143069"/>
              <a:gd name="connsiteX1" fmla="*/ 1194318 w 2463281"/>
              <a:gd name="connsiteY1" fmla="*/ 3110 h 143069"/>
              <a:gd name="connsiteX2" fmla="*/ 2463281 w 2463281"/>
              <a:gd name="connsiteY2" fmla="*/ 124408 h 143069"/>
              <a:gd name="connsiteX3" fmla="*/ 2463281 w 2463281"/>
              <a:gd name="connsiteY3" fmla="*/ 124408 h 14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281" h="143069">
                <a:moveTo>
                  <a:pt x="0" y="143069"/>
                </a:moveTo>
                <a:cubicBezTo>
                  <a:pt x="391885" y="74644"/>
                  <a:pt x="783771" y="6220"/>
                  <a:pt x="1194318" y="3110"/>
                </a:cubicBezTo>
                <a:cubicBezTo>
                  <a:pt x="1604865" y="0"/>
                  <a:pt x="2463281" y="124408"/>
                  <a:pt x="2463281" y="124408"/>
                </a:cubicBezTo>
                <a:lnTo>
                  <a:pt x="2463281" y="124408"/>
                </a:lnTo>
              </a:path>
            </a:pathLst>
          </a:cu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 167"/>
          <p:cNvSpPr/>
          <p:nvPr/>
        </p:nvSpPr>
        <p:spPr>
          <a:xfrm rot="18933823">
            <a:off x="5850485" y="4975968"/>
            <a:ext cx="1853781" cy="87860"/>
          </a:xfrm>
          <a:custGeom>
            <a:avLst/>
            <a:gdLst>
              <a:gd name="connsiteX0" fmla="*/ 0 w 2463281"/>
              <a:gd name="connsiteY0" fmla="*/ 143069 h 143069"/>
              <a:gd name="connsiteX1" fmla="*/ 1194318 w 2463281"/>
              <a:gd name="connsiteY1" fmla="*/ 3110 h 143069"/>
              <a:gd name="connsiteX2" fmla="*/ 2463281 w 2463281"/>
              <a:gd name="connsiteY2" fmla="*/ 124408 h 143069"/>
              <a:gd name="connsiteX3" fmla="*/ 2463281 w 2463281"/>
              <a:gd name="connsiteY3" fmla="*/ 124408 h 14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281" h="143069">
                <a:moveTo>
                  <a:pt x="0" y="143069"/>
                </a:moveTo>
                <a:cubicBezTo>
                  <a:pt x="391885" y="74644"/>
                  <a:pt x="783771" y="6220"/>
                  <a:pt x="1194318" y="3110"/>
                </a:cubicBezTo>
                <a:cubicBezTo>
                  <a:pt x="1604865" y="0"/>
                  <a:pt x="2463281" y="124408"/>
                  <a:pt x="2463281" y="124408"/>
                </a:cubicBezTo>
                <a:lnTo>
                  <a:pt x="2463281" y="124408"/>
                </a:lnTo>
              </a:path>
            </a:pathLst>
          </a:custGeom>
          <a:ln w="38100">
            <a:solidFill>
              <a:srgbClr val="C0000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reeform 168"/>
          <p:cNvSpPr/>
          <p:nvPr/>
        </p:nvSpPr>
        <p:spPr>
          <a:xfrm rot="8125448">
            <a:off x="5930314" y="5055797"/>
            <a:ext cx="1853781" cy="87860"/>
          </a:xfrm>
          <a:custGeom>
            <a:avLst/>
            <a:gdLst>
              <a:gd name="connsiteX0" fmla="*/ 0 w 2463281"/>
              <a:gd name="connsiteY0" fmla="*/ 143069 h 143069"/>
              <a:gd name="connsiteX1" fmla="*/ 1194318 w 2463281"/>
              <a:gd name="connsiteY1" fmla="*/ 3110 h 143069"/>
              <a:gd name="connsiteX2" fmla="*/ 2463281 w 2463281"/>
              <a:gd name="connsiteY2" fmla="*/ 124408 h 143069"/>
              <a:gd name="connsiteX3" fmla="*/ 2463281 w 2463281"/>
              <a:gd name="connsiteY3" fmla="*/ 124408 h 14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281" h="143069">
                <a:moveTo>
                  <a:pt x="0" y="143069"/>
                </a:moveTo>
                <a:cubicBezTo>
                  <a:pt x="391885" y="74644"/>
                  <a:pt x="783771" y="6220"/>
                  <a:pt x="1194318" y="3110"/>
                </a:cubicBezTo>
                <a:cubicBezTo>
                  <a:pt x="1604865" y="0"/>
                  <a:pt x="2463281" y="124408"/>
                  <a:pt x="2463281" y="124408"/>
                </a:cubicBezTo>
                <a:lnTo>
                  <a:pt x="2463281" y="124408"/>
                </a:lnTo>
              </a:path>
            </a:pathLst>
          </a:cu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 169"/>
          <p:cNvSpPr/>
          <p:nvPr/>
        </p:nvSpPr>
        <p:spPr>
          <a:xfrm>
            <a:off x="6158296" y="4386128"/>
            <a:ext cx="1324505" cy="1314727"/>
          </a:xfrm>
          <a:custGeom>
            <a:avLst/>
            <a:gdLst>
              <a:gd name="connsiteX0" fmla="*/ 2528596 w 2528596"/>
              <a:gd name="connsiteY0" fmla="*/ 2509935 h 2509935"/>
              <a:gd name="connsiteX1" fmla="*/ 1446245 w 2528596"/>
              <a:gd name="connsiteY1" fmla="*/ 1175657 h 2509935"/>
              <a:gd name="connsiteX2" fmla="*/ 0 w 2528596"/>
              <a:gd name="connsiteY2" fmla="*/ 0 h 2509935"/>
              <a:gd name="connsiteX3" fmla="*/ 0 w 2528596"/>
              <a:gd name="connsiteY3" fmla="*/ 0 h 250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8596" h="2509935">
                <a:moveTo>
                  <a:pt x="2528596" y="2509935"/>
                </a:moveTo>
                <a:cubicBezTo>
                  <a:pt x="2198137" y="2051957"/>
                  <a:pt x="1867678" y="1593980"/>
                  <a:pt x="1446245" y="1175657"/>
                </a:cubicBezTo>
                <a:cubicBezTo>
                  <a:pt x="1024812" y="757335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reeform 170"/>
          <p:cNvSpPr/>
          <p:nvPr/>
        </p:nvSpPr>
        <p:spPr>
          <a:xfrm rot="10800000">
            <a:off x="6138747" y="4426857"/>
            <a:ext cx="1324505" cy="1314727"/>
          </a:xfrm>
          <a:custGeom>
            <a:avLst/>
            <a:gdLst>
              <a:gd name="connsiteX0" fmla="*/ 2528596 w 2528596"/>
              <a:gd name="connsiteY0" fmla="*/ 2509935 h 2509935"/>
              <a:gd name="connsiteX1" fmla="*/ 1446245 w 2528596"/>
              <a:gd name="connsiteY1" fmla="*/ 1175657 h 2509935"/>
              <a:gd name="connsiteX2" fmla="*/ 0 w 2528596"/>
              <a:gd name="connsiteY2" fmla="*/ 0 h 2509935"/>
              <a:gd name="connsiteX3" fmla="*/ 0 w 2528596"/>
              <a:gd name="connsiteY3" fmla="*/ 0 h 250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8596" h="2509935">
                <a:moveTo>
                  <a:pt x="2528596" y="2509935"/>
                </a:moveTo>
                <a:cubicBezTo>
                  <a:pt x="2198137" y="2051957"/>
                  <a:pt x="1867678" y="1593980"/>
                  <a:pt x="1446245" y="1175657"/>
                </a:cubicBezTo>
                <a:cubicBezTo>
                  <a:pt x="1024812" y="757335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2" name="Group 171"/>
          <p:cNvGrpSpPr/>
          <p:nvPr/>
        </p:nvGrpSpPr>
        <p:grpSpPr>
          <a:xfrm>
            <a:off x="1143000" y="3962400"/>
            <a:ext cx="6812348" cy="2274332"/>
            <a:chOff x="1143000" y="3962400"/>
            <a:chExt cx="6812348" cy="2274332"/>
          </a:xfrm>
        </p:grpSpPr>
        <p:sp>
          <p:nvSpPr>
            <p:cNvPr id="173" name="TextBox 172"/>
            <p:cNvSpPr txBox="1"/>
            <p:nvPr/>
          </p:nvSpPr>
          <p:spPr>
            <a:xfrm>
              <a:off x="1143000" y="4191000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143000" y="5867400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048000" y="5867400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3048000" y="420266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679642" y="3962400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7620000" y="396240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7620000" y="5802868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662010" y="5791200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</p:grpSp>
      <p:cxnSp>
        <p:nvCxnSpPr>
          <p:cNvPr id="181" name="Straight Arrow Connector 180"/>
          <p:cNvCxnSpPr/>
          <p:nvPr/>
        </p:nvCxnSpPr>
        <p:spPr>
          <a:xfrm>
            <a:off x="3505200" y="5180012"/>
            <a:ext cx="2133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 Box 8"/>
          <p:cNvSpPr txBox="1">
            <a:spLocks noChangeArrowheads="1"/>
          </p:cNvSpPr>
          <p:nvPr/>
        </p:nvSpPr>
        <p:spPr bwMode="auto">
          <a:xfrm>
            <a:off x="6553200" y="3886200"/>
            <a:ext cx="49564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50</a:t>
            </a:r>
            <a:endParaRPr lang="en-US" sz="2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83" name="Text Box 8"/>
          <p:cNvSpPr txBox="1">
            <a:spLocks noChangeArrowheads="1"/>
          </p:cNvSpPr>
          <p:nvPr/>
        </p:nvSpPr>
        <p:spPr bwMode="auto">
          <a:xfrm>
            <a:off x="6629400" y="4415135"/>
            <a:ext cx="49564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30</a:t>
            </a:r>
            <a:endParaRPr lang="en-US" sz="2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84" name="Text Box 8"/>
          <p:cNvSpPr txBox="1">
            <a:spLocks noChangeArrowheads="1"/>
          </p:cNvSpPr>
          <p:nvPr/>
        </p:nvSpPr>
        <p:spPr bwMode="auto">
          <a:xfrm>
            <a:off x="7010400" y="4796135"/>
            <a:ext cx="49564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40</a:t>
            </a:r>
            <a:endParaRPr lang="en-US" sz="2400" dirty="0">
              <a:solidFill>
                <a:srgbClr val="C0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Collusion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6" name="Footer Placeholder 28"/>
          <p:cNvSpPr>
            <a:spLocks noGrp="1"/>
          </p:cNvSpPr>
          <p:nvPr>
            <p:ph type="ftr" sz="quarter" idx="11"/>
          </p:nvPr>
        </p:nvSpPr>
        <p:spPr>
          <a:xfrm>
            <a:off x="304800" y="6477000"/>
            <a:ext cx="990600" cy="244475"/>
          </a:xfrm>
        </p:spPr>
        <p:txBody>
          <a:bodyPr/>
          <a:lstStyle/>
          <a:p>
            <a:r>
              <a:rPr kumimoji="0" lang="en-US" dirty="0" smtClean="0"/>
              <a:t>PASSAT 2009</a:t>
            </a:r>
            <a:endParaRPr kumimoji="0" lang="en-US" dirty="0"/>
          </a:p>
        </p:txBody>
      </p:sp>
      <p:grpSp>
        <p:nvGrpSpPr>
          <p:cNvPr id="5" name="Group 115"/>
          <p:cNvGrpSpPr/>
          <p:nvPr/>
        </p:nvGrpSpPr>
        <p:grpSpPr>
          <a:xfrm>
            <a:off x="2650084" y="2590800"/>
            <a:ext cx="3691431" cy="3200400"/>
            <a:chOff x="2650084" y="2590800"/>
            <a:chExt cx="3691431" cy="3200400"/>
          </a:xfrm>
        </p:grpSpPr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5733078" y="5299561"/>
              <a:ext cx="286722" cy="491639"/>
              <a:chOff x="4069" y="3026"/>
              <a:chExt cx="354" cy="607"/>
            </a:xfrm>
          </p:grpSpPr>
          <p:sp>
            <p:nvSpPr>
              <p:cNvPr id="30" name="Oval 20"/>
              <p:cNvSpPr>
                <a:spLocks noChangeArrowheads="1"/>
              </p:cNvSpPr>
              <p:nvPr/>
            </p:nvSpPr>
            <p:spPr bwMode="auto">
              <a:xfrm>
                <a:off x="4069" y="3026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1"/>
              <p:cNvSpPr txBox="1">
                <a:spLocks noChangeArrowheads="1"/>
              </p:cNvSpPr>
              <p:nvPr/>
            </p:nvSpPr>
            <p:spPr bwMode="auto">
              <a:xfrm>
                <a:off x="4119" y="3063"/>
                <a:ext cx="228" cy="57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2971800" y="5299561"/>
              <a:ext cx="286722" cy="491639"/>
              <a:chOff x="4069" y="3026"/>
              <a:chExt cx="354" cy="607"/>
            </a:xfrm>
          </p:grpSpPr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4069" y="3026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21"/>
              <p:cNvSpPr txBox="1">
                <a:spLocks noChangeArrowheads="1"/>
              </p:cNvSpPr>
              <p:nvPr/>
            </p:nvSpPr>
            <p:spPr bwMode="auto">
              <a:xfrm>
                <a:off x="4119" y="3063"/>
                <a:ext cx="228" cy="57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9" name="Group 18"/>
            <p:cNvGrpSpPr>
              <a:grpSpLocks/>
            </p:cNvGrpSpPr>
            <p:nvPr/>
          </p:nvGrpSpPr>
          <p:grpSpPr bwMode="auto">
            <a:xfrm>
              <a:off x="5733078" y="2590800"/>
              <a:ext cx="286722" cy="491639"/>
              <a:chOff x="4069" y="3026"/>
              <a:chExt cx="354" cy="607"/>
            </a:xfrm>
          </p:grpSpPr>
          <p:sp>
            <p:nvSpPr>
              <p:cNvPr id="26" name="Oval 11"/>
              <p:cNvSpPr>
                <a:spLocks noChangeArrowheads="1"/>
              </p:cNvSpPr>
              <p:nvPr/>
            </p:nvSpPr>
            <p:spPr bwMode="auto">
              <a:xfrm>
                <a:off x="4069" y="3026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12"/>
              <p:cNvSpPr txBox="1">
                <a:spLocks noChangeArrowheads="1"/>
              </p:cNvSpPr>
              <p:nvPr/>
            </p:nvSpPr>
            <p:spPr bwMode="auto">
              <a:xfrm>
                <a:off x="4119" y="3063"/>
                <a:ext cx="228" cy="57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2971800" y="2590800"/>
              <a:ext cx="286722" cy="491639"/>
              <a:chOff x="4069" y="3026"/>
              <a:chExt cx="354" cy="607"/>
            </a:xfrm>
          </p:grpSpPr>
          <p:sp>
            <p:nvSpPr>
              <p:cNvPr id="24" name="Oval 20"/>
              <p:cNvSpPr>
                <a:spLocks noChangeArrowheads="1"/>
              </p:cNvSpPr>
              <p:nvPr/>
            </p:nvSpPr>
            <p:spPr bwMode="auto">
              <a:xfrm>
                <a:off x="4069" y="3026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Text Box 21"/>
              <p:cNvSpPr txBox="1">
                <a:spLocks noChangeArrowheads="1"/>
              </p:cNvSpPr>
              <p:nvPr/>
            </p:nvSpPr>
            <p:spPr bwMode="auto">
              <a:xfrm>
                <a:off x="4119" y="3063"/>
                <a:ext cx="228" cy="57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400" dirty="0"/>
              </a:p>
            </p:txBody>
          </p:sp>
        </p:grpSp>
        <p:sp>
          <p:nvSpPr>
            <p:cNvPr id="12" name="Freeform 11"/>
            <p:cNvSpPr/>
            <p:nvPr/>
          </p:nvSpPr>
          <p:spPr>
            <a:xfrm>
              <a:off x="3256384" y="2600131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 rot="10800000">
              <a:off x="3251719" y="2752531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281266" y="5308891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 rot="10800000">
              <a:off x="3276601" y="5461291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rot="16200000">
              <a:off x="4554894" y="4013719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 rot="5400000">
              <a:off x="4783494" y="4055706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 rot="16200000">
              <a:off x="1811694" y="4013719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5400000">
              <a:off x="1964094" y="4030825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 rot="18933823">
              <a:off x="2650084" y="3943904"/>
              <a:ext cx="3539031" cy="167732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 rot="8125448">
              <a:off x="2802484" y="4096304"/>
              <a:ext cx="3539031" cy="167732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3237722" y="2817845"/>
              <a:ext cx="2528596" cy="2509935"/>
            </a:xfrm>
            <a:custGeom>
              <a:avLst/>
              <a:gdLst>
                <a:gd name="connsiteX0" fmla="*/ 2528596 w 2528596"/>
                <a:gd name="connsiteY0" fmla="*/ 2509935 h 2509935"/>
                <a:gd name="connsiteX1" fmla="*/ 1446245 w 2528596"/>
                <a:gd name="connsiteY1" fmla="*/ 1175657 h 2509935"/>
                <a:gd name="connsiteX2" fmla="*/ 0 w 2528596"/>
                <a:gd name="connsiteY2" fmla="*/ 0 h 2509935"/>
                <a:gd name="connsiteX3" fmla="*/ 0 w 2528596"/>
                <a:gd name="connsiteY3" fmla="*/ 0 h 250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8596" h="2509935">
                  <a:moveTo>
                    <a:pt x="2528596" y="2509935"/>
                  </a:moveTo>
                  <a:cubicBezTo>
                    <a:pt x="2198137" y="2051957"/>
                    <a:pt x="1867678" y="1593980"/>
                    <a:pt x="1446245" y="1175657"/>
                  </a:cubicBezTo>
                  <a:cubicBezTo>
                    <a:pt x="1024812" y="757335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 rot="10800000">
              <a:off x="3200401" y="2895600"/>
              <a:ext cx="2528596" cy="2509935"/>
            </a:xfrm>
            <a:custGeom>
              <a:avLst/>
              <a:gdLst>
                <a:gd name="connsiteX0" fmla="*/ 2528596 w 2528596"/>
                <a:gd name="connsiteY0" fmla="*/ 2509935 h 2509935"/>
                <a:gd name="connsiteX1" fmla="*/ 1446245 w 2528596"/>
                <a:gd name="connsiteY1" fmla="*/ 1175657 h 2509935"/>
                <a:gd name="connsiteX2" fmla="*/ 0 w 2528596"/>
                <a:gd name="connsiteY2" fmla="*/ 0 h 2509935"/>
                <a:gd name="connsiteX3" fmla="*/ 0 w 2528596"/>
                <a:gd name="connsiteY3" fmla="*/ 0 h 250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8596" h="2509935">
                  <a:moveTo>
                    <a:pt x="2528596" y="2509935"/>
                  </a:moveTo>
                  <a:cubicBezTo>
                    <a:pt x="2198137" y="2051957"/>
                    <a:pt x="1867678" y="1593980"/>
                    <a:pt x="1446245" y="1175657"/>
                  </a:cubicBezTo>
                  <a:cubicBezTo>
                    <a:pt x="1024812" y="757335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4267200" y="2743200"/>
            <a:ext cx="49564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50</a:t>
            </a:r>
            <a:endParaRPr lang="en-US" sz="2400" dirty="0"/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4038600" y="3119735"/>
            <a:ext cx="44595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10</a:t>
            </a:r>
            <a:endParaRPr lang="en-US" sz="2400" dirty="0"/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2590800" y="2286000"/>
            <a:ext cx="39145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6019800" y="2286000"/>
            <a:ext cx="36901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6019800" y="5558135"/>
            <a:ext cx="38504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2632502" y="5558135"/>
            <a:ext cx="41549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D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8" name="Text Box 8"/>
          <p:cNvSpPr txBox="1">
            <a:spLocks noChangeArrowheads="1"/>
          </p:cNvSpPr>
          <p:nvPr/>
        </p:nvSpPr>
        <p:spPr bwMode="auto">
          <a:xfrm>
            <a:off x="3429000" y="3581400"/>
            <a:ext cx="49885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20</a:t>
            </a:r>
            <a:endParaRPr lang="en-US" sz="2400" dirty="0"/>
          </a:p>
        </p:txBody>
      </p:sp>
      <p:sp>
        <p:nvSpPr>
          <p:cNvPr id="39" name="Freeform 38"/>
          <p:cNvSpPr/>
          <p:nvPr/>
        </p:nvSpPr>
        <p:spPr>
          <a:xfrm>
            <a:off x="2859833" y="1891005"/>
            <a:ext cx="3863392" cy="4164303"/>
          </a:xfrm>
          <a:custGeom>
            <a:avLst/>
            <a:gdLst>
              <a:gd name="connsiteX0" fmla="*/ 2853612 w 4414934"/>
              <a:gd name="connsiteY0" fmla="*/ 394995 h 4156787"/>
              <a:gd name="connsiteX1" fmla="*/ 3814665 w 4414934"/>
              <a:gd name="connsiteY1" fmla="*/ 236375 h 4156787"/>
              <a:gd name="connsiteX2" fmla="*/ 4253204 w 4414934"/>
              <a:gd name="connsiteY2" fmla="*/ 1813248 h 4156787"/>
              <a:gd name="connsiteX3" fmla="*/ 4047930 w 4414934"/>
              <a:gd name="connsiteY3" fmla="*/ 3754015 h 4156787"/>
              <a:gd name="connsiteX4" fmla="*/ 2051179 w 4414934"/>
              <a:gd name="connsiteY4" fmla="*/ 4099248 h 4156787"/>
              <a:gd name="connsiteX5" fmla="*/ 754224 w 4414934"/>
              <a:gd name="connsiteY5" fmla="*/ 4061926 h 4156787"/>
              <a:gd name="connsiteX6" fmla="*/ 35767 w 4414934"/>
              <a:gd name="connsiteY6" fmla="*/ 3530081 h 4156787"/>
              <a:gd name="connsiteX7" fmla="*/ 968828 w 4414934"/>
              <a:gd name="connsiteY7" fmla="*/ 2942252 h 4156787"/>
              <a:gd name="connsiteX8" fmla="*/ 2732314 w 4414934"/>
              <a:gd name="connsiteY8" fmla="*/ 3268824 h 4156787"/>
              <a:gd name="connsiteX9" fmla="*/ 3152192 w 4414934"/>
              <a:gd name="connsiteY9" fmla="*/ 2970244 h 4156787"/>
              <a:gd name="connsiteX10" fmla="*/ 3086877 w 4414934"/>
              <a:gd name="connsiteY10" fmla="*/ 1430693 h 4156787"/>
              <a:gd name="connsiteX11" fmla="*/ 2583024 w 4414934"/>
              <a:gd name="connsiteY11" fmla="*/ 870856 h 4156787"/>
              <a:gd name="connsiteX12" fmla="*/ 2806959 w 4414934"/>
              <a:gd name="connsiteY12" fmla="*/ 506962 h 4156787"/>
              <a:gd name="connsiteX13" fmla="*/ 2713653 w 4414934"/>
              <a:gd name="connsiteY13" fmla="*/ 684244 h 4156787"/>
              <a:gd name="connsiteX14" fmla="*/ 2862943 w 4414934"/>
              <a:gd name="connsiteY14" fmla="*/ 450979 h 4156787"/>
              <a:gd name="connsiteX0" fmla="*/ 2853612 w 4414934"/>
              <a:gd name="connsiteY0" fmla="*/ 394995 h 4156787"/>
              <a:gd name="connsiteX1" fmla="*/ 3814665 w 4414934"/>
              <a:gd name="connsiteY1" fmla="*/ 236375 h 4156787"/>
              <a:gd name="connsiteX2" fmla="*/ 4253204 w 4414934"/>
              <a:gd name="connsiteY2" fmla="*/ 1813248 h 4156787"/>
              <a:gd name="connsiteX3" fmla="*/ 4047930 w 4414934"/>
              <a:gd name="connsiteY3" fmla="*/ 3754015 h 4156787"/>
              <a:gd name="connsiteX4" fmla="*/ 2051179 w 4414934"/>
              <a:gd name="connsiteY4" fmla="*/ 4099248 h 4156787"/>
              <a:gd name="connsiteX5" fmla="*/ 754224 w 4414934"/>
              <a:gd name="connsiteY5" fmla="*/ 4061926 h 4156787"/>
              <a:gd name="connsiteX6" fmla="*/ 35767 w 4414934"/>
              <a:gd name="connsiteY6" fmla="*/ 3530081 h 4156787"/>
              <a:gd name="connsiteX7" fmla="*/ 968828 w 4414934"/>
              <a:gd name="connsiteY7" fmla="*/ 2942252 h 4156787"/>
              <a:gd name="connsiteX8" fmla="*/ 2732314 w 4414934"/>
              <a:gd name="connsiteY8" fmla="*/ 3268824 h 4156787"/>
              <a:gd name="connsiteX9" fmla="*/ 3152192 w 4414934"/>
              <a:gd name="connsiteY9" fmla="*/ 2970244 h 4156787"/>
              <a:gd name="connsiteX10" fmla="*/ 3086877 w 4414934"/>
              <a:gd name="connsiteY10" fmla="*/ 1430693 h 4156787"/>
              <a:gd name="connsiteX11" fmla="*/ 2583024 w 4414934"/>
              <a:gd name="connsiteY11" fmla="*/ 870856 h 4156787"/>
              <a:gd name="connsiteX12" fmla="*/ 2806959 w 4414934"/>
              <a:gd name="connsiteY12" fmla="*/ 506962 h 4156787"/>
              <a:gd name="connsiteX13" fmla="*/ 2713653 w 4414934"/>
              <a:gd name="connsiteY13" fmla="*/ 684244 h 4156787"/>
              <a:gd name="connsiteX14" fmla="*/ 3097763 w 4414934"/>
              <a:gd name="connsiteY14" fmla="*/ 623595 h 4156787"/>
              <a:gd name="connsiteX0" fmla="*/ 2853612 w 4414934"/>
              <a:gd name="connsiteY0" fmla="*/ 394995 h 4156787"/>
              <a:gd name="connsiteX1" fmla="*/ 3814665 w 4414934"/>
              <a:gd name="connsiteY1" fmla="*/ 236375 h 4156787"/>
              <a:gd name="connsiteX2" fmla="*/ 4253204 w 4414934"/>
              <a:gd name="connsiteY2" fmla="*/ 1813248 h 4156787"/>
              <a:gd name="connsiteX3" fmla="*/ 4047930 w 4414934"/>
              <a:gd name="connsiteY3" fmla="*/ 3754015 h 4156787"/>
              <a:gd name="connsiteX4" fmla="*/ 2051179 w 4414934"/>
              <a:gd name="connsiteY4" fmla="*/ 4099248 h 4156787"/>
              <a:gd name="connsiteX5" fmla="*/ 754224 w 4414934"/>
              <a:gd name="connsiteY5" fmla="*/ 4061926 h 4156787"/>
              <a:gd name="connsiteX6" fmla="*/ 35767 w 4414934"/>
              <a:gd name="connsiteY6" fmla="*/ 3530081 h 4156787"/>
              <a:gd name="connsiteX7" fmla="*/ 968828 w 4414934"/>
              <a:gd name="connsiteY7" fmla="*/ 2942252 h 4156787"/>
              <a:gd name="connsiteX8" fmla="*/ 2732314 w 4414934"/>
              <a:gd name="connsiteY8" fmla="*/ 3268824 h 4156787"/>
              <a:gd name="connsiteX9" fmla="*/ 3152192 w 4414934"/>
              <a:gd name="connsiteY9" fmla="*/ 2970244 h 4156787"/>
              <a:gd name="connsiteX10" fmla="*/ 3086877 w 4414934"/>
              <a:gd name="connsiteY10" fmla="*/ 1430693 h 4156787"/>
              <a:gd name="connsiteX11" fmla="*/ 2583024 w 4414934"/>
              <a:gd name="connsiteY11" fmla="*/ 870856 h 4156787"/>
              <a:gd name="connsiteX12" fmla="*/ 2806959 w 4414934"/>
              <a:gd name="connsiteY12" fmla="*/ 506962 h 4156787"/>
              <a:gd name="connsiteX13" fmla="*/ 2713653 w 4414934"/>
              <a:gd name="connsiteY13" fmla="*/ 684244 h 4156787"/>
              <a:gd name="connsiteX0" fmla="*/ 2853612 w 4414934"/>
              <a:gd name="connsiteY0" fmla="*/ 394995 h 4156787"/>
              <a:gd name="connsiteX1" fmla="*/ 3814665 w 4414934"/>
              <a:gd name="connsiteY1" fmla="*/ 236375 h 4156787"/>
              <a:gd name="connsiteX2" fmla="*/ 4253204 w 4414934"/>
              <a:gd name="connsiteY2" fmla="*/ 1813248 h 4156787"/>
              <a:gd name="connsiteX3" fmla="*/ 4047930 w 4414934"/>
              <a:gd name="connsiteY3" fmla="*/ 3754015 h 4156787"/>
              <a:gd name="connsiteX4" fmla="*/ 2051179 w 4414934"/>
              <a:gd name="connsiteY4" fmla="*/ 4099248 h 4156787"/>
              <a:gd name="connsiteX5" fmla="*/ 754224 w 4414934"/>
              <a:gd name="connsiteY5" fmla="*/ 4061926 h 4156787"/>
              <a:gd name="connsiteX6" fmla="*/ 35767 w 4414934"/>
              <a:gd name="connsiteY6" fmla="*/ 3530081 h 4156787"/>
              <a:gd name="connsiteX7" fmla="*/ 968828 w 4414934"/>
              <a:gd name="connsiteY7" fmla="*/ 2942252 h 4156787"/>
              <a:gd name="connsiteX8" fmla="*/ 2732314 w 4414934"/>
              <a:gd name="connsiteY8" fmla="*/ 3268824 h 4156787"/>
              <a:gd name="connsiteX9" fmla="*/ 3152192 w 4414934"/>
              <a:gd name="connsiteY9" fmla="*/ 2970244 h 4156787"/>
              <a:gd name="connsiteX10" fmla="*/ 3086877 w 4414934"/>
              <a:gd name="connsiteY10" fmla="*/ 1430693 h 4156787"/>
              <a:gd name="connsiteX11" fmla="*/ 2583024 w 4414934"/>
              <a:gd name="connsiteY11" fmla="*/ 870856 h 4156787"/>
              <a:gd name="connsiteX12" fmla="*/ 2806959 w 4414934"/>
              <a:gd name="connsiteY12" fmla="*/ 506962 h 4156787"/>
              <a:gd name="connsiteX0" fmla="*/ 2853612 w 4414934"/>
              <a:gd name="connsiteY0" fmla="*/ 394995 h 4156787"/>
              <a:gd name="connsiteX1" fmla="*/ 3814665 w 4414934"/>
              <a:gd name="connsiteY1" fmla="*/ 236375 h 4156787"/>
              <a:gd name="connsiteX2" fmla="*/ 4253204 w 4414934"/>
              <a:gd name="connsiteY2" fmla="*/ 1813248 h 4156787"/>
              <a:gd name="connsiteX3" fmla="*/ 4047930 w 4414934"/>
              <a:gd name="connsiteY3" fmla="*/ 3754015 h 4156787"/>
              <a:gd name="connsiteX4" fmla="*/ 2051179 w 4414934"/>
              <a:gd name="connsiteY4" fmla="*/ 4099248 h 4156787"/>
              <a:gd name="connsiteX5" fmla="*/ 754224 w 4414934"/>
              <a:gd name="connsiteY5" fmla="*/ 4061926 h 4156787"/>
              <a:gd name="connsiteX6" fmla="*/ 35767 w 4414934"/>
              <a:gd name="connsiteY6" fmla="*/ 3530081 h 4156787"/>
              <a:gd name="connsiteX7" fmla="*/ 968828 w 4414934"/>
              <a:gd name="connsiteY7" fmla="*/ 2942252 h 4156787"/>
              <a:gd name="connsiteX8" fmla="*/ 2732314 w 4414934"/>
              <a:gd name="connsiteY8" fmla="*/ 3268824 h 4156787"/>
              <a:gd name="connsiteX9" fmla="*/ 3152192 w 4414934"/>
              <a:gd name="connsiteY9" fmla="*/ 2970244 h 4156787"/>
              <a:gd name="connsiteX10" fmla="*/ 3086877 w 4414934"/>
              <a:gd name="connsiteY10" fmla="*/ 1430693 h 4156787"/>
              <a:gd name="connsiteX11" fmla="*/ 2583024 w 4414934"/>
              <a:gd name="connsiteY11" fmla="*/ 870856 h 4156787"/>
              <a:gd name="connsiteX12" fmla="*/ 2869163 w 4414934"/>
              <a:gd name="connsiteY12" fmla="*/ 394995 h 4156787"/>
              <a:gd name="connsiteX0" fmla="*/ 2853612 w 4258388"/>
              <a:gd name="connsiteY0" fmla="*/ 394995 h 4164303"/>
              <a:gd name="connsiteX1" fmla="*/ 3814665 w 4258388"/>
              <a:gd name="connsiteY1" fmla="*/ 236375 h 4164303"/>
              <a:gd name="connsiteX2" fmla="*/ 4253204 w 4258388"/>
              <a:gd name="connsiteY2" fmla="*/ 1813248 h 4164303"/>
              <a:gd name="connsiteX3" fmla="*/ 3783563 w 4258388"/>
              <a:gd name="connsiteY3" fmla="*/ 3671595 h 4164303"/>
              <a:gd name="connsiteX4" fmla="*/ 2051179 w 4258388"/>
              <a:gd name="connsiteY4" fmla="*/ 4099248 h 4164303"/>
              <a:gd name="connsiteX5" fmla="*/ 754224 w 4258388"/>
              <a:gd name="connsiteY5" fmla="*/ 4061926 h 4164303"/>
              <a:gd name="connsiteX6" fmla="*/ 35767 w 4258388"/>
              <a:gd name="connsiteY6" fmla="*/ 3530081 h 4164303"/>
              <a:gd name="connsiteX7" fmla="*/ 968828 w 4258388"/>
              <a:gd name="connsiteY7" fmla="*/ 2942252 h 4164303"/>
              <a:gd name="connsiteX8" fmla="*/ 2732314 w 4258388"/>
              <a:gd name="connsiteY8" fmla="*/ 3268824 h 4164303"/>
              <a:gd name="connsiteX9" fmla="*/ 3152192 w 4258388"/>
              <a:gd name="connsiteY9" fmla="*/ 2970244 h 4164303"/>
              <a:gd name="connsiteX10" fmla="*/ 3086877 w 4258388"/>
              <a:gd name="connsiteY10" fmla="*/ 1430693 h 4164303"/>
              <a:gd name="connsiteX11" fmla="*/ 2583024 w 4258388"/>
              <a:gd name="connsiteY11" fmla="*/ 870856 h 4164303"/>
              <a:gd name="connsiteX12" fmla="*/ 2869163 w 4258388"/>
              <a:gd name="connsiteY12" fmla="*/ 394995 h 4164303"/>
              <a:gd name="connsiteX0" fmla="*/ 2458616 w 3863392"/>
              <a:gd name="connsiteY0" fmla="*/ 394995 h 4164303"/>
              <a:gd name="connsiteX1" fmla="*/ 3419669 w 3863392"/>
              <a:gd name="connsiteY1" fmla="*/ 236375 h 4164303"/>
              <a:gd name="connsiteX2" fmla="*/ 3858208 w 3863392"/>
              <a:gd name="connsiteY2" fmla="*/ 1813248 h 4164303"/>
              <a:gd name="connsiteX3" fmla="*/ 3388567 w 3863392"/>
              <a:gd name="connsiteY3" fmla="*/ 3671595 h 4164303"/>
              <a:gd name="connsiteX4" fmla="*/ 1656183 w 3863392"/>
              <a:gd name="connsiteY4" fmla="*/ 4099248 h 4164303"/>
              <a:gd name="connsiteX5" fmla="*/ 359228 w 3863392"/>
              <a:gd name="connsiteY5" fmla="*/ 4061926 h 4164303"/>
              <a:gd name="connsiteX6" fmla="*/ 35767 w 3863392"/>
              <a:gd name="connsiteY6" fmla="*/ 3519195 h 4164303"/>
              <a:gd name="connsiteX7" fmla="*/ 573832 w 3863392"/>
              <a:gd name="connsiteY7" fmla="*/ 2942252 h 4164303"/>
              <a:gd name="connsiteX8" fmla="*/ 2337318 w 3863392"/>
              <a:gd name="connsiteY8" fmla="*/ 3268824 h 4164303"/>
              <a:gd name="connsiteX9" fmla="*/ 2757196 w 3863392"/>
              <a:gd name="connsiteY9" fmla="*/ 2970244 h 4164303"/>
              <a:gd name="connsiteX10" fmla="*/ 2691881 w 3863392"/>
              <a:gd name="connsiteY10" fmla="*/ 1430693 h 4164303"/>
              <a:gd name="connsiteX11" fmla="*/ 2188028 w 3863392"/>
              <a:gd name="connsiteY11" fmla="*/ 870856 h 4164303"/>
              <a:gd name="connsiteX12" fmla="*/ 2474167 w 3863392"/>
              <a:gd name="connsiteY12" fmla="*/ 394995 h 4164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863392" h="4164303">
                <a:moveTo>
                  <a:pt x="2458616" y="394995"/>
                </a:moveTo>
                <a:cubicBezTo>
                  <a:pt x="2822510" y="197497"/>
                  <a:pt x="3186404" y="0"/>
                  <a:pt x="3419669" y="236375"/>
                </a:cubicBezTo>
                <a:cubicBezTo>
                  <a:pt x="3652934" y="472750"/>
                  <a:pt x="3863392" y="1240711"/>
                  <a:pt x="3858208" y="1813248"/>
                </a:cubicBezTo>
                <a:cubicBezTo>
                  <a:pt x="3853024" y="2385785"/>
                  <a:pt x="3755571" y="3290595"/>
                  <a:pt x="3388567" y="3671595"/>
                </a:cubicBezTo>
                <a:cubicBezTo>
                  <a:pt x="3021563" y="4052595"/>
                  <a:pt x="2161073" y="4034193"/>
                  <a:pt x="1656183" y="4099248"/>
                </a:cubicBezTo>
                <a:cubicBezTo>
                  <a:pt x="1151293" y="4164303"/>
                  <a:pt x="629297" y="4158602"/>
                  <a:pt x="359228" y="4061926"/>
                </a:cubicBezTo>
                <a:cubicBezTo>
                  <a:pt x="89159" y="3965251"/>
                  <a:pt x="0" y="3705807"/>
                  <a:pt x="35767" y="3519195"/>
                </a:cubicBezTo>
                <a:cubicBezTo>
                  <a:pt x="71534" y="3332583"/>
                  <a:pt x="190240" y="2983981"/>
                  <a:pt x="573832" y="2942252"/>
                </a:cubicBezTo>
                <a:cubicBezTo>
                  <a:pt x="957424" y="2900524"/>
                  <a:pt x="1973424" y="3264159"/>
                  <a:pt x="2337318" y="3268824"/>
                </a:cubicBezTo>
                <a:cubicBezTo>
                  <a:pt x="2701212" y="3273489"/>
                  <a:pt x="2698102" y="3276599"/>
                  <a:pt x="2757196" y="2970244"/>
                </a:cubicBezTo>
                <a:cubicBezTo>
                  <a:pt x="2816290" y="2663889"/>
                  <a:pt x="2786742" y="1780591"/>
                  <a:pt x="2691881" y="1430693"/>
                </a:cubicBezTo>
                <a:cubicBezTo>
                  <a:pt x="2597020" y="1080795"/>
                  <a:pt x="2224314" y="1043472"/>
                  <a:pt x="2188028" y="870856"/>
                </a:cubicBezTo>
                <a:cubicBezTo>
                  <a:pt x="2151742" y="698240"/>
                  <a:pt x="2452396" y="426097"/>
                  <a:pt x="2474167" y="394995"/>
                </a:cubicBezTo>
              </a:path>
            </a:pathLst>
          </a:cu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 err="1" smtClean="0"/>
              <a:t>Untrusted</a:t>
            </a:r>
            <a:r>
              <a:rPr lang="en-US" dirty="0" smtClean="0"/>
              <a:t> Collusion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err="1" smtClean="0">
                <a:latin typeface="+mj-lt"/>
              </a:rPr>
              <a:t>h</a:t>
            </a:r>
            <a:r>
              <a:rPr lang="en-US" i="1" baseline="-25000" dirty="0" err="1" smtClean="0">
                <a:latin typeface="+mj-lt"/>
              </a:rPr>
              <a:t>A</a:t>
            </a:r>
            <a:r>
              <a:rPr lang="en-US" i="1" dirty="0" smtClean="0">
                <a:latin typeface="+mj-lt"/>
              </a:rPr>
              <a:t>=30</a:t>
            </a:r>
            <a:endParaRPr lang="en-US" i="1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6" name="Footer Placeholder 28"/>
          <p:cNvSpPr>
            <a:spLocks noGrp="1"/>
          </p:cNvSpPr>
          <p:nvPr>
            <p:ph type="ftr" sz="quarter" idx="11"/>
          </p:nvPr>
        </p:nvSpPr>
        <p:spPr>
          <a:xfrm>
            <a:off x="304800" y="6477000"/>
            <a:ext cx="990600" cy="244475"/>
          </a:xfrm>
        </p:spPr>
        <p:txBody>
          <a:bodyPr/>
          <a:lstStyle/>
          <a:p>
            <a:r>
              <a:rPr kumimoji="0" lang="en-US" dirty="0" smtClean="0"/>
              <a:t>PASSAT 2009</a:t>
            </a:r>
            <a:endParaRPr kumimoji="0" lang="en-US" dirty="0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4267200" y="2133600"/>
            <a:ext cx="49564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50</a:t>
            </a:r>
            <a:endParaRPr lang="en-US" sz="24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2590800" y="2286000"/>
            <a:ext cx="3814042" cy="3733800"/>
            <a:chOff x="2590800" y="2286000"/>
            <a:chExt cx="3814042" cy="3733800"/>
          </a:xfrm>
        </p:grpSpPr>
        <p:sp>
          <p:nvSpPr>
            <p:cNvPr id="30" name="Oval 20"/>
            <p:cNvSpPr>
              <a:spLocks noChangeArrowheads="1"/>
            </p:cNvSpPr>
            <p:nvPr/>
          </p:nvSpPr>
          <p:spPr bwMode="auto">
            <a:xfrm>
              <a:off x="5733078" y="5299561"/>
              <a:ext cx="286722" cy="286722"/>
            </a:xfrm>
            <a:prstGeom prst="ellips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2971800" y="5299561"/>
              <a:ext cx="286722" cy="286722"/>
            </a:xfrm>
            <a:prstGeom prst="ellips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C00000"/>
                </a:solidFill>
              </a:endParaRPr>
            </a:p>
          </p:txBody>
        </p:sp>
        <p:grpSp>
          <p:nvGrpSpPr>
            <p:cNvPr id="10" name="Group 18"/>
            <p:cNvGrpSpPr>
              <a:grpSpLocks/>
            </p:cNvGrpSpPr>
            <p:nvPr/>
          </p:nvGrpSpPr>
          <p:grpSpPr bwMode="auto">
            <a:xfrm>
              <a:off x="5733078" y="2590800"/>
              <a:ext cx="286722" cy="491639"/>
              <a:chOff x="4069" y="3026"/>
              <a:chExt cx="354" cy="607"/>
            </a:xfrm>
          </p:grpSpPr>
          <p:sp>
            <p:nvSpPr>
              <p:cNvPr id="26" name="Oval 11"/>
              <p:cNvSpPr>
                <a:spLocks noChangeArrowheads="1"/>
              </p:cNvSpPr>
              <p:nvPr/>
            </p:nvSpPr>
            <p:spPr bwMode="auto">
              <a:xfrm>
                <a:off x="4069" y="3026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12"/>
              <p:cNvSpPr txBox="1">
                <a:spLocks noChangeArrowheads="1"/>
              </p:cNvSpPr>
              <p:nvPr/>
            </p:nvSpPr>
            <p:spPr bwMode="auto">
              <a:xfrm>
                <a:off x="4119" y="3063"/>
                <a:ext cx="228" cy="57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11" name="Group 19"/>
            <p:cNvGrpSpPr>
              <a:grpSpLocks/>
            </p:cNvGrpSpPr>
            <p:nvPr/>
          </p:nvGrpSpPr>
          <p:grpSpPr bwMode="auto">
            <a:xfrm>
              <a:off x="2971800" y="2590800"/>
              <a:ext cx="286722" cy="491639"/>
              <a:chOff x="4069" y="3026"/>
              <a:chExt cx="354" cy="607"/>
            </a:xfrm>
          </p:grpSpPr>
          <p:sp>
            <p:nvSpPr>
              <p:cNvPr id="24" name="Oval 20"/>
              <p:cNvSpPr>
                <a:spLocks noChangeArrowheads="1"/>
              </p:cNvSpPr>
              <p:nvPr/>
            </p:nvSpPr>
            <p:spPr bwMode="auto">
              <a:xfrm>
                <a:off x="4069" y="3026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Text Box 21"/>
              <p:cNvSpPr txBox="1">
                <a:spLocks noChangeArrowheads="1"/>
              </p:cNvSpPr>
              <p:nvPr/>
            </p:nvSpPr>
            <p:spPr bwMode="auto">
              <a:xfrm>
                <a:off x="4119" y="3063"/>
                <a:ext cx="228" cy="57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400" dirty="0"/>
              </a:p>
            </p:txBody>
          </p:sp>
        </p:grpSp>
        <p:sp>
          <p:nvSpPr>
            <p:cNvPr id="12" name="Freeform 11"/>
            <p:cNvSpPr/>
            <p:nvPr/>
          </p:nvSpPr>
          <p:spPr>
            <a:xfrm>
              <a:off x="3256384" y="2600131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 rot="10800000">
              <a:off x="3251719" y="2752531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281266" y="5308891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 rot="10800000">
              <a:off x="3276601" y="5461291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rot="16200000">
              <a:off x="4554894" y="4013719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 rot="5400000">
              <a:off x="4783494" y="4055706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 rot="16200000">
              <a:off x="1811694" y="4013719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5400000">
              <a:off x="1964094" y="4030825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 rot="18933823">
              <a:off x="2650084" y="3943904"/>
              <a:ext cx="3539031" cy="167732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 rot="8125448">
              <a:off x="2802484" y="4096304"/>
              <a:ext cx="3539031" cy="167732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3237722" y="2817845"/>
              <a:ext cx="2528596" cy="2509935"/>
            </a:xfrm>
            <a:custGeom>
              <a:avLst/>
              <a:gdLst>
                <a:gd name="connsiteX0" fmla="*/ 2528596 w 2528596"/>
                <a:gd name="connsiteY0" fmla="*/ 2509935 h 2509935"/>
                <a:gd name="connsiteX1" fmla="*/ 1446245 w 2528596"/>
                <a:gd name="connsiteY1" fmla="*/ 1175657 h 2509935"/>
                <a:gd name="connsiteX2" fmla="*/ 0 w 2528596"/>
                <a:gd name="connsiteY2" fmla="*/ 0 h 2509935"/>
                <a:gd name="connsiteX3" fmla="*/ 0 w 2528596"/>
                <a:gd name="connsiteY3" fmla="*/ 0 h 250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8596" h="2509935">
                  <a:moveTo>
                    <a:pt x="2528596" y="2509935"/>
                  </a:moveTo>
                  <a:cubicBezTo>
                    <a:pt x="2198137" y="2051957"/>
                    <a:pt x="1867678" y="1593980"/>
                    <a:pt x="1446245" y="1175657"/>
                  </a:cubicBezTo>
                  <a:cubicBezTo>
                    <a:pt x="1024812" y="757335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 rot="10800000">
              <a:off x="3200401" y="2895600"/>
              <a:ext cx="2528596" cy="2509935"/>
            </a:xfrm>
            <a:custGeom>
              <a:avLst/>
              <a:gdLst>
                <a:gd name="connsiteX0" fmla="*/ 2528596 w 2528596"/>
                <a:gd name="connsiteY0" fmla="*/ 2509935 h 2509935"/>
                <a:gd name="connsiteX1" fmla="*/ 1446245 w 2528596"/>
                <a:gd name="connsiteY1" fmla="*/ 1175657 h 2509935"/>
                <a:gd name="connsiteX2" fmla="*/ 0 w 2528596"/>
                <a:gd name="connsiteY2" fmla="*/ 0 h 2509935"/>
                <a:gd name="connsiteX3" fmla="*/ 0 w 2528596"/>
                <a:gd name="connsiteY3" fmla="*/ 0 h 250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8596" h="2509935">
                  <a:moveTo>
                    <a:pt x="2528596" y="2509935"/>
                  </a:moveTo>
                  <a:cubicBezTo>
                    <a:pt x="2198137" y="2051957"/>
                    <a:pt x="1867678" y="1593980"/>
                    <a:pt x="1446245" y="1175657"/>
                  </a:cubicBezTo>
                  <a:cubicBezTo>
                    <a:pt x="1024812" y="757335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4267200" y="2743200"/>
              <a:ext cx="495649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50</a:t>
              </a:r>
              <a:endParaRPr lang="en-US" sz="2400" dirty="0"/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4038600" y="3119735"/>
              <a:ext cx="44595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10</a:t>
              </a:r>
              <a:endParaRPr lang="en-US" sz="2400" dirty="0"/>
            </a:p>
          </p:txBody>
        </p:sp>
        <p:sp>
          <p:nvSpPr>
            <p:cNvPr id="34" name="Text Box 8"/>
            <p:cNvSpPr txBox="1">
              <a:spLocks noChangeArrowheads="1"/>
            </p:cNvSpPr>
            <p:nvPr/>
          </p:nvSpPr>
          <p:spPr bwMode="auto">
            <a:xfrm>
              <a:off x="2590800" y="2286000"/>
              <a:ext cx="391454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6019800" y="2286000"/>
              <a:ext cx="369012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6019800" y="5558135"/>
              <a:ext cx="385042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C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37" name="Text Box 8"/>
            <p:cNvSpPr txBox="1">
              <a:spLocks noChangeArrowheads="1"/>
            </p:cNvSpPr>
            <p:nvPr/>
          </p:nvSpPr>
          <p:spPr bwMode="auto">
            <a:xfrm>
              <a:off x="2632502" y="5558135"/>
              <a:ext cx="41549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D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38" name="Text Box 8"/>
            <p:cNvSpPr txBox="1">
              <a:spLocks noChangeArrowheads="1"/>
            </p:cNvSpPr>
            <p:nvPr/>
          </p:nvSpPr>
          <p:spPr bwMode="auto">
            <a:xfrm>
              <a:off x="3429000" y="3581400"/>
              <a:ext cx="498855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20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 Box 8"/>
            <p:cNvSpPr txBox="1">
              <a:spLocks noChangeArrowheads="1"/>
            </p:cNvSpPr>
            <p:nvPr/>
          </p:nvSpPr>
          <p:spPr bwMode="auto">
            <a:xfrm>
              <a:off x="3200400" y="3881735"/>
              <a:ext cx="44595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10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Box 215"/>
          <p:cNvSpPr txBox="1"/>
          <p:nvPr/>
        </p:nvSpPr>
        <p:spPr>
          <a:xfrm>
            <a:off x="2438400" y="2743200"/>
            <a:ext cx="580608" cy="58477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i="1" dirty="0" smtClean="0"/>
              <a:t>W</a:t>
            </a:r>
            <a:endParaRPr lang="en-US" sz="3200" b="1" i="1" dirty="0"/>
          </a:p>
        </p:txBody>
      </p:sp>
      <p:sp>
        <p:nvSpPr>
          <p:cNvPr id="215" name="TextBox 214"/>
          <p:cNvSpPr txBox="1"/>
          <p:nvPr/>
        </p:nvSpPr>
        <p:spPr>
          <a:xfrm>
            <a:off x="2362200" y="2667000"/>
            <a:ext cx="580608" cy="58477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i="1" dirty="0" smtClean="0"/>
              <a:t>W</a:t>
            </a:r>
            <a:endParaRPr lang="en-US" sz="3200" b="1" i="1" dirty="0"/>
          </a:p>
        </p:txBody>
      </p:sp>
      <p:sp>
        <p:nvSpPr>
          <p:cNvPr id="178" name="Rectangle 177"/>
          <p:cNvSpPr/>
          <p:nvPr/>
        </p:nvSpPr>
        <p:spPr>
          <a:xfrm>
            <a:off x="1371600" y="4495800"/>
            <a:ext cx="2362200" cy="2057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1219200" y="4343400"/>
            <a:ext cx="2362200" cy="2057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1066800" y="4191000"/>
            <a:ext cx="2362200" cy="2057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Manipulated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6" name="Footer Placeholder 28"/>
          <p:cNvSpPr>
            <a:spLocks noGrp="1"/>
          </p:cNvSpPr>
          <p:nvPr>
            <p:ph type="ftr" sz="quarter" idx="11"/>
          </p:nvPr>
        </p:nvSpPr>
        <p:spPr>
          <a:xfrm>
            <a:off x="304800" y="6477000"/>
            <a:ext cx="990600" cy="244475"/>
          </a:xfrm>
        </p:spPr>
        <p:txBody>
          <a:bodyPr/>
          <a:lstStyle/>
          <a:p>
            <a:r>
              <a:rPr kumimoji="0" lang="en-US" dirty="0" smtClean="0"/>
              <a:t>PASSAT 2009</a:t>
            </a:r>
            <a:endParaRPr kumimoji="0"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5715000" y="1828800"/>
            <a:ext cx="2288398" cy="2203604"/>
            <a:chOff x="2590800" y="2286000"/>
            <a:chExt cx="3949699" cy="3803348"/>
          </a:xfrm>
        </p:grpSpPr>
        <p:sp>
          <p:nvSpPr>
            <p:cNvPr id="40" name="Oval 20"/>
            <p:cNvSpPr>
              <a:spLocks noChangeArrowheads="1"/>
            </p:cNvSpPr>
            <p:nvPr/>
          </p:nvSpPr>
          <p:spPr bwMode="auto">
            <a:xfrm>
              <a:off x="5733078" y="5299561"/>
              <a:ext cx="286722" cy="286722"/>
            </a:xfrm>
            <a:prstGeom prst="ellips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2971800" y="5299561"/>
              <a:ext cx="286722" cy="286722"/>
            </a:xfrm>
            <a:prstGeom prst="ellips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C00000"/>
                </a:solidFill>
              </a:endParaRPr>
            </a:p>
          </p:txBody>
        </p:sp>
        <p:grpSp>
          <p:nvGrpSpPr>
            <p:cNvPr id="42" name="Group 18"/>
            <p:cNvGrpSpPr>
              <a:grpSpLocks/>
            </p:cNvGrpSpPr>
            <p:nvPr/>
          </p:nvGrpSpPr>
          <p:grpSpPr bwMode="auto">
            <a:xfrm>
              <a:off x="5733078" y="2590800"/>
              <a:ext cx="286722" cy="491639"/>
              <a:chOff x="4069" y="3026"/>
              <a:chExt cx="354" cy="607"/>
            </a:xfrm>
          </p:grpSpPr>
          <p:sp>
            <p:nvSpPr>
              <p:cNvPr id="66" name="Oval 11"/>
              <p:cNvSpPr>
                <a:spLocks noChangeArrowheads="1"/>
              </p:cNvSpPr>
              <p:nvPr/>
            </p:nvSpPr>
            <p:spPr bwMode="auto">
              <a:xfrm>
                <a:off x="4069" y="3026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Text Box 12"/>
              <p:cNvSpPr txBox="1">
                <a:spLocks noChangeArrowheads="1"/>
              </p:cNvSpPr>
              <p:nvPr/>
            </p:nvSpPr>
            <p:spPr bwMode="auto">
              <a:xfrm>
                <a:off x="4119" y="3063"/>
                <a:ext cx="228" cy="57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43" name="Group 19"/>
            <p:cNvGrpSpPr>
              <a:grpSpLocks/>
            </p:cNvGrpSpPr>
            <p:nvPr/>
          </p:nvGrpSpPr>
          <p:grpSpPr bwMode="auto">
            <a:xfrm>
              <a:off x="2971800" y="2590800"/>
              <a:ext cx="286722" cy="491639"/>
              <a:chOff x="4069" y="3026"/>
              <a:chExt cx="354" cy="607"/>
            </a:xfrm>
          </p:grpSpPr>
          <p:sp>
            <p:nvSpPr>
              <p:cNvPr id="64" name="Oval 20"/>
              <p:cNvSpPr>
                <a:spLocks noChangeArrowheads="1"/>
              </p:cNvSpPr>
              <p:nvPr/>
            </p:nvSpPr>
            <p:spPr bwMode="auto">
              <a:xfrm>
                <a:off x="4069" y="3026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Text Box 21"/>
              <p:cNvSpPr txBox="1">
                <a:spLocks noChangeArrowheads="1"/>
              </p:cNvSpPr>
              <p:nvPr/>
            </p:nvSpPr>
            <p:spPr bwMode="auto">
              <a:xfrm>
                <a:off x="4119" y="3063"/>
                <a:ext cx="228" cy="57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400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3256384" y="2600131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 rot="10800000">
              <a:off x="3251719" y="2752531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3281266" y="5308891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 rot="10800000">
              <a:off x="3276601" y="5461291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 rot="16200000">
              <a:off x="4554894" y="4013719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 rot="5400000">
              <a:off x="4783494" y="4055706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 rot="16200000">
              <a:off x="1811694" y="4013719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 rot="5400000">
              <a:off x="1964094" y="4030825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 rot="18933823">
              <a:off x="2650084" y="3943904"/>
              <a:ext cx="3539031" cy="167732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 rot="8125448">
              <a:off x="2802484" y="4096304"/>
              <a:ext cx="3539031" cy="167732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3237722" y="2817845"/>
              <a:ext cx="2528596" cy="2509935"/>
            </a:xfrm>
            <a:custGeom>
              <a:avLst/>
              <a:gdLst>
                <a:gd name="connsiteX0" fmla="*/ 2528596 w 2528596"/>
                <a:gd name="connsiteY0" fmla="*/ 2509935 h 2509935"/>
                <a:gd name="connsiteX1" fmla="*/ 1446245 w 2528596"/>
                <a:gd name="connsiteY1" fmla="*/ 1175657 h 2509935"/>
                <a:gd name="connsiteX2" fmla="*/ 0 w 2528596"/>
                <a:gd name="connsiteY2" fmla="*/ 0 h 2509935"/>
                <a:gd name="connsiteX3" fmla="*/ 0 w 2528596"/>
                <a:gd name="connsiteY3" fmla="*/ 0 h 250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8596" h="2509935">
                  <a:moveTo>
                    <a:pt x="2528596" y="2509935"/>
                  </a:moveTo>
                  <a:cubicBezTo>
                    <a:pt x="2198137" y="2051957"/>
                    <a:pt x="1867678" y="1593980"/>
                    <a:pt x="1446245" y="1175657"/>
                  </a:cubicBezTo>
                  <a:cubicBezTo>
                    <a:pt x="1024812" y="757335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0800000">
              <a:off x="3200401" y="2895600"/>
              <a:ext cx="2528596" cy="2509935"/>
            </a:xfrm>
            <a:custGeom>
              <a:avLst/>
              <a:gdLst>
                <a:gd name="connsiteX0" fmla="*/ 2528596 w 2528596"/>
                <a:gd name="connsiteY0" fmla="*/ 2509935 h 2509935"/>
                <a:gd name="connsiteX1" fmla="*/ 1446245 w 2528596"/>
                <a:gd name="connsiteY1" fmla="*/ 1175657 h 2509935"/>
                <a:gd name="connsiteX2" fmla="*/ 0 w 2528596"/>
                <a:gd name="connsiteY2" fmla="*/ 0 h 2509935"/>
                <a:gd name="connsiteX3" fmla="*/ 0 w 2528596"/>
                <a:gd name="connsiteY3" fmla="*/ 0 h 250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8596" h="2509935">
                  <a:moveTo>
                    <a:pt x="2528596" y="2509935"/>
                  </a:moveTo>
                  <a:cubicBezTo>
                    <a:pt x="2198137" y="2051957"/>
                    <a:pt x="1867678" y="1593980"/>
                    <a:pt x="1446245" y="1175657"/>
                  </a:cubicBezTo>
                  <a:cubicBezTo>
                    <a:pt x="1024812" y="757335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 Box 8"/>
            <p:cNvSpPr txBox="1">
              <a:spLocks noChangeArrowheads="1"/>
            </p:cNvSpPr>
            <p:nvPr/>
          </p:nvSpPr>
          <p:spPr bwMode="auto">
            <a:xfrm>
              <a:off x="4267200" y="2743200"/>
              <a:ext cx="631369" cy="531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50</a:t>
              </a:r>
              <a:endParaRPr lang="en-US" sz="1400" dirty="0"/>
            </a:p>
          </p:txBody>
        </p:sp>
        <p:sp>
          <p:nvSpPr>
            <p:cNvPr id="57" name="Text Box 8"/>
            <p:cNvSpPr txBox="1">
              <a:spLocks noChangeArrowheads="1"/>
            </p:cNvSpPr>
            <p:nvPr/>
          </p:nvSpPr>
          <p:spPr bwMode="auto">
            <a:xfrm>
              <a:off x="4038600" y="3119735"/>
              <a:ext cx="581568" cy="531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1400" dirty="0"/>
            </a:p>
          </p:txBody>
        </p:sp>
        <p:sp>
          <p:nvSpPr>
            <p:cNvPr id="58" name="Text Box 8"/>
            <p:cNvSpPr txBox="1">
              <a:spLocks noChangeArrowheads="1"/>
            </p:cNvSpPr>
            <p:nvPr/>
          </p:nvSpPr>
          <p:spPr bwMode="auto">
            <a:xfrm>
              <a:off x="2590800" y="2286000"/>
              <a:ext cx="528999" cy="531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A</a:t>
              </a:r>
              <a:endParaRPr lang="en-US" sz="1400" dirty="0"/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6019799" y="2286000"/>
              <a:ext cx="504100" cy="531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B</a:t>
              </a:r>
              <a:endParaRPr lang="en-US" sz="1400" dirty="0"/>
            </a:p>
          </p:txBody>
        </p:sp>
        <p:sp>
          <p:nvSpPr>
            <p:cNvPr id="60" name="Text Box 8"/>
            <p:cNvSpPr txBox="1">
              <a:spLocks noChangeArrowheads="1"/>
            </p:cNvSpPr>
            <p:nvPr/>
          </p:nvSpPr>
          <p:spPr bwMode="auto">
            <a:xfrm>
              <a:off x="6019799" y="5558135"/>
              <a:ext cx="520700" cy="531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</a:rPr>
                <a:t>C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61" name="Text Box 8"/>
            <p:cNvSpPr txBox="1">
              <a:spLocks noChangeArrowheads="1"/>
            </p:cNvSpPr>
            <p:nvPr/>
          </p:nvSpPr>
          <p:spPr bwMode="auto">
            <a:xfrm>
              <a:off x="2632503" y="5558135"/>
              <a:ext cx="551132" cy="531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</a:rPr>
                <a:t>D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62" name="Text Box 8"/>
            <p:cNvSpPr txBox="1">
              <a:spLocks noChangeArrowheads="1"/>
            </p:cNvSpPr>
            <p:nvPr/>
          </p:nvSpPr>
          <p:spPr bwMode="auto">
            <a:xfrm>
              <a:off x="3429000" y="3581400"/>
              <a:ext cx="634134" cy="531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</a:rPr>
                <a:t>20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63" name="Text Box 8"/>
            <p:cNvSpPr txBox="1">
              <a:spLocks noChangeArrowheads="1"/>
            </p:cNvSpPr>
            <p:nvPr/>
          </p:nvSpPr>
          <p:spPr bwMode="auto">
            <a:xfrm>
              <a:off x="3200399" y="3881734"/>
              <a:ext cx="581568" cy="531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</a:rPr>
                <a:t>10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22" name="Straight Arrow Connector 121"/>
          <p:cNvCxnSpPr/>
          <p:nvPr/>
        </p:nvCxnSpPr>
        <p:spPr>
          <a:xfrm>
            <a:off x="3505200" y="5180012"/>
            <a:ext cx="2133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 Box 21"/>
          <p:cNvSpPr txBox="1">
            <a:spLocks noChangeArrowheads="1"/>
          </p:cNvSpPr>
          <p:nvPr/>
        </p:nvSpPr>
        <p:spPr bwMode="auto">
          <a:xfrm>
            <a:off x="3840410" y="4398250"/>
            <a:ext cx="184668" cy="46167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400" dirty="0"/>
          </a:p>
        </p:txBody>
      </p:sp>
      <p:grpSp>
        <p:nvGrpSpPr>
          <p:cNvPr id="146" name="Group 18"/>
          <p:cNvGrpSpPr>
            <a:grpSpLocks/>
          </p:cNvGrpSpPr>
          <p:nvPr/>
        </p:nvGrpSpPr>
        <p:grpSpPr bwMode="auto">
          <a:xfrm>
            <a:off x="2716978" y="4419600"/>
            <a:ext cx="286722" cy="491639"/>
            <a:chOff x="4069" y="3026"/>
            <a:chExt cx="354" cy="607"/>
          </a:xfrm>
        </p:grpSpPr>
        <p:sp>
          <p:nvSpPr>
            <p:cNvPr id="167" name="Oval 11"/>
            <p:cNvSpPr>
              <a:spLocks noChangeArrowheads="1"/>
            </p:cNvSpPr>
            <p:nvPr/>
          </p:nvSpPr>
          <p:spPr bwMode="auto">
            <a:xfrm>
              <a:off x="4069" y="3026"/>
              <a:ext cx="354" cy="354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Text Box 12"/>
            <p:cNvSpPr txBox="1">
              <a:spLocks noChangeArrowheads="1"/>
            </p:cNvSpPr>
            <p:nvPr/>
          </p:nvSpPr>
          <p:spPr bwMode="auto">
            <a:xfrm>
              <a:off x="4119" y="3063"/>
              <a:ext cx="228" cy="57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2400" dirty="0"/>
            </a:p>
          </p:txBody>
        </p:sp>
      </p:grpSp>
      <p:grpSp>
        <p:nvGrpSpPr>
          <p:cNvPr id="147" name="Group 17"/>
          <p:cNvGrpSpPr>
            <a:grpSpLocks/>
          </p:cNvGrpSpPr>
          <p:nvPr/>
        </p:nvGrpSpPr>
        <p:grpSpPr bwMode="auto">
          <a:xfrm>
            <a:off x="1448598" y="4421222"/>
            <a:ext cx="286722" cy="481920"/>
            <a:chOff x="2488" y="3028"/>
            <a:chExt cx="354" cy="595"/>
          </a:xfrm>
        </p:grpSpPr>
        <p:sp>
          <p:nvSpPr>
            <p:cNvPr id="165" name="Oval 164"/>
            <p:cNvSpPr>
              <a:spLocks noChangeArrowheads="1"/>
            </p:cNvSpPr>
            <p:nvPr/>
          </p:nvSpPr>
          <p:spPr bwMode="auto">
            <a:xfrm>
              <a:off x="2488" y="3028"/>
              <a:ext cx="354" cy="354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Text Box 15"/>
            <p:cNvSpPr txBox="1">
              <a:spLocks noChangeArrowheads="1"/>
            </p:cNvSpPr>
            <p:nvPr/>
          </p:nvSpPr>
          <p:spPr bwMode="auto">
            <a:xfrm>
              <a:off x="2538" y="3053"/>
              <a:ext cx="228" cy="57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2400" dirty="0"/>
            </a:p>
          </p:txBody>
        </p:sp>
      </p:grpSp>
      <p:sp>
        <p:nvSpPr>
          <p:cNvPr id="148" name="Freeform 16"/>
          <p:cNvSpPr>
            <a:spLocks/>
          </p:cNvSpPr>
          <p:nvPr/>
        </p:nvSpPr>
        <p:spPr bwMode="auto">
          <a:xfrm>
            <a:off x="1738560" y="4466578"/>
            <a:ext cx="984088" cy="69656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564" y="0"/>
              </a:cxn>
              <a:cxn ang="0">
                <a:pos x="1215" y="86"/>
              </a:cxn>
            </a:cxnLst>
            <a:rect l="0" t="0" r="r" b="b"/>
            <a:pathLst>
              <a:path w="1215" h="86">
                <a:moveTo>
                  <a:pt x="0" y="85"/>
                </a:moveTo>
                <a:cubicBezTo>
                  <a:pt x="94" y="71"/>
                  <a:pt x="362" y="0"/>
                  <a:pt x="564" y="0"/>
                </a:cubicBezTo>
                <a:cubicBezTo>
                  <a:pt x="766" y="0"/>
                  <a:pt x="1080" y="68"/>
                  <a:pt x="1215" y="8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9" name="Oval 20"/>
          <p:cNvSpPr>
            <a:spLocks noChangeArrowheads="1"/>
          </p:cNvSpPr>
          <p:nvPr/>
        </p:nvSpPr>
        <p:spPr bwMode="auto">
          <a:xfrm>
            <a:off x="2809313" y="5663682"/>
            <a:ext cx="286722" cy="286722"/>
          </a:xfrm>
          <a:prstGeom prst="ellips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Text Box 21"/>
          <p:cNvSpPr txBox="1">
            <a:spLocks noChangeArrowheads="1"/>
          </p:cNvSpPr>
          <p:nvPr/>
        </p:nvSpPr>
        <p:spPr bwMode="auto">
          <a:xfrm>
            <a:off x="2849810" y="5693650"/>
            <a:ext cx="184668" cy="46167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400" dirty="0"/>
          </a:p>
        </p:txBody>
      </p:sp>
      <p:grpSp>
        <p:nvGrpSpPr>
          <p:cNvPr id="151" name="Group 19"/>
          <p:cNvGrpSpPr>
            <a:grpSpLocks/>
          </p:cNvGrpSpPr>
          <p:nvPr/>
        </p:nvGrpSpPr>
        <p:grpSpPr bwMode="auto">
          <a:xfrm>
            <a:off x="1447800" y="5680561"/>
            <a:ext cx="286722" cy="491639"/>
            <a:chOff x="4069" y="3026"/>
            <a:chExt cx="354" cy="607"/>
          </a:xfrm>
        </p:grpSpPr>
        <p:sp>
          <p:nvSpPr>
            <p:cNvPr id="163" name="Oval 162"/>
            <p:cNvSpPr>
              <a:spLocks noChangeArrowheads="1"/>
            </p:cNvSpPr>
            <p:nvPr/>
          </p:nvSpPr>
          <p:spPr bwMode="auto">
            <a:xfrm>
              <a:off x="4069" y="3026"/>
              <a:ext cx="354" cy="354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Text Box 21"/>
            <p:cNvSpPr txBox="1">
              <a:spLocks noChangeArrowheads="1"/>
            </p:cNvSpPr>
            <p:nvPr/>
          </p:nvSpPr>
          <p:spPr bwMode="auto">
            <a:xfrm>
              <a:off x="4119" y="3063"/>
              <a:ext cx="228" cy="57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2400" dirty="0"/>
            </a:p>
          </p:txBody>
        </p:sp>
      </p:grpSp>
      <p:sp>
        <p:nvSpPr>
          <p:cNvPr id="152" name="Freeform 151"/>
          <p:cNvSpPr>
            <a:spLocks/>
          </p:cNvSpPr>
          <p:nvPr/>
        </p:nvSpPr>
        <p:spPr bwMode="auto">
          <a:xfrm flipV="1">
            <a:off x="1720741" y="4613989"/>
            <a:ext cx="1010816" cy="202487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564" y="0"/>
              </a:cxn>
              <a:cxn ang="0">
                <a:pos x="1215" y="86"/>
              </a:cxn>
            </a:cxnLst>
            <a:rect l="0" t="0" r="r" b="b"/>
            <a:pathLst>
              <a:path w="1215" h="86">
                <a:moveTo>
                  <a:pt x="0" y="85"/>
                </a:moveTo>
                <a:cubicBezTo>
                  <a:pt x="94" y="71"/>
                  <a:pt x="362" y="0"/>
                  <a:pt x="564" y="0"/>
                </a:cubicBezTo>
                <a:cubicBezTo>
                  <a:pt x="766" y="0"/>
                  <a:pt x="1080" y="68"/>
                  <a:pt x="1215" y="8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arrow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" name="Freeform 152"/>
          <p:cNvSpPr>
            <a:spLocks/>
          </p:cNvSpPr>
          <p:nvPr/>
        </p:nvSpPr>
        <p:spPr bwMode="auto">
          <a:xfrm rot="21120280" flipV="1">
            <a:off x="1752599" y="5787762"/>
            <a:ext cx="1056717" cy="150128"/>
          </a:xfrm>
          <a:custGeom>
            <a:avLst/>
            <a:gdLst>
              <a:gd name="connsiteX0" fmla="*/ 0 w 10000"/>
              <a:gd name="connsiteY0" fmla="*/ 10589 h 10589"/>
              <a:gd name="connsiteX1" fmla="*/ 4642 w 10000"/>
              <a:gd name="connsiteY1" fmla="*/ 705 h 10589"/>
              <a:gd name="connsiteX2" fmla="*/ 10000 w 10000"/>
              <a:gd name="connsiteY2" fmla="*/ 6361 h 10589"/>
              <a:gd name="connsiteX0" fmla="*/ 0 w 9697"/>
              <a:gd name="connsiteY0" fmla="*/ 10970 h 10970"/>
              <a:gd name="connsiteX1" fmla="*/ 4642 w 9697"/>
              <a:gd name="connsiteY1" fmla="*/ 1086 h 10970"/>
              <a:gd name="connsiteX2" fmla="*/ 9697 w 9697"/>
              <a:gd name="connsiteY2" fmla="*/ 4454 h 1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97" h="10970">
                <a:moveTo>
                  <a:pt x="0" y="10970"/>
                </a:moveTo>
                <a:cubicBezTo>
                  <a:pt x="774" y="9342"/>
                  <a:pt x="3026" y="2172"/>
                  <a:pt x="4642" y="1086"/>
                </a:cubicBezTo>
                <a:cubicBezTo>
                  <a:pt x="6258" y="0"/>
                  <a:pt x="8586" y="2361"/>
                  <a:pt x="9697" y="4454"/>
                </a:cubicBezTo>
              </a:path>
            </a:pathLst>
          </a:custGeom>
          <a:noFill/>
          <a:ln w="38100" cap="flat" cmpd="sng">
            <a:solidFill>
              <a:srgbClr val="C00000"/>
            </a:solidFill>
            <a:prstDash val="solid"/>
            <a:round/>
            <a:headEnd type="arrow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" name="Freeform 16"/>
          <p:cNvSpPr>
            <a:spLocks/>
          </p:cNvSpPr>
          <p:nvPr/>
        </p:nvSpPr>
        <p:spPr bwMode="auto">
          <a:xfrm flipV="1">
            <a:off x="1600200" y="4724400"/>
            <a:ext cx="1209112" cy="1055935"/>
          </a:xfrm>
          <a:custGeom>
            <a:avLst/>
            <a:gdLst>
              <a:gd name="connsiteX0" fmla="*/ 0 w 10000"/>
              <a:gd name="connsiteY0" fmla="*/ 10589 h 10589"/>
              <a:gd name="connsiteX1" fmla="*/ 4642 w 10000"/>
              <a:gd name="connsiteY1" fmla="*/ 705 h 10589"/>
              <a:gd name="connsiteX2" fmla="*/ 10000 w 10000"/>
              <a:gd name="connsiteY2" fmla="*/ 6361 h 10589"/>
              <a:gd name="connsiteX0" fmla="*/ 0 w 9697"/>
              <a:gd name="connsiteY0" fmla="*/ 10970 h 10970"/>
              <a:gd name="connsiteX1" fmla="*/ 4642 w 9697"/>
              <a:gd name="connsiteY1" fmla="*/ 1086 h 10970"/>
              <a:gd name="connsiteX2" fmla="*/ 9697 w 9697"/>
              <a:gd name="connsiteY2" fmla="*/ 4454 h 10970"/>
              <a:gd name="connsiteX0" fmla="*/ 0 w 10000"/>
              <a:gd name="connsiteY0" fmla="*/ 10575 h 10575"/>
              <a:gd name="connsiteX1" fmla="*/ 4787 w 10000"/>
              <a:gd name="connsiteY1" fmla="*/ 1565 h 10575"/>
              <a:gd name="connsiteX2" fmla="*/ 10000 w 10000"/>
              <a:gd name="connsiteY2" fmla="*/ 1908 h 10575"/>
              <a:gd name="connsiteX0" fmla="*/ 0 w 10000"/>
              <a:gd name="connsiteY0" fmla="*/ 10575 h 10575"/>
              <a:gd name="connsiteX1" fmla="*/ 3846 w 10000"/>
              <a:gd name="connsiteY1" fmla="*/ 3908 h 10575"/>
              <a:gd name="connsiteX2" fmla="*/ 10000 w 10000"/>
              <a:gd name="connsiteY2" fmla="*/ 1908 h 10575"/>
              <a:gd name="connsiteX0" fmla="*/ 0 w 10000"/>
              <a:gd name="connsiteY0" fmla="*/ 8667 h 8667"/>
              <a:gd name="connsiteX1" fmla="*/ 3846 w 10000"/>
              <a:gd name="connsiteY1" fmla="*/ 2000 h 8667"/>
              <a:gd name="connsiteX2" fmla="*/ 10000 w 10000"/>
              <a:gd name="connsiteY2" fmla="*/ 0 h 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8667">
                <a:moveTo>
                  <a:pt x="0" y="8667"/>
                </a:moveTo>
                <a:cubicBezTo>
                  <a:pt x="798" y="7183"/>
                  <a:pt x="2179" y="3445"/>
                  <a:pt x="3846" y="2000"/>
                </a:cubicBezTo>
                <a:cubicBezTo>
                  <a:pt x="5513" y="555"/>
                  <a:pt x="7221" y="24"/>
                  <a:pt x="10000" y="0"/>
                </a:cubicBezTo>
              </a:path>
            </a:pathLst>
          </a:custGeom>
          <a:noFill/>
          <a:ln w="38100" cap="flat" cmpd="sng">
            <a:solidFill>
              <a:srgbClr val="C00000"/>
            </a:solidFill>
            <a:prstDash val="solid"/>
            <a:round/>
            <a:headEnd type="arrow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" name="Freeform 16"/>
          <p:cNvSpPr>
            <a:spLocks/>
          </p:cNvSpPr>
          <p:nvPr/>
        </p:nvSpPr>
        <p:spPr bwMode="auto">
          <a:xfrm rot="10800000" flipV="1">
            <a:off x="1752600" y="4572000"/>
            <a:ext cx="1134468" cy="1130580"/>
          </a:xfrm>
          <a:custGeom>
            <a:avLst/>
            <a:gdLst>
              <a:gd name="connsiteX0" fmla="*/ 0 w 10000"/>
              <a:gd name="connsiteY0" fmla="*/ 10589 h 10589"/>
              <a:gd name="connsiteX1" fmla="*/ 4642 w 10000"/>
              <a:gd name="connsiteY1" fmla="*/ 705 h 10589"/>
              <a:gd name="connsiteX2" fmla="*/ 10000 w 10000"/>
              <a:gd name="connsiteY2" fmla="*/ 6361 h 10589"/>
              <a:gd name="connsiteX0" fmla="*/ 0 w 9697"/>
              <a:gd name="connsiteY0" fmla="*/ 10970 h 10970"/>
              <a:gd name="connsiteX1" fmla="*/ 4642 w 9697"/>
              <a:gd name="connsiteY1" fmla="*/ 1086 h 10970"/>
              <a:gd name="connsiteX2" fmla="*/ 9697 w 9697"/>
              <a:gd name="connsiteY2" fmla="*/ 4454 h 10970"/>
              <a:gd name="connsiteX0" fmla="*/ 0 w 10000"/>
              <a:gd name="connsiteY0" fmla="*/ 10575 h 10575"/>
              <a:gd name="connsiteX1" fmla="*/ 4787 w 10000"/>
              <a:gd name="connsiteY1" fmla="*/ 1565 h 10575"/>
              <a:gd name="connsiteX2" fmla="*/ 10000 w 10000"/>
              <a:gd name="connsiteY2" fmla="*/ 1908 h 10575"/>
              <a:gd name="connsiteX0" fmla="*/ 0 w 10000"/>
              <a:gd name="connsiteY0" fmla="*/ 10575 h 10575"/>
              <a:gd name="connsiteX1" fmla="*/ 3846 w 10000"/>
              <a:gd name="connsiteY1" fmla="*/ 3908 h 10575"/>
              <a:gd name="connsiteX2" fmla="*/ 10000 w 10000"/>
              <a:gd name="connsiteY2" fmla="*/ 1908 h 10575"/>
              <a:gd name="connsiteX0" fmla="*/ 0 w 10000"/>
              <a:gd name="connsiteY0" fmla="*/ 8667 h 8667"/>
              <a:gd name="connsiteX1" fmla="*/ 3846 w 10000"/>
              <a:gd name="connsiteY1" fmla="*/ 2000 h 8667"/>
              <a:gd name="connsiteX2" fmla="*/ 10000 w 10000"/>
              <a:gd name="connsiteY2" fmla="*/ 0 h 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8667">
                <a:moveTo>
                  <a:pt x="0" y="8667"/>
                </a:moveTo>
                <a:cubicBezTo>
                  <a:pt x="798" y="7183"/>
                  <a:pt x="2179" y="3445"/>
                  <a:pt x="3846" y="2000"/>
                </a:cubicBezTo>
                <a:cubicBezTo>
                  <a:pt x="5513" y="555"/>
                  <a:pt x="7221" y="24"/>
                  <a:pt x="1000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arrow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6" name="Freeform 16"/>
          <p:cNvSpPr>
            <a:spLocks/>
          </p:cNvSpPr>
          <p:nvPr/>
        </p:nvSpPr>
        <p:spPr bwMode="auto">
          <a:xfrm rot="5400000" flipV="1">
            <a:off x="763223" y="5082341"/>
            <a:ext cx="1152460" cy="240505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564" y="0"/>
              </a:cxn>
              <a:cxn ang="0">
                <a:pos x="1215" y="86"/>
              </a:cxn>
            </a:cxnLst>
            <a:rect l="0" t="0" r="r" b="b"/>
            <a:pathLst>
              <a:path w="1215" h="86">
                <a:moveTo>
                  <a:pt x="0" y="85"/>
                </a:moveTo>
                <a:cubicBezTo>
                  <a:pt x="94" y="71"/>
                  <a:pt x="362" y="0"/>
                  <a:pt x="564" y="0"/>
                </a:cubicBezTo>
                <a:cubicBezTo>
                  <a:pt x="766" y="0"/>
                  <a:pt x="1080" y="68"/>
                  <a:pt x="1215" y="86"/>
                </a:cubicBezTo>
              </a:path>
            </a:pathLst>
          </a:custGeom>
          <a:noFill/>
          <a:ln w="38100" cap="flat" cmpd="sng">
            <a:solidFill>
              <a:srgbClr val="C00000"/>
            </a:solidFill>
            <a:prstDash val="solid"/>
            <a:round/>
            <a:headEnd type="arrow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7" name="Freeform 16"/>
          <p:cNvSpPr>
            <a:spLocks/>
          </p:cNvSpPr>
          <p:nvPr/>
        </p:nvSpPr>
        <p:spPr bwMode="auto">
          <a:xfrm rot="4713704">
            <a:off x="2519974" y="5077232"/>
            <a:ext cx="1029779" cy="204039"/>
          </a:xfrm>
          <a:custGeom>
            <a:avLst/>
            <a:gdLst>
              <a:gd name="connsiteX0" fmla="*/ 0 w 10087"/>
              <a:gd name="connsiteY0" fmla="*/ 12811 h 30371"/>
              <a:gd name="connsiteX1" fmla="*/ 4642 w 10087"/>
              <a:gd name="connsiteY1" fmla="*/ 2927 h 30371"/>
              <a:gd name="connsiteX2" fmla="*/ 10087 w 10087"/>
              <a:gd name="connsiteY2" fmla="*/ 30371 h 30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87" h="30371">
                <a:moveTo>
                  <a:pt x="0" y="12811"/>
                </a:moveTo>
                <a:cubicBezTo>
                  <a:pt x="774" y="11183"/>
                  <a:pt x="2961" y="0"/>
                  <a:pt x="4642" y="2927"/>
                </a:cubicBezTo>
                <a:cubicBezTo>
                  <a:pt x="6323" y="5854"/>
                  <a:pt x="8976" y="28278"/>
                  <a:pt x="10087" y="30371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1143000" y="41910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1143000" y="586740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3048000" y="586740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3048000" y="420266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73" name="Freeform 16"/>
          <p:cNvSpPr>
            <a:spLocks/>
          </p:cNvSpPr>
          <p:nvPr/>
        </p:nvSpPr>
        <p:spPr bwMode="auto">
          <a:xfrm rot="18948959" flipV="1">
            <a:off x="1606374" y="5173313"/>
            <a:ext cx="1557443" cy="321372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564" y="0"/>
              </a:cxn>
              <a:cxn ang="0">
                <a:pos x="1215" y="86"/>
              </a:cxn>
            </a:cxnLst>
            <a:rect l="0" t="0" r="r" b="b"/>
            <a:pathLst>
              <a:path w="1215" h="86">
                <a:moveTo>
                  <a:pt x="0" y="85"/>
                </a:moveTo>
                <a:cubicBezTo>
                  <a:pt x="94" y="71"/>
                  <a:pt x="362" y="0"/>
                  <a:pt x="564" y="0"/>
                </a:cubicBezTo>
                <a:cubicBezTo>
                  <a:pt x="766" y="0"/>
                  <a:pt x="1080" y="68"/>
                  <a:pt x="1215" y="86"/>
                </a:cubicBezTo>
              </a:path>
            </a:pathLst>
          </a:custGeom>
          <a:noFill/>
          <a:ln w="38100" cap="flat" cmpd="sng">
            <a:solidFill>
              <a:srgbClr val="C000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174" name="Straight Arrow Connector 173"/>
          <p:cNvCxnSpPr/>
          <p:nvPr/>
        </p:nvCxnSpPr>
        <p:spPr>
          <a:xfrm>
            <a:off x="3505200" y="2895600"/>
            <a:ext cx="2133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/>
          <p:cNvGrpSpPr/>
          <p:nvPr/>
        </p:nvGrpSpPr>
        <p:grpSpPr>
          <a:xfrm>
            <a:off x="5715000" y="4191000"/>
            <a:ext cx="2288398" cy="2203604"/>
            <a:chOff x="2590800" y="2286000"/>
            <a:chExt cx="3949699" cy="3803348"/>
          </a:xfrm>
        </p:grpSpPr>
        <p:sp>
          <p:nvSpPr>
            <p:cNvPr id="180" name="Oval 20"/>
            <p:cNvSpPr>
              <a:spLocks noChangeArrowheads="1"/>
            </p:cNvSpPr>
            <p:nvPr/>
          </p:nvSpPr>
          <p:spPr bwMode="auto">
            <a:xfrm>
              <a:off x="5733078" y="5299561"/>
              <a:ext cx="286722" cy="286722"/>
            </a:xfrm>
            <a:prstGeom prst="ellips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Oval 180"/>
            <p:cNvSpPr>
              <a:spLocks noChangeArrowheads="1"/>
            </p:cNvSpPr>
            <p:nvPr/>
          </p:nvSpPr>
          <p:spPr bwMode="auto">
            <a:xfrm>
              <a:off x="2971800" y="5299561"/>
              <a:ext cx="286722" cy="286722"/>
            </a:xfrm>
            <a:prstGeom prst="ellips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C00000"/>
                </a:solidFill>
              </a:endParaRPr>
            </a:p>
          </p:txBody>
        </p:sp>
        <p:grpSp>
          <p:nvGrpSpPr>
            <p:cNvPr id="182" name="Group 18"/>
            <p:cNvGrpSpPr>
              <a:grpSpLocks/>
            </p:cNvGrpSpPr>
            <p:nvPr/>
          </p:nvGrpSpPr>
          <p:grpSpPr bwMode="auto">
            <a:xfrm>
              <a:off x="5733078" y="2590800"/>
              <a:ext cx="286722" cy="491639"/>
              <a:chOff x="4069" y="3026"/>
              <a:chExt cx="354" cy="607"/>
            </a:xfrm>
          </p:grpSpPr>
          <p:sp>
            <p:nvSpPr>
              <p:cNvPr id="206" name="Oval 11"/>
              <p:cNvSpPr>
                <a:spLocks noChangeArrowheads="1"/>
              </p:cNvSpPr>
              <p:nvPr/>
            </p:nvSpPr>
            <p:spPr bwMode="auto">
              <a:xfrm>
                <a:off x="4069" y="3026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" name="Text Box 12"/>
              <p:cNvSpPr txBox="1">
                <a:spLocks noChangeArrowheads="1"/>
              </p:cNvSpPr>
              <p:nvPr/>
            </p:nvSpPr>
            <p:spPr bwMode="auto">
              <a:xfrm>
                <a:off x="4119" y="3063"/>
                <a:ext cx="228" cy="57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183" name="Group 19"/>
            <p:cNvGrpSpPr>
              <a:grpSpLocks/>
            </p:cNvGrpSpPr>
            <p:nvPr/>
          </p:nvGrpSpPr>
          <p:grpSpPr bwMode="auto">
            <a:xfrm>
              <a:off x="2971800" y="2590800"/>
              <a:ext cx="286722" cy="491639"/>
              <a:chOff x="4069" y="3026"/>
              <a:chExt cx="354" cy="607"/>
            </a:xfrm>
          </p:grpSpPr>
          <p:sp>
            <p:nvSpPr>
              <p:cNvPr id="204" name="Oval 20"/>
              <p:cNvSpPr>
                <a:spLocks noChangeArrowheads="1"/>
              </p:cNvSpPr>
              <p:nvPr/>
            </p:nvSpPr>
            <p:spPr bwMode="auto">
              <a:xfrm>
                <a:off x="4069" y="3026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Text Box 21"/>
              <p:cNvSpPr txBox="1">
                <a:spLocks noChangeArrowheads="1"/>
              </p:cNvSpPr>
              <p:nvPr/>
            </p:nvSpPr>
            <p:spPr bwMode="auto">
              <a:xfrm>
                <a:off x="4119" y="3063"/>
                <a:ext cx="228" cy="57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400" dirty="0"/>
              </a:p>
            </p:txBody>
          </p:sp>
        </p:grpSp>
        <p:sp>
          <p:nvSpPr>
            <p:cNvPr id="184" name="Freeform 183"/>
            <p:cNvSpPr/>
            <p:nvPr/>
          </p:nvSpPr>
          <p:spPr>
            <a:xfrm>
              <a:off x="3256384" y="2600131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Freeform 184"/>
            <p:cNvSpPr/>
            <p:nvPr/>
          </p:nvSpPr>
          <p:spPr>
            <a:xfrm rot="10800000">
              <a:off x="3251719" y="2752531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Freeform 185"/>
            <p:cNvSpPr/>
            <p:nvPr/>
          </p:nvSpPr>
          <p:spPr>
            <a:xfrm>
              <a:off x="3281266" y="5308891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Freeform 186"/>
            <p:cNvSpPr/>
            <p:nvPr/>
          </p:nvSpPr>
          <p:spPr>
            <a:xfrm rot="10800000">
              <a:off x="3276601" y="5461291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Freeform 187"/>
            <p:cNvSpPr/>
            <p:nvPr/>
          </p:nvSpPr>
          <p:spPr>
            <a:xfrm rot="16200000">
              <a:off x="4554894" y="4013719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Freeform 188"/>
            <p:cNvSpPr/>
            <p:nvPr/>
          </p:nvSpPr>
          <p:spPr>
            <a:xfrm rot="5400000">
              <a:off x="4783494" y="4055706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Freeform 189"/>
            <p:cNvSpPr/>
            <p:nvPr/>
          </p:nvSpPr>
          <p:spPr>
            <a:xfrm rot="16200000">
              <a:off x="1811694" y="4013719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Freeform 190"/>
            <p:cNvSpPr/>
            <p:nvPr/>
          </p:nvSpPr>
          <p:spPr>
            <a:xfrm rot="5400000">
              <a:off x="1964094" y="4030825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Freeform 191"/>
            <p:cNvSpPr/>
            <p:nvPr/>
          </p:nvSpPr>
          <p:spPr>
            <a:xfrm rot="18933823">
              <a:off x="2650084" y="3943904"/>
              <a:ext cx="3539031" cy="167732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Freeform 192"/>
            <p:cNvSpPr/>
            <p:nvPr/>
          </p:nvSpPr>
          <p:spPr>
            <a:xfrm rot="8125448">
              <a:off x="2802484" y="4096304"/>
              <a:ext cx="3539031" cy="167732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reeform 193"/>
            <p:cNvSpPr/>
            <p:nvPr/>
          </p:nvSpPr>
          <p:spPr>
            <a:xfrm>
              <a:off x="3237722" y="2817845"/>
              <a:ext cx="2528596" cy="2509935"/>
            </a:xfrm>
            <a:custGeom>
              <a:avLst/>
              <a:gdLst>
                <a:gd name="connsiteX0" fmla="*/ 2528596 w 2528596"/>
                <a:gd name="connsiteY0" fmla="*/ 2509935 h 2509935"/>
                <a:gd name="connsiteX1" fmla="*/ 1446245 w 2528596"/>
                <a:gd name="connsiteY1" fmla="*/ 1175657 h 2509935"/>
                <a:gd name="connsiteX2" fmla="*/ 0 w 2528596"/>
                <a:gd name="connsiteY2" fmla="*/ 0 h 2509935"/>
                <a:gd name="connsiteX3" fmla="*/ 0 w 2528596"/>
                <a:gd name="connsiteY3" fmla="*/ 0 h 250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8596" h="2509935">
                  <a:moveTo>
                    <a:pt x="2528596" y="2509935"/>
                  </a:moveTo>
                  <a:cubicBezTo>
                    <a:pt x="2198137" y="2051957"/>
                    <a:pt x="1867678" y="1593980"/>
                    <a:pt x="1446245" y="1175657"/>
                  </a:cubicBezTo>
                  <a:cubicBezTo>
                    <a:pt x="1024812" y="757335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Freeform 194"/>
            <p:cNvSpPr/>
            <p:nvPr/>
          </p:nvSpPr>
          <p:spPr>
            <a:xfrm rot="10800000">
              <a:off x="3200401" y="2895600"/>
              <a:ext cx="2528596" cy="2509935"/>
            </a:xfrm>
            <a:custGeom>
              <a:avLst/>
              <a:gdLst>
                <a:gd name="connsiteX0" fmla="*/ 2528596 w 2528596"/>
                <a:gd name="connsiteY0" fmla="*/ 2509935 h 2509935"/>
                <a:gd name="connsiteX1" fmla="*/ 1446245 w 2528596"/>
                <a:gd name="connsiteY1" fmla="*/ 1175657 h 2509935"/>
                <a:gd name="connsiteX2" fmla="*/ 0 w 2528596"/>
                <a:gd name="connsiteY2" fmla="*/ 0 h 2509935"/>
                <a:gd name="connsiteX3" fmla="*/ 0 w 2528596"/>
                <a:gd name="connsiteY3" fmla="*/ 0 h 250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8596" h="2509935">
                  <a:moveTo>
                    <a:pt x="2528596" y="2509935"/>
                  </a:moveTo>
                  <a:cubicBezTo>
                    <a:pt x="2198137" y="2051957"/>
                    <a:pt x="1867678" y="1593980"/>
                    <a:pt x="1446245" y="1175657"/>
                  </a:cubicBezTo>
                  <a:cubicBezTo>
                    <a:pt x="1024812" y="757335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 Box 8"/>
            <p:cNvSpPr txBox="1">
              <a:spLocks noChangeArrowheads="1"/>
            </p:cNvSpPr>
            <p:nvPr/>
          </p:nvSpPr>
          <p:spPr bwMode="auto">
            <a:xfrm>
              <a:off x="4267200" y="2812075"/>
              <a:ext cx="454299" cy="531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?</a:t>
              </a:r>
              <a:endParaRPr lang="en-US" sz="1400" dirty="0"/>
            </a:p>
          </p:txBody>
        </p:sp>
        <p:sp>
          <p:nvSpPr>
            <p:cNvPr id="197" name="Text Box 8"/>
            <p:cNvSpPr txBox="1">
              <a:spLocks noChangeArrowheads="1"/>
            </p:cNvSpPr>
            <p:nvPr/>
          </p:nvSpPr>
          <p:spPr bwMode="auto">
            <a:xfrm>
              <a:off x="4038600" y="3119735"/>
              <a:ext cx="318840" cy="531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198" name="Text Box 8"/>
            <p:cNvSpPr txBox="1">
              <a:spLocks noChangeArrowheads="1"/>
            </p:cNvSpPr>
            <p:nvPr/>
          </p:nvSpPr>
          <p:spPr bwMode="auto">
            <a:xfrm>
              <a:off x="2590800" y="2286000"/>
              <a:ext cx="528999" cy="531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A</a:t>
              </a:r>
              <a:endParaRPr lang="en-US" sz="1400" dirty="0"/>
            </a:p>
          </p:txBody>
        </p:sp>
        <p:sp>
          <p:nvSpPr>
            <p:cNvPr id="199" name="Text Box 8"/>
            <p:cNvSpPr txBox="1">
              <a:spLocks noChangeArrowheads="1"/>
            </p:cNvSpPr>
            <p:nvPr/>
          </p:nvSpPr>
          <p:spPr bwMode="auto">
            <a:xfrm>
              <a:off x="6019799" y="2286000"/>
              <a:ext cx="504100" cy="531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B</a:t>
              </a:r>
              <a:endParaRPr lang="en-US" sz="1400" dirty="0"/>
            </a:p>
          </p:txBody>
        </p:sp>
        <p:sp>
          <p:nvSpPr>
            <p:cNvPr id="200" name="Text Box 8"/>
            <p:cNvSpPr txBox="1">
              <a:spLocks noChangeArrowheads="1"/>
            </p:cNvSpPr>
            <p:nvPr/>
          </p:nvSpPr>
          <p:spPr bwMode="auto">
            <a:xfrm>
              <a:off x="6019799" y="5558135"/>
              <a:ext cx="520700" cy="531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</a:rPr>
                <a:t>C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01" name="Text Box 8"/>
            <p:cNvSpPr txBox="1">
              <a:spLocks noChangeArrowheads="1"/>
            </p:cNvSpPr>
            <p:nvPr/>
          </p:nvSpPr>
          <p:spPr bwMode="auto">
            <a:xfrm>
              <a:off x="2632503" y="5558135"/>
              <a:ext cx="551132" cy="531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</a:rPr>
                <a:t>D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02" name="Text Box 8"/>
            <p:cNvSpPr txBox="1">
              <a:spLocks noChangeArrowheads="1"/>
            </p:cNvSpPr>
            <p:nvPr/>
          </p:nvSpPr>
          <p:spPr bwMode="auto">
            <a:xfrm>
              <a:off x="3429000" y="3581400"/>
              <a:ext cx="454299" cy="531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</a:rPr>
                <a:t>?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03" name="Text Box 8"/>
            <p:cNvSpPr txBox="1">
              <a:spLocks noChangeArrowheads="1"/>
            </p:cNvSpPr>
            <p:nvPr/>
          </p:nvSpPr>
          <p:spPr bwMode="auto">
            <a:xfrm>
              <a:off x="3200399" y="3881734"/>
              <a:ext cx="454299" cy="531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</a:rPr>
                <a:t>?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11" name="TextBox 210"/>
          <p:cNvSpPr txBox="1"/>
          <p:nvPr/>
        </p:nvSpPr>
        <p:spPr>
          <a:xfrm>
            <a:off x="2286000" y="2590800"/>
            <a:ext cx="580608" cy="58477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i="1" dirty="0" smtClean="0"/>
              <a:t>W</a:t>
            </a:r>
            <a:endParaRPr lang="en-US" sz="3200" b="1" i="1" dirty="0"/>
          </a:p>
        </p:txBody>
      </p:sp>
      <p:sp>
        <p:nvSpPr>
          <p:cNvPr id="212" name="TextBox 211"/>
          <p:cNvSpPr txBox="1"/>
          <p:nvPr/>
        </p:nvSpPr>
        <p:spPr>
          <a:xfrm>
            <a:off x="1132550" y="3657600"/>
            <a:ext cx="2577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Manipulated </a:t>
            </a:r>
            <a:r>
              <a:rPr lang="en-US" sz="3200" b="1" i="1" dirty="0" smtClean="0"/>
              <a:t>W</a:t>
            </a:r>
            <a:endParaRPr lang="en-US" sz="2400" b="1" dirty="0"/>
          </a:p>
        </p:txBody>
      </p:sp>
      <p:sp>
        <p:nvSpPr>
          <p:cNvPr id="218" name="TextBox 217"/>
          <p:cNvSpPr txBox="1"/>
          <p:nvPr/>
        </p:nvSpPr>
        <p:spPr>
          <a:xfrm>
            <a:off x="4381780" y="2310825"/>
            <a:ext cx="330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/>
              <a:t>f</a:t>
            </a:r>
            <a:endParaRPr lang="en-US" sz="3200" b="1" i="1" dirty="0"/>
          </a:p>
        </p:txBody>
      </p:sp>
      <p:sp>
        <p:nvSpPr>
          <p:cNvPr id="219" name="TextBox 218"/>
          <p:cNvSpPr txBox="1"/>
          <p:nvPr/>
        </p:nvSpPr>
        <p:spPr>
          <a:xfrm>
            <a:off x="4393860" y="4596825"/>
            <a:ext cx="330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/>
              <a:t>f</a:t>
            </a:r>
            <a:endParaRPr lang="en-US" sz="3200" b="1" i="1" dirty="0"/>
          </a:p>
        </p:txBody>
      </p:sp>
      <p:sp>
        <p:nvSpPr>
          <p:cNvPr id="220" name="Rectangle 219"/>
          <p:cNvSpPr/>
          <p:nvPr/>
        </p:nvSpPr>
        <p:spPr>
          <a:xfrm>
            <a:off x="8006806" y="2557046"/>
            <a:ext cx="6799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600" i="1" dirty="0" err="1" smtClean="0">
                <a:latin typeface="+mj-lt"/>
              </a:rPr>
              <a:t>h</a:t>
            </a:r>
            <a:r>
              <a:rPr lang="en-US" sz="1600" i="1" baseline="-25000" dirty="0" err="1" smtClean="0">
                <a:latin typeface="+mj-lt"/>
              </a:rPr>
              <a:t>A</a:t>
            </a:r>
            <a:r>
              <a:rPr lang="en-US" sz="1600" i="1" dirty="0" smtClean="0">
                <a:latin typeface="+mj-lt"/>
              </a:rPr>
              <a:t>=30</a:t>
            </a:r>
            <a:endParaRPr lang="en-US" sz="1600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Non-exploitability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For any trust threshold </a:t>
            </a:r>
            <a:r>
              <a:rPr lang="en-US" i="1" dirty="0" smtClean="0"/>
              <a:t>h </a:t>
            </a:r>
            <a:r>
              <a:rPr lang="en-US" dirty="0" smtClean="0"/>
              <a:t>a vertex chooses, no </a:t>
            </a:r>
            <a:r>
              <a:rPr lang="en-US" dirty="0" err="1" smtClean="0"/>
              <a:t>untrusted</a:t>
            </a:r>
            <a:r>
              <a:rPr lang="en-US" dirty="0" smtClean="0"/>
              <a:t> collusion can fool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25</a:t>
            </a:fld>
            <a:endParaRPr kumimoji="0" lang="en-US"/>
          </a:p>
        </p:txBody>
      </p:sp>
      <p:sp>
        <p:nvSpPr>
          <p:cNvPr id="6" name="Footer Placeholder 28"/>
          <p:cNvSpPr>
            <a:spLocks noGrp="1"/>
          </p:cNvSpPr>
          <p:nvPr>
            <p:ph type="ftr" sz="quarter" idx="11"/>
          </p:nvPr>
        </p:nvSpPr>
        <p:spPr>
          <a:xfrm>
            <a:off x="304800" y="6477000"/>
            <a:ext cx="990600" cy="244475"/>
          </a:xfrm>
        </p:spPr>
        <p:txBody>
          <a:bodyPr/>
          <a:lstStyle/>
          <a:p>
            <a:r>
              <a:rPr kumimoji="0" lang="en-US" dirty="0" smtClean="0"/>
              <a:t>PASSAT 2009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1600" y="4495800"/>
            <a:ext cx="2362200" cy="2057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9200" y="4343400"/>
            <a:ext cx="2362200" cy="2057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66800" y="4191000"/>
            <a:ext cx="2362200" cy="2057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05200" y="5180012"/>
            <a:ext cx="2133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840410" y="4398250"/>
            <a:ext cx="184668" cy="46167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400" dirty="0"/>
          </a:p>
        </p:txBody>
      </p:sp>
      <p:grpSp>
        <p:nvGrpSpPr>
          <p:cNvPr id="12" name="Group 18"/>
          <p:cNvGrpSpPr>
            <a:grpSpLocks/>
          </p:cNvGrpSpPr>
          <p:nvPr/>
        </p:nvGrpSpPr>
        <p:grpSpPr bwMode="auto">
          <a:xfrm>
            <a:off x="2716978" y="4419600"/>
            <a:ext cx="286722" cy="491639"/>
            <a:chOff x="4069" y="3026"/>
            <a:chExt cx="354" cy="607"/>
          </a:xfrm>
        </p:grpSpPr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4069" y="3026"/>
              <a:ext cx="354" cy="354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4119" y="3063"/>
              <a:ext cx="228" cy="57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2400" dirty="0"/>
            </a:p>
          </p:txBody>
        </p:sp>
      </p:grpSp>
      <p:grpSp>
        <p:nvGrpSpPr>
          <p:cNvPr id="15" name="Group 17"/>
          <p:cNvGrpSpPr>
            <a:grpSpLocks/>
          </p:cNvGrpSpPr>
          <p:nvPr/>
        </p:nvGrpSpPr>
        <p:grpSpPr bwMode="auto">
          <a:xfrm>
            <a:off x="1448598" y="4421222"/>
            <a:ext cx="286722" cy="481920"/>
            <a:chOff x="2488" y="3028"/>
            <a:chExt cx="354" cy="595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488" y="3028"/>
              <a:ext cx="354" cy="354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2538" y="3053"/>
              <a:ext cx="228" cy="57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2400" dirty="0"/>
            </a:p>
          </p:txBody>
        </p:sp>
      </p:grpSp>
      <p:sp>
        <p:nvSpPr>
          <p:cNvPr id="18" name="Freeform 16"/>
          <p:cNvSpPr>
            <a:spLocks/>
          </p:cNvSpPr>
          <p:nvPr/>
        </p:nvSpPr>
        <p:spPr bwMode="auto">
          <a:xfrm>
            <a:off x="1738560" y="4466578"/>
            <a:ext cx="984088" cy="69656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564" y="0"/>
              </a:cxn>
              <a:cxn ang="0">
                <a:pos x="1215" y="86"/>
              </a:cxn>
            </a:cxnLst>
            <a:rect l="0" t="0" r="r" b="b"/>
            <a:pathLst>
              <a:path w="1215" h="86">
                <a:moveTo>
                  <a:pt x="0" y="85"/>
                </a:moveTo>
                <a:cubicBezTo>
                  <a:pt x="94" y="71"/>
                  <a:pt x="362" y="0"/>
                  <a:pt x="564" y="0"/>
                </a:cubicBezTo>
                <a:cubicBezTo>
                  <a:pt x="766" y="0"/>
                  <a:pt x="1080" y="68"/>
                  <a:pt x="1215" y="8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2809313" y="5663682"/>
            <a:ext cx="286722" cy="286722"/>
          </a:xfrm>
          <a:prstGeom prst="ellips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2849810" y="5693650"/>
            <a:ext cx="184668" cy="46167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400" dirty="0"/>
          </a:p>
        </p:txBody>
      </p: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1447800" y="5680561"/>
            <a:ext cx="286722" cy="491639"/>
            <a:chOff x="4069" y="3026"/>
            <a:chExt cx="354" cy="607"/>
          </a:xfrm>
        </p:grpSpPr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4069" y="3026"/>
              <a:ext cx="354" cy="354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4119" y="3063"/>
              <a:ext cx="228" cy="57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2400" dirty="0"/>
            </a:p>
          </p:txBody>
        </p:sp>
      </p:grpSp>
      <p:sp>
        <p:nvSpPr>
          <p:cNvPr id="24" name="Freeform 23"/>
          <p:cNvSpPr>
            <a:spLocks/>
          </p:cNvSpPr>
          <p:nvPr/>
        </p:nvSpPr>
        <p:spPr bwMode="auto">
          <a:xfrm flipV="1">
            <a:off x="1720741" y="4613989"/>
            <a:ext cx="1010816" cy="202487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564" y="0"/>
              </a:cxn>
              <a:cxn ang="0">
                <a:pos x="1215" y="86"/>
              </a:cxn>
            </a:cxnLst>
            <a:rect l="0" t="0" r="r" b="b"/>
            <a:pathLst>
              <a:path w="1215" h="86">
                <a:moveTo>
                  <a:pt x="0" y="85"/>
                </a:moveTo>
                <a:cubicBezTo>
                  <a:pt x="94" y="71"/>
                  <a:pt x="362" y="0"/>
                  <a:pt x="564" y="0"/>
                </a:cubicBezTo>
                <a:cubicBezTo>
                  <a:pt x="766" y="0"/>
                  <a:pt x="1080" y="68"/>
                  <a:pt x="1215" y="8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arrow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 rot="21120280" flipV="1">
            <a:off x="1752599" y="5787762"/>
            <a:ext cx="1056717" cy="150128"/>
          </a:xfrm>
          <a:custGeom>
            <a:avLst/>
            <a:gdLst>
              <a:gd name="connsiteX0" fmla="*/ 0 w 10000"/>
              <a:gd name="connsiteY0" fmla="*/ 10589 h 10589"/>
              <a:gd name="connsiteX1" fmla="*/ 4642 w 10000"/>
              <a:gd name="connsiteY1" fmla="*/ 705 h 10589"/>
              <a:gd name="connsiteX2" fmla="*/ 10000 w 10000"/>
              <a:gd name="connsiteY2" fmla="*/ 6361 h 10589"/>
              <a:gd name="connsiteX0" fmla="*/ 0 w 9697"/>
              <a:gd name="connsiteY0" fmla="*/ 10970 h 10970"/>
              <a:gd name="connsiteX1" fmla="*/ 4642 w 9697"/>
              <a:gd name="connsiteY1" fmla="*/ 1086 h 10970"/>
              <a:gd name="connsiteX2" fmla="*/ 9697 w 9697"/>
              <a:gd name="connsiteY2" fmla="*/ 4454 h 1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97" h="10970">
                <a:moveTo>
                  <a:pt x="0" y="10970"/>
                </a:moveTo>
                <a:cubicBezTo>
                  <a:pt x="774" y="9342"/>
                  <a:pt x="3026" y="2172"/>
                  <a:pt x="4642" y="1086"/>
                </a:cubicBezTo>
                <a:cubicBezTo>
                  <a:pt x="6258" y="0"/>
                  <a:pt x="8586" y="2361"/>
                  <a:pt x="9697" y="4454"/>
                </a:cubicBezTo>
              </a:path>
            </a:pathLst>
          </a:custGeom>
          <a:noFill/>
          <a:ln w="38100" cap="flat" cmpd="sng">
            <a:solidFill>
              <a:srgbClr val="C00000"/>
            </a:solidFill>
            <a:prstDash val="solid"/>
            <a:round/>
            <a:headEnd type="arrow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Freeform 16"/>
          <p:cNvSpPr>
            <a:spLocks/>
          </p:cNvSpPr>
          <p:nvPr/>
        </p:nvSpPr>
        <p:spPr bwMode="auto">
          <a:xfrm flipV="1">
            <a:off x="1600200" y="4724400"/>
            <a:ext cx="1209112" cy="1055935"/>
          </a:xfrm>
          <a:custGeom>
            <a:avLst/>
            <a:gdLst>
              <a:gd name="connsiteX0" fmla="*/ 0 w 10000"/>
              <a:gd name="connsiteY0" fmla="*/ 10589 h 10589"/>
              <a:gd name="connsiteX1" fmla="*/ 4642 w 10000"/>
              <a:gd name="connsiteY1" fmla="*/ 705 h 10589"/>
              <a:gd name="connsiteX2" fmla="*/ 10000 w 10000"/>
              <a:gd name="connsiteY2" fmla="*/ 6361 h 10589"/>
              <a:gd name="connsiteX0" fmla="*/ 0 w 9697"/>
              <a:gd name="connsiteY0" fmla="*/ 10970 h 10970"/>
              <a:gd name="connsiteX1" fmla="*/ 4642 w 9697"/>
              <a:gd name="connsiteY1" fmla="*/ 1086 h 10970"/>
              <a:gd name="connsiteX2" fmla="*/ 9697 w 9697"/>
              <a:gd name="connsiteY2" fmla="*/ 4454 h 10970"/>
              <a:gd name="connsiteX0" fmla="*/ 0 w 10000"/>
              <a:gd name="connsiteY0" fmla="*/ 10575 h 10575"/>
              <a:gd name="connsiteX1" fmla="*/ 4787 w 10000"/>
              <a:gd name="connsiteY1" fmla="*/ 1565 h 10575"/>
              <a:gd name="connsiteX2" fmla="*/ 10000 w 10000"/>
              <a:gd name="connsiteY2" fmla="*/ 1908 h 10575"/>
              <a:gd name="connsiteX0" fmla="*/ 0 w 10000"/>
              <a:gd name="connsiteY0" fmla="*/ 10575 h 10575"/>
              <a:gd name="connsiteX1" fmla="*/ 3846 w 10000"/>
              <a:gd name="connsiteY1" fmla="*/ 3908 h 10575"/>
              <a:gd name="connsiteX2" fmla="*/ 10000 w 10000"/>
              <a:gd name="connsiteY2" fmla="*/ 1908 h 10575"/>
              <a:gd name="connsiteX0" fmla="*/ 0 w 10000"/>
              <a:gd name="connsiteY0" fmla="*/ 8667 h 8667"/>
              <a:gd name="connsiteX1" fmla="*/ 3846 w 10000"/>
              <a:gd name="connsiteY1" fmla="*/ 2000 h 8667"/>
              <a:gd name="connsiteX2" fmla="*/ 10000 w 10000"/>
              <a:gd name="connsiteY2" fmla="*/ 0 h 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8667">
                <a:moveTo>
                  <a:pt x="0" y="8667"/>
                </a:moveTo>
                <a:cubicBezTo>
                  <a:pt x="798" y="7183"/>
                  <a:pt x="2179" y="3445"/>
                  <a:pt x="3846" y="2000"/>
                </a:cubicBezTo>
                <a:cubicBezTo>
                  <a:pt x="5513" y="555"/>
                  <a:pt x="7221" y="24"/>
                  <a:pt x="10000" y="0"/>
                </a:cubicBezTo>
              </a:path>
            </a:pathLst>
          </a:custGeom>
          <a:noFill/>
          <a:ln w="38100" cap="flat" cmpd="sng">
            <a:solidFill>
              <a:srgbClr val="C00000"/>
            </a:solidFill>
            <a:prstDash val="solid"/>
            <a:round/>
            <a:headEnd type="arrow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Freeform 16"/>
          <p:cNvSpPr>
            <a:spLocks/>
          </p:cNvSpPr>
          <p:nvPr/>
        </p:nvSpPr>
        <p:spPr bwMode="auto">
          <a:xfrm rot="10800000" flipV="1">
            <a:off x="1752600" y="4572000"/>
            <a:ext cx="1134468" cy="1130580"/>
          </a:xfrm>
          <a:custGeom>
            <a:avLst/>
            <a:gdLst>
              <a:gd name="connsiteX0" fmla="*/ 0 w 10000"/>
              <a:gd name="connsiteY0" fmla="*/ 10589 h 10589"/>
              <a:gd name="connsiteX1" fmla="*/ 4642 w 10000"/>
              <a:gd name="connsiteY1" fmla="*/ 705 h 10589"/>
              <a:gd name="connsiteX2" fmla="*/ 10000 w 10000"/>
              <a:gd name="connsiteY2" fmla="*/ 6361 h 10589"/>
              <a:gd name="connsiteX0" fmla="*/ 0 w 9697"/>
              <a:gd name="connsiteY0" fmla="*/ 10970 h 10970"/>
              <a:gd name="connsiteX1" fmla="*/ 4642 w 9697"/>
              <a:gd name="connsiteY1" fmla="*/ 1086 h 10970"/>
              <a:gd name="connsiteX2" fmla="*/ 9697 w 9697"/>
              <a:gd name="connsiteY2" fmla="*/ 4454 h 10970"/>
              <a:gd name="connsiteX0" fmla="*/ 0 w 10000"/>
              <a:gd name="connsiteY0" fmla="*/ 10575 h 10575"/>
              <a:gd name="connsiteX1" fmla="*/ 4787 w 10000"/>
              <a:gd name="connsiteY1" fmla="*/ 1565 h 10575"/>
              <a:gd name="connsiteX2" fmla="*/ 10000 w 10000"/>
              <a:gd name="connsiteY2" fmla="*/ 1908 h 10575"/>
              <a:gd name="connsiteX0" fmla="*/ 0 w 10000"/>
              <a:gd name="connsiteY0" fmla="*/ 10575 h 10575"/>
              <a:gd name="connsiteX1" fmla="*/ 3846 w 10000"/>
              <a:gd name="connsiteY1" fmla="*/ 3908 h 10575"/>
              <a:gd name="connsiteX2" fmla="*/ 10000 w 10000"/>
              <a:gd name="connsiteY2" fmla="*/ 1908 h 10575"/>
              <a:gd name="connsiteX0" fmla="*/ 0 w 10000"/>
              <a:gd name="connsiteY0" fmla="*/ 8667 h 8667"/>
              <a:gd name="connsiteX1" fmla="*/ 3846 w 10000"/>
              <a:gd name="connsiteY1" fmla="*/ 2000 h 8667"/>
              <a:gd name="connsiteX2" fmla="*/ 10000 w 10000"/>
              <a:gd name="connsiteY2" fmla="*/ 0 h 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8667">
                <a:moveTo>
                  <a:pt x="0" y="8667"/>
                </a:moveTo>
                <a:cubicBezTo>
                  <a:pt x="798" y="7183"/>
                  <a:pt x="2179" y="3445"/>
                  <a:pt x="3846" y="2000"/>
                </a:cubicBezTo>
                <a:cubicBezTo>
                  <a:pt x="5513" y="555"/>
                  <a:pt x="7221" y="24"/>
                  <a:pt x="1000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arrow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Freeform 16"/>
          <p:cNvSpPr>
            <a:spLocks/>
          </p:cNvSpPr>
          <p:nvPr/>
        </p:nvSpPr>
        <p:spPr bwMode="auto">
          <a:xfrm rot="5400000" flipV="1">
            <a:off x="763223" y="5082341"/>
            <a:ext cx="1152460" cy="240505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564" y="0"/>
              </a:cxn>
              <a:cxn ang="0">
                <a:pos x="1215" y="86"/>
              </a:cxn>
            </a:cxnLst>
            <a:rect l="0" t="0" r="r" b="b"/>
            <a:pathLst>
              <a:path w="1215" h="86">
                <a:moveTo>
                  <a:pt x="0" y="85"/>
                </a:moveTo>
                <a:cubicBezTo>
                  <a:pt x="94" y="71"/>
                  <a:pt x="362" y="0"/>
                  <a:pt x="564" y="0"/>
                </a:cubicBezTo>
                <a:cubicBezTo>
                  <a:pt x="766" y="0"/>
                  <a:pt x="1080" y="68"/>
                  <a:pt x="1215" y="86"/>
                </a:cubicBezTo>
              </a:path>
            </a:pathLst>
          </a:custGeom>
          <a:noFill/>
          <a:ln w="38100" cap="flat" cmpd="sng">
            <a:solidFill>
              <a:srgbClr val="C00000"/>
            </a:solidFill>
            <a:prstDash val="solid"/>
            <a:round/>
            <a:headEnd type="arrow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Freeform 16"/>
          <p:cNvSpPr>
            <a:spLocks/>
          </p:cNvSpPr>
          <p:nvPr/>
        </p:nvSpPr>
        <p:spPr bwMode="auto">
          <a:xfrm rot="4713704">
            <a:off x="2519974" y="5077232"/>
            <a:ext cx="1029779" cy="204039"/>
          </a:xfrm>
          <a:custGeom>
            <a:avLst/>
            <a:gdLst>
              <a:gd name="connsiteX0" fmla="*/ 0 w 10087"/>
              <a:gd name="connsiteY0" fmla="*/ 12811 h 30371"/>
              <a:gd name="connsiteX1" fmla="*/ 4642 w 10087"/>
              <a:gd name="connsiteY1" fmla="*/ 2927 h 30371"/>
              <a:gd name="connsiteX2" fmla="*/ 10087 w 10087"/>
              <a:gd name="connsiteY2" fmla="*/ 30371 h 30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87" h="30371">
                <a:moveTo>
                  <a:pt x="0" y="12811"/>
                </a:moveTo>
                <a:cubicBezTo>
                  <a:pt x="774" y="11183"/>
                  <a:pt x="2961" y="0"/>
                  <a:pt x="4642" y="2927"/>
                </a:cubicBezTo>
                <a:cubicBezTo>
                  <a:pt x="6323" y="5854"/>
                  <a:pt x="8976" y="28278"/>
                  <a:pt x="10087" y="30371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143000" y="41910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43000" y="586740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48000" y="586740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48000" y="420266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4" name="Freeform 16"/>
          <p:cNvSpPr>
            <a:spLocks/>
          </p:cNvSpPr>
          <p:nvPr/>
        </p:nvSpPr>
        <p:spPr bwMode="auto">
          <a:xfrm rot="18948959" flipV="1">
            <a:off x="1606374" y="5173313"/>
            <a:ext cx="1557443" cy="321372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564" y="0"/>
              </a:cxn>
              <a:cxn ang="0">
                <a:pos x="1215" y="86"/>
              </a:cxn>
            </a:cxnLst>
            <a:rect l="0" t="0" r="r" b="b"/>
            <a:pathLst>
              <a:path w="1215" h="86">
                <a:moveTo>
                  <a:pt x="0" y="85"/>
                </a:moveTo>
                <a:cubicBezTo>
                  <a:pt x="94" y="71"/>
                  <a:pt x="362" y="0"/>
                  <a:pt x="564" y="0"/>
                </a:cubicBezTo>
                <a:cubicBezTo>
                  <a:pt x="766" y="0"/>
                  <a:pt x="1080" y="68"/>
                  <a:pt x="1215" y="86"/>
                </a:cubicBezTo>
              </a:path>
            </a:pathLst>
          </a:custGeom>
          <a:noFill/>
          <a:ln w="38100" cap="flat" cmpd="sng">
            <a:solidFill>
              <a:srgbClr val="C000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5715000" y="4191000"/>
            <a:ext cx="2288398" cy="2203604"/>
            <a:chOff x="2590800" y="2286000"/>
            <a:chExt cx="3949699" cy="3803348"/>
          </a:xfrm>
        </p:grpSpPr>
        <p:sp>
          <p:nvSpPr>
            <p:cNvPr id="36" name="Oval 20"/>
            <p:cNvSpPr>
              <a:spLocks noChangeArrowheads="1"/>
            </p:cNvSpPr>
            <p:nvPr/>
          </p:nvSpPr>
          <p:spPr bwMode="auto">
            <a:xfrm>
              <a:off x="5733078" y="5299561"/>
              <a:ext cx="286722" cy="286722"/>
            </a:xfrm>
            <a:prstGeom prst="ellips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2971800" y="5299561"/>
              <a:ext cx="286722" cy="286722"/>
            </a:xfrm>
            <a:prstGeom prst="ellips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C00000"/>
                </a:solidFill>
              </a:endParaRPr>
            </a:p>
          </p:txBody>
        </p:sp>
        <p:grpSp>
          <p:nvGrpSpPr>
            <p:cNvPr id="38" name="Group 18"/>
            <p:cNvGrpSpPr>
              <a:grpSpLocks/>
            </p:cNvGrpSpPr>
            <p:nvPr/>
          </p:nvGrpSpPr>
          <p:grpSpPr bwMode="auto">
            <a:xfrm>
              <a:off x="5733078" y="2590800"/>
              <a:ext cx="286722" cy="491639"/>
              <a:chOff x="4069" y="3026"/>
              <a:chExt cx="354" cy="607"/>
            </a:xfrm>
          </p:grpSpPr>
          <p:sp>
            <p:nvSpPr>
              <p:cNvPr id="62" name="Oval 11"/>
              <p:cNvSpPr>
                <a:spLocks noChangeArrowheads="1"/>
              </p:cNvSpPr>
              <p:nvPr/>
            </p:nvSpPr>
            <p:spPr bwMode="auto">
              <a:xfrm>
                <a:off x="4069" y="3026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Text Box 12"/>
              <p:cNvSpPr txBox="1">
                <a:spLocks noChangeArrowheads="1"/>
              </p:cNvSpPr>
              <p:nvPr/>
            </p:nvSpPr>
            <p:spPr bwMode="auto">
              <a:xfrm>
                <a:off x="4119" y="3063"/>
                <a:ext cx="228" cy="57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39" name="Group 19"/>
            <p:cNvGrpSpPr>
              <a:grpSpLocks/>
            </p:cNvGrpSpPr>
            <p:nvPr/>
          </p:nvGrpSpPr>
          <p:grpSpPr bwMode="auto">
            <a:xfrm>
              <a:off x="2971800" y="2590800"/>
              <a:ext cx="286722" cy="491639"/>
              <a:chOff x="4069" y="3026"/>
              <a:chExt cx="354" cy="607"/>
            </a:xfrm>
          </p:grpSpPr>
          <p:sp>
            <p:nvSpPr>
              <p:cNvPr id="60" name="Oval 20"/>
              <p:cNvSpPr>
                <a:spLocks noChangeArrowheads="1"/>
              </p:cNvSpPr>
              <p:nvPr/>
            </p:nvSpPr>
            <p:spPr bwMode="auto">
              <a:xfrm>
                <a:off x="4069" y="3026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Text Box 21"/>
              <p:cNvSpPr txBox="1">
                <a:spLocks noChangeArrowheads="1"/>
              </p:cNvSpPr>
              <p:nvPr/>
            </p:nvSpPr>
            <p:spPr bwMode="auto">
              <a:xfrm>
                <a:off x="4119" y="3063"/>
                <a:ext cx="228" cy="57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400" dirty="0"/>
              </a:p>
            </p:txBody>
          </p:sp>
        </p:grpSp>
        <p:sp>
          <p:nvSpPr>
            <p:cNvPr id="40" name="Freeform 39"/>
            <p:cNvSpPr/>
            <p:nvPr/>
          </p:nvSpPr>
          <p:spPr>
            <a:xfrm>
              <a:off x="3256384" y="2600131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 rot="10800000">
              <a:off x="3251719" y="2752531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3281266" y="5308891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/>
            <p:cNvSpPr/>
            <p:nvPr/>
          </p:nvSpPr>
          <p:spPr>
            <a:xfrm rot="10800000">
              <a:off x="3276601" y="5461291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 rot="16200000">
              <a:off x="4554894" y="4013719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 rot="5400000">
              <a:off x="4783494" y="4055706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 rot="16200000">
              <a:off x="1811694" y="4013719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 rot="5400000">
              <a:off x="1964094" y="4030825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 rot="18933823">
              <a:off x="2650084" y="3943904"/>
              <a:ext cx="3539031" cy="167732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 rot="8125448">
              <a:off x="2802484" y="4096304"/>
              <a:ext cx="3539031" cy="167732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3237722" y="2817845"/>
              <a:ext cx="2528596" cy="2509935"/>
            </a:xfrm>
            <a:custGeom>
              <a:avLst/>
              <a:gdLst>
                <a:gd name="connsiteX0" fmla="*/ 2528596 w 2528596"/>
                <a:gd name="connsiteY0" fmla="*/ 2509935 h 2509935"/>
                <a:gd name="connsiteX1" fmla="*/ 1446245 w 2528596"/>
                <a:gd name="connsiteY1" fmla="*/ 1175657 h 2509935"/>
                <a:gd name="connsiteX2" fmla="*/ 0 w 2528596"/>
                <a:gd name="connsiteY2" fmla="*/ 0 h 2509935"/>
                <a:gd name="connsiteX3" fmla="*/ 0 w 2528596"/>
                <a:gd name="connsiteY3" fmla="*/ 0 h 250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8596" h="2509935">
                  <a:moveTo>
                    <a:pt x="2528596" y="2509935"/>
                  </a:moveTo>
                  <a:cubicBezTo>
                    <a:pt x="2198137" y="2051957"/>
                    <a:pt x="1867678" y="1593980"/>
                    <a:pt x="1446245" y="1175657"/>
                  </a:cubicBezTo>
                  <a:cubicBezTo>
                    <a:pt x="1024812" y="757335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 rot="10800000">
              <a:off x="3200401" y="2895600"/>
              <a:ext cx="2528596" cy="2509935"/>
            </a:xfrm>
            <a:custGeom>
              <a:avLst/>
              <a:gdLst>
                <a:gd name="connsiteX0" fmla="*/ 2528596 w 2528596"/>
                <a:gd name="connsiteY0" fmla="*/ 2509935 h 2509935"/>
                <a:gd name="connsiteX1" fmla="*/ 1446245 w 2528596"/>
                <a:gd name="connsiteY1" fmla="*/ 1175657 h 2509935"/>
                <a:gd name="connsiteX2" fmla="*/ 0 w 2528596"/>
                <a:gd name="connsiteY2" fmla="*/ 0 h 2509935"/>
                <a:gd name="connsiteX3" fmla="*/ 0 w 2528596"/>
                <a:gd name="connsiteY3" fmla="*/ 0 h 250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8596" h="2509935">
                  <a:moveTo>
                    <a:pt x="2528596" y="2509935"/>
                  </a:moveTo>
                  <a:cubicBezTo>
                    <a:pt x="2198137" y="2051957"/>
                    <a:pt x="1867678" y="1593980"/>
                    <a:pt x="1446245" y="1175657"/>
                  </a:cubicBezTo>
                  <a:cubicBezTo>
                    <a:pt x="1024812" y="757335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 Box 8"/>
            <p:cNvSpPr txBox="1">
              <a:spLocks noChangeArrowheads="1"/>
            </p:cNvSpPr>
            <p:nvPr/>
          </p:nvSpPr>
          <p:spPr bwMode="auto">
            <a:xfrm>
              <a:off x="4267200" y="2812075"/>
              <a:ext cx="454299" cy="531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?</a:t>
              </a:r>
              <a:endParaRPr lang="en-US" sz="1400" dirty="0"/>
            </a:p>
          </p:txBody>
        </p:sp>
        <p:sp>
          <p:nvSpPr>
            <p:cNvPr id="53" name="Text Box 8"/>
            <p:cNvSpPr txBox="1">
              <a:spLocks noChangeArrowheads="1"/>
            </p:cNvSpPr>
            <p:nvPr/>
          </p:nvSpPr>
          <p:spPr bwMode="auto">
            <a:xfrm>
              <a:off x="4038600" y="3119735"/>
              <a:ext cx="318840" cy="531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54" name="Text Box 8"/>
            <p:cNvSpPr txBox="1">
              <a:spLocks noChangeArrowheads="1"/>
            </p:cNvSpPr>
            <p:nvPr/>
          </p:nvSpPr>
          <p:spPr bwMode="auto">
            <a:xfrm>
              <a:off x="2590800" y="2286000"/>
              <a:ext cx="528999" cy="531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A</a:t>
              </a:r>
              <a:endParaRPr lang="en-US" sz="1400" dirty="0"/>
            </a:p>
          </p:txBody>
        </p:sp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6019799" y="2286000"/>
              <a:ext cx="504100" cy="531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B</a:t>
              </a:r>
              <a:endParaRPr lang="en-US" sz="1400" dirty="0"/>
            </a:p>
          </p:txBody>
        </p:sp>
        <p:sp>
          <p:nvSpPr>
            <p:cNvPr id="56" name="Text Box 8"/>
            <p:cNvSpPr txBox="1">
              <a:spLocks noChangeArrowheads="1"/>
            </p:cNvSpPr>
            <p:nvPr/>
          </p:nvSpPr>
          <p:spPr bwMode="auto">
            <a:xfrm>
              <a:off x="6019799" y="5558135"/>
              <a:ext cx="520700" cy="531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</a:rPr>
                <a:t>C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57" name="Text Box 8"/>
            <p:cNvSpPr txBox="1">
              <a:spLocks noChangeArrowheads="1"/>
            </p:cNvSpPr>
            <p:nvPr/>
          </p:nvSpPr>
          <p:spPr bwMode="auto">
            <a:xfrm>
              <a:off x="2632503" y="5558135"/>
              <a:ext cx="551132" cy="531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</a:rPr>
                <a:t>D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58" name="Text Box 8"/>
            <p:cNvSpPr txBox="1">
              <a:spLocks noChangeArrowheads="1"/>
            </p:cNvSpPr>
            <p:nvPr/>
          </p:nvSpPr>
          <p:spPr bwMode="auto">
            <a:xfrm>
              <a:off x="3429000" y="3581400"/>
              <a:ext cx="454299" cy="531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</a:rPr>
                <a:t>?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3200399" y="3881734"/>
              <a:ext cx="454299" cy="531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</a:rPr>
                <a:t>?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132550" y="3657600"/>
            <a:ext cx="2577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Manipulated </a:t>
            </a:r>
            <a:r>
              <a:rPr lang="en-US" sz="3200" b="1" i="1" dirty="0" smtClean="0"/>
              <a:t>W</a:t>
            </a:r>
            <a:endParaRPr lang="en-US" sz="2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4393860" y="4596825"/>
            <a:ext cx="330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/>
              <a:t>f</a:t>
            </a:r>
            <a:endParaRPr 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Impossibility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dirty="0" smtClean="0"/>
              <a:t>All non-exploitable consensus-based reputation functions are trivial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Possibility</a:t>
            </a:r>
          </a:p>
          <a:p>
            <a:pPr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dirty="0" smtClean="0"/>
              <a:t>There are non-trivial non-exploitable personalized reputation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26</a:t>
            </a:fld>
            <a:endParaRPr kumimoji="0" lang="en-US"/>
          </a:p>
        </p:txBody>
      </p:sp>
      <p:sp>
        <p:nvSpPr>
          <p:cNvPr id="6" name="Footer Placeholder 28"/>
          <p:cNvSpPr>
            <a:spLocks noGrp="1"/>
          </p:cNvSpPr>
          <p:nvPr>
            <p:ph type="ftr" sz="quarter" idx="11"/>
          </p:nvPr>
        </p:nvSpPr>
        <p:spPr>
          <a:xfrm>
            <a:off x="304800" y="6477000"/>
            <a:ext cx="990600" cy="244475"/>
          </a:xfrm>
        </p:spPr>
        <p:txBody>
          <a:bodyPr/>
          <a:lstStyle/>
          <a:p>
            <a:r>
              <a:rPr kumimoji="0" lang="en-US" dirty="0" smtClean="0"/>
              <a:t>PASSAT 2009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Impossibility Proof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>
                <a:latin typeface="+mj-lt"/>
              </a:rPr>
              <a:t>h</a:t>
            </a:r>
            <a:r>
              <a:rPr lang="en-US" i="1" baseline="-25000" dirty="0" smtClean="0">
                <a:latin typeface="+mj-lt"/>
              </a:rPr>
              <a:t>A </a:t>
            </a:r>
            <a:r>
              <a:rPr lang="en-US" i="1" dirty="0" smtClean="0">
                <a:latin typeface="+mj-lt"/>
              </a:rPr>
              <a:t>= 100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27</a:t>
            </a:fld>
            <a:endParaRPr kumimoji="0" lang="en-US"/>
          </a:p>
        </p:txBody>
      </p:sp>
      <p:sp>
        <p:nvSpPr>
          <p:cNvPr id="6" name="Footer Placeholder 28"/>
          <p:cNvSpPr>
            <a:spLocks noGrp="1"/>
          </p:cNvSpPr>
          <p:nvPr>
            <p:ph type="ftr" sz="quarter" idx="11"/>
          </p:nvPr>
        </p:nvSpPr>
        <p:spPr>
          <a:xfrm>
            <a:off x="304800" y="6477000"/>
            <a:ext cx="990600" cy="244475"/>
          </a:xfrm>
        </p:spPr>
        <p:txBody>
          <a:bodyPr/>
          <a:lstStyle/>
          <a:p>
            <a:r>
              <a:rPr kumimoji="0" lang="en-US" dirty="0" smtClean="0"/>
              <a:t>PASSAT 2009</a:t>
            </a:r>
            <a:endParaRPr kumimoji="0"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529358" y="2514600"/>
            <a:ext cx="3750715" cy="3733800"/>
            <a:chOff x="529358" y="2514600"/>
            <a:chExt cx="3750715" cy="3733800"/>
          </a:xfrm>
        </p:grpSpPr>
        <p:sp>
          <p:nvSpPr>
            <p:cNvPr id="8" name="Oval 20"/>
            <p:cNvSpPr>
              <a:spLocks noChangeArrowheads="1"/>
            </p:cNvSpPr>
            <p:nvPr/>
          </p:nvSpPr>
          <p:spPr bwMode="auto">
            <a:xfrm>
              <a:off x="3671636" y="5528161"/>
              <a:ext cx="286722" cy="286722"/>
            </a:xfrm>
            <a:prstGeom prst="ellips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910358" y="5528161"/>
              <a:ext cx="286722" cy="286722"/>
            </a:xfrm>
            <a:prstGeom prst="ellips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4" name="Oval 11"/>
            <p:cNvSpPr>
              <a:spLocks noChangeArrowheads="1"/>
            </p:cNvSpPr>
            <p:nvPr/>
          </p:nvSpPr>
          <p:spPr bwMode="auto">
            <a:xfrm>
              <a:off x="3671636" y="2819400"/>
              <a:ext cx="286722" cy="286722"/>
            </a:xfrm>
            <a:prstGeom prst="ellips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19"/>
            <p:cNvGrpSpPr>
              <a:grpSpLocks/>
            </p:cNvGrpSpPr>
            <p:nvPr/>
          </p:nvGrpSpPr>
          <p:grpSpPr bwMode="auto">
            <a:xfrm>
              <a:off x="910358" y="2819400"/>
              <a:ext cx="286722" cy="491639"/>
              <a:chOff x="4069" y="3026"/>
              <a:chExt cx="354" cy="607"/>
            </a:xfrm>
          </p:grpSpPr>
          <p:sp>
            <p:nvSpPr>
              <p:cNvPr id="32" name="Oval 20"/>
              <p:cNvSpPr>
                <a:spLocks noChangeArrowheads="1"/>
              </p:cNvSpPr>
              <p:nvPr/>
            </p:nvSpPr>
            <p:spPr bwMode="auto">
              <a:xfrm>
                <a:off x="4069" y="3026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21"/>
              <p:cNvSpPr txBox="1">
                <a:spLocks noChangeArrowheads="1"/>
              </p:cNvSpPr>
              <p:nvPr/>
            </p:nvSpPr>
            <p:spPr bwMode="auto">
              <a:xfrm>
                <a:off x="4119" y="3063"/>
                <a:ext cx="228" cy="57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400" dirty="0"/>
              </a:p>
            </p:txBody>
          </p:sp>
        </p:grpSp>
        <p:sp>
          <p:nvSpPr>
            <p:cNvPr id="12" name="Freeform 11"/>
            <p:cNvSpPr/>
            <p:nvPr/>
          </p:nvSpPr>
          <p:spPr>
            <a:xfrm>
              <a:off x="1194942" y="2828731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 rot="10800000">
              <a:off x="1190277" y="2981131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219824" y="5537491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 rot="10800000">
              <a:off x="1215159" y="5689891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rot="16200000">
              <a:off x="2493452" y="4242319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 rot="5400000">
              <a:off x="2722052" y="4284306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 rot="16200000">
              <a:off x="-249748" y="4242319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5400000">
              <a:off x="-97348" y="4259425"/>
              <a:ext cx="2463281" cy="143069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 rot="18933823">
              <a:off x="588642" y="4172504"/>
              <a:ext cx="3539031" cy="167732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 rot="8125448">
              <a:off x="741042" y="4324904"/>
              <a:ext cx="3539031" cy="167732"/>
            </a:xfrm>
            <a:custGeom>
              <a:avLst/>
              <a:gdLst>
                <a:gd name="connsiteX0" fmla="*/ 0 w 2463281"/>
                <a:gd name="connsiteY0" fmla="*/ 143069 h 143069"/>
                <a:gd name="connsiteX1" fmla="*/ 1194318 w 2463281"/>
                <a:gd name="connsiteY1" fmla="*/ 3110 h 143069"/>
                <a:gd name="connsiteX2" fmla="*/ 2463281 w 2463281"/>
                <a:gd name="connsiteY2" fmla="*/ 124408 h 143069"/>
                <a:gd name="connsiteX3" fmla="*/ 2463281 w 2463281"/>
                <a:gd name="connsiteY3" fmla="*/ 124408 h 14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281" h="143069">
                  <a:moveTo>
                    <a:pt x="0" y="143069"/>
                  </a:moveTo>
                  <a:cubicBezTo>
                    <a:pt x="391885" y="74644"/>
                    <a:pt x="783771" y="6220"/>
                    <a:pt x="1194318" y="3110"/>
                  </a:cubicBezTo>
                  <a:cubicBezTo>
                    <a:pt x="1604865" y="0"/>
                    <a:pt x="2463281" y="124408"/>
                    <a:pt x="2463281" y="124408"/>
                  </a:cubicBezTo>
                  <a:lnTo>
                    <a:pt x="2463281" y="124408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1176280" y="3046445"/>
              <a:ext cx="2528596" cy="2509935"/>
            </a:xfrm>
            <a:custGeom>
              <a:avLst/>
              <a:gdLst>
                <a:gd name="connsiteX0" fmla="*/ 2528596 w 2528596"/>
                <a:gd name="connsiteY0" fmla="*/ 2509935 h 2509935"/>
                <a:gd name="connsiteX1" fmla="*/ 1446245 w 2528596"/>
                <a:gd name="connsiteY1" fmla="*/ 1175657 h 2509935"/>
                <a:gd name="connsiteX2" fmla="*/ 0 w 2528596"/>
                <a:gd name="connsiteY2" fmla="*/ 0 h 2509935"/>
                <a:gd name="connsiteX3" fmla="*/ 0 w 2528596"/>
                <a:gd name="connsiteY3" fmla="*/ 0 h 250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8596" h="2509935">
                  <a:moveTo>
                    <a:pt x="2528596" y="2509935"/>
                  </a:moveTo>
                  <a:cubicBezTo>
                    <a:pt x="2198137" y="2051957"/>
                    <a:pt x="1867678" y="1593980"/>
                    <a:pt x="1446245" y="1175657"/>
                  </a:cubicBezTo>
                  <a:cubicBezTo>
                    <a:pt x="1024812" y="757335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 rot="10800000">
              <a:off x="1138959" y="3124200"/>
              <a:ext cx="2528596" cy="2509935"/>
            </a:xfrm>
            <a:custGeom>
              <a:avLst/>
              <a:gdLst>
                <a:gd name="connsiteX0" fmla="*/ 2528596 w 2528596"/>
                <a:gd name="connsiteY0" fmla="*/ 2509935 h 2509935"/>
                <a:gd name="connsiteX1" fmla="*/ 1446245 w 2528596"/>
                <a:gd name="connsiteY1" fmla="*/ 1175657 h 2509935"/>
                <a:gd name="connsiteX2" fmla="*/ 0 w 2528596"/>
                <a:gd name="connsiteY2" fmla="*/ 0 h 2509935"/>
                <a:gd name="connsiteX3" fmla="*/ 0 w 2528596"/>
                <a:gd name="connsiteY3" fmla="*/ 0 h 250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8596" h="2509935">
                  <a:moveTo>
                    <a:pt x="2528596" y="2509935"/>
                  </a:moveTo>
                  <a:cubicBezTo>
                    <a:pt x="2198137" y="2051957"/>
                    <a:pt x="1867678" y="1593980"/>
                    <a:pt x="1446245" y="1175657"/>
                  </a:cubicBezTo>
                  <a:cubicBezTo>
                    <a:pt x="1024812" y="757335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2205758" y="2971800"/>
              <a:ext cx="495649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50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1977158" y="3348335"/>
              <a:ext cx="44595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10</a:t>
              </a:r>
              <a:endParaRPr lang="en-US" sz="2400" dirty="0"/>
            </a:p>
          </p:txBody>
        </p:sp>
        <p:sp>
          <p:nvSpPr>
            <p:cNvPr id="26" name="Text Box 8"/>
            <p:cNvSpPr txBox="1">
              <a:spLocks noChangeArrowheads="1"/>
            </p:cNvSpPr>
            <p:nvPr/>
          </p:nvSpPr>
          <p:spPr bwMode="auto">
            <a:xfrm>
              <a:off x="529358" y="2514600"/>
              <a:ext cx="391454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>
              <a:off x="3352800" y="5786735"/>
              <a:ext cx="81304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  <a:latin typeface="+mj-lt"/>
                </a:rPr>
                <a:t>C=20</a:t>
              </a:r>
              <a:endParaRPr lang="en-US" sz="24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9" name="Text Box 8"/>
            <p:cNvSpPr txBox="1">
              <a:spLocks noChangeArrowheads="1"/>
            </p:cNvSpPr>
            <p:nvPr/>
          </p:nvSpPr>
          <p:spPr bwMode="auto">
            <a:xfrm>
              <a:off x="571060" y="5786735"/>
              <a:ext cx="84670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  <a:latin typeface="+mj-lt"/>
                </a:rPr>
                <a:t>D=10</a:t>
              </a:r>
              <a:endParaRPr lang="en-US" sz="24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1367558" y="3810000"/>
              <a:ext cx="498855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20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1138958" y="4110335"/>
              <a:ext cx="44595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10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352800" y="2362200"/>
            <a:ext cx="81624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B=50</a:t>
            </a:r>
            <a:endParaRPr lang="en-US" sz="2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46133" y="3708400"/>
            <a:ext cx="277672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if </a:t>
            </a:r>
            <a:r>
              <a:rPr lang="en-US" sz="2800" i="1" dirty="0" smtClean="0">
                <a:latin typeface="+mj-lt"/>
              </a:rPr>
              <a:t>h</a:t>
            </a:r>
            <a:r>
              <a:rPr lang="en-US" sz="2800" i="1" baseline="-25000" dirty="0" smtClean="0">
                <a:latin typeface="+mj-lt"/>
              </a:rPr>
              <a:t>C </a:t>
            </a:r>
            <a:r>
              <a:rPr lang="en-US" sz="2800" i="1" dirty="0" smtClean="0">
                <a:latin typeface="+mj-lt"/>
              </a:rPr>
              <a:t>= 30 </a:t>
            </a:r>
            <a:r>
              <a:rPr lang="en-US" sz="2800" i="1" dirty="0" smtClean="0"/>
              <a:t>?!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Possibility Proof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Constructive proof</a:t>
            </a:r>
          </a:p>
          <a:p>
            <a:pPr>
              <a:buNone/>
            </a:pPr>
            <a:r>
              <a:rPr lang="en-US" dirty="0" smtClean="0"/>
              <a:t>For a reputation threshold </a:t>
            </a:r>
            <a:r>
              <a:rPr lang="el-GR" i="1" dirty="0" smtClean="0"/>
              <a:t>λ</a:t>
            </a:r>
            <a:r>
              <a:rPr lang="en-US" i="1" dirty="0" smtClean="0"/>
              <a:t>=</a:t>
            </a:r>
            <a:r>
              <a:rPr lang="en-US" i="1" dirty="0" smtClean="0">
                <a:latin typeface="+mj-lt"/>
              </a:rPr>
              <a:t>0.5</a:t>
            </a:r>
          </a:p>
          <a:p>
            <a:pPr>
              <a:buNone/>
            </a:pPr>
            <a:r>
              <a:rPr lang="en-US" dirty="0" smtClean="0"/>
              <a:t>Define: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l-GR" i="1" dirty="0" smtClean="0">
                <a:latin typeface="+mj-lt"/>
              </a:rPr>
              <a:t>λ</a:t>
            </a:r>
            <a:r>
              <a:rPr lang="en-US" i="1" dirty="0" smtClean="0">
                <a:latin typeface="+mj-lt"/>
              </a:rPr>
              <a:t>=0.5</a:t>
            </a:r>
            <a:endParaRPr lang="en-US" dirty="0" smtClean="0">
              <a:latin typeface="+mj-lt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28</a:t>
            </a:fld>
            <a:endParaRPr kumimoji="0" lang="en-US"/>
          </a:p>
        </p:txBody>
      </p:sp>
      <p:sp>
        <p:nvSpPr>
          <p:cNvPr id="6" name="Footer Placeholder 28"/>
          <p:cNvSpPr>
            <a:spLocks noGrp="1"/>
          </p:cNvSpPr>
          <p:nvPr>
            <p:ph type="ftr" sz="quarter" idx="11"/>
          </p:nvPr>
        </p:nvSpPr>
        <p:spPr>
          <a:xfrm>
            <a:off x="304800" y="6477000"/>
            <a:ext cx="990600" cy="244475"/>
          </a:xfrm>
        </p:spPr>
        <p:txBody>
          <a:bodyPr/>
          <a:lstStyle/>
          <a:p>
            <a:r>
              <a:rPr kumimoji="0" lang="en-US" dirty="0" smtClean="0"/>
              <a:t>PASSAT 2009</a:t>
            </a:r>
            <a:endParaRPr kumimoji="0"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460500" y="3200400"/>
          <a:ext cx="6096000" cy="914400"/>
        </p:xfrm>
        <a:graphic>
          <a:graphicData uri="http://schemas.openxmlformats.org/presentationml/2006/ole">
            <p:oleObj spid="_x0000_s31746" name="Equation" r:id="rId3" imgW="3047760" imgH="457200" progId="Equation.3">
              <p:embed/>
            </p:oleObj>
          </a:graphicData>
        </a:graphic>
      </p:graphicFrame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8083932" y="4543425"/>
            <a:ext cx="291909" cy="291909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20"/>
          <p:cNvSpPr>
            <a:spLocks noChangeArrowheads="1"/>
          </p:cNvSpPr>
          <p:nvPr/>
        </p:nvSpPr>
        <p:spPr bwMode="auto">
          <a:xfrm>
            <a:off x="8123513" y="5651691"/>
            <a:ext cx="291909" cy="291909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867400" y="5097558"/>
            <a:ext cx="291909" cy="291909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20"/>
          <p:cNvSpPr>
            <a:spLocks noChangeArrowheads="1"/>
          </p:cNvSpPr>
          <p:nvPr/>
        </p:nvSpPr>
        <p:spPr bwMode="auto">
          <a:xfrm>
            <a:off x="7396213" y="5003553"/>
            <a:ext cx="291909" cy="291909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16"/>
          <p:cNvSpPr>
            <a:spLocks/>
          </p:cNvSpPr>
          <p:nvPr/>
        </p:nvSpPr>
        <p:spPr bwMode="auto">
          <a:xfrm rot="10565321" flipV="1">
            <a:off x="887319" y="5140684"/>
            <a:ext cx="1266594" cy="62398"/>
          </a:xfrm>
          <a:custGeom>
            <a:avLst/>
            <a:gdLst>
              <a:gd name="connsiteX0" fmla="*/ 0 w 10000"/>
              <a:gd name="connsiteY0" fmla="*/ 10589 h 10589"/>
              <a:gd name="connsiteX1" fmla="*/ 4642 w 10000"/>
              <a:gd name="connsiteY1" fmla="*/ 705 h 10589"/>
              <a:gd name="connsiteX2" fmla="*/ 10000 w 10000"/>
              <a:gd name="connsiteY2" fmla="*/ 6361 h 10589"/>
              <a:gd name="connsiteX0" fmla="*/ 0 w 9697"/>
              <a:gd name="connsiteY0" fmla="*/ 10970 h 10970"/>
              <a:gd name="connsiteX1" fmla="*/ 4642 w 9697"/>
              <a:gd name="connsiteY1" fmla="*/ 1086 h 10970"/>
              <a:gd name="connsiteX2" fmla="*/ 9697 w 9697"/>
              <a:gd name="connsiteY2" fmla="*/ 4454 h 1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97" h="10970">
                <a:moveTo>
                  <a:pt x="0" y="10970"/>
                </a:moveTo>
                <a:cubicBezTo>
                  <a:pt x="774" y="9342"/>
                  <a:pt x="3026" y="2172"/>
                  <a:pt x="4642" y="1086"/>
                </a:cubicBezTo>
                <a:cubicBezTo>
                  <a:pt x="6258" y="0"/>
                  <a:pt x="8586" y="2361"/>
                  <a:pt x="9697" y="445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arrow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Freeform 16"/>
          <p:cNvSpPr>
            <a:spLocks/>
          </p:cNvSpPr>
          <p:nvPr/>
        </p:nvSpPr>
        <p:spPr bwMode="auto">
          <a:xfrm rot="10800000" flipV="1">
            <a:off x="2430323" y="5137139"/>
            <a:ext cx="514552" cy="514572"/>
          </a:xfrm>
          <a:custGeom>
            <a:avLst/>
            <a:gdLst>
              <a:gd name="connsiteX0" fmla="*/ 0 w 10000"/>
              <a:gd name="connsiteY0" fmla="*/ 10589 h 10589"/>
              <a:gd name="connsiteX1" fmla="*/ 4642 w 10000"/>
              <a:gd name="connsiteY1" fmla="*/ 705 h 10589"/>
              <a:gd name="connsiteX2" fmla="*/ 10000 w 10000"/>
              <a:gd name="connsiteY2" fmla="*/ 6361 h 10589"/>
              <a:gd name="connsiteX0" fmla="*/ 0 w 9697"/>
              <a:gd name="connsiteY0" fmla="*/ 10970 h 10970"/>
              <a:gd name="connsiteX1" fmla="*/ 4642 w 9697"/>
              <a:gd name="connsiteY1" fmla="*/ 1086 h 10970"/>
              <a:gd name="connsiteX2" fmla="*/ 9697 w 9697"/>
              <a:gd name="connsiteY2" fmla="*/ 4454 h 10970"/>
              <a:gd name="connsiteX0" fmla="*/ 0 w 10000"/>
              <a:gd name="connsiteY0" fmla="*/ 10575 h 10575"/>
              <a:gd name="connsiteX1" fmla="*/ 4787 w 10000"/>
              <a:gd name="connsiteY1" fmla="*/ 1565 h 10575"/>
              <a:gd name="connsiteX2" fmla="*/ 10000 w 10000"/>
              <a:gd name="connsiteY2" fmla="*/ 1908 h 10575"/>
              <a:gd name="connsiteX0" fmla="*/ 0 w 10000"/>
              <a:gd name="connsiteY0" fmla="*/ 10575 h 10575"/>
              <a:gd name="connsiteX1" fmla="*/ 3846 w 10000"/>
              <a:gd name="connsiteY1" fmla="*/ 3908 h 10575"/>
              <a:gd name="connsiteX2" fmla="*/ 10000 w 10000"/>
              <a:gd name="connsiteY2" fmla="*/ 1908 h 10575"/>
              <a:gd name="connsiteX0" fmla="*/ 0 w 10000"/>
              <a:gd name="connsiteY0" fmla="*/ 8667 h 8667"/>
              <a:gd name="connsiteX1" fmla="*/ 3846 w 10000"/>
              <a:gd name="connsiteY1" fmla="*/ 2000 h 8667"/>
              <a:gd name="connsiteX2" fmla="*/ 10000 w 10000"/>
              <a:gd name="connsiteY2" fmla="*/ 0 h 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8667">
                <a:moveTo>
                  <a:pt x="0" y="8667"/>
                </a:moveTo>
                <a:cubicBezTo>
                  <a:pt x="798" y="7183"/>
                  <a:pt x="2179" y="3445"/>
                  <a:pt x="3846" y="2000"/>
                </a:cubicBezTo>
                <a:cubicBezTo>
                  <a:pt x="5513" y="555"/>
                  <a:pt x="7221" y="24"/>
                  <a:pt x="1000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arrow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361638" y="5137139"/>
            <a:ext cx="61956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j-lt"/>
              </a:rPr>
              <a:t>0.6</a:t>
            </a:r>
            <a:endParaRPr lang="en-US" sz="2400" dirty="0">
              <a:latin typeface="+mj-lt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710351" y="4953000"/>
            <a:ext cx="64244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j-lt"/>
              </a:rPr>
              <a:t>0.7</a:t>
            </a:r>
            <a:endParaRPr lang="en-US" sz="2400" dirty="0">
              <a:latin typeface="+mj-lt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505200" y="5180012"/>
            <a:ext cx="2133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57200" y="4343400"/>
            <a:ext cx="28956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1"/>
          <p:cNvSpPr>
            <a:spLocks noChangeArrowheads="1"/>
          </p:cNvSpPr>
          <p:nvPr/>
        </p:nvSpPr>
        <p:spPr bwMode="auto">
          <a:xfrm>
            <a:off x="2826132" y="4543425"/>
            <a:ext cx="291909" cy="291909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2865713" y="5651691"/>
            <a:ext cx="291909" cy="291909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09600" y="5097558"/>
            <a:ext cx="291909" cy="291909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2138413" y="5003553"/>
            <a:ext cx="291909" cy="291909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" name="Straight Arrow Connector 21"/>
          <p:cNvCxnSpPr>
            <a:stCxn id="10" idx="6"/>
            <a:endCxn id="11" idx="2"/>
          </p:cNvCxnSpPr>
          <p:nvPr/>
        </p:nvCxnSpPr>
        <p:spPr>
          <a:xfrm flipV="1">
            <a:off x="6159309" y="5149508"/>
            <a:ext cx="1236904" cy="940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9" idx="1"/>
          </p:cNvCxnSpPr>
          <p:nvPr/>
        </p:nvCxnSpPr>
        <p:spPr>
          <a:xfrm rot="16200000" flipH="1">
            <a:off x="7684954" y="5213131"/>
            <a:ext cx="441727" cy="5208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9" idx="2"/>
          </p:cNvCxnSpPr>
          <p:nvPr/>
        </p:nvCxnSpPr>
        <p:spPr>
          <a:xfrm rot="16200000" flipH="1">
            <a:off x="6894572" y="4568705"/>
            <a:ext cx="450928" cy="20069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46936" y="510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1</a:t>
            </a:r>
            <a:endParaRPr lang="en-US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43822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1</a:t>
            </a:r>
            <a:endParaRPr lang="en-US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05822" y="518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1</a:t>
            </a:r>
            <a:endParaRPr lang="en-US" dirty="0">
              <a:latin typeface="+mj-lt"/>
            </a:endParaRP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1676400" y="6156325"/>
          <a:ext cx="457200" cy="549275"/>
        </p:xfrm>
        <a:graphic>
          <a:graphicData uri="http://schemas.openxmlformats.org/presentationml/2006/ole">
            <p:oleObj spid="_x0000_s31747" name="Equation" r:id="rId4" imgW="190440" imgH="228600" progId="Equation.3">
              <p:embed/>
            </p:oleObj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8229600" y="420266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849676" y="542186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305800" y="587906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Possibility Proof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Non-trivial</a:t>
            </a:r>
          </a:p>
          <a:p>
            <a:pPr>
              <a:buNone/>
            </a:pPr>
            <a:endParaRPr lang="en-US" i="1" dirty="0" smtClean="0">
              <a:latin typeface="+mj-lt"/>
            </a:endParaRPr>
          </a:p>
          <a:p>
            <a:pPr>
              <a:buNone/>
            </a:pPr>
            <a:endParaRPr lang="en-US" i="1" dirty="0" smtClean="0">
              <a:latin typeface="+mj-lt"/>
            </a:endParaRPr>
          </a:p>
          <a:p>
            <a:pPr>
              <a:buNone/>
            </a:pPr>
            <a:endParaRPr lang="en-US" i="1" dirty="0" smtClean="0">
              <a:latin typeface="+mj-lt"/>
            </a:endParaRPr>
          </a:p>
          <a:p>
            <a:pPr>
              <a:buNone/>
            </a:pPr>
            <a:endParaRPr lang="en-US" i="1" dirty="0" smtClean="0">
              <a:latin typeface="+mj-lt"/>
            </a:endParaRPr>
          </a:p>
          <a:p>
            <a:pPr>
              <a:buNone/>
            </a:pPr>
            <a:r>
              <a:rPr lang="el-GR" i="1" dirty="0" smtClean="0">
                <a:latin typeface="+mj-lt"/>
              </a:rPr>
              <a:t>λ</a:t>
            </a:r>
            <a:r>
              <a:rPr lang="en-US" i="1" dirty="0" smtClean="0">
                <a:latin typeface="+mj-lt"/>
              </a:rPr>
              <a:t>=0.5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29</a:t>
            </a:fld>
            <a:endParaRPr kumimoji="0" lang="en-US"/>
          </a:p>
        </p:txBody>
      </p:sp>
      <p:sp>
        <p:nvSpPr>
          <p:cNvPr id="6" name="Footer Placeholder 28"/>
          <p:cNvSpPr>
            <a:spLocks noGrp="1"/>
          </p:cNvSpPr>
          <p:nvPr>
            <p:ph type="ftr" sz="quarter" idx="11"/>
          </p:nvPr>
        </p:nvSpPr>
        <p:spPr>
          <a:xfrm>
            <a:off x="304800" y="6477000"/>
            <a:ext cx="990600" cy="244475"/>
          </a:xfrm>
        </p:spPr>
        <p:txBody>
          <a:bodyPr/>
          <a:lstStyle/>
          <a:p>
            <a:r>
              <a:rPr kumimoji="0" lang="en-US" dirty="0" smtClean="0"/>
              <a:t>PASSAT 2009</a:t>
            </a:r>
            <a:endParaRPr kumimoji="0" lang="en-US" dirty="0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8083932" y="4543425"/>
            <a:ext cx="291909" cy="291909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20"/>
          <p:cNvSpPr>
            <a:spLocks noChangeArrowheads="1"/>
          </p:cNvSpPr>
          <p:nvPr/>
        </p:nvSpPr>
        <p:spPr bwMode="auto">
          <a:xfrm>
            <a:off x="8123513" y="5651691"/>
            <a:ext cx="291909" cy="291909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5867400" y="5097558"/>
            <a:ext cx="291909" cy="291909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7396213" y="5003553"/>
            <a:ext cx="291909" cy="291909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16"/>
          <p:cNvSpPr>
            <a:spLocks/>
          </p:cNvSpPr>
          <p:nvPr/>
        </p:nvSpPr>
        <p:spPr bwMode="auto">
          <a:xfrm rot="10565321" flipV="1">
            <a:off x="887319" y="5140684"/>
            <a:ext cx="1266594" cy="62398"/>
          </a:xfrm>
          <a:custGeom>
            <a:avLst/>
            <a:gdLst>
              <a:gd name="connsiteX0" fmla="*/ 0 w 10000"/>
              <a:gd name="connsiteY0" fmla="*/ 10589 h 10589"/>
              <a:gd name="connsiteX1" fmla="*/ 4642 w 10000"/>
              <a:gd name="connsiteY1" fmla="*/ 705 h 10589"/>
              <a:gd name="connsiteX2" fmla="*/ 10000 w 10000"/>
              <a:gd name="connsiteY2" fmla="*/ 6361 h 10589"/>
              <a:gd name="connsiteX0" fmla="*/ 0 w 9697"/>
              <a:gd name="connsiteY0" fmla="*/ 10970 h 10970"/>
              <a:gd name="connsiteX1" fmla="*/ 4642 w 9697"/>
              <a:gd name="connsiteY1" fmla="*/ 1086 h 10970"/>
              <a:gd name="connsiteX2" fmla="*/ 9697 w 9697"/>
              <a:gd name="connsiteY2" fmla="*/ 4454 h 1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97" h="10970">
                <a:moveTo>
                  <a:pt x="0" y="10970"/>
                </a:moveTo>
                <a:cubicBezTo>
                  <a:pt x="774" y="9342"/>
                  <a:pt x="3026" y="2172"/>
                  <a:pt x="4642" y="1086"/>
                </a:cubicBezTo>
                <a:cubicBezTo>
                  <a:pt x="6258" y="0"/>
                  <a:pt x="8586" y="2361"/>
                  <a:pt x="9697" y="445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arrow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Freeform 16"/>
          <p:cNvSpPr>
            <a:spLocks/>
          </p:cNvSpPr>
          <p:nvPr/>
        </p:nvSpPr>
        <p:spPr bwMode="auto">
          <a:xfrm rot="10800000" flipV="1">
            <a:off x="2430323" y="5137139"/>
            <a:ext cx="514552" cy="514572"/>
          </a:xfrm>
          <a:custGeom>
            <a:avLst/>
            <a:gdLst>
              <a:gd name="connsiteX0" fmla="*/ 0 w 10000"/>
              <a:gd name="connsiteY0" fmla="*/ 10589 h 10589"/>
              <a:gd name="connsiteX1" fmla="*/ 4642 w 10000"/>
              <a:gd name="connsiteY1" fmla="*/ 705 h 10589"/>
              <a:gd name="connsiteX2" fmla="*/ 10000 w 10000"/>
              <a:gd name="connsiteY2" fmla="*/ 6361 h 10589"/>
              <a:gd name="connsiteX0" fmla="*/ 0 w 9697"/>
              <a:gd name="connsiteY0" fmla="*/ 10970 h 10970"/>
              <a:gd name="connsiteX1" fmla="*/ 4642 w 9697"/>
              <a:gd name="connsiteY1" fmla="*/ 1086 h 10970"/>
              <a:gd name="connsiteX2" fmla="*/ 9697 w 9697"/>
              <a:gd name="connsiteY2" fmla="*/ 4454 h 10970"/>
              <a:gd name="connsiteX0" fmla="*/ 0 w 10000"/>
              <a:gd name="connsiteY0" fmla="*/ 10575 h 10575"/>
              <a:gd name="connsiteX1" fmla="*/ 4787 w 10000"/>
              <a:gd name="connsiteY1" fmla="*/ 1565 h 10575"/>
              <a:gd name="connsiteX2" fmla="*/ 10000 w 10000"/>
              <a:gd name="connsiteY2" fmla="*/ 1908 h 10575"/>
              <a:gd name="connsiteX0" fmla="*/ 0 w 10000"/>
              <a:gd name="connsiteY0" fmla="*/ 10575 h 10575"/>
              <a:gd name="connsiteX1" fmla="*/ 3846 w 10000"/>
              <a:gd name="connsiteY1" fmla="*/ 3908 h 10575"/>
              <a:gd name="connsiteX2" fmla="*/ 10000 w 10000"/>
              <a:gd name="connsiteY2" fmla="*/ 1908 h 10575"/>
              <a:gd name="connsiteX0" fmla="*/ 0 w 10000"/>
              <a:gd name="connsiteY0" fmla="*/ 8667 h 8667"/>
              <a:gd name="connsiteX1" fmla="*/ 3846 w 10000"/>
              <a:gd name="connsiteY1" fmla="*/ 2000 h 8667"/>
              <a:gd name="connsiteX2" fmla="*/ 10000 w 10000"/>
              <a:gd name="connsiteY2" fmla="*/ 0 h 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8667">
                <a:moveTo>
                  <a:pt x="0" y="8667"/>
                </a:moveTo>
                <a:cubicBezTo>
                  <a:pt x="798" y="7183"/>
                  <a:pt x="2179" y="3445"/>
                  <a:pt x="3846" y="2000"/>
                </a:cubicBezTo>
                <a:cubicBezTo>
                  <a:pt x="5513" y="555"/>
                  <a:pt x="7221" y="24"/>
                  <a:pt x="1000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arrow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1361638" y="5137139"/>
            <a:ext cx="61956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j-lt"/>
              </a:rPr>
              <a:t>0.6</a:t>
            </a:r>
            <a:endParaRPr lang="en-US" sz="2400" dirty="0">
              <a:latin typeface="+mj-lt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2710351" y="4953000"/>
            <a:ext cx="64244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j-lt"/>
              </a:rPr>
              <a:t>0.7</a:t>
            </a:r>
            <a:endParaRPr lang="en-US" sz="2400" dirty="0">
              <a:latin typeface="+mj-lt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505200" y="5180012"/>
            <a:ext cx="2133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57200" y="4343400"/>
            <a:ext cx="28956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11"/>
          <p:cNvSpPr>
            <a:spLocks noChangeArrowheads="1"/>
          </p:cNvSpPr>
          <p:nvPr/>
        </p:nvSpPr>
        <p:spPr bwMode="auto">
          <a:xfrm>
            <a:off x="2826132" y="4543425"/>
            <a:ext cx="291909" cy="291909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20"/>
          <p:cNvSpPr>
            <a:spLocks noChangeArrowheads="1"/>
          </p:cNvSpPr>
          <p:nvPr/>
        </p:nvSpPr>
        <p:spPr bwMode="auto">
          <a:xfrm>
            <a:off x="2865713" y="5651691"/>
            <a:ext cx="291909" cy="291909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609600" y="5097558"/>
            <a:ext cx="291909" cy="291909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20"/>
          <p:cNvSpPr>
            <a:spLocks noChangeArrowheads="1"/>
          </p:cNvSpPr>
          <p:nvPr/>
        </p:nvSpPr>
        <p:spPr bwMode="auto">
          <a:xfrm>
            <a:off x="2138413" y="5003553"/>
            <a:ext cx="291909" cy="291909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Straight Arrow Connector 31"/>
          <p:cNvCxnSpPr>
            <a:stCxn id="15" idx="6"/>
            <a:endCxn id="18" idx="2"/>
          </p:cNvCxnSpPr>
          <p:nvPr/>
        </p:nvCxnSpPr>
        <p:spPr>
          <a:xfrm flipV="1">
            <a:off x="6159309" y="5149508"/>
            <a:ext cx="1236904" cy="940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5"/>
            <a:endCxn id="12" idx="1"/>
          </p:cNvCxnSpPr>
          <p:nvPr/>
        </p:nvCxnSpPr>
        <p:spPr>
          <a:xfrm rot="16200000" flipH="1">
            <a:off x="7684954" y="5213131"/>
            <a:ext cx="441727" cy="5208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5"/>
            <a:endCxn id="12" idx="2"/>
          </p:cNvCxnSpPr>
          <p:nvPr/>
        </p:nvCxnSpPr>
        <p:spPr>
          <a:xfrm rot="16200000" flipH="1">
            <a:off x="6894572" y="4568705"/>
            <a:ext cx="450928" cy="2006953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46936" y="510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1</a:t>
            </a:r>
            <a:endParaRPr lang="en-US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43822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05822" y="518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1</a:t>
            </a:r>
            <a:endParaRPr lang="en-US" dirty="0">
              <a:latin typeface="+mj-lt"/>
            </a:endParaRPr>
          </a:p>
        </p:txBody>
      </p:sp>
      <p:cxnSp>
        <p:nvCxnSpPr>
          <p:cNvPr id="41" name="Straight Arrow Connector 40"/>
          <p:cNvCxnSpPr>
            <a:stCxn id="15" idx="7"/>
            <a:endCxn id="9" idx="2"/>
          </p:cNvCxnSpPr>
          <p:nvPr/>
        </p:nvCxnSpPr>
        <p:spPr>
          <a:xfrm rot="5400000" flipH="1" flipV="1">
            <a:off x="6874783" y="3931158"/>
            <a:ext cx="450927" cy="196737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046936" y="4583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+mj-lt"/>
              </a:rPr>
              <a:t>0</a:t>
            </a:r>
            <a:endParaRPr lang="en-US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29600" y="420266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49676" y="542186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305800" y="587906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1460500" y="2209800"/>
          <a:ext cx="6096000" cy="914400"/>
        </p:xfrm>
        <a:graphic>
          <a:graphicData uri="http://schemas.openxmlformats.org/presentationml/2006/ole">
            <p:oleObj spid="_x0000_s32771" name="Equation" r:id="rId3" imgW="30477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I trust him?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r>
              <a:rPr lang="en-US" dirty="0" smtClean="0"/>
              <a:t>What is it used for?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6" name="Footer Placeholder 28"/>
          <p:cNvSpPr>
            <a:spLocks noGrp="1"/>
          </p:cNvSpPr>
          <p:nvPr>
            <p:ph type="ftr" sz="quarter" idx="11"/>
          </p:nvPr>
        </p:nvSpPr>
        <p:spPr>
          <a:xfrm>
            <a:off x="304800" y="6477000"/>
            <a:ext cx="990600" cy="244475"/>
          </a:xfrm>
        </p:spPr>
        <p:txBody>
          <a:bodyPr/>
          <a:lstStyle/>
          <a:p>
            <a:r>
              <a:rPr kumimoji="0" lang="en-US" dirty="0" smtClean="0"/>
              <a:t>PASSAT 2009</a:t>
            </a:r>
            <a:endParaRPr kumimoji="0" lang="en-US" dirty="0"/>
          </a:p>
        </p:txBody>
      </p:sp>
      <p:pic>
        <p:nvPicPr>
          <p:cNvPr id="9" name="Picture 8" descr="eBay-rat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994" y="1828800"/>
            <a:ext cx="5653705" cy="4648200"/>
          </a:xfrm>
          <a:prstGeom prst="rect">
            <a:avLst/>
          </a:prstGeom>
        </p:spPr>
      </p:pic>
      <p:pic>
        <p:nvPicPr>
          <p:cNvPr id="10" name="Picture 9" descr="calculate-eBay-rati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0" y="304800"/>
            <a:ext cx="3201743" cy="594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Possibility Proof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Non-exploitable</a:t>
            </a:r>
          </a:p>
          <a:p>
            <a:pPr>
              <a:buNone/>
            </a:pPr>
            <a:r>
              <a:rPr lang="en-US" i="1" dirty="0" smtClean="0"/>
              <a:t>For any trust threshold h set by any trusting party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untrusted</a:t>
            </a:r>
            <a:r>
              <a:rPr lang="en-US" dirty="0" smtClean="0"/>
              <a:t> node is not reachable</a:t>
            </a:r>
          </a:p>
          <a:p>
            <a:r>
              <a:rPr lang="en-US" dirty="0" smtClean="0"/>
              <a:t>unreachable node node cannot </a:t>
            </a:r>
            <a:br>
              <a:rPr lang="en-US" dirty="0" smtClean="0"/>
            </a:br>
            <a:r>
              <a:rPr lang="en-US" dirty="0" smtClean="0"/>
              <a:t>make other nodes reachable or </a:t>
            </a:r>
            <a:br>
              <a:rPr lang="en-US" dirty="0" smtClean="0"/>
            </a:br>
            <a:r>
              <a:rPr lang="en-US" dirty="0" smtClean="0"/>
              <a:t>unreachable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30</a:t>
            </a:fld>
            <a:endParaRPr kumimoji="0" lang="en-US"/>
          </a:p>
        </p:txBody>
      </p:sp>
      <p:sp>
        <p:nvSpPr>
          <p:cNvPr id="6" name="Footer Placeholder 28"/>
          <p:cNvSpPr>
            <a:spLocks noGrp="1"/>
          </p:cNvSpPr>
          <p:nvPr>
            <p:ph type="ftr" sz="quarter" idx="11"/>
          </p:nvPr>
        </p:nvSpPr>
        <p:spPr>
          <a:xfrm>
            <a:off x="304800" y="6477000"/>
            <a:ext cx="990600" cy="244475"/>
          </a:xfrm>
        </p:spPr>
        <p:txBody>
          <a:bodyPr/>
          <a:lstStyle/>
          <a:p>
            <a:r>
              <a:rPr kumimoji="0" lang="en-US" dirty="0" smtClean="0"/>
              <a:t>PASSAT 2009</a:t>
            </a:r>
            <a:endParaRPr kumimoji="0" lang="en-US" dirty="0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8083932" y="4543425"/>
            <a:ext cx="291909" cy="291909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20"/>
          <p:cNvSpPr>
            <a:spLocks noChangeArrowheads="1"/>
          </p:cNvSpPr>
          <p:nvPr/>
        </p:nvSpPr>
        <p:spPr bwMode="auto">
          <a:xfrm>
            <a:off x="8123513" y="5651691"/>
            <a:ext cx="291909" cy="291909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867400" y="5097558"/>
            <a:ext cx="291909" cy="291909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20"/>
          <p:cNvSpPr>
            <a:spLocks noChangeArrowheads="1"/>
          </p:cNvSpPr>
          <p:nvPr/>
        </p:nvSpPr>
        <p:spPr bwMode="auto">
          <a:xfrm>
            <a:off x="7396213" y="5003553"/>
            <a:ext cx="291909" cy="291909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" name="Straight Arrow Connector 11"/>
          <p:cNvCxnSpPr>
            <a:stCxn id="10" idx="6"/>
            <a:endCxn id="11" idx="2"/>
          </p:cNvCxnSpPr>
          <p:nvPr/>
        </p:nvCxnSpPr>
        <p:spPr>
          <a:xfrm flipV="1">
            <a:off x="6159309" y="5149508"/>
            <a:ext cx="1236904" cy="940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5"/>
            <a:endCxn id="9" idx="1"/>
          </p:cNvCxnSpPr>
          <p:nvPr/>
        </p:nvCxnSpPr>
        <p:spPr>
          <a:xfrm rot="16200000" flipH="1">
            <a:off x="7684954" y="5213131"/>
            <a:ext cx="441727" cy="5208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5"/>
            <a:endCxn id="9" idx="2"/>
          </p:cNvCxnSpPr>
          <p:nvPr/>
        </p:nvCxnSpPr>
        <p:spPr>
          <a:xfrm rot="16200000" flipH="1">
            <a:off x="6894572" y="4568705"/>
            <a:ext cx="450928" cy="20069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46936" y="510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1</a:t>
            </a:r>
            <a:endParaRPr lang="en-US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43822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1</a:t>
            </a:r>
            <a:endParaRPr lang="en-US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05822" y="518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1</a:t>
            </a:r>
            <a:endParaRPr lang="en-US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29600" y="420266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49676" y="542186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305800" y="587906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1460500" y="2209800"/>
          <a:ext cx="6096000" cy="914400"/>
        </p:xfrm>
        <a:graphic>
          <a:graphicData uri="http://schemas.openxmlformats.org/presentationml/2006/ole">
            <p:oleObj spid="_x0000_s57347" name="Equation" r:id="rId3" imgW="30477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sz="3000" b="1" dirty="0" smtClean="0"/>
              <a:t>Trust is a personal value.</a:t>
            </a:r>
          </a:p>
          <a:p>
            <a:pPr algn="ctr">
              <a:buNone/>
            </a:pPr>
            <a:r>
              <a:rPr lang="en-US" sz="3000" dirty="0" smtClean="0"/>
              <a:t>Rating systems should allow different people to have different points of view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31</a:t>
            </a:fld>
            <a:endParaRPr kumimoji="0" lang="en-US"/>
          </a:p>
        </p:txBody>
      </p:sp>
      <p:sp>
        <p:nvSpPr>
          <p:cNvPr id="6" name="Footer Placeholder 28"/>
          <p:cNvSpPr>
            <a:spLocks noGrp="1"/>
          </p:cNvSpPr>
          <p:nvPr>
            <p:ph type="ftr" sz="quarter" idx="11"/>
          </p:nvPr>
        </p:nvSpPr>
        <p:spPr>
          <a:xfrm>
            <a:off x="304800" y="6477000"/>
            <a:ext cx="990600" cy="244475"/>
          </a:xfrm>
        </p:spPr>
        <p:txBody>
          <a:bodyPr/>
          <a:lstStyle/>
          <a:p>
            <a:r>
              <a:rPr kumimoji="0" lang="en-US" dirty="0" smtClean="0"/>
              <a:t>PASSAT 2009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9535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Questions?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Full version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>
                <a:latin typeface="+mj-lt"/>
              </a:rPr>
              <a:t>http://www.cs.ucdavis.edu/~defigued/</a:t>
            </a:r>
            <a:endParaRPr lang="en-US" b="1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32</a:t>
            </a:fld>
            <a:endParaRPr kumimoji="0" lang="en-US"/>
          </a:p>
        </p:txBody>
      </p:sp>
      <p:sp>
        <p:nvSpPr>
          <p:cNvPr id="6" name="Footer Placeholder 28"/>
          <p:cNvSpPr>
            <a:spLocks noGrp="1"/>
          </p:cNvSpPr>
          <p:nvPr>
            <p:ph type="ftr" sz="quarter" idx="11"/>
          </p:nvPr>
        </p:nvSpPr>
        <p:spPr>
          <a:xfrm>
            <a:off x="304800" y="6477000"/>
            <a:ext cx="990600" cy="244475"/>
          </a:xfrm>
        </p:spPr>
        <p:txBody>
          <a:bodyPr/>
          <a:lstStyle/>
          <a:p>
            <a:r>
              <a:rPr kumimoji="0" lang="en-US" dirty="0" smtClean="0"/>
              <a:t>PASSAT 2009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Trust is useful.</a:t>
            </a:r>
          </a:p>
          <a:p>
            <a:endParaRPr lang="en-US" dirty="0" smtClean="0"/>
          </a:p>
          <a:p>
            <a:r>
              <a:rPr lang="en-US" dirty="0" smtClean="0"/>
              <a:t>What is it?</a:t>
            </a:r>
          </a:p>
          <a:p>
            <a:r>
              <a:rPr lang="en-US" dirty="0" smtClean="0"/>
              <a:t>What is it used for?</a:t>
            </a:r>
          </a:p>
          <a:p>
            <a:r>
              <a:rPr lang="en-US" dirty="0" smtClean="0"/>
              <a:t>Ratings are not the same as trust. Why not?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6" name="Footer Placeholder 28"/>
          <p:cNvSpPr>
            <a:spLocks noGrp="1"/>
          </p:cNvSpPr>
          <p:nvPr>
            <p:ph type="ftr" sz="quarter" idx="11"/>
          </p:nvPr>
        </p:nvSpPr>
        <p:spPr>
          <a:xfrm>
            <a:off x="304800" y="6477000"/>
            <a:ext cx="990600" cy="244475"/>
          </a:xfrm>
        </p:spPr>
        <p:txBody>
          <a:bodyPr/>
          <a:lstStyle/>
          <a:p>
            <a:r>
              <a:rPr kumimoji="0" lang="en-US" dirty="0" smtClean="0"/>
              <a:t>PASSAT 2009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use Trust?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Trust helps us avoid risks that depend on others</a:t>
            </a:r>
          </a:p>
          <a:p>
            <a:pPr lvl="1"/>
            <a:r>
              <a:rPr lang="en-US" dirty="0" smtClean="0"/>
              <a:t>We don’t take risks with people we do not trust</a:t>
            </a:r>
          </a:p>
          <a:p>
            <a:pPr lvl="1"/>
            <a:r>
              <a:rPr lang="en-US" dirty="0" smtClean="0"/>
              <a:t>We are vulnerable to the actions of people we trust</a:t>
            </a:r>
          </a:p>
          <a:p>
            <a:endParaRPr lang="en-US" dirty="0" smtClean="0"/>
          </a:p>
          <a:p>
            <a:r>
              <a:rPr lang="en-US" dirty="0" smtClean="0"/>
              <a:t>Trust is under each person’s complete control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 trust you as much as I want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6" name="Footer Placeholder 28"/>
          <p:cNvSpPr>
            <a:spLocks noGrp="1"/>
          </p:cNvSpPr>
          <p:nvPr>
            <p:ph type="ftr" sz="quarter" idx="11"/>
          </p:nvPr>
        </p:nvSpPr>
        <p:spPr>
          <a:xfrm>
            <a:off x="304800" y="6477000"/>
            <a:ext cx="990600" cy="244475"/>
          </a:xfrm>
        </p:spPr>
        <p:txBody>
          <a:bodyPr/>
          <a:lstStyle/>
          <a:p>
            <a:r>
              <a:rPr kumimoji="0" lang="en-US" dirty="0" smtClean="0"/>
              <a:t>PASSAT 2009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Two-role rule</a:t>
            </a:r>
          </a:p>
          <a:p>
            <a:r>
              <a:rPr lang="en-US" dirty="0" smtClean="0"/>
              <a:t>Domain specific</a:t>
            </a:r>
          </a:p>
          <a:p>
            <a:r>
              <a:rPr lang="en-US" dirty="0" smtClean="0"/>
              <a:t>Complete ordering</a:t>
            </a:r>
          </a:p>
          <a:p>
            <a:r>
              <a:rPr lang="en-US" dirty="0" smtClean="0"/>
              <a:t>Higher is better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6" name="Footer Placeholder 28"/>
          <p:cNvSpPr>
            <a:spLocks noGrp="1"/>
          </p:cNvSpPr>
          <p:nvPr>
            <p:ph type="ftr" sz="quarter" idx="11"/>
          </p:nvPr>
        </p:nvSpPr>
        <p:spPr>
          <a:xfrm>
            <a:off x="304800" y="6477000"/>
            <a:ext cx="990600" cy="244475"/>
          </a:xfrm>
        </p:spPr>
        <p:txBody>
          <a:bodyPr/>
          <a:lstStyle/>
          <a:p>
            <a:r>
              <a:rPr kumimoji="0" lang="en-US" dirty="0" smtClean="0"/>
              <a:t>PASSAT 2009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Definition: Trust values are real numbers.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Think in dollar$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“How much would you bet C will be on time for dinner?”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6" name="Footer Placeholder 28"/>
          <p:cNvSpPr>
            <a:spLocks noGrp="1"/>
          </p:cNvSpPr>
          <p:nvPr>
            <p:ph type="ftr" sz="quarter" idx="11"/>
          </p:nvPr>
        </p:nvSpPr>
        <p:spPr>
          <a:xfrm>
            <a:off x="304800" y="6477000"/>
            <a:ext cx="990600" cy="244475"/>
          </a:xfrm>
        </p:spPr>
        <p:txBody>
          <a:bodyPr/>
          <a:lstStyle/>
          <a:p>
            <a:r>
              <a:rPr kumimoji="0" lang="en-US" dirty="0" smtClean="0"/>
              <a:t>PASSAT 2009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Reputation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4152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From your experience, how much would you bet C is a good seller?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6" name="Footer Placeholder 28"/>
          <p:cNvSpPr>
            <a:spLocks noGrp="1"/>
          </p:cNvSpPr>
          <p:nvPr>
            <p:ph type="ftr" sz="quarter" idx="11"/>
          </p:nvPr>
        </p:nvSpPr>
        <p:spPr>
          <a:xfrm>
            <a:off x="304800" y="6477000"/>
            <a:ext cx="990600" cy="244475"/>
          </a:xfrm>
        </p:spPr>
        <p:txBody>
          <a:bodyPr/>
          <a:lstStyle/>
          <a:p>
            <a:r>
              <a:rPr kumimoji="0" lang="en-US" dirty="0" smtClean="0"/>
              <a:t>PASSAT 2009</a:t>
            </a:r>
            <a:endParaRPr kumimoji="0"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1994300" y="1828800"/>
            <a:ext cx="4939900" cy="3733800"/>
            <a:chOff x="1019592" y="2590800"/>
            <a:chExt cx="4939900" cy="3733800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048000" y="5867400"/>
              <a:ext cx="8636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$100</a:t>
              </a:r>
            </a:p>
          </p:txBody>
        </p:sp>
        <p:grpSp>
          <p:nvGrpSpPr>
            <p:cNvPr id="9" name="Group 18"/>
            <p:cNvGrpSpPr>
              <a:grpSpLocks/>
            </p:cNvGrpSpPr>
            <p:nvPr/>
          </p:nvGrpSpPr>
          <p:grpSpPr bwMode="auto">
            <a:xfrm>
              <a:off x="4619625" y="2895600"/>
              <a:ext cx="561975" cy="561975"/>
              <a:chOff x="4069" y="3026"/>
              <a:chExt cx="354" cy="354"/>
            </a:xfrm>
          </p:grpSpPr>
          <p:sp>
            <p:nvSpPr>
              <p:cNvPr id="17" name="Oval 11"/>
              <p:cNvSpPr>
                <a:spLocks noChangeArrowheads="1"/>
              </p:cNvSpPr>
              <p:nvPr/>
            </p:nvSpPr>
            <p:spPr bwMode="auto">
              <a:xfrm>
                <a:off x="4069" y="3026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12"/>
              <p:cNvSpPr txBox="1">
                <a:spLocks noChangeArrowheads="1"/>
              </p:cNvSpPr>
              <p:nvPr/>
            </p:nvSpPr>
            <p:spPr bwMode="auto">
              <a:xfrm>
                <a:off x="4119" y="3063"/>
                <a:ext cx="255" cy="288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B</a:t>
                </a:r>
              </a:p>
            </p:txBody>
          </p:sp>
        </p:grpSp>
        <p:grpSp>
          <p:nvGrpSpPr>
            <p:cNvPr id="10" name="Group 17"/>
            <p:cNvGrpSpPr>
              <a:grpSpLocks/>
            </p:cNvGrpSpPr>
            <p:nvPr/>
          </p:nvGrpSpPr>
          <p:grpSpPr bwMode="auto">
            <a:xfrm>
              <a:off x="2133600" y="2898775"/>
              <a:ext cx="561975" cy="561975"/>
              <a:chOff x="2488" y="3028"/>
              <a:chExt cx="354" cy="354"/>
            </a:xfrm>
          </p:grpSpPr>
          <p:sp>
            <p:nvSpPr>
              <p:cNvPr id="15" name="Oval 14"/>
              <p:cNvSpPr>
                <a:spLocks noChangeArrowheads="1"/>
              </p:cNvSpPr>
              <p:nvPr/>
            </p:nvSpPr>
            <p:spPr bwMode="auto">
              <a:xfrm>
                <a:off x="2488" y="3028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Text Box 15"/>
              <p:cNvSpPr txBox="1">
                <a:spLocks noChangeArrowheads="1"/>
              </p:cNvSpPr>
              <p:nvPr/>
            </p:nvSpPr>
            <p:spPr bwMode="auto">
              <a:xfrm>
                <a:off x="2538" y="3053"/>
                <a:ext cx="255" cy="288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</p:grpSp>
        <p:sp>
          <p:nvSpPr>
            <p:cNvPr id="11" name="Freeform 16"/>
            <p:cNvSpPr>
              <a:spLocks/>
            </p:cNvSpPr>
            <p:nvPr/>
          </p:nvSpPr>
          <p:spPr bwMode="auto">
            <a:xfrm>
              <a:off x="2701925" y="2987675"/>
              <a:ext cx="1928813" cy="136525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564" y="0"/>
                </a:cxn>
                <a:cxn ang="0">
                  <a:pos x="1215" y="86"/>
                </a:cxn>
              </a:cxnLst>
              <a:rect l="0" t="0" r="r" b="b"/>
              <a:pathLst>
                <a:path w="1215" h="86">
                  <a:moveTo>
                    <a:pt x="0" y="85"/>
                  </a:moveTo>
                  <a:cubicBezTo>
                    <a:pt x="94" y="71"/>
                    <a:pt x="362" y="0"/>
                    <a:pt x="564" y="0"/>
                  </a:cubicBezTo>
                  <a:cubicBezTo>
                    <a:pt x="766" y="0"/>
                    <a:pt x="1080" y="68"/>
                    <a:pt x="1215" y="86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19"/>
            <p:cNvGrpSpPr>
              <a:grpSpLocks/>
            </p:cNvGrpSpPr>
            <p:nvPr/>
          </p:nvGrpSpPr>
          <p:grpSpPr bwMode="auto">
            <a:xfrm>
              <a:off x="4800600" y="5334000"/>
              <a:ext cx="561975" cy="561975"/>
              <a:chOff x="4069" y="3026"/>
              <a:chExt cx="354" cy="354"/>
            </a:xfrm>
          </p:grpSpPr>
          <p:sp>
            <p:nvSpPr>
              <p:cNvPr id="13" name="Oval 20"/>
              <p:cNvSpPr>
                <a:spLocks noChangeArrowheads="1"/>
              </p:cNvSpPr>
              <p:nvPr/>
            </p:nvSpPr>
            <p:spPr bwMode="auto">
              <a:xfrm>
                <a:off x="4069" y="3026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21"/>
              <p:cNvSpPr txBox="1">
                <a:spLocks noChangeArrowheads="1"/>
              </p:cNvSpPr>
              <p:nvPr/>
            </p:nvSpPr>
            <p:spPr bwMode="auto">
              <a:xfrm>
                <a:off x="4119" y="3063"/>
                <a:ext cx="255" cy="288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C</a:t>
                </a:r>
              </a:p>
            </p:txBody>
          </p:sp>
        </p:grpSp>
        <p:grpSp>
          <p:nvGrpSpPr>
            <p:cNvPr id="20" name="Group 19"/>
            <p:cNvGrpSpPr>
              <a:grpSpLocks/>
            </p:cNvGrpSpPr>
            <p:nvPr/>
          </p:nvGrpSpPr>
          <p:grpSpPr bwMode="auto">
            <a:xfrm>
              <a:off x="1876425" y="4772025"/>
              <a:ext cx="561975" cy="561975"/>
              <a:chOff x="4069" y="3026"/>
              <a:chExt cx="354" cy="354"/>
            </a:xfrm>
          </p:grpSpPr>
          <p:sp>
            <p:nvSpPr>
              <p:cNvPr id="21" name="Oval 20"/>
              <p:cNvSpPr>
                <a:spLocks noChangeArrowheads="1"/>
              </p:cNvSpPr>
              <p:nvPr/>
            </p:nvSpPr>
            <p:spPr bwMode="auto">
              <a:xfrm>
                <a:off x="4069" y="3026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21"/>
              <p:cNvSpPr txBox="1">
                <a:spLocks noChangeArrowheads="1"/>
              </p:cNvSpPr>
              <p:nvPr/>
            </p:nvSpPr>
            <p:spPr bwMode="auto">
              <a:xfrm>
                <a:off x="4119" y="3063"/>
                <a:ext cx="262" cy="291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D</a:t>
                </a:r>
                <a:endParaRPr lang="en-US" sz="2400" dirty="0"/>
              </a:p>
            </p:txBody>
          </p:sp>
        </p:grpSp>
        <p:grpSp>
          <p:nvGrpSpPr>
            <p:cNvPr id="23" name="Group 19"/>
            <p:cNvGrpSpPr>
              <a:grpSpLocks/>
            </p:cNvGrpSpPr>
            <p:nvPr/>
          </p:nvGrpSpPr>
          <p:grpSpPr bwMode="auto">
            <a:xfrm>
              <a:off x="3429000" y="4038600"/>
              <a:ext cx="561975" cy="561975"/>
              <a:chOff x="4069" y="3026"/>
              <a:chExt cx="354" cy="354"/>
            </a:xfrm>
          </p:grpSpPr>
          <p:sp>
            <p:nvSpPr>
              <p:cNvPr id="24" name="Oval 20"/>
              <p:cNvSpPr>
                <a:spLocks noChangeArrowheads="1"/>
              </p:cNvSpPr>
              <p:nvPr/>
            </p:nvSpPr>
            <p:spPr bwMode="auto">
              <a:xfrm>
                <a:off x="4069" y="3026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Text Box 21"/>
              <p:cNvSpPr txBox="1">
                <a:spLocks noChangeArrowheads="1"/>
              </p:cNvSpPr>
              <p:nvPr/>
            </p:nvSpPr>
            <p:spPr bwMode="auto">
              <a:xfrm>
                <a:off x="4119" y="3063"/>
                <a:ext cx="228" cy="291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E</a:t>
                </a:r>
                <a:endParaRPr lang="en-US" sz="2400" dirty="0"/>
              </a:p>
            </p:txBody>
          </p:sp>
        </p:grpSp>
        <p:sp>
          <p:nvSpPr>
            <p:cNvPr id="26" name="Freeform 16"/>
            <p:cNvSpPr>
              <a:spLocks/>
            </p:cNvSpPr>
            <p:nvPr/>
          </p:nvSpPr>
          <p:spPr bwMode="auto">
            <a:xfrm flipH="1">
              <a:off x="2438400" y="4495801"/>
              <a:ext cx="1066777" cy="558202"/>
            </a:xfrm>
            <a:custGeom>
              <a:avLst/>
              <a:gdLst>
                <a:gd name="connsiteX0" fmla="*/ 0 w 7647"/>
                <a:gd name="connsiteY0" fmla="*/ 1628 h 56628"/>
                <a:gd name="connsiteX1" fmla="*/ 2289 w 7647"/>
                <a:gd name="connsiteY1" fmla="*/ 46628 h 56628"/>
                <a:gd name="connsiteX2" fmla="*/ 7647 w 7647"/>
                <a:gd name="connsiteY2" fmla="*/ 56628 h 56628"/>
                <a:gd name="connsiteX0" fmla="*/ 0 w 11539"/>
                <a:gd name="connsiteY0" fmla="*/ 287 h 9117"/>
                <a:gd name="connsiteX1" fmla="*/ 4532 w 11539"/>
                <a:gd name="connsiteY1" fmla="*/ 7351 h 9117"/>
                <a:gd name="connsiteX2" fmla="*/ 11539 w 11539"/>
                <a:gd name="connsiteY2" fmla="*/ 9117 h 9117"/>
                <a:gd name="connsiteX0" fmla="*/ 0 w 10769"/>
                <a:gd name="connsiteY0" fmla="*/ 315 h 6441"/>
                <a:gd name="connsiteX1" fmla="*/ 4697 w 10769"/>
                <a:gd name="connsiteY1" fmla="*/ 4504 h 6441"/>
                <a:gd name="connsiteX2" fmla="*/ 10769 w 10769"/>
                <a:gd name="connsiteY2" fmla="*/ 6441 h 6441"/>
                <a:gd name="connsiteX0" fmla="*/ 0 w 10000"/>
                <a:gd name="connsiteY0" fmla="*/ 0 h 9511"/>
                <a:gd name="connsiteX1" fmla="*/ 4362 w 10000"/>
                <a:gd name="connsiteY1" fmla="*/ 6504 h 9511"/>
                <a:gd name="connsiteX2" fmla="*/ 10000 w 10000"/>
                <a:gd name="connsiteY2" fmla="*/ 9511 h 9511"/>
                <a:gd name="connsiteX0" fmla="*/ 0 w 10000"/>
                <a:gd name="connsiteY0" fmla="*/ 0 h 11581"/>
                <a:gd name="connsiteX1" fmla="*/ 4362 w 10000"/>
                <a:gd name="connsiteY1" fmla="*/ 8419 h 11581"/>
                <a:gd name="connsiteX2" fmla="*/ 10000 w 10000"/>
                <a:gd name="connsiteY2" fmla="*/ 11581 h 1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1581">
                  <a:moveTo>
                    <a:pt x="0" y="0"/>
                  </a:moveTo>
                  <a:cubicBezTo>
                    <a:pt x="245" y="2003"/>
                    <a:pt x="2695" y="6489"/>
                    <a:pt x="4362" y="8419"/>
                  </a:cubicBezTo>
                  <a:cubicBezTo>
                    <a:pt x="6029" y="10349"/>
                    <a:pt x="8831" y="10919"/>
                    <a:pt x="10000" y="11581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6"/>
            <p:cNvSpPr>
              <a:spLocks/>
            </p:cNvSpPr>
            <p:nvPr/>
          </p:nvSpPr>
          <p:spPr bwMode="auto">
            <a:xfrm flipV="1">
              <a:off x="2667000" y="3276600"/>
              <a:ext cx="1981200" cy="396875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564" y="0"/>
                </a:cxn>
                <a:cxn ang="0">
                  <a:pos x="1215" y="86"/>
                </a:cxn>
              </a:cxnLst>
              <a:rect l="0" t="0" r="r" b="b"/>
              <a:pathLst>
                <a:path w="1215" h="86">
                  <a:moveTo>
                    <a:pt x="0" y="85"/>
                  </a:moveTo>
                  <a:cubicBezTo>
                    <a:pt x="94" y="71"/>
                    <a:pt x="362" y="0"/>
                    <a:pt x="564" y="0"/>
                  </a:cubicBezTo>
                  <a:cubicBezTo>
                    <a:pt x="766" y="0"/>
                    <a:pt x="1080" y="68"/>
                    <a:pt x="1215" y="86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arrow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auto">
            <a:xfrm flipV="1">
              <a:off x="2362200" y="5257800"/>
              <a:ext cx="2438408" cy="769738"/>
            </a:xfrm>
            <a:custGeom>
              <a:avLst/>
              <a:gdLst>
                <a:gd name="connsiteX0" fmla="*/ 0 w 10000"/>
                <a:gd name="connsiteY0" fmla="*/ 10589 h 10589"/>
                <a:gd name="connsiteX1" fmla="*/ 4642 w 10000"/>
                <a:gd name="connsiteY1" fmla="*/ 705 h 10589"/>
                <a:gd name="connsiteX2" fmla="*/ 10000 w 10000"/>
                <a:gd name="connsiteY2" fmla="*/ 6361 h 10589"/>
                <a:gd name="connsiteX0" fmla="*/ 0 w 9697"/>
                <a:gd name="connsiteY0" fmla="*/ 10970 h 10970"/>
                <a:gd name="connsiteX1" fmla="*/ 4642 w 9697"/>
                <a:gd name="connsiteY1" fmla="*/ 1086 h 10970"/>
                <a:gd name="connsiteX2" fmla="*/ 9697 w 9697"/>
                <a:gd name="connsiteY2" fmla="*/ 4454 h 1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97" h="10970">
                  <a:moveTo>
                    <a:pt x="0" y="10970"/>
                  </a:moveTo>
                  <a:cubicBezTo>
                    <a:pt x="774" y="9342"/>
                    <a:pt x="3026" y="2172"/>
                    <a:pt x="4642" y="1086"/>
                  </a:cubicBezTo>
                  <a:cubicBezTo>
                    <a:pt x="6258" y="0"/>
                    <a:pt x="8586" y="2361"/>
                    <a:pt x="9697" y="445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arrow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16"/>
            <p:cNvSpPr>
              <a:spLocks/>
            </p:cNvSpPr>
            <p:nvPr/>
          </p:nvSpPr>
          <p:spPr bwMode="auto">
            <a:xfrm flipV="1">
              <a:off x="3810000" y="4572000"/>
              <a:ext cx="990600" cy="990639"/>
            </a:xfrm>
            <a:custGeom>
              <a:avLst/>
              <a:gdLst>
                <a:gd name="connsiteX0" fmla="*/ 0 w 10000"/>
                <a:gd name="connsiteY0" fmla="*/ 10589 h 10589"/>
                <a:gd name="connsiteX1" fmla="*/ 4642 w 10000"/>
                <a:gd name="connsiteY1" fmla="*/ 705 h 10589"/>
                <a:gd name="connsiteX2" fmla="*/ 10000 w 10000"/>
                <a:gd name="connsiteY2" fmla="*/ 6361 h 10589"/>
                <a:gd name="connsiteX0" fmla="*/ 0 w 9697"/>
                <a:gd name="connsiteY0" fmla="*/ 10970 h 10970"/>
                <a:gd name="connsiteX1" fmla="*/ 4642 w 9697"/>
                <a:gd name="connsiteY1" fmla="*/ 1086 h 10970"/>
                <a:gd name="connsiteX2" fmla="*/ 9697 w 9697"/>
                <a:gd name="connsiteY2" fmla="*/ 4454 h 10970"/>
                <a:gd name="connsiteX0" fmla="*/ 0 w 10000"/>
                <a:gd name="connsiteY0" fmla="*/ 10575 h 10575"/>
                <a:gd name="connsiteX1" fmla="*/ 4787 w 10000"/>
                <a:gd name="connsiteY1" fmla="*/ 1565 h 10575"/>
                <a:gd name="connsiteX2" fmla="*/ 10000 w 10000"/>
                <a:gd name="connsiteY2" fmla="*/ 1908 h 10575"/>
                <a:gd name="connsiteX0" fmla="*/ 0 w 10000"/>
                <a:gd name="connsiteY0" fmla="*/ 10575 h 10575"/>
                <a:gd name="connsiteX1" fmla="*/ 3846 w 10000"/>
                <a:gd name="connsiteY1" fmla="*/ 3908 h 10575"/>
                <a:gd name="connsiteX2" fmla="*/ 10000 w 10000"/>
                <a:gd name="connsiteY2" fmla="*/ 1908 h 10575"/>
                <a:gd name="connsiteX0" fmla="*/ 0 w 10000"/>
                <a:gd name="connsiteY0" fmla="*/ 8667 h 8667"/>
                <a:gd name="connsiteX1" fmla="*/ 3846 w 10000"/>
                <a:gd name="connsiteY1" fmla="*/ 2000 h 8667"/>
                <a:gd name="connsiteX2" fmla="*/ 10000 w 10000"/>
                <a:gd name="connsiteY2" fmla="*/ 0 h 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8667">
                  <a:moveTo>
                    <a:pt x="0" y="8667"/>
                  </a:moveTo>
                  <a:cubicBezTo>
                    <a:pt x="798" y="7183"/>
                    <a:pt x="2179" y="3445"/>
                    <a:pt x="3846" y="2000"/>
                  </a:cubicBezTo>
                  <a:cubicBezTo>
                    <a:pt x="5513" y="555"/>
                    <a:pt x="7221" y="24"/>
                    <a:pt x="1000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arrow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auto">
            <a:xfrm rot="10800000" flipV="1">
              <a:off x="3962400" y="4419600"/>
              <a:ext cx="990600" cy="990639"/>
            </a:xfrm>
            <a:custGeom>
              <a:avLst/>
              <a:gdLst>
                <a:gd name="connsiteX0" fmla="*/ 0 w 10000"/>
                <a:gd name="connsiteY0" fmla="*/ 10589 h 10589"/>
                <a:gd name="connsiteX1" fmla="*/ 4642 w 10000"/>
                <a:gd name="connsiteY1" fmla="*/ 705 h 10589"/>
                <a:gd name="connsiteX2" fmla="*/ 10000 w 10000"/>
                <a:gd name="connsiteY2" fmla="*/ 6361 h 10589"/>
                <a:gd name="connsiteX0" fmla="*/ 0 w 9697"/>
                <a:gd name="connsiteY0" fmla="*/ 10970 h 10970"/>
                <a:gd name="connsiteX1" fmla="*/ 4642 w 9697"/>
                <a:gd name="connsiteY1" fmla="*/ 1086 h 10970"/>
                <a:gd name="connsiteX2" fmla="*/ 9697 w 9697"/>
                <a:gd name="connsiteY2" fmla="*/ 4454 h 10970"/>
                <a:gd name="connsiteX0" fmla="*/ 0 w 10000"/>
                <a:gd name="connsiteY0" fmla="*/ 10575 h 10575"/>
                <a:gd name="connsiteX1" fmla="*/ 4787 w 10000"/>
                <a:gd name="connsiteY1" fmla="*/ 1565 h 10575"/>
                <a:gd name="connsiteX2" fmla="*/ 10000 w 10000"/>
                <a:gd name="connsiteY2" fmla="*/ 1908 h 10575"/>
                <a:gd name="connsiteX0" fmla="*/ 0 w 10000"/>
                <a:gd name="connsiteY0" fmla="*/ 10575 h 10575"/>
                <a:gd name="connsiteX1" fmla="*/ 3846 w 10000"/>
                <a:gd name="connsiteY1" fmla="*/ 3908 h 10575"/>
                <a:gd name="connsiteX2" fmla="*/ 10000 w 10000"/>
                <a:gd name="connsiteY2" fmla="*/ 1908 h 10575"/>
                <a:gd name="connsiteX0" fmla="*/ 0 w 10000"/>
                <a:gd name="connsiteY0" fmla="*/ 8667 h 8667"/>
                <a:gd name="connsiteX1" fmla="*/ 3846 w 10000"/>
                <a:gd name="connsiteY1" fmla="*/ 2000 h 8667"/>
                <a:gd name="connsiteX2" fmla="*/ 10000 w 10000"/>
                <a:gd name="connsiteY2" fmla="*/ 0 h 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8667">
                  <a:moveTo>
                    <a:pt x="0" y="8667"/>
                  </a:moveTo>
                  <a:cubicBezTo>
                    <a:pt x="798" y="7183"/>
                    <a:pt x="2179" y="3445"/>
                    <a:pt x="3846" y="2000"/>
                  </a:cubicBezTo>
                  <a:cubicBezTo>
                    <a:pt x="5513" y="555"/>
                    <a:pt x="7221" y="24"/>
                    <a:pt x="1000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arrow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16"/>
            <p:cNvSpPr>
              <a:spLocks/>
            </p:cNvSpPr>
            <p:nvPr/>
          </p:nvSpPr>
          <p:spPr bwMode="auto">
            <a:xfrm rot="6146653" flipV="1">
              <a:off x="1020096" y="3831194"/>
              <a:ext cx="1572311" cy="543249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564" y="0"/>
                </a:cxn>
                <a:cxn ang="0">
                  <a:pos x="1215" y="86"/>
                </a:cxn>
              </a:cxnLst>
              <a:rect l="0" t="0" r="r" b="b"/>
              <a:pathLst>
                <a:path w="1215" h="86">
                  <a:moveTo>
                    <a:pt x="0" y="85"/>
                  </a:moveTo>
                  <a:cubicBezTo>
                    <a:pt x="94" y="71"/>
                    <a:pt x="362" y="0"/>
                    <a:pt x="564" y="0"/>
                  </a:cubicBezTo>
                  <a:cubicBezTo>
                    <a:pt x="766" y="0"/>
                    <a:pt x="1080" y="68"/>
                    <a:pt x="1215" y="86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arrow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16"/>
            <p:cNvSpPr>
              <a:spLocks/>
            </p:cNvSpPr>
            <p:nvPr/>
          </p:nvSpPr>
          <p:spPr bwMode="auto">
            <a:xfrm rot="4713704">
              <a:off x="4233497" y="4184556"/>
              <a:ext cx="2018366" cy="399916"/>
            </a:xfrm>
            <a:custGeom>
              <a:avLst/>
              <a:gdLst>
                <a:gd name="connsiteX0" fmla="*/ 0 w 10087"/>
                <a:gd name="connsiteY0" fmla="*/ 12811 h 30371"/>
                <a:gd name="connsiteX1" fmla="*/ 4642 w 10087"/>
                <a:gd name="connsiteY1" fmla="*/ 2927 h 30371"/>
                <a:gd name="connsiteX2" fmla="*/ 10087 w 10087"/>
                <a:gd name="connsiteY2" fmla="*/ 30371 h 3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87" h="30371">
                  <a:moveTo>
                    <a:pt x="0" y="12811"/>
                  </a:moveTo>
                  <a:cubicBezTo>
                    <a:pt x="774" y="11183"/>
                    <a:pt x="2961" y="0"/>
                    <a:pt x="4642" y="2927"/>
                  </a:cubicBezTo>
                  <a:cubicBezTo>
                    <a:pt x="6323" y="5854"/>
                    <a:pt x="8976" y="28278"/>
                    <a:pt x="10087" y="30371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Text Box 8"/>
            <p:cNvSpPr txBox="1">
              <a:spLocks noChangeArrowheads="1"/>
            </p:cNvSpPr>
            <p:nvPr/>
          </p:nvSpPr>
          <p:spPr bwMode="auto">
            <a:xfrm>
              <a:off x="3200400" y="2590800"/>
              <a:ext cx="8636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$100</a:t>
              </a:r>
            </a:p>
          </p:txBody>
        </p:sp>
        <p:sp>
          <p:nvSpPr>
            <p:cNvPr id="44" name="Text Box 8"/>
            <p:cNvSpPr txBox="1">
              <a:spLocks noChangeArrowheads="1"/>
            </p:cNvSpPr>
            <p:nvPr/>
          </p:nvSpPr>
          <p:spPr bwMode="auto">
            <a:xfrm>
              <a:off x="4343400" y="4191000"/>
              <a:ext cx="63350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$20</a:t>
              </a:r>
              <a:endParaRPr lang="en-US" sz="2400" dirty="0"/>
            </a:p>
          </p:txBody>
        </p:sp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3276600" y="3195935"/>
              <a:ext cx="630301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$50</a:t>
              </a:r>
              <a:endParaRPr lang="en-US" sz="2400" dirty="0"/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1019592" y="3733800"/>
              <a:ext cx="58060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$10</a:t>
              </a:r>
              <a:endParaRPr lang="en-US" sz="2400" dirty="0"/>
            </a:p>
          </p:txBody>
        </p:sp>
        <p:sp>
          <p:nvSpPr>
            <p:cNvPr id="47" name="Text Box 8"/>
            <p:cNvSpPr txBox="1">
              <a:spLocks noChangeArrowheads="1"/>
            </p:cNvSpPr>
            <p:nvPr/>
          </p:nvSpPr>
          <p:spPr bwMode="auto">
            <a:xfrm>
              <a:off x="2625460" y="4419600"/>
              <a:ext cx="65114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$60</a:t>
              </a:r>
              <a:endParaRPr lang="en-US" sz="2400" dirty="0"/>
            </a:p>
          </p:txBody>
        </p:sp>
        <p:sp>
          <p:nvSpPr>
            <p:cNvPr id="48" name="Text Box 8"/>
            <p:cNvSpPr txBox="1">
              <a:spLocks noChangeArrowheads="1"/>
            </p:cNvSpPr>
            <p:nvPr/>
          </p:nvSpPr>
          <p:spPr bwMode="auto">
            <a:xfrm>
              <a:off x="5334000" y="3962400"/>
              <a:ext cx="625492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$30</a:t>
              </a:r>
              <a:endParaRPr lang="en-US" sz="2400" dirty="0"/>
            </a:p>
          </p:txBody>
        </p:sp>
        <p:sp>
          <p:nvSpPr>
            <p:cNvPr id="49" name="Text Box 8"/>
            <p:cNvSpPr txBox="1">
              <a:spLocks noChangeArrowheads="1"/>
            </p:cNvSpPr>
            <p:nvPr/>
          </p:nvSpPr>
          <p:spPr bwMode="auto">
            <a:xfrm>
              <a:off x="3581400" y="5105400"/>
              <a:ext cx="58060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$</a:t>
              </a:r>
              <a:r>
                <a:rPr lang="en-US" sz="2400" dirty="0" smtClean="0"/>
                <a:t>10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		G</a:t>
            </a:r>
            <a:r>
              <a:rPr lang="en-US" i="1" baseline="-25000" dirty="0" smtClean="0"/>
              <a:t>0</a:t>
            </a:r>
            <a:r>
              <a:rPr lang="en-US" i="1" dirty="0" smtClean="0"/>
              <a:t> 		       G</a:t>
            </a:r>
            <a:r>
              <a:rPr lang="en-US" i="1" baseline="-25000" dirty="0" smtClean="0"/>
              <a:t>1</a:t>
            </a:r>
            <a:r>
              <a:rPr lang="en-US" i="1" dirty="0" smtClean="0"/>
              <a:t> 			    G</a:t>
            </a:r>
            <a:r>
              <a:rPr lang="en-US" i="1" baseline="-25000" dirty="0" smtClean="0"/>
              <a:t>k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A World is a sequence of reputation graphs</a:t>
            </a:r>
            <a:endParaRPr lang="en-US" baseline="-25000" dirty="0" smtClean="0"/>
          </a:p>
          <a:p>
            <a:pPr>
              <a:buNone/>
            </a:pP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6" name="Footer Placeholder 28"/>
          <p:cNvSpPr>
            <a:spLocks noGrp="1"/>
          </p:cNvSpPr>
          <p:nvPr>
            <p:ph type="ftr" sz="quarter" idx="11"/>
          </p:nvPr>
        </p:nvSpPr>
        <p:spPr>
          <a:xfrm>
            <a:off x="304800" y="6477000"/>
            <a:ext cx="990600" cy="244475"/>
          </a:xfrm>
        </p:spPr>
        <p:txBody>
          <a:bodyPr/>
          <a:lstStyle/>
          <a:p>
            <a:r>
              <a:rPr kumimoji="0" lang="en-US" dirty="0" smtClean="0"/>
              <a:t>PASSAT 2009</a:t>
            </a:r>
            <a:endParaRPr kumimoji="0"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533400" y="2667000"/>
            <a:ext cx="1993883" cy="1735721"/>
            <a:chOff x="2257073" y="2060509"/>
            <a:chExt cx="1993883" cy="1735721"/>
          </a:xfrm>
        </p:grpSpPr>
        <p:grpSp>
          <p:nvGrpSpPr>
            <p:cNvPr id="9" name="Group 18"/>
            <p:cNvGrpSpPr>
              <a:grpSpLocks/>
            </p:cNvGrpSpPr>
            <p:nvPr/>
          </p:nvGrpSpPr>
          <p:grpSpPr bwMode="auto">
            <a:xfrm>
              <a:off x="3831051" y="2060509"/>
              <a:ext cx="286722" cy="491639"/>
              <a:chOff x="4069" y="3026"/>
              <a:chExt cx="354" cy="607"/>
            </a:xfrm>
          </p:grpSpPr>
          <p:sp>
            <p:nvSpPr>
              <p:cNvPr id="37" name="Oval 11"/>
              <p:cNvSpPr>
                <a:spLocks noChangeArrowheads="1"/>
              </p:cNvSpPr>
              <p:nvPr/>
            </p:nvSpPr>
            <p:spPr bwMode="auto">
              <a:xfrm>
                <a:off x="4069" y="3026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Text Box 12"/>
              <p:cNvSpPr txBox="1">
                <a:spLocks noChangeArrowheads="1"/>
              </p:cNvSpPr>
              <p:nvPr/>
            </p:nvSpPr>
            <p:spPr bwMode="auto">
              <a:xfrm>
                <a:off x="4119" y="3063"/>
                <a:ext cx="228" cy="57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10" name="Group 17"/>
            <p:cNvGrpSpPr>
              <a:grpSpLocks/>
            </p:cNvGrpSpPr>
            <p:nvPr/>
          </p:nvGrpSpPr>
          <p:grpSpPr bwMode="auto">
            <a:xfrm>
              <a:off x="2562671" y="2062131"/>
              <a:ext cx="286722" cy="481920"/>
              <a:chOff x="2488" y="3028"/>
              <a:chExt cx="354" cy="595"/>
            </a:xfrm>
          </p:grpSpPr>
          <p:sp>
            <p:nvSpPr>
              <p:cNvPr id="35" name="Oval 34"/>
              <p:cNvSpPr>
                <a:spLocks noChangeArrowheads="1"/>
              </p:cNvSpPr>
              <p:nvPr/>
            </p:nvSpPr>
            <p:spPr bwMode="auto">
              <a:xfrm>
                <a:off x="2488" y="3028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Text Box 15"/>
              <p:cNvSpPr txBox="1">
                <a:spLocks noChangeArrowheads="1"/>
              </p:cNvSpPr>
              <p:nvPr/>
            </p:nvSpPr>
            <p:spPr bwMode="auto">
              <a:xfrm>
                <a:off x="2538" y="3053"/>
                <a:ext cx="228" cy="57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400" dirty="0"/>
              </a:p>
            </p:txBody>
          </p:sp>
        </p:grpSp>
        <p:sp>
          <p:nvSpPr>
            <p:cNvPr id="11" name="Freeform 16"/>
            <p:cNvSpPr>
              <a:spLocks/>
            </p:cNvSpPr>
            <p:nvPr/>
          </p:nvSpPr>
          <p:spPr bwMode="auto">
            <a:xfrm>
              <a:off x="2852633" y="2107487"/>
              <a:ext cx="984088" cy="69656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564" y="0"/>
                </a:cxn>
                <a:cxn ang="0">
                  <a:pos x="1215" y="86"/>
                </a:cxn>
              </a:cxnLst>
              <a:rect l="0" t="0" r="r" b="b"/>
              <a:pathLst>
                <a:path w="1215" h="86">
                  <a:moveTo>
                    <a:pt x="0" y="85"/>
                  </a:moveTo>
                  <a:cubicBezTo>
                    <a:pt x="94" y="71"/>
                    <a:pt x="362" y="0"/>
                    <a:pt x="564" y="0"/>
                  </a:cubicBezTo>
                  <a:cubicBezTo>
                    <a:pt x="766" y="0"/>
                    <a:pt x="1080" y="68"/>
                    <a:pt x="1215" y="86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19"/>
            <p:cNvGrpSpPr>
              <a:grpSpLocks/>
            </p:cNvGrpSpPr>
            <p:nvPr/>
          </p:nvGrpSpPr>
          <p:grpSpPr bwMode="auto">
            <a:xfrm>
              <a:off x="3923386" y="3304591"/>
              <a:ext cx="286722" cy="491639"/>
              <a:chOff x="4069" y="3026"/>
              <a:chExt cx="354" cy="607"/>
            </a:xfrm>
          </p:grpSpPr>
          <p:sp>
            <p:nvSpPr>
              <p:cNvPr id="33" name="Oval 20"/>
              <p:cNvSpPr>
                <a:spLocks noChangeArrowheads="1"/>
              </p:cNvSpPr>
              <p:nvPr/>
            </p:nvSpPr>
            <p:spPr bwMode="auto">
              <a:xfrm>
                <a:off x="4069" y="3026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21"/>
              <p:cNvSpPr txBox="1">
                <a:spLocks noChangeArrowheads="1"/>
              </p:cNvSpPr>
              <p:nvPr/>
            </p:nvSpPr>
            <p:spPr bwMode="auto">
              <a:xfrm>
                <a:off x="4119" y="3063"/>
                <a:ext cx="228" cy="57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13" name="Group 19"/>
            <p:cNvGrpSpPr>
              <a:grpSpLocks/>
            </p:cNvGrpSpPr>
            <p:nvPr/>
          </p:nvGrpSpPr>
          <p:grpSpPr bwMode="auto">
            <a:xfrm>
              <a:off x="2431460" y="3017869"/>
              <a:ext cx="286722" cy="491639"/>
              <a:chOff x="4069" y="3026"/>
              <a:chExt cx="354" cy="607"/>
            </a:xfrm>
          </p:grpSpPr>
          <p:sp>
            <p:nvSpPr>
              <p:cNvPr id="31" name="Oval 30"/>
              <p:cNvSpPr>
                <a:spLocks noChangeArrowheads="1"/>
              </p:cNvSpPr>
              <p:nvPr/>
            </p:nvSpPr>
            <p:spPr bwMode="auto">
              <a:xfrm>
                <a:off x="4069" y="3026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21"/>
              <p:cNvSpPr txBox="1">
                <a:spLocks noChangeArrowheads="1"/>
              </p:cNvSpPr>
              <p:nvPr/>
            </p:nvSpPr>
            <p:spPr bwMode="auto">
              <a:xfrm>
                <a:off x="4119" y="3063"/>
                <a:ext cx="228" cy="57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14" name="Group 19"/>
            <p:cNvGrpSpPr>
              <a:grpSpLocks/>
            </p:cNvGrpSpPr>
            <p:nvPr/>
          </p:nvGrpSpPr>
          <p:grpSpPr bwMode="auto">
            <a:xfrm>
              <a:off x="3223590" y="2643672"/>
              <a:ext cx="286722" cy="491639"/>
              <a:chOff x="4069" y="3026"/>
              <a:chExt cx="354" cy="607"/>
            </a:xfrm>
          </p:grpSpPr>
          <p:sp>
            <p:nvSpPr>
              <p:cNvPr id="29" name="Oval 20"/>
              <p:cNvSpPr>
                <a:spLocks noChangeArrowheads="1"/>
              </p:cNvSpPr>
              <p:nvPr/>
            </p:nvSpPr>
            <p:spPr bwMode="auto">
              <a:xfrm>
                <a:off x="4069" y="3026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21"/>
              <p:cNvSpPr txBox="1">
                <a:spLocks noChangeArrowheads="1"/>
              </p:cNvSpPr>
              <p:nvPr/>
            </p:nvSpPr>
            <p:spPr bwMode="auto">
              <a:xfrm>
                <a:off x="4119" y="3063"/>
                <a:ext cx="228" cy="57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400" dirty="0"/>
              </a:p>
            </p:txBody>
          </p:sp>
        </p:grpSp>
        <p:sp>
          <p:nvSpPr>
            <p:cNvPr id="15" name="Freeform 16"/>
            <p:cNvSpPr>
              <a:spLocks/>
            </p:cNvSpPr>
            <p:nvPr/>
          </p:nvSpPr>
          <p:spPr bwMode="auto">
            <a:xfrm flipH="1">
              <a:off x="2718182" y="2876939"/>
              <a:ext cx="544274" cy="284797"/>
            </a:xfrm>
            <a:custGeom>
              <a:avLst/>
              <a:gdLst>
                <a:gd name="connsiteX0" fmla="*/ 0 w 7647"/>
                <a:gd name="connsiteY0" fmla="*/ 1628 h 56628"/>
                <a:gd name="connsiteX1" fmla="*/ 2289 w 7647"/>
                <a:gd name="connsiteY1" fmla="*/ 46628 h 56628"/>
                <a:gd name="connsiteX2" fmla="*/ 7647 w 7647"/>
                <a:gd name="connsiteY2" fmla="*/ 56628 h 56628"/>
                <a:gd name="connsiteX0" fmla="*/ 0 w 11539"/>
                <a:gd name="connsiteY0" fmla="*/ 287 h 9117"/>
                <a:gd name="connsiteX1" fmla="*/ 4532 w 11539"/>
                <a:gd name="connsiteY1" fmla="*/ 7351 h 9117"/>
                <a:gd name="connsiteX2" fmla="*/ 11539 w 11539"/>
                <a:gd name="connsiteY2" fmla="*/ 9117 h 9117"/>
                <a:gd name="connsiteX0" fmla="*/ 0 w 10769"/>
                <a:gd name="connsiteY0" fmla="*/ 315 h 6441"/>
                <a:gd name="connsiteX1" fmla="*/ 4697 w 10769"/>
                <a:gd name="connsiteY1" fmla="*/ 4504 h 6441"/>
                <a:gd name="connsiteX2" fmla="*/ 10769 w 10769"/>
                <a:gd name="connsiteY2" fmla="*/ 6441 h 6441"/>
                <a:gd name="connsiteX0" fmla="*/ 0 w 10000"/>
                <a:gd name="connsiteY0" fmla="*/ 0 h 9511"/>
                <a:gd name="connsiteX1" fmla="*/ 4362 w 10000"/>
                <a:gd name="connsiteY1" fmla="*/ 6504 h 9511"/>
                <a:gd name="connsiteX2" fmla="*/ 10000 w 10000"/>
                <a:gd name="connsiteY2" fmla="*/ 9511 h 9511"/>
                <a:gd name="connsiteX0" fmla="*/ 0 w 10000"/>
                <a:gd name="connsiteY0" fmla="*/ 0 h 11581"/>
                <a:gd name="connsiteX1" fmla="*/ 4362 w 10000"/>
                <a:gd name="connsiteY1" fmla="*/ 8419 h 11581"/>
                <a:gd name="connsiteX2" fmla="*/ 10000 w 10000"/>
                <a:gd name="connsiteY2" fmla="*/ 11581 h 1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1581">
                  <a:moveTo>
                    <a:pt x="0" y="0"/>
                  </a:moveTo>
                  <a:cubicBezTo>
                    <a:pt x="245" y="2003"/>
                    <a:pt x="2695" y="6489"/>
                    <a:pt x="4362" y="8419"/>
                  </a:cubicBezTo>
                  <a:cubicBezTo>
                    <a:pt x="6029" y="10349"/>
                    <a:pt x="8831" y="10919"/>
                    <a:pt x="10000" y="11581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 flipV="1">
              <a:off x="2834814" y="2254898"/>
              <a:ext cx="1010816" cy="202487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564" y="0"/>
                </a:cxn>
                <a:cxn ang="0">
                  <a:pos x="1215" y="86"/>
                </a:cxn>
              </a:cxnLst>
              <a:rect l="0" t="0" r="r" b="b"/>
              <a:pathLst>
                <a:path w="1215" h="86">
                  <a:moveTo>
                    <a:pt x="0" y="85"/>
                  </a:moveTo>
                  <a:cubicBezTo>
                    <a:pt x="94" y="71"/>
                    <a:pt x="362" y="0"/>
                    <a:pt x="564" y="0"/>
                  </a:cubicBezTo>
                  <a:cubicBezTo>
                    <a:pt x="766" y="0"/>
                    <a:pt x="1080" y="68"/>
                    <a:pt x="1215" y="86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arrow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 flipV="1">
              <a:off x="2679304" y="3265714"/>
              <a:ext cx="1244086" cy="392723"/>
            </a:xfrm>
            <a:custGeom>
              <a:avLst/>
              <a:gdLst>
                <a:gd name="connsiteX0" fmla="*/ 0 w 10000"/>
                <a:gd name="connsiteY0" fmla="*/ 10589 h 10589"/>
                <a:gd name="connsiteX1" fmla="*/ 4642 w 10000"/>
                <a:gd name="connsiteY1" fmla="*/ 705 h 10589"/>
                <a:gd name="connsiteX2" fmla="*/ 10000 w 10000"/>
                <a:gd name="connsiteY2" fmla="*/ 6361 h 10589"/>
                <a:gd name="connsiteX0" fmla="*/ 0 w 9697"/>
                <a:gd name="connsiteY0" fmla="*/ 10970 h 10970"/>
                <a:gd name="connsiteX1" fmla="*/ 4642 w 9697"/>
                <a:gd name="connsiteY1" fmla="*/ 1086 h 10970"/>
                <a:gd name="connsiteX2" fmla="*/ 9697 w 9697"/>
                <a:gd name="connsiteY2" fmla="*/ 4454 h 1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97" h="10970">
                  <a:moveTo>
                    <a:pt x="0" y="10970"/>
                  </a:moveTo>
                  <a:cubicBezTo>
                    <a:pt x="774" y="9342"/>
                    <a:pt x="3026" y="2172"/>
                    <a:pt x="4642" y="1086"/>
                  </a:cubicBezTo>
                  <a:cubicBezTo>
                    <a:pt x="6258" y="0"/>
                    <a:pt x="8586" y="2361"/>
                    <a:pt x="9697" y="445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arrow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3417977" y="2915816"/>
              <a:ext cx="505408" cy="505428"/>
            </a:xfrm>
            <a:custGeom>
              <a:avLst/>
              <a:gdLst>
                <a:gd name="connsiteX0" fmla="*/ 0 w 10000"/>
                <a:gd name="connsiteY0" fmla="*/ 10589 h 10589"/>
                <a:gd name="connsiteX1" fmla="*/ 4642 w 10000"/>
                <a:gd name="connsiteY1" fmla="*/ 705 h 10589"/>
                <a:gd name="connsiteX2" fmla="*/ 10000 w 10000"/>
                <a:gd name="connsiteY2" fmla="*/ 6361 h 10589"/>
                <a:gd name="connsiteX0" fmla="*/ 0 w 9697"/>
                <a:gd name="connsiteY0" fmla="*/ 10970 h 10970"/>
                <a:gd name="connsiteX1" fmla="*/ 4642 w 9697"/>
                <a:gd name="connsiteY1" fmla="*/ 1086 h 10970"/>
                <a:gd name="connsiteX2" fmla="*/ 9697 w 9697"/>
                <a:gd name="connsiteY2" fmla="*/ 4454 h 10970"/>
                <a:gd name="connsiteX0" fmla="*/ 0 w 10000"/>
                <a:gd name="connsiteY0" fmla="*/ 10575 h 10575"/>
                <a:gd name="connsiteX1" fmla="*/ 4787 w 10000"/>
                <a:gd name="connsiteY1" fmla="*/ 1565 h 10575"/>
                <a:gd name="connsiteX2" fmla="*/ 10000 w 10000"/>
                <a:gd name="connsiteY2" fmla="*/ 1908 h 10575"/>
                <a:gd name="connsiteX0" fmla="*/ 0 w 10000"/>
                <a:gd name="connsiteY0" fmla="*/ 10575 h 10575"/>
                <a:gd name="connsiteX1" fmla="*/ 3846 w 10000"/>
                <a:gd name="connsiteY1" fmla="*/ 3908 h 10575"/>
                <a:gd name="connsiteX2" fmla="*/ 10000 w 10000"/>
                <a:gd name="connsiteY2" fmla="*/ 1908 h 10575"/>
                <a:gd name="connsiteX0" fmla="*/ 0 w 10000"/>
                <a:gd name="connsiteY0" fmla="*/ 8667 h 8667"/>
                <a:gd name="connsiteX1" fmla="*/ 3846 w 10000"/>
                <a:gd name="connsiteY1" fmla="*/ 2000 h 8667"/>
                <a:gd name="connsiteX2" fmla="*/ 10000 w 10000"/>
                <a:gd name="connsiteY2" fmla="*/ 0 h 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8667">
                  <a:moveTo>
                    <a:pt x="0" y="8667"/>
                  </a:moveTo>
                  <a:cubicBezTo>
                    <a:pt x="798" y="7183"/>
                    <a:pt x="2179" y="3445"/>
                    <a:pt x="3846" y="2000"/>
                  </a:cubicBezTo>
                  <a:cubicBezTo>
                    <a:pt x="5513" y="555"/>
                    <a:pt x="7221" y="24"/>
                    <a:pt x="1000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arrow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 rot="10800000" flipV="1">
              <a:off x="3495733" y="2838061"/>
              <a:ext cx="505408" cy="505428"/>
            </a:xfrm>
            <a:custGeom>
              <a:avLst/>
              <a:gdLst>
                <a:gd name="connsiteX0" fmla="*/ 0 w 10000"/>
                <a:gd name="connsiteY0" fmla="*/ 10589 h 10589"/>
                <a:gd name="connsiteX1" fmla="*/ 4642 w 10000"/>
                <a:gd name="connsiteY1" fmla="*/ 705 h 10589"/>
                <a:gd name="connsiteX2" fmla="*/ 10000 w 10000"/>
                <a:gd name="connsiteY2" fmla="*/ 6361 h 10589"/>
                <a:gd name="connsiteX0" fmla="*/ 0 w 9697"/>
                <a:gd name="connsiteY0" fmla="*/ 10970 h 10970"/>
                <a:gd name="connsiteX1" fmla="*/ 4642 w 9697"/>
                <a:gd name="connsiteY1" fmla="*/ 1086 h 10970"/>
                <a:gd name="connsiteX2" fmla="*/ 9697 w 9697"/>
                <a:gd name="connsiteY2" fmla="*/ 4454 h 10970"/>
                <a:gd name="connsiteX0" fmla="*/ 0 w 10000"/>
                <a:gd name="connsiteY0" fmla="*/ 10575 h 10575"/>
                <a:gd name="connsiteX1" fmla="*/ 4787 w 10000"/>
                <a:gd name="connsiteY1" fmla="*/ 1565 h 10575"/>
                <a:gd name="connsiteX2" fmla="*/ 10000 w 10000"/>
                <a:gd name="connsiteY2" fmla="*/ 1908 h 10575"/>
                <a:gd name="connsiteX0" fmla="*/ 0 w 10000"/>
                <a:gd name="connsiteY0" fmla="*/ 10575 h 10575"/>
                <a:gd name="connsiteX1" fmla="*/ 3846 w 10000"/>
                <a:gd name="connsiteY1" fmla="*/ 3908 h 10575"/>
                <a:gd name="connsiteX2" fmla="*/ 10000 w 10000"/>
                <a:gd name="connsiteY2" fmla="*/ 1908 h 10575"/>
                <a:gd name="connsiteX0" fmla="*/ 0 w 10000"/>
                <a:gd name="connsiteY0" fmla="*/ 8667 h 8667"/>
                <a:gd name="connsiteX1" fmla="*/ 3846 w 10000"/>
                <a:gd name="connsiteY1" fmla="*/ 2000 h 8667"/>
                <a:gd name="connsiteX2" fmla="*/ 10000 w 10000"/>
                <a:gd name="connsiteY2" fmla="*/ 0 h 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8667">
                  <a:moveTo>
                    <a:pt x="0" y="8667"/>
                  </a:moveTo>
                  <a:cubicBezTo>
                    <a:pt x="798" y="7183"/>
                    <a:pt x="2179" y="3445"/>
                    <a:pt x="3846" y="2000"/>
                  </a:cubicBezTo>
                  <a:cubicBezTo>
                    <a:pt x="5513" y="555"/>
                    <a:pt x="7221" y="24"/>
                    <a:pt x="1000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arrow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 rot="6146653" flipV="1">
              <a:off x="1994557" y="2537854"/>
              <a:ext cx="802199" cy="277168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564" y="0"/>
                </a:cxn>
                <a:cxn ang="0">
                  <a:pos x="1215" y="86"/>
                </a:cxn>
              </a:cxnLst>
              <a:rect l="0" t="0" r="r" b="b"/>
              <a:pathLst>
                <a:path w="1215" h="86">
                  <a:moveTo>
                    <a:pt x="0" y="85"/>
                  </a:moveTo>
                  <a:cubicBezTo>
                    <a:pt x="94" y="71"/>
                    <a:pt x="362" y="0"/>
                    <a:pt x="564" y="0"/>
                  </a:cubicBezTo>
                  <a:cubicBezTo>
                    <a:pt x="766" y="0"/>
                    <a:pt x="1080" y="68"/>
                    <a:pt x="1215" y="86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arrow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 rot="4713704">
              <a:off x="3634047" y="2718141"/>
              <a:ext cx="1029779" cy="204039"/>
            </a:xfrm>
            <a:custGeom>
              <a:avLst/>
              <a:gdLst>
                <a:gd name="connsiteX0" fmla="*/ 0 w 10087"/>
                <a:gd name="connsiteY0" fmla="*/ 12811 h 30371"/>
                <a:gd name="connsiteX1" fmla="*/ 4642 w 10087"/>
                <a:gd name="connsiteY1" fmla="*/ 2927 h 30371"/>
                <a:gd name="connsiteX2" fmla="*/ 10087 w 10087"/>
                <a:gd name="connsiteY2" fmla="*/ 30371 h 3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87" h="30371">
                  <a:moveTo>
                    <a:pt x="0" y="12811"/>
                  </a:moveTo>
                  <a:cubicBezTo>
                    <a:pt x="774" y="11183"/>
                    <a:pt x="2961" y="0"/>
                    <a:pt x="4642" y="2927"/>
                  </a:cubicBezTo>
                  <a:cubicBezTo>
                    <a:pt x="6323" y="5854"/>
                    <a:pt x="8976" y="28278"/>
                    <a:pt x="10087" y="30371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743200" y="2667000"/>
            <a:ext cx="1993883" cy="1735721"/>
            <a:chOff x="2743200" y="2667000"/>
            <a:chExt cx="1993883" cy="1735721"/>
          </a:xfrm>
        </p:grpSpPr>
        <p:grpSp>
          <p:nvGrpSpPr>
            <p:cNvPr id="41" name="Group 18"/>
            <p:cNvGrpSpPr>
              <a:grpSpLocks/>
            </p:cNvGrpSpPr>
            <p:nvPr/>
          </p:nvGrpSpPr>
          <p:grpSpPr bwMode="auto">
            <a:xfrm>
              <a:off x="4317178" y="2667000"/>
              <a:ext cx="286722" cy="491639"/>
              <a:chOff x="4069" y="3026"/>
              <a:chExt cx="354" cy="607"/>
            </a:xfrm>
          </p:grpSpPr>
          <p:sp>
            <p:nvSpPr>
              <p:cNvPr id="62" name="Oval 11"/>
              <p:cNvSpPr>
                <a:spLocks noChangeArrowheads="1"/>
              </p:cNvSpPr>
              <p:nvPr/>
            </p:nvSpPr>
            <p:spPr bwMode="auto">
              <a:xfrm>
                <a:off x="4069" y="3026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Text Box 12"/>
              <p:cNvSpPr txBox="1">
                <a:spLocks noChangeArrowheads="1"/>
              </p:cNvSpPr>
              <p:nvPr/>
            </p:nvSpPr>
            <p:spPr bwMode="auto">
              <a:xfrm>
                <a:off x="4119" y="3063"/>
                <a:ext cx="228" cy="57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42" name="Group 17"/>
            <p:cNvGrpSpPr>
              <a:grpSpLocks/>
            </p:cNvGrpSpPr>
            <p:nvPr/>
          </p:nvGrpSpPr>
          <p:grpSpPr bwMode="auto">
            <a:xfrm>
              <a:off x="3048798" y="2668622"/>
              <a:ext cx="286722" cy="481920"/>
              <a:chOff x="2488" y="3028"/>
              <a:chExt cx="354" cy="595"/>
            </a:xfrm>
          </p:grpSpPr>
          <p:sp>
            <p:nvSpPr>
              <p:cNvPr id="60" name="Oval 59"/>
              <p:cNvSpPr>
                <a:spLocks noChangeArrowheads="1"/>
              </p:cNvSpPr>
              <p:nvPr/>
            </p:nvSpPr>
            <p:spPr bwMode="auto">
              <a:xfrm>
                <a:off x="2488" y="3028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Text Box 15"/>
              <p:cNvSpPr txBox="1">
                <a:spLocks noChangeArrowheads="1"/>
              </p:cNvSpPr>
              <p:nvPr/>
            </p:nvSpPr>
            <p:spPr bwMode="auto">
              <a:xfrm>
                <a:off x="2538" y="3053"/>
                <a:ext cx="228" cy="57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400" dirty="0"/>
              </a:p>
            </p:txBody>
          </p:sp>
        </p:grpSp>
        <p:sp>
          <p:nvSpPr>
            <p:cNvPr id="43" name="Freeform 16"/>
            <p:cNvSpPr>
              <a:spLocks/>
            </p:cNvSpPr>
            <p:nvPr/>
          </p:nvSpPr>
          <p:spPr bwMode="auto">
            <a:xfrm>
              <a:off x="3338760" y="2713978"/>
              <a:ext cx="984088" cy="69656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564" y="0"/>
                </a:cxn>
                <a:cxn ang="0">
                  <a:pos x="1215" y="86"/>
                </a:cxn>
              </a:cxnLst>
              <a:rect l="0" t="0" r="r" b="b"/>
              <a:pathLst>
                <a:path w="1215" h="86">
                  <a:moveTo>
                    <a:pt x="0" y="85"/>
                  </a:moveTo>
                  <a:cubicBezTo>
                    <a:pt x="94" y="71"/>
                    <a:pt x="362" y="0"/>
                    <a:pt x="564" y="0"/>
                  </a:cubicBezTo>
                  <a:cubicBezTo>
                    <a:pt x="766" y="0"/>
                    <a:pt x="1080" y="68"/>
                    <a:pt x="1215" y="86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" name="Group 19"/>
            <p:cNvGrpSpPr>
              <a:grpSpLocks/>
            </p:cNvGrpSpPr>
            <p:nvPr/>
          </p:nvGrpSpPr>
          <p:grpSpPr bwMode="auto">
            <a:xfrm>
              <a:off x="4409513" y="3911082"/>
              <a:ext cx="286722" cy="491639"/>
              <a:chOff x="4069" y="3026"/>
              <a:chExt cx="354" cy="607"/>
            </a:xfrm>
          </p:grpSpPr>
          <p:sp>
            <p:nvSpPr>
              <p:cNvPr id="58" name="Oval 20"/>
              <p:cNvSpPr>
                <a:spLocks noChangeArrowheads="1"/>
              </p:cNvSpPr>
              <p:nvPr/>
            </p:nvSpPr>
            <p:spPr bwMode="auto">
              <a:xfrm>
                <a:off x="4069" y="3026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Text Box 21"/>
              <p:cNvSpPr txBox="1">
                <a:spLocks noChangeArrowheads="1"/>
              </p:cNvSpPr>
              <p:nvPr/>
            </p:nvSpPr>
            <p:spPr bwMode="auto">
              <a:xfrm>
                <a:off x="4119" y="3063"/>
                <a:ext cx="228" cy="57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45" name="Group 19"/>
            <p:cNvGrpSpPr>
              <a:grpSpLocks/>
            </p:cNvGrpSpPr>
            <p:nvPr/>
          </p:nvGrpSpPr>
          <p:grpSpPr bwMode="auto">
            <a:xfrm>
              <a:off x="2917587" y="3624360"/>
              <a:ext cx="286722" cy="491639"/>
              <a:chOff x="4069" y="3026"/>
              <a:chExt cx="354" cy="607"/>
            </a:xfrm>
          </p:grpSpPr>
          <p:sp>
            <p:nvSpPr>
              <p:cNvPr id="56" name="Oval 55"/>
              <p:cNvSpPr>
                <a:spLocks noChangeArrowheads="1"/>
              </p:cNvSpPr>
              <p:nvPr/>
            </p:nvSpPr>
            <p:spPr bwMode="auto">
              <a:xfrm>
                <a:off x="4069" y="3026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Text Box 21"/>
              <p:cNvSpPr txBox="1">
                <a:spLocks noChangeArrowheads="1"/>
              </p:cNvSpPr>
              <p:nvPr/>
            </p:nvSpPr>
            <p:spPr bwMode="auto">
              <a:xfrm>
                <a:off x="4119" y="3063"/>
                <a:ext cx="228" cy="57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46" name="Group 19"/>
            <p:cNvGrpSpPr>
              <a:grpSpLocks/>
            </p:cNvGrpSpPr>
            <p:nvPr/>
          </p:nvGrpSpPr>
          <p:grpSpPr bwMode="auto">
            <a:xfrm>
              <a:off x="3709717" y="3250163"/>
              <a:ext cx="286722" cy="491639"/>
              <a:chOff x="4069" y="3026"/>
              <a:chExt cx="354" cy="607"/>
            </a:xfrm>
          </p:grpSpPr>
          <p:sp>
            <p:nvSpPr>
              <p:cNvPr id="54" name="Oval 20"/>
              <p:cNvSpPr>
                <a:spLocks noChangeArrowheads="1"/>
              </p:cNvSpPr>
              <p:nvPr/>
            </p:nvSpPr>
            <p:spPr bwMode="auto">
              <a:xfrm>
                <a:off x="4069" y="3026"/>
                <a:ext cx="354" cy="354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Text Box 21"/>
              <p:cNvSpPr txBox="1">
                <a:spLocks noChangeArrowheads="1"/>
              </p:cNvSpPr>
              <p:nvPr/>
            </p:nvSpPr>
            <p:spPr bwMode="auto">
              <a:xfrm>
                <a:off x="4119" y="3063"/>
                <a:ext cx="228" cy="57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400" dirty="0"/>
              </a:p>
            </p:txBody>
          </p:sp>
        </p:grpSp>
        <p:sp>
          <p:nvSpPr>
            <p:cNvPr id="47" name="Freeform 16"/>
            <p:cNvSpPr>
              <a:spLocks/>
            </p:cNvSpPr>
            <p:nvPr/>
          </p:nvSpPr>
          <p:spPr bwMode="auto">
            <a:xfrm flipH="1">
              <a:off x="3204309" y="3483430"/>
              <a:ext cx="544274" cy="284797"/>
            </a:xfrm>
            <a:custGeom>
              <a:avLst/>
              <a:gdLst>
                <a:gd name="connsiteX0" fmla="*/ 0 w 7647"/>
                <a:gd name="connsiteY0" fmla="*/ 1628 h 56628"/>
                <a:gd name="connsiteX1" fmla="*/ 2289 w 7647"/>
                <a:gd name="connsiteY1" fmla="*/ 46628 h 56628"/>
                <a:gd name="connsiteX2" fmla="*/ 7647 w 7647"/>
                <a:gd name="connsiteY2" fmla="*/ 56628 h 56628"/>
                <a:gd name="connsiteX0" fmla="*/ 0 w 11539"/>
                <a:gd name="connsiteY0" fmla="*/ 287 h 9117"/>
                <a:gd name="connsiteX1" fmla="*/ 4532 w 11539"/>
                <a:gd name="connsiteY1" fmla="*/ 7351 h 9117"/>
                <a:gd name="connsiteX2" fmla="*/ 11539 w 11539"/>
                <a:gd name="connsiteY2" fmla="*/ 9117 h 9117"/>
                <a:gd name="connsiteX0" fmla="*/ 0 w 10769"/>
                <a:gd name="connsiteY0" fmla="*/ 315 h 6441"/>
                <a:gd name="connsiteX1" fmla="*/ 4697 w 10769"/>
                <a:gd name="connsiteY1" fmla="*/ 4504 h 6441"/>
                <a:gd name="connsiteX2" fmla="*/ 10769 w 10769"/>
                <a:gd name="connsiteY2" fmla="*/ 6441 h 6441"/>
                <a:gd name="connsiteX0" fmla="*/ 0 w 10000"/>
                <a:gd name="connsiteY0" fmla="*/ 0 h 9511"/>
                <a:gd name="connsiteX1" fmla="*/ 4362 w 10000"/>
                <a:gd name="connsiteY1" fmla="*/ 6504 h 9511"/>
                <a:gd name="connsiteX2" fmla="*/ 10000 w 10000"/>
                <a:gd name="connsiteY2" fmla="*/ 9511 h 9511"/>
                <a:gd name="connsiteX0" fmla="*/ 0 w 10000"/>
                <a:gd name="connsiteY0" fmla="*/ 0 h 11581"/>
                <a:gd name="connsiteX1" fmla="*/ 4362 w 10000"/>
                <a:gd name="connsiteY1" fmla="*/ 8419 h 11581"/>
                <a:gd name="connsiteX2" fmla="*/ 10000 w 10000"/>
                <a:gd name="connsiteY2" fmla="*/ 11581 h 1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1581">
                  <a:moveTo>
                    <a:pt x="0" y="0"/>
                  </a:moveTo>
                  <a:cubicBezTo>
                    <a:pt x="245" y="2003"/>
                    <a:pt x="2695" y="6489"/>
                    <a:pt x="4362" y="8419"/>
                  </a:cubicBezTo>
                  <a:cubicBezTo>
                    <a:pt x="6029" y="10349"/>
                    <a:pt x="8831" y="10919"/>
                    <a:pt x="10000" y="11581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6"/>
            <p:cNvSpPr>
              <a:spLocks/>
            </p:cNvSpPr>
            <p:nvPr/>
          </p:nvSpPr>
          <p:spPr bwMode="auto">
            <a:xfrm flipV="1">
              <a:off x="3276669" y="2929413"/>
              <a:ext cx="457131" cy="499587"/>
            </a:xfrm>
            <a:custGeom>
              <a:avLst/>
              <a:gdLst>
                <a:gd name="connsiteX0" fmla="*/ 0 w 5323"/>
                <a:gd name="connsiteY0" fmla="*/ 26246 h 26246"/>
                <a:gd name="connsiteX1" fmla="*/ 4642 w 5323"/>
                <a:gd name="connsiteY1" fmla="*/ 16362 h 26246"/>
                <a:gd name="connsiteX2" fmla="*/ 4084 w 5323"/>
                <a:gd name="connsiteY2" fmla="*/ 2093 h 26246"/>
                <a:gd name="connsiteX0" fmla="*/ 0 w 7672"/>
                <a:gd name="connsiteY0" fmla="*/ 10000 h 10000"/>
                <a:gd name="connsiteX1" fmla="*/ 3425 w 7672"/>
                <a:gd name="connsiteY1" fmla="*/ 2231 h 10000"/>
                <a:gd name="connsiteX2" fmla="*/ 7672 w 7672"/>
                <a:gd name="connsiteY2" fmla="*/ 797 h 10000"/>
                <a:gd name="connsiteX0" fmla="*/ 0 w 11074"/>
                <a:gd name="connsiteY0" fmla="*/ 7967 h 7967"/>
                <a:gd name="connsiteX1" fmla="*/ 5538 w 11074"/>
                <a:gd name="connsiteY1" fmla="*/ 2231 h 7967"/>
                <a:gd name="connsiteX2" fmla="*/ 11074 w 11074"/>
                <a:gd name="connsiteY2" fmla="*/ 797 h 7967"/>
                <a:gd name="connsiteX0" fmla="*/ 0 w 10000"/>
                <a:gd name="connsiteY0" fmla="*/ 10000 h 10000"/>
                <a:gd name="connsiteX1" fmla="*/ 5001 w 10000"/>
                <a:gd name="connsiteY1" fmla="*/ 2800 h 10000"/>
                <a:gd name="connsiteX2" fmla="*/ 10000 w 10000"/>
                <a:gd name="connsiteY2" fmla="*/ 1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214" y="8487"/>
                    <a:pt x="3334" y="4300"/>
                    <a:pt x="5001" y="2800"/>
                  </a:cubicBezTo>
                  <a:cubicBezTo>
                    <a:pt x="6668" y="1300"/>
                    <a:pt x="7544" y="0"/>
                    <a:pt x="10000" y="100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arrow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 flipV="1">
              <a:off x="3165431" y="3872205"/>
              <a:ext cx="1244086" cy="392723"/>
            </a:xfrm>
            <a:custGeom>
              <a:avLst/>
              <a:gdLst>
                <a:gd name="connsiteX0" fmla="*/ 0 w 10000"/>
                <a:gd name="connsiteY0" fmla="*/ 10589 h 10589"/>
                <a:gd name="connsiteX1" fmla="*/ 4642 w 10000"/>
                <a:gd name="connsiteY1" fmla="*/ 705 h 10589"/>
                <a:gd name="connsiteX2" fmla="*/ 10000 w 10000"/>
                <a:gd name="connsiteY2" fmla="*/ 6361 h 10589"/>
                <a:gd name="connsiteX0" fmla="*/ 0 w 9697"/>
                <a:gd name="connsiteY0" fmla="*/ 10970 h 10970"/>
                <a:gd name="connsiteX1" fmla="*/ 4642 w 9697"/>
                <a:gd name="connsiteY1" fmla="*/ 1086 h 10970"/>
                <a:gd name="connsiteX2" fmla="*/ 9697 w 9697"/>
                <a:gd name="connsiteY2" fmla="*/ 4454 h 1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97" h="10970">
                  <a:moveTo>
                    <a:pt x="0" y="10970"/>
                  </a:moveTo>
                  <a:cubicBezTo>
                    <a:pt x="774" y="9342"/>
                    <a:pt x="3026" y="2172"/>
                    <a:pt x="4642" y="1086"/>
                  </a:cubicBezTo>
                  <a:cubicBezTo>
                    <a:pt x="6258" y="0"/>
                    <a:pt x="8586" y="2361"/>
                    <a:pt x="9697" y="445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arrow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6"/>
            <p:cNvSpPr>
              <a:spLocks/>
            </p:cNvSpPr>
            <p:nvPr/>
          </p:nvSpPr>
          <p:spPr bwMode="auto">
            <a:xfrm rot="6146653" flipV="1">
              <a:off x="2480684" y="3144345"/>
              <a:ext cx="802199" cy="277168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564" y="0"/>
                </a:cxn>
                <a:cxn ang="0">
                  <a:pos x="1215" y="86"/>
                </a:cxn>
              </a:cxnLst>
              <a:rect l="0" t="0" r="r" b="b"/>
              <a:pathLst>
                <a:path w="1215" h="86">
                  <a:moveTo>
                    <a:pt x="0" y="85"/>
                  </a:moveTo>
                  <a:cubicBezTo>
                    <a:pt x="94" y="71"/>
                    <a:pt x="362" y="0"/>
                    <a:pt x="564" y="0"/>
                  </a:cubicBezTo>
                  <a:cubicBezTo>
                    <a:pt x="766" y="0"/>
                    <a:pt x="1080" y="68"/>
                    <a:pt x="1215" y="86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arrow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6"/>
            <p:cNvSpPr>
              <a:spLocks/>
            </p:cNvSpPr>
            <p:nvPr/>
          </p:nvSpPr>
          <p:spPr bwMode="auto">
            <a:xfrm rot="4713704">
              <a:off x="4120174" y="3324632"/>
              <a:ext cx="1029779" cy="204039"/>
            </a:xfrm>
            <a:custGeom>
              <a:avLst/>
              <a:gdLst>
                <a:gd name="connsiteX0" fmla="*/ 0 w 10087"/>
                <a:gd name="connsiteY0" fmla="*/ 12811 h 30371"/>
                <a:gd name="connsiteX1" fmla="*/ 4642 w 10087"/>
                <a:gd name="connsiteY1" fmla="*/ 2927 h 30371"/>
                <a:gd name="connsiteX2" fmla="*/ 10087 w 10087"/>
                <a:gd name="connsiteY2" fmla="*/ 30371 h 3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87" h="30371">
                  <a:moveTo>
                    <a:pt x="0" y="12811"/>
                  </a:moveTo>
                  <a:cubicBezTo>
                    <a:pt x="774" y="11183"/>
                    <a:pt x="2961" y="0"/>
                    <a:pt x="4642" y="2927"/>
                  </a:cubicBezTo>
                  <a:cubicBezTo>
                    <a:pt x="6323" y="5854"/>
                    <a:pt x="8976" y="28278"/>
                    <a:pt x="10087" y="30371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18"/>
          <p:cNvGrpSpPr>
            <a:grpSpLocks/>
          </p:cNvGrpSpPr>
          <p:nvPr/>
        </p:nvGrpSpPr>
        <p:grpSpPr bwMode="auto">
          <a:xfrm>
            <a:off x="7885895" y="2667000"/>
            <a:ext cx="286722" cy="491639"/>
            <a:chOff x="4069" y="3026"/>
            <a:chExt cx="354" cy="607"/>
          </a:xfrm>
        </p:grpSpPr>
        <p:sp>
          <p:nvSpPr>
            <p:cNvPr id="86" name="Oval 11"/>
            <p:cNvSpPr>
              <a:spLocks noChangeArrowheads="1"/>
            </p:cNvSpPr>
            <p:nvPr/>
          </p:nvSpPr>
          <p:spPr bwMode="auto">
            <a:xfrm>
              <a:off x="4069" y="3026"/>
              <a:ext cx="354" cy="354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Text Box 12"/>
            <p:cNvSpPr txBox="1">
              <a:spLocks noChangeArrowheads="1"/>
            </p:cNvSpPr>
            <p:nvPr/>
          </p:nvSpPr>
          <p:spPr bwMode="auto">
            <a:xfrm>
              <a:off x="4119" y="3063"/>
              <a:ext cx="228" cy="57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2400" dirty="0"/>
            </a:p>
          </p:txBody>
        </p:sp>
      </p:grpSp>
      <p:grpSp>
        <p:nvGrpSpPr>
          <p:cNvPr id="66" name="Group 17"/>
          <p:cNvGrpSpPr>
            <a:grpSpLocks/>
          </p:cNvGrpSpPr>
          <p:nvPr/>
        </p:nvGrpSpPr>
        <p:grpSpPr bwMode="auto">
          <a:xfrm>
            <a:off x="6617515" y="2668622"/>
            <a:ext cx="286722" cy="481920"/>
            <a:chOff x="2488" y="3028"/>
            <a:chExt cx="354" cy="595"/>
          </a:xfrm>
        </p:grpSpPr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2488" y="3028"/>
              <a:ext cx="354" cy="354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Text Box 15"/>
            <p:cNvSpPr txBox="1">
              <a:spLocks noChangeArrowheads="1"/>
            </p:cNvSpPr>
            <p:nvPr/>
          </p:nvSpPr>
          <p:spPr bwMode="auto">
            <a:xfrm>
              <a:off x="2538" y="3053"/>
              <a:ext cx="228" cy="57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2400" dirty="0"/>
            </a:p>
          </p:txBody>
        </p:sp>
      </p:grpSp>
      <p:grpSp>
        <p:nvGrpSpPr>
          <p:cNvPr id="68" name="Group 19"/>
          <p:cNvGrpSpPr>
            <a:grpSpLocks/>
          </p:cNvGrpSpPr>
          <p:nvPr/>
        </p:nvGrpSpPr>
        <p:grpSpPr bwMode="auto">
          <a:xfrm>
            <a:off x="7978230" y="3911082"/>
            <a:ext cx="286722" cy="491639"/>
            <a:chOff x="4069" y="3026"/>
            <a:chExt cx="354" cy="607"/>
          </a:xfrm>
        </p:grpSpPr>
        <p:sp>
          <p:nvSpPr>
            <p:cNvPr id="82" name="Oval 20"/>
            <p:cNvSpPr>
              <a:spLocks noChangeArrowheads="1"/>
            </p:cNvSpPr>
            <p:nvPr/>
          </p:nvSpPr>
          <p:spPr bwMode="auto">
            <a:xfrm>
              <a:off x="4069" y="3026"/>
              <a:ext cx="354" cy="354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Text Box 21"/>
            <p:cNvSpPr txBox="1">
              <a:spLocks noChangeArrowheads="1"/>
            </p:cNvSpPr>
            <p:nvPr/>
          </p:nvSpPr>
          <p:spPr bwMode="auto">
            <a:xfrm>
              <a:off x="4119" y="3063"/>
              <a:ext cx="228" cy="57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2400" dirty="0"/>
            </a:p>
          </p:txBody>
        </p:sp>
      </p:grpSp>
      <p:grpSp>
        <p:nvGrpSpPr>
          <p:cNvPr id="69" name="Group 19"/>
          <p:cNvGrpSpPr>
            <a:grpSpLocks/>
          </p:cNvGrpSpPr>
          <p:nvPr/>
        </p:nvGrpSpPr>
        <p:grpSpPr bwMode="auto">
          <a:xfrm>
            <a:off x="6486304" y="3624360"/>
            <a:ext cx="286722" cy="491639"/>
            <a:chOff x="4069" y="3026"/>
            <a:chExt cx="354" cy="607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4069" y="3026"/>
              <a:ext cx="354" cy="354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21"/>
            <p:cNvSpPr txBox="1">
              <a:spLocks noChangeArrowheads="1"/>
            </p:cNvSpPr>
            <p:nvPr/>
          </p:nvSpPr>
          <p:spPr bwMode="auto">
            <a:xfrm>
              <a:off x="4119" y="3063"/>
              <a:ext cx="228" cy="57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2400" dirty="0"/>
            </a:p>
          </p:txBody>
        </p:sp>
      </p:grpSp>
      <p:grpSp>
        <p:nvGrpSpPr>
          <p:cNvPr id="70" name="Group 19"/>
          <p:cNvGrpSpPr>
            <a:grpSpLocks/>
          </p:cNvGrpSpPr>
          <p:nvPr/>
        </p:nvGrpSpPr>
        <p:grpSpPr bwMode="auto">
          <a:xfrm>
            <a:off x="7278434" y="3250163"/>
            <a:ext cx="286722" cy="491639"/>
            <a:chOff x="4069" y="3026"/>
            <a:chExt cx="354" cy="607"/>
          </a:xfrm>
        </p:grpSpPr>
        <p:sp>
          <p:nvSpPr>
            <p:cNvPr id="78" name="Oval 20"/>
            <p:cNvSpPr>
              <a:spLocks noChangeArrowheads="1"/>
            </p:cNvSpPr>
            <p:nvPr/>
          </p:nvSpPr>
          <p:spPr bwMode="auto">
            <a:xfrm>
              <a:off x="4069" y="3026"/>
              <a:ext cx="354" cy="354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Text Box 21"/>
            <p:cNvSpPr txBox="1">
              <a:spLocks noChangeArrowheads="1"/>
            </p:cNvSpPr>
            <p:nvPr/>
          </p:nvSpPr>
          <p:spPr bwMode="auto">
            <a:xfrm>
              <a:off x="4119" y="3063"/>
              <a:ext cx="228" cy="57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2400" dirty="0"/>
            </a:p>
          </p:txBody>
        </p:sp>
      </p:grpSp>
      <p:sp>
        <p:nvSpPr>
          <p:cNvPr id="72" name="Freeform 16"/>
          <p:cNvSpPr>
            <a:spLocks/>
          </p:cNvSpPr>
          <p:nvPr/>
        </p:nvSpPr>
        <p:spPr bwMode="auto">
          <a:xfrm flipV="1">
            <a:off x="6889658" y="2861389"/>
            <a:ext cx="1010816" cy="202487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564" y="0"/>
              </a:cxn>
              <a:cxn ang="0">
                <a:pos x="1215" y="86"/>
              </a:cxn>
            </a:cxnLst>
            <a:rect l="0" t="0" r="r" b="b"/>
            <a:pathLst>
              <a:path w="1215" h="86">
                <a:moveTo>
                  <a:pt x="0" y="85"/>
                </a:moveTo>
                <a:cubicBezTo>
                  <a:pt x="94" y="71"/>
                  <a:pt x="362" y="0"/>
                  <a:pt x="564" y="0"/>
                </a:cubicBezTo>
                <a:cubicBezTo>
                  <a:pt x="766" y="0"/>
                  <a:pt x="1080" y="68"/>
                  <a:pt x="1215" y="8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arrow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" name="Freeform 16"/>
          <p:cNvSpPr>
            <a:spLocks/>
          </p:cNvSpPr>
          <p:nvPr/>
        </p:nvSpPr>
        <p:spPr bwMode="auto">
          <a:xfrm rot="6146653" flipV="1">
            <a:off x="6049401" y="3144345"/>
            <a:ext cx="802199" cy="277168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564" y="0"/>
              </a:cxn>
              <a:cxn ang="0">
                <a:pos x="1215" y="86"/>
              </a:cxn>
            </a:cxnLst>
            <a:rect l="0" t="0" r="r" b="b"/>
            <a:pathLst>
              <a:path w="1215" h="86">
                <a:moveTo>
                  <a:pt x="0" y="85"/>
                </a:moveTo>
                <a:cubicBezTo>
                  <a:pt x="94" y="71"/>
                  <a:pt x="362" y="0"/>
                  <a:pt x="564" y="0"/>
                </a:cubicBezTo>
                <a:cubicBezTo>
                  <a:pt x="766" y="0"/>
                  <a:pt x="1080" y="68"/>
                  <a:pt x="1215" y="8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arrow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" name="Freeform 16"/>
          <p:cNvSpPr>
            <a:spLocks/>
          </p:cNvSpPr>
          <p:nvPr/>
        </p:nvSpPr>
        <p:spPr bwMode="auto">
          <a:xfrm rot="4713704">
            <a:off x="7688891" y="3324632"/>
            <a:ext cx="1029779" cy="204039"/>
          </a:xfrm>
          <a:custGeom>
            <a:avLst/>
            <a:gdLst>
              <a:gd name="connsiteX0" fmla="*/ 0 w 10087"/>
              <a:gd name="connsiteY0" fmla="*/ 12811 h 30371"/>
              <a:gd name="connsiteX1" fmla="*/ 4642 w 10087"/>
              <a:gd name="connsiteY1" fmla="*/ 2927 h 30371"/>
              <a:gd name="connsiteX2" fmla="*/ 10087 w 10087"/>
              <a:gd name="connsiteY2" fmla="*/ 30371 h 30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87" h="30371">
                <a:moveTo>
                  <a:pt x="0" y="12811"/>
                </a:moveTo>
                <a:cubicBezTo>
                  <a:pt x="774" y="11183"/>
                  <a:pt x="2961" y="0"/>
                  <a:pt x="4642" y="2927"/>
                </a:cubicBezTo>
                <a:cubicBezTo>
                  <a:pt x="6323" y="5854"/>
                  <a:pt x="8976" y="28278"/>
                  <a:pt x="10087" y="30371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5105400" y="2363450"/>
            <a:ext cx="9989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…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Beauty Is in the Eye of the Beholder&amp;quot;&quot;/&gt;&lt;property id=&quot;20307&quot; value=&quot;256&quot;/&gt;&lt;/object&gt;&lt;object type=&quot;3&quot; unique_id=&quot;10005&quot;&gt;&lt;property id=&quot;20148&quot; value=&quot;5&quot;/&gt;&lt;property id=&quot;20300&quot; value=&quot;Slide 3 - &amp;quot;Can I trust him?&amp;quot;&quot;/&gt;&lt;property id=&quot;20307&quot; value=&quot;257&quot;/&gt;&lt;/object&gt;&lt;object type=&quot;3&quot; unique_id=&quot;10006&quot;&gt;&lt;property id=&quot;20148&quot; value=&quot;5&quot;/&gt;&lt;property id=&quot;20300&quot; value=&quot;Slide 4 - &amp;quot;Trust&amp;quot;&quot;/&gt;&lt;property id=&quot;20307&quot; value=&quot;258&quot;/&gt;&lt;/object&gt;&lt;object type=&quot;3&quot; unique_id=&quot;10007&quot;&gt;&lt;property id=&quot;20148&quot; value=&quot;5&quot;/&gt;&lt;property id=&quot;20300&quot; value=&quot;Slide 5 - &amp;quot;How do we use Trust?&amp;quot;&quot;/&gt;&lt;property id=&quot;20307&quot; value=&quot;262&quot;/&gt;&lt;/object&gt;&lt;object type=&quot;3&quot; unique_id=&quot;10008&quot;&gt;&lt;property id=&quot;20148&quot; value=&quot;5&quot;/&gt;&lt;property id=&quot;20300&quot; value=&quot;Slide 6 - &amp;quot;Basic Properties&amp;quot;&quot;/&gt;&lt;property id=&quot;20307&quot; value=&quot;260&quot;/&gt;&lt;/object&gt;&lt;object type=&quot;3&quot; unique_id=&quot;10009&quot;&gt;&lt;property id=&quot;20148&quot; value=&quot;5&quot;/&gt;&lt;property id=&quot;20300&quot; value=&quot;Slide 8 - &amp;quot;Reputation Graph&amp;quot;&quot;/&gt;&lt;property id=&quot;20307&quot; value=&quot;263&quot;/&gt;&lt;/object&gt;&lt;object type=&quot;3&quot; unique_id=&quot;10010&quot;&gt;&lt;property id=&quot;20148&quot; value=&quot;5&quot;/&gt;&lt;property id=&quot;20300&quot; value=&quot;Slide 7 - &amp;quot;Trust Values&amp;quot;&quot;/&gt;&lt;property id=&quot;20307&quot; value=&quot;261&quot;/&gt;&lt;/object&gt;&lt;object type=&quot;3&quot; unique_id=&quot;10011&quot;&gt;&lt;property id=&quot;20148&quot; value=&quot;5&quot;/&gt;&lt;property id=&quot;20300&quot; value=&quot;Slide 9 - &amp;quot;World&amp;quot;&quot;/&gt;&lt;property id=&quot;20307&quot; value=&quot;264&quot;/&gt;&lt;/object&gt;&lt;object type=&quot;3&quot; unique_id=&quot;10012&quot;&gt;&lt;property id=&quot;20148&quot; value=&quot;5&quot;/&gt;&lt;property id=&quot;20300&quot; value=&quot;Slide 10 - &amp;quot;Reputation Function&amp;quot;&quot;/&gt;&lt;property id=&quot;20307&quot; value=&quot;265&quot;/&gt;&lt;/object&gt;&lt;object type=&quot;3&quot; unique_id=&quot;10013&quot;&gt;&lt;property id=&quot;20148&quot; value=&quot;5&quot;/&gt;&lt;property id=&quot;20300&quot; value=&quot;Slide 11 - &amp;quot;Trust Graph&amp;quot;&quot;/&gt;&lt;property id=&quot;20307&quot; value=&quot;278&quot;/&gt;&lt;/object&gt;&lt;object type=&quot;3&quot; unique_id=&quot;10014&quot;&gt;&lt;property id=&quot;20148&quot; value=&quot;5&quot;/&gt;&lt;property id=&quot;20300&quot; value=&quot;Slide 12 - &amp;quot;Trust Graph&amp;quot;&quot;/&gt;&lt;property id=&quot;20307&quot; value=&quot;279&quot;/&gt;&lt;/object&gt;&lt;object type=&quot;3&quot; unique_id=&quot;10015&quot;&gt;&lt;property id=&quot;20148&quot; value=&quot;5&quot;/&gt;&lt;property id=&quot;20300&quot; value=&quot;Slide 13 - &amp;quot;Trust Threshold&amp;quot;&quot;/&gt;&lt;property id=&quot;20307&quot; value=&quot;286&quot;/&gt;&lt;/object&gt;&lt;object type=&quot;3&quot; unique_id=&quot;10016&quot;&gt;&lt;property id=&quot;20148&quot; value=&quot;5&quot;/&gt;&lt;property id=&quot;20300&quot; value=&quot;Slide 14 - &amp;quot;How can we make Trust transitive?&amp;quot;&quot;/&gt;&lt;property id=&quot;20307&quot; value=&quot;288&quot;/&gt;&lt;/object&gt;&lt;object type=&quot;3&quot; unique_id=&quot;10017&quot;&gt;&lt;property id=&quot;20148&quot; value=&quot;5&quot;/&gt;&lt;property id=&quot;20300&quot; value=&quot;Slide 15 - &amp;quot;Trust - Definition&amp;quot;&quot;/&gt;&lt;property id=&quot;20307&quot; value=&quot;287&quot;/&gt;&lt;/object&gt;&lt;object type=&quot;3&quot; unique_id=&quot;10018&quot;&gt;&lt;property id=&quot;20148&quot; value=&quot;5&quot;/&gt;&lt;property id=&quot;20300&quot; value=&quot;Slide 16 - &amp;quot;Normalized Reputation Function&amp;quot;&quot;/&gt;&lt;property id=&quot;20307&quot; value=&quot;266&quot;/&gt;&lt;/object&gt;&lt;object type=&quot;3&quot; unique_id=&quot;10019&quot;&gt;&lt;property id=&quot;20148&quot; value=&quot;5&quot;/&gt;&lt;property id=&quot;20300&quot; value=&quot;Slide 17 - &amp;quot;Why normalize?&amp;quot;&quot;/&gt;&lt;property id=&quot;20307&quot; value=&quot;284&quot;/&gt;&lt;/object&gt;&lt;object type=&quot;3&quot; unique_id=&quot;10020&quot;&gt;&lt;property id=&quot;20148&quot; value=&quot;5&quot;/&gt;&lt;property id=&quot;20300&quot; value=&quot;Slide 18 - &amp;quot;Why normalize?&amp;quot;&quot;/&gt;&lt;property id=&quot;20307&quot; value=&quot;285&quot;/&gt;&lt;/object&gt;&lt;object type=&quot;3&quot; unique_id=&quot;10021&quot;&gt;&lt;property id=&quot;20148&quot; value=&quot;5&quot;/&gt;&lt;property id=&quot;20300&quot; value=&quot;Slide 19 - &amp;quot;Types of Reputation Function&amp;quot;&quot;/&gt;&lt;property id=&quot;20307&quot; value=&quot;268&quot;/&gt;&lt;/object&gt;&lt;object type=&quot;3&quot; unique_id=&quot;10022&quot;&gt;&lt;property id=&quot;20148&quot; value=&quot;5&quot;/&gt;&lt;property id=&quot;20300&quot; value=&quot;Slide 20 - &amp;quot;Types of Reputation Function&amp;quot;&quot;/&gt;&lt;property id=&quot;20307&quot; value=&quot;282&quot;/&gt;&lt;/object&gt;&lt;object type=&quot;3&quot; unique_id=&quot;10023&quot;&gt;&lt;property id=&quot;20148&quot; value=&quot;5&quot;/&gt;&lt;property id=&quot;20300&quot; value=&quot;Slide 21 - &amp;quot;Types of Reputation Function&amp;quot;&quot;/&gt;&lt;property id=&quot;20307&quot; value=&quot;283&quot;/&gt;&lt;/object&gt;&lt;object type=&quot;3&quot; unique_id=&quot;10024&quot;&gt;&lt;property id=&quot;20148&quot; value=&quot;5&quot;/&gt;&lt;property id=&quot;20300&quot; value=&quot;Slide 22 - &amp;quot;A Collusion&amp;quot;&quot;/&gt;&lt;property id=&quot;20307&quot; value=&quot;291&quot;/&gt;&lt;/object&gt;&lt;object type=&quot;3&quot; unique_id=&quot;10025&quot;&gt;&lt;property id=&quot;20148&quot; value=&quot;5&quot;/&gt;&lt;property id=&quot;20300&quot; value=&quot;Slide 23 - &amp;quot;An Untrusted Collusion&amp;quot;&quot;/&gt;&lt;property id=&quot;20307&quot; value=&quot;271&quot;/&gt;&lt;/object&gt;&lt;object type=&quot;3&quot; unique_id=&quot;10026&quot;&gt;&lt;property id=&quot;20148&quot; value=&quot;5&quot;/&gt;&lt;property id=&quot;20300&quot; value=&quot;Slide 24 - &amp;quot;A Manipulated World&amp;quot;&quot;/&gt;&lt;property id=&quot;20307&quot; value=&quot;290&quot;/&gt;&lt;/object&gt;&lt;object type=&quot;3&quot; unique_id=&quot;10027&quot;&gt;&lt;property id=&quot;20148&quot; value=&quot;5&quot;/&gt;&lt;property id=&quot;20300&quot; value=&quot;Slide 25 - &amp;quot;Non-exploitability&amp;quot;&quot;/&gt;&lt;property id=&quot;20307&quot; value=&quot;272&quot;/&gt;&lt;/object&gt;&lt;object type=&quot;3&quot; unique_id=&quot;10028&quot;&gt;&lt;property id=&quot;20148&quot; value=&quot;5&quot;/&gt;&lt;property id=&quot;20300&quot; value=&quot;Slide 26 - &amp;quot;Theorems&amp;quot;&quot;/&gt;&lt;property id=&quot;20307&quot; value=&quot;273&quot;/&gt;&lt;/object&gt;&lt;object type=&quot;3&quot; unique_id=&quot;10029&quot;&gt;&lt;property id=&quot;20148&quot; value=&quot;5&quot;/&gt;&lt;property id=&quot;20300&quot; value=&quot;Slide 27 - &amp;quot;Impossibility Proof Sketch&amp;quot;&quot;/&gt;&lt;property id=&quot;20307&quot; value=&quot;274&quot;/&gt;&lt;/object&gt;&lt;object type=&quot;3&quot; unique_id=&quot;10030&quot;&gt;&lt;property id=&quot;20148&quot; value=&quot;5&quot;/&gt;&lt;property id=&quot;20300&quot; value=&quot;Slide 28 - &amp;quot;Possibility Proof Sketch&amp;quot;&quot;/&gt;&lt;property id=&quot;20307&quot; value=&quot;275&quot;/&gt;&lt;/object&gt;&lt;object type=&quot;3&quot; unique_id=&quot;10031&quot;&gt;&lt;property id=&quot;20148&quot; value=&quot;5&quot;/&gt;&lt;property id=&quot;20300&quot; value=&quot;Slide 29 - &amp;quot;Possibility Proof Sketch&amp;quot;&quot;/&gt;&lt;property id=&quot;20307&quot; value=&quot;280&quot;/&gt;&lt;/object&gt;&lt;object type=&quot;3&quot; unique_id=&quot;10032&quot;&gt;&lt;property id=&quot;20148&quot; value=&quot;5&quot;/&gt;&lt;property id=&quot;20300&quot; value=&quot;Slide 30 - &amp;quot;Possibility Proof Sketch&amp;quot;&quot;/&gt;&lt;property id=&quot;20307&quot; value=&quot;289&quot;/&gt;&lt;/object&gt;&lt;object type=&quot;3&quot; unique_id=&quot;10033&quot;&gt;&lt;property id=&quot;20148&quot; value=&quot;5&quot;/&gt;&lt;property id=&quot;20300&quot; value=&quot;Slide 31 - &amp;quot;Key Point&amp;quot;&quot;/&gt;&lt;property id=&quot;20307&quot; value=&quot;276&quot;/&gt;&lt;/object&gt;&lt;object type=&quot;3&quot; unique_id=&quot;10034&quot;&gt;&lt;property id=&quot;20148&quot; value=&quot;5&quot;/&gt;&lt;property id=&quot;20300&quot; value=&quot;Slide 32 - &amp;quot;Questions?&amp;#x0D;&amp;#x0A;&amp;#x0D;&amp;#x0A;&amp;#x0D;&amp;#x0A;Thank you!&amp;quot;&quot;/&gt;&lt;property id=&quot;20307&quot; value=&quot;267&quot;/&gt;&lt;/object&gt;&lt;object type=&quot;3&quot; unique_id=&quot;10068&quot;&gt;&lt;property id=&quot;20148&quot; value=&quot;5&quot;/&gt;&lt;property id=&quot;20300&quot; value=&quot;Slide 2 - &amp;quot;Overview&amp;quot;&quot;/&gt;&lt;property id=&quot;20307&quot; value=&quot;292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1167</TotalTime>
  <Words>862</Words>
  <Application>Microsoft Office PowerPoint</Application>
  <PresentationFormat>On-screen Show (4:3)</PresentationFormat>
  <Paragraphs>483</Paragraphs>
  <Slides>32</Slides>
  <Notes>9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Flow</vt:lpstr>
      <vt:lpstr>Equation</vt:lpstr>
      <vt:lpstr>Beauty Is in the Eye of the Beholder</vt:lpstr>
      <vt:lpstr>Overview</vt:lpstr>
      <vt:lpstr>Can I trust him?</vt:lpstr>
      <vt:lpstr>Trust</vt:lpstr>
      <vt:lpstr>How do we use Trust?</vt:lpstr>
      <vt:lpstr>Basic Properties</vt:lpstr>
      <vt:lpstr>Trust Values</vt:lpstr>
      <vt:lpstr>Reputation Graph</vt:lpstr>
      <vt:lpstr>World</vt:lpstr>
      <vt:lpstr>Reputation Function</vt:lpstr>
      <vt:lpstr>Trust Graph</vt:lpstr>
      <vt:lpstr>Trust Graph</vt:lpstr>
      <vt:lpstr>Trust Threshold</vt:lpstr>
      <vt:lpstr>How can we make Trust transitive?</vt:lpstr>
      <vt:lpstr>Trust - Definition</vt:lpstr>
      <vt:lpstr>Normalized Reputation Function</vt:lpstr>
      <vt:lpstr>Why normalize?</vt:lpstr>
      <vt:lpstr>Why normalize?</vt:lpstr>
      <vt:lpstr>Types of Reputation Function</vt:lpstr>
      <vt:lpstr>Types of Reputation Function</vt:lpstr>
      <vt:lpstr>Types of Reputation Function</vt:lpstr>
      <vt:lpstr>A Collusion</vt:lpstr>
      <vt:lpstr>An Untrusted Collusion</vt:lpstr>
      <vt:lpstr>A Manipulated World</vt:lpstr>
      <vt:lpstr>Non-exploitability</vt:lpstr>
      <vt:lpstr>Theorems</vt:lpstr>
      <vt:lpstr>Impossibility Proof Sketch</vt:lpstr>
      <vt:lpstr>Possibility Proof Sketch</vt:lpstr>
      <vt:lpstr>Possibility Proof Sketch</vt:lpstr>
      <vt:lpstr>Possibility Proof Sketch</vt:lpstr>
      <vt:lpstr>Key Point</vt:lpstr>
      <vt:lpstr>Questions?   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Beauty Is in the Eye of the Beholder</dc:title>
  <dc:creator>dimitri</dc:creator>
  <cp:lastModifiedBy>Dimitri DeFigueiredo</cp:lastModifiedBy>
  <cp:revision>132</cp:revision>
  <dcterms:created xsi:type="dcterms:W3CDTF">2009-08-16T00:39:44Z</dcterms:created>
  <dcterms:modified xsi:type="dcterms:W3CDTF">2009-08-29T22:20:25Z</dcterms:modified>
</cp:coreProperties>
</file>