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261" r:id="rId4"/>
    <p:sldId id="263" r:id="rId5"/>
    <p:sldId id="264" r:id="rId6"/>
    <p:sldId id="262" r:id="rId7"/>
    <p:sldId id="266" r:id="rId8"/>
    <p:sldId id="269" r:id="rId9"/>
    <p:sldId id="265" r:id="rId10"/>
    <p:sldId id="272" r:id="rId11"/>
    <p:sldId id="283" r:id="rId12"/>
    <p:sldId id="273" r:id="rId13"/>
    <p:sldId id="274" r:id="rId14"/>
    <p:sldId id="271" r:id="rId15"/>
    <p:sldId id="267" r:id="rId16"/>
    <p:sldId id="275" r:id="rId17"/>
    <p:sldId id="277" r:id="rId18"/>
    <p:sldId id="268" r:id="rId19"/>
    <p:sldId id="280" r:id="rId20"/>
    <p:sldId id="281" r:id="rId21"/>
    <p:sldId id="282" r:id="rId22"/>
    <p:sldId id="279" r:id="rId23"/>
    <p:sldId id="256" r:id="rId24"/>
    <p:sldId id="25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135B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9114" autoAdjust="0"/>
  </p:normalViewPr>
  <p:slideViewPr>
    <p:cSldViewPr>
      <p:cViewPr>
        <p:scale>
          <a:sx n="80" d="100"/>
          <a:sy n="80" d="100"/>
        </p:scale>
        <p:origin x="-216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8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4931F-8FDB-4B0B-95DB-5946B6158F17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2024-AC51-40A2-94DA-22DF9AA15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3C395A8-1571-49D9-99F7-022150C69264}" type="slidenum">
              <a:rPr lang="ru-RU" smtClean="0"/>
              <a:pPr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C3ED666-E4E5-4B32-9C31-6F327B11D07B}" type="slidenum">
              <a:rPr lang="ru-RU" smtClean="0"/>
              <a:pPr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87EDCE0-82BB-47DA-8B4A-FFD2B889E5D3}" type="slidenum">
              <a:rPr lang="ru-RU" sz="1200" smtClean="0"/>
              <a:pPr algn="r" eaLnBrk="1" hangingPunct="1"/>
              <a:t>3</a:t>
            </a:fld>
            <a:endParaRPr lang="ru-RU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87EDCE0-82BB-47DA-8B4A-FFD2B889E5D3}" type="slidenum">
              <a:rPr lang="ru-RU" sz="1200" smtClean="0"/>
              <a:pPr algn="r" eaLnBrk="1" hangingPunct="1"/>
              <a:t>4</a:t>
            </a:fld>
            <a:endParaRPr lang="ru-RU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2024-AC51-40A2-94DA-22DF9AA158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86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cheam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2024-AC51-40A2-94DA-22DF9AA158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86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3D69875-5F41-45DB-BB54-A81F47C59CA1}" type="slidenum">
              <a:rPr lang="ru-RU" smtClean="0"/>
              <a:pPr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3D69875-5F41-45DB-BB54-A81F47C59CA1}" type="slidenum">
              <a:rPr lang="ru-RU" smtClean="0"/>
              <a:pPr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2024-AC51-40A2-94DA-22DF9AA1583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1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2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5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6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3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74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A903-EF41-48A9-ABF6-F5A92D07B88C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6B4B-488B-4581-BDAB-7DD47E793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1556792"/>
          </a:xfrm>
          <a:solidFill>
            <a:srgbClr val="FFFF99"/>
          </a:solidFill>
        </p:spPr>
        <p:txBody>
          <a:bodyPr/>
          <a:lstStyle/>
          <a:p>
            <a:r>
              <a:rPr lang="en-US" sz="3200" dirty="0"/>
              <a:t>Electronic Structure of </a:t>
            </a:r>
            <a:r>
              <a:rPr lang="en-US" sz="3200" dirty="0" err="1"/>
              <a:t>Mn</a:t>
            </a:r>
            <a:r>
              <a:rPr lang="en-US" sz="3200" dirty="0"/>
              <a:t> Ions in </a:t>
            </a:r>
            <a:r>
              <a:rPr lang="en-US" sz="3200" dirty="0" err="1"/>
              <a:t>GaAs</a:t>
            </a:r>
            <a:r>
              <a:rPr lang="en-US" sz="3200" dirty="0"/>
              <a:t> and (</a:t>
            </a:r>
            <a:r>
              <a:rPr lang="en-US" sz="3200" dirty="0" err="1"/>
              <a:t>Ga,MnAs</a:t>
            </a:r>
            <a:r>
              <a:rPr lang="en-US" sz="3200" dirty="0" smtClean="0"/>
              <a:t>)</a:t>
            </a:r>
            <a:endParaRPr lang="ru-RU" sz="32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2357438"/>
            <a:ext cx="6324600" cy="642937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ru-RU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</a:rPr>
              <a:t>Sapega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1,2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/>
            <a:endParaRPr lang="ru-RU" sz="2800" dirty="0" smtClean="0"/>
          </a:p>
        </p:txBody>
      </p:sp>
      <p:pic>
        <p:nvPicPr>
          <p:cNvPr id="2052" name="Picture 3" descr="F:\Sapega\PAPERS\Conferences\RuCPS2003\ptilg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214688"/>
            <a:ext cx="291465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571500" y="3143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  <a:endParaRPr lang="ru-RU"/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4475163" y="3143250"/>
            <a:ext cx="33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  <a:endParaRPr lang="ru-RU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3605213"/>
            <a:ext cx="3122886" cy="6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27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Strain effect on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state</a:t>
            </a:r>
            <a:endParaRPr lang="ru-RU" sz="32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596336" y="1660158"/>
            <a:ext cx="1077552" cy="3281010"/>
            <a:chOff x="7596336" y="1660158"/>
            <a:chExt cx="1077552" cy="32810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243" y="3907760"/>
              <a:ext cx="563588" cy="544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Куб 6"/>
            <p:cNvSpPr/>
            <p:nvPr/>
          </p:nvSpPr>
          <p:spPr>
            <a:xfrm>
              <a:off x="8000421" y="2979176"/>
              <a:ext cx="245228" cy="1045532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7848395" y="2623468"/>
              <a:ext cx="549284" cy="5266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низ 8"/>
            <p:cNvSpPr/>
            <p:nvPr/>
          </p:nvSpPr>
          <p:spPr>
            <a:xfrm>
              <a:off x="8095571" y="2117946"/>
              <a:ext cx="93381" cy="48886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Стрелка вверх 9"/>
            <p:cNvSpPr/>
            <p:nvPr/>
          </p:nvSpPr>
          <p:spPr>
            <a:xfrm>
              <a:off x="8103243" y="4452307"/>
              <a:ext cx="85708" cy="48886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8198880" y="3304118"/>
              <a:ext cx="475008" cy="153954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8198880" y="3497846"/>
              <a:ext cx="475008" cy="140160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596336" y="1660158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P||[111</a:t>
              </a:r>
              <a:r>
                <a:rPr lang="en-US" dirty="0"/>
                <a:t>]</a:t>
              </a:r>
              <a:endParaRPr lang="ru-RU" dirty="0"/>
            </a:p>
          </p:txBody>
        </p:sp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60664"/>
              </p:ext>
            </p:extLst>
          </p:nvPr>
        </p:nvGraphicFramePr>
        <p:xfrm>
          <a:off x="3681151" y="1155832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1151" y="1155832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87128"/>
              </p:ext>
            </p:extLst>
          </p:nvPr>
        </p:nvGraphicFramePr>
        <p:xfrm>
          <a:off x="0" y="899080"/>
          <a:ext cx="4111665" cy="588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Graph" r:id="rId7" imgW="2901600" imgH="4154400" progId="Origin50.Graph">
                  <p:embed/>
                </p:oleObj>
              </mc:Choice>
              <mc:Fallback>
                <p:oleObj name="Graph" r:id="rId7" imgW="2901600" imgH="41544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899080"/>
                        <a:ext cx="4111665" cy="5886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60117"/>
              </p:ext>
            </p:extLst>
          </p:nvPr>
        </p:nvGraphicFramePr>
        <p:xfrm>
          <a:off x="4054107" y="4180033"/>
          <a:ext cx="3542229" cy="24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Graph" r:id="rId9" imgW="4154400" imgH="2901600" progId="Origin50.Graph">
                  <p:embed/>
                </p:oleObj>
              </mc:Choice>
              <mc:Fallback>
                <p:oleObj name="Graph" r:id="rId9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4107" y="4180033"/>
                        <a:ext cx="3542229" cy="247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03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Strain effect on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polarization</a:t>
            </a:r>
            <a:endParaRPr lang="ru-RU" sz="32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9058"/>
              </p:ext>
            </p:extLst>
          </p:nvPr>
        </p:nvGraphicFramePr>
        <p:xfrm>
          <a:off x="-23972" y="1109980"/>
          <a:ext cx="5283555" cy="381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Graph" r:id="rId4" imgW="4059720" imgH="2933280" progId="Origin50.Graph">
                  <p:embed/>
                </p:oleObj>
              </mc:Choice>
              <mc:Fallback>
                <p:oleObj name="Graph" r:id="rId4" imgW="4059720" imgH="29332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972" y="1109980"/>
                        <a:ext cx="5283555" cy="3818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Группа 15"/>
          <p:cNvGrpSpPr/>
          <p:nvPr/>
        </p:nvGrpSpPr>
        <p:grpSpPr>
          <a:xfrm>
            <a:off x="5652120" y="2323070"/>
            <a:ext cx="1470982" cy="2282170"/>
            <a:chOff x="5724128" y="3003290"/>
            <a:chExt cx="1866358" cy="328394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371" y="5085184"/>
              <a:ext cx="938213" cy="63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Куб 17"/>
            <p:cNvSpPr/>
            <p:nvPr/>
          </p:nvSpPr>
          <p:spPr>
            <a:xfrm>
              <a:off x="6469357" y="4005064"/>
              <a:ext cx="408235" cy="1216152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Блок-схема: магнитный диск 18"/>
            <p:cNvSpPr/>
            <p:nvPr/>
          </p:nvSpPr>
          <p:spPr>
            <a:xfrm>
              <a:off x="6216277" y="3591308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низ 19"/>
            <p:cNvSpPr/>
            <p:nvPr/>
          </p:nvSpPr>
          <p:spPr>
            <a:xfrm>
              <a:off x="6627754" y="3003290"/>
              <a:ext cx="155452" cy="56863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 вверх 20"/>
            <p:cNvSpPr/>
            <p:nvPr/>
          </p:nvSpPr>
          <p:spPr>
            <a:xfrm>
              <a:off x="6640526" y="5718596"/>
              <a:ext cx="142680" cy="5686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5724128" y="4437112"/>
              <a:ext cx="492149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6799734" y="4383033"/>
              <a:ext cx="790752" cy="179078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6799734" y="4608376"/>
              <a:ext cx="790752" cy="163033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536365" y="27988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73935" y="176935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34177" y="4941168"/>
            <a:ext cx="8658268" cy="83099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Compressive strain applied perpendicular to magnetic field reduces </a:t>
            </a:r>
          </a:p>
          <a:p>
            <a:r>
              <a:rPr lang="en-US" sz="2400" dirty="0" err="1" smtClean="0"/>
              <a:t>Mn</a:t>
            </a:r>
            <a:r>
              <a:rPr lang="en-US" sz="2400" dirty="0" smtClean="0"/>
              <a:t> acceptor polarization in a magnetic field. 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39343" y="6125010"/>
            <a:ext cx="28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V.F. </a:t>
            </a:r>
            <a:r>
              <a:rPr lang="en-US" dirty="0" err="1" smtClean="0"/>
              <a:t>Sapega</a:t>
            </a:r>
            <a:r>
              <a:rPr lang="en-US" dirty="0" smtClean="0"/>
              <a:t>, et al., SSC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63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effect of confinement on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state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5646091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 MBE bulk </a:t>
            </a:r>
            <a:r>
              <a:rPr lang="en-US" dirty="0" err="1" smtClean="0"/>
              <a:t>GaAs:Mn</a:t>
            </a:r>
            <a:endParaRPr lang="en-US" dirty="0" smtClean="0"/>
          </a:p>
          <a:p>
            <a:r>
              <a:rPr lang="en-US" dirty="0" smtClean="0"/>
              <a:t>D1 MBE </a:t>
            </a:r>
            <a:r>
              <a:rPr lang="en-US" dirty="0" err="1" smtClean="0"/>
              <a:t>GaAs:Mn</a:t>
            </a:r>
            <a:r>
              <a:rPr lang="en-US" dirty="0" smtClean="0"/>
              <a:t>/</a:t>
            </a:r>
            <a:r>
              <a:rPr lang="en-US" dirty="0" err="1" smtClean="0"/>
              <a:t>AlAs</a:t>
            </a:r>
            <a:r>
              <a:rPr lang="en-US" dirty="0" smtClean="0"/>
              <a:t> (10/3)nm</a:t>
            </a:r>
          </a:p>
          <a:p>
            <a:r>
              <a:rPr lang="en-US" dirty="0" smtClean="0"/>
              <a:t>D2 </a:t>
            </a:r>
            <a:r>
              <a:rPr lang="en-US" dirty="0"/>
              <a:t>MBE </a:t>
            </a:r>
            <a:r>
              <a:rPr lang="en-US" dirty="0" err="1"/>
              <a:t>GaAs:Mn</a:t>
            </a:r>
            <a:r>
              <a:rPr lang="en-US" dirty="0"/>
              <a:t>/</a:t>
            </a:r>
            <a:r>
              <a:rPr lang="en-US" dirty="0" err="1"/>
              <a:t>AlAs</a:t>
            </a:r>
            <a:r>
              <a:rPr lang="en-US" dirty="0"/>
              <a:t> (</a:t>
            </a:r>
            <a:r>
              <a:rPr lang="en-US" dirty="0" smtClean="0"/>
              <a:t>12.5/3)nm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949280"/>
            <a:ext cx="284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V.F. </a:t>
            </a:r>
            <a:r>
              <a:rPr lang="en-US" dirty="0" err="1" smtClean="0"/>
              <a:t>Sapega</a:t>
            </a:r>
            <a:r>
              <a:rPr lang="en-US" dirty="0" smtClean="0"/>
              <a:t>, et al., PRB 2007.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021946"/>
              </p:ext>
            </p:extLst>
          </p:nvPr>
        </p:nvGraphicFramePr>
        <p:xfrm>
          <a:off x="34114" y="908720"/>
          <a:ext cx="4138534" cy="540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Graph" r:id="rId3" imgW="2976480" imgH="3890880" progId="Origin50.Graph">
                  <p:embed/>
                </p:oleObj>
              </mc:Choice>
              <mc:Fallback>
                <p:oleObj name="Graph" r:id="rId3" imgW="2976480" imgH="38908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14" y="908720"/>
                        <a:ext cx="4138534" cy="540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69695"/>
              </p:ext>
            </p:extLst>
          </p:nvPr>
        </p:nvGraphicFramePr>
        <p:xfrm>
          <a:off x="5004049" y="916870"/>
          <a:ext cx="3744416" cy="489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Graph" r:id="rId5" imgW="2986920" imgH="3901320" progId="Origin50.Graph">
                  <p:embed/>
                </p:oleObj>
              </mc:Choice>
              <mc:Fallback>
                <p:oleObj name="Graph" r:id="rId5" imgW="2986920" imgH="3901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9" y="916870"/>
                        <a:ext cx="3744416" cy="4890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43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effect of QW confinement on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state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932040" y="5267372"/>
            <a:ext cx="2664296" cy="1329980"/>
            <a:chOff x="4359917" y="3632448"/>
            <a:chExt cx="2837059" cy="1560556"/>
          </a:xfrm>
        </p:grpSpPr>
        <p:sp>
          <p:nvSpPr>
            <p:cNvPr id="12" name="TextBox 11"/>
            <p:cNvSpPr txBox="1"/>
            <p:nvPr/>
          </p:nvSpPr>
          <p:spPr>
            <a:xfrm>
              <a:off x="4359917" y="3632448"/>
              <a:ext cx="2837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Random fields effect:</a:t>
              </a:r>
              <a:endParaRPr lang="ru-RU" sz="2400" dirty="0"/>
            </a:p>
          </p:txBody>
        </p:sp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548388"/>
                </p:ext>
              </p:extLst>
            </p:nvPr>
          </p:nvGraphicFramePr>
          <p:xfrm>
            <a:off x="4561726" y="4257966"/>
            <a:ext cx="2635250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" name="Формула" r:id="rId3" imgW="1104840" imgH="393480" progId="Equation.3">
                    <p:embed/>
                  </p:oleObj>
                </mc:Choice>
                <mc:Fallback>
                  <p:oleObj name="Формула" r:id="rId3" imgW="1104840" imgH="393480" progId="Equation.3">
                    <p:embed/>
                    <p:pic>
                      <p:nvPicPr>
                        <p:cNvPr id="0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726" y="4257966"/>
                          <a:ext cx="2635250" cy="93503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21766"/>
              </p:ext>
            </p:extLst>
          </p:nvPr>
        </p:nvGraphicFramePr>
        <p:xfrm>
          <a:off x="5292080" y="1043909"/>
          <a:ext cx="3259657" cy="425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" name="Graph" r:id="rId5" imgW="2986920" imgH="3901320" progId="Origin50.Graph">
                  <p:embed/>
                </p:oleObj>
              </mc:Choice>
              <mc:Fallback>
                <p:oleObj name="Graph" r:id="rId5" imgW="2986920" imgH="3901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1043909"/>
                        <a:ext cx="3259657" cy="4257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251520" y="5301208"/>
            <a:ext cx="3168352" cy="1296145"/>
            <a:chOff x="4211960" y="1628799"/>
            <a:chExt cx="3688382" cy="1465963"/>
          </a:xfrm>
        </p:grpSpPr>
        <p:sp>
          <p:nvSpPr>
            <p:cNvPr id="13" name="TextBox 12"/>
            <p:cNvSpPr txBox="1"/>
            <p:nvPr/>
          </p:nvSpPr>
          <p:spPr>
            <a:xfrm>
              <a:off x="4211960" y="1628799"/>
              <a:ext cx="3688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QW confinement effect:</a:t>
              </a:r>
              <a:endParaRPr lang="ru-RU" sz="2400" dirty="0"/>
            </a:p>
          </p:txBody>
        </p:sp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810561"/>
                </p:ext>
              </p:extLst>
            </p:nvPr>
          </p:nvGraphicFramePr>
          <p:xfrm>
            <a:off x="4860032" y="2158658"/>
            <a:ext cx="2665297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0" name="Формула" r:id="rId7" imgW="1117440" imgH="393480" progId="Equation.3">
                    <p:embed/>
                  </p:oleObj>
                </mc:Choice>
                <mc:Fallback>
                  <p:oleObj name="Формула" r:id="rId7" imgW="11174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158658"/>
                          <a:ext cx="2665297" cy="93610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77439"/>
              </p:ext>
            </p:extLst>
          </p:nvPr>
        </p:nvGraphicFramePr>
        <p:xfrm>
          <a:off x="251519" y="692696"/>
          <a:ext cx="3503787" cy="457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" name="Graph" r:id="rId9" imgW="2986920" imgH="3901320" progId="Origin50.Graph">
                  <p:embed/>
                </p:oleObj>
              </mc:Choice>
              <mc:Fallback>
                <p:oleObj name="Graph" r:id="rId9" imgW="2986920" imgH="3901320" progId="Origin50.Graph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692696"/>
                        <a:ext cx="3503787" cy="457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93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Mn</a:t>
            </a:r>
            <a:r>
              <a:rPr lang="en-US" sz="3200" dirty="0" smtClean="0"/>
              <a:t> acceptor states in </a:t>
            </a:r>
            <a:r>
              <a:rPr lang="en-US" sz="3200" dirty="0" err="1" smtClean="0"/>
              <a:t>GaMnAs</a:t>
            </a:r>
            <a:r>
              <a:rPr lang="en-US" sz="3200" dirty="0" smtClean="0"/>
              <a:t> DMS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56176" y="1034378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LT-(</a:t>
            </a:r>
            <a:r>
              <a:rPr lang="en-US" dirty="0" err="1" smtClean="0"/>
              <a:t>Ga,Mn</a:t>
            </a:r>
            <a:r>
              <a:rPr lang="en-US" dirty="0" smtClean="0"/>
              <a:t>)As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29868"/>
              </p:ext>
            </p:extLst>
          </p:nvPr>
        </p:nvGraphicFramePr>
        <p:xfrm>
          <a:off x="5652120" y="1660158"/>
          <a:ext cx="2879725" cy="414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Graph" r:id="rId3" imgW="2880360" imgH="4145040" progId="Origin50.Graph">
                  <p:embed/>
                </p:oleObj>
              </mc:Choice>
              <mc:Fallback>
                <p:oleObj name="Graph" r:id="rId3" imgW="2880360" imgH="4145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20" y="1660158"/>
                        <a:ext cx="2879725" cy="414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1049205"/>
            <a:ext cx="10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x~5x10</a:t>
            </a:r>
            <a:r>
              <a:rPr lang="en-US" baseline="30000" dirty="0" smtClean="0"/>
              <a:t>-5</a:t>
            </a:r>
            <a:endParaRPr lang="ru-RU" baseline="300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57475"/>
              </p:ext>
            </p:extLst>
          </p:nvPr>
        </p:nvGraphicFramePr>
        <p:xfrm>
          <a:off x="299154" y="1418537"/>
          <a:ext cx="5260232" cy="367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54" y="1418537"/>
                        <a:ext cx="5260232" cy="367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56176" y="6180112"/>
            <a:ext cx="279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V.F. </a:t>
            </a:r>
            <a:r>
              <a:rPr lang="en-US" dirty="0" err="1" smtClean="0"/>
              <a:t>Sapega</a:t>
            </a:r>
            <a:r>
              <a:rPr lang="en-US" dirty="0" smtClean="0"/>
              <a:t>, et al., PRB 2002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5533781"/>
            <a:ext cx="5447197" cy="83099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</a:t>
            </a:r>
            <a:r>
              <a:rPr lang="en-US" sz="2400" dirty="0" err="1" smtClean="0"/>
              <a:t>Mn</a:t>
            </a:r>
            <a:r>
              <a:rPr lang="en-US" sz="2400" dirty="0" smtClean="0"/>
              <a:t> acceptors exist even in heavily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oped (x&lt;1-2%) (</a:t>
            </a:r>
            <a:r>
              <a:rPr lang="en-US" sz="2400" dirty="0" err="1" smtClean="0"/>
              <a:t>Ga,Mn</a:t>
            </a:r>
            <a:r>
              <a:rPr lang="en-US" sz="2400" dirty="0" smtClean="0"/>
              <a:t>)As DMS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9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Double </a:t>
            </a:r>
            <a:r>
              <a:rPr lang="en-US" sz="3200" dirty="0" err="1" smtClean="0"/>
              <a:t>Mn</a:t>
            </a:r>
            <a:r>
              <a:rPr lang="en-US" sz="3200" dirty="0" smtClean="0"/>
              <a:t> donor in LT </a:t>
            </a:r>
            <a:r>
              <a:rPr lang="en-US" sz="3200" dirty="0" err="1" smtClean="0"/>
              <a:t>GaAs:Mn</a:t>
            </a:r>
            <a:endParaRPr lang="ru-RU" sz="32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66368"/>
              </p:ext>
            </p:extLst>
          </p:nvPr>
        </p:nvGraphicFramePr>
        <p:xfrm>
          <a:off x="19268" y="1700808"/>
          <a:ext cx="5876016" cy="410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Graph" r:id="rId3" imgW="4154400" imgH="2901600" progId="Origin50.Graph">
                  <p:embed/>
                </p:oleObj>
              </mc:Choice>
              <mc:Fallback>
                <p:oleObj name="Graph" r:id="rId3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8" y="1700808"/>
                        <a:ext cx="5876016" cy="410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04376"/>
              </p:ext>
            </p:extLst>
          </p:nvPr>
        </p:nvGraphicFramePr>
        <p:xfrm>
          <a:off x="5940152" y="1484784"/>
          <a:ext cx="28511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Graph" r:id="rId5" imgW="2850480" imgH="4153680" progId="Origin50.Graph">
                  <p:embed/>
                </p:oleObj>
              </mc:Choice>
              <mc:Fallback>
                <p:oleObj name="Graph" r:id="rId5" imgW="2850480" imgH="4153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1484784"/>
                        <a:ext cx="28511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53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Double </a:t>
            </a:r>
            <a:r>
              <a:rPr lang="en-US" sz="3200" dirty="0" err="1" smtClean="0"/>
              <a:t>Mn</a:t>
            </a:r>
            <a:r>
              <a:rPr lang="en-US" sz="3200" dirty="0" smtClean="0"/>
              <a:t> donor in LT </a:t>
            </a:r>
            <a:r>
              <a:rPr lang="en-US" sz="3200" dirty="0" err="1" smtClean="0"/>
              <a:t>GaAs:Mn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52345"/>
              </p:ext>
            </p:extLst>
          </p:nvPr>
        </p:nvGraphicFramePr>
        <p:xfrm>
          <a:off x="4547180" y="980728"/>
          <a:ext cx="4460510" cy="3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Graph" r:id="rId3" imgW="4151880" imgH="2900160" progId="Origin50.Graph">
                  <p:embed/>
                </p:oleObj>
              </mc:Choice>
              <mc:Fallback>
                <p:oleObj name="Graph" r:id="rId3" imgW="4151880" imgH="29001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7180" y="980728"/>
                        <a:ext cx="4460510" cy="311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84986"/>
              </p:ext>
            </p:extLst>
          </p:nvPr>
        </p:nvGraphicFramePr>
        <p:xfrm>
          <a:off x="251520" y="3717032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17032"/>
                        <a:ext cx="4154487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97523"/>
              </p:ext>
            </p:extLst>
          </p:nvPr>
        </p:nvGraphicFramePr>
        <p:xfrm>
          <a:off x="289005" y="908720"/>
          <a:ext cx="4276725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Graph" r:id="rId7" imgW="4276440" imgH="3022560" progId="Origin50.Graph">
                  <p:embed/>
                </p:oleObj>
              </mc:Choice>
              <mc:Fallback>
                <p:oleObj name="Graph" r:id="rId7" imgW="427644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005" y="908720"/>
                        <a:ext cx="4276725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65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Double </a:t>
            </a:r>
            <a:r>
              <a:rPr lang="en-US" sz="3200" dirty="0" err="1" smtClean="0"/>
              <a:t>Mn</a:t>
            </a:r>
            <a:r>
              <a:rPr lang="en-US" sz="3200" dirty="0" smtClean="0"/>
              <a:t> donor in LT </a:t>
            </a:r>
            <a:r>
              <a:rPr lang="en-US" sz="3200" dirty="0" err="1" smtClean="0"/>
              <a:t>GaAs:Mn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0348"/>
              </p:ext>
            </p:extLst>
          </p:nvPr>
        </p:nvGraphicFramePr>
        <p:xfrm>
          <a:off x="5580112" y="1196752"/>
          <a:ext cx="28511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Graph" r:id="rId3" imgW="2850480" imgH="4153680" progId="Origin50.Graph">
                  <p:embed/>
                </p:oleObj>
              </mc:Choice>
              <mc:Fallback>
                <p:oleObj name="Graph" r:id="rId3" imgW="2850480" imgH="4153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1196752"/>
                        <a:ext cx="28511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29714"/>
              </p:ext>
            </p:extLst>
          </p:nvPr>
        </p:nvGraphicFramePr>
        <p:xfrm>
          <a:off x="539551" y="1124744"/>
          <a:ext cx="3262821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Graph" r:id="rId5" imgW="2850480" imgH="4153680" progId="Origin50.Graph">
                  <p:embed/>
                </p:oleObj>
              </mc:Choice>
              <mc:Fallback>
                <p:oleObj name="Graph" r:id="rId5" imgW="2850480" imgH="4153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1" y="1124744"/>
                        <a:ext cx="3262821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30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Double </a:t>
            </a:r>
            <a:r>
              <a:rPr lang="en-US" sz="3200" dirty="0" err="1" smtClean="0"/>
              <a:t>Mn</a:t>
            </a:r>
            <a:r>
              <a:rPr lang="en-US" sz="3200" dirty="0" smtClean="0"/>
              <a:t> donor polarization in a magnetic field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64141"/>
              </p:ext>
            </p:extLst>
          </p:nvPr>
        </p:nvGraphicFramePr>
        <p:xfrm>
          <a:off x="268856" y="1268760"/>
          <a:ext cx="432969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9" name="Graph" r:id="rId3" imgW="4154400" imgH="2901600" progId="Origin50.Graph">
                  <p:embed/>
                </p:oleObj>
              </mc:Choice>
              <mc:Fallback>
                <p:oleObj name="Graph" r:id="rId3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856" y="1268760"/>
                        <a:ext cx="4329697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0112" y="1052736"/>
            <a:ext cx="1871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Faraday geometry</a:t>
            </a:r>
          </a:p>
          <a:p>
            <a:pPr algn="ctr"/>
            <a:r>
              <a:rPr lang="en-US" dirty="0" smtClean="0"/>
              <a:t>T=4K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26838"/>
              </p:ext>
            </p:extLst>
          </p:nvPr>
        </p:nvGraphicFramePr>
        <p:xfrm>
          <a:off x="4576223" y="1556792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6223" y="1556792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39909" y="4468470"/>
            <a:ext cx="699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positively doubly charged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smtClean="0"/>
              <a:t>interstitials in </a:t>
            </a:r>
            <a:r>
              <a:rPr lang="en-US" dirty="0" err="1" smtClean="0"/>
              <a:t>GaAs</a:t>
            </a:r>
            <a:r>
              <a:rPr lang="en-US" dirty="0" smtClean="0"/>
              <a:t> act as double donors: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31490"/>
              </p:ext>
            </p:extLst>
          </p:nvPr>
        </p:nvGraphicFramePr>
        <p:xfrm>
          <a:off x="323528" y="5373216"/>
          <a:ext cx="2592288" cy="36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Формула" r:id="rId7" imgW="1549080" imgH="215640" progId="Equation.3">
                  <p:embed/>
                </p:oleObj>
              </mc:Choice>
              <mc:Fallback>
                <p:oleObj name="Формула" r:id="rId7" imgW="1549080" imgH="215640" progId="Equation.3">
                  <p:embed/>
                  <p:pic>
                    <p:nvPicPr>
                      <p:cNvPr id="0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373216"/>
                        <a:ext cx="2592288" cy="36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4931876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He like atom: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95935" y="492361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Mn</a:t>
            </a:r>
            <a:r>
              <a:rPr lang="en-US" dirty="0" smtClean="0"/>
              <a:t> double donor: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54536"/>
              </p:ext>
            </p:extLst>
          </p:nvPr>
        </p:nvGraphicFramePr>
        <p:xfrm>
          <a:off x="5891007" y="4901992"/>
          <a:ext cx="28035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2" name="Формула" r:id="rId9" imgW="1676160" imgH="215640" progId="Equation.3">
                  <p:embed/>
                </p:oleObj>
              </mc:Choice>
              <mc:Fallback>
                <p:oleObj name="Формула" r:id="rId9" imgW="1676160" imgH="21564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007" y="4901992"/>
                        <a:ext cx="28035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72489"/>
              </p:ext>
            </p:extLst>
          </p:nvPr>
        </p:nvGraphicFramePr>
        <p:xfrm>
          <a:off x="3967163" y="5272088"/>
          <a:ext cx="16176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Формула" r:id="rId11" imgW="914400" imgH="241200" progId="Equation.3">
                  <p:embed/>
                </p:oleObj>
              </mc:Choice>
              <mc:Fallback>
                <p:oleObj name="Формула" r:id="rId11" imgW="9144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7163" y="5272088"/>
                        <a:ext cx="161766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59337"/>
              </p:ext>
            </p:extLst>
          </p:nvPr>
        </p:nvGraphicFramePr>
        <p:xfrm>
          <a:off x="5849938" y="5300663"/>
          <a:ext cx="31099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Формула" r:id="rId13" imgW="1790640" imgH="457200" progId="Equation.3">
                  <p:embed/>
                </p:oleObj>
              </mc:Choice>
              <mc:Fallback>
                <p:oleObj name="Формула" r:id="rId13" imgW="17906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9938" y="5300663"/>
                        <a:ext cx="3109912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28574" y="6211669"/>
            <a:ext cx="523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N.S. </a:t>
            </a:r>
            <a:r>
              <a:rPr lang="en-US" dirty="0" err="1" smtClean="0"/>
              <a:t>Averkiev</a:t>
            </a:r>
            <a:r>
              <a:rPr lang="en-US" dirty="0" smtClean="0"/>
              <a:t>, A.V. </a:t>
            </a:r>
            <a:r>
              <a:rPr lang="en-US" dirty="0" err="1" smtClean="0"/>
              <a:t>Rodina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Sov</a:t>
            </a:r>
            <a:r>
              <a:rPr lang="en-US" dirty="0"/>
              <a:t>. Phys. Solid State </a:t>
            </a:r>
            <a:r>
              <a:rPr lang="en-US" dirty="0" smtClean="0"/>
              <a:t>1993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70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кругленный прямоугольник 3"/>
          <p:cNvSpPr>
            <a:spLocks noChangeArrowheads="1"/>
          </p:cNvSpPr>
          <p:nvPr/>
        </p:nvSpPr>
        <p:spPr bwMode="auto">
          <a:xfrm>
            <a:off x="3500438" y="2000250"/>
            <a:ext cx="914400" cy="914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2291" name="Прямоугольник 9"/>
          <p:cNvSpPr>
            <a:spLocks noChangeArrowheads="1"/>
          </p:cNvSpPr>
          <p:nvPr/>
        </p:nvSpPr>
        <p:spPr bwMode="auto">
          <a:xfrm>
            <a:off x="4500563" y="1500188"/>
            <a:ext cx="1857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cxnSp>
        <p:nvCxnSpPr>
          <p:cNvPr id="12292" name="Прямая со стрелкой 13"/>
          <p:cNvCxnSpPr>
            <a:cxnSpLocks noChangeShapeType="1"/>
          </p:cNvCxnSpPr>
          <p:nvPr/>
        </p:nvCxnSpPr>
        <p:spPr bwMode="auto">
          <a:xfrm>
            <a:off x="3357563" y="2928938"/>
            <a:ext cx="785812" cy="158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2293" name="Rectangle 18"/>
          <p:cNvSpPr>
            <a:spLocks noChangeArrowheads="1"/>
          </p:cNvSpPr>
          <p:nvPr/>
        </p:nvSpPr>
        <p:spPr bwMode="auto">
          <a:xfrm>
            <a:off x="-214313" y="0"/>
            <a:ext cx="9144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ru-RU"/>
          </a:p>
        </p:txBody>
      </p:sp>
      <p:sp>
        <p:nvSpPr>
          <p:cNvPr id="12294" name="Содержимое 21"/>
          <p:cNvSpPr>
            <a:spLocks noGrp="1"/>
          </p:cNvSpPr>
          <p:nvPr>
            <p:ph idx="1"/>
          </p:nvPr>
        </p:nvSpPr>
        <p:spPr>
          <a:xfrm>
            <a:off x="285750" y="2143125"/>
            <a:ext cx="8643938" cy="192881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2297" name="TextBox 10"/>
          <p:cNvSpPr txBox="1">
            <a:spLocks noChangeArrowheads="1"/>
          </p:cNvSpPr>
          <p:nvPr/>
        </p:nvSpPr>
        <p:spPr bwMode="auto">
          <a:xfrm>
            <a:off x="214312" y="1071563"/>
            <a:ext cx="8715375" cy="498598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457200" lvl="0" indent="-457200" defTabSz="9144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b="1" kern="0" dirty="0" smtClean="0">
                <a:solidFill>
                  <a:srgbClr val="000000"/>
                </a:solidFill>
                <a:latin typeface="Times New Roman"/>
              </a:rPr>
              <a:t>Electronic </a:t>
            </a:r>
            <a:r>
              <a:rPr lang="en-US" altLang="ru-RU" b="1" kern="0" dirty="0">
                <a:solidFill>
                  <a:srgbClr val="000000"/>
                </a:solidFill>
                <a:latin typeface="Times New Roman"/>
              </a:rPr>
              <a:t>structure of </a:t>
            </a:r>
            <a:r>
              <a:rPr lang="en-US" altLang="ru-RU" b="1" kern="0" dirty="0" err="1">
                <a:solidFill>
                  <a:srgbClr val="000000"/>
                </a:solidFill>
                <a:latin typeface="Times New Roman"/>
              </a:rPr>
              <a:t>Mn</a:t>
            </a:r>
            <a:r>
              <a:rPr lang="en-US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ru-RU" b="1" kern="0" dirty="0" smtClean="0">
                <a:solidFill>
                  <a:srgbClr val="000000"/>
                </a:solidFill>
                <a:latin typeface="Times New Roman"/>
              </a:rPr>
              <a:t>acceptor 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in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GaAs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ru-RU" b="1" kern="0" dirty="0" smtClean="0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US" altLang="ru-RU" b="1" kern="0" dirty="0">
                <a:solidFill>
                  <a:srgbClr val="000000"/>
                </a:solidFill>
                <a:latin typeface="Times New Roman"/>
              </a:rPr>
              <a:t>studied by means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hot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PL,</a:t>
            </a:r>
            <a:r>
              <a:rPr lang="en-US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electronic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and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spin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-flip Raman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scattering</a:t>
            </a:r>
            <a:endParaRPr lang="de-DE" altLang="ru-RU" b="1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The effect of confinement and uniaxial stress and magnetic field on </a:t>
            </a:r>
            <a:r>
              <a:rPr lang="en-US" b="1" dirty="0" err="1" smtClean="0"/>
              <a:t>Mn</a:t>
            </a:r>
            <a:r>
              <a:rPr lang="en-US" b="1" dirty="0" smtClean="0"/>
              <a:t> acceptor state is studied.</a:t>
            </a:r>
          </a:p>
          <a:p>
            <a:pPr marL="457200" lvl="0" indent="-45720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exchange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deformationail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energy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and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g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factor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of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the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Mn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acceptor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state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>
                <a:solidFill>
                  <a:srgbClr val="000000"/>
                </a:solidFill>
                <a:latin typeface="Times New Roman"/>
              </a:rPr>
              <a:t>are</a:t>
            </a:r>
            <a:r>
              <a:rPr lang="de-DE" altLang="ru-RU" b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detemined</a:t>
            </a:r>
            <a:endParaRPr lang="de-DE" altLang="ru-RU" b="1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states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Mn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double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donnor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are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observed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in PL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their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binding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energies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are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altLang="ru-RU" b="1" kern="0" dirty="0" err="1" smtClean="0">
                <a:solidFill>
                  <a:srgbClr val="000000"/>
                </a:solidFill>
                <a:latin typeface="Times New Roman"/>
              </a:rPr>
              <a:t>measured</a:t>
            </a:r>
            <a:r>
              <a:rPr lang="de-DE" altLang="ru-RU" b="1" kern="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de-DE" altLang="ru-RU" b="1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8" name="AutoShape 3"/>
          <p:cNvSpPr>
            <a:spLocks noChangeArrowheads="1"/>
          </p:cNvSpPr>
          <p:nvPr/>
        </p:nvSpPr>
        <p:spPr bwMode="auto">
          <a:xfrm>
            <a:off x="0" y="0"/>
            <a:ext cx="9144000" cy="735013"/>
          </a:xfrm>
          <a:prstGeom prst="roundRect">
            <a:avLst>
              <a:gd name="adj" fmla="val 282"/>
            </a:avLst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Conclusions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671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Outline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075" name="Text Box 26"/>
          <p:cNvSpPr txBox="1">
            <a:spLocks noChangeArrowheads="1"/>
          </p:cNvSpPr>
          <p:nvPr/>
        </p:nvSpPr>
        <p:spPr bwMode="auto">
          <a:xfrm>
            <a:off x="762000" y="3810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endParaRPr lang="ru-RU"/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14312" y="1571625"/>
            <a:ext cx="8715375" cy="495520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Motivation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Introduction</a:t>
            </a: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Electronic structure of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  <a:cs typeface="+mn-cs"/>
              </a:rPr>
              <a:t>Mn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 acceptor in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  <a:cs typeface="+mn-cs"/>
              </a:rPr>
              <a:t>GaAs</a:t>
            </a: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Raman study of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Mn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acceptor states in bulk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GaAs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Strain effect on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Mn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acceptor state in bulk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GaAs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Confinement effect on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Mn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acceptor state in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GaAs:Mn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AlAs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QW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States </a:t>
            </a:r>
            <a:r>
              <a:rPr lang="en-US" sz="2800" dirty="0">
                <a:solidFill>
                  <a:prstClr val="black"/>
                </a:solidFill>
              </a:rPr>
              <a:t>of </a:t>
            </a:r>
            <a:r>
              <a:rPr lang="en-US" sz="2800" dirty="0" err="1">
                <a:solidFill>
                  <a:prstClr val="black"/>
                </a:solidFill>
              </a:rPr>
              <a:t>Mn</a:t>
            </a:r>
            <a:r>
              <a:rPr lang="en-US" sz="2800" dirty="0">
                <a:solidFill>
                  <a:prstClr val="black"/>
                </a:solidFill>
              </a:rPr>
              <a:t> double donor in </a:t>
            </a:r>
            <a:r>
              <a:rPr lang="en-US" sz="2800" dirty="0" smtClean="0">
                <a:solidFill>
                  <a:prstClr val="black"/>
                </a:solidFill>
              </a:rPr>
              <a:t>LT-</a:t>
            </a:r>
            <a:r>
              <a:rPr lang="en-US" sz="2800" dirty="0" err="1" smtClean="0">
                <a:solidFill>
                  <a:prstClr val="black"/>
                </a:solidFill>
              </a:rPr>
              <a:t>GaAs</a:t>
            </a:r>
            <a:endParaRPr lang="en-US" sz="2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Conclusions</a:t>
            </a:r>
            <a:endParaRPr lang="de-DE" sz="2800" dirty="0">
              <a:solidFill>
                <a:prstClr val="black"/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e-DE" sz="2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de-DE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77" name="Скругленный прямоугольник 9"/>
          <p:cNvSpPr>
            <a:spLocks noChangeArrowheads="1"/>
          </p:cNvSpPr>
          <p:nvPr/>
        </p:nvSpPr>
        <p:spPr bwMode="auto">
          <a:xfrm>
            <a:off x="6143625" y="1571625"/>
            <a:ext cx="914400" cy="914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078" name="Овал 10"/>
          <p:cNvSpPr>
            <a:spLocks noChangeArrowheads="1"/>
          </p:cNvSpPr>
          <p:nvPr/>
        </p:nvSpPr>
        <p:spPr bwMode="auto">
          <a:xfrm>
            <a:off x="1714500" y="928688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2296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5321300" y="6400378"/>
            <a:ext cx="3822700" cy="457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 </a:t>
            </a:r>
            <a:endParaRPr lang="ru-RU" sz="1800" dirty="0" smtClean="0"/>
          </a:p>
        </p:txBody>
      </p:sp>
      <p:sp>
        <p:nvSpPr>
          <p:cNvPr id="3081" name="Скругленный прямоугольник 1"/>
          <p:cNvSpPr>
            <a:spLocks noChangeArrowheads="1"/>
          </p:cNvSpPr>
          <p:nvPr/>
        </p:nvSpPr>
        <p:spPr bwMode="auto">
          <a:xfrm>
            <a:off x="4114800" y="1385888"/>
            <a:ext cx="914400" cy="914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082" name="Скругленный прямоугольник 3"/>
          <p:cNvSpPr>
            <a:spLocks noChangeArrowheads="1"/>
          </p:cNvSpPr>
          <p:nvPr/>
        </p:nvSpPr>
        <p:spPr bwMode="auto">
          <a:xfrm>
            <a:off x="214313" y="1285875"/>
            <a:ext cx="8715375" cy="43751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2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кругленный прямоугольник 3"/>
          <p:cNvSpPr>
            <a:spLocks noChangeArrowheads="1"/>
          </p:cNvSpPr>
          <p:nvPr/>
        </p:nvSpPr>
        <p:spPr bwMode="auto">
          <a:xfrm>
            <a:off x="3500438" y="2000250"/>
            <a:ext cx="914400" cy="914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2291" name="Прямоугольник 9"/>
          <p:cNvSpPr>
            <a:spLocks noChangeArrowheads="1"/>
          </p:cNvSpPr>
          <p:nvPr/>
        </p:nvSpPr>
        <p:spPr bwMode="auto">
          <a:xfrm>
            <a:off x="4500563" y="1500188"/>
            <a:ext cx="1857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cxnSp>
        <p:nvCxnSpPr>
          <p:cNvPr id="12292" name="Прямая со стрелкой 13"/>
          <p:cNvCxnSpPr>
            <a:cxnSpLocks noChangeShapeType="1"/>
          </p:cNvCxnSpPr>
          <p:nvPr/>
        </p:nvCxnSpPr>
        <p:spPr bwMode="auto">
          <a:xfrm>
            <a:off x="3357563" y="2928938"/>
            <a:ext cx="785812" cy="158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2293" name="Rectangle 18"/>
          <p:cNvSpPr>
            <a:spLocks noChangeArrowheads="1"/>
          </p:cNvSpPr>
          <p:nvPr/>
        </p:nvSpPr>
        <p:spPr bwMode="auto">
          <a:xfrm>
            <a:off x="-214313" y="0"/>
            <a:ext cx="9144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ru-RU"/>
          </a:p>
        </p:txBody>
      </p:sp>
      <p:sp>
        <p:nvSpPr>
          <p:cNvPr id="12294" name="Содержимое 21"/>
          <p:cNvSpPr>
            <a:spLocks noGrp="1"/>
          </p:cNvSpPr>
          <p:nvPr>
            <p:ph idx="1"/>
          </p:nvPr>
        </p:nvSpPr>
        <p:spPr>
          <a:xfrm>
            <a:off x="285750" y="2143125"/>
            <a:ext cx="8643938" cy="192881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2297" name="TextBox 10"/>
          <p:cNvSpPr txBox="1">
            <a:spLocks noChangeArrowheads="1"/>
          </p:cNvSpPr>
          <p:nvPr/>
        </p:nvSpPr>
        <p:spPr bwMode="auto">
          <a:xfrm>
            <a:off x="214313" y="1071563"/>
            <a:ext cx="8715375" cy="3046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466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466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/>
              <a:t>N.S. </a:t>
            </a:r>
            <a:r>
              <a:rPr lang="en-US" b="1" dirty="0" err="1"/>
              <a:t>Averkiev</a:t>
            </a:r>
            <a:r>
              <a:rPr lang="en-US" b="1" dirty="0"/>
              <a:t>, </a:t>
            </a:r>
            <a:r>
              <a:rPr lang="en-US" b="1" dirty="0" err="1"/>
              <a:t>Ioffe</a:t>
            </a:r>
            <a:r>
              <a:rPr lang="en-US" b="1" dirty="0"/>
              <a:t> Inst., </a:t>
            </a:r>
            <a:r>
              <a:rPr lang="en-US" b="1" dirty="0" err="1"/>
              <a:t>SPb</a:t>
            </a:r>
            <a:r>
              <a:rPr lang="en-US" b="1" dirty="0"/>
              <a:t> 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/>
              <a:t>M. Cardona, MPI, Stuttgart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/>
              <a:t>T. </a:t>
            </a:r>
            <a:r>
              <a:rPr lang="en-US" b="1" dirty="0" err="1" smtClean="0"/>
              <a:t>Ruf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00"/>
                </a:solidFill>
              </a:rPr>
              <a:t>MPI, Stuttgart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K.H. </a:t>
            </a:r>
            <a:r>
              <a:rPr lang="en-US" b="1" dirty="0" err="1" smtClean="0">
                <a:solidFill>
                  <a:srgbClr val="000000"/>
                </a:solidFill>
              </a:rPr>
              <a:t>Ploog</a:t>
            </a:r>
            <a:r>
              <a:rPr lang="en-US" b="1" dirty="0" smtClean="0">
                <a:solidFill>
                  <a:srgbClr val="000000"/>
                </a:solidFill>
              </a:rPr>
              <a:t>, PDI, Berlin</a:t>
            </a:r>
            <a:endParaRPr lang="en-US" b="1" dirty="0" smtClean="0"/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/>
              <a:t>I.V. </a:t>
            </a:r>
            <a:r>
              <a:rPr lang="en-US" b="1" dirty="0" err="1" smtClean="0"/>
              <a:t>Kraynov</a:t>
            </a:r>
            <a:r>
              <a:rPr lang="en-US" b="1" dirty="0" smtClean="0"/>
              <a:t>, </a:t>
            </a:r>
            <a:r>
              <a:rPr lang="en-US" b="1" dirty="0" err="1">
                <a:solidFill>
                  <a:srgbClr val="000000"/>
                </a:solidFill>
              </a:rPr>
              <a:t>Ioffe</a:t>
            </a:r>
            <a:r>
              <a:rPr lang="en-US" b="1" dirty="0">
                <a:solidFill>
                  <a:srgbClr val="000000"/>
                </a:solidFill>
              </a:rPr>
              <a:t> Inst., </a:t>
            </a:r>
            <a:r>
              <a:rPr lang="en-US" b="1" dirty="0" err="1" smtClean="0">
                <a:solidFill>
                  <a:srgbClr val="000000"/>
                </a:solidFill>
              </a:rPr>
              <a:t>SPb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G.V. </a:t>
            </a:r>
            <a:r>
              <a:rPr lang="en-US" b="1" dirty="0" err="1" smtClean="0">
                <a:solidFill>
                  <a:srgbClr val="000000"/>
                </a:solidFill>
              </a:rPr>
              <a:t>Dimitriev</a:t>
            </a:r>
            <a:r>
              <a:rPr lang="en-US" b="1" dirty="0" smtClean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00"/>
                </a:solidFill>
              </a:rPr>
              <a:t>Ioffe</a:t>
            </a:r>
            <a:r>
              <a:rPr lang="en-US" b="1" dirty="0">
                <a:solidFill>
                  <a:srgbClr val="000000"/>
                </a:solidFill>
              </a:rPr>
              <a:t> Inst., </a:t>
            </a:r>
            <a:r>
              <a:rPr lang="en-US" b="1" dirty="0" err="1" smtClean="0">
                <a:solidFill>
                  <a:srgbClr val="000000"/>
                </a:solidFill>
              </a:rPr>
              <a:t>SPb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/>
              <a:t>N.I</a:t>
            </a:r>
            <a:r>
              <a:rPr lang="en-US" b="1" dirty="0"/>
              <a:t>. </a:t>
            </a:r>
            <a:r>
              <a:rPr lang="en-US" b="1" dirty="0" err="1" smtClean="0"/>
              <a:t>Sablinas</a:t>
            </a:r>
            <a:r>
              <a:rPr lang="en-US" b="1" dirty="0" smtClean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00"/>
                </a:solidFill>
              </a:rPr>
              <a:t>Ioffe</a:t>
            </a:r>
            <a:r>
              <a:rPr lang="en-US" b="1" dirty="0">
                <a:solidFill>
                  <a:srgbClr val="000000"/>
                </a:solidFill>
              </a:rPr>
              <a:t> Inst., </a:t>
            </a:r>
            <a:r>
              <a:rPr lang="en-US" b="1" dirty="0" err="1" smtClean="0">
                <a:solidFill>
                  <a:srgbClr val="000000"/>
                </a:solidFill>
              </a:rPr>
              <a:t>SPb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b="1" dirty="0" smtClean="0"/>
              <a:t>I.E</a:t>
            </a:r>
            <a:r>
              <a:rPr lang="en-US" b="1" dirty="0"/>
              <a:t>. </a:t>
            </a:r>
            <a:r>
              <a:rPr lang="en-US" b="1" dirty="0" err="1" smtClean="0"/>
              <a:t>Panaiotti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00"/>
                </a:solidFill>
              </a:rPr>
              <a:t>Ioffe</a:t>
            </a:r>
            <a:r>
              <a:rPr lang="en-US" b="1" dirty="0">
                <a:solidFill>
                  <a:srgbClr val="000000"/>
                </a:solidFill>
              </a:rPr>
              <a:t> Inst., </a:t>
            </a:r>
            <a:r>
              <a:rPr lang="en-US" b="1" dirty="0" err="1" smtClean="0">
                <a:solidFill>
                  <a:srgbClr val="000000"/>
                </a:solidFill>
              </a:rPr>
              <a:t>SPb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12298" name="AutoShape 3"/>
          <p:cNvSpPr>
            <a:spLocks noChangeArrowheads="1"/>
          </p:cNvSpPr>
          <p:nvPr/>
        </p:nvSpPr>
        <p:spPr bwMode="auto">
          <a:xfrm>
            <a:off x="0" y="0"/>
            <a:ext cx="9144000" cy="735013"/>
          </a:xfrm>
          <a:prstGeom prst="roundRect">
            <a:avLst>
              <a:gd name="adj" fmla="val 282"/>
            </a:avLst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Acknowledgements: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Содержимое 2"/>
          <p:cNvSpPr>
            <a:spLocks noGrp="1"/>
          </p:cNvSpPr>
          <p:nvPr>
            <p:ph idx="1"/>
          </p:nvPr>
        </p:nvSpPr>
        <p:spPr>
          <a:xfrm rot="19500000">
            <a:off x="1166149" y="2721834"/>
            <a:ext cx="7014074" cy="973138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Thank you for your attention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553440551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prstClr val="black"/>
                </a:solidFill>
              </a:rPr>
              <a:t>Strain and magnetic field effect on </a:t>
            </a:r>
            <a:r>
              <a:rPr lang="en-US" sz="3200" dirty="0" err="1" smtClean="0">
                <a:solidFill>
                  <a:prstClr val="black"/>
                </a:solidFill>
              </a:rPr>
              <a:t>Mn</a:t>
            </a:r>
            <a:r>
              <a:rPr lang="en-US" sz="3200" dirty="0" smtClean="0">
                <a:solidFill>
                  <a:prstClr val="black"/>
                </a:solidFill>
              </a:rPr>
              <a:t> acceptor state</a:t>
            </a:r>
            <a:endParaRPr lang="ru-RU" sz="3200" dirty="0">
              <a:solidFill>
                <a:prstClr val="black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74701" y="4422510"/>
            <a:ext cx="1470982" cy="2282170"/>
            <a:chOff x="5724128" y="3003290"/>
            <a:chExt cx="1866358" cy="328394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371" y="5085184"/>
              <a:ext cx="938213" cy="63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Куб 3"/>
            <p:cNvSpPr/>
            <p:nvPr/>
          </p:nvSpPr>
          <p:spPr>
            <a:xfrm>
              <a:off x="6469357" y="4005064"/>
              <a:ext cx="408235" cy="1216152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Блок-схема: магнитный диск 2"/>
            <p:cNvSpPr/>
            <p:nvPr/>
          </p:nvSpPr>
          <p:spPr>
            <a:xfrm>
              <a:off x="6216277" y="3591308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трелка вниз 5"/>
            <p:cNvSpPr/>
            <p:nvPr/>
          </p:nvSpPr>
          <p:spPr>
            <a:xfrm>
              <a:off x="6627754" y="3003290"/>
              <a:ext cx="155452" cy="56863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трелка вверх 6"/>
            <p:cNvSpPr/>
            <p:nvPr/>
          </p:nvSpPr>
          <p:spPr>
            <a:xfrm>
              <a:off x="6640526" y="5718596"/>
              <a:ext cx="142680" cy="5686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>
              <a:off x="5724128" y="4437112"/>
              <a:ext cx="492149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6799734" y="4383033"/>
              <a:ext cx="790752" cy="179078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6799734" y="4608376"/>
              <a:ext cx="790752" cy="163033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38411"/>
              </p:ext>
            </p:extLst>
          </p:nvPr>
        </p:nvGraphicFramePr>
        <p:xfrm>
          <a:off x="4501752" y="971842"/>
          <a:ext cx="4940043" cy="345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1752" y="971842"/>
                        <a:ext cx="4940043" cy="3450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25173"/>
              </p:ext>
            </p:extLst>
          </p:nvPr>
        </p:nvGraphicFramePr>
        <p:xfrm>
          <a:off x="22143" y="1096808"/>
          <a:ext cx="4761138" cy="332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Graph" r:id="rId7" imgW="4154400" imgH="2901600" progId="Origin50.Graph">
                  <p:embed/>
                </p:oleObj>
              </mc:Choice>
              <mc:Fallback>
                <p:oleObj name="Graph" r:id="rId7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43" y="1096808"/>
                        <a:ext cx="4761138" cy="332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0550" y="50120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525595" y="44225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9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79033"/>
              </p:ext>
            </p:extLst>
          </p:nvPr>
        </p:nvGraphicFramePr>
        <p:xfrm>
          <a:off x="2414588" y="4435475"/>
          <a:ext cx="3968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Формула" r:id="rId3" imgW="2286000" imgH="457200" progId="Equation.3">
                  <p:embed/>
                </p:oleObj>
              </mc:Choice>
              <mc:Fallback>
                <p:oleObj name="Формула" r:id="rId3" imgW="2286000" imgH="4572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435475"/>
                        <a:ext cx="3968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4937"/>
              </p:ext>
            </p:extLst>
          </p:nvPr>
        </p:nvGraphicFramePr>
        <p:xfrm>
          <a:off x="1562100" y="2593975"/>
          <a:ext cx="26447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Формула" r:id="rId5" imgW="1523880" imgH="672840" progId="Equation.3">
                  <p:embed/>
                </p:oleObj>
              </mc:Choice>
              <mc:Fallback>
                <p:oleObj name="Формула" r:id="rId5" imgW="1523880" imgH="67284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593975"/>
                        <a:ext cx="26447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88963"/>
              </p:ext>
            </p:extLst>
          </p:nvPr>
        </p:nvGraphicFramePr>
        <p:xfrm>
          <a:off x="7092280" y="3356992"/>
          <a:ext cx="5508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Формула" r:id="rId7" imgW="317160" imgH="228600" progId="Equation.3">
                  <p:embed/>
                </p:oleObj>
              </mc:Choice>
              <mc:Fallback>
                <p:oleObj name="Формула" r:id="rId7" imgW="317160" imgH="2286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356992"/>
                        <a:ext cx="5508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17512"/>
              </p:ext>
            </p:extLst>
          </p:nvPr>
        </p:nvGraphicFramePr>
        <p:xfrm>
          <a:off x="7236296" y="3140968"/>
          <a:ext cx="558794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Формула" r:id="rId9" imgW="317160" imgH="228600" progId="Equation.3">
                  <p:embed/>
                </p:oleObj>
              </mc:Choice>
              <mc:Fallback>
                <p:oleObj name="Формула" r:id="rId9" imgW="317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6296" y="3140968"/>
                        <a:ext cx="558794" cy="40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50062"/>
              </p:ext>
            </p:extLst>
          </p:nvPr>
        </p:nvGraphicFramePr>
        <p:xfrm>
          <a:off x="6300192" y="2924944"/>
          <a:ext cx="504056" cy="36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Формула" r:id="rId11" imgW="317160" imgH="228600" progId="Equation.3">
                  <p:embed/>
                </p:oleObj>
              </mc:Choice>
              <mc:Fallback>
                <p:oleObj name="Формула" r:id="rId11" imgW="317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192" y="2924944"/>
                        <a:ext cx="504056" cy="36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79033"/>
              </p:ext>
            </p:extLst>
          </p:nvPr>
        </p:nvGraphicFramePr>
        <p:xfrm>
          <a:off x="2566988" y="4587875"/>
          <a:ext cx="3968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Формула" r:id="rId13" imgW="2286000" imgH="457200" progId="Equation.3">
                  <p:embed/>
                </p:oleObj>
              </mc:Choice>
              <mc:Fallback>
                <p:oleObj name="Формула" r:id="rId13" imgW="2286000" imgH="4572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587875"/>
                        <a:ext cx="3968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94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5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08719"/>
          </a:xfr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/>
          <a:lstStyle/>
          <a:p>
            <a:r>
              <a:rPr lang="en-US" sz="3200" dirty="0" smtClean="0"/>
              <a:t>Ferromagnetism in (</a:t>
            </a:r>
            <a:r>
              <a:rPr lang="en-US" sz="3200" dirty="0" err="1" smtClean="0"/>
              <a:t>Ga,Mn</a:t>
            </a:r>
            <a:r>
              <a:rPr lang="en-US" sz="3200" dirty="0" smtClean="0"/>
              <a:t>)As and its applications</a:t>
            </a:r>
            <a:endParaRPr lang="ru-RU" sz="3200" dirty="0" smtClean="0"/>
          </a:p>
        </p:txBody>
      </p:sp>
      <p:pic>
        <p:nvPicPr>
          <p:cNvPr id="13317" name="Picture 28" descr="G:\Papers\Talk14_02_05\)hn019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14563"/>
            <a:ext cx="3959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29"/>
          <p:cNvSpPr txBox="1">
            <a:spLocks noChangeArrowheads="1"/>
          </p:cNvSpPr>
          <p:nvPr/>
        </p:nvSpPr>
        <p:spPr bwMode="auto">
          <a:xfrm>
            <a:off x="229393" y="5815229"/>
            <a:ext cx="392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H. </a:t>
            </a:r>
            <a:r>
              <a:rPr lang="en-US" sz="1800" dirty="0" err="1"/>
              <a:t>Ohno</a:t>
            </a:r>
            <a:r>
              <a:rPr lang="en-US" sz="1800" dirty="0"/>
              <a:t> et al., APL, </a:t>
            </a:r>
            <a:r>
              <a:rPr lang="en-US" sz="1800" b="1" dirty="0"/>
              <a:t>69</a:t>
            </a:r>
            <a:r>
              <a:rPr lang="en-US" sz="1800" dirty="0"/>
              <a:t>, 363 (1996)</a:t>
            </a:r>
            <a:endParaRPr lang="ru-RU" sz="1800" dirty="0"/>
          </a:p>
        </p:txBody>
      </p:sp>
      <p:sp>
        <p:nvSpPr>
          <p:cNvPr id="13319" name="Прямоугольник 34"/>
          <p:cNvSpPr>
            <a:spLocks noChangeArrowheads="1"/>
          </p:cNvSpPr>
          <p:nvPr/>
        </p:nvSpPr>
        <p:spPr bwMode="auto">
          <a:xfrm>
            <a:off x="4371182" y="1289586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Magnetization vector manipulation </a:t>
            </a:r>
            <a:endParaRPr lang="en-US" sz="2400" dirty="0" smtClean="0"/>
          </a:p>
          <a:p>
            <a:pPr algn="ctr"/>
            <a:r>
              <a:rPr lang="en-US" sz="2400" dirty="0" smtClean="0"/>
              <a:t>by </a:t>
            </a:r>
            <a:r>
              <a:rPr lang="en-US" sz="2400" dirty="0"/>
              <a:t>electric fields</a:t>
            </a:r>
          </a:p>
        </p:txBody>
      </p:sp>
      <p:pic>
        <p:nvPicPr>
          <p:cNvPr id="133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94" y="2767013"/>
            <a:ext cx="45989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Прямоугольник 35"/>
          <p:cNvSpPr>
            <a:spLocks noChangeArrowheads="1"/>
          </p:cNvSpPr>
          <p:nvPr/>
        </p:nvSpPr>
        <p:spPr bwMode="auto">
          <a:xfrm>
            <a:off x="4929188" y="5643563"/>
            <a:ext cx="342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D. Chiba et al., Nature Lett. (2008)</a:t>
            </a: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889559" y="1285875"/>
            <a:ext cx="26420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Ferromagnetism in </a:t>
            </a:r>
            <a:endParaRPr lang="en-US" dirty="0"/>
          </a:p>
          <a:p>
            <a:pPr eaLnBrk="1" hangingPunct="1"/>
            <a:r>
              <a:rPr lang="en-US" dirty="0" smtClean="0"/>
              <a:t>(</a:t>
            </a:r>
            <a:r>
              <a:rPr lang="en-US" dirty="0" err="1"/>
              <a:t>Ga,Mn</a:t>
            </a:r>
            <a:r>
              <a:rPr lang="en-US" dirty="0"/>
              <a:t>)As </a:t>
            </a:r>
            <a:r>
              <a:rPr lang="en-US" dirty="0" smtClean="0"/>
              <a:t>DMS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63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08719"/>
          </a:xfr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/>
          <a:lstStyle/>
          <a:p>
            <a:r>
              <a:rPr lang="en-US" sz="3200" dirty="0" smtClean="0"/>
              <a:t>Models of the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in </a:t>
            </a:r>
            <a:r>
              <a:rPr lang="en-US" sz="3200" dirty="0" err="1" smtClean="0"/>
              <a:t>GaAs</a:t>
            </a:r>
            <a:endParaRPr lang="ru-RU" sz="3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492896"/>
            <a:ext cx="7704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. hole enters the 3d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shell, resulting  in 3d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configuration</a:t>
            </a:r>
          </a:p>
          <a:p>
            <a:r>
              <a:rPr lang="en-US" sz="2400" dirty="0" smtClean="0"/>
              <a:t>   magnetic susceptibility (1983) </a:t>
            </a:r>
          </a:p>
          <a:p>
            <a:r>
              <a:rPr lang="en-US" sz="2400" dirty="0" smtClean="0"/>
              <a:t>   Faraday-rotation (1985) 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ii. 3d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shell + weakly bound hole</a:t>
            </a:r>
          </a:p>
          <a:p>
            <a:r>
              <a:rPr lang="en-US" sz="2400" dirty="0" smtClean="0"/>
              <a:t>    Hot PL (1982)</a:t>
            </a:r>
          </a:p>
          <a:p>
            <a:r>
              <a:rPr lang="en-US" sz="2400" dirty="0" smtClean="0"/>
              <a:t>    EPR (1987)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Piezo</a:t>
            </a:r>
            <a:r>
              <a:rPr lang="en-US" sz="2400" dirty="0" smtClean="0"/>
              <a:t>-spectroscopy (1978, 1984)</a:t>
            </a:r>
          </a:p>
          <a:p>
            <a:r>
              <a:rPr lang="en-US" sz="2400" dirty="0" smtClean="0"/>
              <a:t>    Infrared Spectroscopy (1997)</a:t>
            </a:r>
          </a:p>
          <a:p>
            <a:r>
              <a:rPr lang="en-US" sz="2400" dirty="0" smtClean="0"/>
              <a:t>    Raman scattering (2000)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162880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Mn</a:t>
            </a:r>
            <a:r>
              <a:rPr lang="en-US" sz="2400" dirty="0" smtClean="0"/>
              <a:t> 3d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4s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E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=113 </a:t>
            </a:r>
            <a:r>
              <a:rPr lang="en-US" sz="2400" dirty="0" err="1" smtClean="0"/>
              <a:t>meV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36483" y="980728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GaAs:Mn</a:t>
            </a:r>
            <a:r>
              <a:rPr lang="en-US" sz="2400" baseline="-25000" dirty="0" err="1" smtClean="0"/>
              <a:t>Ga</a:t>
            </a:r>
            <a:endParaRPr lang="ru-RU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99918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353050" y="29527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9527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83" name="Picture 39" descr="H:\Papers\Talk14_02_05\FTP82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61156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457200" y="6019800"/>
            <a:ext cx="4375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dirty="0" err="1" smtClean="0"/>
              <a:t>I.Ya</a:t>
            </a:r>
            <a:r>
              <a:rPr lang="en-US" altLang="ru-RU" dirty="0" smtClean="0"/>
              <a:t>. </a:t>
            </a:r>
            <a:r>
              <a:rPr lang="en-US" altLang="ru-RU" dirty="0" err="1" smtClean="0"/>
              <a:t>Karlik</a:t>
            </a:r>
            <a:r>
              <a:rPr lang="en-US" altLang="ru-RU" dirty="0" smtClean="0"/>
              <a:t>, et al.</a:t>
            </a:r>
            <a:r>
              <a:rPr lang="ru-RU" altLang="ru-RU" dirty="0" smtClean="0"/>
              <a:t>, </a:t>
            </a:r>
            <a:r>
              <a:rPr lang="en-US" dirty="0" err="1"/>
              <a:t>Sov</a:t>
            </a:r>
            <a:r>
              <a:rPr lang="en-US" dirty="0"/>
              <a:t>. Phys. Solid </a:t>
            </a:r>
            <a:r>
              <a:rPr lang="en-US" dirty="0" smtClean="0"/>
              <a:t>State,</a:t>
            </a:r>
            <a:r>
              <a:rPr lang="en-US" dirty="0"/>
              <a:t>  </a:t>
            </a:r>
            <a:r>
              <a:rPr lang="ru-RU" altLang="ru-RU" dirty="0" smtClean="0"/>
              <a:t>1982</a:t>
            </a:r>
            <a:endParaRPr lang="ru-RU" alt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Antiferromagnetic exchange in </a:t>
            </a:r>
            <a:r>
              <a:rPr lang="en-US" altLang="ru-RU" sz="3200" b="1" dirty="0" smtClean="0">
                <a:solidFill>
                  <a:schemeClr val="tx1"/>
                </a:solidFill>
              </a:rPr>
              <a:t>3d</a:t>
            </a:r>
            <a:r>
              <a:rPr lang="en-US" altLang="ru-RU" sz="3200" b="1" baseline="30000" dirty="0" smtClean="0">
                <a:solidFill>
                  <a:schemeClr val="tx1"/>
                </a:solidFill>
              </a:rPr>
              <a:t>5</a:t>
            </a:r>
            <a:r>
              <a:rPr lang="en-US" altLang="ru-RU" sz="3200" b="1" dirty="0" smtClean="0">
                <a:solidFill>
                  <a:schemeClr val="tx1"/>
                </a:solidFill>
              </a:rPr>
              <a:t> +</a:t>
            </a:r>
            <a:r>
              <a:rPr lang="de-DE" altLang="ru-RU" sz="3200" b="1" dirty="0" smtClean="0">
                <a:solidFill>
                  <a:schemeClr val="tx1"/>
                </a:solidFill>
              </a:rPr>
              <a:t>h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65062"/>
              </p:ext>
            </p:extLst>
          </p:nvPr>
        </p:nvGraphicFramePr>
        <p:xfrm>
          <a:off x="4716016" y="453125"/>
          <a:ext cx="3713560" cy="51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Graph" r:id="rId6" imgW="2926080" imgH="4046400" progId="Origin50.Graph">
                  <p:embed/>
                </p:oleObj>
              </mc:Choice>
              <mc:Fallback>
                <p:oleObj name="Graph" r:id="rId6" imgW="2926080" imgH="40464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6016" y="453125"/>
                        <a:ext cx="3713560" cy="513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09764" y="5712767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ym typeface="Symbol"/>
              </a:rPr>
              <a:t></a:t>
            </a:r>
            <a:r>
              <a:rPr lang="en-US" sz="2400" baseline="-25000" dirty="0" smtClean="0">
                <a:sym typeface="Symbol"/>
              </a:rPr>
              <a:t>c</a:t>
            </a:r>
            <a:r>
              <a:rPr lang="en-US" sz="2400" dirty="0" smtClean="0">
                <a:sym typeface="Symbol"/>
              </a:rPr>
              <a:t>(B)</a:t>
            </a:r>
            <a:r>
              <a:rPr lang="en-US" sz="2400" dirty="0">
                <a:sym typeface="Symbol"/>
              </a:rPr>
              <a:t> </a:t>
            </a:r>
            <a:r>
              <a:rPr lang="en-US" sz="2400" dirty="0" smtClean="0">
                <a:sym typeface="Symbol"/>
              </a:rPr>
              <a:t>0.5, B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 smtClean="0">
                <a:sym typeface="Symbol"/>
              </a:rPr>
              <a:t>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07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Mn</a:t>
            </a:r>
            <a:r>
              <a:rPr lang="en-US" sz="3200" dirty="0" smtClean="0"/>
              <a:t> acceptor electronic structure 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1511" y="544522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ym typeface="Symbol"/>
              </a:rPr>
              <a:t></a:t>
            </a:r>
            <a:r>
              <a:rPr lang="en-US" baseline="-25000" dirty="0" smtClean="0"/>
              <a:t>dh</a:t>
            </a:r>
            <a:r>
              <a:rPr lang="en-US" dirty="0" smtClean="0"/>
              <a:t>= 3 </a:t>
            </a:r>
            <a:r>
              <a:rPr lang="en-US" dirty="0" err="1" smtClean="0"/>
              <a:t>meV</a:t>
            </a:r>
            <a:r>
              <a:rPr lang="en-US" dirty="0" smtClean="0"/>
              <a:t> - K. </a:t>
            </a:r>
            <a:r>
              <a:rPr lang="en-US" dirty="0" err="1" smtClean="0"/>
              <a:t>Lassmann</a:t>
            </a:r>
            <a:r>
              <a:rPr lang="en-US" dirty="0" smtClean="0"/>
              <a:t> and Hp. </a:t>
            </a:r>
            <a:r>
              <a:rPr lang="en-US" dirty="0" err="1" smtClean="0"/>
              <a:t>Schad</a:t>
            </a:r>
            <a:r>
              <a:rPr lang="en-US" dirty="0" smtClean="0"/>
              <a:t>, Solid State Comm. 1976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  <a:sym typeface="Symbol"/>
              </a:rPr>
              <a:t></a:t>
            </a:r>
            <a:r>
              <a:rPr lang="en-US" baseline="-25000" dirty="0">
                <a:solidFill>
                  <a:prstClr val="black"/>
                </a:solidFill>
              </a:rPr>
              <a:t>dh </a:t>
            </a:r>
            <a:r>
              <a:rPr lang="en-US" dirty="0" smtClean="0"/>
              <a:t>= 2.5 </a:t>
            </a:r>
            <a:r>
              <a:rPr lang="en-US" dirty="0" err="1" smtClean="0"/>
              <a:t>meV</a:t>
            </a:r>
            <a:r>
              <a:rPr lang="en-US" dirty="0" smtClean="0"/>
              <a:t> - </a:t>
            </a:r>
            <a:r>
              <a:rPr lang="en-US" dirty="0" err="1" smtClean="0"/>
              <a:t>Th.Frey</a:t>
            </a:r>
            <a:r>
              <a:rPr lang="en-US" dirty="0" smtClean="0"/>
              <a:t> et al, </a:t>
            </a:r>
            <a:r>
              <a:rPr lang="en-US" dirty="0" err="1" smtClean="0"/>
              <a:t>J.Phys.C</a:t>
            </a:r>
            <a:r>
              <a:rPr lang="en-US" dirty="0" smtClean="0"/>
              <a:t>: Solid State Phys. 1988</a:t>
            </a:r>
          </a:p>
          <a:p>
            <a:r>
              <a:rPr lang="en-US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  <a:sym typeface="Symbol"/>
              </a:rPr>
              <a:t></a:t>
            </a:r>
            <a:r>
              <a:rPr lang="en-US" baseline="-25000" dirty="0">
                <a:solidFill>
                  <a:prstClr val="black"/>
                </a:solidFill>
              </a:rPr>
              <a:t>dh </a:t>
            </a:r>
            <a:r>
              <a:rPr lang="en-US" dirty="0" smtClean="0"/>
              <a:t>= 9-12 </a:t>
            </a:r>
            <a:r>
              <a:rPr lang="en-US" dirty="0" err="1" smtClean="0"/>
              <a:t>meV</a:t>
            </a:r>
            <a:r>
              <a:rPr lang="en-US" dirty="0" smtClean="0"/>
              <a:t> - M. </a:t>
            </a:r>
            <a:r>
              <a:rPr lang="en-US" dirty="0" err="1" smtClean="0"/>
              <a:t>Linnarsson</a:t>
            </a:r>
            <a:r>
              <a:rPr lang="en-US" dirty="0" smtClean="0"/>
              <a:t> et al Phys. Rev. B 1997</a:t>
            </a:r>
          </a:p>
          <a:p>
            <a:r>
              <a:rPr lang="en-US" dirty="0" smtClean="0"/>
              <a:t>g=2.77 – </a:t>
            </a:r>
            <a:r>
              <a:rPr lang="en-US" dirty="0" err="1" smtClean="0"/>
              <a:t>J.Schneider</a:t>
            </a:r>
            <a:r>
              <a:rPr lang="en-US" dirty="0" smtClean="0"/>
              <a:t>, et al., PRL 1987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8" y="2420888"/>
            <a:ext cx="4161545" cy="29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2962" y="2420888"/>
            <a:ext cx="4559838" cy="2585323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N.S</a:t>
            </a:r>
            <a:r>
              <a:rPr lang="en-US" dirty="0"/>
              <a:t>. </a:t>
            </a:r>
            <a:r>
              <a:rPr lang="en-US" dirty="0" err="1"/>
              <a:t>Averkiev</a:t>
            </a:r>
            <a:r>
              <a:rPr lang="en-US" dirty="0"/>
              <a:t> et al., </a:t>
            </a:r>
            <a:r>
              <a:rPr lang="en-US" dirty="0" err="1"/>
              <a:t>Sov</a:t>
            </a:r>
            <a:r>
              <a:rPr lang="en-US" dirty="0"/>
              <a:t>. Phys. </a:t>
            </a:r>
            <a:r>
              <a:rPr lang="en-US" dirty="0" err="1" smtClean="0"/>
              <a:t>Semicond</a:t>
            </a:r>
            <a:r>
              <a:rPr lang="en-US" dirty="0" smtClean="0"/>
              <a:t>. 1987</a:t>
            </a:r>
            <a:endParaRPr lang="en-US" dirty="0"/>
          </a:p>
          <a:p>
            <a:r>
              <a:rPr lang="en-US" dirty="0" smtClean="0"/>
              <a:t>N.S</a:t>
            </a:r>
            <a:r>
              <a:rPr lang="en-US" dirty="0"/>
              <a:t>. </a:t>
            </a:r>
            <a:r>
              <a:rPr lang="en-US" dirty="0" err="1"/>
              <a:t>Averkiev</a:t>
            </a:r>
            <a:r>
              <a:rPr lang="en-US" dirty="0"/>
              <a:t> et al., </a:t>
            </a:r>
            <a:r>
              <a:rPr lang="en-US" dirty="0" err="1"/>
              <a:t>Sov</a:t>
            </a:r>
            <a:r>
              <a:rPr lang="en-US" dirty="0"/>
              <a:t>. Phys. Solid State 1988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  <a:sym typeface="Symbol"/>
              </a:rPr>
              <a:t></a:t>
            </a:r>
            <a:r>
              <a:rPr lang="en-US" baseline="-25000" dirty="0">
                <a:solidFill>
                  <a:prstClr val="black"/>
                </a:solidFill>
              </a:rPr>
              <a:t>dh </a:t>
            </a:r>
            <a:r>
              <a:rPr lang="en-US" dirty="0"/>
              <a:t>= 10 </a:t>
            </a:r>
            <a:r>
              <a:rPr lang="en-US" dirty="0" err="1" smtClean="0"/>
              <a:t>meV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&lt;1meV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*=7/4g</a:t>
            </a:r>
            <a:r>
              <a:rPr lang="en-US" baseline="-25000" dirty="0" smtClean="0"/>
              <a:t>e</a:t>
            </a:r>
            <a:r>
              <a:rPr lang="en-US" dirty="0" smtClean="0"/>
              <a:t>-3/4g</a:t>
            </a:r>
            <a:r>
              <a:rPr lang="en-US" baseline="-25000" dirty="0" smtClean="0"/>
              <a:t>h</a:t>
            </a:r>
            <a:r>
              <a:rPr lang="en-US" dirty="0" smtClean="0"/>
              <a:t>=2.74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*=11/12g</a:t>
            </a:r>
            <a:r>
              <a:rPr lang="en-US" baseline="-25000" dirty="0" smtClean="0"/>
              <a:t>e</a:t>
            </a:r>
            <a:r>
              <a:rPr lang="en-US" dirty="0" smtClean="0"/>
              <a:t>+1/12g</a:t>
            </a:r>
            <a:r>
              <a:rPr lang="en-US" baseline="-25000" dirty="0" smtClean="0"/>
              <a:t>h</a:t>
            </a:r>
            <a:r>
              <a:rPr lang="en-US" dirty="0" smtClean="0"/>
              <a:t>=1.94</a:t>
            </a:r>
          </a:p>
          <a:p>
            <a:r>
              <a:rPr lang="ru-RU" dirty="0" smtClean="0">
                <a:sym typeface="Symbol"/>
              </a:rPr>
              <a:t></a:t>
            </a:r>
            <a:r>
              <a:rPr lang="en-US" baseline="-25000" dirty="0">
                <a:sym typeface="Symbol"/>
              </a:rPr>
              <a:t>c</a:t>
            </a:r>
            <a:r>
              <a:rPr lang="en-US" dirty="0" smtClean="0">
                <a:sym typeface="Symbol"/>
              </a:rPr>
              <a:t>() =0.504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31144"/>
              </p:ext>
            </p:extLst>
          </p:nvPr>
        </p:nvGraphicFramePr>
        <p:xfrm>
          <a:off x="192835" y="1340768"/>
          <a:ext cx="3968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Формула" r:id="rId4" imgW="2286000" imgH="457200" progId="Equation.3">
                  <p:embed/>
                </p:oleObj>
              </mc:Choice>
              <mc:Fallback>
                <p:oleObj name="Формула" r:id="rId4" imgW="2286000" imgH="4572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35" y="1340768"/>
                        <a:ext cx="3968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79191"/>
              </p:ext>
            </p:extLst>
          </p:nvPr>
        </p:nvGraphicFramePr>
        <p:xfrm>
          <a:off x="4788024" y="1268760"/>
          <a:ext cx="26241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Формула" r:id="rId6" imgW="1511280" imgH="431640" progId="Equation.3">
                  <p:embed/>
                </p:oleObj>
              </mc:Choice>
              <mc:Fallback>
                <p:oleObj name="Формула" r:id="rId6" imgW="1511280" imgH="43164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268760"/>
                        <a:ext cx="262413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70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Electronic Raman study of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state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11640"/>
              </p:ext>
            </p:extLst>
          </p:nvPr>
        </p:nvGraphicFramePr>
        <p:xfrm>
          <a:off x="6372200" y="3694966"/>
          <a:ext cx="1961633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Graph" r:id="rId3" imgW="2901600" imgH="4154400" progId="Origin50.Graph">
                  <p:embed/>
                </p:oleObj>
              </mc:Choice>
              <mc:Fallback>
                <p:oleObj name="Graph" r:id="rId3" imgW="2901600" imgH="41544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00" y="3694966"/>
                        <a:ext cx="1961633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8765" y="5733256"/>
            <a:ext cx="572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V.F. </a:t>
            </a:r>
            <a:r>
              <a:rPr lang="en-US" dirty="0" err="1" smtClean="0"/>
              <a:t>Sapega</a:t>
            </a:r>
            <a:r>
              <a:rPr lang="en-US" dirty="0" smtClean="0"/>
              <a:t>, T. </a:t>
            </a:r>
            <a:r>
              <a:rPr lang="en-US" dirty="0" err="1" smtClean="0"/>
              <a:t>Ruf</a:t>
            </a:r>
            <a:r>
              <a:rPr lang="en-US" dirty="0" smtClean="0"/>
              <a:t>, M. Cardona, SSC 2000, and PSS(b) 2001.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59351"/>
              </p:ext>
            </p:extLst>
          </p:nvPr>
        </p:nvGraphicFramePr>
        <p:xfrm>
          <a:off x="107504" y="1484784"/>
          <a:ext cx="536057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1484784"/>
                        <a:ext cx="5360577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66910"/>
              </p:ext>
            </p:extLst>
          </p:nvPr>
        </p:nvGraphicFramePr>
        <p:xfrm>
          <a:off x="5076056" y="1124744"/>
          <a:ext cx="3743746" cy="262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Graph" r:id="rId7" imgW="4131720" imgH="2901600" progId="Origin50.Graph">
                  <p:embed/>
                </p:oleObj>
              </mc:Choice>
              <mc:Fallback>
                <p:oleObj name="Graph" r:id="rId7" imgW="41317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6056" y="1124744"/>
                        <a:ext cx="3743746" cy="2629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3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5" name="Object 3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39691"/>
              </p:ext>
            </p:extLst>
          </p:nvPr>
        </p:nvGraphicFramePr>
        <p:xfrm>
          <a:off x="4355976" y="1196752"/>
          <a:ext cx="4586287" cy="658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Graph" r:id="rId3" imgW="2879640" imgH="4135320" progId="Origin50.Graph">
                  <p:embed/>
                </p:oleObj>
              </mc:Choice>
              <mc:Fallback>
                <p:oleObj name="Graph" r:id="rId3" imgW="2879640" imgH="413532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96752"/>
                        <a:ext cx="4586287" cy="658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8660"/>
              </p:ext>
            </p:extLst>
          </p:nvPr>
        </p:nvGraphicFramePr>
        <p:xfrm>
          <a:off x="5581650" y="4799013"/>
          <a:ext cx="263683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" name="Формула" r:id="rId5" imgW="1485720" imgH="685800" progId="Equation.3">
                  <p:embed/>
                </p:oleObj>
              </mc:Choice>
              <mc:Fallback>
                <p:oleObj name="Формула" r:id="rId5" imgW="14857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799013"/>
                        <a:ext cx="2636838" cy="1214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0" y="-10216"/>
            <a:ext cx="9144000" cy="1138138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Spin flip Raman study of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state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416820" y="6331427"/>
            <a:ext cx="572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V.F. </a:t>
            </a:r>
            <a:r>
              <a:rPr lang="en-US" dirty="0" err="1" smtClean="0"/>
              <a:t>Sapega</a:t>
            </a:r>
            <a:r>
              <a:rPr lang="en-US" dirty="0" smtClean="0"/>
              <a:t>, T. </a:t>
            </a:r>
            <a:r>
              <a:rPr lang="en-US" dirty="0" err="1" smtClean="0"/>
              <a:t>Ruf</a:t>
            </a:r>
            <a:r>
              <a:rPr lang="en-US" dirty="0" smtClean="0"/>
              <a:t>, M. Cardona, SSC 2000, and PSS(b) 2001.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75247"/>
              </p:ext>
            </p:extLst>
          </p:nvPr>
        </p:nvGraphicFramePr>
        <p:xfrm>
          <a:off x="282916" y="1196753"/>
          <a:ext cx="3209152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Graph" r:id="rId7" imgW="2879640" imgH="4135320" progId="Origin50.Graph">
                  <p:embed/>
                </p:oleObj>
              </mc:Choice>
              <mc:Fallback>
                <p:oleObj name="Graph" r:id="rId7" imgW="2879640" imgH="4135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916" y="1196753"/>
                        <a:ext cx="3209152" cy="460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1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>
            <a:spLocks/>
          </p:cNvSpPr>
          <p:nvPr/>
        </p:nvSpPr>
        <p:spPr>
          <a:xfrm>
            <a:off x="0" y="1"/>
            <a:ext cx="9144000" cy="908719"/>
          </a:xfrm>
          <a:prstGeom prst="rect">
            <a:avLst/>
          </a:prstGeom>
          <a:gradFill rotWithShape="0">
            <a:gsLst>
              <a:gs pos="0">
                <a:srgbClr val="FFC931"/>
              </a:gs>
              <a:gs pos="100000">
                <a:srgbClr val="FE4C4C"/>
              </a:gs>
            </a:gsLst>
            <a:lin ang="27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Strain effect on </a:t>
            </a:r>
            <a:r>
              <a:rPr lang="en-US" sz="3200" dirty="0" err="1" smtClean="0"/>
              <a:t>Mn</a:t>
            </a:r>
            <a:r>
              <a:rPr lang="en-US" sz="3200" dirty="0" smtClean="0"/>
              <a:t> acceptor state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5877272"/>
            <a:ext cx="526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N.S. </a:t>
            </a:r>
            <a:r>
              <a:rPr lang="en-US" dirty="0" err="1" smtClean="0"/>
              <a:t>Averkiev</a:t>
            </a:r>
            <a:r>
              <a:rPr lang="en-US" dirty="0" smtClean="0"/>
              <a:t>, et al, Soviet Phys. Semiconductors, 1987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461645" y="1509659"/>
            <a:ext cx="1077552" cy="3281010"/>
            <a:chOff x="7596336" y="1660158"/>
            <a:chExt cx="1077552" cy="32810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243" y="3907760"/>
              <a:ext cx="563588" cy="544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Куб 6"/>
            <p:cNvSpPr/>
            <p:nvPr/>
          </p:nvSpPr>
          <p:spPr>
            <a:xfrm>
              <a:off x="8000421" y="2979176"/>
              <a:ext cx="245228" cy="1045532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7848395" y="2623468"/>
              <a:ext cx="549284" cy="5266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низ 8"/>
            <p:cNvSpPr/>
            <p:nvPr/>
          </p:nvSpPr>
          <p:spPr>
            <a:xfrm>
              <a:off x="8095571" y="2117946"/>
              <a:ext cx="93381" cy="48886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Стрелка вверх 9"/>
            <p:cNvSpPr/>
            <p:nvPr/>
          </p:nvSpPr>
          <p:spPr>
            <a:xfrm>
              <a:off x="8103243" y="4452307"/>
              <a:ext cx="85708" cy="48886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8198880" y="3304118"/>
              <a:ext cx="475008" cy="153954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8198880" y="3497846"/>
              <a:ext cx="475008" cy="140160"/>
            </a:xfrm>
            <a:prstGeom prst="straightConnector1">
              <a:avLst/>
            </a:prstGeom>
            <a:ln w="38100">
              <a:solidFill>
                <a:srgbClr val="D135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596336" y="1660158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P||[111</a:t>
              </a:r>
              <a:r>
                <a:rPr lang="en-US" dirty="0"/>
                <a:t>]</a:t>
              </a:r>
              <a:endParaRPr lang="ru-RU" dirty="0"/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88808"/>
              </p:ext>
            </p:extLst>
          </p:nvPr>
        </p:nvGraphicFramePr>
        <p:xfrm>
          <a:off x="385446" y="1241430"/>
          <a:ext cx="5399704" cy="377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Graph" r:id="rId4" imgW="4154400" imgH="2901600" progId="Origin50.Graph">
                  <p:embed/>
                </p:oleObj>
              </mc:Choice>
              <mc:Fallback>
                <p:oleObj name="Graph" r:id="rId4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46" y="1241430"/>
                        <a:ext cx="5399704" cy="377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982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</TotalTime>
  <Words>758</Words>
  <Application>Microsoft Office PowerPoint</Application>
  <PresentationFormat>Экран (4:3)</PresentationFormat>
  <Paragraphs>119</Paragraphs>
  <Slides>24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Тема Office</vt:lpstr>
      <vt:lpstr>Формула</vt:lpstr>
      <vt:lpstr>Graph</vt:lpstr>
      <vt:lpstr>Microsoft Equation 3.0</vt:lpstr>
      <vt:lpstr>Electronic Structure of Mn Ions in GaAs and (Ga,MnAs)</vt:lpstr>
      <vt:lpstr>Презентация PowerPoint</vt:lpstr>
      <vt:lpstr>Ferromagnetism in (Ga,Mn)As and its applications</vt:lpstr>
      <vt:lpstr>Models of the Mn acceptor in GaAs</vt:lpstr>
      <vt:lpstr>Презентация PowerPoint</vt:lpstr>
      <vt:lpstr>Презентация PowerPoint</vt:lpstr>
      <vt:lpstr>Презентация PowerPoint</vt:lpstr>
      <vt:lpstr>Spin flip Raman study of Mn acceptor state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Spin-flip Raman study of exchange between band carriers and magnetic impurities and nuclei in semiconductors.</dc:title>
  <dc:creator>Виктор</dc:creator>
  <cp:lastModifiedBy>Виктор</cp:lastModifiedBy>
  <cp:revision>170</cp:revision>
  <dcterms:created xsi:type="dcterms:W3CDTF">2014-05-10T05:27:41Z</dcterms:created>
  <dcterms:modified xsi:type="dcterms:W3CDTF">2014-06-03T05:40:42Z</dcterms:modified>
</cp:coreProperties>
</file>