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4"/>
  </p:notesMasterIdLst>
  <p:sldIdLst>
    <p:sldId id="361" r:id="rId5"/>
    <p:sldId id="422" r:id="rId6"/>
    <p:sldId id="412" r:id="rId7"/>
    <p:sldId id="413" r:id="rId8"/>
    <p:sldId id="419" r:id="rId9"/>
    <p:sldId id="420" r:id="rId10"/>
    <p:sldId id="421" r:id="rId11"/>
    <p:sldId id="423" r:id="rId12"/>
    <p:sldId id="424" r:id="rId13"/>
    <p:sldId id="425" r:id="rId14"/>
    <p:sldId id="426" r:id="rId15"/>
    <p:sldId id="428" r:id="rId16"/>
    <p:sldId id="429" r:id="rId17"/>
    <p:sldId id="427" r:id="rId18"/>
    <p:sldId id="432" r:id="rId19"/>
    <p:sldId id="431" r:id="rId20"/>
    <p:sldId id="433" r:id="rId21"/>
    <p:sldId id="430" r:id="rId22"/>
    <p:sldId id="434" r:id="rId23"/>
    <p:sldId id="435" r:id="rId24"/>
    <p:sldId id="436" r:id="rId25"/>
    <p:sldId id="437" r:id="rId26"/>
    <p:sldId id="438" r:id="rId27"/>
    <p:sldId id="446" r:id="rId28"/>
    <p:sldId id="441" r:id="rId29"/>
    <p:sldId id="447" r:id="rId30"/>
    <p:sldId id="440" r:id="rId31"/>
    <p:sldId id="439" r:id="rId32"/>
    <p:sldId id="448" r:id="rId33"/>
    <p:sldId id="449" r:id="rId34"/>
    <p:sldId id="450" r:id="rId35"/>
    <p:sldId id="451" r:id="rId36"/>
    <p:sldId id="443" r:id="rId37"/>
    <p:sldId id="444" r:id="rId38"/>
    <p:sldId id="452" r:id="rId39"/>
    <p:sldId id="453" r:id="rId40"/>
    <p:sldId id="454" r:id="rId41"/>
    <p:sldId id="455" r:id="rId42"/>
    <p:sldId id="456" r:id="rId43"/>
  </p:sldIdLst>
  <p:sldSz cx="9144000" cy="5143500" type="screen16x9"/>
  <p:notesSz cx="6797675" cy="987266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UZET Quentin" initials="PQ" lastIdx="7" clrIdx="0">
    <p:extLst>
      <p:ext uri="{19B8F6BF-5375-455C-9EA6-DF929625EA0E}">
        <p15:presenceInfo xmlns:p15="http://schemas.microsoft.com/office/powerpoint/2012/main" userId="S-1-5-21-309284222-728685996-3343784714-74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97"/>
    <a:srgbClr val="C4E2E3"/>
    <a:srgbClr val="F7F7F7"/>
    <a:srgbClr val="5F5C5C"/>
    <a:srgbClr val="53ADAF"/>
    <a:srgbClr val="7CCCCD"/>
    <a:srgbClr val="7BCCCD"/>
    <a:srgbClr val="8AC9FE"/>
    <a:srgbClr val="5CBFC1"/>
    <a:srgbClr val="E29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53" autoAdjust="0"/>
    <p:restoredTop sz="92117" autoAdjust="0"/>
  </p:normalViewPr>
  <p:slideViewPr>
    <p:cSldViewPr snapToGrid="0">
      <p:cViewPr varScale="1">
        <p:scale>
          <a:sx n="85" d="100"/>
          <a:sy n="85" d="100"/>
        </p:scale>
        <p:origin x="488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36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spc="2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Répartition des clauses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spc="2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9525" cap="flat" cmpd="sng" algn="ctr">
                <a:solidFill>
                  <a:schemeClr val="accent1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AD7-4A94-A14B-744710D93817}"/>
              </c:ext>
            </c:extLst>
          </c:dPt>
          <c:dPt>
            <c:idx val="1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>
                    <a:shade val="95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AD7-4A94-A14B-744710D93817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5AD7-4A94-A14B-744710D938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Feuil1!$C$4:$C$5</c:f>
              <c:strCache>
                <c:ptCount val="2"/>
                <c:pt idx="0">
                  <c:v>Non interprétables</c:v>
                </c:pt>
                <c:pt idx="1">
                  <c:v>interprétables </c:v>
                </c:pt>
              </c:strCache>
            </c:strRef>
          </c:cat>
          <c:val>
            <c:numRef>
              <c:f>Feuil1!$D$4:$D$5</c:f>
              <c:numCache>
                <c:formatCode>0.00%</c:formatCode>
                <c:ptCount val="2"/>
                <c:pt idx="0">
                  <c:v>0.78900000000000003</c:v>
                </c:pt>
                <c:pt idx="1">
                  <c:v>0.21099999999999999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D7-4A94-A14B-744710D938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layout>
        <c:manualLayout>
          <c:xMode val="edge"/>
          <c:yMode val="edge"/>
          <c:x val="0.14507677165354327"/>
          <c:y val="0.83819663167104108"/>
          <c:w val="0.68206867891513556"/>
          <c:h val="0.13402559055118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4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/>
    <cs:fillRef idx="2">
      <cs:styleClr val="auto"/>
    </cs:fillRef>
    <cs:effectRef idx="1"/>
    <cs:fontRef idx="minor">
      <a:schemeClr val="dk1"/>
    </cs:fontRef>
    <cs:spPr/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348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348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C4088CCB-1D07-4107-85A2-BD8C9101E55B}" type="datetimeFigureOut">
              <a:rPr lang="fr-FR" smtClean="0"/>
              <a:t>03/09/2025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51220"/>
            <a:ext cx="5438140" cy="3887361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377318"/>
            <a:ext cx="2945659" cy="495347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377318"/>
            <a:ext cx="2945659" cy="495347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550EFA7A-4BC7-4F06-96D9-D7D97C830CA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29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EFA7A-4BC7-4F06-96D9-D7D97C830CA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23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ouvertur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Espace réservé du texte 2">
            <a:extLst>
              <a:ext uri="{FF2B5EF4-FFF2-40B4-BE49-F238E27FC236}">
                <a16:creationId xmlns:a16="http://schemas.microsoft.com/office/drawing/2014/main" id="{CEE8556D-7424-4A92-8B39-9C680D3993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1360" y="4649593"/>
            <a:ext cx="3884815" cy="182325"/>
          </a:xfrm>
        </p:spPr>
        <p:txBody>
          <a:bodyPr lIns="36000" tIns="0" rIns="3600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90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Nom / fonction</a:t>
            </a:r>
          </a:p>
        </p:txBody>
      </p:sp>
      <p:sp>
        <p:nvSpPr>
          <p:cNvPr id="31" name="Espace réservé du texte 2">
            <a:extLst>
              <a:ext uri="{FF2B5EF4-FFF2-40B4-BE49-F238E27FC236}">
                <a16:creationId xmlns:a16="http://schemas.microsoft.com/office/drawing/2014/main" id="{5934F54C-FD13-4474-8A96-1B9D694DC8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1361" y="808134"/>
            <a:ext cx="3884815" cy="202493"/>
          </a:xfrm>
        </p:spPr>
        <p:txBody>
          <a:bodyPr lIns="36000" tIns="36000" rIns="3600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00" b="1" i="0" cap="all" baseline="0">
                <a:solidFill>
                  <a:schemeClr val="accent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Nom de la BU/SU EMETTRICE (facultatif)</a:t>
            </a:r>
          </a:p>
        </p:txBody>
      </p:sp>
      <p:pic>
        <p:nvPicPr>
          <p:cNvPr id="45" name="Image 44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970E90FB-C1A8-E547-BA9B-21B6EF814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" y="5411"/>
            <a:ext cx="1041400" cy="129540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A184D821-A2D0-4145-9FA0-6C793B52A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7" b="4292"/>
          <a:stretch/>
        </p:blipFill>
        <p:spPr>
          <a:xfrm>
            <a:off x="0" y="4649593"/>
            <a:ext cx="826696" cy="182325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08E248A7-0E84-4B46-8019-85B6395D8A6F}"/>
              </a:ext>
            </a:extLst>
          </p:cNvPr>
          <p:cNvSpPr/>
          <p:nvPr userDrawn="1"/>
        </p:nvSpPr>
        <p:spPr>
          <a:xfrm>
            <a:off x="7688960" y="465878"/>
            <a:ext cx="1024783" cy="10247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65C93A9-5E73-0540-A597-805774E38F66}"/>
              </a:ext>
            </a:extLst>
          </p:cNvPr>
          <p:cNvSpPr txBox="1"/>
          <p:nvPr userDrawn="1"/>
        </p:nvSpPr>
        <p:spPr>
          <a:xfrm>
            <a:off x="2396532" y="433084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35" name="Forme libre 34">
            <a:extLst>
              <a:ext uri="{FF2B5EF4-FFF2-40B4-BE49-F238E27FC236}">
                <a16:creationId xmlns:a16="http://schemas.microsoft.com/office/drawing/2014/main" id="{FFBD443C-682A-FC41-944F-72E3551DB9B9}"/>
              </a:ext>
            </a:extLst>
          </p:cNvPr>
          <p:cNvSpPr/>
          <p:nvPr userDrawn="1"/>
        </p:nvSpPr>
        <p:spPr>
          <a:xfrm>
            <a:off x="6576635" y="1"/>
            <a:ext cx="1899592" cy="1096621"/>
          </a:xfrm>
          <a:custGeom>
            <a:avLst/>
            <a:gdLst>
              <a:gd name="connsiteX0" fmla="*/ 12491 w 1899592"/>
              <a:gd name="connsiteY0" fmla="*/ 0 h 1096621"/>
              <a:gd name="connsiteX1" fmla="*/ 1887101 w 1899592"/>
              <a:gd name="connsiteY1" fmla="*/ 0 h 1096621"/>
              <a:gd name="connsiteX2" fmla="*/ 1894688 w 1899592"/>
              <a:gd name="connsiteY2" fmla="*/ 49714 h 1096621"/>
              <a:gd name="connsiteX3" fmla="*/ 1899592 w 1899592"/>
              <a:gd name="connsiteY3" fmla="*/ 146825 h 1096621"/>
              <a:gd name="connsiteX4" fmla="*/ 949796 w 1899592"/>
              <a:gd name="connsiteY4" fmla="*/ 1096621 h 1096621"/>
              <a:gd name="connsiteX5" fmla="*/ 0 w 1899592"/>
              <a:gd name="connsiteY5" fmla="*/ 146825 h 1096621"/>
              <a:gd name="connsiteX6" fmla="*/ 4904 w 1899592"/>
              <a:gd name="connsiteY6" fmla="*/ 4971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9592" h="1096621">
                <a:moveTo>
                  <a:pt x="12491" y="0"/>
                </a:moveTo>
                <a:lnTo>
                  <a:pt x="1887101" y="0"/>
                </a:lnTo>
                <a:lnTo>
                  <a:pt x="1894688" y="49714"/>
                </a:lnTo>
                <a:cubicBezTo>
                  <a:pt x="1897931" y="81643"/>
                  <a:pt x="1899592" y="114040"/>
                  <a:pt x="1899592" y="146825"/>
                </a:cubicBezTo>
                <a:cubicBezTo>
                  <a:pt x="1899592" y="671383"/>
                  <a:pt x="1474354" y="1096621"/>
                  <a:pt x="949796" y="1096621"/>
                </a:cubicBezTo>
                <a:cubicBezTo>
                  <a:pt x="425238" y="1096621"/>
                  <a:pt x="0" y="671383"/>
                  <a:pt x="0" y="146825"/>
                </a:cubicBezTo>
                <a:cubicBezTo>
                  <a:pt x="0" y="114040"/>
                  <a:pt x="1661" y="81643"/>
                  <a:pt x="4904" y="49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rgbClr val="008990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8784568-A483-874F-B85E-70D0DB76166B}"/>
              </a:ext>
            </a:extLst>
          </p:cNvPr>
          <p:cNvSpPr>
            <a:spLocks noChangeAspect="1"/>
          </p:cNvSpPr>
          <p:nvPr userDrawn="1"/>
        </p:nvSpPr>
        <p:spPr>
          <a:xfrm>
            <a:off x="7679332" y="452739"/>
            <a:ext cx="1066525" cy="1051059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949" t="-226938" r="-191715" b="-9571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 descr="Une image contenant dessin&#10;&#10;Description générée automatiquement">
            <a:extLst>
              <a:ext uri="{FF2B5EF4-FFF2-40B4-BE49-F238E27FC236}">
                <a16:creationId xmlns:a16="http://schemas.microsoft.com/office/drawing/2014/main" id="{47E5111B-7CD3-924E-8E9A-1BFCF72FD62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38" y="3996646"/>
            <a:ext cx="2975122" cy="944245"/>
          </a:xfrm>
          <a:prstGeom prst="rect">
            <a:avLst/>
          </a:prstGeom>
        </p:spPr>
      </p:pic>
      <p:sp>
        <p:nvSpPr>
          <p:cNvPr id="29" name="Sous-titre 2">
            <a:extLst>
              <a:ext uri="{FF2B5EF4-FFF2-40B4-BE49-F238E27FC236}">
                <a16:creationId xmlns:a16="http://schemas.microsoft.com/office/drawing/2014/main" id="{A73776D4-E48B-5F44-85B3-269BB04C7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360" y="2739092"/>
            <a:ext cx="6666596" cy="944245"/>
          </a:xfrm>
        </p:spPr>
        <p:txBody>
          <a:bodyPr anchor="t">
            <a:normAutofit/>
          </a:bodyPr>
          <a:lstStyle>
            <a:lvl1pPr marL="0" indent="0" algn="l" defTabSz="360000">
              <a:lnSpc>
                <a:spcPct val="85000"/>
              </a:lnSpc>
              <a:spcAft>
                <a:spcPts val="0"/>
              </a:spcAft>
              <a:buNone/>
              <a:tabLst/>
              <a:defRPr sz="3200" b="1" i="0" cap="all" baseline="0">
                <a:solidFill>
                  <a:srgbClr val="006A4E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36" name="Titre 1">
            <a:extLst>
              <a:ext uri="{FF2B5EF4-FFF2-40B4-BE49-F238E27FC236}">
                <a16:creationId xmlns:a16="http://schemas.microsoft.com/office/drawing/2014/main" id="{0C13B606-D7AD-B24C-A718-572C0A6922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1360" y="1300810"/>
            <a:ext cx="6666597" cy="1462505"/>
          </a:xfrm>
        </p:spPr>
        <p:txBody>
          <a:bodyPr lIns="90000" tIns="46800" rIns="90000" bIns="46800"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32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3314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uvertur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Image 44" descr="Une image contenant circuit&#10;&#10;Description générée automatiquement">
            <a:extLst>
              <a:ext uri="{FF2B5EF4-FFF2-40B4-BE49-F238E27FC236}">
                <a16:creationId xmlns:a16="http://schemas.microsoft.com/office/drawing/2014/main" id="{970E90FB-C1A8-E547-BA9B-21B6EF814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" y="5411"/>
            <a:ext cx="1041400" cy="1295400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08E248A7-0E84-4B46-8019-85B6395D8A6F}"/>
              </a:ext>
            </a:extLst>
          </p:cNvPr>
          <p:cNvSpPr/>
          <p:nvPr userDrawn="1"/>
        </p:nvSpPr>
        <p:spPr>
          <a:xfrm>
            <a:off x="7688960" y="465878"/>
            <a:ext cx="1024783" cy="10247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C65C93A9-5E73-0540-A597-805774E38F66}"/>
              </a:ext>
            </a:extLst>
          </p:cNvPr>
          <p:cNvSpPr txBox="1"/>
          <p:nvPr userDrawn="1"/>
        </p:nvSpPr>
        <p:spPr>
          <a:xfrm>
            <a:off x="2396532" y="433084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1" name="Forme libre 20">
            <a:extLst>
              <a:ext uri="{FF2B5EF4-FFF2-40B4-BE49-F238E27FC236}">
                <a16:creationId xmlns:a16="http://schemas.microsoft.com/office/drawing/2014/main" id="{751A90F9-D90B-F94F-8608-CA069A96B475}"/>
              </a:ext>
            </a:extLst>
          </p:cNvPr>
          <p:cNvSpPr/>
          <p:nvPr userDrawn="1"/>
        </p:nvSpPr>
        <p:spPr>
          <a:xfrm>
            <a:off x="6576635" y="1"/>
            <a:ext cx="1899592" cy="1096621"/>
          </a:xfrm>
          <a:custGeom>
            <a:avLst/>
            <a:gdLst>
              <a:gd name="connsiteX0" fmla="*/ 12491 w 1899592"/>
              <a:gd name="connsiteY0" fmla="*/ 0 h 1096621"/>
              <a:gd name="connsiteX1" fmla="*/ 1887101 w 1899592"/>
              <a:gd name="connsiteY1" fmla="*/ 0 h 1096621"/>
              <a:gd name="connsiteX2" fmla="*/ 1894688 w 1899592"/>
              <a:gd name="connsiteY2" fmla="*/ 49714 h 1096621"/>
              <a:gd name="connsiteX3" fmla="*/ 1899592 w 1899592"/>
              <a:gd name="connsiteY3" fmla="*/ 146825 h 1096621"/>
              <a:gd name="connsiteX4" fmla="*/ 949796 w 1899592"/>
              <a:gd name="connsiteY4" fmla="*/ 1096621 h 1096621"/>
              <a:gd name="connsiteX5" fmla="*/ 0 w 1899592"/>
              <a:gd name="connsiteY5" fmla="*/ 146825 h 1096621"/>
              <a:gd name="connsiteX6" fmla="*/ 4904 w 1899592"/>
              <a:gd name="connsiteY6" fmla="*/ 4971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9592" h="1096621">
                <a:moveTo>
                  <a:pt x="12491" y="0"/>
                </a:moveTo>
                <a:lnTo>
                  <a:pt x="1887101" y="0"/>
                </a:lnTo>
                <a:lnTo>
                  <a:pt x="1894688" y="49714"/>
                </a:lnTo>
                <a:cubicBezTo>
                  <a:pt x="1897931" y="81643"/>
                  <a:pt x="1899592" y="114040"/>
                  <a:pt x="1899592" y="146825"/>
                </a:cubicBezTo>
                <a:cubicBezTo>
                  <a:pt x="1899592" y="671383"/>
                  <a:pt x="1474354" y="1096621"/>
                  <a:pt x="949796" y="1096621"/>
                </a:cubicBezTo>
                <a:cubicBezTo>
                  <a:pt x="425238" y="1096621"/>
                  <a:pt x="0" y="671383"/>
                  <a:pt x="0" y="146825"/>
                </a:cubicBezTo>
                <a:cubicBezTo>
                  <a:pt x="0" y="114040"/>
                  <a:pt x="1661" y="81643"/>
                  <a:pt x="4904" y="49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rgbClr val="008990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923092F-8BF6-F849-9134-060902A4CC01}"/>
              </a:ext>
            </a:extLst>
          </p:cNvPr>
          <p:cNvSpPr>
            <a:spLocks noChangeAspect="1"/>
          </p:cNvSpPr>
          <p:nvPr userDrawn="1"/>
        </p:nvSpPr>
        <p:spPr>
          <a:xfrm>
            <a:off x="7679332" y="452739"/>
            <a:ext cx="1066525" cy="1051059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949" t="-226938" r="-191715" b="-9571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E5AB0931-6FEF-E44F-935F-7796ACCDA2D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477357"/>
            <a:ext cx="3621266" cy="2845970"/>
          </a:xfrm>
          <a:custGeom>
            <a:avLst/>
            <a:gdLst>
              <a:gd name="connsiteX0" fmla="*/ 0 w 4364482"/>
              <a:gd name="connsiteY0" fmla="*/ 0 h 3741833"/>
              <a:gd name="connsiteX1" fmla="*/ 3740831 w 4364482"/>
              <a:gd name="connsiteY1" fmla="*/ 0 h 3741833"/>
              <a:gd name="connsiteX2" fmla="*/ 4364482 w 4364482"/>
              <a:gd name="connsiteY2" fmla="*/ 623651 h 3741833"/>
              <a:gd name="connsiteX3" fmla="*/ 4364482 w 4364482"/>
              <a:gd name="connsiteY3" fmla="*/ 3118182 h 3741833"/>
              <a:gd name="connsiteX4" fmla="*/ 3740831 w 4364482"/>
              <a:gd name="connsiteY4" fmla="*/ 3741833 h 3741833"/>
              <a:gd name="connsiteX5" fmla="*/ 0 w 4364482"/>
              <a:gd name="connsiteY5" fmla="*/ 3741833 h 3741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4482" h="3741833">
                <a:moveTo>
                  <a:pt x="0" y="0"/>
                </a:moveTo>
                <a:lnTo>
                  <a:pt x="3740831" y="0"/>
                </a:lnTo>
                <a:cubicBezTo>
                  <a:pt x="4085264" y="0"/>
                  <a:pt x="4364482" y="279218"/>
                  <a:pt x="4364482" y="623651"/>
                </a:cubicBezTo>
                <a:lnTo>
                  <a:pt x="4364482" y="3118182"/>
                </a:lnTo>
                <a:cubicBezTo>
                  <a:pt x="4364482" y="3462615"/>
                  <a:pt x="4085264" y="3741833"/>
                  <a:pt x="3740831" y="3741833"/>
                </a:cubicBezTo>
                <a:lnTo>
                  <a:pt x="0" y="374183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</a:p>
        </p:txBody>
      </p:sp>
      <p:pic>
        <p:nvPicPr>
          <p:cNvPr id="19" name="Image 1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503BFB62-A710-E643-AA59-E12A33E041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38" y="3996646"/>
            <a:ext cx="2975122" cy="94424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F3F5AD1-66E9-0C4F-B0CA-787653AE7D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27" b="4292"/>
          <a:stretch/>
        </p:blipFill>
        <p:spPr>
          <a:xfrm>
            <a:off x="0" y="4649593"/>
            <a:ext cx="826696" cy="182325"/>
          </a:xfrm>
          <a:prstGeom prst="rect">
            <a:avLst/>
          </a:prstGeom>
        </p:spPr>
      </p:pic>
      <p:sp>
        <p:nvSpPr>
          <p:cNvPr id="25" name="Sous-titre 2">
            <a:extLst>
              <a:ext uri="{FF2B5EF4-FFF2-40B4-BE49-F238E27FC236}">
                <a16:creationId xmlns:a16="http://schemas.microsoft.com/office/drawing/2014/main" id="{B80E11F8-8CFB-A64F-A400-40FBAE23E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7619" y="2671234"/>
            <a:ext cx="4518608" cy="944245"/>
          </a:xfrm>
        </p:spPr>
        <p:txBody>
          <a:bodyPr anchor="t">
            <a:normAutofit/>
          </a:bodyPr>
          <a:lstStyle>
            <a:lvl1pPr marL="0" indent="0" algn="l" defTabSz="360000">
              <a:lnSpc>
                <a:spcPct val="85000"/>
              </a:lnSpc>
              <a:spcAft>
                <a:spcPts val="0"/>
              </a:spcAft>
              <a:buNone/>
              <a:tabLst/>
              <a:defRPr sz="3000" b="1" i="0" cap="all" baseline="0">
                <a:solidFill>
                  <a:srgbClr val="006A4E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3FF6F5C9-0ED5-1A4C-9E46-D428846741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7619" y="1232952"/>
            <a:ext cx="4518608" cy="1462505"/>
          </a:xfrm>
        </p:spPr>
        <p:txBody>
          <a:bodyPr lIns="90000" tIns="46800" rIns="90000" bIns="46800" anchor="b">
            <a:normAutofit/>
          </a:bodyPr>
          <a:lstStyle>
            <a:lvl1pPr algn="l" defTabSz="360000">
              <a:lnSpc>
                <a:spcPct val="85000"/>
              </a:lnSpc>
              <a:tabLst/>
              <a:defRPr sz="3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3B7957E-E237-BA4C-8EF0-A623B3DA49C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1361" y="808134"/>
            <a:ext cx="3884815" cy="202493"/>
          </a:xfrm>
        </p:spPr>
        <p:txBody>
          <a:bodyPr lIns="36000" tIns="36000" rIns="3600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1000" b="1" i="0" cap="all" baseline="0">
                <a:solidFill>
                  <a:schemeClr val="accent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Nom de la BU/SU EMETTRICE (facultatif)</a:t>
            </a:r>
          </a:p>
        </p:txBody>
      </p:sp>
      <p:sp>
        <p:nvSpPr>
          <p:cNvPr id="15" name="Espace réservé du texte 2">
            <a:extLst>
              <a:ext uri="{FF2B5EF4-FFF2-40B4-BE49-F238E27FC236}">
                <a16:creationId xmlns:a16="http://schemas.microsoft.com/office/drawing/2014/main" id="{8C833347-679C-2348-8269-894BB74011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1360" y="4649593"/>
            <a:ext cx="3884815" cy="182325"/>
          </a:xfrm>
        </p:spPr>
        <p:txBody>
          <a:bodyPr lIns="36000" tIns="0" rIns="36000" bIns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900" cap="none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Nom / fonction</a:t>
            </a:r>
          </a:p>
        </p:txBody>
      </p:sp>
    </p:spTree>
    <p:extLst>
      <p:ext uri="{BB962C8B-B14F-4D97-AF65-F5344CB8AC3E}">
        <p14:creationId xmlns:p14="http://schemas.microsoft.com/office/powerpoint/2010/main" val="8630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F0D01662-DE55-4BD0-BAA3-5B2B2960751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texte 41"/>
          <p:cNvSpPr>
            <a:spLocks noGrp="1"/>
          </p:cNvSpPr>
          <p:nvPr>
            <p:ph type="body" sz="quarter" idx="20" hasCustomPrompt="1"/>
          </p:nvPr>
        </p:nvSpPr>
        <p:spPr>
          <a:xfrm>
            <a:off x="1923058" y="3676481"/>
            <a:ext cx="396000" cy="287941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i="0">
                <a:solidFill>
                  <a:schemeClr val="accent4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3" hasCustomPrompt="1"/>
          </p:nvPr>
        </p:nvSpPr>
        <p:spPr>
          <a:xfrm>
            <a:off x="6717214" y="1320305"/>
            <a:ext cx="421635" cy="287940"/>
          </a:xfrm>
        </p:spPr>
        <p:txBody>
          <a:bodyPr anchor="ctr" anchorCtr="0">
            <a:noAutofit/>
          </a:bodyPr>
          <a:lstStyle>
            <a:lvl1pPr marL="0" indent="0" algn="r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2" name="Espace réservé du texte 7"/>
          <p:cNvSpPr>
            <a:spLocks noGrp="1"/>
          </p:cNvSpPr>
          <p:nvPr>
            <p:ph type="body" sz="quarter" idx="24" hasCustomPrompt="1"/>
          </p:nvPr>
        </p:nvSpPr>
        <p:spPr>
          <a:xfrm>
            <a:off x="6717214" y="1713001"/>
            <a:ext cx="421635" cy="287940"/>
          </a:xfrm>
        </p:spPr>
        <p:txBody>
          <a:bodyPr anchor="ctr" anchorCtr="0">
            <a:noAutofit/>
          </a:bodyPr>
          <a:lstStyle>
            <a:lvl1pPr marL="0" marR="0" indent="0" algn="r" defTabSz="28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marL="0" marR="0" lvl="0" indent="0" algn="r" defTabSz="28800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880000" algn="r"/>
              </a:tabLst>
              <a:defRPr/>
            </a:pPr>
            <a:r>
              <a:rPr lang="fr-FR" dirty="0"/>
              <a:t>#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5" hasCustomPrompt="1"/>
          </p:nvPr>
        </p:nvSpPr>
        <p:spPr>
          <a:xfrm>
            <a:off x="6717214" y="2105697"/>
            <a:ext cx="421635" cy="287940"/>
          </a:xfrm>
        </p:spPr>
        <p:txBody>
          <a:bodyPr anchor="ctr" anchorCtr="0">
            <a:noAutofit/>
          </a:bodyPr>
          <a:lstStyle>
            <a:lvl1pPr marL="0" indent="0" algn="r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6" hasCustomPrompt="1"/>
          </p:nvPr>
        </p:nvSpPr>
        <p:spPr>
          <a:xfrm>
            <a:off x="6717214" y="2498393"/>
            <a:ext cx="421635" cy="287940"/>
          </a:xfrm>
        </p:spPr>
        <p:txBody>
          <a:bodyPr anchor="ctr" anchorCtr="0">
            <a:noAutofit/>
          </a:bodyPr>
          <a:lstStyle>
            <a:lvl1pPr marL="0" indent="0" algn="r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7" hasCustomPrompt="1"/>
          </p:nvPr>
        </p:nvSpPr>
        <p:spPr>
          <a:xfrm>
            <a:off x="6717214" y="2891089"/>
            <a:ext cx="421635" cy="287940"/>
          </a:xfrm>
        </p:spPr>
        <p:txBody>
          <a:bodyPr anchor="ctr" anchorCtr="0">
            <a:noAutofit/>
          </a:bodyPr>
          <a:lstStyle>
            <a:lvl1pPr marL="0" indent="0" algn="r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6" name="Espace réservé du texte 7"/>
          <p:cNvSpPr>
            <a:spLocks noGrp="1"/>
          </p:cNvSpPr>
          <p:nvPr>
            <p:ph type="body" sz="quarter" idx="28" hasCustomPrompt="1"/>
          </p:nvPr>
        </p:nvSpPr>
        <p:spPr>
          <a:xfrm>
            <a:off x="6717214" y="3283785"/>
            <a:ext cx="421635" cy="287940"/>
          </a:xfrm>
        </p:spPr>
        <p:txBody>
          <a:bodyPr anchor="ctr" anchorCtr="0">
            <a:noAutofit/>
          </a:bodyPr>
          <a:lstStyle>
            <a:lvl1pPr marL="0" indent="0" algn="r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9" hasCustomPrompt="1"/>
          </p:nvPr>
        </p:nvSpPr>
        <p:spPr>
          <a:xfrm>
            <a:off x="6717214" y="3676482"/>
            <a:ext cx="421635" cy="287940"/>
          </a:xfrm>
        </p:spPr>
        <p:txBody>
          <a:bodyPr anchor="ctr" anchorCtr="0">
            <a:noAutofit/>
          </a:bodyPr>
          <a:lstStyle>
            <a:lvl1pPr marL="0" indent="0" algn="r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0" name="Espace réservé du texte 41"/>
          <p:cNvSpPr>
            <a:spLocks noGrp="1"/>
          </p:cNvSpPr>
          <p:nvPr>
            <p:ph type="body" sz="quarter" idx="32" hasCustomPrompt="1"/>
          </p:nvPr>
        </p:nvSpPr>
        <p:spPr>
          <a:xfrm>
            <a:off x="1923058" y="2888917"/>
            <a:ext cx="396000" cy="28794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i="0">
                <a:solidFill>
                  <a:schemeClr val="accent4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1" name="Espace réservé du texte 41"/>
          <p:cNvSpPr>
            <a:spLocks noGrp="1"/>
          </p:cNvSpPr>
          <p:nvPr>
            <p:ph type="body" sz="quarter" idx="33" hasCustomPrompt="1"/>
          </p:nvPr>
        </p:nvSpPr>
        <p:spPr>
          <a:xfrm>
            <a:off x="1923058" y="3271073"/>
            <a:ext cx="396000" cy="3172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i="0">
                <a:solidFill>
                  <a:schemeClr val="accent4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2" name="Espace réservé du texte 41"/>
          <p:cNvSpPr>
            <a:spLocks noGrp="1"/>
          </p:cNvSpPr>
          <p:nvPr>
            <p:ph type="body" sz="quarter" idx="34" hasCustomPrompt="1"/>
          </p:nvPr>
        </p:nvSpPr>
        <p:spPr>
          <a:xfrm>
            <a:off x="1923058" y="2101717"/>
            <a:ext cx="396000" cy="29938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i="0">
                <a:solidFill>
                  <a:schemeClr val="accent4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3" name="Espace réservé du texte 41"/>
          <p:cNvSpPr>
            <a:spLocks noGrp="1"/>
          </p:cNvSpPr>
          <p:nvPr>
            <p:ph type="body" sz="quarter" idx="35" hasCustomPrompt="1"/>
          </p:nvPr>
        </p:nvSpPr>
        <p:spPr>
          <a:xfrm>
            <a:off x="1923058" y="2495317"/>
            <a:ext cx="396000" cy="29938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300" b="1" i="0">
                <a:solidFill>
                  <a:schemeClr val="accent4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4" name="Espace réservé du texte 41"/>
          <p:cNvSpPr>
            <a:spLocks noGrp="1"/>
          </p:cNvSpPr>
          <p:nvPr>
            <p:ph type="body" sz="quarter" idx="36" hasCustomPrompt="1"/>
          </p:nvPr>
        </p:nvSpPr>
        <p:spPr>
          <a:xfrm>
            <a:off x="1923058" y="1319566"/>
            <a:ext cx="396000" cy="287940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i="0">
                <a:solidFill>
                  <a:schemeClr val="accent4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35" name="Espace réservé du texte 41"/>
          <p:cNvSpPr>
            <a:spLocks noGrp="1"/>
          </p:cNvSpPr>
          <p:nvPr>
            <p:ph type="body" sz="quarter" idx="37" hasCustomPrompt="1"/>
          </p:nvPr>
        </p:nvSpPr>
        <p:spPr>
          <a:xfrm>
            <a:off x="1923058" y="1701722"/>
            <a:ext cx="396000" cy="305779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FontTx/>
              <a:buNone/>
              <a:defRPr sz="2400" b="1" i="0">
                <a:solidFill>
                  <a:schemeClr val="accent4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fr-FR" dirty="0"/>
              <a:t>#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0A5E48B6-2217-4DA4-B1CC-38CCECCCF6A0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34A3FE-3E5D-7748-A543-AB6BC08C3245}"/>
              </a:ext>
            </a:extLst>
          </p:cNvPr>
          <p:cNvSpPr/>
          <p:nvPr userDrawn="1"/>
        </p:nvSpPr>
        <p:spPr>
          <a:xfrm>
            <a:off x="0" y="501541"/>
            <a:ext cx="1547446" cy="201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3921F113-D2D6-C04C-8F93-87BFD27E1A7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3671" y="501541"/>
            <a:ext cx="1187813" cy="201842"/>
          </a:xfrm>
        </p:spPr>
        <p:txBody>
          <a:bodyPr anchor="ctr" anchorCtr="0">
            <a:noAutofit/>
          </a:bodyPr>
          <a:lstStyle>
            <a:lvl1pPr marL="0" indent="0" algn="r" defTabSz="2880000">
              <a:buFontTx/>
              <a:buNone/>
              <a:tabLst>
                <a:tab pos="2880000" algn="r"/>
              </a:tabLst>
              <a:defRPr sz="11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SOMMAIRE</a:t>
            </a:r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75487F74-24FF-DC40-80E7-8E5AA92FF66B}"/>
              </a:ext>
            </a:extLst>
          </p:cNvPr>
          <p:cNvSpPr/>
          <p:nvPr userDrawn="1"/>
        </p:nvSpPr>
        <p:spPr>
          <a:xfrm>
            <a:off x="6576635" y="1"/>
            <a:ext cx="1899592" cy="1096621"/>
          </a:xfrm>
          <a:custGeom>
            <a:avLst/>
            <a:gdLst>
              <a:gd name="connsiteX0" fmla="*/ 12491 w 1899592"/>
              <a:gd name="connsiteY0" fmla="*/ 0 h 1096621"/>
              <a:gd name="connsiteX1" fmla="*/ 1887101 w 1899592"/>
              <a:gd name="connsiteY1" fmla="*/ 0 h 1096621"/>
              <a:gd name="connsiteX2" fmla="*/ 1894688 w 1899592"/>
              <a:gd name="connsiteY2" fmla="*/ 49714 h 1096621"/>
              <a:gd name="connsiteX3" fmla="*/ 1899592 w 1899592"/>
              <a:gd name="connsiteY3" fmla="*/ 146825 h 1096621"/>
              <a:gd name="connsiteX4" fmla="*/ 949796 w 1899592"/>
              <a:gd name="connsiteY4" fmla="*/ 1096621 h 1096621"/>
              <a:gd name="connsiteX5" fmla="*/ 0 w 1899592"/>
              <a:gd name="connsiteY5" fmla="*/ 146825 h 1096621"/>
              <a:gd name="connsiteX6" fmla="*/ 4904 w 1899592"/>
              <a:gd name="connsiteY6" fmla="*/ 4971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9592" h="1096621">
                <a:moveTo>
                  <a:pt x="12491" y="0"/>
                </a:moveTo>
                <a:lnTo>
                  <a:pt x="1887101" y="0"/>
                </a:lnTo>
                <a:lnTo>
                  <a:pt x="1894688" y="49714"/>
                </a:lnTo>
                <a:cubicBezTo>
                  <a:pt x="1897931" y="81643"/>
                  <a:pt x="1899592" y="114040"/>
                  <a:pt x="1899592" y="146825"/>
                </a:cubicBezTo>
                <a:cubicBezTo>
                  <a:pt x="1899592" y="671383"/>
                  <a:pt x="1474354" y="1096621"/>
                  <a:pt x="949796" y="1096621"/>
                </a:cubicBezTo>
                <a:cubicBezTo>
                  <a:pt x="425238" y="1096621"/>
                  <a:pt x="0" y="671383"/>
                  <a:pt x="0" y="146825"/>
                </a:cubicBezTo>
                <a:cubicBezTo>
                  <a:pt x="0" y="114040"/>
                  <a:pt x="1661" y="81643"/>
                  <a:pt x="4904" y="49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rgbClr val="008990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7C7796BF-CD39-364D-BD17-2CAF192F07B8}"/>
              </a:ext>
            </a:extLst>
          </p:cNvPr>
          <p:cNvSpPr>
            <a:spLocks noChangeAspect="1"/>
          </p:cNvSpPr>
          <p:nvPr userDrawn="1"/>
        </p:nvSpPr>
        <p:spPr>
          <a:xfrm>
            <a:off x="7679332" y="452739"/>
            <a:ext cx="1066525" cy="10510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949" t="-226938" r="-191715" b="-9571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space réservé du texte 7">
            <a:extLst>
              <a:ext uri="{FF2B5EF4-FFF2-40B4-BE49-F238E27FC236}">
                <a16:creationId xmlns:a16="http://schemas.microsoft.com/office/drawing/2014/main" id="{B3FD8223-E3F9-EA46-9262-66CE9CBECCD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597939" y="1319566"/>
            <a:ext cx="4052243" cy="287940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Titre du chapitre</a:t>
            </a:r>
          </a:p>
        </p:txBody>
      </p:sp>
      <p:sp>
        <p:nvSpPr>
          <p:cNvPr id="39" name="Espace réservé du texte 7">
            <a:extLst>
              <a:ext uri="{FF2B5EF4-FFF2-40B4-BE49-F238E27FC236}">
                <a16:creationId xmlns:a16="http://schemas.microsoft.com/office/drawing/2014/main" id="{9340A4EF-5CC6-9645-878A-0316E72B0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597939" y="2105697"/>
            <a:ext cx="4052243" cy="287940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Titre du chapitre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8494AB9-029D-394F-B12C-04FC802CDE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597939" y="2498393"/>
            <a:ext cx="4052243" cy="287940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Titre du chapitre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C6D427EE-07EF-7F47-AD0D-3415B5D38B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597939" y="2891089"/>
            <a:ext cx="4052243" cy="287940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Titre du chapitre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3C6CBC61-4134-444E-8981-D96AA62B0F2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7939" y="3283785"/>
            <a:ext cx="4052243" cy="287940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Titre du chapitre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763C05D2-2C88-F64D-8BD5-D02B998223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7939" y="3676482"/>
            <a:ext cx="4052243" cy="287940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Titre du chapitre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9666165E-2BDD-F04B-8D03-04790B0941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597939" y="1713001"/>
            <a:ext cx="4052243" cy="287940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1400" b="0" i="0">
                <a:solidFill>
                  <a:schemeClr val="tx2"/>
                </a:solidFill>
                <a:latin typeface="+mj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pPr lvl="0"/>
            <a:r>
              <a:rPr lang="fr-FR" dirty="0"/>
              <a:t>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156339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C31F27-AFD4-405D-8408-3DD324754B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D01662-DE55-4BD0-BAA3-5B2B2960751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3E1566-2C30-48A1-AC20-CF5844064A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EC5D1A8-6A3C-AD43-A597-D7A0A3F190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4084" y="1681020"/>
            <a:ext cx="5219767" cy="468324"/>
          </a:xfrm>
        </p:spPr>
        <p:txBody>
          <a:bodyPr lIns="0" tIns="0" rIns="0" bIns="0" anchor="b" anchorCtr="0">
            <a:noAutofit/>
          </a:bodyPr>
          <a:lstStyle>
            <a:lvl1pPr algn="l" defTabSz="360000">
              <a:lnSpc>
                <a:spcPct val="85000"/>
              </a:lnSpc>
              <a:tabLst/>
              <a:defRPr sz="3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43A330B6-FE67-7843-BD4F-D4F6F83613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95120" y="2149344"/>
            <a:ext cx="6028732" cy="351849"/>
          </a:xfrm>
        </p:spPr>
        <p:txBody>
          <a:bodyPr lIns="0" tIns="0" rIns="0" bIns="0" anchor="t">
            <a:noAutofit/>
          </a:bodyPr>
          <a:lstStyle>
            <a:lvl1pPr marL="0" indent="0" algn="r" defTabSz="360000">
              <a:lnSpc>
                <a:spcPct val="85000"/>
              </a:lnSpc>
              <a:spcAft>
                <a:spcPts val="0"/>
              </a:spcAft>
              <a:buNone/>
              <a:tabLst/>
              <a:defRPr sz="3000" b="1" i="0" cap="all" baseline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>
                <a:solidFill>
                  <a:srgbClr val="006A4E"/>
                </a:solidFill>
              </a:rPr>
              <a:t> MODIFIEZ LE TITRE</a:t>
            </a:r>
            <a:endParaRPr lang="fr-FR" dirty="0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78CE4DC6-21D3-A54C-9775-8B4261795CC5}"/>
              </a:ext>
            </a:extLst>
          </p:cNvPr>
          <p:cNvSpPr/>
          <p:nvPr userDrawn="1"/>
        </p:nvSpPr>
        <p:spPr>
          <a:xfrm>
            <a:off x="6576635" y="1"/>
            <a:ext cx="1899592" cy="1096621"/>
          </a:xfrm>
          <a:custGeom>
            <a:avLst/>
            <a:gdLst>
              <a:gd name="connsiteX0" fmla="*/ 12491 w 1899592"/>
              <a:gd name="connsiteY0" fmla="*/ 0 h 1096621"/>
              <a:gd name="connsiteX1" fmla="*/ 1887101 w 1899592"/>
              <a:gd name="connsiteY1" fmla="*/ 0 h 1096621"/>
              <a:gd name="connsiteX2" fmla="*/ 1894688 w 1899592"/>
              <a:gd name="connsiteY2" fmla="*/ 49714 h 1096621"/>
              <a:gd name="connsiteX3" fmla="*/ 1899592 w 1899592"/>
              <a:gd name="connsiteY3" fmla="*/ 146825 h 1096621"/>
              <a:gd name="connsiteX4" fmla="*/ 949796 w 1899592"/>
              <a:gd name="connsiteY4" fmla="*/ 1096621 h 1096621"/>
              <a:gd name="connsiteX5" fmla="*/ 0 w 1899592"/>
              <a:gd name="connsiteY5" fmla="*/ 146825 h 1096621"/>
              <a:gd name="connsiteX6" fmla="*/ 4904 w 1899592"/>
              <a:gd name="connsiteY6" fmla="*/ 4971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9592" h="1096621">
                <a:moveTo>
                  <a:pt x="12491" y="0"/>
                </a:moveTo>
                <a:lnTo>
                  <a:pt x="1887101" y="0"/>
                </a:lnTo>
                <a:lnTo>
                  <a:pt x="1894688" y="49714"/>
                </a:lnTo>
                <a:cubicBezTo>
                  <a:pt x="1897931" y="81643"/>
                  <a:pt x="1899592" y="114040"/>
                  <a:pt x="1899592" y="146825"/>
                </a:cubicBezTo>
                <a:cubicBezTo>
                  <a:pt x="1899592" y="671383"/>
                  <a:pt x="1474354" y="1096621"/>
                  <a:pt x="949796" y="1096621"/>
                </a:cubicBezTo>
                <a:cubicBezTo>
                  <a:pt x="425238" y="1096621"/>
                  <a:pt x="0" y="671383"/>
                  <a:pt x="0" y="146825"/>
                </a:cubicBezTo>
                <a:cubicBezTo>
                  <a:pt x="0" y="114040"/>
                  <a:pt x="1661" y="81643"/>
                  <a:pt x="4904" y="49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rgbClr val="00899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F5FC095-0780-A749-A9FD-F489379E7040}"/>
              </a:ext>
            </a:extLst>
          </p:cNvPr>
          <p:cNvSpPr>
            <a:spLocks noChangeAspect="1"/>
          </p:cNvSpPr>
          <p:nvPr userDrawn="1"/>
        </p:nvSpPr>
        <p:spPr>
          <a:xfrm>
            <a:off x="7679332" y="452739"/>
            <a:ext cx="1066525" cy="10510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949" t="-226938" r="-191715" b="-9571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01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C31F27-AFD4-405D-8408-3DD324754B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D01662-DE55-4BD0-BAA3-5B2B2960751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3E1566-2C30-48A1-AC20-CF5844064A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6ACD0887-2D23-EC4B-831F-EBC92A5F71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8097" y="1741178"/>
            <a:ext cx="3688130" cy="430715"/>
          </a:xfrm>
        </p:spPr>
        <p:txBody>
          <a:bodyPr lIns="0" tIns="0" rIns="0" bIns="0" anchor="b">
            <a:noAutofit/>
          </a:bodyPr>
          <a:lstStyle>
            <a:lvl1pPr algn="l" defTabSz="360000">
              <a:lnSpc>
                <a:spcPct val="85000"/>
              </a:lnSpc>
              <a:tabLst/>
              <a:defRPr sz="3000" b="1" i="0"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r>
              <a:rPr lang="fr-FR" dirty="0"/>
              <a:t>MODIFIEZ LE TITRE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id="{66BE7B2A-1931-6E46-8117-021E61B841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96208" y="2171893"/>
            <a:ext cx="4687564" cy="351849"/>
          </a:xfrm>
        </p:spPr>
        <p:txBody>
          <a:bodyPr lIns="0" tIns="0" rIns="0" bIns="0" anchor="t">
            <a:noAutofit/>
          </a:bodyPr>
          <a:lstStyle>
            <a:lvl1pPr marL="0" indent="0" algn="r" defTabSz="360000">
              <a:lnSpc>
                <a:spcPct val="85000"/>
              </a:lnSpc>
              <a:spcAft>
                <a:spcPts val="0"/>
              </a:spcAft>
              <a:buNone/>
              <a:tabLst/>
              <a:defRPr sz="3000" b="1" i="0" cap="all" baseline="0">
                <a:solidFill>
                  <a:srgbClr val="006A4E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>
                <a:solidFill>
                  <a:srgbClr val="006A4E"/>
                </a:solidFill>
              </a:rPr>
              <a:t> MODIFIEZ LE TITRE</a:t>
            </a:r>
            <a:endParaRPr lang="fr-FR" dirty="0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F6465EF5-B4D9-EB45-A57D-B996B23A9D44}"/>
              </a:ext>
            </a:extLst>
          </p:cNvPr>
          <p:cNvSpPr/>
          <p:nvPr userDrawn="1"/>
        </p:nvSpPr>
        <p:spPr>
          <a:xfrm>
            <a:off x="6576635" y="1"/>
            <a:ext cx="1899592" cy="1096621"/>
          </a:xfrm>
          <a:custGeom>
            <a:avLst/>
            <a:gdLst>
              <a:gd name="connsiteX0" fmla="*/ 12491 w 1899592"/>
              <a:gd name="connsiteY0" fmla="*/ 0 h 1096621"/>
              <a:gd name="connsiteX1" fmla="*/ 1887101 w 1899592"/>
              <a:gd name="connsiteY1" fmla="*/ 0 h 1096621"/>
              <a:gd name="connsiteX2" fmla="*/ 1894688 w 1899592"/>
              <a:gd name="connsiteY2" fmla="*/ 49714 h 1096621"/>
              <a:gd name="connsiteX3" fmla="*/ 1899592 w 1899592"/>
              <a:gd name="connsiteY3" fmla="*/ 146825 h 1096621"/>
              <a:gd name="connsiteX4" fmla="*/ 949796 w 1899592"/>
              <a:gd name="connsiteY4" fmla="*/ 1096621 h 1096621"/>
              <a:gd name="connsiteX5" fmla="*/ 0 w 1899592"/>
              <a:gd name="connsiteY5" fmla="*/ 146825 h 1096621"/>
              <a:gd name="connsiteX6" fmla="*/ 4904 w 1899592"/>
              <a:gd name="connsiteY6" fmla="*/ 49714 h 109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9592" h="1096621">
                <a:moveTo>
                  <a:pt x="12491" y="0"/>
                </a:moveTo>
                <a:lnTo>
                  <a:pt x="1887101" y="0"/>
                </a:lnTo>
                <a:lnTo>
                  <a:pt x="1894688" y="49714"/>
                </a:lnTo>
                <a:cubicBezTo>
                  <a:pt x="1897931" y="81643"/>
                  <a:pt x="1899592" y="114040"/>
                  <a:pt x="1899592" y="146825"/>
                </a:cubicBezTo>
                <a:cubicBezTo>
                  <a:pt x="1899592" y="671383"/>
                  <a:pt x="1474354" y="1096621"/>
                  <a:pt x="949796" y="1096621"/>
                </a:cubicBezTo>
                <a:cubicBezTo>
                  <a:pt x="425238" y="1096621"/>
                  <a:pt x="0" y="671383"/>
                  <a:pt x="0" y="146825"/>
                </a:cubicBezTo>
                <a:cubicBezTo>
                  <a:pt x="0" y="114040"/>
                  <a:pt x="1661" y="81643"/>
                  <a:pt x="4904" y="4971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solidFill>
                <a:srgbClr val="008990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E673AAA-EAC6-C04E-B015-CEBF16699DA0}"/>
              </a:ext>
            </a:extLst>
          </p:cNvPr>
          <p:cNvSpPr>
            <a:spLocks noChangeAspect="1"/>
          </p:cNvSpPr>
          <p:nvPr userDrawn="1"/>
        </p:nvSpPr>
        <p:spPr>
          <a:xfrm>
            <a:off x="7679332" y="452739"/>
            <a:ext cx="1066525" cy="1051059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30949" t="-226938" r="-191715" b="-9571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6EFA85D8-7444-864F-A661-DA27CDD0AE1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0" y="452739"/>
            <a:ext cx="3741132" cy="3536241"/>
          </a:xfrm>
          <a:custGeom>
            <a:avLst/>
            <a:gdLst>
              <a:gd name="connsiteX0" fmla="*/ 0 w 3741132"/>
              <a:gd name="connsiteY0" fmla="*/ 0 h 3536241"/>
              <a:gd name="connsiteX1" fmla="*/ 3151747 w 3741132"/>
              <a:gd name="connsiteY1" fmla="*/ 0 h 3536241"/>
              <a:gd name="connsiteX2" fmla="*/ 3741132 w 3741132"/>
              <a:gd name="connsiteY2" fmla="*/ 589385 h 3536241"/>
              <a:gd name="connsiteX3" fmla="*/ 3741132 w 3741132"/>
              <a:gd name="connsiteY3" fmla="*/ 2946856 h 3536241"/>
              <a:gd name="connsiteX4" fmla="*/ 3151747 w 3741132"/>
              <a:gd name="connsiteY4" fmla="*/ 3536241 h 3536241"/>
              <a:gd name="connsiteX5" fmla="*/ 0 w 3741132"/>
              <a:gd name="connsiteY5" fmla="*/ 3536241 h 353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41132" h="3536241">
                <a:moveTo>
                  <a:pt x="0" y="0"/>
                </a:moveTo>
                <a:lnTo>
                  <a:pt x="3151747" y="0"/>
                </a:lnTo>
                <a:cubicBezTo>
                  <a:pt x="3477255" y="0"/>
                  <a:pt x="3741132" y="263877"/>
                  <a:pt x="3741132" y="589385"/>
                </a:cubicBezTo>
                <a:lnTo>
                  <a:pt x="3741132" y="2946856"/>
                </a:lnTo>
                <a:cubicBezTo>
                  <a:pt x="3741132" y="3272364"/>
                  <a:pt x="3477255" y="3536241"/>
                  <a:pt x="3151747" y="3536241"/>
                </a:cubicBezTo>
                <a:lnTo>
                  <a:pt x="0" y="353624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fr-FR" dirty="0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53101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01662-DE55-4BD0-BAA3-5B2B2960751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19ABBFF-B702-4077-89C1-47B6AFA6C21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F0453-E5D1-EE4C-AFCE-AA0EB245A89B}"/>
              </a:ext>
            </a:extLst>
          </p:cNvPr>
          <p:cNvSpPr/>
          <p:nvPr userDrawn="1"/>
        </p:nvSpPr>
        <p:spPr>
          <a:xfrm>
            <a:off x="0" y="206670"/>
            <a:ext cx="1947797" cy="201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3A30E36-40F7-1346-A1EF-ADC189A64CF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3701" y="206670"/>
            <a:ext cx="1844096" cy="201842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3958030B-EAFB-984F-95D0-3372DE791A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953" y="1282933"/>
            <a:ext cx="6745188" cy="2577633"/>
          </a:xfrm>
        </p:spPr>
        <p:txBody>
          <a:bodyPr lIns="36000" tIns="36000" rIns="36000" bIns="36000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fr-FR" sz="1300" b="0" smtClean="0">
                <a:effectLst/>
              </a:defRPr>
            </a:lvl1pPr>
          </a:lstStyle>
          <a:p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Lorem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ipsum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sit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amet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consectetuer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diam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nonummy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elit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sed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nibh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euismod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tincidunt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ut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laoreet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b="1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dolore</a:t>
            </a:r>
            <a:r>
              <a:rPr lang="fr-FR" b="1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diam.</a:t>
            </a:r>
          </a:p>
          <a:p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Donec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dapibus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erat a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commodo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pellentesque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lectus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turpis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placerat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mauris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feugiat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mollis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risus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ligula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Donec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dapibus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erat a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commodo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Lectus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turpis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placerat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mauris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feugiat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mollis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risus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ligula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Donec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dapibus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erat a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commodo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pellentesque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lectus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turpis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placerat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mauris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feugiat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mollis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risus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ligula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Lectus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turpis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placerat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mauris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feugiat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mollis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risus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ligula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Donec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dapibus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erat a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commodo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pellentesque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lectus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turpis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placerat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mauris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Donec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dapibus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erat a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commodo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Lectus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turpis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placerat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mauris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feugiat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mollis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risus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ligula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Donec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dapibus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erat a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commodo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pellentesque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lectus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turpis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placerat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mauris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feugiat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mollis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risus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ligula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Donec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dapibus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erat a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commodo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Lectus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turpis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placerat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mauris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feugiat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mollis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risus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ligula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.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Donec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dapibus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erat a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commodo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pellentesque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lectus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turpis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placerat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mauris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feugiat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mollis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risus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dolor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 in </a:t>
            </a:r>
            <a:r>
              <a:rPr lang="fr-FR" dirty="0" err="1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ligula</a:t>
            </a:r>
            <a:r>
              <a:rPr lang="fr-FR" dirty="0">
                <a:solidFill>
                  <a:srgbClr val="8291A8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endParaRPr lang="fr-FR" dirty="0">
              <a:solidFill>
                <a:srgbClr val="8291A8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1EA43BCB-6FD0-BC46-829F-24A755FA0D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953" y="507002"/>
            <a:ext cx="8047261" cy="377108"/>
          </a:xfrm>
        </p:spPr>
        <p:txBody>
          <a:bodyPr/>
          <a:lstStyle>
            <a:lvl1pPr>
              <a:lnSpc>
                <a:spcPct val="85000"/>
              </a:lnSpc>
              <a:defRPr>
                <a:latin typeface="+mj-lt"/>
              </a:defRPr>
            </a:lvl1pPr>
          </a:lstStyle>
          <a:p>
            <a:r>
              <a:rPr lang="fr-FR" dirty="0"/>
              <a:t>Titre principal de la page</a:t>
            </a:r>
          </a:p>
        </p:txBody>
      </p:sp>
    </p:spTree>
    <p:extLst>
      <p:ext uri="{BB962C8B-B14F-4D97-AF65-F5344CB8AC3E}">
        <p14:creationId xmlns:p14="http://schemas.microsoft.com/office/powerpoint/2010/main" val="163507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2 col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01662-DE55-4BD0-BAA3-5B2B2960751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345DC6C0-8AB4-48A9-B80A-9D718564C8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111" y="1668414"/>
            <a:ext cx="3776215" cy="2742636"/>
          </a:xfrm>
        </p:spPr>
        <p:txBody>
          <a:bodyPr lIns="36000" tIns="36000" rIns="36000" bIns="36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E62F563F-D583-49C6-A177-B6AE3933A7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01538" y="1680525"/>
            <a:ext cx="3776400" cy="2742636"/>
          </a:xfrm>
        </p:spPr>
        <p:txBody>
          <a:bodyPr lIns="36000" tIns="36000" rIns="36000" bIns="36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16EE3C-EBE0-4401-84EC-D1C4EC0A16A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1512263D-0388-614B-8819-2B50EC7C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07001"/>
            <a:ext cx="8047261" cy="63248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C5BEA4-181E-9148-AA1E-8207B1CCE50B}"/>
              </a:ext>
            </a:extLst>
          </p:cNvPr>
          <p:cNvSpPr/>
          <p:nvPr userDrawn="1"/>
        </p:nvSpPr>
        <p:spPr>
          <a:xfrm>
            <a:off x="0" y="206670"/>
            <a:ext cx="1947797" cy="201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2BEF3247-1AD2-DD46-9C46-982975C9888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3701" y="206670"/>
            <a:ext cx="1844096" cy="201842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69996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11615-B7F8-B640-B215-72296B08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17987B-3E47-664A-A1AE-698B18DAC2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B0816C-6867-864C-8E6B-D3A304918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01662-DE55-4BD0-BAA3-5B2B2960751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A4DD0DFD-5048-354F-A6EE-751867BF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53" y="1369219"/>
            <a:ext cx="8047261" cy="300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18AD80-CC4D-8F40-A95F-0D80EF1B8B38}"/>
              </a:ext>
            </a:extLst>
          </p:cNvPr>
          <p:cNvSpPr/>
          <p:nvPr userDrawn="1"/>
        </p:nvSpPr>
        <p:spPr>
          <a:xfrm>
            <a:off x="0" y="206670"/>
            <a:ext cx="1947797" cy="201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3E9A6646-14AF-B542-9D80-09A01C8A2FB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3701" y="206670"/>
            <a:ext cx="1844096" cy="201842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409514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1679AB-7E68-DD47-8CF4-30078084F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B2B772-23F1-5A4B-8C04-DA4D54841A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D01662-DE55-4BD0-BAA3-5B2B2960751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" name="Espace réservé du texte 30">
            <a:extLst>
              <a:ext uri="{FF2B5EF4-FFF2-40B4-BE49-F238E27FC236}">
                <a16:creationId xmlns:a16="http://schemas.microsoft.com/office/drawing/2014/main" id="{6617E1D9-79FE-6D43-9FA9-B02305C783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083938" y="1207618"/>
            <a:ext cx="1452704" cy="1512888"/>
          </a:xfrm>
          <a:prstGeom prst="roundRect">
            <a:avLst/>
          </a:prstGeom>
          <a:ln>
            <a:solidFill>
              <a:schemeClr val="tx2"/>
            </a:solidFill>
          </a:ln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texte 30">
            <a:extLst>
              <a:ext uri="{FF2B5EF4-FFF2-40B4-BE49-F238E27FC236}">
                <a16:creationId xmlns:a16="http://schemas.microsoft.com/office/drawing/2014/main" id="{E5B17DC9-BBCA-3B4D-A9AC-AC475AB684F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38661" y="1207618"/>
            <a:ext cx="1452704" cy="1512888"/>
          </a:xfrm>
          <a:prstGeom prst="roundRect">
            <a:avLst/>
          </a:prstGeom>
          <a:ln>
            <a:solidFill>
              <a:schemeClr val="tx2"/>
            </a:solidFill>
          </a:ln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texte 30">
            <a:extLst>
              <a:ext uri="{FF2B5EF4-FFF2-40B4-BE49-F238E27FC236}">
                <a16:creationId xmlns:a16="http://schemas.microsoft.com/office/drawing/2014/main" id="{92F0F21D-D63D-3448-8DA1-D11D1955E9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3383" y="1207618"/>
            <a:ext cx="1452704" cy="1512888"/>
          </a:xfrm>
          <a:prstGeom prst="roundRect">
            <a:avLst/>
          </a:prstGeom>
          <a:ln>
            <a:solidFill>
              <a:schemeClr val="tx2"/>
            </a:solidFill>
          </a:ln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texte 30">
            <a:extLst>
              <a:ext uri="{FF2B5EF4-FFF2-40B4-BE49-F238E27FC236}">
                <a16:creationId xmlns:a16="http://schemas.microsoft.com/office/drawing/2014/main" id="{8AD3BA6F-7CFC-584F-9ED5-AC04BEA259B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83938" y="2815754"/>
            <a:ext cx="1452704" cy="1512888"/>
          </a:xfrm>
          <a:prstGeom prst="roundRect">
            <a:avLst/>
          </a:prstGeom>
          <a:ln>
            <a:solidFill>
              <a:schemeClr val="tx2"/>
            </a:solidFill>
          </a:ln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30">
            <a:extLst>
              <a:ext uri="{FF2B5EF4-FFF2-40B4-BE49-F238E27FC236}">
                <a16:creationId xmlns:a16="http://schemas.microsoft.com/office/drawing/2014/main" id="{859E6A60-5915-D348-82E1-0A20EC2F0B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38661" y="2815754"/>
            <a:ext cx="1452704" cy="1512888"/>
          </a:xfrm>
          <a:prstGeom prst="roundRect">
            <a:avLst/>
          </a:prstGeom>
          <a:ln>
            <a:solidFill>
              <a:schemeClr val="tx2"/>
            </a:solidFill>
          </a:ln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texte 30">
            <a:extLst>
              <a:ext uri="{FF2B5EF4-FFF2-40B4-BE49-F238E27FC236}">
                <a16:creationId xmlns:a16="http://schemas.microsoft.com/office/drawing/2014/main" id="{80F80EFB-80A9-5041-9F25-FB11BF9EC02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93383" y="2815754"/>
            <a:ext cx="1452704" cy="1512888"/>
          </a:xfrm>
          <a:prstGeom prst="roundRect">
            <a:avLst/>
          </a:prstGeom>
          <a:ln>
            <a:solidFill>
              <a:schemeClr val="tx2"/>
            </a:solidFill>
          </a:ln>
        </p:spPr>
        <p:txBody>
          <a:bodyPr lIns="36000" tIns="36000" rIns="36000" bIns="36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300"/>
              </a:spcAft>
              <a:buFontTx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4" name="Espace réservé du titre 1">
            <a:extLst>
              <a:ext uri="{FF2B5EF4-FFF2-40B4-BE49-F238E27FC236}">
                <a16:creationId xmlns:a16="http://schemas.microsoft.com/office/drawing/2014/main" id="{F9A0B09F-FB1D-B547-9EED-FFBEF9E9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07001"/>
            <a:ext cx="8047261" cy="632483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5" name="Espace réservé pour une image  14">
            <a:extLst>
              <a:ext uri="{FF2B5EF4-FFF2-40B4-BE49-F238E27FC236}">
                <a16:creationId xmlns:a16="http://schemas.microsoft.com/office/drawing/2014/main" id="{311CBFF3-0E05-0C4D-92A0-3DBD6737E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0512" y="1201157"/>
            <a:ext cx="3487671" cy="31274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CB9BF8-9B24-BB4C-97DF-BDA6A86B4E97}"/>
              </a:ext>
            </a:extLst>
          </p:cNvPr>
          <p:cNvSpPr/>
          <p:nvPr userDrawn="1"/>
        </p:nvSpPr>
        <p:spPr>
          <a:xfrm>
            <a:off x="0" y="206670"/>
            <a:ext cx="1947797" cy="2018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BFFEEEC1-7F1A-8146-83E5-A7FC64B798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3701" y="206670"/>
            <a:ext cx="1844096" cy="201842"/>
          </a:xfrm>
        </p:spPr>
        <p:txBody>
          <a:bodyPr anchor="ctr" anchorCtr="0">
            <a:noAutofit/>
          </a:bodyPr>
          <a:lstStyle>
            <a:lvl1pPr marL="0" indent="0" algn="l" defTabSz="2880000">
              <a:buFontTx/>
              <a:buNone/>
              <a:tabLst>
                <a:tab pos="2880000" algn="r"/>
              </a:tabLst>
              <a:defRPr sz="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RAPPEL DU TITRE DU CHAPITRE</a:t>
            </a:r>
          </a:p>
        </p:txBody>
      </p:sp>
    </p:spTree>
    <p:extLst>
      <p:ext uri="{BB962C8B-B14F-4D97-AF65-F5344CB8AC3E}">
        <p14:creationId xmlns:p14="http://schemas.microsoft.com/office/powerpoint/2010/main" val="3677862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953" y="507001"/>
            <a:ext cx="8047261" cy="632483"/>
          </a:xfrm>
          <a:prstGeom prst="rect">
            <a:avLst/>
          </a:prstGeom>
        </p:spPr>
        <p:txBody>
          <a:bodyPr vert="horz" lIns="36000" tIns="36000" rIns="36000" bIns="36000" rtlCol="0" anchor="t" anchorCtr="0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953" y="1369219"/>
            <a:ext cx="8047261" cy="3001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B9B145E-5C01-6341-8CE6-D063941626E5}"/>
              </a:ext>
            </a:extLst>
          </p:cNvPr>
          <p:cNvPicPr>
            <a:picLocks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53212"/>
            <a:ext cx="9144000" cy="2667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367628-B9FA-40AF-AF83-9D82E832B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953" y="4802352"/>
            <a:ext cx="3111175" cy="167053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800" b="0" i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D614112-2578-A341-80DF-9AFC199746E3}"/>
              </a:ext>
            </a:extLst>
          </p:cNvPr>
          <p:cNvSpPr/>
          <p:nvPr userDrawn="1"/>
        </p:nvSpPr>
        <p:spPr>
          <a:xfrm>
            <a:off x="4442143" y="4477284"/>
            <a:ext cx="259712" cy="25971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355901" y="4470218"/>
            <a:ext cx="43219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F0D01662-DE55-4BD0-BAA3-5B2B2960751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F353D9-E3F8-4940-A62D-71294E16556B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980" y="4711860"/>
            <a:ext cx="1616697" cy="348039"/>
          </a:xfrm>
          <a:prstGeom prst="rect">
            <a:avLst/>
          </a:prstGeom>
        </p:spPr>
      </p:pic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4A8B4324-EBCE-064B-A3A7-F3D20A7AAE38}"/>
              </a:ext>
            </a:extLst>
          </p:cNvPr>
          <p:cNvSpPr txBox="1">
            <a:spLocks/>
          </p:cNvSpPr>
          <p:nvPr userDrawn="1"/>
        </p:nvSpPr>
        <p:spPr>
          <a:xfrm>
            <a:off x="4244995" y="4802352"/>
            <a:ext cx="654008" cy="167053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l" defTabSz="685800" rtl="0" eaLnBrk="1" latinLnBrk="0" hangingPunct="1">
              <a:defRPr sz="800" b="0" i="1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12E4205-2369-8D4C-B963-CADE39E490AD}" type="datetime1">
              <a:rPr lang="fr-FR" sz="700" b="1" smtClean="0">
                <a:solidFill>
                  <a:srgbClr val="008990"/>
                </a:solidFill>
              </a:rPr>
              <a:pPr algn="ctr"/>
              <a:t>03/09/2025</a:t>
            </a:fld>
            <a:endParaRPr lang="fr-FR" sz="700" b="1" dirty="0">
              <a:solidFill>
                <a:srgbClr val="0089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69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3" r:id="rId2"/>
    <p:sldLayoutId id="2147483696" r:id="rId3"/>
    <p:sldLayoutId id="2147483693" r:id="rId4"/>
    <p:sldLayoutId id="2147483698" r:id="rId5"/>
    <p:sldLayoutId id="2147483655" r:id="rId6"/>
    <p:sldLayoutId id="2147483657" r:id="rId7"/>
    <p:sldLayoutId id="2147483720" r:id="rId8"/>
    <p:sldLayoutId id="2147483719" r:id="rId9"/>
  </p:sldLayoutIdLst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b="1" i="0" kern="1200">
          <a:solidFill>
            <a:schemeClr val="accent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Tx/>
        <a:buNone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172800" indent="-172800" algn="l" defTabSz="6858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accent3"/>
        </a:buClr>
        <a:buFont typeface="Wingdings 3" panose="05040102010807070707" pitchFamily="18" charset="2"/>
        <a:buChar char="}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358775" indent="-176213" algn="l" defTabSz="685800" rtl="0" eaLnBrk="1" latinLnBrk="0" hangingPunct="1">
        <a:lnSpc>
          <a:spcPct val="100000"/>
        </a:lnSpc>
        <a:spcBef>
          <a:spcPts val="300"/>
        </a:spcBef>
        <a:buClr>
          <a:schemeClr val="accent3"/>
        </a:buClr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541338" indent="-182563" algn="l" defTabSz="6858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2913" userDrawn="1">
          <p15:clr>
            <a:srgbClr val="F26B43"/>
          </p15:clr>
        </p15:guide>
        <p15:guide id="4" pos="204" userDrawn="1">
          <p15:clr>
            <a:srgbClr val="F26B43"/>
          </p15:clr>
        </p15:guide>
        <p15:guide id="5" pos="5443" userDrawn="1">
          <p15:clr>
            <a:srgbClr val="F26B43"/>
          </p15:clr>
        </p15:guide>
        <p15:guide id="6" pos="4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3">
            <a:extLst>
              <a:ext uri="{FF2B5EF4-FFF2-40B4-BE49-F238E27FC236}">
                <a16:creationId xmlns:a16="http://schemas.microsoft.com/office/drawing/2014/main" id="{AB5806BB-6AAD-B741-B124-DC0C583DD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048" y="2032907"/>
            <a:ext cx="7927904" cy="1314583"/>
          </a:xfrm>
        </p:spPr>
        <p:txBody>
          <a:bodyPr lIns="90000" anchor="ctr">
            <a:no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  <a:defRPr/>
            </a:pPr>
            <a:r>
              <a:rPr lang="fr-FR" sz="2000" spc="-140" dirty="0">
                <a:latin typeface="Arial Black"/>
                <a:cs typeface="Poppins SemiBold" panose="00000700000000000000" pitchFamily="2" charset="0"/>
              </a:rPr>
              <a:t>					Interprétabilité des clauses contractuelles et modélisation du risque tempête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D2F0AFF-7B1C-CB43-BB99-ED6D4B80F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6941" y="1174559"/>
            <a:ext cx="8262640" cy="1462505"/>
          </a:xfrm>
        </p:spPr>
        <p:txBody>
          <a:bodyPr lIns="90000" anchor="ctr">
            <a:noAutofit/>
          </a:bodyPr>
          <a:lstStyle/>
          <a:p>
            <a:r>
              <a:rPr lang="fr-FR" dirty="0"/>
              <a:t>RAPPORT D’ALTERNANCE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CFE28C2-4165-2E8C-7F45-528EA17B4C2A}"/>
              </a:ext>
            </a:extLst>
          </p:cNvPr>
          <p:cNvSpPr txBox="1"/>
          <p:nvPr/>
        </p:nvSpPr>
        <p:spPr>
          <a:xfrm>
            <a:off x="6980464" y="3356912"/>
            <a:ext cx="163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>
                <a:solidFill>
                  <a:schemeClr val="bg2">
                    <a:lumMod val="10000"/>
                  </a:schemeClr>
                </a:solidFill>
              </a:rPr>
              <a:t>04 septembre 2025</a:t>
            </a:r>
          </a:p>
        </p:txBody>
      </p:sp>
      <p:pic>
        <p:nvPicPr>
          <p:cNvPr id="1032" name="Picture 8" descr="MoSEF Paris 1 | Paris">
            <a:extLst>
              <a:ext uri="{FF2B5EF4-FFF2-40B4-BE49-F238E27FC236}">
                <a16:creationId xmlns:a16="http://schemas.microsoft.com/office/drawing/2014/main" id="{48761088-CC72-0560-A0A3-6246E7190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80" y="4098309"/>
            <a:ext cx="887714" cy="86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" descr="Université Paris 1 Panthéon-Sorbonne - Classement 2025 masters">
            <a:extLst>
              <a:ext uri="{FF2B5EF4-FFF2-40B4-BE49-F238E27FC236}">
                <a16:creationId xmlns:a16="http://schemas.microsoft.com/office/drawing/2014/main" id="{1262956B-691C-F14C-98F0-3D7FA96FB875}"/>
              </a:ext>
            </a:extLst>
          </p:cNvPr>
          <p:cNvSpPr>
            <a:spLocks noGrp="1" noChangeAspect="1" noChangeArrowheads="1"/>
          </p:cNvSpPr>
          <p:nvPr>
            <p:ph type="body" sz="quarter" idx="18"/>
          </p:nvPr>
        </p:nvSpPr>
        <p:spPr bwMode="auto">
          <a:xfrm>
            <a:off x="529833" y="3449412"/>
            <a:ext cx="3884815" cy="18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Présenté par </a:t>
            </a:r>
            <a:r>
              <a:rPr lang="fr-FR" sz="1200" b="1" dirty="0">
                <a:solidFill>
                  <a:schemeClr val="bg2">
                    <a:lumMod val="10000"/>
                  </a:schemeClr>
                </a:solidFill>
              </a:rPr>
              <a:t>Dimitri GUIFT</a:t>
            </a:r>
          </a:p>
        </p:txBody>
      </p:sp>
    </p:spTree>
    <p:extLst>
      <p:ext uri="{BB962C8B-B14F-4D97-AF65-F5344CB8AC3E}">
        <p14:creationId xmlns:p14="http://schemas.microsoft.com/office/powerpoint/2010/main" val="264407723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4300C-F29A-C145-1153-69E7FDA36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286AC-8E7B-75BC-90D1-90F04FCD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72" y="1932678"/>
            <a:ext cx="8047261" cy="1357529"/>
          </a:xfrm>
        </p:spPr>
        <p:txBody>
          <a:bodyPr/>
          <a:lstStyle/>
          <a:p>
            <a:pPr algn="ctr"/>
            <a:r>
              <a:rPr lang="fr-FR" sz="3200" b="0" dirty="0"/>
              <a:t>INTERPRETABILITE DES CLAUSES CONTRACTUELLES EN ASSURANCES DOMMAGES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BE0688-DBDF-1A83-CDB7-4480779649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E55123-5706-A9BF-7019-B0AB55BD13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B61E04E-B49F-3A30-42CC-AB24D10E71D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</p:spTree>
    <p:extLst>
      <p:ext uri="{BB962C8B-B14F-4D97-AF65-F5344CB8AC3E}">
        <p14:creationId xmlns:p14="http://schemas.microsoft.com/office/powerpoint/2010/main" val="794289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CCC31-6217-DC01-ACD2-A99DFD8F3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3179C-99A4-64E5-017D-0F35700B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656583"/>
            <a:ext cx="8047261" cy="380282"/>
          </a:xfrm>
        </p:spPr>
        <p:txBody>
          <a:bodyPr/>
          <a:lstStyle/>
          <a:p>
            <a:r>
              <a:rPr lang="fr-FR" sz="2000" dirty="0"/>
              <a:t>Contexte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C6E343-86ED-629D-F9E2-D018C27994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A8160A-7C7D-163E-7FC9-8CDFBCC24E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357383B-834F-D90B-13CD-15B533994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52" y="1169915"/>
            <a:ext cx="8047261" cy="32109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sz="1600" i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Une clause contractuelle en assurance dommages définit les conditions de la couverture de l’assureur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Formulations parfois floues  </a:t>
            </a:r>
            <a:r>
              <a:rPr lang="fr-FR" sz="1600" dirty="0">
                <a:solidFill>
                  <a:schemeClr val="tx1"/>
                </a:solidFill>
                <a:sym typeface="Wingdings" panose="05000000000000000000" pitchFamily="2" charset="2"/>
              </a:rPr>
              <a:t>  difficultés d’interprétation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 Mise en garde des assureurs par les régulateurs dont l’ACPR ( Autorité de Contrôle    Prudentiel et de Résolution )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3DD4E79-7AB0-6FF4-E192-EAB89021B3C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</p:spTree>
    <p:extLst>
      <p:ext uri="{BB962C8B-B14F-4D97-AF65-F5344CB8AC3E}">
        <p14:creationId xmlns:p14="http://schemas.microsoft.com/office/powerpoint/2010/main" val="109562119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3626-C45A-F7C6-D39F-17CF0FCEB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6932F-13C1-FCDF-4404-268486BFF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656583"/>
            <a:ext cx="8047261" cy="380282"/>
          </a:xfrm>
        </p:spPr>
        <p:txBody>
          <a:bodyPr/>
          <a:lstStyle/>
          <a:p>
            <a:r>
              <a:rPr lang="fr-FR" sz="2000" dirty="0"/>
              <a:t>Enjeux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466C6C8-346C-08DC-AC46-1825EA7241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6A6C00-444A-E96F-0458-44D9B10A9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072D79D-9B28-743D-193E-C2A3EA9D6A1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99525DAF-054B-2DD0-0523-90C5C67BF658}"/>
              </a:ext>
            </a:extLst>
          </p:cNvPr>
          <p:cNvSpPr/>
          <p:nvPr/>
        </p:nvSpPr>
        <p:spPr>
          <a:xfrm>
            <a:off x="2943480" y="1906769"/>
            <a:ext cx="2824843" cy="1860015"/>
          </a:xfrm>
          <a:prstGeom prst="triangle">
            <a:avLst/>
          </a:prstGeom>
          <a:solidFill>
            <a:schemeClr val="bg1"/>
          </a:solidFill>
          <a:ln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3611B7B-A4AD-A5F8-B4C6-9764D2E1924D}"/>
              </a:ext>
            </a:extLst>
          </p:cNvPr>
          <p:cNvSpPr/>
          <p:nvPr/>
        </p:nvSpPr>
        <p:spPr>
          <a:xfrm>
            <a:off x="3110848" y="811699"/>
            <a:ext cx="2490107" cy="106159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009597"/>
                </a:solidFill>
              </a:rPr>
              <a:t>Assureur </a:t>
            </a:r>
          </a:p>
          <a:p>
            <a:pPr algn="ctr"/>
            <a:r>
              <a:rPr lang="fr-FR" sz="1100" i="1" dirty="0">
                <a:solidFill>
                  <a:schemeClr val="bg2">
                    <a:lumMod val="10000"/>
                  </a:schemeClr>
                </a:solidFill>
              </a:rPr>
              <a:t>Pas de litiges, fidélisation des clients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CA32D7E-D98E-A057-F161-A26D904D43D5}"/>
              </a:ext>
            </a:extLst>
          </p:cNvPr>
          <p:cNvSpPr/>
          <p:nvPr/>
        </p:nvSpPr>
        <p:spPr>
          <a:xfrm>
            <a:off x="453373" y="3135080"/>
            <a:ext cx="2490107" cy="134649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009597"/>
                </a:solidFill>
              </a:rPr>
              <a:t>Assuré</a:t>
            </a:r>
          </a:p>
          <a:p>
            <a:pPr algn="ctr"/>
            <a:r>
              <a:rPr lang="fr-FR" sz="1100" i="1" dirty="0">
                <a:solidFill>
                  <a:schemeClr val="bg2">
                    <a:lumMod val="10000"/>
                  </a:schemeClr>
                </a:solidFill>
              </a:rPr>
              <a:t>Compréhension, confiance et protection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DA36AFD-3860-9269-C6FA-F957216953C9}"/>
              </a:ext>
            </a:extLst>
          </p:cNvPr>
          <p:cNvSpPr/>
          <p:nvPr/>
        </p:nvSpPr>
        <p:spPr>
          <a:xfrm>
            <a:off x="5768323" y="3192230"/>
            <a:ext cx="2490107" cy="1289341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1" dirty="0">
                <a:solidFill>
                  <a:srgbClr val="009597"/>
                </a:solidFill>
              </a:rPr>
              <a:t>Régulateur</a:t>
            </a:r>
          </a:p>
          <a:p>
            <a:pPr algn="ctr"/>
            <a:r>
              <a:rPr lang="fr-FR" sz="1100" i="1" dirty="0">
                <a:solidFill>
                  <a:schemeClr val="bg2">
                    <a:lumMod val="10000"/>
                  </a:schemeClr>
                </a:solidFill>
              </a:rPr>
              <a:t>Transparence, Conformité, gouvernance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F7B17F-9A30-DAB5-9AC2-792B22258324}"/>
              </a:ext>
            </a:extLst>
          </p:cNvPr>
          <p:cNvSpPr/>
          <p:nvPr/>
        </p:nvSpPr>
        <p:spPr>
          <a:xfrm>
            <a:off x="2943480" y="3192230"/>
            <a:ext cx="282484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1400" b="1" cap="none" spc="0" dirty="0">
                <a:ln w="0"/>
                <a:solidFill>
                  <a:srgbClr val="00959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Interprétabilité clauses</a:t>
            </a:r>
          </a:p>
        </p:txBody>
      </p:sp>
    </p:spTree>
    <p:extLst>
      <p:ext uri="{BB962C8B-B14F-4D97-AF65-F5344CB8AC3E}">
        <p14:creationId xmlns:p14="http://schemas.microsoft.com/office/powerpoint/2010/main" val="70491803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74527-1A63-0A73-77BF-8821F6CB0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2B80B-2150-CCC1-EACA-5CB35349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656583"/>
            <a:ext cx="8047261" cy="380282"/>
          </a:xfrm>
        </p:spPr>
        <p:txBody>
          <a:bodyPr/>
          <a:lstStyle/>
          <a:p>
            <a:r>
              <a:rPr lang="fr-FR" sz="2000" dirty="0"/>
              <a:t>Définition opérationnelle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0B7325-4320-1D57-6F1D-C22D3F55D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B001C2-AA09-EF56-221F-2C20EAF52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E2CAEB4-0569-E7EC-AAF5-6E7A28A60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52" y="1169915"/>
            <a:ext cx="8047261" cy="3210965"/>
          </a:xfrm>
        </p:spPr>
        <p:txBody>
          <a:bodyPr/>
          <a:lstStyle/>
          <a:p>
            <a:endParaRPr lang="fr-FR" sz="1600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Distinction entre les clauses interprétables / ambiguës et les clauses non interprétables / claires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Exemple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          « Prendre toutes les mesures nécessaires »</a:t>
            </a:r>
          </a:p>
          <a:p>
            <a:r>
              <a:rPr lang="fr-FR" sz="1600" dirty="0">
                <a:solidFill>
                  <a:schemeClr val="tx1"/>
                </a:solidFill>
              </a:rPr>
              <a:t>          « Installer un détecteur NF-EN 14604 »</a:t>
            </a:r>
          </a:p>
          <a:p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1DE1818-A8EC-C4F9-6D5D-2AA5D3C0B61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2C35ECC8-C080-5FD9-CA3B-202CE0E9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686" y="3671504"/>
            <a:ext cx="359229" cy="359229"/>
          </a:xfrm>
          <a:prstGeom prst="rect">
            <a:avLst/>
          </a:prstGeom>
        </p:spPr>
      </p:pic>
      <p:pic>
        <p:nvPicPr>
          <p:cNvPr id="10" name="Graphique 9" descr="Fermer avec un remplissage uni">
            <a:extLst>
              <a:ext uri="{FF2B5EF4-FFF2-40B4-BE49-F238E27FC236}">
                <a16:creationId xmlns:a16="http://schemas.microsoft.com/office/drawing/2014/main" id="{9DFAB488-A777-06A9-F9DF-0041061FD3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7686" y="3320442"/>
            <a:ext cx="359229" cy="35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02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668D5-8A1A-E96F-60D7-B90D3E2DE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ECD15-A012-FBA2-9C0C-815CE897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Source de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E40EDBC-C097-F537-D49A-2DCE4F2902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292A8B-94C1-375E-AA8B-64212136F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DE1F476-82B6-3DD2-345C-62AEBE0B731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pic>
        <p:nvPicPr>
          <p:cNvPr id="8" name="Graphique 7" descr="Balance de la justice contour">
            <a:extLst>
              <a:ext uri="{FF2B5EF4-FFF2-40B4-BE49-F238E27FC236}">
                <a16:creationId xmlns:a16="http://schemas.microsoft.com/office/drawing/2014/main" id="{0EB7F0A6-0AF5-2760-F228-6D3CE5537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139" y="1247063"/>
            <a:ext cx="1324687" cy="1324687"/>
          </a:xfrm>
          <a:prstGeom prst="rect">
            <a:avLst/>
          </a:prstGeom>
        </p:spPr>
      </p:pic>
      <p:pic>
        <p:nvPicPr>
          <p:cNvPr id="10" name="Graphique 9" descr="Contrat avec un remplissage uni">
            <a:extLst>
              <a:ext uri="{FF2B5EF4-FFF2-40B4-BE49-F238E27FC236}">
                <a16:creationId xmlns:a16="http://schemas.microsoft.com/office/drawing/2014/main" id="{82A4A00C-69B9-0268-B9C4-4C3223347C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22577" y="1452952"/>
            <a:ext cx="1118798" cy="111879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FB27EF7E-3A9B-0CAE-E17A-3DBF5693332F}"/>
              </a:ext>
            </a:extLst>
          </p:cNvPr>
          <p:cNvSpPr txBox="1"/>
          <p:nvPr/>
        </p:nvSpPr>
        <p:spPr>
          <a:xfrm>
            <a:off x="1041296" y="2918464"/>
            <a:ext cx="267037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Clauses interprétables identifiées par le </a:t>
            </a:r>
            <a:r>
              <a:rPr lang="fr-FR" b="1" i="1" dirty="0"/>
              <a:t>Médiateur de l’assurance </a:t>
            </a:r>
            <a:r>
              <a:rPr lang="fr-FR" dirty="0"/>
              <a:t>enrichies par des exemples de clauses générés par Copilot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03980F9-D1F0-EC51-E025-E46F86DD7750}"/>
              </a:ext>
            </a:extLst>
          </p:cNvPr>
          <p:cNvSpPr txBox="1"/>
          <p:nvPr/>
        </p:nvSpPr>
        <p:spPr>
          <a:xfrm>
            <a:off x="4952391" y="2918464"/>
            <a:ext cx="286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Clauses jugées non interprétables extraites des contrats de </a:t>
            </a:r>
            <a:r>
              <a:rPr lang="fr-FR" b="1" i="1" dirty="0"/>
              <a:t>Pacifica </a:t>
            </a:r>
            <a:r>
              <a:rPr lang="fr-FR" dirty="0"/>
              <a:t>( produits MA, A4, MRH, A2 )</a:t>
            </a:r>
          </a:p>
        </p:txBody>
      </p:sp>
    </p:spTree>
    <p:extLst>
      <p:ext uri="{BB962C8B-B14F-4D97-AF65-F5344CB8AC3E}">
        <p14:creationId xmlns:p14="http://schemas.microsoft.com/office/powerpoint/2010/main" val="19005071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AE3CD-9485-6B27-7DE9-83D8D98D4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164101-A1D1-65E6-0592-16AE2B2D0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452531"/>
          </a:xfrm>
        </p:spPr>
        <p:txBody>
          <a:bodyPr/>
          <a:lstStyle/>
          <a:p>
            <a:r>
              <a:rPr lang="fr-FR" sz="2000" dirty="0"/>
              <a:t>Construction du jeu de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5377DA-B8D4-C0EF-09E9-6EAE1270E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EF76CA-E7BB-532D-847F-319C0200AC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1A9E072-784A-17D7-5FAA-A514E788B79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A3019649-95D8-BF1A-2AF3-D58D88AAD6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3030516"/>
              </p:ext>
            </p:extLst>
          </p:nvPr>
        </p:nvGraphicFramePr>
        <p:xfrm>
          <a:off x="2286000" y="12563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21B08A29-9C8A-AD37-B5C0-549431F1AC46}"/>
              </a:ext>
            </a:extLst>
          </p:cNvPr>
          <p:cNvSpPr txBox="1"/>
          <p:nvPr/>
        </p:nvSpPr>
        <p:spPr>
          <a:xfrm>
            <a:off x="838953" y="1868520"/>
            <a:ext cx="2159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009597"/>
                </a:solidFill>
              </a:rPr>
              <a:t>596 clauses / lignes</a:t>
            </a:r>
          </a:p>
        </p:txBody>
      </p:sp>
    </p:spTree>
    <p:extLst>
      <p:ext uri="{BB962C8B-B14F-4D97-AF65-F5344CB8AC3E}">
        <p14:creationId xmlns:p14="http://schemas.microsoft.com/office/powerpoint/2010/main" val="27771483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CD7BF-D233-87B4-BEA0-1A749D4A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23605F-7478-F814-8D99-E150711D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433499"/>
          </a:xfrm>
        </p:spPr>
        <p:txBody>
          <a:bodyPr/>
          <a:lstStyle/>
          <a:p>
            <a:r>
              <a:rPr lang="fr-FR" sz="2000" dirty="0"/>
              <a:t>Prétraitement du texte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D3ED92-A807-7092-14E8-804C520098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64F88C-0908-2F3E-1E61-0FE6C06502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16ED37F-0792-A45B-7330-6FB0D2121D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D0E0E6-61B7-C36F-D69F-2E81A4C949B2}"/>
              </a:ext>
            </a:extLst>
          </p:cNvPr>
          <p:cNvSpPr txBox="1"/>
          <p:nvPr/>
        </p:nvSpPr>
        <p:spPr>
          <a:xfrm>
            <a:off x="987879" y="1387036"/>
            <a:ext cx="7209064" cy="195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Transformation du texte en données exploitables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fr-FR" sz="1600" dirty="0"/>
              <a:t>Nettoyage </a:t>
            </a:r>
            <a:r>
              <a:rPr lang="fr-FR" sz="1600" dirty="0">
                <a:sym typeface="Wingdings" panose="05000000000000000000" pitchFamily="2" charset="2"/>
              </a:rPr>
              <a:t> Conversion en minuscules  tokenisation  Stopwords  </a:t>
            </a:r>
          </a:p>
          <a:p>
            <a:pPr>
              <a:lnSpc>
                <a:spcPct val="250000"/>
              </a:lnSpc>
            </a:pPr>
            <a:r>
              <a:rPr lang="fr-FR" sz="1600" dirty="0">
                <a:sym typeface="Wingdings" panose="05000000000000000000" pitchFamily="2" charset="2"/>
              </a:rPr>
              <a:t> Lemmatisation  Reconstitution du texte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865815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6CF40-815D-C844-EDCB-0C93B2D6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CA9D8-6E0B-2AA7-A61D-1136EF7F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Méthodologie NLP et modélisation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35FD097-10ED-237E-2AC4-7860861443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EC061-C6F5-114F-C8A5-491D5E29F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2C3FFE4-A532-63A8-88BF-4FB73B41929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5DCFCB-8504-AB9E-D225-6573B7CB70CE}"/>
              </a:ext>
            </a:extLst>
          </p:cNvPr>
          <p:cNvSpPr txBox="1"/>
          <p:nvPr/>
        </p:nvSpPr>
        <p:spPr>
          <a:xfrm>
            <a:off x="967468" y="726359"/>
            <a:ext cx="7209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Problème de </a:t>
            </a:r>
            <a:r>
              <a:rPr lang="fr-FR" sz="1600" b="1" i="1" dirty="0"/>
              <a:t>classification binaire </a:t>
            </a:r>
            <a:r>
              <a:rPr lang="fr-FR" sz="1600" dirty="0"/>
              <a:t>(interprétable = 1, non interprétable = 0 )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Vectorisation du texte via Word2Vec 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/>
              <a:t>paramètres</a:t>
            </a:r>
            <a:r>
              <a:rPr lang="fr-FR" sz="1600" dirty="0"/>
              <a:t>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b="1" dirty="0"/>
          </a:p>
          <a:p>
            <a:r>
              <a:rPr lang="fr-FR" sz="1600" b="1" dirty="0"/>
              <a:t>               </a:t>
            </a:r>
            <a:r>
              <a:rPr lang="fr-FR" sz="1400" b="1" i="1" dirty="0"/>
              <a:t>Sentences</a:t>
            </a:r>
            <a:r>
              <a:rPr lang="fr-FR" sz="1400" dirty="0"/>
              <a:t> : Utilisation d’une liste de mots</a:t>
            </a:r>
          </a:p>
          <a:p>
            <a:r>
              <a:rPr lang="fr-FR" sz="1400" b="1" dirty="0"/>
              <a:t>                 </a:t>
            </a:r>
          </a:p>
          <a:p>
            <a:r>
              <a:rPr lang="fr-FR" sz="1400" dirty="0"/>
              <a:t>                 </a:t>
            </a:r>
            <a:r>
              <a:rPr lang="fr-FR" sz="1400" b="1" i="1" dirty="0"/>
              <a:t>vector_size </a:t>
            </a:r>
            <a:r>
              <a:rPr lang="fr-FR" sz="1400" dirty="0"/>
              <a:t>= 100, la dimension des vecteurs de chaque mot.</a:t>
            </a:r>
          </a:p>
          <a:p>
            <a:endParaRPr lang="fr-FR" sz="1400" dirty="0"/>
          </a:p>
          <a:p>
            <a:r>
              <a:rPr lang="fr-FR" sz="1400" dirty="0"/>
              <a:t>                 </a:t>
            </a:r>
            <a:r>
              <a:rPr lang="fr-FR" sz="1400" b="1" i="1" dirty="0"/>
              <a:t>window</a:t>
            </a:r>
            <a:r>
              <a:rPr lang="fr-FR" sz="1400" dirty="0"/>
              <a:t> = 5, fenêtre contextuelle</a:t>
            </a:r>
          </a:p>
          <a:p>
            <a:r>
              <a:rPr lang="fr-FR" sz="1400" dirty="0"/>
              <a:t>               </a:t>
            </a:r>
          </a:p>
          <a:p>
            <a:r>
              <a:rPr lang="fr-FR" sz="1400" dirty="0"/>
              <a:t>                </a:t>
            </a:r>
            <a:r>
              <a:rPr lang="fr-FR" sz="1400" b="1" i="1" dirty="0"/>
              <a:t>min_count </a:t>
            </a:r>
            <a:r>
              <a:rPr lang="fr-FR" sz="1400" dirty="0"/>
              <a:t>= 1, nombre d’occurrence d’un mot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2134272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ED793-2B1E-933E-1F48-534964EF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C37E8-DFDB-E176-AB76-89C417F7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73" y="620956"/>
            <a:ext cx="8047261" cy="632483"/>
          </a:xfrm>
        </p:spPr>
        <p:txBody>
          <a:bodyPr/>
          <a:lstStyle/>
          <a:p>
            <a:r>
              <a:rPr lang="fr-FR" sz="2000" dirty="0"/>
              <a:t>Méthodologie NLP et modélisation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099CBB-D4AF-AA26-EC13-4FFB03A127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D4DEFE-7A46-49A5-0C9C-C17E175D0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00F608F-B13B-80DE-02EB-448F7669ADC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1F1787CF-53AA-6CB2-4DE2-EAA1E4255842}"/>
              </a:ext>
            </a:extLst>
          </p:cNvPr>
          <p:cNvSpPr/>
          <p:nvPr/>
        </p:nvSpPr>
        <p:spPr>
          <a:xfrm>
            <a:off x="165100" y="1398644"/>
            <a:ext cx="2108200" cy="29278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9828802-ED8A-D135-A6F1-777C6BD7D112}"/>
              </a:ext>
            </a:extLst>
          </p:cNvPr>
          <p:cNvSpPr txBox="1"/>
          <p:nvPr/>
        </p:nvSpPr>
        <p:spPr>
          <a:xfrm>
            <a:off x="321733" y="2006210"/>
            <a:ext cx="179493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9597"/>
                </a:solidFill>
              </a:rPr>
              <a:t>Régression logistique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Modèle Baseline </a:t>
            </a:r>
          </a:p>
          <a:p>
            <a:endParaRPr lang="fr-FR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C3A2F2-71D1-D45F-84CD-1C4692079DD0}"/>
              </a:ext>
            </a:extLst>
          </p:cNvPr>
          <p:cNvSpPr/>
          <p:nvPr/>
        </p:nvSpPr>
        <p:spPr>
          <a:xfrm>
            <a:off x="2802468" y="1398643"/>
            <a:ext cx="3020581" cy="29278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09C9C40-C438-570C-8B4D-1FC16E7E63FC}"/>
              </a:ext>
            </a:extLst>
          </p:cNvPr>
          <p:cNvSpPr/>
          <p:nvPr/>
        </p:nvSpPr>
        <p:spPr>
          <a:xfrm>
            <a:off x="6220987" y="1391709"/>
            <a:ext cx="2730947" cy="299555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32F29A5-4507-B6C8-F182-E6350AD5E72D}"/>
              </a:ext>
            </a:extLst>
          </p:cNvPr>
          <p:cNvSpPr txBox="1"/>
          <p:nvPr/>
        </p:nvSpPr>
        <p:spPr>
          <a:xfrm>
            <a:off x="2886125" y="1881516"/>
            <a:ext cx="2853266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9597"/>
                </a:solidFill>
              </a:rPr>
              <a:t>Random Forest</a:t>
            </a:r>
          </a:p>
          <a:p>
            <a:pPr algn="ctr"/>
            <a:endParaRPr lang="fr-FR" b="1" dirty="0">
              <a:solidFill>
                <a:srgbClr val="009597"/>
              </a:solidFill>
            </a:endParaRPr>
          </a:p>
          <a:p>
            <a:pPr algn="ctr"/>
            <a:endParaRPr lang="fr-FR" b="1" dirty="0">
              <a:solidFill>
                <a:srgbClr val="009597"/>
              </a:solidFill>
            </a:endParaRPr>
          </a:p>
          <a:p>
            <a:pPr algn="ctr"/>
            <a:r>
              <a:rPr lang="fr-FR" i="1" dirty="0"/>
              <a:t>n_estimators </a:t>
            </a:r>
            <a:r>
              <a:rPr lang="fr-FR" dirty="0"/>
              <a:t>: [100, 200, 300]</a:t>
            </a:r>
          </a:p>
          <a:p>
            <a:pPr algn="ctr"/>
            <a:r>
              <a:rPr lang="fr-FR" i="1" dirty="0"/>
              <a:t>max_depth </a:t>
            </a:r>
            <a:r>
              <a:rPr lang="fr-FR" dirty="0"/>
              <a:t>: [0, 10, 20, 30]</a:t>
            </a:r>
          </a:p>
          <a:p>
            <a:pPr algn="ctr"/>
            <a:r>
              <a:rPr lang="fr-FR" i="1" dirty="0"/>
              <a:t>min_samples_split </a:t>
            </a:r>
            <a:r>
              <a:rPr lang="fr-FR" dirty="0"/>
              <a:t>: [2, 5, 10]</a:t>
            </a:r>
          </a:p>
          <a:p>
            <a:pPr algn="ctr"/>
            <a:r>
              <a:rPr lang="fr-FR" i="1" dirty="0"/>
              <a:t>min_samples_leaf </a:t>
            </a:r>
            <a:r>
              <a:rPr lang="fr-FR" dirty="0"/>
              <a:t>: [1, 2, 4]</a:t>
            </a:r>
          </a:p>
          <a:p>
            <a:pPr algn="ctr"/>
            <a:endParaRPr lang="fr-FR" dirty="0"/>
          </a:p>
          <a:p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2A396E-6FD1-3373-94B0-369AAF78B931}"/>
              </a:ext>
            </a:extLst>
          </p:cNvPr>
          <p:cNvSpPr txBox="1"/>
          <p:nvPr/>
        </p:nvSpPr>
        <p:spPr>
          <a:xfrm>
            <a:off x="6316332" y="1881516"/>
            <a:ext cx="285326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009597"/>
                </a:solidFill>
              </a:rPr>
              <a:t>Gradient Boosting</a:t>
            </a:r>
          </a:p>
          <a:p>
            <a:pPr algn="ctr"/>
            <a:endParaRPr lang="fr-FR" i="1" dirty="0"/>
          </a:p>
          <a:p>
            <a:pPr algn="ctr"/>
            <a:endParaRPr lang="fr-FR" b="1" dirty="0">
              <a:solidFill>
                <a:srgbClr val="009597"/>
              </a:solidFill>
            </a:endParaRPr>
          </a:p>
          <a:p>
            <a:pPr algn="ctr"/>
            <a:r>
              <a:rPr lang="fr-FR" i="1" dirty="0"/>
              <a:t>n_estimators</a:t>
            </a:r>
            <a:r>
              <a:rPr lang="fr-FR" dirty="0"/>
              <a:t> : [50, 100, 200]</a:t>
            </a:r>
          </a:p>
          <a:p>
            <a:pPr algn="ctr"/>
            <a:r>
              <a:rPr lang="fr-FR" i="1" dirty="0"/>
              <a:t>learning_rate </a:t>
            </a:r>
            <a:r>
              <a:rPr lang="fr-FR" dirty="0"/>
              <a:t>: [0.01, 0.1, 0.2]</a:t>
            </a:r>
          </a:p>
          <a:p>
            <a:pPr algn="ctr"/>
            <a:r>
              <a:rPr lang="fr-FR" i="1" dirty="0"/>
              <a:t>max_depth</a:t>
            </a:r>
            <a:r>
              <a:rPr lang="fr-FR" b="1" dirty="0"/>
              <a:t> </a:t>
            </a:r>
            <a:r>
              <a:rPr lang="fr-FR" dirty="0"/>
              <a:t>: [3, 5, 10]</a:t>
            </a:r>
          </a:p>
          <a:p>
            <a:pPr algn="ctr"/>
            <a:r>
              <a:rPr lang="fr-FR" i="1" dirty="0"/>
              <a:t>min_samples_split </a:t>
            </a:r>
            <a:r>
              <a:rPr lang="fr-FR" dirty="0"/>
              <a:t>: [2, 10]</a:t>
            </a:r>
          </a:p>
          <a:p>
            <a:pPr algn="ctr"/>
            <a:r>
              <a:rPr lang="fr-FR" i="1" dirty="0"/>
              <a:t>min_samples_leaf </a:t>
            </a:r>
            <a:r>
              <a:rPr lang="fr-FR" b="1" dirty="0"/>
              <a:t>: </a:t>
            </a:r>
            <a:r>
              <a:rPr lang="fr-FR" dirty="0"/>
              <a:t>[1, 5]</a:t>
            </a:r>
          </a:p>
          <a:p>
            <a:pPr algn="ctr"/>
            <a:r>
              <a:rPr lang="fr-FR" i="1" dirty="0"/>
              <a:t>subsample</a:t>
            </a:r>
            <a:r>
              <a:rPr lang="fr-FR" b="1" dirty="0"/>
              <a:t> :</a:t>
            </a:r>
            <a:r>
              <a:rPr lang="fr-FR" dirty="0"/>
              <a:t> [0.7, 1.0]</a:t>
            </a:r>
          </a:p>
          <a:p>
            <a:pPr algn="ctr"/>
            <a:endParaRPr lang="fr-FR" dirty="0"/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5235754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 animBg="1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4196E-AA9E-F349-BA17-4168D9C02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FAD9E6-2D4D-29F0-7979-568A31DC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Résultats après optimisation des hyperparamètres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5FB42C-B097-B7AF-D49A-B7D025DF4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330B7B-3005-284F-17C7-1E4D30DA6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E8D6129-3787-0AD3-2D1F-CA652CA984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019547E-5421-B384-CED6-0BCFB5183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53" y="1172006"/>
            <a:ext cx="7729314" cy="2912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74385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240F7-097D-F38A-858E-7CD97134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09AC6F-D13C-C12A-43F3-73984902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72" y="1932678"/>
            <a:ext cx="8047261" cy="949315"/>
          </a:xfrm>
        </p:spPr>
        <p:txBody>
          <a:bodyPr/>
          <a:lstStyle/>
          <a:p>
            <a:pPr algn="ctr"/>
            <a:r>
              <a:rPr lang="fr-FR" sz="3200" b="0" dirty="0"/>
              <a:t>ENVIRONNEMENT PROFESSIONNEL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E0B09A-02E1-DC07-3701-97C5FC3B9D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F0E17-D349-8AAE-3E27-687D3F0F2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471AA6A-9250-D4CA-E0E5-AFBB8240962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</p:spTree>
    <p:extLst>
      <p:ext uri="{BB962C8B-B14F-4D97-AF65-F5344CB8AC3E}">
        <p14:creationId xmlns:p14="http://schemas.microsoft.com/office/powerpoint/2010/main" val="3817045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135C2-86A2-2DBD-0801-11132CC5E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B27E3-11E1-17A3-15C7-2C0102AD9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Modèle retenu 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C8D21A0-6D75-43D9-2A85-DD1326E93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88613F8-1F49-11D3-F4A3-BAFB0B82BB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20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5334327-4BC0-2BBB-C94C-9A1A3FA6DA4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9F15B26-2E1E-AF4B-9096-365D7E7135CA}"/>
              </a:ext>
            </a:extLst>
          </p:cNvPr>
          <p:cNvSpPr txBox="1"/>
          <p:nvPr/>
        </p:nvSpPr>
        <p:spPr>
          <a:xfrm>
            <a:off x="967468" y="1116103"/>
            <a:ext cx="72090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Gradient Boosting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A420BF-D453-BF8C-EB90-BFDCC61D7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08" y="1748586"/>
            <a:ext cx="3353859" cy="264662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1A6FBBE-E81A-DD5C-489A-A42AFEE1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106" y="1898145"/>
            <a:ext cx="3027740" cy="25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7304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A5088-EE6C-C0BE-6A70-A4B45BEF6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78C89-AB72-35C7-AAF8-2BB3ECF1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1939"/>
            <a:ext cx="8047261" cy="408099"/>
          </a:xfrm>
        </p:spPr>
        <p:txBody>
          <a:bodyPr/>
          <a:lstStyle/>
          <a:p>
            <a:r>
              <a:rPr lang="fr-FR" sz="2000" dirty="0"/>
              <a:t>Limites et perspectives d’amélioration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F4C84E-3709-9C8F-E885-284BA731EF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8D0797-E9DC-950A-B19A-28BF9C6B4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638CC2-915E-66D4-8768-72287AB356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C2822F74-A77E-4189-EEF8-1E8977F314A2}"/>
              </a:ext>
            </a:extLst>
          </p:cNvPr>
          <p:cNvSpPr/>
          <p:nvPr/>
        </p:nvSpPr>
        <p:spPr>
          <a:xfrm>
            <a:off x="914400" y="1185333"/>
            <a:ext cx="3441502" cy="3166534"/>
          </a:xfrm>
          <a:prstGeom prst="roundRect">
            <a:avLst/>
          </a:prstGeom>
          <a:solidFill>
            <a:srgbClr val="C4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123FDC4-3998-FEB8-2964-72530B642575}"/>
              </a:ext>
            </a:extLst>
          </p:cNvPr>
          <p:cNvSpPr/>
          <p:nvPr/>
        </p:nvSpPr>
        <p:spPr>
          <a:xfrm>
            <a:off x="5520266" y="1185333"/>
            <a:ext cx="3441502" cy="3166534"/>
          </a:xfrm>
          <a:prstGeom prst="roundRect">
            <a:avLst/>
          </a:prstGeom>
          <a:solidFill>
            <a:srgbClr val="C4E2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6B3C50E-8BEC-37A2-2176-249D3C63933D}"/>
              </a:ext>
            </a:extLst>
          </p:cNvPr>
          <p:cNvSpPr txBox="1"/>
          <p:nvPr/>
        </p:nvSpPr>
        <p:spPr>
          <a:xfrm>
            <a:off x="1803400" y="1329462"/>
            <a:ext cx="160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Défis majeurs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A9305CD-DE7B-C7F6-C508-9BD3E182C05F}"/>
              </a:ext>
            </a:extLst>
          </p:cNvPr>
          <p:cNvSpPr txBox="1"/>
          <p:nvPr/>
        </p:nvSpPr>
        <p:spPr>
          <a:xfrm>
            <a:off x="6366933" y="1329462"/>
            <a:ext cx="1608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Perspectives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C24A21E-EB3B-17C8-D2BE-E6371B941799}"/>
              </a:ext>
            </a:extLst>
          </p:cNvPr>
          <p:cNvSpPr txBox="1"/>
          <p:nvPr/>
        </p:nvSpPr>
        <p:spPr>
          <a:xfrm>
            <a:off x="1109133" y="1922013"/>
            <a:ext cx="31072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Taille du jeu de données limitée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Possible introduction de biais par l’augmentation des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Subtilités linguistiques non prise en compte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F1 score très faible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7A89F2E-69F0-B0B9-27BA-A26FB5CB82A1}"/>
              </a:ext>
            </a:extLst>
          </p:cNvPr>
          <p:cNvSpPr txBox="1"/>
          <p:nvPr/>
        </p:nvSpPr>
        <p:spPr>
          <a:xfrm>
            <a:off x="5687383" y="1934647"/>
            <a:ext cx="310726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Enrichir le jeu de données avec d’autres clauses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Explorer des modèles plus avancés de Hugging 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Elargir cette approche à des contrats d’assurance vie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96469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68A0A-7E7F-7E90-6D65-A94257F9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911C6-D0B2-3A56-D6B9-04F3F63A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72" y="1932679"/>
            <a:ext cx="8047261" cy="759722"/>
          </a:xfrm>
        </p:spPr>
        <p:txBody>
          <a:bodyPr/>
          <a:lstStyle/>
          <a:p>
            <a:pPr algn="ctr"/>
            <a:r>
              <a:rPr lang="fr-FR" sz="3200" b="0" dirty="0"/>
              <a:t>MODELISATION DU RISQUE TEMPETE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139B680-1EB9-5C96-CFBD-8C10A1B14A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A3AF8F-38CB-C438-7747-A96128706E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A56112E-0943-9EDB-5CAC-519E71214C7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</p:spTree>
    <p:extLst>
      <p:ext uri="{BB962C8B-B14F-4D97-AF65-F5344CB8AC3E}">
        <p14:creationId xmlns:p14="http://schemas.microsoft.com/office/powerpoint/2010/main" val="812533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C9822-51E3-1C24-4FDD-475D3398C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A75E1-2F8B-DA9C-0017-8C7F9833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Mise en contexte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25B37CC-9226-3CF1-6198-C1D31D3934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C2A9BB-F74A-7425-ADC3-CD28D3096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23A8941-3BF4-C44C-9401-515A8A5ABB9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D36A0F-B9FB-2B43-C1F7-8452B29FA98F}"/>
              </a:ext>
            </a:extLst>
          </p:cNvPr>
          <p:cNvSpPr txBox="1"/>
          <p:nvPr/>
        </p:nvSpPr>
        <p:spPr>
          <a:xfrm>
            <a:off x="975633" y="1398644"/>
            <a:ext cx="7209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Secteur agricole affecté par le changement climatique ( tempête, sécheresse, grêle 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Croissance de la sinistralité agricole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Nécessité pour une assurance de connaître les clients à risque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Mise en place d’outils prédictifs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rgbClr val="009597"/>
                </a:solidFill>
              </a:rPr>
              <a:t>Cible </a:t>
            </a:r>
            <a:r>
              <a:rPr lang="fr-FR" sz="1600" b="1" dirty="0">
                <a:solidFill>
                  <a:srgbClr val="009597"/>
                </a:solidFill>
                <a:sym typeface="Wingdings" panose="05000000000000000000" pitchFamily="2" charset="2"/>
              </a:rPr>
              <a:t> </a:t>
            </a:r>
            <a:r>
              <a:rPr lang="fr-FR" sz="1600" b="1" dirty="0">
                <a:solidFill>
                  <a:srgbClr val="009597"/>
                </a:solidFill>
              </a:rPr>
              <a:t>Sinistralité liée aux vents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50325715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63EC9-98F8-FA74-F599-4D086216C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47714-B133-AE48-C0CD-5AC8C92F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Mise en contexte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A4E8195-910D-CA93-F9BD-8212F09D37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13FF5B-C4CE-8238-438A-4285434825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D7924AC-4A67-1BB0-2EA4-5C5BED084F3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7AA8B3B-B41C-5CD8-C711-3E55B5C2168F}"/>
              </a:ext>
            </a:extLst>
          </p:cNvPr>
          <p:cNvSpPr txBox="1"/>
          <p:nvPr/>
        </p:nvSpPr>
        <p:spPr>
          <a:xfrm>
            <a:off x="967468" y="1458878"/>
            <a:ext cx="72090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/>
              <a:t>Objectif</a:t>
            </a:r>
            <a:r>
              <a:rPr lang="fr-FR" sz="1600" dirty="0"/>
              <a:t> : </a:t>
            </a:r>
            <a:r>
              <a:rPr lang="fr-FR" sz="1600" i="1" dirty="0"/>
              <a:t>Prédiction grâce au machine Learning du sinistre lié au vent à l’échelle contrat-trimestre en combinant données assurantielles et données climatiques.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86213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5CFB1-3A0C-421D-79BA-2ADBAC506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8A2CF-2FC2-9B89-EEFC-F202821C0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67" y="664167"/>
            <a:ext cx="8047261" cy="632483"/>
          </a:xfrm>
        </p:spPr>
        <p:txBody>
          <a:bodyPr/>
          <a:lstStyle/>
          <a:p>
            <a:r>
              <a:rPr lang="fr-FR" sz="2000" dirty="0"/>
              <a:t>Construction de la base de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7A974EC-148F-3B6B-37E5-83BEA22EA1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4D216E-2B04-A6CE-7546-1757BD7CC9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4ACE4B-7A6B-4027-8FEB-60EEF1AD25C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5D75112-B84F-22F1-B363-047070462211}"/>
              </a:ext>
            </a:extLst>
          </p:cNvPr>
          <p:cNvSpPr txBox="1"/>
          <p:nvPr/>
        </p:nvSpPr>
        <p:spPr>
          <a:xfrm>
            <a:off x="967468" y="1116103"/>
            <a:ext cx="7209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Deux sources de données :</a:t>
            </a:r>
          </a:p>
          <a:p>
            <a:r>
              <a:rPr lang="fr-FR" sz="1600" dirty="0"/>
              <a:t>      </a:t>
            </a:r>
          </a:p>
          <a:p>
            <a:r>
              <a:rPr lang="fr-FR" sz="1600" dirty="0"/>
              <a:t>         -  Portefeuille d’assurance de Pacifica hébergé sous SAS ( produit MA )</a:t>
            </a:r>
          </a:p>
          <a:p>
            <a:r>
              <a:rPr lang="fr-FR" sz="1600" dirty="0"/>
              <a:t>    </a:t>
            </a:r>
          </a:p>
          <a:p>
            <a:r>
              <a:rPr lang="fr-FR" sz="1600" dirty="0"/>
              <a:t>         -  Données du vent depuis la plateforme Climate Data Store</a:t>
            </a:r>
          </a:p>
          <a:p>
            <a:endParaRPr lang="fr-FR" sz="1600" dirty="0"/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Création d’une base de données où chaque ligne correspond à un contrat et un trimestre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Couverture du territoire Français</a:t>
            </a:r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937341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FAD2C-E13C-624C-FAF4-9BE556B0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5DBCC-0FCD-BAA1-A380-793D9F3C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11" y="692906"/>
            <a:ext cx="8047261" cy="632483"/>
          </a:xfrm>
        </p:spPr>
        <p:txBody>
          <a:bodyPr/>
          <a:lstStyle/>
          <a:p>
            <a:r>
              <a:rPr lang="fr-FR" sz="2000" dirty="0"/>
              <a:t>Données assurantielles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20A58A-1D30-EBDB-2724-7A6D248A0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E096CE-C747-2F3E-AFEC-B6325483B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92B0EC2-A662-DA19-CF4C-1008F75F033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pic>
        <p:nvPicPr>
          <p:cNvPr id="8" name="Graphique 7" descr="Base de données contour">
            <a:extLst>
              <a:ext uri="{FF2B5EF4-FFF2-40B4-BE49-F238E27FC236}">
                <a16:creationId xmlns:a16="http://schemas.microsoft.com/office/drawing/2014/main" id="{3769852E-E4B1-155A-AE46-130D03FAC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55239" y="1704789"/>
            <a:ext cx="914400" cy="914400"/>
          </a:xfrm>
          <a:prstGeom prst="rect">
            <a:avLst/>
          </a:prstGeom>
        </p:spPr>
      </p:pic>
      <p:pic>
        <p:nvPicPr>
          <p:cNvPr id="10" name="Graphique 9" descr="Loupe avec un remplissage uni">
            <a:extLst>
              <a:ext uri="{FF2B5EF4-FFF2-40B4-BE49-F238E27FC236}">
                <a16:creationId xmlns:a16="http://schemas.microsoft.com/office/drawing/2014/main" id="{8B98A80C-EA91-533D-6B16-53C68643FB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733" y="1688643"/>
            <a:ext cx="914400" cy="914400"/>
          </a:xfrm>
          <a:prstGeom prst="rect">
            <a:avLst/>
          </a:prstGeom>
        </p:spPr>
      </p:pic>
      <p:pic>
        <p:nvPicPr>
          <p:cNvPr id="12" name="Graphique 11" descr="Filtrer avec un remplissage uni">
            <a:extLst>
              <a:ext uri="{FF2B5EF4-FFF2-40B4-BE49-F238E27FC236}">
                <a16:creationId xmlns:a16="http://schemas.microsoft.com/office/drawing/2014/main" id="{847C9137-B72C-3835-950E-1F8F838C9C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4486" y="1746026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B9ADCB3-DA20-585C-4061-57948F711E74}"/>
              </a:ext>
            </a:extLst>
          </p:cNvPr>
          <p:cNvSpPr txBox="1"/>
          <p:nvPr/>
        </p:nvSpPr>
        <p:spPr>
          <a:xfrm>
            <a:off x="457199" y="2775100"/>
            <a:ext cx="2390931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Identification des contrats actifs au 06/2025</a:t>
            </a:r>
          </a:p>
          <a:p>
            <a:pPr algn="ctr"/>
            <a:endParaRPr lang="fr-FR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9DF26F7-8117-D8BE-846D-CE4DB9432FA6}"/>
              </a:ext>
            </a:extLst>
          </p:cNvPr>
          <p:cNvSpPr txBox="1"/>
          <p:nvPr/>
        </p:nvSpPr>
        <p:spPr>
          <a:xfrm>
            <a:off x="3605134" y="2767605"/>
            <a:ext cx="222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Filtrage des contrats avec un historique d’au moins 5 ans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CFF02D9-A46F-E7CD-91DB-6975FE36BDF0}"/>
              </a:ext>
            </a:extLst>
          </p:cNvPr>
          <p:cNvSpPr txBox="1"/>
          <p:nvPr/>
        </p:nvSpPr>
        <p:spPr>
          <a:xfrm>
            <a:off x="6655633" y="2767605"/>
            <a:ext cx="222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10000"/>
                  </a:schemeClr>
                </a:solidFill>
              </a:rPr>
              <a:t>Constitution des tables de sinistres et des tables de garanties (2020-2025)</a:t>
            </a:r>
          </a:p>
        </p:txBody>
      </p:sp>
    </p:spTree>
    <p:extLst>
      <p:ext uri="{BB962C8B-B14F-4D97-AF65-F5344CB8AC3E}">
        <p14:creationId xmlns:p14="http://schemas.microsoft.com/office/powerpoint/2010/main" val="34588214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80E59-7E59-7FC4-8AE1-225D7D16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917E7-BA8E-796F-0E96-871C774B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5"/>
            <a:ext cx="8047261" cy="382422"/>
          </a:xfrm>
        </p:spPr>
        <p:txBody>
          <a:bodyPr/>
          <a:lstStyle/>
          <a:p>
            <a:r>
              <a:rPr lang="fr-FR" sz="2000" dirty="0"/>
              <a:t>Données climatiques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AFC3EBB-71BA-9B49-401C-27F42BF7CF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15A983-D0ED-30A0-D57E-63094D3DAA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FAC0088-ED03-D042-EE15-614C5D300DB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F18942-D59B-C35E-CE63-EEEA3C6984DD}"/>
              </a:ext>
            </a:extLst>
          </p:cNvPr>
          <p:cNvSpPr txBox="1"/>
          <p:nvPr/>
        </p:nvSpPr>
        <p:spPr>
          <a:xfrm>
            <a:off x="838953" y="1347510"/>
            <a:ext cx="72090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Utilisation du package Python « </a:t>
            </a:r>
            <a:r>
              <a:rPr lang="fr-FR" sz="1600" i="1" dirty="0"/>
              <a:t>cdsapi</a:t>
            </a:r>
            <a:r>
              <a:rPr lang="fr-FR" sz="1600" dirty="0"/>
              <a:t> » et d’un client API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Période 2012 à 2025</a:t>
            </a:r>
            <a:endParaRPr lang="fr-FR" sz="1600" b="1" i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/>
              <a:t>Agrégation pour obtenir une maille commune trimestre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b="1" dirty="0"/>
          </a:p>
          <a:p>
            <a:r>
              <a:rPr lang="fr-FR" sz="1600" b="1" dirty="0"/>
              <a:t>               </a:t>
            </a: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b="1" dirty="0"/>
          </a:p>
          <a:p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46456297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01AB-4689-CB25-C340-70FEE7863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58032-11A1-DCF2-8F31-100BB718C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Fusion des deux sources de données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3B46AB5-7516-F219-2AE1-CEBFB94CD6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1334E8-32FF-05BD-BF8C-847C7E013E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77BEEB3-0F7D-EDEB-A9FE-9F62B331E1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pic>
        <p:nvPicPr>
          <p:cNvPr id="8" name="Graphique 7" descr="Tableau avec un remplissage uni">
            <a:extLst>
              <a:ext uri="{FF2B5EF4-FFF2-40B4-BE49-F238E27FC236}">
                <a16:creationId xmlns:a16="http://schemas.microsoft.com/office/drawing/2014/main" id="{A6C77DD1-5BB5-E74F-B194-5FB2E9EF7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832" y="1016399"/>
            <a:ext cx="914400" cy="914400"/>
          </a:xfrm>
          <a:prstGeom prst="rect">
            <a:avLst/>
          </a:prstGeom>
        </p:spPr>
      </p:pic>
      <p:pic>
        <p:nvPicPr>
          <p:cNvPr id="9" name="Graphique 8" descr="Tableau avec un remplissage uni">
            <a:extLst>
              <a:ext uri="{FF2B5EF4-FFF2-40B4-BE49-F238E27FC236}">
                <a16:creationId xmlns:a16="http://schemas.microsoft.com/office/drawing/2014/main" id="{1380DC13-51EC-D238-FF4A-1D67577C0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01586" y="101639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0C2741B-421A-BC82-1FBD-56FF72BC8AB7}"/>
              </a:ext>
            </a:extLst>
          </p:cNvPr>
          <p:cNvSpPr txBox="1"/>
          <p:nvPr/>
        </p:nvSpPr>
        <p:spPr>
          <a:xfrm>
            <a:off x="2091127" y="1930799"/>
            <a:ext cx="1813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Contrat-trimestre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B58518-AF5D-FC0F-9421-B79E2F4EF339}"/>
              </a:ext>
            </a:extLst>
          </p:cNvPr>
          <p:cNvSpPr txBox="1"/>
          <p:nvPr/>
        </p:nvSpPr>
        <p:spPr>
          <a:xfrm>
            <a:off x="4751881" y="1930799"/>
            <a:ext cx="181381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Commune-trimestre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753A04A-B86B-D22A-59F4-AA7E31732F23}"/>
              </a:ext>
            </a:extLst>
          </p:cNvPr>
          <p:cNvCxnSpPr/>
          <p:nvPr/>
        </p:nvCxnSpPr>
        <p:spPr>
          <a:xfrm>
            <a:off x="3297835" y="2510857"/>
            <a:ext cx="921895" cy="51716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86D008E-8391-394A-597A-4B6ED1164B8A}"/>
              </a:ext>
            </a:extLst>
          </p:cNvPr>
          <p:cNvCxnSpPr/>
          <p:nvPr/>
        </p:nvCxnSpPr>
        <p:spPr>
          <a:xfrm flipH="1">
            <a:off x="4392117" y="2500976"/>
            <a:ext cx="809469" cy="527041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que 15" descr="Tableau avec un remplissage uni">
            <a:extLst>
              <a:ext uri="{FF2B5EF4-FFF2-40B4-BE49-F238E27FC236}">
                <a16:creationId xmlns:a16="http://schemas.microsoft.com/office/drawing/2014/main" id="{6704E460-A677-4F92-B7A5-3EFE5C096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3733" y="3362577"/>
            <a:ext cx="914400" cy="914400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D193F324-F1B9-F3D4-1DD3-BFE5B1FE8903}"/>
              </a:ext>
            </a:extLst>
          </p:cNvPr>
          <p:cNvSpPr/>
          <p:nvPr/>
        </p:nvSpPr>
        <p:spPr>
          <a:xfrm>
            <a:off x="2308484" y="3097674"/>
            <a:ext cx="3964899" cy="41214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CD41EE9-760A-AB1C-68D0-36E1B289E0F9}"/>
              </a:ext>
            </a:extLst>
          </p:cNvPr>
          <p:cNvSpPr txBox="1"/>
          <p:nvPr/>
        </p:nvSpPr>
        <p:spPr>
          <a:xfrm>
            <a:off x="2608288" y="3157135"/>
            <a:ext cx="3417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Utilisation du code INSEE commune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1DEAE8C-826D-C01B-A6CD-597ABC0A194C}"/>
              </a:ext>
            </a:extLst>
          </p:cNvPr>
          <p:cNvSpPr txBox="1"/>
          <p:nvPr/>
        </p:nvSpPr>
        <p:spPr>
          <a:xfrm>
            <a:off x="3049383" y="4156916"/>
            <a:ext cx="253556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Contrat-trimestre-commune</a:t>
            </a:r>
          </a:p>
        </p:txBody>
      </p:sp>
      <p:pic>
        <p:nvPicPr>
          <p:cNvPr id="20" name="Graphique 19" descr="Tableau avec un remplissage uni">
            <a:extLst>
              <a:ext uri="{FF2B5EF4-FFF2-40B4-BE49-F238E27FC236}">
                <a16:creationId xmlns:a16="http://schemas.microsoft.com/office/drawing/2014/main" id="{F77D3E77-75BF-AE6B-2FC3-94EF55D6F4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7481" y="33625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75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 animBg="1"/>
      <p:bldP spid="18" grpId="0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DEEC8-46DF-1268-82A0-ADA3338C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66A0C7-16ED-3908-1F17-F5507B0B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Base de données finale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1D2FC88-FCBC-4BA4-74B5-7D9DD99346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6D4AC5-A4A5-5E61-ABCB-1CF1CAFA61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22073EC-0DE4-57A4-49CC-1C46771AC7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9B4095-86D8-A8FF-C634-861FFDC11052}"/>
              </a:ext>
            </a:extLst>
          </p:cNvPr>
          <p:cNvSpPr txBox="1"/>
          <p:nvPr/>
        </p:nvSpPr>
        <p:spPr>
          <a:xfrm>
            <a:off x="838953" y="1627142"/>
            <a:ext cx="72177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Approche statique de séries temporelles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Les données assurantielles contiennent des caractéristiques fixes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Les variables temporelles proviennent des données du vent</a:t>
            </a:r>
          </a:p>
        </p:txBody>
      </p:sp>
    </p:spTree>
    <p:extLst>
      <p:ext uri="{BB962C8B-B14F-4D97-AF65-F5344CB8AC3E}">
        <p14:creationId xmlns:p14="http://schemas.microsoft.com/office/powerpoint/2010/main" val="1309055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BCCFBF-35AF-8245-D0EC-CAF9158AC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656582"/>
            <a:ext cx="8047261" cy="632483"/>
          </a:xfrm>
        </p:spPr>
        <p:txBody>
          <a:bodyPr/>
          <a:lstStyle/>
          <a:p>
            <a:r>
              <a:rPr lang="fr-FR" sz="2000" dirty="0"/>
              <a:t>Crédit Agricole Assurances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53B4C53-9101-A6D9-2385-5D4177D2E5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25C5FA-7041-308D-6D96-7EDA0C17C5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4EC68F97-3B7E-18C8-DD23-6D5AB316C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52" y="1512940"/>
            <a:ext cx="8047261" cy="32109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1"/>
                </a:solidFill>
              </a:rPr>
              <a:t>Crédit Agricole Assurances </a:t>
            </a:r>
            <a:r>
              <a:rPr lang="fr-FR" sz="1600" dirty="0">
                <a:solidFill>
                  <a:schemeClr val="tx1"/>
                </a:solidFill>
              </a:rPr>
              <a:t>(CAA) représente la filiale d’assurance du Groupe Crédit Agricole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1"/>
                </a:solidFill>
              </a:rPr>
              <a:t>1</a:t>
            </a:r>
            <a:r>
              <a:rPr lang="fr-FR" sz="1600" b="1" baseline="30000" dirty="0">
                <a:solidFill>
                  <a:schemeClr val="tx1"/>
                </a:solidFill>
              </a:rPr>
              <a:t>er</a:t>
            </a:r>
            <a:r>
              <a:rPr lang="fr-FR" sz="1600" b="1" dirty="0">
                <a:solidFill>
                  <a:schemeClr val="tx1"/>
                </a:solidFill>
              </a:rPr>
              <a:t> assureur </a:t>
            </a:r>
            <a:r>
              <a:rPr lang="fr-FR" sz="1600" dirty="0">
                <a:solidFill>
                  <a:schemeClr val="tx1"/>
                </a:solidFill>
              </a:rPr>
              <a:t>en France et </a:t>
            </a:r>
            <a:r>
              <a:rPr lang="fr-FR" sz="1600" b="1" dirty="0">
                <a:solidFill>
                  <a:schemeClr val="tx1"/>
                </a:solidFill>
              </a:rPr>
              <a:t>1</a:t>
            </a:r>
            <a:r>
              <a:rPr lang="fr-FR" sz="1600" b="1" baseline="30000" dirty="0">
                <a:solidFill>
                  <a:schemeClr val="tx1"/>
                </a:solidFill>
              </a:rPr>
              <a:t>er</a:t>
            </a:r>
            <a:r>
              <a:rPr lang="fr-FR" sz="1600" b="1" dirty="0">
                <a:solidFill>
                  <a:schemeClr val="tx1"/>
                </a:solidFill>
              </a:rPr>
              <a:t> bancassureur </a:t>
            </a:r>
            <a:r>
              <a:rPr lang="fr-FR" sz="1600" dirty="0">
                <a:solidFill>
                  <a:schemeClr val="tx1"/>
                </a:solidFill>
              </a:rPr>
              <a:t>en Europe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fr-FR" sz="1600" b="1" dirty="0">
                <a:solidFill>
                  <a:schemeClr val="tx1"/>
                </a:solidFill>
              </a:rPr>
              <a:t>Objectif 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i="1" dirty="0">
                <a:solidFill>
                  <a:schemeClr val="tx1"/>
                </a:solidFill>
              </a:rPr>
              <a:t>Renforcer la proximité avec les clients, poursuivre la digitalisation des services et accompagner les grandes transitions économiques et sociétales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i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9FDB178-4753-9B8D-915A-DC07E5325F4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</p:spTree>
    <p:extLst>
      <p:ext uri="{BB962C8B-B14F-4D97-AF65-F5344CB8AC3E}">
        <p14:creationId xmlns:p14="http://schemas.microsoft.com/office/powerpoint/2010/main" val="4153473284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6E361-92D4-CA5B-35FA-927E6B73B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91B31-CBA7-3F38-9628-935375AA8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58" y="578130"/>
            <a:ext cx="8047261" cy="632483"/>
          </a:xfrm>
        </p:spPr>
        <p:txBody>
          <a:bodyPr/>
          <a:lstStyle/>
          <a:p>
            <a:r>
              <a:rPr lang="fr-FR" sz="2000" dirty="0"/>
              <a:t>Base de données finale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C03B05-4341-FC7E-72C9-92B41062A5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575B2A-A379-86C7-E5DC-3398831EEB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CC99C79-D01F-7B63-A206-2B16E661855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AC555EE3-0DD5-3B62-A8E2-1993EC34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19779"/>
              </p:ext>
            </p:extLst>
          </p:nvPr>
        </p:nvGraphicFramePr>
        <p:xfrm>
          <a:off x="454711" y="1760553"/>
          <a:ext cx="8224594" cy="2705954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37928">
                  <a:extLst>
                    <a:ext uri="{9D8B030D-6E8A-4147-A177-3AD203B41FA5}">
                      <a16:colId xmlns:a16="http://schemas.microsoft.com/office/drawing/2014/main" val="3638894771"/>
                    </a:ext>
                  </a:extLst>
                </a:gridCol>
                <a:gridCol w="919230">
                  <a:extLst>
                    <a:ext uri="{9D8B030D-6E8A-4147-A177-3AD203B41FA5}">
                      <a16:colId xmlns:a16="http://schemas.microsoft.com/office/drawing/2014/main" val="3142533324"/>
                    </a:ext>
                  </a:extLst>
                </a:gridCol>
                <a:gridCol w="911569">
                  <a:extLst>
                    <a:ext uri="{9D8B030D-6E8A-4147-A177-3AD203B41FA5}">
                      <a16:colId xmlns:a16="http://schemas.microsoft.com/office/drawing/2014/main" val="3921468229"/>
                    </a:ext>
                  </a:extLst>
                </a:gridCol>
                <a:gridCol w="413654">
                  <a:extLst>
                    <a:ext uri="{9D8B030D-6E8A-4147-A177-3AD203B41FA5}">
                      <a16:colId xmlns:a16="http://schemas.microsoft.com/office/drawing/2014/main" val="2918661021"/>
                    </a:ext>
                  </a:extLst>
                </a:gridCol>
                <a:gridCol w="413653">
                  <a:extLst>
                    <a:ext uri="{9D8B030D-6E8A-4147-A177-3AD203B41FA5}">
                      <a16:colId xmlns:a16="http://schemas.microsoft.com/office/drawing/2014/main" val="33627739"/>
                    </a:ext>
                  </a:extLst>
                </a:gridCol>
                <a:gridCol w="398334">
                  <a:extLst>
                    <a:ext uri="{9D8B030D-6E8A-4147-A177-3AD203B41FA5}">
                      <a16:colId xmlns:a16="http://schemas.microsoft.com/office/drawing/2014/main" val="1152392120"/>
                    </a:ext>
                  </a:extLst>
                </a:gridCol>
                <a:gridCol w="705170">
                  <a:extLst>
                    <a:ext uri="{9D8B030D-6E8A-4147-A177-3AD203B41FA5}">
                      <a16:colId xmlns:a16="http://schemas.microsoft.com/office/drawing/2014/main" val="1456048583"/>
                    </a:ext>
                  </a:extLst>
                </a:gridCol>
                <a:gridCol w="367259">
                  <a:extLst>
                    <a:ext uri="{9D8B030D-6E8A-4147-A177-3AD203B41FA5}">
                      <a16:colId xmlns:a16="http://schemas.microsoft.com/office/drawing/2014/main" val="3449345894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414229416"/>
                    </a:ext>
                  </a:extLst>
                </a:gridCol>
                <a:gridCol w="742013">
                  <a:extLst>
                    <a:ext uri="{9D8B030D-6E8A-4147-A177-3AD203B41FA5}">
                      <a16:colId xmlns:a16="http://schemas.microsoft.com/office/drawing/2014/main" val="3051607658"/>
                    </a:ext>
                  </a:extLst>
                </a:gridCol>
                <a:gridCol w="749508">
                  <a:extLst>
                    <a:ext uri="{9D8B030D-6E8A-4147-A177-3AD203B41FA5}">
                      <a16:colId xmlns:a16="http://schemas.microsoft.com/office/drawing/2014/main" val="1820675799"/>
                    </a:ext>
                  </a:extLst>
                </a:gridCol>
                <a:gridCol w="779489">
                  <a:extLst>
                    <a:ext uri="{9D8B030D-6E8A-4147-A177-3AD203B41FA5}">
                      <a16:colId xmlns:a16="http://schemas.microsoft.com/office/drawing/2014/main" val="3347119604"/>
                    </a:ext>
                  </a:extLst>
                </a:gridCol>
                <a:gridCol w="742013">
                  <a:extLst>
                    <a:ext uri="{9D8B030D-6E8A-4147-A177-3AD203B41FA5}">
                      <a16:colId xmlns:a16="http://schemas.microsoft.com/office/drawing/2014/main" val="2825692915"/>
                    </a:ext>
                  </a:extLst>
                </a:gridCol>
              </a:tblGrid>
              <a:tr h="327598">
                <a:tc>
                  <a:txBody>
                    <a:bodyPr/>
                    <a:lstStyle/>
                    <a:p>
                      <a:r>
                        <a:rPr lang="fr-FR" sz="1000" dirty="0"/>
                        <a:t>Numéro contrat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Code INSEE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Trimestre année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……..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W_speed</a:t>
                      </a:r>
                    </a:p>
                    <a:p>
                      <a:r>
                        <a:rPr lang="fr-FR" sz="1000" dirty="0"/>
                        <a:t>T-1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W_speed</a:t>
                      </a:r>
                    </a:p>
                    <a:p>
                      <a:r>
                        <a:rPr lang="fr-FR" sz="1000" dirty="0"/>
                        <a:t>T-2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W_speed</a:t>
                      </a:r>
                    </a:p>
                    <a:p>
                      <a:r>
                        <a:rPr lang="fr-FR" sz="1000" dirty="0"/>
                        <a:t>T-3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800" dirty="0"/>
                        <a:t>SINISTRE</a:t>
                      </a:r>
                    </a:p>
                    <a:p>
                      <a:pPr algn="ctr"/>
                      <a:r>
                        <a:rPr lang="fr-FR" sz="1200" dirty="0"/>
                        <a:t>(1/0)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668355"/>
                  </a:ext>
                </a:extLst>
              </a:tr>
              <a:tr h="457627"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2021-T1</a:t>
                      </a:r>
                    </a:p>
                  </a:txBody>
                  <a:tcPr/>
                </a:tc>
                <a:tc rowSpan="5" gridSpan="6"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…………………………………</a:t>
                      </a:r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…………………………………</a:t>
                      </a:r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rowSpan="5"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44433"/>
                  </a:ext>
                </a:extLst>
              </a:tr>
              <a:tr h="457627"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2021-T1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759083"/>
                  </a:ext>
                </a:extLst>
              </a:tr>
              <a:tr h="457627">
                <a:tc>
                  <a:txBody>
                    <a:bodyPr/>
                    <a:lstStyle/>
                    <a:p>
                      <a:r>
                        <a:rPr lang="fr-FR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…….</a:t>
                      </a:r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…..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32221"/>
                  </a:ext>
                </a:extLst>
              </a:tr>
              <a:tr h="457627"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2025-T2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4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63006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2025-T2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 gridSpan="6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01880"/>
                  </a:ext>
                </a:extLst>
              </a:tr>
            </a:tbl>
          </a:graphicData>
        </a:graphic>
      </p:graphicFrame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640F90FE-E583-57DE-BADD-5E4099BE3A8C}"/>
              </a:ext>
            </a:extLst>
          </p:cNvPr>
          <p:cNvSpPr/>
          <p:nvPr/>
        </p:nvSpPr>
        <p:spPr>
          <a:xfrm rot="5400000">
            <a:off x="4176417" y="251928"/>
            <a:ext cx="333966" cy="2660754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4AF89E0-915B-7ADC-F163-C1558DC1004A}"/>
              </a:ext>
            </a:extLst>
          </p:cNvPr>
          <p:cNvSpPr txBox="1"/>
          <p:nvPr/>
        </p:nvSpPr>
        <p:spPr>
          <a:xfrm>
            <a:off x="3260361" y="955632"/>
            <a:ext cx="24209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Caractéristiques du contrat</a:t>
            </a:r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D9F73E7A-272D-BE6E-7C04-994C5450C799}"/>
              </a:ext>
            </a:extLst>
          </p:cNvPr>
          <p:cNvSpPr/>
          <p:nvPr/>
        </p:nvSpPr>
        <p:spPr>
          <a:xfrm rot="5400000">
            <a:off x="6627309" y="450525"/>
            <a:ext cx="333966" cy="2241030"/>
          </a:xfrm>
          <a:prstGeom prst="lef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88AFA94-84AC-5534-0586-5303C8218E0A}"/>
              </a:ext>
            </a:extLst>
          </p:cNvPr>
          <p:cNvSpPr txBox="1"/>
          <p:nvPr/>
        </p:nvSpPr>
        <p:spPr>
          <a:xfrm>
            <a:off x="5583836" y="942392"/>
            <a:ext cx="242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Données du vent (vitesse 10m, 100m, rafales …)</a:t>
            </a:r>
          </a:p>
        </p:txBody>
      </p:sp>
    </p:spTree>
    <p:extLst>
      <p:ext uri="{BB962C8B-B14F-4D97-AF65-F5344CB8AC3E}">
        <p14:creationId xmlns:p14="http://schemas.microsoft.com/office/powerpoint/2010/main" val="3681886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1D3E9-C4E6-55A8-22CC-119D35515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4980D-317F-1AAB-5F10-E6897B15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Modélisation du sinistre vent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334340-5126-C141-C2C8-8A49A5134C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70D679-809B-EBD3-6E4E-D6DC7289E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B39AE8F-82BE-083F-7418-0756D5E6B8B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5FDCC3C-F343-7F49-8E5D-168ACEBA252B}"/>
              </a:ext>
            </a:extLst>
          </p:cNvPr>
          <p:cNvSpPr txBox="1"/>
          <p:nvPr/>
        </p:nvSpPr>
        <p:spPr>
          <a:xfrm>
            <a:off x="975633" y="1357644"/>
            <a:ext cx="72090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Problème de classification binaire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Fort déséquilibre des classes (moins de 1% de sinistre vent)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SMOTE pour un suréchantillonnage de la classe minoritaire puis sous échantillonnage de la majoritaire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Séparation du jeu de données en jeu d’entraînement, validation et test en stratifiant selon le contrat</a:t>
            </a:r>
          </a:p>
          <a:p>
            <a:r>
              <a:rPr lang="fr-FR" sz="1600" b="1" dirty="0"/>
              <a:t>               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5022454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734F8-0BFE-EB76-5CD5-E0E73A574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CAED3-C7F4-9486-3B5F-BCB3E09B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Modélisation du sinistre vent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FD186D-D36D-50DD-DFAC-B0B4E02C4E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D43F77-97F1-F346-C76D-B8F7E7B39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99C5C46-EC07-B805-DEDC-AA13DAAF2EA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6CECDE-ADF8-D140-2E16-E8B596F70D77}"/>
              </a:ext>
            </a:extLst>
          </p:cNvPr>
          <p:cNvSpPr txBox="1"/>
          <p:nvPr/>
        </p:nvSpPr>
        <p:spPr>
          <a:xfrm>
            <a:off x="751370" y="1397451"/>
            <a:ext cx="7209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Modèle Baseline : Régression logistique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Modèles d’ensemble : Random Forest, LightGBM, Catboost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Métriques d’évaluation : AUC, F1-score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Optimisation du seuil de décision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r>
              <a:rPr lang="fr-FR" sz="1600" b="1" dirty="0"/>
              <a:t>               </a:t>
            </a:r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53631551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1C0A1-E2A8-0D3B-8557-A0FD6C48A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2A791A-DD97-E739-456D-A512FC8A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Résultats de la modélisation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B50DCA-4363-46F9-E253-6E7A2503D5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0314F6-F7FE-7E3F-B9E9-BC2A27AC3C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226322B-D699-7E88-F4E0-A822C745333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2DD54BA1-786B-146B-097B-041564D2B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78287"/>
              </p:ext>
            </p:extLst>
          </p:nvPr>
        </p:nvGraphicFramePr>
        <p:xfrm>
          <a:off x="422222" y="1325226"/>
          <a:ext cx="4891791" cy="19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597">
                  <a:extLst>
                    <a:ext uri="{9D8B030D-6E8A-4147-A177-3AD203B41FA5}">
                      <a16:colId xmlns:a16="http://schemas.microsoft.com/office/drawing/2014/main" val="1721257228"/>
                    </a:ext>
                  </a:extLst>
                </a:gridCol>
                <a:gridCol w="1630597">
                  <a:extLst>
                    <a:ext uri="{9D8B030D-6E8A-4147-A177-3AD203B41FA5}">
                      <a16:colId xmlns:a16="http://schemas.microsoft.com/office/drawing/2014/main" val="3595176006"/>
                    </a:ext>
                  </a:extLst>
                </a:gridCol>
                <a:gridCol w="1630597">
                  <a:extLst>
                    <a:ext uri="{9D8B030D-6E8A-4147-A177-3AD203B41FA5}">
                      <a16:colId xmlns:a16="http://schemas.microsoft.com/office/drawing/2014/main" val="2798920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Modèles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9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Régression logistique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3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65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LightGBM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95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Catboost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0,867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121284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0B3B03D3-A09B-B24B-EB22-CE485F161B44}"/>
              </a:ext>
            </a:extLst>
          </p:cNvPr>
          <p:cNvSpPr txBox="1"/>
          <p:nvPr/>
        </p:nvSpPr>
        <p:spPr>
          <a:xfrm>
            <a:off x="6026045" y="1752826"/>
            <a:ext cx="280316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NB : l’optimisation des hyperparamètres augmente de manière marginale le F1-score mais fait baisser l’AUC de 0,05 en moyenne</a:t>
            </a:r>
          </a:p>
        </p:txBody>
      </p:sp>
    </p:spTree>
    <p:extLst>
      <p:ext uri="{BB962C8B-B14F-4D97-AF65-F5344CB8AC3E}">
        <p14:creationId xmlns:p14="http://schemas.microsoft.com/office/powerpoint/2010/main" val="6240975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BCB42-8238-8BBA-7956-B54A0C4A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1911BE-B396-80E1-357D-FA7E2FEEC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Importance des variables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0F61329-D48F-34C3-DA20-6B50477837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422534-D460-F343-DDB9-FA032A7BB4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34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C3DFE97-4A13-909B-D469-30725D73697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595E177-D086-7183-5728-677F2F236CF5}"/>
              </a:ext>
            </a:extLst>
          </p:cNvPr>
          <p:cNvSpPr txBox="1"/>
          <p:nvPr/>
        </p:nvSpPr>
        <p:spPr>
          <a:xfrm>
            <a:off x="967468" y="1116103"/>
            <a:ext cx="7209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600" dirty="0"/>
          </a:p>
        </p:txBody>
      </p:sp>
      <p:pic>
        <p:nvPicPr>
          <p:cNvPr id="9" name="Image 8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F0038405-0DD8-53F2-C90E-16BE12DD4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87" y="939085"/>
            <a:ext cx="5386010" cy="341555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1518BFD-E3CB-99A7-C32C-10CD1A4607F9}"/>
              </a:ext>
            </a:extLst>
          </p:cNvPr>
          <p:cNvSpPr txBox="1"/>
          <p:nvPr/>
        </p:nvSpPr>
        <p:spPr>
          <a:xfrm>
            <a:off x="5591331" y="1285380"/>
            <a:ext cx="3177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Le modèle retient des variables assurantielles classiques (ancienneté du bâtiment, sinistres antérieurs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Il capte des variables climatiques clés confirmant la pertinence des données</a:t>
            </a:r>
          </a:p>
        </p:txBody>
      </p:sp>
    </p:spTree>
    <p:extLst>
      <p:ext uri="{BB962C8B-B14F-4D97-AF65-F5344CB8AC3E}">
        <p14:creationId xmlns:p14="http://schemas.microsoft.com/office/powerpoint/2010/main" val="730325252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490ED-5C9D-FED3-A56E-7C06053F6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D58D1-6E62-9767-CCCB-B23DB8B4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Limites et perspectives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DB973A6-8082-30EA-AE6C-230B760836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31234AD-2FC2-C6B3-90C9-901BE4200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CB13D0C-FBEE-C61A-502F-233E78111CA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29F1A44-AE27-B297-AC66-44090406741C}"/>
              </a:ext>
            </a:extLst>
          </p:cNvPr>
          <p:cNvSpPr/>
          <p:nvPr/>
        </p:nvSpPr>
        <p:spPr>
          <a:xfrm>
            <a:off x="944380" y="1101777"/>
            <a:ext cx="3030242" cy="32453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E84DAC-1038-02F0-9155-FCF0190304F0}"/>
              </a:ext>
            </a:extLst>
          </p:cNvPr>
          <p:cNvSpPr txBox="1"/>
          <p:nvPr/>
        </p:nvSpPr>
        <p:spPr>
          <a:xfrm>
            <a:off x="1184223" y="1164764"/>
            <a:ext cx="25108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Tables manquantes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Approximation dans la jointure spatiale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Agrégation peu fine donc perte d’information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Pas de séries temporelles dynamiques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Dimensions économiques non intégrées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6F5B147E-FA48-EE6E-A3AB-7C9C83FE087C}"/>
              </a:ext>
            </a:extLst>
          </p:cNvPr>
          <p:cNvSpPr/>
          <p:nvPr/>
        </p:nvSpPr>
        <p:spPr>
          <a:xfrm>
            <a:off x="5338996" y="1101777"/>
            <a:ext cx="3030242" cy="32453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0E93F07-496C-5BE6-9EDA-BC6E8A6E76F0}"/>
              </a:ext>
            </a:extLst>
          </p:cNvPr>
          <p:cNvSpPr txBox="1"/>
          <p:nvPr/>
        </p:nvSpPr>
        <p:spPr>
          <a:xfrm>
            <a:off x="5578839" y="1164764"/>
            <a:ext cx="2510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Usage de tables archives avec une meilleure profondeur historique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Granularité plus fine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Plus de variables économiques liés au contrat</a:t>
            </a:r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Utiliser cette approche pour d’autres filiales de CAA ( Pologne, Italie, Portugal … )</a:t>
            </a:r>
          </a:p>
        </p:txBody>
      </p:sp>
    </p:spTree>
    <p:extLst>
      <p:ext uri="{BB962C8B-B14F-4D97-AF65-F5344CB8AC3E}">
        <p14:creationId xmlns:p14="http://schemas.microsoft.com/office/powerpoint/2010/main" val="513769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047CF-5953-4C67-1CD8-59FFEDC8E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ECBBB-BF2F-EBFF-413B-2713D8764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72" y="1932679"/>
            <a:ext cx="8047261" cy="759722"/>
          </a:xfrm>
        </p:spPr>
        <p:txBody>
          <a:bodyPr/>
          <a:lstStyle/>
          <a:p>
            <a:pPr algn="ctr"/>
            <a:r>
              <a:rPr lang="fr-FR" sz="3200" b="0" dirty="0"/>
              <a:t>LUTTE CONTRE LA FRAUDE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59B683-675B-2D00-F8C5-2FBE4F9EBC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9487A8-AC35-43A4-99A6-ADE584C0A0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6A410AE-D6CE-E70D-1D95-D7AD4823452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</p:spTree>
    <p:extLst>
      <p:ext uri="{BB962C8B-B14F-4D97-AF65-F5344CB8AC3E}">
        <p14:creationId xmlns:p14="http://schemas.microsoft.com/office/powerpoint/2010/main" val="41074998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57AF8-DE30-42D1-846A-2736F34A6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D0E28-2087-8468-C2A2-528C2A11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Analyse des notes de frais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C2E4FC-A02B-0AF8-390C-183875A5BC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54E819-50CE-9CB6-882A-2077C67FC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D31BFB6-AEDA-3C0B-2B48-FD9F734845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7D778A-15A9-B7FA-C837-FB1E755A727B}"/>
              </a:ext>
            </a:extLst>
          </p:cNvPr>
          <p:cNvSpPr txBox="1"/>
          <p:nvPr/>
        </p:nvSpPr>
        <p:spPr>
          <a:xfrm>
            <a:off x="838953" y="915675"/>
            <a:ext cx="7209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Fraude interne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Identifier les attestations sur l’honneur parmi les notes de frais et vérifier les correspondances avec les montants remboursés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Méthodologie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r>
              <a:rPr lang="fr-FR" sz="1600" dirty="0"/>
              <a:t>     1. Extraction d’images de PDF </a:t>
            </a:r>
            <a:r>
              <a:rPr lang="fr-FR" sz="1600" dirty="0">
                <a:sym typeface="Wingdings" panose="05000000000000000000" pitchFamily="2" charset="2"/>
              </a:rPr>
              <a:t> 2.OCR  3.Identification de mots-clés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b="1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b="1" dirty="0">
                <a:sym typeface="Wingdings" panose="05000000000000000000" pitchFamily="2" charset="2"/>
              </a:rPr>
              <a:t>9 Attestations sur l’honneur et aucun cas de fraude à signaler</a:t>
            </a:r>
            <a:endParaRPr lang="fr-FR" sz="1600" b="1" dirty="0"/>
          </a:p>
          <a:p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121154227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293F4-88A5-5A04-7D85-9E40F324A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5FD947-CFBB-6516-A3A5-2A16630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82" y="666009"/>
            <a:ext cx="7397905" cy="698095"/>
          </a:xfrm>
        </p:spPr>
        <p:txBody>
          <a:bodyPr/>
          <a:lstStyle/>
          <a:p>
            <a:pPr algn="ctr"/>
            <a:r>
              <a:rPr lang="fr-FR" sz="3200" b="0" dirty="0"/>
              <a:t>CONCLUSION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2B4739-56A1-00E8-7DE8-CD65526D87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A6967C-FE5C-F106-2CFF-D58263C74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1A022C3-C27D-B806-04B1-6445C407A0B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D335371-878A-007C-A1BE-ABC0697E493C}"/>
              </a:ext>
            </a:extLst>
          </p:cNvPr>
          <p:cNvSpPr txBox="1"/>
          <p:nvPr/>
        </p:nvSpPr>
        <p:spPr>
          <a:xfrm>
            <a:off x="612108" y="1720331"/>
            <a:ext cx="74875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Une année d’alternance avec une formidable avec une intégration réussie au sein du pôle Data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Alternance très complémentaire avec la formation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Compréhension des enjeux métiers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990794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BDA5-4063-C369-C297-BE581A0B3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2179B2-AFF4-085A-5F6C-79F28B9555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5CFC5A-ED2F-D53E-E941-8E8BC4CCFF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3BB721A-A44C-485F-D941-DB6102FDFF5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8DD9F328-40EB-1286-F1C0-A827503A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69" y="1586294"/>
            <a:ext cx="8047261" cy="1291818"/>
          </a:xfrm>
        </p:spPr>
        <p:txBody>
          <a:bodyPr/>
          <a:lstStyle/>
          <a:p>
            <a:pPr algn="ctr"/>
            <a:r>
              <a:rPr lang="fr-FR" sz="3600" dirty="0"/>
              <a:t>MERCI POUR VOTRE AIMABLE ATTENTION !</a:t>
            </a:r>
          </a:p>
        </p:txBody>
      </p:sp>
    </p:spTree>
    <p:extLst>
      <p:ext uri="{BB962C8B-B14F-4D97-AF65-F5344CB8AC3E}">
        <p14:creationId xmlns:p14="http://schemas.microsoft.com/office/powerpoint/2010/main" val="382619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083A7-5CEE-965F-4D4C-1835DE5C3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0A30D4-8422-C9A8-B31F-853A7D0F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Lignes de métiers du groupe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DA5997E-5CFF-7B9A-012B-AF82597FAD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F7AF43-7B9C-60FB-D73B-79C76EC480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7106DD1-06B9-DD40-306D-E07CAB36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953" y="1102179"/>
            <a:ext cx="8047261" cy="32681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L’entreprise répond aux besoins de ses clients via trois (3) grands métiers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</a:endParaRPr>
          </a:p>
          <a:p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DA57887-6B5E-C85E-B188-339D892D9E5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pic>
        <p:nvPicPr>
          <p:cNvPr id="8" name="Graphique 7" descr="Maison avec un remplissage uni">
            <a:extLst>
              <a:ext uri="{FF2B5EF4-FFF2-40B4-BE49-F238E27FC236}">
                <a16:creationId xmlns:a16="http://schemas.microsoft.com/office/drawing/2014/main" id="{36560F62-D8BC-E45A-8EE2-5420A9BC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2079" y="1869066"/>
            <a:ext cx="839076" cy="839076"/>
          </a:xfrm>
          <a:prstGeom prst="rect">
            <a:avLst/>
          </a:prstGeom>
        </p:spPr>
      </p:pic>
      <p:pic>
        <p:nvPicPr>
          <p:cNvPr id="11" name="Graphique 10" descr="Famille avec un garçon avec un remplissage uni">
            <a:extLst>
              <a:ext uri="{FF2B5EF4-FFF2-40B4-BE49-F238E27FC236}">
                <a16:creationId xmlns:a16="http://schemas.microsoft.com/office/drawing/2014/main" id="{337113D9-1C87-B0E5-9A8E-47CAA0AFA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4348" y="1960635"/>
            <a:ext cx="726618" cy="726618"/>
          </a:xfrm>
          <a:prstGeom prst="rect">
            <a:avLst/>
          </a:prstGeom>
        </p:spPr>
      </p:pic>
      <p:pic>
        <p:nvPicPr>
          <p:cNvPr id="2050" name="Picture 2" descr="Homme affaires, à, parapluie - Icônes gens gratuites">
            <a:extLst>
              <a:ext uri="{FF2B5EF4-FFF2-40B4-BE49-F238E27FC236}">
                <a16:creationId xmlns:a16="http://schemas.microsoft.com/office/drawing/2014/main" id="{23435393-EF28-7B7C-5D97-94CDEFA9B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73" y="1854381"/>
            <a:ext cx="827826" cy="83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FBF1818-42AC-98A9-6103-92FCA2899320}"/>
              </a:ext>
            </a:extLst>
          </p:cNvPr>
          <p:cNvSpPr txBox="1"/>
          <p:nvPr/>
        </p:nvSpPr>
        <p:spPr>
          <a:xfrm>
            <a:off x="938451" y="2861602"/>
            <a:ext cx="20256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9597"/>
                </a:solidFill>
              </a:rPr>
              <a:t>Assurance dommages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C8F1577-BB48-E76B-D211-2536A4C47310}"/>
              </a:ext>
            </a:extLst>
          </p:cNvPr>
          <p:cNvSpPr txBox="1"/>
          <p:nvPr/>
        </p:nvSpPr>
        <p:spPr>
          <a:xfrm>
            <a:off x="3653554" y="2861508"/>
            <a:ext cx="18368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9597"/>
                </a:solidFill>
              </a:rPr>
              <a:t>Epargne / Retraite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E172C46-B107-939A-25A0-9313379E970B}"/>
              </a:ext>
            </a:extLst>
          </p:cNvPr>
          <p:cNvSpPr txBox="1"/>
          <p:nvPr/>
        </p:nvSpPr>
        <p:spPr>
          <a:xfrm>
            <a:off x="6024060" y="2861508"/>
            <a:ext cx="22809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9597"/>
                </a:solidFill>
              </a:rPr>
              <a:t>Prévoyance / Emprunteur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87B49C8-3ED2-BC7B-58CA-54456C940A50}"/>
              </a:ext>
            </a:extLst>
          </p:cNvPr>
          <p:cNvSpPr txBox="1"/>
          <p:nvPr/>
        </p:nvSpPr>
        <p:spPr>
          <a:xfrm>
            <a:off x="1528428" y="3185804"/>
            <a:ext cx="2125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Pacifica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D6BBB15-A8D5-0D38-B015-C99179E02EE4}"/>
              </a:ext>
            </a:extLst>
          </p:cNvPr>
          <p:cNvSpPr txBox="1"/>
          <p:nvPr/>
        </p:nvSpPr>
        <p:spPr>
          <a:xfrm>
            <a:off x="3974622" y="3161590"/>
            <a:ext cx="2125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Predica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CFC6EF3-AFC9-2ADB-198B-BD1DA22AFF8A}"/>
              </a:ext>
            </a:extLst>
          </p:cNvPr>
          <p:cNvSpPr txBox="1"/>
          <p:nvPr/>
        </p:nvSpPr>
        <p:spPr>
          <a:xfrm>
            <a:off x="6507997" y="3120935"/>
            <a:ext cx="21251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Predica, CACI</a:t>
            </a:r>
          </a:p>
        </p:txBody>
      </p:sp>
    </p:spTree>
    <p:extLst>
      <p:ext uri="{BB962C8B-B14F-4D97-AF65-F5344CB8AC3E}">
        <p14:creationId xmlns:p14="http://schemas.microsoft.com/office/powerpoint/2010/main" val="34779172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0EDEB-68D8-A527-499B-04E0EEF75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9392E-E8B0-B48E-8C92-06516A2B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282309"/>
          </a:xfrm>
        </p:spPr>
        <p:txBody>
          <a:bodyPr/>
          <a:lstStyle/>
          <a:p>
            <a:r>
              <a:rPr lang="fr-FR" sz="2000" dirty="0"/>
              <a:t>Structure de Crédit Agricole Assurances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47C88A4-C2F2-7FA2-0DBD-91D99F54D9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8E0474-5BAB-38BD-1D93-05461E9656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7722805-0685-7E37-6D4D-ECD912ED9D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pic>
        <p:nvPicPr>
          <p:cNvPr id="12" name="Image 11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0007DAE5-865E-A2BD-C38B-30C4D1045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76" y="881743"/>
            <a:ext cx="8878048" cy="3380013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6B5FCAD-48AA-5558-7B34-5CAF4093EBA3}"/>
              </a:ext>
            </a:extLst>
          </p:cNvPr>
          <p:cNvSpPr txBox="1"/>
          <p:nvPr/>
        </p:nvSpPr>
        <p:spPr>
          <a:xfrm>
            <a:off x="6213581" y="1048470"/>
            <a:ext cx="2516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200" i="1" dirty="0"/>
              <a:t>Des filiales présentes dans </a:t>
            </a:r>
            <a:r>
              <a:rPr lang="fr-FR" sz="1200" b="1" i="1" dirty="0"/>
              <a:t>9 pays </a:t>
            </a:r>
            <a:r>
              <a:rPr lang="fr-FR" sz="1200" i="1" dirty="0"/>
              <a:t>pour la distribution des produits d’assurances à l’international</a:t>
            </a:r>
          </a:p>
        </p:txBody>
      </p:sp>
    </p:spTree>
    <p:extLst>
      <p:ext uri="{BB962C8B-B14F-4D97-AF65-F5344CB8AC3E}">
        <p14:creationId xmlns:p14="http://schemas.microsoft.com/office/powerpoint/2010/main" val="30680526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3DB2B-FC94-7E79-1D5C-5DF671C27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EC74B-0F81-AE41-45F8-627E29F2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412937"/>
          </a:xfrm>
        </p:spPr>
        <p:txBody>
          <a:bodyPr/>
          <a:lstStyle/>
          <a:p>
            <a:r>
              <a:rPr lang="fr-FR" sz="2000" dirty="0"/>
              <a:t>Chiffres clés de Crédit Agricole Assurances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519EFC-3943-F98C-4585-ADA3BC2FA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C7AC2D-000C-E30A-5C50-D5327D4927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6A1A212-1ED3-9B38-EC13-AE5DDA3D6B1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99A21DB-9234-5549-9E69-BFC828608B8F}"/>
              </a:ext>
            </a:extLst>
          </p:cNvPr>
          <p:cNvSpPr/>
          <p:nvPr/>
        </p:nvSpPr>
        <p:spPr>
          <a:xfrm>
            <a:off x="259891" y="1433380"/>
            <a:ext cx="2344666" cy="2305861"/>
          </a:xfrm>
          <a:prstGeom prst="roundRect">
            <a:avLst/>
          </a:prstGeom>
          <a:solidFill>
            <a:srgbClr val="C4E2E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Chiffre d’affaires de 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43,6 Mds 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d’euros en 2024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30D3321-AC83-5198-D15B-42FA7E447430}"/>
              </a:ext>
            </a:extLst>
          </p:cNvPr>
          <p:cNvSpPr/>
          <p:nvPr/>
        </p:nvSpPr>
        <p:spPr>
          <a:xfrm>
            <a:off x="6539443" y="1433380"/>
            <a:ext cx="2344666" cy="2305860"/>
          </a:xfrm>
          <a:prstGeom prst="roundRect">
            <a:avLst/>
          </a:prstGeom>
          <a:solidFill>
            <a:srgbClr val="C4E2E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L’épargne et la retraite représente 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74 % 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du chiffre d’affaires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5954518A-1F14-9ED6-6AA0-09C371F2F59B}"/>
              </a:ext>
            </a:extLst>
          </p:cNvPr>
          <p:cNvSpPr/>
          <p:nvPr/>
        </p:nvSpPr>
        <p:spPr>
          <a:xfrm>
            <a:off x="3417659" y="1433381"/>
            <a:ext cx="2344666" cy="2305862"/>
          </a:xfrm>
          <a:prstGeom prst="roundRect">
            <a:avLst/>
          </a:prstGeom>
          <a:solidFill>
            <a:srgbClr val="C4E2E3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Gestion de </a:t>
            </a:r>
            <a:r>
              <a:rPr lang="fr-FR" sz="1800" b="1" dirty="0">
                <a:solidFill>
                  <a:schemeClr val="bg2">
                    <a:lumMod val="50000"/>
                  </a:schemeClr>
                </a:solidFill>
              </a:rPr>
              <a:t>16,7 millions</a:t>
            </a:r>
            <a:r>
              <a:rPr lang="fr-FR" sz="1800" dirty="0">
                <a:solidFill>
                  <a:schemeClr val="bg2">
                    <a:lumMod val="50000"/>
                  </a:schemeClr>
                </a:solidFill>
              </a:rPr>
              <a:t> de contrats</a:t>
            </a:r>
          </a:p>
        </p:txBody>
      </p:sp>
    </p:spTree>
    <p:extLst>
      <p:ext uri="{BB962C8B-B14F-4D97-AF65-F5344CB8AC3E}">
        <p14:creationId xmlns:p14="http://schemas.microsoft.com/office/powerpoint/2010/main" val="228172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870BC-5F5F-FF0C-E92E-0503CD95D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D56F85-B429-4ECD-33A5-39582E20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Direction de l’Audit interne des Assurances (DAA)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5E6050-DCBB-AF7C-621E-216750074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247611-8CE7-5AA5-E737-6026EBF78F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5E2556C-3686-91BF-3E31-CF7EA55542C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5BAAE9-3A36-376C-374F-0BB75AC7E61C}"/>
              </a:ext>
            </a:extLst>
          </p:cNvPr>
          <p:cNvSpPr txBox="1"/>
          <p:nvPr/>
        </p:nvSpPr>
        <p:spPr>
          <a:xfrm>
            <a:off x="987879" y="1387036"/>
            <a:ext cx="72090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Assure la fonction d’audit interne du groupe CAA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Investigations pour évaluer le degré de maîtrise des risques techniques, financiers, opérationnels, informatiques ou de non-conformité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Environ 36 collaborateurs internes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/>
              <a:t>Audit des filiales de CAA </a:t>
            </a:r>
          </a:p>
        </p:txBody>
      </p:sp>
    </p:spTree>
    <p:extLst>
      <p:ext uri="{BB962C8B-B14F-4D97-AF65-F5344CB8AC3E}">
        <p14:creationId xmlns:p14="http://schemas.microsoft.com/office/powerpoint/2010/main" val="27600215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FD69-A870-5EFB-C233-5628E0D1B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0383B3-CDF3-02FA-5EEE-3DF94C1F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53" y="599434"/>
            <a:ext cx="8047261" cy="632483"/>
          </a:xfrm>
        </p:spPr>
        <p:txBody>
          <a:bodyPr/>
          <a:lstStyle/>
          <a:p>
            <a:r>
              <a:rPr lang="fr-FR" sz="2000" dirty="0"/>
              <a:t>Direction de l’Audit interne des Assurances (DAA)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FCE38A6-5FD2-5D0E-F396-ACAB6A0156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591997-9C08-BB5E-2130-B00039DA4E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4E822CF-E715-F0FF-B074-E44B479AF83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pic>
        <p:nvPicPr>
          <p:cNvPr id="7" name="Graphique 6" descr="Utilisateurs avec un remplissage uni">
            <a:extLst>
              <a:ext uri="{FF2B5EF4-FFF2-40B4-BE49-F238E27FC236}">
                <a16:creationId xmlns:a16="http://schemas.microsoft.com/office/drawing/2014/main" id="{612D8832-83CF-4CFD-C023-E848EBAC4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5247" y="1649005"/>
            <a:ext cx="783955" cy="783955"/>
          </a:xfrm>
          <a:prstGeom prst="rect">
            <a:avLst/>
          </a:prstGeom>
        </p:spPr>
      </p:pic>
      <p:pic>
        <p:nvPicPr>
          <p:cNvPr id="9" name="Graphique 8" descr="Loupe avec un remplissage uni">
            <a:extLst>
              <a:ext uri="{FF2B5EF4-FFF2-40B4-BE49-F238E27FC236}">
                <a16:creationId xmlns:a16="http://schemas.microsoft.com/office/drawing/2014/main" id="{BD97194C-729B-69D1-F321-91C1EB20E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321" y="1767571"/>
            <a:ext cx="632483" cy="632483"/>
          </a:xfrm>
          <a:prstGeom prst="rect">
            <a:avLst/>
          </a:prstGeom>
        </p:spPr>
      </p:pic>
      <p:pic>
        <p:nvPicPr>
          <p:cNvPr id="11" name="Graphique 10" descr="Mille avec un remplissage uni">
            <a:extLst>
              <a:ext uri="{FF2B5EF4-FFF2-40B4-BE49-F238E27FC236}">
                <a16:creationId xmlns:a16="http://schemas.microsoft.com/office/drawing/2014/main" id="{AB55795D-A85D-0C79-9135-5C409C932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5236" y="1737148"/>
            <a:ext cx="673298" cy="67329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49A8F0B-A84A-93C1-C344-403B878F341B}"/>
              </a:ext>
            </a:extLst>
          </p:cNvPr>
          <p:cNvSpPr txBox="1"/>
          <p:nvPr/>
        </p:nvSpPr>
        <p:spPr>
          <a:xfrm>
            <a:off x="975633" y="1328063"/>
            <a:ext cx="13273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Superviseurs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11AE0CD-7F09-98EF-7BA8-B891B66AC326}"/>
              </a:ext>
            </a:extLst>
          </p:cNvPr>
          <p:cNvSpPr txBox="1"/>
          <p:nvPr/>
        </p:nvSpPr>
        <p:spPr>
          <a:xfrm>
            <a:off x="7263814" y="1308649"/>
            <a:ext cx="13273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Auditeurs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3A597C1-F91E-FAF2-6899-D515CCD64941}"/>
              </a:ext>
            </a:extLst>
          </p:cNvPr>
          <p:cNvSpPr txBox="1"/>
          <p:nvPr/>
        </p:nvSpPr>
        <p:spPr>
          <a:xfrm>
            <a:off x="3984174" y="1322079"/>
            <a:ext cx="174171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>
                    <a:lumMod val="10000"/>
                  </a:schemeClr>
                </a:solidFill>
              </a:rPr>
              <a:t>Chefs de mission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39044B3-C193-E8FD-57BA-9CC8F159EE7D}"/>
              </a:ext>
            </a:extLst>
          </p:cNvPr>
          <p:cNvCxnSpPr/>
          <p:nvPr/>
        </p:nvCxnSpPr>
        <p:spPr>
          <a:xfrm>
            <a:off x="2670372" y="1998733"/>
            <a:ext cx="865847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2211ABA-1476-D8B2-0866-3B612B09838E}"/>
              </a:ext>
            </a:extLst>
          </p:cNvPr>
          <p:cNvCxnSpPr/>
          <p:nvPr/>
        </p:nvCxnSpPr>
        <p:spPr>
          <a:xfrm>
            <a:off x="5946284" y="1997385"/>
            <a:ext cx="865847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21F55443-5272-FF47-E913-4B6EA21E35FC}"/>
              </a:ext>
            </a:extLst>
          </p:cNvPr>
          <p:cNvSpPr/>
          <p:nvPr/>
        </p:nvSpPr>
        <p:spPr>
          <a:xfrm>
            <a:off x="253092" y="2645229"/>
            <a:ext cx="2596243" cy="12981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Plan d’audit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Encadrement des équipes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5F77079-8E60-F6FF-A285-3D86779FCA7C}"/>
              </a:ext>
            </a:extLst>
          </p:cNvPr>
          <p:cNvSpPr/>
          <p:nvPr/>
        </p:nvSpPr>
        <p:spPr>
          <a:xfrm>
            <a:off x="3525332" y="2641872"/>
            <a:ext cx="2508075" cy="12981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Pilotage des 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Suivi des plans d’action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4B10ECA0-867B-18C0-0AD7-7C7FEBC17C0A}"/>
              </a:ext>
            </a:extLst>
          </p:cNvPr>
          <p:cNvSpPr/>
          <p:nvPr/>
        </p:nvSpPr>
        <p:spPr>
          <a:xfrm>
            <a:off x="6606823" y="2641872"/>
            <a:ext cx="2359478" cy="129812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Participation directe des missions d’audit interne </a:t>
            </a:r>
          </a:p>
        </p:txBody>
      </p:sp>
    </p:spTree>
    <p:extLst>
      <p:ext uri="{BB962C8B-B14F-4D97-AF65-F5344CB8AC3E}">
        <p14:creationId xmlns:p14="http://schemas.microsoft.com/office/powerpoint/2010/main" val="9725426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FC2DB-A4DB-62B6-DF63-49597299C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69B4C-861F-9BFE-FD2A-6572B982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432" y="557717"/>
            <a:ext cx="8047261" cy="632483"/>
          </a:xfrm>
        </p:spPr>
        <p:txBody>
          <a:bodyPr/>
          <a:lstStyle/>
          <a:p>
            <a:r>
              <a:rPr lang="fr-FR" sz="2000" dirty="0"/>
              <a:t>Pôle Data de la DAA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20855F-9EEE-A728-3E45-19EBF9EB67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1644" y="4823837"/>
            <a:ext cx="3892978" cy="226088"/>
          </a:xfrm>
        </p:spPr>
        <p:txBody>
          <a:bodyPr/>
          <a:lstStyle/>
          <a:p>
            <a:r>
              <a:rPr lang="fr-FR" dirty="0"/>
              <a:t>Interprétabilité des clauses contractuelles et modélisation du sinistre tempête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F5BE7D-FBB7-DCC9-8254-E07277A308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55902" y="4513931"/>
            <a:ext cx="432196" cy="273844"/>
          </a:xfrm>
        </p:spPr>
        <p:txBody>
          <a:bodyPr/>
          <a:lstStyle/>
          <a:p>
            <a:fld id="{F0D01662-DE55-4BD0-BAA3-5B2B2960751D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1A89738-8D58-1CA2-5790-DBD7C35B70C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" y="206619"/>
            <a:ext cx="1951264" cy="226088"/>
          </a:xfrm>
          <a:solidFill>
            <a:srgbClr val="009597"/>
          </a:solidFill>
        </p:spPr>
        <p:txBody>
          <a:bodyPr/>
          <a:lstStyle/>
          <a:p>
            <a:r>
              <a:rPr lang="fr-FR" dirty="0"/>
              <a:t>RAPPORT D’ALTERNANCE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208F903F-C4EF-05C7-C23E-6BF608292205}"/>
              </a:ext>
            </a:extLst>
          </p:cNvPr>
          <p:cNvSpPr/>
          <p:nvPr/>
        </p:nvSpPr>
        <p:spPr>
          <a:xfrm>
            <a:off x="2114188" y="1096156"/>
            <a:ext cx="1650775" cy="6049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Directeur de l’Audit de CAA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35E38D-526C-52CF-B1B9-592F898C87FA}"/>
              </a:ext>
            </a:extLst>
          </p:cNvPr>
          <p:cNvSpPr/>
          <p:nvPr/>
        </p:nvSpPr>
        <p:spPr>
          <a:xfrm>
            <a:off x="713166" y="2376374"/>
            <a:ext cx="1650775" cy="6324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Superviseur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E0E5506-8BEA-85D7-4DD4-9F902F18A1B9}"/>
              </a:ext>
            </a:extLst>
          </p:cNvPr>
          <p:cNvSpPr/>
          <p:nvPr/>
        </p:nvSpPr>
        <p:spPr>
          <a:xfrm>
            <a:off x="3543739" y="2354993"/>
            <a:ext cx="1650775" cy="6324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Superviseur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3CEF282-768B-840B-A7F1-EC48066157A3}"/>
              </a:ext>
            </a:extLst>
          </p:cNvPr>
          <p:cNvSpPr/>
          <p:nvPr/>
        </p:nvSpPr>
        <p:spPr>
          <a:xfrm>
            <a:off x="695553" y="3645572"/>
            <a:ext cx="1650775" cy="6324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Chefs de mission et auditeurs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93189FC-DF83-61FD-EFE9-A36DA626EF42}"/>
              </a:ext>
            </a:extLst>
          </p:cNvPr>
          <p:cNvSpPr/>
          <p:nvPr/>
        </p:nvSpPr>
        <p:spPr>
          <a:xfrm>
            <a:off x="3543739" y="3651859"/>
            <a:ext cx="1650775" cy="6324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Chefs de mission et auditeurs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086C899-E844-4EA9-8ED9-EDCF78F1EB4D}"/>
              </a:ext>
            </a:extLst>
          </p:cNvPr>
          <p:cNvSpPr/>
          <p:nvPr/>
        </p:nvSpPr>
        <p:spPr>
          <a:xfrm>
            <a:off x="6522999" y="1761400"/>
            <a:ext cx="1650775" cy="11667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9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2">
                    <a:lumMod val="10000"/>
                  </a:schemeClr>
                </a:solidFill>
              </a:rPr>
              <a:t>Pôle Data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FDE8C2C-A5DD-B2CC-692D-A185D3C49C6B}"/>
              </a:ext>
            </a:extLst>
          </p:cNvPr>
          <p:cNvSpPr/>
          <p:nvPr/>
        </p:nvSpPr>
        <p:spPr>
          <a:xfrm>
            <a:off x="6374314" y="3423280"/>
            <a:ext cx="2132872" cy="10519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Alternant Data Scientist Audit</a:t>
            </a:r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63152AB6-FEDD-6916-6F60-47694FB4F562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327420" y="1313286"/>
            <a:ext cx="653862" cy="1429551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9B781EDF-811A-77D0-52E9-62CFAECBB883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901444" y="1338241"/>
            <a:ext cx="675243" cy="1401022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E3BF656-AFD7-2E63-C11C-F6B71746525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1520941" y="3008857"/>
            <a:ext cx="17613" cy="636715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00DD91E-2E63-2012-E59B-B4E788F5377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4369127" y="2987476"/>
            <a:ext cx="0" cy="664383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B822FF2E-37AB-5256-500F-64083F30632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764963" y="1398644"/>
            <a:ext cx="2758036" cy="946140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AC6B1186-2A54-F964-D54A-8ECCFC5BC43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7147012" y="3129542"/>
            <a:ext cx="495112" cy="92363"/>
          </a:xfrm>
          <a:prstGeom prst="curved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79291DEA-B855-67DB-9494-313386E932C1}"/>
              </a:ext>
            </a:extLst>
          </p:cNvPr>
          <p:cNvSpPr txBox="1"/>
          <p:nvPr/>
        </p:nvSpPr>
        <p:spPr>
          <a:xfrm>
            <a:off x="6153462" y="754723"/>
            <a:ext cx="2250493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à disposition d’outils et analyses pour exploiter la donnée</a:t>
            </a:r>
          </a:p>
        </p:txBody>
      </p:sp>
    </p:spTree>
    <p:extLst>
      <p:ext uri="{BB962C8B-B14F-4D97-AF65-F5344CB8AC3E}">
        <p14:creationId xmlns:p14="http://schemas.microsoft.com/office/powerpoint/2010/main" val="2124087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hème CAA">
  <a:themeElements>
    <a:clrScheme name="Personnalisé 2">
      <a:dk1>
        <a:srgbClr val="575454"/>
      </a:dk1>
      <a:lt1>
        <a:srgbClr val="FFFFFF"/>
      </a:lt1>
      <a:dk2>
        <a:srgbClr val="7E93A7"/>
      </a:dk2>
      <a:lt2>
        <a:srgbClr val="E7E6E6"/>
      </a:lt2>
      <a:accent1>
        <a:srgbClr val="5CBFC1"/>
      </a:accent1>
      <a:accent2>
        <a:srgbClr val="E71E74"/>
      </a:accent2>
      <a:accent3>
        <a:srgbClr val="E0DE16"/>
      </a:accent3>
      <a:accent4>
        <a:srgbClr val="009597"/>
      </a:accent4>
      <a:accent5>
        <a:srgbClr val="ED1B2F"/>
      </a:accent5>
      <a:accent6>
        <a:srgbClr val="BEC9D3"/>
      </a:accent6>
      <a:hlink>
        <a:srgbClr val="00ACAE"/>
      </a:hlink>
      <a:folHlink>
        <a:srgbClr val="00694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emplate-CAA-PPT-16-9.potx" id="{E80B0806-0257-4D21-92CB-DC21D52F59D4}" vid="{66E4B73E-3368-405B-9C38-656C111AFC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244cc9-7956-4411-b3ba-f8b1c227552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B7AF62485D834EAFAEA1628F2900FB" ma:contentTypeVersion="14" ma:contentTypeDescription="Crée un document." ma:contentTypeScope="" ma:versionID="b455df2408ad5154d73df33a37c849a1">
  <xsd:schema xmlns:xsd="http://www.w3.org/2001/XMLSchema" xmlns:xs="http://www.w3.org/2001/XMLSchema" xmlns:p="http://schemas.microsoft.com/office/2006/metadata/properties" xmlns:ns3="07244cc9-7956-4411-b3ba-f8b1c2275522" xmlns:ns4="382e4666-7f40-4f5d-88fd-f365b5acb9ed" targetNamespace="http://schemas.microsoft.com/office/2006/metadata/properties" ma:root="true" ma:fieldsID="555c97095ed664a3c069e025f2f1c3d1" ns3:_="" ns4:_="">
    <xsd:import namespace="07244cc9-7956-4411-b3ba-f8b1c2275522"/>
    <xsd:import namespace="382e4666-7f40-4f5d-88fd-f365b5acb9e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244cc9-7956-4411-b3ba-f8b1c227552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2e4666-7f40-4f5d-88fd-f365b5acb9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686B5A-2F16-49D1-9A23-1B3DF9807E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3C2855-C3CB-4434-BFA7-3F1BBF37BF12}">
  <ds:schemaRefs>
    <ds:schemaRef ds:uri="07244cc9-7956-4411-b3ba-f8b1c2275522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382e4666-7f40-4f5d-88fd-f365b5acb9ed"/>
  </ds:schemaRefs>
</ds:datastoreItem>
</file>

<file path=customXml/itemProps3.xml><?xml version="1.0" encoding="utf-8"?>
<ds:datastoreItem xmlns:ds="http://schemas.openxmlformats.org/officeDocument/2006/customXml" ds:itemID="{ECF85086-9CB0-45E9-A330-AF95C7F90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244cc9-7956-4411-b3ba-f8b1c2275522"/>
    <ds:schemaRef ds:uri="382e4666-7f40-4f5d-88fd-f365b5acb9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9643</TotalTime>
  <Words>1768</Words>
  <Application>Microsoft Office PowerPoint</Application>
  <PresentationFormat>Affichage à l'écran (16:9)</PresentationFormat>
  <Paragraphs>471</Paragraphs>
  <Slides>39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6" baseType="lpstr">
      <vt:lpstr>Arial</vt:lpstr>
      <vt:lpstr>Arial Black</vt:lpstr>
      <vt:lpstr>Calibri</vt:lpstr>
      <vt:lpstr>Helvetica Neue</vt:lpstr>
      <vt:lpstr>Wingdings</vt:lpstr>
      <vt:lpstr>Wingdings 3</vt:lpstr>
      <vt:lpstr>Thème CAA</vt:lpstr>
      <vt:lpstr>RAPPORT D’ALTERNANCE</vt:lpstr>
      <vt:lpstr>ENVIRONNEMENT PROFESSIONNEL</vt:lpstr>
      <vt:lpstr>Crédit Agricole Assurances</vt:lpstr>
      <vt:lpstr>Lignes de métiers du groupe</vt:lpstr>
      <vt:lpstr>Structure de Crédit Agricole Assurances</vt:lpstr>
      <vt:lpstr>Chiffres clés de Crédit Agricole Assurances</vt:lpstr>
      <vt:lpstr>Direction de l’Audit interne des Assurances (DAA)</vt:lpstr>
      <vt:lpstr>Direction de l’Audit interne des Assurances (DAA)</vt:lpstr>
      <vt:lpstr>Pôle Data de la DAA</vt:lpstr>
      <vt:lpstr>INTERPRETABILITE DES CLAUSES CONTRACTUELLES EN ASSURANCES DOMMAGES</vt:lpstr>
      <vt:lpstr>Contexte </vt:lpstr>
      <vt:lpstr>Enjeux </vt:lpstr>
      <vt:lpstr>Définition opérationnelle</vt:lpstr>
      <vt:lpstr>Source de données</vt:lpstr>
      <vt:lpstr>Construction du jeu de données</vt:lpstr>
      <vt:lpstr>Prétraitement du texte</vt:lpstr>
      <vt:lpstr>Méthodologie NLP et modélisation</vt:lpstr>
      <vt:lpstr>Méthodologie NLP et modélisation</vt:lpstr>
      <vt:lpstr>Résultats après optimisation des hyperparamètres</vt:lpstr>
      <vt:lpstr>Modèle retenu </vt:lpstr>
      <vt:lpstr>Limites et perspectives d’amélioration</vt:lpstr>
      <vt:lpstr>MODELISATION DU RISQUE TEMPETE</vt:lpstr>
      <vt:lpstr>Mise en contexte</vt:lpstr>
      <vt:lpstr>Mise en contexte</vt:lpstr>
      <vt:lpstr>Construction de la base de données</vt:lpstr>
      <vt:lpstr>Données assurantielles</vt:lpstr>
      <vt:lpstr>Données climatiques</vt:lpstr>
      <vt:lpstr>Fusion des deux sources de données</vt:lpstr>
      <vt:lpstr>Base de données finale</vt:lpstr>
      <vt:lpstr>Base de données finale</vt:lpstr>
      <vt:lpstr>Modélisation du sinistre vent</vt:lpstr>
      <vt:lpstr>Modélisation du sinistre vent</vt:lpstr>
      <vt:lpstr>Résultats de la modélisation</vt:lpstr>
      <vt:lpstr>Importance des variables</vt:lpstr>
      <vt:lpstr>Limites et perspectives</vt:lpstr>
      <vt:lpstr>LUTTE CONTRE LA FRAUDE</vt:lpstr>
      <vt:lpstr>Analyse des notes de frais</vt:lpstr>
      <vt:lpstr>CONCLUSION</vt:lpstr>
      <vt:lpstr>MERCI POUR VOTRE AIMABLE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NATHALIE CHAUVET-FIGUIERE</dc:creator>
  <cp:lastModifiedBy>GUIFT Effoli-Dimitri</cp:lastModifiedBy>
  <cp:revision>520</cp:revision>
  <cp:lastPrinted>2025-04-28T18:25:46Z</cp:lastPrinted>
  <dcterms:created xsi:type="dcterms:W3CDTF">2020-07-01T08:31:32Z</dcterms:created>
  <dcterms:modified xsi:type="dcterms:W3CDTF">2025-09-04T07:57:45Z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cad6431-53ea-4466-8111-3fefa470bcb9_Enabled">
    <vt:lpwstr>true</vt:lpwstr>
  </property>
  <property fmtid="{D5CDD505-2E9C-101B-9397-08002B2CF9AE}" pid="3" name="MSIP_Label_4cad6431-53ea-4466-8111-3fefa470bcb9_SetDate">
    <vt:lpwstr>2023-09-25T14:55:29Z</vt:lpwstr>
  </property>
  <property fmtid="{D5CDD505-2E9C-101B-9397-08002B2CF9AE}" pid="4" name="MSIP_Label_4cad6431-53ea-4466-8111-3fefa470bcb9_Method">
    <vt:lpwstr>Privileged</vt:lpwstr>
  </property>
  <property fmtid="{D5CDD505-2E9C-101B-9397-08002B2CF9AE}" pid="5" name="MSIP_Label_4cad6431-53ea-4466-8111-3fefa470bcb9_Name">
    <vt:lpwstr>Usage Interne</vt:lpwstr>
  </property>
  <property fmtid="{D5CDD505-2E9C-101B-9397-08002B2CF9AE}" pid="6" name="MSIP_Label_4cad6431-53ea-4466-8111-3fefa470bcb9_SiteId">
    <vt:lpwstr>fb3baf17-c313-474c-8d5d-577a3ec97a32</vt:lpwstr>
  </property>
  <property fmtid="{D5CDD505-2E9C-101B-9397-08002B2CF9AE}" pid="7" name="MSIP_Label_4cad6431-53ea-4466-8111-3fefa470bcb9_ActionId">
    <vt:lpwstr>5834f18b-d15f-45ad-8bf4-e1f48181f29d</vt:lpwstr>
  </property>
  <property fmtid="{D5CDD505-2E9C-101B-9397-08002B2CF9AE}" pid="8" name="MSIP_Label_4cad6431-53ea-4466-8111-3fefa470bcb9_ContentBits">
    <vt:lpwstr>0</vt:lpwstr>
  </property>
  <property fmtid="{D5CDD505-2E9C-101B-9397-08002B2CF9AE}" pid="9" name="ContentTypeId">
    <vt:lpwstr>0x010100B7B7AF62485D834EAFAEA1628F2900FB</vt:lpwstr>
  </property>
</Properties>
</file>