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	Inicijalni prilikom kreiranja dokumenta u kolekciji postoji samo jedan indeks, to je indeks na poljem _id.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Upit zatad u liniji 35 mora proveriti 26 indeksa kako bi našao traženi dokument, dok upit dat u liniji 36 koji sadrži i last_name treba skenirati svega 2 indeksa. Možemo zaključiti da što je veće poklapanje između polja upita i polja indeksa to je i veća efikasnost upita.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slučaju MongoDB ide COLLSCAN , to je zato što ne postoji zaseban indeks  za  reviews.name i  reviews.rating, a nema paremetra  reviews.ordered koji je indeks prefiks u prethodno kreiranom indeksu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Optimizacija upita kod MongoDB baze podataka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Kompleksni indeksi</a:t>
            </a:r>
            <a:endParaRPr lang="en-US"/>
          </a:p>
        </p:txBody>
      </p:sp>
      <p:pic>
        <p:nvPicPr>
          <p:cNvPr id="36" name="Image13"/>
          <p:cNvPicPr>
            <a:picLocks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11935"/>
            <a:ext cx="5078730" cy="2649220"/>
          </a:xfrm>
          <a:prstGeom prst="rect">
            <a:avLst/>
          </a:prstGeom>
        </p:spPr>
      </p:pic>
      <p:pic>
        <p:nvPicPr>
          <p:cNvPr id="39" name="Image1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565" y="700405"/>
            <a:ext cx="4356735" cy="50311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64795" y="4555490"/>
            <a:ext cx="63290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/>
              <a:t>MongoDB pretragu vrši samo preko jednog indeksa</a:t>
            </a:r>
            <a:endParaRPr lang="en-US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Zasebno indeksirali polja name i stars</a:t>
            </a:r>
            <a:endParaRPr lang="en-US">
              <a:sym typeface="+mn-ea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/>
              <a:t>MongoDB je morao pretražiti 10017 dokumenata kako bi našao 6126</a:t>
            </a:r>
            <a:endParaRPr lang="en-US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Kompleksni indeksi</a:t>
            </a:r>
            <a:endParaRPr lang="en-US"/>
          </a:p>
        </p:txBody>
      </p:sp>
      <p:pic>
        <p:nvPicPr>
          <p:cNvPr id="42" name="Image15"/>
          <p:cNvPicPr>
            <a:picLocks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1825" y="1832610"/>
            <a:ext cx="5467350" cy="33432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683635" y="5424170"/>
            <a:ext cx="4443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 Kompleksni indeks koji sadrži 2 polja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Prefiks indeksa</a:t>
            </a:r>
            <a:endParaRPr lang="en-US"/>
          </a:p>
        </p:txBody>
      </p:sp>
      <p:pic>
        <p:nvPicPr>
          <p:cNvPr id="45" name="Image17"/>
          <p:cNvPicPr>
            <a:picLocks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3950" y="2771775"/>
            <a:ext cx="9563100" cy="8001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23265" y="4055745"/>
            <a:ext cx="103644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Ukoliko bi iz upita izostavili polje kojem počinje kompozitni indeks (ovde first_name), </a:t>
            </a:r>
            <a:endParaRPr lang="en-US"/>
          </a:p>
          <a:p>
            <a:pPr algn="l"/>
            <a:r>
              <a:rPr lang="en-US"/>
              <a:t>onda nebi došlo do pretrage putem indeksiranja, već bi upit prošao kroz COLLSCAN fazu.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Indeksi nad poljima nizova</a:t>
            </a:r>
            <a:endParaRPr lang="en-US"/>
          </a:p>
        </p:txBody>
      </p:sp>
      <p:pic>
        <p:nvPicPr>
          <p:cNvPr id="51" name="Image18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1648460"/>
            <a:ext cx="5382895" cy="91567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568440" y="1367790"/>
            <a:ext cx="50971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db.products.createIndex( { "sizes": 1 } ). - </a:t>
            </a:r>
            <a:endParaRPr lang="en-US"/>
          </a:p>
          <a:p>
            <a:pPr algn="l"/>
            <a:r>
              <a:rPr lang="en-US"/>
              <a:t>MongoDB će kreirati </a:t>
            </a:r>
            <a:endParaRPr lang="en-US"/>
          </a:p>
          <a:p>
            <a:pPr algn="l"/>
            <a:r>
              <a:rPr lang="en-US"/>
              <a:t>indeks za svaki od elemenata</a:t>
            </a:r>
            <a:br>
              <a:rPr lang="en-US"/>
            </a:br>
            <a:r>
              <a:rPr lang="en-US"/>
              <a:t> u nizu, u ovom slučaju za</a:t>
            </a:r>
            <a:endParaRPr lang="en-US"/>
          </a:p>
          <a:p>
            <a:pPr algn="l"/>
            <a:r>
              <a:rPr lang="en-US"/>
              <a:t> elemente S, M, L, XL.</a:t>
            </a:r>
            <a:endParaRPr lang="en-US"/>
          </a:p>
        </p:txBody>
      </p:sp>
      <p:pic>
        <p:nvPicPr>
          <p:cNvPr id="54" name="Image19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" y="2844165"/>
            <a:ext cx="2383155" cy="38538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35525" y="3333115"/>
            <a:ext cx="5640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db.restaurants.createIndex</a:t>
            </a:r>
            <a:endParaRPr lang="en-US"/>
          </a:p>
          <a:p>
            <a:pPr algn="l"/>
            <a:r>
              <a:rPr lang="en-US"/>
              <a:t>( { "reviews.ordered": 1, "reviews.rating": -1 } 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479165" y="4299585"/>
            <a:ext cx="835215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db.restaurants.find( { "reviews.ordered": "Dinner" } ) IXSCAN</a:t>
            </a:r>
            <a:endParaRPr lang="en-US"/>
          </a:p>
          <a:p>
            <a:pPr algn="l"/>
            <a:r>
              <a:rPr lang="en-US"/>
              <a:t>db.restaurants.find</a:t>
            </a:r>
            <a:endParaRPr lang="en-US"/>
          </a:p>
          <a:p>
            <a:pPr algn="l"/>
            <a:r>
              <a:rPr lang="en-US"/>
              <a:t>( { "reviews.ordered": "Dinner", "reviews.rating": { $gt: 3 } } )  IXSCAN</a:t>
            </a:r>
            <a:endParaRPr lang="en-US"/>
          </a:p>
          <a:p>
            <a:pPr algn="l"/>
            <a:r>
              <a:rPr lang="en-US"/>
              <a:t>db.restaurants.find</a:t>
            </a:r>
            <a:endParaRPr lang="en-US"/>
          </a:p>
          <a:p>
            <a:pPr algn="l"/>
            <a:r>
              <a:rPr lang="en-US"/>
              <a:t>( { "reviews.name": "Lisa", "reviews.rating": { $gt: 3 } } ) </a:t>
            </a:r>
            <a:r>
              <a:rPr lang="en-US">
                <a:sym typeface="+mn-ea"/>
              </a:rPr>
              <a:t>COLLSCAN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Parcijalni indeksi</a:t>
            </a:r>
            <a:endParaRPr lang="en-US"/>
          </a:p>
        </p:txBody>
      </p:sp>
      <p:pic>
        <p:nvPicPr>
          <p:cNvPr id="57" name="Image20"/>
          <p:cNvPicPr>
            <a:picLocks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4405" y="1570355"/>
            <a:ext cx="7743825" cy="26289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272155" y="4579620"/>
            <a:ext cx="5266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Upit i efikasnost pre parcijalnog indeksiranja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7940" y="5265420"/>
            <a:ext cx="1213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db.restaurants.createIndex({“address.state”:1,”cuisine”:1},{partialFilterExpression:{“stars”:{$get:2}})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56280" y="6024880"/>
            <a:ext cx="5298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IXSCAN - O(1) kroz 304 indeksa/dokumenata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Strategije za optimizaciju upita</a:t>
            </a:r>
            <a:endParaRPr lang="en-US">
              <a:sym typeface="+mn-ea"/>
            </a:endParaRPr>
          </a:p>
        </p:txBody>
      </p:sp>
      <p:pic>
        <p:nvPicPr>
          <p:cNvPr id="15" name="Picture 15" descr="2023-04-14_23-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43100"/>
            <a:ext cx="10515600" cy="10750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38200" y="3238500"/>
            <a:ext cx="9812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en-US"/>
              <a:t>Prvi prilaz optimizaciji bio bi uvođenjem kompozitnog indeksa nad poljima koja su data u upitu i to baš u istom redosledu.</a:t>
            </a:r>
            <a:endParaRPr lang="en-US"/>
          </a:p>
          <a:p>
            <a:pPr marL="342900" indent="-342900" algn="l">
              <a:buAutoNum type="arabicPeriod"/>
            </a:pPr>
            <a:r>
              <a:rPr lang="en-US"/>
              <a:t>Rotacija </a:t>
            </a:r>
            <a:r>
              <a:rPr lang="en-US" b="1" i="1"/>
              <a:t>zipcode </a:t>
            </a:r>
            <a:r>
              <a:rPr lang="en-US"/>
              <a:t>i </a:t>
            </a:r>
            <a:r>
              <a:rPr lang="en-US" b="1" i="1"/>
              <a:t>cuisine </a:t>
            </a:r>
            <a:endParaRPr lang="en-US" b="1" i="1"/>
          </a:p>
        </p:txBody>
      </p:sp>
      <p:pic>
        <p:nvPicPr>
          <p:cNvPr id="21" name="Picture 21" descr="/home/dimi/Desktop/FAKS/sistemi baza podataka/2023-04-15_11-58.png2023-04-15_11-5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4820" y="4380865"/>
            <a:ext cx="11262995" cy="582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72440" y="5184140"/>
            <a:ext cx="10925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3. Rotaciju između polja stars i address.zipcode pri čemu prefiks indeksa ostaje nepromenjen.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86385" y="5772785"/>
            <a:ext cx="11297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Sada kada je polje stars na drugom mestu možemo iskoristiti sortiranje indeksa i tako pomeriti sortiranje iz memorije. Dakle MongoDB sada može pribaviti već sortirane podatke iz indeksa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Strategije za optimizaciju upita</a:t>
            </a:r>
            <a:br>
              <a:rPr lang="en-US"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3547745"/>
            <a:ext cx="10515600" cy="2204720"/>
          </a:xfrm>
        </p:spPr>
        <p:txBody>
          <a:bodyPr/>
          <a:p>
            <a:r>
              <a:rPr lang="en-US"/>
              <a:t>Smanjili smo vreme sa 455ms na 7ms (65x brže)</a:t>
            </a:r>
            <a:endParaRPr lang="en-US"/>
          </a:p>
          <a:p>
            <a:r>
              <a:rPr lang="en-US"/>
              <a:t>Smanjili smo broj skeniranje dokumenata na svega 2837</a:t>
            </a:r>
            <a:endParaRPr lang="en-US"/>
          </a:p>
          <a:p>
            <a:r>
              <a:rPr lang="en-US"/>
              <a:t>Smanjili smo broj indeksa koje je potrebno skenirati na 2869</a:t>
            </a:r>
            <a:endParaRPr lang="en-US"/>
          </a:p>
          <a:p>
            <a:r>
              <a:rPr lang="en-US"/>
              <a:t>Prebacili smo sortiranje iz memorije na indekse</a:t>
            </a:r>
            <a:endParaRPr lang="en-US"/>
          </a:p>
        </p:txBody>
      </p:sp>
      <p:pic>
        <p:nvPicPr>
          <p:cNvPr id="18" name="Picture 18" descr="2023-04-15_11-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" y="2200910"/>
            <a:ext cx="11608435" cy="7988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Projekcije</a:t>
            </a:r>
            <a:endParaRPr lang="en-US"/>
          </a:p>
        </p:txBody>
      </p:sp>
      <p:pic>
        <p:nvPicPr>
          <p:cNvPr id="27" name="Picture 27" descr="2023-04-15_13-4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915" y="2000885"/>
            <a:ext cx="98679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Limitiranje vraćenih dokumenata</a:t>
            </a:r>
            <a:endParaRPr lang="en-US"/>
          </a:p>
        </p:txBody>
      </p:sp>
      <p:pic>
        <p:nvPicPr>
          <p:cNvPr id="28" name="Picture 28" descr="2023-04-15_14-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1875" y="1825625"/>
            <a:ext cx="97459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32050" y="2503170"/>
            <a:ext cx="694690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7200">
                <a:ln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F Pro Text" panose="00000500000000000000" charset="0"/>
                <a:cs typeface="SF Pro Text" panose="00000500000000000000" charset="0"/>
                <a:sym typeface="+mn-ea"/>
              </a:rPr>
              <a:t>Hvala na pažnji </a:t>
            </a:r>
            <a:endParaRPr lang="en-US" sz="7200">
              <a:ln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F Pro Text" panose="00000500000000000000" charset="0"/>
              <a:cs typeface="SF Pro Text" panose="00000500000000000000" charset="0"/>
            </a:endParaRPr>
          </a:p>
          <a:p>
            <a:endParaRPr lang="en-US" sz="7200">
              <a:ln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F Pro Text" panose="00000500000000000000" charset="0"/>
              <a:cs typeface="SF Pro Text" panose="000005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Uticaj hardvera na performanse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Procesor - MongoDB se oslanja na procesorsku snagu za obradu velikog broja zahteva u kratkom vremenu.</a:t>
            </a:r>
            <a:endParaRPr lang="en-US"/>
          </a:p>
          <a:p>
            <a:r>
              <a:rPr lang="en-US"/>
              <a:t>RAM - Više RAM-a omogućava MongoDB-u da kešira više podataka, što dovodi do bržeg pristupa podacima i poboljšane efikasnosti.</a:t>
            </a:r>
            <a:endParaRPr lang="en-US"/>
          </a:p>
          <a:p>
            <a:r>
              <a:rPr lang="en-US"/>
              <a:t>Disk - Važan faktor za performanse MongoDB baze podataka, jer se MongoDB oslanja na brzi pristup podacima sa diska.</a:t>
            </a:r>
            <a:endParaRPr lang="en-US"/>
          </a:p>
          <a:p>
            <a:pPr marL="0" indent="0">
              <a:buNone/>
            </a:pPr>
            <a:r>
              <a:rPr lang="en-US"/>
              <a:t>Povećavanje broja jezgara CPU-a neće uvek dovesti do povećanja performanski same baze.</a:t>
            </a:r>
            <a:endParaRPr lang="en-US"/>
          </a:p>
        </p:txBody>
      </p:sp>
      <p:pic>
        <p:nvPicPr>
          <p:cNvPr id="4" name="Image1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285" y="4547870"/>
            <a:ext cx="4582795" cy="1995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Uticaj hardvera na performanse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952240"/>
          </a:xfrm>
        </p:spPr>
        <p:txBody>
          <a:bodyPr>
            <a:normAutofit lnSpcReduction="20000"/>
          </a:bodyPr>
          <a:p>
            <a:r>
              <a:rPr lang="en-US"/>
              <a:t>RAID 1 je tehnologija koja koristi </a:t>
            </a:r>
            <a:endParaRPr lang="en-US"/>
          </a:p>
          <a:p>
            <a:pPr marL="0" indent="0">
              <a:buNone/>
            </a:pPr>
            <a:r>
              <a:rPr lang="en-US"/>
              <a:t>dupliranje podataka na dva različita diska.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RAID 0, s druge strane, </a:t>
            </a:r>
            <a:endParaRPr lang="en-US"/>
          </a:p>
          <a:p>
            <a:pPr marL="0" indent="0">
              <a:buNone/>
            </a:pPr>
            <a:r>
              <a:rPr lang="en-US"/>
              <a:t>koristi deljenje (striping) podataka, </a:t>
            </a:r>
            <a:endParaRPr lang="en-US"/>
          </a:p>
          <a:p>
            <a:pPr marL="0" indent="0">
              <a:buNone/>
            </a:pPr>
            <a:r>
              <a:rPr lang="en-US"/>
              <a:t>što znači da se podaci dele </a:t>
            </a:r>
            <a:endParaRPr lang="en-US"/>
          </a:p>
          <a:p>
            <a:pPr marL="0" indent="0">
              <a:buNone/>
            </a:pPr>
            <a:r>
              <a:rPr lang="en-US"/>
              <a:t>između više diskova.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 Podaci mogu čitati i pisati </a:t>
            </a:r>
            <a:endParaRPr lang="en-US"/>
          </a:p>
          <a:p>
            <a:pPr marL="0" indent="0">
              <a:buNone/>
            </a:pPr>
            <a:r>
              <a:rPr lang="en-US"/>
              <a:t>sa više diskova istovremeno.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Image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0465" y="897890"/>
            <a:ext cx="5245100" cy="50628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Indeksi</a:t>
            </a:r>
            <a:endParaRPr lang="en-US"/>
          </a:p>
        </p:txBody>
      </p:sp>
      <p:pic>
        <p:nvPicPr>
          <p:cNvPr id="8" name="Image4"/>
          <p:cNvPicPr>
            <a:picLocks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0500" y="2018030"/>
            <a:ext cx="8890000" cy="398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Indeksi (B stablo)</a:t>
            </a:r>
            <a:endParaRPr lang="en-US"/>
          </a:p>
        </p:txBody>
      </p:sp>
      <p:pic>
        <p:nvPicPr>
          <p:cNvPr id="11" name="Image3"/>
          <p:cNvPicPr>
            <a:picLocks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55135" y="972820"/>
            <a:ext cx="6841490" cy="4963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Indeksi nad jednim poljem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b="1"/>
              <a:t>( 1 – rastući, -1 opadajući)</a:t>
            </a:r>
            <a:endParaRPr lang="en-US" b="1"/>
          </a:p>
        </p:txBody>
      </p:sp>
      <p:pic>
        <p:nvPicPr>
          <p:cNvPr id="14" name="Image5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125" y="3125470"/>
            <a:ext cx="9683750" cy="901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Funkcija </a:t>
            </a:r>
            <a:r>
              <a:rPr lang="en-US" i="1"/>
              <a:t>EXPLAIN</a:t>
            </a:r>
            <a:endParaRPr lang="en-US" i="1"/>
          </a:p>
        </p:txBody>
      </p:sp>
      <p:pic>
        <p:nvPicPr>
          <p:cNvPr id="17" name="Image6"/>
          <p:cNvPicPr>
            <a:picLocks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4575" y="765175"/>
            <a:ext cx="4857750" cy="8191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86130" y="2340610"/>
            <a:ext cx="979043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executionStats </a:t>
            </a:r>
            <a:r>
              <a:rPr lang="en-US"/>
              <a:t>- pruža detaljne informacije o vremenu izvršavanja upita, </a:t>
            </a:r>
            <a:endParaRPr lang="en-US"/>
          </a:p>
          <a:p>
            <a:pPr algn="l"/>
            <a:r>
              <a:rPr lang="en-US"/>
              <a:t>broju pronađenih dokumenata, broju obrađenih dokumenata, </a:t>
            </a:r>
            <a:endParaRPr lang="en-US"/>
          </a:p>
          <a:p>
            <a:pPr algn="l"/>
            <a:r>
              <a:rPr lang="en-US"/>
              <a:t>korišćenju indeksa, broju skeniranih indeksa i drugim statistikama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/>
              <a:t>winningPlan </a:t>
            </a:r>
            <a:r>
              <a:rPr lang="en-US"/>
              <a:t>- informacije o pobedničkom planu</a:t>
            </a:r>
            <a:br>
              <a:rPr lang="en-US"/>
            </a:br>
            <a:r>
              <a:rPr lang="en-US"/>
              <a:t> izvršenja koji je MongoDB odabrao za upit.</a:t>
            </a:r>
            <a:endParaRPr lang="en-US"/>
          </a:p>
          <a:p>
            <a:pPr algn="l"/>
            <a:br>
              <a:rPr lang="en-US"/>
            </a:br>
            <a:r>
              <a:rPr lang="en-US" b="1"/>
              <a:t>executionStages :</a:t>
            </a:r>
            <a:endParaRPr lang="en-US" b="1"/>
          </a:p>
          <a:p>
            <a:pPr algn="l"/>
            <a:br>
              <a:rPr lang="en-US" b="1"/>
            </a:br>
            <a:r>
              <a:rPr lang="en-US" b="1" i="1"/>
              <a:t>COLLSCAN </a:t>
            </a:r>
            <a:r>
              <a:rPr lang="en-US" b="1"/>
              <a:t>– </a:t>
            </a:r>
            <a:r>
              <a:rPr lang="en-US"/>
              <a:t>Ova faza se koristi kada se vrši skeniranje cele kolekcije dokumenata.</a:t>
            </a:r>
            <a:endParaRPr lang="en-US" b="1"/>
          </a:p>
          <a:p>
            <a:pPr algn="l"/>
            <a:r>
              <a:rPr lang="en-US" b="1" i="1"/>
              <a:t>IXSCAN</a:t>
            </a:r>
            <a:r>
              <a:rPr lang="en-US" b="1"/>
              <a:t> –  </a:t>
            </a:r>
            <a:r>
              <a:rPr lang="en-US"/>
              <a:t>Koristi se kada se vrši skeniranje putem indeksa.</a:t>
            </a:r>
            <a:endParaRPr lang="en-US" b="1"/>
          </a:p>
          <a:p>
            <a:pPr algn="l"/>
            <a:r>
              <a:rPr lang="en-US" b="1" i="1"/>
              <a:t>FETCH</a:t>
            </a:r>
            <a:r>
              <a:rPr lang="en-US" b="1"/>
              <a:t> </a:t>
            </a:r>
            <a:r>
              <a:rPr lang="en-US"/>
              <a:t>–  Izvršava se  kada se vrše dodatne operacije za pribavljanje </a:t>
            </a:r>
            <a:endParaRPr lang="en-US"/>
          </a:p>
          <a:p>
            <a:pPr algn="l"/>
            <a:r>
              <a:rPr lang="en-US"/>
              <a:t>dokumenata koji su pronađeni u nekim od prethodnim fazama.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" name="Image7"/>
          <p:cNvPicPr>
            <a:picLocks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2875" y="1584325"/>
            <a:ext cx="5415915" cy="4351655"/>
          </a:xfrm>
          <a:prstGeom prst="rect">
            <a:avLst/>
          </a:prstGeom>
        </p:spPr>
      </p:pic>
      <p:pic>
        <p:nvPicPr>
          <p:cNvPr id="23" name="Image8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765" y="1584008"/>
            <a:ext cx="2838450" cy="41763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078480" y="6032500"/>
            <a:ext cx="2084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Upit bez indeksa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616315" y="5935980"/>
            <a:ext cx="2160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Upit sa indeksom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6" name="Image9"/>
          <p:cNvPicPr>
            <a:picLocks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740535"/>
            <a:ext cx="7228840" cy="435165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15" y="2734945"/>
            <a:ext cx="2973070" cy="13881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261870" y="6248400"/>
            <a:ext cx="4000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Pretraga opsega bez indeksiranja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486775" y="4448810"/>
            <a:ext cx="28257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Explain funkcija nakon </a:t>
            </a:r>
            <a:endParaRPr lang="en-US"/>
          </a:p>
          <a:p>
            <a:pPr algn="l"/>
            <a:r>
              <a:rPr lang="en-US"/>
              <a:t>postavljanja indeksa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3422</Words>
  <Application>WPS Presentation</Application>
  <PresentationFormat>宽屏</PresentationFormat>
  <Paragraphs>116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Noto Sans CJK SC</vt:lpstr>
      <vt:lpstr>SimSun</vt:lpstr>
      <vt:lpstr>AR PL New Kai ExtB</vt:lpstr>
      <vt:lpstr>SimSun</vt:lpstr>
      <vt:lpstr>AR PL New Kai</vt:lpstr>
      <vt:lpstr>Noto Serif Devanagari</vt:lpstr>
      <vt:lpstr>SF Pro Display</vt:lpstr>
      <vt:lpstr>SF Mono</vt:lpstr>
      <vt:lpstr>SF Pro Text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dimi</dc:creator>
  <cp:lastModifiedBy>dimi</cp:lastModifiedBy>
  <cp:revision>22</cp:revision>
  <dcterms:created xsi:type="dcterms:W3CDTF">2023-04-18T18:07:44Z</dcterms:created>
  <dcterms:modified xsi:type="dcterms:W3CDTF">2023-04-18T18:07:44Z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