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59" r:id="rId23"/>
    <p:sldId id="277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1970" y="769877"/>
            <a:ext cx="9144000" cy="2187001"/>
          </a:xfrm>
        </p:spPr>
        <p:txBody>
          <a:bodyPr>
            <a:normAutofit fontScale="90000"/>
          </a:bodyPr>
          <a:p>
            <a:r>
              <a:rPr lang="en-US"/>
              <a:t>PLANETSCALE KAO PRIMER </a:t>
            </a:r>
            <a:br>
              <a:rPr lang="en-US"/>
            </a:br>
            <a:r>
              <a:rPr lang="en-US"/>
              <a:t>DATABASE-AS-A-SERVICE REŠENJA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/>
              <a:t>PlanetScale i grane (branching)</a:t>
            </a:r>
            <a:endParaRPr lang="en-US" sz="2400"/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" y="1714500"/>
            <a:ext cx="10160000" cy="4566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/>
              <a:t>Regioni</a:t>
            </a:r>
            <a:endParaRPr lang="en-US" sz="2400"/>
          </a:p>
        </p:txBody>
      </p:sp>
      <p:pic>
        <p:nvPicPr>
          <p:cNvPr id="15" name="Picture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7980" y="580390"/>
            <a:ext cx="5210810" cy="56972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601980" y="1588135"/>
            <a:ext cx="55803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Produkcijska grana ima i opciju read-only regiona.</a:t>
            </a:r>
            <a:br>
              <a:rPr lang="en-US"/>
            </a:br>
            <a:endParaRPr lang="en-US"/>
          </a:p>
          <a:p>
            <a:r>
              <a:rPr lang="en-US"/>
              <a:t>Replikacija se obavlja po asihronoj strategiji, promene se prvo izvršavaju na primarnoj bazi ( primarni region). Onda se update propagira ostalim read-only replikama</a:t>
            </a:r>
            <a:br>
              <a:rPr lang="en-US"/>
            </a:br>
            <a:br>
              <a:rPr lang="en-US"/>
            </a:br>
            <a:r>
              <a:rPr lang="en-US"/>
              <a:t>U hobby paketu (besplatnom) dostupna je samo jedna lokacija, tj. nema read-only replika.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/>
              <a:t>Regioni</a:t>
            </a:r>
            <a:endParaRPr lang="en-US" sz="2400"/>
          </a:p>
        </p:txBody>
      </p:sp>
      <p:pic>
        <p:nvPicPr>
          <p:cNvPr id="14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2655" y="274955"/>
            <a:ext cx="7981950" cy="6408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 b="1">
                <a:sym typeface="+mn-ea"/>
              </a:rPr>
              <a:t>Strani ključ i ograničenja kod PlanetScale-a</a:t>
            </a:r>
            <a:br>
              <a:rPr lang="en-US" sz="2400" b="1">
                <a:sym typeface="+mn-ea"/>
              </a:rPr>
            </a:br>
            <a:endParaRPr lang="en-US" sz="2400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31845" y="1138555"/>
            <a:ext cx="5528310" cy="5240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>
                <a:sym typeface="+mn-ea"/>
              </a:rPr>
              <a:t>Strani ključ i ograničenja kod PlanetScale-a</a:t>
            </a:r>
            <a:br>
              <a:rPr lang="en-US" sz="2400"/>
            </a:br>
            <a:endParaRPr lang="en-US" sz="2400"/>
          </a:p>
        </p:txBody>
      </p:sp>
      <p:pic>
        <p:nvPicPr>
          <p:cNvPr id="16" name="Picture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3685" y="1584325"/>
            <a:ext cx="9103995" cy="293243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1819275" y="4987290"/>
            <a:ext cx="8605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ON DELETE CASCADE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ON DELETE SET NULL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ON DELETE NO ACTION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>
                <a:sym typeface="+mn-ea"/>
              </a:rPr>
              <a:t>Strani ključ i ograničenja kod PlanetScale-a</a:t>
            </a:r>
            <a:br>
              <a:rPr lang="en-US" sz="2400">
                <a:sym typeface="+mn-ea"/>
              </a:rPr>
            </a:b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1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3965" y="1477645"/>
            <a:ext cx="7164070" cy="453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/>
              <a:t>Strategije za očuvanje integriteta referenciranja</a:t>
            </a:r>
            <a:endParaRPr lang="en-US" sz="2400"/>
          </a:p>
        </p:txBody>
      </p:sp>
      <p:pic>
        <p:nvPicPr>
          <p:cNvPr id="19" name="Picture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4070" y="1848485"/>
            <a:ext cx="10182225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>
                <a:sym typeface="+mn-ea"/>
              </a:rPr>
              <a:t>Strategije za očuvanje integriteta referenciranja</a:t>
            </a:r>
            <a:br>
              <a:rPr lang="en-US" sz="2400"/>
            </a:b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12290"/>
            <a:ext cx="3905250" cy="734695"/>
          </a:xfrm>
        </p:spPr>
        <p:txBody>
          <a:bodyPr/>
          <a:p>
            <a:r>
              <a:rPr lang="en-US" sz="2000"/>
              <a:t>Inline operacije</a:t>
            </a:r>
            <a:endParaRPr lang="en-US" sz="2000"/>
          </a:p>
        </p:txBody>
      </p:sp>
      <p:pic>
        <p:nvPicPr>
          <p:cNvPr id="2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546350"/>
            <a:ext cx="7784465" cy="3106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>
                <a:sym typeface="+mn-ea"/>
              </a:rPr>
              <a:t>Strategije za očuvanje integriteta referenciranja</a:t>
            </a:r>
            <a:br>
              <a:rPr lang="en-US" sz="2400"/>
            </a:b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Scheduled jobs</a:t>
            </a:r>
            <a:endParaRPr lang="en-US" sz="2000"/>
          </a:p>
        </p:txBody>
      </p:sp>
      <p:pic>
        <p:nvPicPr>
          <p:cNvPr id="2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0940" y="1611630"/>
            <a:ext cx="7949565" cy="92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940" y="2956560"/>
            <a:ext cx="7949565" cy="292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>
                <a:sym typeface="+mn-ea"/>
              </a:rPr>
              <a:t>Strategije za očuvanje integriteta referenciranja</a:t>
            </a:r>
            <a:br>
              <a:rPr lang="en-US" sz="2400"/>
            </a:b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Asihroni update korišćenjem redova</a:t>
            </a:r>
            <a:br>
              <a:rPr lang="en-US" sz="2000"/>
            </a:br>
            <a:br>
              <a:rPr lang="en-US" sz="2000"/>
            </a:br>
            <a:endParaRPr lang="en-US" sz="2000"/>
          </a:p>
        </p:txBody>
      </p:sp>
      <p:pic>
        <p:nvPicPr>
          <p:cNvPr id="23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3490" y="1825625"/>
            <a:ext cx="3658235" cy="188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4248785"/>
            <a:ext cx="8172450" cy="1818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/>
              <a:t>Istorija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0065"/>
            <a:ext cx="10972800" cy="4953000"/>
          </a:xfrm>
        </p:spPr>
        <p:txBody>
          <a:bodyPr/>
          <a:p>
            <a:r>
              <a:rPr lang="en-US"/>
              <a:t>Youtube i problem skaliranja MySQL baze 2006. godine</a:t>
            </a:r>
            <a:endParaRPr lang="en-US"/>
          </a:p>
          <a:p>
            <a:r>
              <a:rPr lang="en-US"/>
              <a:t>Vitess kao distribuirana MySQL baza.</a:t>
            </a:r>
            <a:endParaRPr lang="en-US"/>
          </a:p>
          <a:p>
            <a:r>
              <a:rPr lang="en-US"/>
              <a:t>Nastanak PlanetScale</a:t>
            </a:r>
            <a:endParaRPr lang="en-US"/>
          </a:p>
          <a:p>
            <a:r>
              <a:rPr lang="en-US"/>
              <a:t>Korisnici: GitHub, Slack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/>
              <a:t>Backup</a:t>
            </a:r>
            <a:endParaRPr lang="en-US" sz="2400"/>
          </a:p>
        </p:txBody>
      </p:sp>
      <p:pic>
        <p:nvPicPr>
          <p:cNvPr id="25" name="Picture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2795" y="1317625"/>
            <a:ext cx="10646410" cy="5114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/>
              <a:t>Cena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62200" y="788035"/>
            <a:ext cx="9220200" cy="5429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Hvala na pažnji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/>
              <a:t>PlanetScale i Vitess</a:t>
            </a:r>
            <a:endParaRPr lang="en-US" sz="2400"/>
          </a:p>
        </p:txBody>
      </p:sp>
      <p:pic>
        <p:nvPicPr>
          <p:cNvPr id="26" name="Picture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33875" y="609600"/>
            <a:ext cx="7458075" cy="59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415290" y="1846580"/>
            <a:ext cx="39185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Programski jezik GO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Sharding (mogu biti na geografski različitim mestima)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VTGate kao proxy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VTTablet api prema MySQL bazi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Topology Database i Vtcld beleže stanje klastera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/>
              <a:t>PlanetScale i grane (branching)</a:t>
            </a:r>
            <a:endParaRPr lang="en-US" sz="2400"/>
          </a:p>
        </p:txBody>
      </p:sp>
      <p:pic>
        <p:nvPicPr>
          <p:cNvPr id="5" name="Picture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884680"/>
            <a:ext cx="10515600" cy="42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/>
              <a:t>PlanetScale i grane (branching)</a:t>
            </a:r>
            <a:endParaRPr lang="en-US" sz="2400"/>
          </a:p>
        </p:txBody>
      </p:sp>
      <p:pic>
        <p:nvPicPr>
          <p:cNvPr id="4" name="Picture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62300" y="1681480"/>
            <a:ext cx="5867400" cy="4468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/>
              <a:t>PlanetScale i grane (branching)</a:t>
            </a:r>
            <a:endParaRPr lang="en-US" sz="2400"/>
          </a:p>
        </p:txBody>
      </p:sp>
      <p:pic>
        <p:nvPicPr>
          <p:cNvPr id="7" name="Picture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6120" y="2082165"/>
            <a:ext cx="10780395" cy="1600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570" y="4411345"/>
            <a:ext cx="4342130" cy="1637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/>
              <a:t>PlanetScale i grane (branching)</a:t>
            </a:r>
            <a:endParaRPr lang="en-US" sz="2400"/>
          </a:p>
        </p:txBody>
      </p:sp>
      <p:pic>
        <p:nvPicPr>
          <p:cNvPr id="8" name="Picture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6305" y="1584325"/>
            <a:ext cx="9979025" cy="4707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/>
              <a:t>PlanetScale i grane (branching)</a:t>
            </a:r>
            <a:endParaRPr lang="en-US" sz="2400"/>
          </a:p>
        </p:txBody>
      </p:sp>
      <p:pic>
        <p:nvPicPr>
          <p:cNvPr id="1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3060" y="1584325"/>
            <a:ext cx="3865880" cy="46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 b="1"/>
              <a:t>PlanetScale i grane (branching)</a:t>
            </a:r>
            <a:endParaRPr lang="en-US" sz="2400" b="1"/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0855" y="1292860"/>
            <a:ext cx="8289925" cy="5459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1395</Words>
  <Application>WPS Presentation</Application>
  <PresentationFormat>宽屏</PresentationFormat>
  <Paragraphs>68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SimSun</vt:lpstr>
      <vt:lpstr>Wingdings</vt:lpstr>
      <vt:lpstr>DejaVu Sans</vt:lpstr>
      <vt:lpstr>Arial Unicode MS</vt:lpstr>
      <vt:lpstr>Arial Black</vt:lpstr>
      <vt:lpstr>Microsoft YaHei</vt:lpstr>
      <vt:lpstr>思源黑体 CN</vt:lpstr>
      <vt:lpstr>SimSun</vt:lpstr>
      <vt:lpstr>Liberation Serif</vt:lpstr>
      <vt:lpstr>Noto Sans CJK SC</vt:lpstr>
      <vt:lpstr>C059</vt:lpstr>
      <vt:lpstr>Noto Color Emoji</vt:lpstr>
      <vt:lpstr>SimSun</vt:lpstr>
      <vt:lpstr>Default Design</vt:lpstr>
      <vt:lpstr>PowerPoint 演示文稿</vt:lpstr>
      <vt:lpstr>PowerPoint 演示文稿</vt:lpstr>
      <vt:lpstr>PowerPoint 演示文稿</vt:lpstr>
      <vt:lpstr>PowerPoint 演示文稿</vt:lpstr>
      <vt:lpstr>PlanetScale i grane (branching)</vt:lpstr>
      <vt:lpstr>PlanetScale i grane (branching)</vt:lpstr>
      <vt:lpstr>PlanetScale i grane (branching)</vt:lpstr>
      <vt:lpstr>PlanetScale i grane (branching)</vt:lpstr>
      <vt:lpstr>PlanetScale i grane (branching)</vt:lpstr>
      <vt:lpstr>PlanetScale i grane (branching)</vt:lpstr>
      <vt:lpstr>PowerPoint 演示文稿</vt:lpstr>
      <vt:lpstr>Regioni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dimi</dc:creator>
  <cp:lastModifiedBy>dimi</cp:lastModifiedBy>
  <cp:revision>21</cp:revision>
  <dcterms:created xsi:type="dcterms:W3CDTF">2023-06-24T12:30:28Z</dcterms:created>
  <dcterms:modified xsi:type="dcterms:W3CDTF">2023-06-24T12:30:28Z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