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334380651052577"/>
          <c:y val="4.7462888409002726E-3"/>
          <c:w val="0.80405291641847276"/>
          <c:h val="0.733402894356438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Minimax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Vreme (s)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9A-490A-90F3-E15D51DE9F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Minimax alfa beta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Vreme (s)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9A-490A-90F3-E15D51DE9FF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Ekspektimaks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Vreme (s)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9A-490A-90F3-E15D51DE9F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07111744"/>
        <c:axId val="1207108832"/>
      </c:barChart>
      <c:catAx>
        <c:axId val="1207111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207108832"/>
        <c:crosses val="autoZero"/>
        <c:auto val="1"/>
        <c:lblAlgn val="ctr"/>
        <c:lblOffset val="100"/>
        <c:noMultiLvlLbl val="0"/>
      </c:catAx>
      <c:valAx>
        <c:axId val="1207108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2071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6AB2-D315-4756-AEFB-6A0451CD1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4E948-B5B6-44DE-911A-CD1151C91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36E4A-CFDF-40EA-884A-55939286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3.7.2021.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65C57-2040-4705-8E42-8A476756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7E2E1-9644-4E3A-AA86-BC0BD876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8804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A0E0-5F42-4308-8951-A1C8144E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D7523-820E-4AA7-98C1-0CEEF3C05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18949-D55D-41E0-B870-1DC87F8B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3.7.2021.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32106-44BD-4151-917C-5C4B53C4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A2B96-6009-42E1-B072-666F3AC6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298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2FCC08-C483-41A2-8AA6-9D99D890A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DC23D-1462-4145-8F96-B4BF4D1A4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A6A4B-8D91-429B-BD0B-4B991FD3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3.7.2021.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34E7-4519-4356-A021-8DCB5309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8B6B2-5254-4C0A-96BE-A004D380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4441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FBC-E831-4F73-A529-8FC9E4CDA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7AF13-9798-4FCF-96FB-A7D67CCC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9F86C-E836-45C1-983B-26730EB84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3.7.2021.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C257D-CF8C-43C1-A08B-4ADA6767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3FBE9-C7EC-459B-8618-A8D461FB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6225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F4D1-2C91-40EF-8785-6EA21C48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C52C5-BDFB-4EAD-85E9-964411121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7324E-BE86-490B-B673-58696195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3.7.2021.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5327C-B7A4-4FF7-9841-ED5BDB54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82FE0-121A-4C52-9F63-60CAC095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915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F82E-6CBA-4B8B-ACCF-95C03BC3C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E0295-220C-4C4A-A80C-6DECE5F7B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B2BF2-FF86-4CAB-AE9F-3268C1C14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E3551-E161-4E76-A321-04720D11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3.7.2021.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B3677-ED70-427B-982C-DAD505B3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B3A19-8A6C-4890-93F2-9794C46D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8549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EB148-D406-4C9E-BE35-4FE0A2F5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11341-5588-480D-9D82-960D2C950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A03EB-C3A9-471D-A58A-3F4CA8840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7E105A-8506-43F8-8D1F-FB1132DA6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357A4-CA6E-4A21-AB3B-578C6FD04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A9729-C797-4651-A129-4453F4AC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3.7.2021.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43D94-D462-4699-9B40-DDEFEF29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C1E0F-3C95-448C-B475-26F15779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8381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AED5-DADE-4C0F-9B05-85CD95D9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63306-E81D-4103-918C-9E0A28ED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3.7.2021.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A42F0-9A9C-4F22-989B-09AD88543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A7729-6CC2-47D6-97E7-9422251A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5431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DE9AE-32B0-44AA-AC92-668D9597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3.7.2021.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960C8-FFFB-4F4F-BA59-A8A2C599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67B41-8CC6-4D35-9B18-D884ABA5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2363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9159-61BE-4DCE-86B6-7D7D54151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CAC12-C434-4F36-A690-EE45127E7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39BDD-3906-49A6-AAEF-6ED2EBAEA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36146-70E1-4CDD-BB7A-715EA4F7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3.7.2021.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F58A4-24AE-4E9D-BBC4-495325B80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CF443-844D-435B-8CD6-51379F45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0103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0AAA-1151-4FFE-B9F0-2C8FAF0D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BAA7F-145F-4099-908C-32C9EC1BB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B16E2-DA99-4997-8669-7282A9E19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0466A-7991-43E1-8D96-7E72476A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3.7.2021.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E8957-BF2C-4BC4-949D-F4FD779E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2B7EF-A40B-4AFC-AF7E-984225A7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1236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31408-14D4-49BA-A066-97FB157C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36D9E-9C61-4E66-A850-CEB64C2F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E8608-F747-43A3-8394-DF6973D1E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D7A3A-FA9A-4C8B-B407-465FDAB1CE96}" type="datetimeFigureOut">
              <a:rPr lang="sr-Latn-RS" smtClean="0"/>
              <a:t>3.7.2021.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F0BA-D842-41B4-AB50-1615F032B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2DE2C-3A68-4656-8F66-3E396A6BA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1156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Quoridor" TargetMode="Externa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3213-36FF-498E-AF34-46409C1CE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1826" y="5385"/>
            <a:ext cx="9169911" cy="897392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	</a:t>
            </a:r>
            <a:r>
              <a:rPr lang="en-US" sz="5300" b="1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QUORIDOR BOT</a:t>
            </a:r>
            <a:endParaRPr lang="sr-Latn-RS" b="1" dirty="0">
              <a:latin typeface="Poppins ExtraLight" panose="00000300000000000000" pitchFamily="2" charset="0"/>
              <a:cs typeface="Poppins ExtraLight" panose="000003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9A3F9-CE29-4149-B06C-FACACE6DB977}"/>
              </a:ext>
            </a:extLst>
          </p:cNvPr>
          <p:cNvSpPr txBox="1"/>
          <p:nvPr/>
        </p:nvSpPr>
        <p:spPr>
          <a:xfrm>
            <a:off x="217283" y="749109"/>
            <a:ext cx="4441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UVOD</a:t>
            </a:r>
          </a:p>
          <a:p>
            <a:pPr algn="just"/>
            <a:r>
              <a:rPr lang="en-US" sz="1200" dirty="0" err="1">
                <a:latin typeface="Poppins ExtraLight" panose="00000300000000000000" pitchFamily="2" charset="0"/>
                <a:cs typeface="Poppins ExtraLight" panose="00000300000000000000" pitchFamily="2" charset="0"/>
              </a:rPr>
              <a:t>Quori</a:t>
            </a:r>
            <a:r>
              <a:rPr lang="sr-Latn-R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d</a:t>
            </a:r>
            <a:r>
              <a:rPr lang="en-U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or je </a:t>
            </a:r>
            <a:r>
              <a:rPr lang="en-US" sz="1200" dirty="0" err="1">
                <a:latin typeface="Poppins ExtraLight" panose="00000300000000000000" pitchFamily="2" charset="0"/>
                <a:cs typeface="Poppins ExtraLight" panose="00000300000000000000" pitchFamily="2" charset="0"/>
              </a:rPr>
              <a:t>dru</a:t>
            </a:r>
            <a:r>
              <a:rPr lang="sr-Latn-R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štvena igra izmišljena 1995. godine. Puna pravila možete pročitati </a:t>
            </a:r>
            <a:r>
              <a:rPr lang="sr-Latn-RS" sz="1200" dirty="0">
                <a:latin typeface="Poppins ExtraLight" panose="00000300000000000000" pitchFamily="2" charset="0"/>
                <a:cs typeface="Poppins ExtraLight" panose="00000300000000000000" pitchFamily="2" charset="0"/>
                <a:hlinkClick r:id="rId2"/>
              </a:rPr>
              <a:t>ovde.</a:t>
            </a:r>
            <a:r>
              <a:rPr lang="sr-Latn-R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 Cilj je stići do suprotnog kraja table pre protivnika. Pritom se mogu koristiti zidovi da bi se protivnik ometao.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26AEB-F5E4-49B2-9D71-23C6DF51BDE1}"/>
              </a:ext>
            </a:extLst>
          </p:cNvPr>
          <p:cNvSpPr txBox="1"/>
          <p:nvPr/>
        </p:nvSpPr>
        <p:spPr>
          <a:xfrm>
            <a:off x="6470901" y="5708385"/>
            <a:ext cx="4746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Reference</a:t>
            </a:r>
          </a:p>
          <a:p>
            <a:r>
              <a:rPr lang="en-US" sz="11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[ 1 ] </a:t>
            </a:r>
            <a:r>
              <a:rPr lang="sr-Latn-RS" sz="11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RESPALL, Victor Massague; BROWN, Joseph Alexander; ASLAM, Hamna. Monte carlo tree search for quoridor. In: </a:t>
            </a:r>
            <a:r>
              <a:rPr lang="sr-Latn-RS" sz="1100" i="1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19th International Conference on Intelligent Games and Simulation, GAME-ON</a:t>
            </a:r>
            <a:r>
              <a:rPr lang="sr-Latn-RS" sz="11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. 2018. p. 5-9.</a:t>
            </a:r>
            <a:endParaRPr lang="sr-Latn-R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ExtraLight" panose="00000300000000000000" pitchFamily="2" charset="0"/>
              <a:cs typeface="Poppins ExtraLight" panose="000003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791512-E55D-43AD-9A98-E8B316636248}"/>
                  </a:ext>
                </a:extLst>
              </p:cNvPr>
              <p:cNvSpPr txBox="1"/>
              <p:nvPr/>
            </p:nvSpPr>
            <p:spPr>
              <a:xfrm>
                <a:off x="217283" y="2742184"/>
                <a:ext cx="4336869" cy="2994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R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PROBLEM</a:t>
                </a:r>
              </a:p>
              <a:p>
                <a:r>
                  <a:rPr lang="sr-Latn-RS" sz="1200" dirty="0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Na prvi pogled igra ne deluje toliko komplikovana. Međutim, broj pozicija na koje se mogu postaviti zidovi je veliki i to dosta povećava kompleksnost igre.</a:t>
                </a:r>
              </a:p>
              <a:p>
                <a:r>
                  <a:rPr lang="sr-Latn-RS" sz="1200" dirty="0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Pošto postoji 128 mesta na koje se zidovi mogu smestiti, i svaki zid dodiruje 4 polja i ukupno postoji 20 zidova, ukupan broj pozicija na koje se zidovi mogu smestiti se može lako izračunati preko sledeće formule </a:t>
                </a:r>
                <a:r>
                  <a:rPr lang="en-US" sz="1200" dirty="0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[ 1 ]:</a:t>
                </a:r>
                <a:endParaRPr lang="sr-Latn-RS" sz="1200" dirty="0">
                  <a:latin typeface="Poppins ExtraLight" panose="00000300000000000000" pitchFamily="2" charset="0"/>
                  <a:cs typeface="Poppins ExtraLight" panose="000003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sr-Latn-R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r-Latn-RS" sz="12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r-Latn-RS" sz="12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sr-Latn-RS" sz="120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  <m:e>
                          <m:nary>
                            <m:naryPr>
                              <m:chr m:val="∏"/>
                              <m:limLoc m:val="undOvr"/>
                              <m:grow m:val="on"/>
                              <m:ctrlPr>
                                <a:rPr lang="sr-Latn-RS" sz="1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r-Latn-RS" sz="12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r-Latn-RS" sz="120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sr-Latn-RS" sz="12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sr-Latn-RS" sz="12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r-Latn-RS" sz="1200" i="1" smtClean="0">
                                      <a:latin typeface="Cambria Math" panose="02040503050406030204" pitchFamily="18" charset="0"/>
                                    </a:rPr>
                                    <m:t>128−4</m:t>
                                  </m:r>
                                  <m:r>
                                    <a:rPr lang="sr-Latn-RS" sz="12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sr-Latn-RS" sz="1200" i="1" smtClean="0">
                          <a:latin typeface="Cambria Math" panose="02040503050406030204" pitchFamily="18" charset="0"/>
                        </a:rPr>
                        <m:t>=6.1582×</m:t>
                      </m:r>
                      <m:sSup>
                        <m:sSupPr>
                          <m:ctrlPr>
                            <a:rPr lang="sr-Latn-R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r-Latn-RS" sz="120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sr-Latn-RS" sz="1200" i="1" smtClean="0">
                              <a:latin typeface="Cambria Math" panose="02040503050406030204" pitchFamily="18" charset="0"/>
                            </a:rPr>
                            <m:t>38</m:t>
                          </m:r>
                        </m:sup>
                      </m:sSup>
                    </m:oMath>
                  </m:oMathPara>
                </a14:m>
                <a:endParaRPr lang="sr-Latn-RS" sz="1200" dirty="0">
                  <a:latin typeface="Poppins ExtraLight" panose="00000300000000000000" pitchFamily="2" charset="0"/>
                  <a:cs typeface="Poppins ExtraLight" panose="00000300000000000000" pitchFamily="2" charset="0"/>
                </a:endParaRPr>
              </a:p>
              <a:p>
                <a:endParaRPr lang="sr-Latn-RS" sz="1200" dirty="0">
                  <a:latin typeface="Poppins ExtraLight" panose="00000300000000000000" pitchFamily="2" charset="0"/>
                  <a:cs typeface="Poppins ExtraLight" panose="00000300000000000000" pitchFamily="2" charset="0"/>
                </a:endParaRPr>
              </a:p>
              <a:p>
                <a:r>
                  <a:rPr lang="sr-Latn-RS" sz="1200" dirty="0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Kompleksnost stabla igre prevazilazi čak i šah, kod kog je ona</a:t>
                </a:r>
                <a:r>
                  <a:rPr lang="en-US" sz="1200" dirty="0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 10</a:t>
                </a:r>
                <a:r>
                  <a:rPr lang="en-US" sz="1200" baseline="30000" dirty="0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123 </a:t>
                </a:r>
                <a:r>
                  <a:rPr lang="en-US" sz="1200" dirty="0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, a </a:t>
                </a:r>
                <a:r>
                  <a:rPr lang="en-US" sz="1200" dirty="0" err="1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kod</a:t>
                </a:r>
                <a:r>
                  <a:rPr lang="en-US" sz="1200" dirty="0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 </a:t>
                </a:r>
                <a:r>
                  <a:rPr lang="en-US" sz="1200" dirty="0" err="1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quoridor</a:t>
                </a:r>
                <a:r>
                  <a:rPr lang="en-US" sz="1200" dirty="0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-a 10</a:t>
                </a:r>
                <a:r>
                  <a:rPr lang="en-US" sz="1200" baseline="30000" dirty="0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162 </a:t>
                </a:r>
                <a:r>
                  <a:rPr lang="en-US" sz="1200" dirty="0">
                    <a:latin typeface="Poppins ExtraLight" panose="00000300000000000000" pitchFamily="2" charset="0"/>
                    <a:cs typeface="Poppins ExtraLight" panose="00000300000000000000" pitchFamily="2" charset="0"/>
                  </a:rPr>
                  <a:t>. </a:t>
                </a:r>
                <a:endParaRPr lang="sr-Latn-R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791512-E55D-43AD-9A98-E8B316636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83" y="2742184"/>
                <a:ext cx="4336869" cy="2994602"/>
              </a:xfrm>
              <a:prstGeom prst="rect">
                <a:avLst/>
              </a:prstGeom>
              <a:blipFill>
                <a:blip r:embed="rId3"/>
                <a:stretch>
                  <a:fillRect l="-141" t="-204" b="-815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9188276-64C8-405B-B466-1BD325FF6D04}"/>
              </a:ext>
            </a:extLst>
          </p:cNvPr>
          <p:cNvSpPr txBox="1"/>
          <p:nvPr/>
        </p:nvSpPr>
        <p:spPr>
          <a:xfrm>
            <a:off x="8931504" y="753055"/>
            <a:ext cx="3126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ALGORITMI</a:t>
            </a:r>
          </a:p>
          <a:p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Algoritmi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kori</a:t>
            </a:r>
            <a:r>
              <a:rPr lang="sr-Latn-R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šćeni u realizaciji su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Minimax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Minimax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sa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 alfa-beta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odsecanjem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ExtraLight" panose="00000300000000000000" pitchFamily="2" charset="0"/>
              <a:cs typeface="Poppins ExtraLight" panose="000003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Ekspektimaks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ExtraLight" panose="00000300000000000000" pitchFamily="2" charset="0"/>
              <a:cs typeface="Poppins ExtraLight" panose="000003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Monte Karlo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pretraga</a:t>
            </a:r>
            <a:endParaRPr lang="sr-Latn-RS" sz="1200" dirty="0">
              <a:latin typeface="Poppins ExtraLight" panose="00000300000000000000" pitchFamily="2" charset="0"/>
              <a:cs typeface="Poppins ExtraLight" panose="00000300000000000000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97C429-0104-4485-A20B-4A91D3D09D33}"/>
              </a:ext>
            </a:extLst>
          </p:cNvPr>
          <p:cNvGrpSpPr/>
          <p:nvPr/>
        </p:nvGrpSpPr>
        <p:grpSpPr>
          <a:xfrm>
            <a:off x="6470901" y="749109"/>
            <a:ext cx="2211977" cy="1731716"/>
            <a:chOff x="6775269" y="1266170"/>
            <a:chExt cx="2211977" cy="17317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36F08ED-6665-4A71-BA8F-6ABAA0B0D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5269" y="1266170"/>
              <a:ext cx="2211977" cy="147601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D2D7A-5819-4275-8F1B-C7EC9E85CCA1}"/>
                </a:ext>
              </a:extLst>
            </p:cNvPr>
            <p:cNvSpPr txBox="1"/>
            <p:nvPr/>
          </p:nvSpPr>
          <p:spPr>
            <a:xfrm>
              <a:off x="6783978" y="2767054"/>
              <a:ext cx="22032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>
                  <a:latin typeface="Poppins ExtraLight" panose="00000300000000000000" pitchFamily="2" charset="0"/>
                  <a:cs typeface="Poppins ExtraLight" panose="00000300000000000000" pitchFamily="2" charset="0"/>
                </a:rPr>
                <a:t>Primer </a:t>
              </a:r>
              <a:r>
                <a:rPr lang="en-US" sz="900" i="1" dirty="0" err="1">
                  <a:latin typeface="Poppins ExtraLight" panose="00000300000000000000" pitchFamily="2" charset="0"/>
                  <a:cs typeface="Poppins ExtraLight" panose="00000300000000000000" pitchFamily="2" charset="0"/>
                </a:rPr>
                <a:t>quoridor</a:t>
              </a:r>
              <a:r>
                <a:rPr lang="en-US" sz="900" i="1" dirty="0">
                  <a:latin typeface="Poppins ExtraLight" panose="00000300000000000000" pitchFamily="2" charset="0"/>
                  <a:cs typeface="Poppins ExtraLight" panose="00000300000000000000" pitchFamily="2" charset="0"/>
                </a:rPr>
                <a:t> table</a:t>
              </a:r>
              <a:endParaRPr lang="sr-Latn-RS" sz="900" i="1" dirty="0">
                <a:latin typeface="Poppins ExtraLight" panose="00000300000000000000" pitchFamily="2" charset="0"/>
                <a:cs typeface="Poppins ExtraLight" panose="00000300000000000000" pitchFamily="2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73FF466-72FF-4CA3-8732-55C885909B79}"/>
              </a:ext>
            </a:extLst>
          </p:cNvPr>
          <p:cNvSpPr txBox="1"/>
          <p:nvPr/>
        </p:nvSpPr>
        <p:spPr>
          <a:xfrm>
            <a:off x="6470901" y="2505695"/>
            <a:ext cx="5250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REZULTATI</a:t>
            </a:r>
          </a:p>
          <a:p>
            <a:r>
              <a:rPr lang="sr-Latn-R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Algoritmi su poređeni u odnosu na vreme koje im je potrebno da se izračuna naredni potez. Rezultati su predstavljeni u sledeć</a:t>
            </a:r>
            <a:r>
              <a:rPr lang="en-US" sz="1200" dirty="0" err="1">
                <a:latin typeface="Poppins ExtraLight" panose="00000300000000000000" pitchFamily="2" charset="0"/>
                <a:cs typeface="Poppins ExtraLight" panose="00000300000000000000" pitchFamily="2" charset="0"/>
              </a:rPr>
              <a:t>em</a:t>
            </a:r>
            <a:r>
              <a:rPr lang="en-U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 </a:t>
            </a:r>
            <a:r>
              <a:rPr lang="en-US" sz="1200" dirty="0" err="1">
                <a:latin typeface="Poppins ExtraLight" panose="00000300000000000000" pitchFamily="2" charset="0"/>
                <a:cs typeface="Poppins ExtraLight" panose="00000300000000000000" pitchFamily="2" charset="0"/>
              </a:rPr>
              <a:t>grafiku</a:t>
            </a:r>
            <a:r>
              <a:rPr lang="en-U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:</a:t>
            </a:r>
          </a:p>
          <a:p>
            <a:endParaRPr lang="en-US" sz="1200" dirty="0">
              <a:latin typeface="Poppins ExtraLight" panose="00000300000000000000" pitchFamily="2" charset="0"/>
              <a:cs typeface="Poppins ExtraLight" panose="00000300000000000000" pitchFamily="2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A1FD3D4-65E4-408A-A98A-0F679DC53E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2604775"/>
              </p:ext>
            </p:extLst>
          </p:nvPr>
        </p:nvGraphicFramePr>
        <p:xfrm>
          <a:off x="6096000" y="2249994"/>
          <a:ext cx="5728240" cy="345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8767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228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Poppins ExtraLight</vt:lpstr>
      <vt:lpstr>Office Theme</vt:lpstr>
      <vt:lpstr> QUORIDOR 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AAAA</dc:title>
  <dc:creator>Dimitrije Karanfilovic</dc:creator>
  <cp:lastModifiedBy>Dimitrije Karanfilovic</cp:lastModifiedBy>
  <cp:revision>32</cp:revision>
  <dcterms:created xsi:type="dcterms:W3CDTF">2021-07-02T19:39:13Z</dcterms:created>
  <dcterms:modified xsi:type="dcterms:W3CDTF">2021-07-03T14:29:32Z</dcterms:modified>
</cp:coreProperties>
</file>