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6AB2-D315-4756-AEFB-6A0451CD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E948-B5B6-44DE-911A-CD1151C91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6E4A-CFDF-40EA-884A-55939286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5C57-2040-4705-8E42-8A47675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E2E1-9644-4E3A-AA86-BC0BD876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80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A0E0-5F42-4308-8951-A1C8144E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D7523-820E-4AA7-98C1-0CEEF3C0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8949-D55D-41E0-B870-1DC87F8B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32106-44BD-4151-917C-5C4B53C4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2B96-6009-42E1-B072-666F3AC6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29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FCC08-C483-41A2-8AA6-9D99D890A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DC23D-1462-4145-8F96-B4BF4D1A4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6A4B-8D91-429B-BD0B-4B991FD3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34E7-4519-4356-A021-8DCB5309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B6B2-5254-4C0A-96BE-A004D380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44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FBC-E831-4F73-A529-8FC9E4CD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AF13-9798-4FCF-96FB-A7D67CCC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F86C-E836-45C1-983B-26730EB8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257D-CF8C-43C1-A08B-4ADA6767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BE9-C7EC-459B-8618-A8D461FB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225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F4D1-2C91-40EF-8785-6EA21C48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52C5-BDFB-4EAD-85E9-96441112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324E-BE86-490B-B673-58696195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327C-B7A4-4FF7-9841-ED5BDB54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2FE0-121A-4C52-9F63-60CAC095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91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F82E-6CBA-4B8B-ACCF-95C03BC3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0295-220C-4C4A-A80C-6DECE5F7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B2BF2-FF86-4CAB-AE9F-3268C1C1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E3551-E161-4E76-A321-04720D11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B3677-ED70-427B-982C-DAD505B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3A19-8A6C-4890-93F2-9794C46D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54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B148-D406-4C9E-BE35-4FE0A2F5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1341-5588-480D-9D82-960D2C95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A03EB-C3A9-471D-A58A-3F4CA8840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E105A-8506-43F8-8D1F-FB1132DA6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357A4-CA6E-4A21-AB3B-578C6FD04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A9729-C797-4651-A129-4453F4AC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43D94-D462-4699-9B40-DDEFEF29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C1E0F-3C95-448C-B475-26F15779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381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AED5-DADE-4C0F-9B05-85CD95D9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63306-E81D-4103-918C-9E0A28ED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A42F0-9A9C-4F22-989B-09AD8854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A7729-6CC2-47D6-97E7-9422251A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543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DE9AE-32B0-44AA-AC92-668D9597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960C8-FFFB-4F4F-BA59-A8A2C599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7B41-8CC6-4D35-9B18-D884ABA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6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9159-61BE-4DCE-86B6-7D7D5415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AC12-C434-4F36-A690-EE45127E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9BDD-3906-49A6-AAEF-6ED2EBAE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6146-70E1-4CDD-BB7A-715EA4F7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F58A4-24AE-4E9D-BBC4-495325B8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F443-844D-435B-8CD6-51379F45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103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0AAA-1151-4FFE-B9F0-2C8FAF0D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BAA7F-145F-4099-908C-32C9EC1BB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B16E2-DA99-4997-8669-7282A9E1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0466A-7991-43E1-8D96-7E72476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E8957-BF2C-4BC4-949D-F4FD779E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B7EF-A40B-4AFC-AF7E-984225A7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23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1408-14D4-49BA-A066-97FB157C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36D9E-9C61-4E66-A850-CEB64C2F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8608-F747-43A3-8394-DF6973D1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7A3A-FA9A-4C8B-B407-465FDAB1CE96}" type="datetimeFigureOut">
              <a:rPr lang="sr-Latn-RS" smtClean="0"/>
              <a:t>2.7.2021.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F0BA-D842-41B4-AB50-1615F032B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DE2C-3A68-4656-8F66-3E396A6B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15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Quorido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213-36FF-498E-AF34-46409C1C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184" y="195508"/>
            <a:ext cx="9169911" cy="89739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	QUORIDOR BOT</a:t>
            </a:r>
            <a:endParaRPr lang="sr-Latn-RS" b="1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9A3F9-CE29-4149-B06C-FACACE6DB977}"/>
              </a:ext>
            </a:extLst>
          </p:cNvPr>
          <p:cNvSpPr txBox="1"/>
          <p:nvPr/>
        </p:nvSpPr>
        <p:spPr>
          <a:xfrm>
            <a:off x="217283" y="1125884"/>
            <a:ext cx="4441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UVOD</a:t>
            </a:r>
          </a:p>
          <a:p>
            <a:pPr algn="just"/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Quori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d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or je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dru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štvena igra izmišljena 1995. godine. Puna pravila možete pročitati 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  <a:hlinkClick r:id="rId2"/>
              </a:rPr>
              <a:t>ovde.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Cilj je stići do suprotnog kraja table pre protivnika. Pritom se mogu koristiti zidovi da bi se protivnik ometao.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26AEB-F5E4-49B2-9D71-23C6DF51BDE1}"/>
              </a:ext>
            </a:extLst>
          </p:cNvPr>
          <p:cNvSpPr txBox="1"/>
          <p:nvPr/>
        </p:nvSpPr>
        <p:spPr>
          <a:xfrm>
            <a:off x="6470901" y="5288179"/>
            <a:ext cx="4746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Reference</a:t>
            </a:r>
          </a:p>
          <a:p>
            <a:r>
              <a:rPr lang="en-U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[ 1 ] </a:t>
            </a:r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RESPALL, Victor Massague; BROWN, Joseph Alexander; ASLAM, Hamna. Monte carlo tree search for quoridor. In: </a:t>
            </a:r>
            <a:r>
              <a:rPr lang="sr-Latn-RS" sz="1100" i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19th International Conference on Intelligent Games and Simulation, GAME-ON</a:t>
            </a:r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 2018. p. 5-9.</a:t>
            </a:r>
            <a:endParaRPr lang="sr-Latn-R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791512-E55D-43AD-9A98-E8B316636248}"/>
                  </a:ext>
                </a:extLst>
              </p:cNvPr>
              <p:cNvSpPr txBox="1"/>
              <p:nvPr/>
            </p:nvSpPr>
            <p:spPr>
              <a:xfrm>
                <a:off x="217283" y="2742184"/>
                <a:ext cx="4336869" cy="299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PROBLEM</a:t>
                </a:r>
              </a:p>
              <a:p>
                <a:r>
                  <a:rPr lang="sr-Latn-R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Na prvi pogled igra ne deluje toliko komplikovana. Međutim, broj pozicija na koje se mogu postaviti zidovi je veliki i to dosta povećava kompleksnost igre.</a:t>
                </a:r>
              </a:p>
              <a:p>
                <a:r>
                  <a:rPr lang="sr-Latn-R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Pošto postoji 128 mesta na koje se zidovi mogu smestiti, i svaki zid dodiruje 4 polja i ukupno postoji 20 zidova, ukupan broj pozicija na koje se zidovi mogu smestiti se može lako izračunati preko sledeće formule 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[ 1 ]:</a:t>
                </a:r>
                <a:endParaRPr lang="sr-Latn-RS" sz="1200" dirty="0">
                  <a:latin typeface="Poppins ExtraLight" panose="00000300000000000000" pitchFamily="2" charset="0"/>
                  <a:cs typeface="Poppins ExtraLight" panose="000003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sr-Latn-R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sr-Latn-RS" sz="12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r-Latn-RS" sz="1200" i="1" smtClean="0">
                                      <a:latin typeface="Cambria Math" panose="02040503050406030204" pitchFamily="18" charset="0"/>
                                    </a:rPr>
                                    <m:t>128−4</m:t>
                                  </m:r>
                                  <m:r>
                                    <a:rPr lang="sr-Latn-RS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sr-Latn-RS" sz="1200" i="1" smtClean="0">
                          <a:latin typeface="Cambria Math" panose="02040503050406030204" pitchFamily="18" charset="0"/>
                        </a:rPr>
                        <m:t>=6.1582×</m:t>
                      </m:r>
                      <m:sSup>
                        <m:sSupPr>
                          <m:ctrlPr>
                            <a:rPr lang="sr-Latn-R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sup>
                      </m:sSup>
                    </m:oMath>
                  </m:oMathPara>
                </a14:m>
                <a:endParaRPr lang="sr-Latn-RS" sz="1200" dirty="0">
                  <a:latin typeface="Poppins ExtraLight" panose="00000300000000000000" pitchFamily="2" charset="0"/>
                  <a:cs typeface="Poppins ExtraLight" panose="00000300000000000000" pitchFamily="2" charset="0"/>
                </a:endParaRPr>
              </a:p>
              <a:p>
                <a:endParaRPr lang="sr-Latn-RS" sz="1200" dirty="0">
                  <a:latin typeface="Poppins ExtraLight" panose="00000300000000000000" pitchFamily="2" charset="0"/>
                  <a:cs typeface="Poppins ExtraLight" panose="00000300000000000000" pitchFamily="2" charset="0"/>
                </a:endParaRPr>
              </a:p>
              <a:p>
                <a:r>
                  <a:rPr lang="sr-Latn-R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Kompleksnost stabla igre prevazilazi čak i šah, kod kog je ona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 10</a:t>
                </a:r>
                <a:r>
                  <a:rPr lang="en-US" sz="1200" baseline="300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123 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, a </a:t>
                </a:r>
                <a:r>
                  <a:rPr lang="en-US" sz="1200" dirty="0" err="1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kod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 </a:t>
                </a:r>
                <a:r>
                  <a:rPr lang="en-US" sz="1200" dirty="0" err="1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quoridor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-a 10</a:t>
                </a:r>
                <a:r>
                  <a:rPr lang="en-US" sz="1200" baseline="300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162 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. </a:t>
                </a:r>
                <a:endParaRPr lang="sr-Latn-R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791512-E55D-43AD-9A98-E8B31663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3" y="2742184"/>
                <a:ext cx="4336869" cy="2994602"/>
              </a:xfrm>
              <a:prstGeom prst="rect">
                <a:avLst/>
              </a:prstGeom>
              <a:blipFill>
                <a:blip r:embed="rId3"/>
                <a:stretch>
                  <a:fillRect l="-141" t="-204" b="-81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188276-64C8-405B-B466-1BD325FF6D04}"/>
              </a:ext>
            </a:extLst>
          </p:cNvPr>
          <p:cNvSpPr txBox="1"/>
          <p:nvPr/>
        </p:nvSpPr>
        <p:spPr>
          <a:xfrm>
            <a:off x="9017511" y="1125884"/>
            <a:ext cx="312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</a:t>
            </a:r>
          </a:p>
          <a:p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kori</a:t>
            </a:r>
            <a:r>
              <a:rPr lang="sr-Latn-R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šćeni u realizaciji su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Minimax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Minimax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sa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 alfa-beta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odsecanjem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Ekspektimaks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Monte Karlo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pretraga</a:t>
            </a:r>
            <a:endParaRPr lang="sr-Latn-R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97C429-0104-4485-A20B-4A91D3D09D33}"/>
              </a:ext>
            </a:extLst>
          </p:cNvPr>
          <p:cNvGrpSpPr/>
          <p:nvPr/>
        </p:nvGrpSpPr>
        <p:grpSpPr>
          <a:xfrm>
            <a:off x="6531861" y="1125884"/>
            <a:ext cx="2211977" cy="1731716"/>
            <a:chOff x="6775269" y="1266170"/>
            <a:chExt cx="2211977" cy="17317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6F08ED-6665-4A71-BA8F-6ABAA0B0D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269" y="1266170"/>
              <a:ext cx="2211977" cy="147601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D2D7A-5819-4275-8F1B-C7EC9E85CCA1}"/>
                </a:ext>
              </a:extLst>
            </p:cNvPr>
            <p:cNvSpPr txBox="1"/>
            <p:nvPr/>
          </p:nvSpPr>
          <p:spPr>
            <a:xfrm>
              <a:off x="6783978" y="2767054"/>
              <a:ext cx="22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Primer </a:t>
              </a:r>
              <a:r>
                <a:rPr lang="en-US" sz="900" i="1" dirty="0" err="1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quoridor</a:t>
              </a:r>
              <a:r>
                <a:rPr lang="en-US" sz="900" i="1" dirty="0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 table</a:t>
              </a:r>
              <a:endParaRPr lang="sr-Latn-RS" sz="900" i="1" dirty="0"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73FF466-72FF-4CA3-8732-55C885909B79}"/>
              </a:ext>
            </a:extLst>
          </p:cNvPr>
          <p:cNvSpPr txBox="1"/>
          <p:nvPr/>
        </p:nvSpPr>
        <p:spPr>
          <a:xfrm>
            <a:off x="6470901" y="3079191"/>
            <a:ext cx="525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REZULTATI</a:t>
            </a:r>
          </a:p>
          <a:p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 su poređeni u odnosu na vreme koje im je potrebno da se izračuna naredni potez. Rezultati su predstavljeni u sledećoj tabeli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:</a:t>
            </a:r>
          </a:p>
          <a:p>
            <a:endParaRPr lang="en-U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C9C464C-3B25-4E74-AD16-8482910A2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89599"/>
              </p:ext>
            </p:extLst>
          </p:nvPr>
        </p:nvGraphicFramePr>
        <p:xfrm>
          <a:off x="6540570" y="3733699"/>
          <a:ext cx="3781776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0888">
                  <a:extLst>
                    <a:ext uri="{9D8B030D-6E8A-4147-A177-3AD203B41FA5}">
                      <a16:colId xmlns:a16="http://schemas.microsoft.com/office/drawing/2014/main" val="3799953913"/>
                    </a:ext>
                  </a:extLst>
                </a:gridCol>
                <a:gridCol w="1890888">
                  <a:extLst>
                    <a:ext uri="{9D8B030D-6E8A-4147-A177-3AD203B41FA5}">
                      <a16:colId xmlns:a16="http://schemas.microsoft.com/office/drawing/2014/main" val="2144918521"/>
                    </a:ext>
                  </a:extLst>
                </a:gridCol>
              </a:tblGrid>
              <a:tr h="26849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Algoritam</a:t>
                      </a:r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Vreme</a:t>
                      </a:r>
                      <a:r>
                        <a:rPr lang="en-US" sz="1200" dirty="0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 (s)</a:t>
                      </a:r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3689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Minimax</a:t>
                      </a:r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85282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Minimax </a:t>
                      </a:r>
                      <a:r>
                        <a:rPr lang="en-US" sz="1200" dirty="0" err="1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sa</a:t>
                      </a:r>
                      <a:r>
                        <a:rPr lang="en-US" sz="1200" dirty="0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 alfa-beta </a:t>
                      </a:r>
                      <a:r>
                        <a:rPr lang="en-US" sz="1200" dirty="0" err="1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odsecanjem</a:t>
                      </a:r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05388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Ekspektimaks</a:t>
                      </a:r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87784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Monte Karlo </a:t>
                      </a:r>
                      <a:r>
                        <a:rPr lang="en-US" sz="1200" dirty="0" err="1">
                          <a:latin typeface="Poppins ExtraLight" panose="00000300000000000000" pitchFamily="2" charset="0"/>
                          <a:cs typeface="Poppins ExtraLight" panose="00000300000000000000" pitchFamily="2" charset="0"/>
                        </a:rPr>
                        <a:t>pretraga</a:t>
                      </a:r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sz="1200" dirty="0">
                        <a:latin typeface="Poppins ExtraLight" panose="00000300000000000000" pitchFamily="2" charset="0"/>
                        <a:cs typeface="Poppins ExtraLight" panose="000003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67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241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Poppins ExtraLight</vt:lpstr>
      <vt:lpstr>Office Theme</vt:lpstr>
      <vt:lpstr> QUORIDOR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</dc:title>
  <dc:creator>Dimitrije Karanfilovic</dc:creator>
  <cp:lastModifiedBy>Dimitrije Karanfilovic</cp:lastModifiedBy>
  <cp:revision>26</cp:revision>
  <dcterms:created xsi:type="dcterms:W3CDTF">2021-07-02T19:39:13Z</dcterms:created>
  <dcterms:modified xsi:type="dcterms:W3CDTF">2021-07-02T20:57:01Z</dcterms:modified>
</cp:coreProperties>
</file>