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Pore</a:t>
            </a:r>
            <a:r>
              <a:rPr lang="sr-Latn-RS" dirty="0"/>
              <a:t>đenje</a:t>
            </a:r>
            <a:r>
              <a:rPr lang="sr-Latn-RS" baseline="0" dirty="0"/>
              <a:t> vremena odlučivanja</a:t>
            </a:r>
            <a:endParaRPr lang="sr-Latn-R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0.16334380651052577"/>
          <c:y val="4.7462888409002726E-3"/>
          <c:w val="0.80405291641847276"/>
          <c:h val="0.733402894356438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Minimax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FC73157-2B90-45C4-A17E-2681A7A088C3}" type="VALUE">
                      <a:rPr lang="en-US" sz="1050"/>
                      <a:pPr/>
                      <a:t>[VALUE]</a:t>
                    </a:fld>
                    <a:endParaRPr lang="sr-Lat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2B7-495C-8F8D-1760FB1D84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Vreme (s)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A-490A-90F3-E15D51DE9F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Minimax alfa beta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3245012-762B-4374-BE22-4F4E71EFB0EB}" type="VALUE">
                      <a:rPr lang="en-US" sz="1050"/>
                      <a:pPr/>
                      <a:t>[VALUE]</a:t>
                    </a:fld>
                    <a:endParaRPr lang="sr-Lat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2B7-495C-8F8D-1760FB1D84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Vreme (s)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9A-490A-90F3-E15D51DE9F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Ekspektimaks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615C15D-76EB-47F0-9A82-3C7117DBFEB6}" type="VALUE">
                      <a:rPr lang="en-US" sz="1050"/>
                      <a:pPr/>
                      <a:t>[VALUE]</a:t>
                    </a:fld>
                    <a:endParaRPr lang="sr-Lat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2B7-495C-8F8D-1760FB1D84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Vreme (s)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A-490A-90F3-E15D51DE9F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Monte Karlo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3F8695-FE5E-4D3A-A95F-54FA4811FCD6}" type="VALUE">
                      <a:rPr lang="en-US" sz="1050"/>
                      <a:pPr/>
                      <a:t>[VALUE]</a:t>
                    </a:fld>
                    <a:endParaRPr lang="sr-Latn-R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2B7-495C-8F8D-1760FB1D84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Vreme (s)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 formatCode="0.00">
                  <c:v>2.04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B7-495C-8F8D-1760FB1D8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207111744"/>
        <c:axId val="1207108832"/>
      </c:barChart>
      <c:catAx>
        <c:axId val="120711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07108832"/>
        <c:crosses val="autoZero"/>
        <c:auto val="1"/>
        <c:lblAlgn val="ctr"/>
        <c:lblOffset val="100"/>
        <c:noMultiLvlLbl val="0"/>
      </c:catAx>
      <c:valAx>
        <c:axId val="1207108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071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635F-FA64-4D04-AA6E-417538F12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28AE4-39DF-4155-9ECE-C817B9FC2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32F5-398F-4C6D-9535-082C532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6C35-E69E-42AB-B12D-CBDAB4BC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9E52D-6603-44C1-B341-FD6D9CB1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3845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9CBA-3217-49F7-9927-5F56DDD8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2DE63-67C5-4B6C-B396-6BE0FEE3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2695-0AF0-436C-AE0B-6077755E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8F8AE-1F10-4B41-AAD0-42DE4653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67F8-C851-4B1C-8F36-51916A85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807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0B055-6E61-4C59-9FF7-F262AAE1A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DFFC4-52AD-4985-8E17-A8F37FC72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9C75-FE07-483A-9E2E-A0DE220C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5517-02B8-46D2-AC2F-C61D3508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9E34-39DB-476B-AADA-D196E567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5284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15C3-B931-4780-8A5D-5120C623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A066-B9D5-445F-9806-6CCAF963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E6E0-95C2-4D0E-B79E-07696032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588BC-F242-4C06-ACC7-05499348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129E-78A3-465C-9DF3-5FA77C84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7002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F6C4-945F-4FCA-AA9D-173CE865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47EE-D58D-4A62-8193-84493C05F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BAAE-0C4E-47C5-B658-0A01DC86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23C39-E4C5-4437-BEE6-81FAC0A6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701B1-E831-4AB4-A0C9-FE7ED177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3483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9759-DDB0-464F-8DCA-AF8EA7E1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8529-277E-4FE1-9FE9-EF7ED4066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9AB6C-6489-4B14-8528-9A2808B01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3750A-7B6B-452F-A1B9-EFAB33EE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5FFCF-EB42-40CF-B3A4-2EE40A87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0BB07-C72D-4734-9037-7C26E043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2503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68F8-BBD8-4A4D-A797-19B62E58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2E2C-711D-42EB-94F5-BCC9094D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2A739-2CFC-4CE1-B68F-F41347F2E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1D68C-9248-4874-9A71-519D9BCF2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31929-C8BC-4479-A1B9-CEAB1A781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866CE-57FD-4F44-92E3-4DCA29DF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6A243-951E-4799-9B7F-6E595D05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8641B-C31B-44B5-83D7-91D99B25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82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9B47-FD1F-45C3-A6F8-500B1911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879C0-3BB7-4766-9CF8-8EEEB647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F9039-ED7A-473C-B2C8-0E1BA4B0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4E43F-9CF5-4121-932F-96A174E3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4657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F21E4-3DF9-4011-8B37-9D0EE68B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6999B-61A6-45CA-BD03-3E3AA4C0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2E2BD-DA25-448A-A9CB-C5F9A61F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8715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457A-8F64-499F-B74C-400059EB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AE03-C06F-43B3-90E3-7B7CE9F7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56D06-1D08-4ED7-8C80-59C9EEEF5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BA7E7-A7F8-4992-8607-B8F2BF58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27B5-E122-46AB-8307-908BA6B9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F6E18-BCD7-4278-BDA6-98999B54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7886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E408-57FD-4146-A236-85CB51A5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C565F-B05E-4D81-8315-E8F6C6D1B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3E11-A702-418D-9758-AE9C9673D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9B323-CF31-42B0-8C52-0E69DBF4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2130C-DA5E-4625-A9D1-2254472C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479F2-1C89-4D34-AE5A-EB6371F7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7133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47C8B-45B4-4788-BD78-3401CB1F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8705B-AD09-4665-9E9A-A1CEA269A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91435-0E05-4E52-A9C2-19AD69DF3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7A3A-FA9A-4C8B-B407-465FDAB1CE96}" type="datetimeFigureOut">
              <a:rPr lang="sr-Latn-RS" smtClean="0"/>
              <a:t>3.7.2021.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58AE-0553-47CA-84AD-89B7C280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0F7D-8B9A-42AA-B576-411983179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D394C-F1D5-4C4A-BA3E-6F632CB6E82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61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Quoridor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3213-36FF-498E-AF34-46409C1CE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4954" y="-38518"/>
            <a:ext cx="9169911" cy="897392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	</a:t>
            </a:r>
            <a:r>
              <a:rPr lang="en-US" sz="5300" b="1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QUORIDOR BOT</a:t>
            </a:r>
            <a:endParaRPr lang="sr-Latn-RS" b="1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9A3F9-CE29-4149-B06C-FACACE6DB977}"/>
              </a:ext>
            </a:extLst>
          </p:cNvPr>
          <p:cNvSpPr txBox="1"/>
          <p:nvPr/>
        </p:nvSpPr>
        <p:spPr>
          <a:xfrm>
            <a:off x="217283" y="749109"/>
            <a:ext cx="4441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UVOD</a:t>
            </a:r>
          </a:p>
          <a:p>
            <a:pPr algn="just"/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Quori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d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or je </a:t>
            </a:r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dru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štvena igra izmišljena 1995. godine. Puna pravila možete pročitati 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  <a:hlinkClick r:id="rId2"/>
              </a:rPr>
              <a:t>ovde.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Cilj je stići do suprotnog kraja table pre protivnika. Pritom se mogu koristiti zidovi da bi se protivnik ometao.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26AEB-F5E4-49B2-9D71-23C6DF51BDE1}"/>
              </a:ext>
            </a:extLst>
          </p:cNvPr>
          <p:cNvSpPr txBox="1"/>
          <p:nvPr/>
        </p:nvSpPr>
        <p:spPr>
          <a:xfrm>
            <a:off x="134119" y="5737890"/>
            <a:ext cx="4746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Reference</a:t>
            </a:r>
          </a:p>
          <a:p>
            <a:r>
              <a:rPr lang="sr-Latn-RS" sz="11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RESPALL, Victor Massague; BROWN, Joseph Alexander; ASLAM, Hamna. Monte carlo tree search for quoridor. In: </a:t>
            </a:r>
            <a:r>
              <a:rPr lang="sr-Latn-RS" sz="1100" i="1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19th International Conference on Intelligent Games and Simulation, GAME-ON</a:t>
            </a:r>
            <a:r>
              <a:rPr lang="sr-Latn-RS" sz="11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. 2018. p. 5-9.</a:t>
            </a:r>
            <a:endParaRPr lang="sr-Latn-R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91512-E55D-43AD-9A98-E8B316636248}"/>
              </a:ext>
            </a:extLst>
          </p:cNvPr>
          <p:cNvSpPr txBox="1"/>
          <p:nvPr/>
        </p:nvSpPr>
        <p:spPr>
          <a:xfrm>
            <a:off x="217283" y="1812339"/>
            <a:ext cx="43368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PROBLEM</a:t>
            </a:r>
          </a:p>
          <a:p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Na prvi pogled igra ne deluje toliko komplikovana. Međutim, broj pozicija na koje se mogu postaviti zidovi je veliki i to dosta povećava kompleksnost igre.</a:t>
            </a:r>
          </a:p>
          <a:p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Pošto postoji 128 mesta na koje se zidovi mogu smestiti, i svaki zid dodiruje 4 polja i ukupno postoji 20 zidova, ukupan broj pozicija na koje se zidovi mogu smestiti se 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ubrzano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pove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ćava kompleksnost stabla pretrage, koja iznosi 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10</a:t>
            </a:r>
            <a:r>
              <a:rPr lang="en-US" sz="1200" baseline="300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162</a:t>
            </a:r>
            <a:r>
              <a:rPr lang="sr-Latn-RS" sz="1200" baseline="300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1200" baseline="300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[ 1 ]</a:t>
            </a:r>
            <a:r>
              <a:rPr lang="sr-Latn-RS" sz="1200" baseline="300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. To prevazilazi čak i šah, čija je kompleksnost</a:t>
            </a:r>
          </a:p>
          <a:p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10</a:t>
            </a:r>
            <a:r>
              <a:rPr lang="en-US" sz="1200" baseline="300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123</a:t>
            </a:r>
            <a:r>
              <a:rPr lang="sr-Latn-RS" sz="1200" baseline="300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88276-64C8-405B-B466-1BD325FF6D04}"/>
              </a:ext>
            </a:extLst>
          </p:cNvPr>
          <p:cNvSpPr txBox="1"/>
          <p:nvPr/>
        </p:nvSpPr>
        <p:spPr>
          <a:xfrm>
            <a:off x="2507205" y="3822753"/>
            <a:ext cx="312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ALGORITMI</a:t>
            </a:r>
          </a:p>
          <a:p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Algoritmi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kori</a:t>
            </a:r>
            <a:r>
              <a:rPr lang="sr-Latn-R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šćeni u realizaciji su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Minimax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Minimax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sa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 alfa-beta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odsecanjem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ExtraLight" panose="00000300000000000000" pitchFamily="2" charset="0"/>
              <a:cs typeface="Poppins ExtraLight" panose="000003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Ekspektimaks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ExtraLight" panose="00000300000000000000" pitchFamily="2" charset="0"/>
              <a:cs typeface="Poppins ExtraLight" panose="000003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Monte Karlo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pretraga</a:t>
            </a:r>
            <a:endParaRPr lang="sr-Latn-RS" sz="1200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97C429-0104-4485-A20B-4A91D3D09D33}"/>
              </a:ext>
            </a:extLst>
          </p:cNvPr>
          <p:cNvGrpSpPr/>
          <p:nvPr/>
        </p:nvGrpSpPr>
        <p:grpSpPr>
          <a:xfrm>
            <a:off x="295228" y="3848780"/>
            <a:ext cx="2211977" cy="1731716"/>
            <a:chOff x="6775269" y="1266170"/>
            <a:chExt cx="2211977" cy="17317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6F08ED-6665-4A71-BA8F-6ABAA0B0D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269" y="1266170"/>
              <a:ext cx="2211977" cy="147601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D2D7A-5819-4275-8F1B-C7EC9E85CCA1}"/>
                </a:ext>
              </a:extLst>
            </p:cNvPr>
            <p:cNvSpPr txBox="1"/>
            <p:nvPr/>
          </p:nvSpPr>
          <p:spPr>
            <a:xfrm>
              <a:off x="6783978" y="2767054"/>
              <a:ext cx="2203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Poppins ExtraLight" panose="00000300000000000000" pitchFamily="2" charset="0"/>
                  <a:cs typeface="Poppins ExtraLight" panose="00000300000000000000" pitchFamily="2" charset="0"/>
                </a:rPr>
                <a:t>Primer </a:t>
              </a:r>
              <a:r>
                <a:rPr lang="en-US" sz="900" i="1" dirty="0" err="1">
                  <a:latin typeface="Poppins ExtraLight" panose="00000300000000000000" pitchFamily="2" charset="0"/>
                  <a:cs typeface="Poppins ExtraLight" panose="00000300000000000000" pitchFamily="2" charset="0"/>
                </a:rPr>
                <a:t>quoridor</a:t>
              </a:r>
              <a:r>
                <a:rPr lang="en-US" sz="900" i="1" dirty="0">
                  <a:latin typeface="Poppins ExtraLight" panose="00000300000000000000" pitchFamily="2" charset="0"/>
                  <a:cs typeface="Poppins ExtraLight" panose="00000300000000000000" pitchFamily="2" charset="0"/>
                </a:rPr>
                <a:t> table</a:t>
              </a:r>
              <a:endParaRPr lang="sr-Latn-RS" sz="900" i="1" dirty="0">
                <a:latin typeface="Poppins ExtraLight" panose="00000300000000000000" pitchFamily="2" charset="0"/>
                <a:cs typeface="Poppins ExtraLight" panose="00000300000000000000" pitchFamily="2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73FF466-72FF-4CA3-8732-55C885909B79}"/>
              </a:ext>
            </a:extLst>
          </p:cNvPr>
          <p:cNvSpPr txBox="1"/>
          <p:nvPr/>
        </p:nvSpPr>
        <p:spPr>
          <a:xfrm>
            <a:off x="6554029" y="749109"/>
            <a:ext cx="5250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Light" panose="00000300000000000000" pitchFamily="2" charset="0"/>
                <a:cs typeface="Poppins ExtraLight" panose="00000300000000000000" pitchFamily="2" charset="0"/>
              </a:rPr>
              <a:t>REZULTATI</a:t>
            </a:r>
          </a:p>
          <a:p>
            <a:r>
              <a:rPr lang="sr-Latn-R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Algoritmi su poređeni u odnosu na vreme koje im je potrebno da se izračuna naredni potez. Rezultati su predstavljeni u sledeć</a:t>
            </a:r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em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12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grafiku</a:t>
            </a:r>
            <a:r>
              <a:rPr lang="en-US" sz="1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*:</a:t>
            </a:r>
          </a:p>
          <a:p>
            <a:endParaRPr lang="en-US" sz="1200" dirty="0"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A1FD3D4-65E4-408A-A98A-0F679DC53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770666"/>
              </p:ext>
            </p:extLst>
          </p:nvPr>
        </p:nvGraphicFramePr>
        <p:xfrm>
          <a:off x="5633582" y="1764773"/>
          <a:ext cx="6424300" cy="434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4C1452-1685-4408-BE52-54F561021EE2}"/>
              </a:ext>
            </a:extLst>
          </p:cNvPr>
          <p:cNvSpPr txBox="1"/>
          <p:nvPr/>
        </p:nvSpPr>
        <p:spPr>
          <a:xfrm>
            <a:off x="6361660" y="6108891"/>
            <a:ext cx="496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* </a:t>
            </a:r>
            <a:r>
              <a:rPr lang="en-US" sz="8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Rezultati</a:t>
            </a:r>
            <a:r>
              <a:rPr lang="en-US" sz="8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8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su</a:t>
            </a:r>
            <a:r>
              <a:rPr lang="en-US" sz="8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800" dirty="0" err="1">
                <a:latin typeface="Poppins ExtraLight" panose="00000300000000000000" pitchFamily="2" charset="0"/>
                <a:cs typeface="Poppins ExtraLight" panose="00000300000000000000" pitchFamily="2" charset="0"/>
              </a:rPr>
              <a:t>dobijeni</a:t>
            </a:r>
            <a:r>
              <a:rPr lang="en-US" sz="8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 ra</a:t>
            </a:r>
            <a:r>
              <a:rPr lang="sr-Latn-RS" sz="8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čunanjem prosečnog vremena potrebnog za naredni potez nakon jedne partije sa svakim od algoritama</a:t>
            </a:r>
          </a:p>
        </p:txBody>
      </p:sp>
    </p:spTree>
    <p:extLst>
      <p:ext uri="{BB962C8B-B14F-4D97-AF65-F5344CB8AC3E}">
        <p14:creationId xmlns:p14="http://schemas.microsoft.com/office/powerpoint/2010/main" val="328767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244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 ExtraLight</vt:lpstr>
      <vt:lpstr>Office Theme</vt:lpstr>
      <vt:lpstr> QUORIDOR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AAAA</dc:title>
  <dc:creator>Dimitrije Karanfilovic</dc:creator>
  <cp:lastModifiedBy>Dimitrije Karanfilovic</cp:lastModifiedBy>
  <cp:revision>49</cp:revision>
  <dcterms:created xsi:type="dcterms:W3CDTF">2021-07-02T19:39:13Z</dcterms:created>
  <dcterms:modified xsi:type="dcterms:W3CDTF">2021-07-03T20:27:00Z</dcterms:modified>
</cp:coreProperties>
</file>