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7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Decision time comparison</a:t>
            </a:r>
            <a:endParaRPr lang="sr-Latn-R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title>
    <c:autoTitleDeleted val="0"/>
    <c:plotArea>
      <c:layout>
        <c:manualLayout>
          <c:layoutTarget val="inner"/>
          <c:xMode val="edge"/>
          <c:yMode val="edge"/>
          <c:x val="0.16334380651052577"/>
          <c:y val="4.7462888409002726E-3"/>
          <c:w val="0.80405291641847276"/>
          <c:h val="0.7334028943564385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Minimax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0000"/>
                    <a:lumMod val="108000"/>
                  </a:schemeClr>
                </a:gs>
                <a:gs pos="50000">
                  <a:schemeClr val="accent1">
                    <a:tint val="98000"/>
                    <a:shade val="100000"/>
                    <a:satMod val="100000"/>
                    <a:lumMod val="100000"/>
                  </a:schemeClr>
                </a:gs>
                <a:gs pos="100000">
                  <a:schemeClr val="accent1">
                    <a:shade val="72000"/>
                    <a:satMod val="12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25400" dir="5400000" algn="ctr" rotWithShape="0">
                <a:srgbClr val="000000">
                  <a:alpha val="69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200000"/>
              </a:lightRig>
            </a:scene3d>
            <a:sp3d prstMaterial="plastic">
              <a:bevelT w="25400" h="25400"/>
            </a:sp3d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FC73157-2B90-45C4-A17E-2681A7A088C3}" type="VALUE">
                      <a:rPr lang="en-US" sz="1050"/>
                      <a:pPr/>
                      <a:t>[VALUE]</a:t>
                    </a:fld>
                    <a:endParaRPr lang="sr-Latn-R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F2B7-495C-8F8D-1760FB1D842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r-Latn-R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1"/>
                <c:pt idx="0">
                  <c:v>Time (s)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9A-490A-90F3-E15D51DE9FF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Minimax alpha beta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4000"/>
                    <a:satMod val="100000"/>
                    <a:lumMod val="108000"/>
                  </a:schemeClr>
                </a:gs>
                <a:gs pos="50000">
                  <a:schemeClr val="accent2">
                    <a:tint val="98000"/>
                    <a:shade val="100000"/>
                    <a:satMod val="100000"/>
                    <a:lumMod val="100000"/>
                  </a:schemeClr>
                </a:gs>
                <a:gs pos="100000">
                  <a:schemeClr val="accent2">
                    <a:shade val="72000"/>
                    <a:satMod val="12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25400" dir="5400000" algn="ctr" rotWithShape="0">
                <a:srgbClr val="000000">
                  <a:alpha val="69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200000"/>
              </a:lightRig>
            </a:scene3d>
            <a:sp3d prstMaterial="plastic">
              <a:bevelT w="25400" h="25400"/>
            </a:sp3d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43245012-762B-4374-BE22-4F4E71EFB0EB}" type="VALUE">
                      <a:rPr lang="en-US" sz="1050"/>
                      <a:pPr/>
                      <a:t>[VALUE]</a:t>
                    </a:fld>
                    <a:endParaRPr lang="sr-Latn-R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F2B7-495C-8F8D-1760FB1D842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r-Latn-R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1"/>
                <c:pt idx="0">
                  <c:v>Time (s)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A9A-490A-90F3-E15D51DE9FF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Expectimax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4000"/>
                    <a:satMod val="100000"/>
                    <a:lumMod val="108000"/>
                  </a:schemeClr>
                </a:gs>
                <a:gs pos="50000">
                  <a:schemeClr val="accent3">
                    <a:tint val="98000"/>
                    <a:shade val="100000"/>
                    <a:satMod val="100000"/>
                    <a:lumMod val="100000"/>
                  </a:schemeClr>
                </a:gs>
                <a:gs pos="100000">
                  <a:schemeClr val="accent3">
                    <a:shade val="72000"/>
                    <a:satMod val="12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25400" dir="5400000" algn="ctr" rotWithShape="0">
                <a:srgbClr val="000000">
                  <a:alpha val="69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200000"/>
              </a:lightRig>
            </a:scene3d>
            <a:sp3d prstMaterial="plastic">
              <a:bevelT w="25400" h="25400"/>
            </a:sp3d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6615C15D-76EB-47F0-9A82-3C7117DBFEB6}" type="VALUE">
                      <a:rPr lang="en-US" sz="1050"/>
                      <a:pPr/>
                      <a:t>[VALUE]</a:t>
                    </a:fld>
                    <a:endParaRPr lang="sr-Latn-R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F2B7-495C-8F8D-1760FB1D842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r-Latn-R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1"/>
                <c:pt idx="0">
                  <c:v>Time (s)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0.57999999999999996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A9A-490A-90F3-E15D51DE9FF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Monte Carlo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4000"/>
                    <a:satMod val="100000"/>
                    <a:lumMod val="108000"/>
                  </a:schemeClr>
                </a:gs>
                <a:gs pos="50000">
                  <a:schemeClr val="accent4">
                    <a:tint val="98000"/>
                    <a:shade val="100000"/>
                    <a:satMod val="100000"/>
                    <a:lumMod val="100000"/>
                  </a:schemeClr>
                </a:gs>
                <a:gs pos="100000">
                  <a:schemeClr val="accent4">
                    <a:shade val="72000"/>
                    <a:satMod val="12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25400" dir="5400000" algn="ctr" rotWithShape="0">
                <a:srgbClr val="000000">
                  <a:alpha val="69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200000"/>
              </a:lightRig>
            </a:scene3d>
            <a:sp3d prstMaterial="plastic">
              <a:bevelT w="25400" h="25400"/>
            </a:sp3d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B3F8695-FE5E-4D3A-A95F-54FA4811FCD6}" type="VALUE">
                      <a:rPr lang="en-US" sz="1050"/>
                      <a:pPr/>
                      <a:t>[VALUE]</a:t>
                    </a:fld>
                    <a:endParaRPr lang="sr-Latn-R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F2B7-495C-8F8D-1760FB1D842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r-Latn-R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1"/>
                <c:pt idx="0">
                  <c:v>Time (s)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 formatCode="0.00">
                  <c:v>2.04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2B7-495C-8F8D-1760FB1D84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207111744"/>
        <c:axId val="1207108832"/>
      </c:barChart>
      <c:catAx>
        <c:axId val="12071117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1207108832"/>
        <c:crosses val="autoZero"/>
        <c:auto val="1"/>
        <c:lblAlgn val="ctr"/>
        <c:lblOffset val="100"/>
        <c:noMultiLvlLbl val="0"/>
      </c:catAx>
      <c:valAx>
        <c:axId val="12071088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1207111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sr-Latn-R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7A3A-FA9A-4C8B-B407-465FDAB1CE96}" type="datetimeFigureOut">
              <a:rPr lang="sr-Latn-RS" smtClean="0"/>
              <a:t>4.7.2021.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394C-F1D5-4C4A-BA3E-6F632CB6E82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73301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7A3A-FA9A-4C8B-B407-465FDAB1CE96}" type="datetimeFigureOut">
              <a:rPr lang="sr-Latn-RS" smtClean="0"/>
              <a:t>4.7.2021.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394C-F1D5-4C4A-BA3E-6F632CB6E82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78722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7A3A-FA9A-4C8B-B407-465FDAB1CE96}" type="datetimeFigureOut">
              <a:rPr lang="sr-Latn-RS" smtClean="0"/>
              <a:t>4.7.2021.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394C-F1D5-4C4A-BA3E-6F632CB6E82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59697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7A3A-FA9A-4C8B-B407-465FDAB1CE96}" type="datetimeFigureOut">
              <a:rPr lang="sr-Latn-RS" smtClean="0"/>
              <a:t>4.7.2021.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394C-F1D5-4C4A-BA3E-6F632CB6E824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07943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7A3A-FA9A-4C8B-B407-465FDAB1CE96}" type="datetimeFigureOut">
              <a:rPr lang="sr-Latn-RS" smtClean="0"/>
              <a:t>4.7.2021.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394C-F1D5-4C4A-BA3E-6F632CB6E82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930646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7A3A-FA9A-4C8B-B407-465FDAB1CE96}" type="datetimeFigureOut">
              <a:rPr lang="sr-Latn-RS" smtClean="0"/>
              <a:t>4.7.2021.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394C-F1D5-4C4A-BA3E-6F632CB6E82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225948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7A3A-FA9A-4C8B-B407-465FDAB1CE96}" type="datetimeFigureOut">
              <a:rPr lang="sr-Latn-RS" smtClean="0"/>
              <a:t>4.7.2021.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394C-F1D5-4C4A-BA3E-6F632CB6E82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695440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7A3A-FA9A-4C8B-B407-465FDAB1CE96}" type="datetimeFigureOut">
              <a:rPr lang="sr-Latn-RS" smtClean="0"/>
              <a:t>4.7.2021.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394C-F1D5-4C4A-BA3E-6F632CB6E82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257446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7A3A-FA9A-4C8B-B407-465FDAB1CE96}" type="datetimeFigureOut">
              <a:rPr lang="sr-Latn-RS" smtClean="0"/>
              <a:t>4.7.2021.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394C-F1D5-4C4A-BA3E-6F632CB6E82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929447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7A3A-FA9A-4C8B-B407-465FDAB1CE96}" type="datetimeFigureOut">
              <a:rPr lang="sr-Latn-RS" smtClean="0"/>
              <a:t>4.7.2021.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394C-F1D5-4C4A-BA3E-6F632CB6E82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257235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7A3A-FA9A-4C8B-B407-465FDAB1CE96}" type="datetimeFigureOut">
              <a:rPr lang="sr-Latn-RS" smtClean="0"/>
              <a:t>4.7.2021.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394C-F1D5-4C4A-BA3E-6F632CB6E82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80772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7A3A-FA9A-4C8B-B407-465FDAB1CE96}" type="datetimeFigureOut">
              <a:rPr lang="sr-Latn-RS" smtClean="0"/>
              <a:t>4.7.2021.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394C-F1D5-4C4A-BA3E-6F632CB6E82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66458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7A3A-FA9A-4C8B-B407-465FDAB1CE96}" type="datetimeFigureOut">
              <a:rPr lang="sr-Latn-RS" smtClean="0"/>
              <a:t>4.7.2021.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394C-F1D5-4C4A-BA3E-6F632CB6E82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467323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7A3A-FA9A-4C8B-B407-465FDAB1CE96}" type="datetimeFigureOut">
              <a:rPr lang="sr-Latn-RS" smtClean="0"/>
              <a:t>4.7.2021.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394C-F1D5-4C4A-BA3E-6F632CB6E82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643778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7A3A-FA9A-4C8B-B407-465FDAB1CE96}" type="datetimeFigureOut">
              <a:rPr lang="sr-Latn-RS" smtClean="0"/>
              <a:t>4.7.2021.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394C-F1D5-4C4A-BA3E-6F632CB6E82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8007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7A3A-FA9A-4C8B-B407-465FDAB1CE96}" type="datetimeFigureOut">
              <a:rPr lang="sr-Latn-RS" smtClean="0"/>
              <a:t>4.7.2021.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394C-F1D5-4C4A-BA3E-6F632CB6E82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55507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7A3A-FA9A-4C8B-B407-465FDAB1CE96}" type="datetimeFigureOut">
              <a:rPr lang="sr-Latn-RS" smtClean="0"/>
              <a:t>4.7.2021.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394C-F1D5-4C4A-BA3E-6F632CB6E82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183188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9AD7A3A-FA9A-4C8B-B407-465FDAB1CE96}" type="datetimeFigureOut">
              <a:rPr lang="sr-Latn-RS" smtClean="0"/>
              <a:t>4.7.2021.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FFD394C-F1D5-4C4A-BA3E-6F632CB6E82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336942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8" r:id="rId1"/>
    <p:sldLayoutId id="2147484069" r:id="rId2"/>
    <p:sldLayoutId id="2147484070" r:id="rId3"/>
    <p:sldLayoutId id="2147484071" r:id="rId4"/>
    <p:sldLayoutId id="2147484072" r:id="rId5"/>
    <p:sldLayoutId id="2147484073" r:id="rId6"/>
    <p:sldLayoutId id="2147484074" r:id="rId7"/>
    <p:sldLayoutId id="2147484075" r:id="rId8"/>
    <p:sldLayoutId id="2147484076" r:id="rId9"/>
    <p:sldLayoutId id="2147484077" r:id="rId10"/>
    <p:sldLayoutId id="2147484078" r:id="rId11"/>
    <p:sldLayoutId id="2147484079" r:id="rId12"/>
    <p:sldLayoutId id="2147484080" r:id="rId13"/>
    <p:sldLayoutId id="2147484081" r:id="rId14"/>
    <p:sldLayoutId id="2147484082" r:id="rId15"/>
    <p:sldLayoutId id="2147484083" r:id="rId16"/>
    <p:sldLayoutId id="214748408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n.wikipedia.org/wiki/Quoridor" TargetMode="Externa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D3213-36FF-498E-AF34-46409C1CE7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4954" y="-38518"/>
            <a:ext cx="9169911" cy="897392"/>
          </a:xfrm>
        </p:spPr>
        <p:txBody>
          <a:bodyPr>
            <a:normAutofit/>
          </a:bodyPr>
          <a:lstStyle/>
          <a:p>
            <a:pPr algn="just"/>
            <a:r>
              <a:rPr lang="en-US" b="1" dirty="0">
                <a:latin typeface="Poppins ExtraLight" panose="00000300000000000000" pitchFamily="2" charset="0"/>
                <a:cs typeface="Poppins ExtraLight" panose="00000300000000000000" pitchFamily="2" charset="0"/>
              </a:rPr>
              <a:t>	</a:t>
            </a:r>
            <a:r>
              <a:rPr lang="en-US" sz="5300" b="1" dirty="0">
                <a:latin typeface="Poppins ExtraLight" panose="00000300000000000000" pitchFamily="2" charset="0"/>
                <a:cs typeface="Poppins ExtraLight" panose="00000300000000000000" pitchFamily="2" charset="0"/>
              </a:rPr>
              <a:t>QUORIDOR BOT</a:t>
            </a:r>
            <a:endParaRPr lang="sr-Latn-RS" b="1" dirty="0">
              <a:latin typeface="Poppins ExtraLight" panose="00000300000000000000" pitchFamily="2" charset="0"/>
              <a:cs typeface="Poppins ExtraLight" panose="000003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B9A3F9-CE29-4149-B06C-FACACE6DB977}"/>
              </a:ext>
            </a:extLst>
          </p:cNvPr>
          <p:cNvSpPr txBox="1"/>
          <p:nvPr/>
        </p:nvSpPr>
        <p:spPr>
          <a:xfrm>
            <a:off x="217283" y="656775"/>
            <a:ext cx="44418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ExtraLight" panose="00000300000000000000" pitchFamily="2" charset="0"/>
                <a:cs typeface="Poppins ExtraLight" panose="00000300000000000000" pitchFamily="2" charset="0"/>
              </a:rPr>
              <a:t>INTRODUCTION</a:t>
            </a:r>
            <a:endParaRPr lang="sr-Latn-R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 ExtraLight" panose="00000300000000000000" pitchFamily="2" charset="0"/>
              <a:cs typeface="Poppins ExtraLight" panose="00000300000000000000" pitchFamily="2" charset="0"/>
            </a:endParaRPr>
          </a:p>
          <a:p>
            <a:pPr algn="just"/>
            <a:r>
              <a:rPr lang="en-US" sz="1200" dirty="0" err="1">
                <a:latin typeface="Poppins ExtraLight" panose="00000300000000000000" pitchFamily="2" charset="0"/>
                <a:cs typeface="Poppins ExtraLight" panose="00000300000000000000" pitchFamily="2" charset="0"/>
              </a:rPr>
              <a:t>Quori</a:t>
            </a:r>
            <a:r>
              <a:rPr lang="sr-Latn-RS" sz="1200" dirty="0">
                <a:latin typeface="Poppins ExtraLight" panose="00000300000000000000" pitchFamily="2" charset="0"/>
                <a:cs typeface="Poppins ExtraLight" panose="00000300000000000000" pitchFamily="2" charset="0"/>
              </a:rPr>
              <a:t>d</a:t>
            </a:r>
            <a:r>
              <a:rPr lang="en-US" sz="1200" dirty="0">
                <a:latin typeface="Poppins ExtraLight" panose="00000300000000000000" pitchFamily="2" charset="0"/>
                <a:cs typeface="Poppins ExtraLight" panose="00000300000000000000" pitchFamily="2" charset="0"/>
              </a:rPr>
              <a:t>or is a board game invented in</a:t>
            </a:r>
            <a:r>
              <a:rPr lang="sr-Latn-RS" sz="1200" dirty="0">
                <a:latin typeface="Poppins ExtraLight" panose="00000300000000000000" pitchFamily="2" charset="0"/>
                <a:cs typeface="Poppins ExtraLight" panose="00000300000000000000" pitchFamily="2" charset="0"/>
              </a:rPr>
              <a:t> 1995. </a:t>
            </a:r>
            <a:r>
              <a:rPr lang="en-US" sz="1200" dirty="0">
                <a:latin typeface="Poppins ExtraLight" panose="00000300000000000000" pitchFamily="2" charset="0"/>
                <a:cs typeface="Poppins ExtraLight" panose="00000300000000000000" pitchFamily="2" charset="0"/>
              </a:rPr>
              <a:t>You can read the rules </a:t>
            </a:r>
            <a:r>
              <a:rPr lang="en-US" sz="1200" dirty="0">
                <a:latin typeface="Poppins ExtraLight" panose="00000300000000000000" pitchFamily="2" charset="0"/>
                <a:cs typeface="Poppins ExtraLight" panose="00000300000000000000" pitchFamily="2" charset="0"/>
                <a:hlinkClick r:id="rId2"/>
              </a:rPr>
              <a:t>here</a:t>
            </a:r>
            <a:r>
              <a:rPr lang="en-US" sz="1200" dirty="0">
                <a:latin typeface="Poppins ExtraLight" panose="00000300000000000000" pitchFamily="2" charset="0"/>
                <a:cs typeface="Poppins ExtraLight" panose="00000300000000000000" pitchFamily="2" charset="0"/>
              </a:rPr>
              <a:t>. The goal is to reach the opposite end of the board before the opponent. You can use walls to interfere with your opponent.</a:t>
            </a:r>
            <a:endParaRPr lang="sr-Latn-RS" sz="1200" dirty="0">
              <a:latin typeface="Poppins ExtraLight" panose="00000300000000000000" pitchFamily="2" charset="0"/>
              <a:cs typeface="Poppins ExtraLight" panose="000003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A26AEB-F5E4-49B2-9D71-23C6DF51BDE1}"/>
              </a:ext>
            </a:extLst>
          </p:cNvPr>
          <p:cNvSpPr txBox="1"/>
          <p:nvPr/>
        </p:nvSpPr>
        <p:spPr>
          <a:xfrm>
            <a:off x="134119" y="5737890"/>
            <a:ext cx="47461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200" b="1" cap="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ExtraLight" panose="00000300000000000000" pitchFamily="2" charset="0"/>
                <a:cs typeface="Poppins ExtraLight" panose="00000300000000000000" pitchFamily="2" charset="0"/>
              </a:rPr>
              <a:t>Reference</a:t>
            </a:r>
            <a:r>
              <a:rPr lang="en-US" sz="1200" b="1" cap="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ExtraLight" panose="00000300000000000000" pitchFamily="2" charset="0"/>
                <a:cs typeface="Poppins ExtraLight" panose="00000300000000000000" pitchFamily="2" charset="0"/>
              </a:rPr>
              <a:t>s</a:t>
            </a:r>
            <a:endParaRPr lang="sr-Latn-RS" sz="1200" b="1" cap="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 ExtraLight" panose="00000300000000000000" pitchFamily="2" charset="0"/>
              <a:cs typeface="Poppins ExtraLight" panose="00000300000000000000" pitchFamily="2" charset="0"/>
            </a:endParaRPr>
          </a:p>
          <a:p>
            <a:r>
              <a:rPr lang="sr-Latn-RS" sz="1100" dirty="0">
                <a:latin typeface="Poppins ExtraLight" panose="00000300000000000000" pitchFamily="2" charset="0"/>
                <a:cs typeface="Poppins ExtraLight" panose="00000300000000000000" pitchFamily="2" charset="0"/>
              </a:rPr>
              <a:t>RESPALL, Victor Massague; BROWN, Joseph Alexander; ASLAM, Hamna. Monte carlo tree search for quoridor. In: </a:t>
            </a:r>
            <a:r>
              <a:rPr lang="sr-Latn-RS" sz="1100" i="1" dirty="0">
                <a:latin typeface="Poppins ExtraLight" panose="00000300000000000000" pitchFamily="2" charset="0"/>
                <a:cs typeface="Poppins ExtraLight" panose="00000300000000000000" pitchFamily="2" charset="0"/>
              </a:rPr>
              <a:t>19th International Conference on Intelligent Games and Simulation, GAME-ON</a:t>
            </a:r>
            <a:r>
              <a:rPr lang="sr-Latn-RS" sz="1100" dirty="0">
                <a:latin typeface="Poppins ExtraLight" panose="00000300000000000000" pitchFamily="2" charset="0"/>
                <a:cs typeface="Poppins ExtraLight" panose="00000300000000000000" pitchFamily="2" charset="0"/>
              </a:rPr>
              <a:t>. 2018. p. 5-9.</a:t>
            </a:r>
            <a:endParaRPr lang="sr-Latn-R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 ExtraLight" panose="00000300000000000000" pitchFamily="2" charset="0"/>
              <a:cs typeface="Poppins ExtraLight" panose="000003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791512-E55D-43AD-9A98-E8B316636248}"/>
              </a:ext>
            </a:extLst>
          </p:cNvPr>
          <p:cNvSpPr txBox="1"/>
          <p:nvPr/>
        </p:nvSpPr>
        <p:spPr>
          <a:xfrm>
            <a:off x="217283" y="1883761"/>
            <a:ext cx="43368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ExtraLight" panose="00000300000000000000" pitchFamily="2" charset="0"/>
                <a:cs typeface="Poppins ExtraLight" panose="00000300000000000000" pitchFamily="2" charset="0"/>
              </a:rPr>
              <a:t>PROBLEM</a:t>
            </a:r>
          </a:p>
          <a:p>
            <a:r>
              <a:rPr lang="en-US" sz="1200" dirty="0">
                <a:latin typeface="Poppins ExtraLight" panose="00000300000000000000" pitchFamily="2" charset="0"/>
                <a:cs typeface="Poppins ExtraLight" panose="00000300000000000000" pitchFamily="2" charset="0"/>
              </a:rPr>
              <a:t>At first glance, the game doesn’t seem so complicated.</a:t>
            </a:r>
            <a:r>
              <a:rPr lang="sr-Latn-RS" sz="1200" dirty="0">
                <a:latin typeface="Poppins ExtraLight" panose="00000300000000000000" pitchFamily="2" charset="0"/>
                <a:cs typeface="Poppins ExtraLight" panose="00000300000000000000" pitchFamily="2" charset="0"/>
              </a:rPr>
              <a:t> </a:t>
            </a:r>
            <a:r>
              <a:rPr lang="en-US" sz="1200" dirty="0">
                <a:latin typeface="Poppins ExtraLight" panose="00000300000000000000" pitchFamily="2" charset="0"/>
                <a:cs typeface="Poppins ExtraLight" panose="00000300000000000000" pitchFamily="2" charset="0"/>
              </a:rPr>
              <a:t>However, the number of positions where walls can be placed is large and that increases the game’s complexity. Because there are 128 places on which you can place a wall, and each wall borders 4 fields, and there are 20 walls, the total number of places for walls increases quickly, and with it the game’s tree size complexity. The </a:t>
            </a:r>
            <a:r>
              <a:rPr lang="en-US" sz="1200" dirty="0" err="1">
                <a:latin typeface="Poppins ExtraLight" panose="00000300000000000000" pitchFamily="2" charset="0"/>
                <a:cs typeface="Poppins ExtraLight" panose="00000300000000000000" pitchFamily="2" charset="0"/>
              </a:rPr>
              <a:t>quoridor’s</a:t>
            </a:r>
            <a:r>
              <a:rPr lang="en-US" sz="1200" dirty="0">
                <a:latin typeface="Poppins ExtraLight" panose="00000300000000000000" pitchFamily="2" charset="0"/>
                <a:cs typeface="Poppins ExtraLight" panose="00000300000000000000" pitchFamily="2" charset="0"/>
              </a:rPr>
              <a:t> game tree size is 10</a:t>
            </a:r>
            <a:r>
              <a:rPr lang="en-US" sz="1200" baseline="30000" dirty="0">
                <a:latin typeface="Poppins ExtraLight" panose="00000300000000000000" pitchFamily="2" charset="0"/>
                <a:cs typeface="Poppins ExtraLight" panose="00000300000000000000" pitchFamily="2" charset="0"/>
              </a:rPr>
              <a:t>162</a:t>
            </a:r>
            <a:r>
              <a:rPr lang="sr-Latn-RS" sz="1200" baseline="30000" dirty="0">
                <a:latin typeface="Poppins ExtraLight" panose="00000300000000000000" pitchFamily="2" charset="0"/>
                <a:cs typeface="Poppins ExtraLight" panose="00000300000000000000" pitchFamily="2" charset="0"/>
              </a:rPr>
              <a:t> </a:t>
            </a:r>
            <a:r>
              <a:rPr lang="en-US" sz="1200" baseline="30000" dirty="0">
                <a:latin typeface="Poppins ExtraLight" panose="00000300000000000000" pitchFamily="2" charset="0"/>
                <a:cs typeface="Poppins ExtraLight" panose="00000300000000000000" pitchFamily="2" charset="0"/>
              </a:rPr>
              <a:t> </a:t>
            </a:r>
            <a:r>
              <a:rPr lang="en-US" sz="1200" dirty="0">
                <a:latin typeface="Poppins ExtraLight" panose="00000300000000000000" pitchFamily="2" charset="0"/>
                <a:cs typeface="Poppins ExtraLight" panose="00000300000000000000" pitchFamily="2" charset="0"/>
              </a:rPr>
              <a:t>[ 1 ], whereas the one of chess is 10</a:t>
            </a:r>
            <a:r>
              <a:rPr lang="en-US" sz="1200" baseline="30000" dirty="0">
                <a:latin typeface="Poppins ExtraLight" panose="00000300000000000000" pitchFamily="2" charset="0"/>
                <a:cs typeface="Poppins ExtraLight" panose="00000300000000000000" pitchFamily="2" charset="0"/>
              </a:rPr>
              <a:t>123</a:t>
            </a:r>
            <a:r>
              <a:rPr lang="sr-Latn-RS" sz="1200" baseline="30000" dirty="0">
                <a:latin typeface="Poppins ExtraLight" panose="00000300000000000000" pitchFamily="2" charset="0"/>
                <a:cs typeface="Poppins ExtraLight" panose="00000300000000000000" pitchFamily="2" charset="0"/>
              </a:rPr>
              <a:t> </a:t>
            </a:r>
            <a:r>
              <a:rPr lang="sr-Latn-RS" sz="1200" dirty="0">
                <a:latin typeface="Poppins ExtraLight" panose="00000300000000000000" pitchFamily="2" charset="0"/>
                <a:cs typeface="Poppins ExtraLight" panose="00000300000000000000" pitchFamily="2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188276-64C8-405B-B466-1BD325FF6D04}"/>
              </a:ext>
            </a:extLst>
          </p:cNvPr>
          <p:cNvSpPr txBox="1"/>
          <p:nvPr/>
        </p:nvSpPr>
        <p:spPr>
          <a:xfrm>
            <a:off x="2507205" y="3822753"/>
            <a:ext cx="3126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ExtraLight" panose="00000300000000000000" pitchFamily="2" charset="0"/>
                <a:cs typeface="Poppins ExtraLight" panose="00000300000000000000" pitchFamily="2" charset="0"/>
              </a:rPr>
              <a:t>ALGORIT</a:t>
            </a:r>
            <a:r>
              <a:rPr lang="sr-Latn-R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ExtraLight" panose="00000300000000000000" pitchFamily="2" charset="0"/>
                <a:cs typeface="Poppins ExtraLight" panose="00000300000000000000" pitchFamily="2" charset="0"/>
              </a:rPr>
              <a:t>HMS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 ExtraLight" panose="00000300000000000000" pitchFamily="2" charset="0"/>
              <a:cs typeface="Poppins ExtraLight" panose="00000300000000000000" pitchFamily="2" charset="0"/>
            </a:endParaRPr>
          </a:p>
          <a:p>
            <a:r>
              <a:rPr lang="sr-Latn-RS" sz="1200" dirty="0">
                <a:latin typeface="Poppins ExtraLight" panose="00000300000000000000" pitchFamily="2" charset="0"/>
                <a:cs typeface="Poppins ExtraLight" panose="00000300000000000000" pitchFamily="2" charset="0"/>
              </a:rPr>
              <a:t>Algorithms used are</a:t>
            </a:r>
            <a:r>
              <a:rPr lang="en-US" sz="1200" dirty="0">
                <a:latin typeface="Poppins ExtraLight" panose="00000300000000000000" pitchFamily="2" charset="0"/>
                <a:cs typeface="Poppins ExtraLight" panose="00000300000000000000" pitchFamily="2" charset="0"/>
              </a:rPr>
              <a:t>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Poppins ExtraLight" panose="00000300000000000000" pitchFamily="2" charset="0"/>
                <a:cs typeface="Poppins ExtraLight" panose="00000300000000000000" pitchFamily="2" charset="0"/>
              </a:rPr>
              <a:t>Minimax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Poppins ExtraLight" panose="00000300000000000000" pitchFamily="2" charset="0"/>
                <a:cs typeface="Poppins ExtraLight" panose="00000300000000000000" pitchFamily="2" charset="0"/>
              </a:rPr>
              <a:t>Minimax with alpha-beta pruning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>
                <a:latin typeface="Poppins ExtraLight" panose="00000300000000000000" pitchFamily="2" charset="0"/>
                <a:cs typeface="Poppins ExtraLight" panose="00000300000000000000" pitchFamily="2" charset="0"/>
              </a:rPr>
              <a:t>Expectimax</a:t>
            </a:r>
            <a:endParaRPr lang="en-US" sz="1200" dirty="0">
              <a:latin typeface="Poppins ExtraLight" panose="00000300000000000000" pitchFamily="2" charset="0"/>
              <a:cs typeface="Poppins ExtraLight" panose="000003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Poppins ExtraLight" panose="00000300000000000000" pitchFamily="2" charset="0"/>
                <a:cs typeface="Poppins ExtraLight" panose="00000300000000000000" pitchFamily="2" charset="0"/>
              </a:rPr>
              <a:t>Monte Carlo tree search</a:t>
            </a:r>
            <a:endParaRPr lang="sr-Latn-RS" sz="1200" dirty="0">
              <a:latin typeface="Poppins ExtraLight" panose="00000300000000000000" pitchFamily="2" charset="0"/>
              <a:cs typeface="Poppins ExtraLight" panose="00000300000000000000" pitchFamily="2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97C429-0104-4485-A20B-4A91D3D09D33}"/>
              </a:ext>
            </a:extLst>
          </p:cNvPr>
          <p:cNvGrpSpPr/>
          <p:nvPr/>
        </p:nvGrpSpPr>
        <p:grpSpPr>
          <a:xfrm>
            <a:off x="295228" y="3848780"/>
            <a:ext cx="2211977" cy="1731716"/>
            <a:chOff x="6775269" y="1266170"/>
            <a:chExt cx="2211977" cy="173171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36F08ED-6665-4A71-BA8F-6ABAA0B0D2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5269" y="1266170"/>
              <a:ext cx="2211977" cy="147601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6DD2D7A-5819-4275-8F1B-C7EC9E85CCA1}"/>
                </a:ext>
              </a:extLst>
            </p:cNvPr>
            <p:cNvSpPr txBox="1"/>
            <p:nvPr/>
          </p:nvSpPr>
          <p:spPr>
            <a:xfrm>
              <a:off x="6783978" y="2767054"/>
              <a:ext cx="22032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i="1" dirty="0" err="1">
                  <a:latin typeface="Poppins ExtraLight" panose="00000300000000000000" pitchFamily="2" charset="0"/>
                  <a:cs typeface="Poppins ExtraLight" panose="00000300000000000000" pitchFamily="2" charset="0"/>
                </a:rPr>
                <a:t>Quoridor</a:t>
              </a:r>
              <a:r>
                <a:rPr lang="en-US" sz="900" i="1" dirty="0">
                  <a:latin typeface="Poppins ExtraLight" panose="00000300000000000000" pitchFamily="2" charset="0"/>
                  <a:cs typeface="Poppins ExtraLight" panose="00000300000000000000" pitchFamily="2" charset="0"/>
                </a:rPr>
                <a:t> table example</a:t>
              </a:r>
              <a:endParaRPr lang="sr-Latn-RS" sz="900" i="1" dirty="0">
                <a:latin typeface="Poppins ExtraLight" panose="00000300000000000000" pitchFamily="2" charset="0"/>
                <a:cs typeface="Poppins ExtraLight" panose="00000300000000000000" pitchFamily="2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73FF466-72FF-4CA3-8732-55C885909B79}"/>
              </a:ext>
            </a:extLst>
          </p:cNvPr>
          <p:cNvSpPr txBox="1"/>
          <p:nvPr/>
        </p:nvSpPr>
        <p:spPr>
          <a:xfrm>
            <a:off x="6554029" y="749109"/>
            <a:ext cx="52508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ExtraLight" panose="00000300000000000000" pitchFamily="2" charset="0"/>
                <a:cs typeface="Poppins ExtraLight" panose="00000300000000000000" pitchFamily="2" charset="0"/>
              </a:rPr>
              <a:t>RESULTS</a:t>
            </a:r>
          </a:p>
          <a:p>
            <a:r>
              <a:rPr lang="sr-Latn-RS" sz="1200" dirty="0">
                <a:latin typeface="Poppins ExtraLight" panose="00000300000000000000" pitchFamily="2" charset="0"/>
                <a:cs typeface="Poppins ExtraLight" panose="00000300000000000000" pitchFamily="2" charset="0"/>
              </a:rPr>
              <a:t>Algori</a:t>
            </a:r>
            <a:r>
              <a:rPr lang="en-US" sz="1200" dirty="0" err="1">
                <a:latin typeface="Poppins ExtraLight" panose="00000300000000000000" pitchFamily="2" charset="0"/>
                <a:cs typeface="Poppins ExtraLight" panose="00000300000000000000" pitchFamily="2" charset="0"/>
              </a:rPr>
              <a:t>thms</a:t>
            </a:r>
            <a:r>
              <a:rPr lang="en-US" sz="1200" dirty="0">
                <a:latin typeface="Poppins ExtraLight" panose="00000300000000000000" pitchFamily="2" charset="0"/>
                <a:cs typeface="Poppins ExtraLight" panose="00000300000000000000" pitchFamily="2" charset="0"/>
              </a:rPr>
              <a:t> were compared in regards to the time it took them to calculate the next move</a:t>
            </a:r>
            <a:r>
              <a:rPr lang="sr-Latn-RS" sz="1200" dirty="0">
                <a:latin typeface="Poppins ExtraLight" panose="00000300000000000000" pitchFamily="2" charset="0"/>
                <a:cs typeface="Poppins ExtraLight" panose="00000300000000000000" pitchFamily="2" charset="0"/>
              </a:rPr>
              <a:t>.</a:t>
            </a:r>
            <a:r>
              <a:rPr lang="en-US" sz="1200" dirty="0">
                <a:latin typeface="Poppins ExtraLight" panose="00000300000000000000" pitchFamily="2" charset="0"/>
                <a:cs typeface="Poppins ExtraLight" panose="00000300000000000000" pitchFamily="2" charset="0"/>
              </a:rPr>
              <a:t> The results are displayed in the graph below*:</a:t>
            </a:r>
          </a:p>
          <a:p>
            <a:endParaRPr lang="en-US" sz="1200" dirty="0">
              <a:latin typeface="Poppins ExtraLight" panose="00000300000000000000" pitchFamily="2" charset="0"/>
              <a:cs typeface="Poppins ExtraLight" panose="00000300000000000000" pitchFamily="2" charset="0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A1FD3D4-65E4-408A-A98A-0F679DC53E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2840493"/>
              </p:ext>
            </p:extLst>
          </p:nvPr>
        </p:nvGraphicFramePr>
        <p:xfrm>
          <a:off x="5633582" y="1764773"/>
          <a:ext cx="6424300" cy="4344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14C1452-1685-4408-BE52-54F561021EE2}"/>
              </a:ext>
            </a:extLst>
          </p:cNvPr>
          <p:cNvSpPr txBox="1"/>
          <p:nvPr/>
        </p:nvSpPr>
        <p:spPr>
          <a:xfrm>
            <a:off x="6361660" y="6108891"/>
            <a:ext cx="4968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Poppins ExtraLight" panose="00000300000000000000" pitchFamily="2" charset="0"/>
                <a:cs typeface="Poppins ExtraLight" panose="00000300000000000000" pitchFamily="2" charset="0"/>
              </a:rPr>
              <a:t>*Results were acquired by calculating average time needed for next move after one game with each of the bots. Results were acquired by playing on a computer with AMD Ryzen 5 2600X processor.</a:t>
            </a:r>
            <a:endParaRPr lang="sr-Latn-RS" sz="800" dirty="0">
              <a:latin typeface="Poppins ExtraLight" panose="00000300000000000000" pitchFamily="2" charset="0"/>
              <a:cs typeface="Poppins ExtraLight" panose="000003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67208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159</TotalTime>
  <Words>274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Poppins ExtraLight</vt:lpstr>
      <vt:lpstr>Tw Cen MT</vt:lpstr>
      <vt:lpstr>Droplet</vt:lpstr>
      <vt:lpstr> QUORIDOR BOT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AAAA</dc:title>
  <dc:creator>Dimitrije Karanfilovic</dc:creator>
  <cp:lastModifiedBy>Dimitrije Karanfilovic</cp:lastModifiedBy>
  <cp:revision>68</cp:revision>
  <dcterms:created xsi:type="dcterms:W3CDTF">2021-07-02T19:39:13Z</dcterms:created>
  <dcterms:modified xsi:type="dcterms:W3CDTF">2021-07-04T13:49:29Z</dcterms:modified>
</cp:coreProperties>
</file>