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305" r:id="rId20"/>
    <p:sldId id="277"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4" r:id="rId35"/>
    <p:sldId id="317" r:id="rId36"/>
    <p:sldId id="315" r:id="rId37"/>
    <p:sldId id="316" r:id="rId38"/>
    <p:sldId id="313" r:id="rId39"/>
    <p:sldId id="29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7" autoAdjust="0"/>
  </p:normalViewPr>
  <p:slideViewPr>
    <p:cSldViewPr>
      <p:cViewPr varScale="1">
        <p:scale>
          <a:sx n="107" d="100"/>
          <a:sy n="107" d="100"/>
        </p:scale>
        <p:origin x="194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3/20/2024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2.png"/><Relationship Id="rId4" Type="http://schemas.openxmlformats.org/officeDocument/2006/relationships/diagramLayout" Target="../diagrams/layout13.xml"/><Relationship Id="rId9" Type="http://schemas.openxmlformats.org/officeDocument/2006/relationships/image" Target="../media/image34.svg"/></Relationships>
</file>

<file path=ppt/slides/_rels/slide3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6.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6.jpeg"/><Relationship Id="rId4" Type="http://schemas.openxmlformats.org/officeDocument/2006/relationships/diagramLayout" Target="../diagrams/layout15.xml"/><Relationship Id="rId9" Type="http://schemas.openxmlformats.org/officeDocument/2006/relationships/image" Target="../media/image34.svg"/></Relationships>
</file>

<file path=ppt/slides/_rels/slide38.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a:t>
            </a:r>
            <a:r>
              <a:rPr lang="en-US" sz="1400" b="1" dirty="0"/>
              <a:t>state</a:t>
            </a:r>
            <a:r>
              <a:rPr lang="en-US" sz="1400" dirty="0"/>
              <a:t> of the environment. The agent can “see” the whole environment.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state.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738664"/>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The next state of the environment is completely determined by the current state and the agent’s action.</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The next state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4989493"/>
            <a:ext cx="3192066" cy="954107"/>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 It knows the so-called </a:t>
            </a:r>
            <a:r>
              <a:rPr lang="en-US" sz="1400" b="1" dirty="0"/>
              <a:t>transition function</a:t>
            </a:r>
            <a:r>
              <a:rPr lang="en-US" sz="1400" dirty="0"/>
              <a:t>. </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097212"/>
            <a:ext cx="3807618" cy="738664"/>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 It needs to learn the  transition function by trying actions. </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 grpId="0"/>
      <p:bldP spid="10" grpId="0"/>
      <p:bldP spid="12" grpId="0"/>
      <p:bldP spid="14" grpId="0"/>
      <p:bldP spid="16" grpId="0"/>
      <p:bldP spid="18"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3" y="4313237"/>
              <a:ext cx="1068148" cy="391495"/>
            </a:xfrm>
            <a:prstGeom prst="rect">
              <a:avLst/>
            </a:prstGeom>
          </p:spPr>
          <p:txBody>
            <a:bodyPr wrap="none">
              <a:spAutoFit/>
            </a:bodyPr>
            <a:lstStyle/>
            <a:p>
              <a:r>
                <a:rPr lang="en-US" dirty="0"/>
                <a:t>Episodic</a:t>
              </a:r>
            </a:p>
          </p:txBody>
        </p:sp>
        <p:sp>
          <p:nvSpPr>
            <p:cNvPr id="12" name="Rectangle 11"/>
            <p:cNvSpPr/>
            <p:nvPr/>
          </p:nvSpPr>
          <p:spPr>
            <a:xfrm>
              <a:off x="5562601" y="4332347"/>
              <a:ext cx="1068148" cy="391495"/>
            </a:xfrm>
            <a:prstGeom prst="rect">
              <a:avLst/>
            </a:prstGeom>
          </p:spPr>
          <p:txBody>
            <a:bodyPr wrap="none">
              <a:spAutoFit/>
            </a:bodyPr>
            <a:lstStyle/>
            <a:p>
              <a:r>
                <a:rPr lang="en-US" dirty="0"/>
                <a:t>Episodic</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305669"/>
            <a:ext cx="2011567" cy="1905000"/>
          </a:xfrm>
          <a:prstGeom prst="wedgeRectCallout">
            <a:avLst>
              <a:gd name="adj1" fmla="val 127618"/>
              <a:gd name="adj2" fmla="val 1586"/>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Agent Function</a:t>
            </a:r>
          </a:p>
          <a:p>
            <a:pPr marL="285750" indent="-285750">
              <a:buFont typeface="Arial" panose="020B0604020202020204" pitchFamily="34" charset="0"/>
              <a:buChar char="•"/>
            </a:pPr>
            <a:r>
              <a:rPr lang="en-US" sz="1600" dirty="0"/>
              <a:t>Assess performance measure</a:t>
            </a:r>
          </a:p>
          <a:p>
            <a:pPr marL="285750" indent="-285750">
              <a:buFont typeface="Arial" panose="020B0604020202020204" pitchFamily="34" charset="0"/>
              <a:buChar char="•"/>
            </a:pPr>
            <a:r>
              <a:rPr lang="en-US" sz="1600" dirty="0"/>
              <a:t>Remember percept sequence</a:t>
            </a:r>
          </a:p>
          <a:p>
            <a:pPr marL="285750" indent="-285750">
              <a:buFont typeface="Arial" panose="020B0604020202020204" pitchFamily="34" charset="0"/>
              <a:buChar char="•"/>
            </a:pPr>
            <a:r>
              <a:rPr lang="en-US" sz="1600"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8E8F9ED-1E07-2259-2D05-7D75B295E85D}"/>
              </a:ext>
            </a:extLst>
          </p:cNvPr>
          <p:cNvSpPr txBox="1"/>
          <p:nvPr/>
        </p:nvSpPr>
        <p:spPr>
          <a:xfrm>
            <a:off x="4091241" y="4305669"/>
            <a:ext cx="961518"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Action from the agent function</a:t>
            </a:r>
          </a:p>
        </p:txBody>
      </p:sp>
      <p:sp>
        <p:nvSpPr>
          <p:cNvPr id="18" name="TextBox 17">
            <a:extLst>
              <a:ext uri="{FF2B5EF4-FFF2-40B4-BE49-F238E27FC236}">
                <a16:creationId xmlns:a16="http://schemas.microsoft.com/office/drawing/2014/main" id="{01F3DC52-536A-9328-7E14-B5FA2C6383F0}"/>
              </a:ext>
            </a:extLst>
          </p:cNvPr>
          <p:cNvSpPr txBox="1"/>
          <p:nvPr/>
        </p:nvSpPr>
        <p:spPr>
          <a:xfrm>
            <a:off x="7359181" y="4554378"/>
            <a:ext cx="1524000" cy="116955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b="1" dirty="0"/>
              <a:t>Note</a:t>
            </a:r>
            <a:r>
              <a:rPr lang="en-US" sz="1400" dirty="0"/>
              <a:t>: Everything outside the agent function can be seen as the environment.</a:t>
            </a:r>
          </a:p>
        </p:txBody>
      </p:sp>
      <p:cxnSp>
        <p:nvCxnSpPr>
          <p:cNvPr id="20" name="Straight Arrow Connector 19">
            <a:extLst>
              <a:ext uri="{FF2B5EF4-FFF2-40B4-BE49-F238E27FC236}">
                <a16:creationId xmlns:a16="http://schemas.microsoft.com/office/drawing/2014/main" id="{197A4365-FAB8-3CB6-5EC2-595FAABE4D28}"/>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Lst>
          </p:cNvPr>
          <p:cNvSpPr/>
          <p:nvPr/>
        </p:nvSpPr>
        <p:spPr>
          <a:xfrm rot="20595314">
            <a:off x="3601282" y="2862065"/>
            <a:ext cx="685800" cy="84437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 </a:t>
                </a:r>
                <a14:m>
                  <m:oMath xmlns:m="http://schemas.openxmlformats.org/officeDocument/2006/math">
                    <m:r>
                      <a:rPr lang="en-US" sz="2000" b="0" i="1" smtClean="0">
                        <a:latin typeface="Cambria Math" panose="02040503050406030204" pitchFamily="18" charset="0"/>
                      </a:rPr>
                      <m:t>𝑆</m:t>
                    </m:r>
                  </m:oMath>
                </a14:m>
                <a:r>
                  <a:rPr lang="en-US" sz="2000" dirty="0"/>
                  <a:t>. This set is typically very large!</a:t>
                </a:r>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464" t="-1870" b="-1496"/>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4572000" y="2913527"/>
                <a:ext cx="51816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4572000" y="2913527"/>
                <a:ext cx="518160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b="0" i="1" smtClean="0">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523220"/>
          </a:xfrm>
          <a:prstGeom prst="rect">
            <a:avLst/>
          </a:prstGeom>
          <a:noFill/>
        </p:spPr>
        <p:txBody>
          <a:bodyPr wrap="square" rtlCol="0">
            <a:spAutoFit/>
          </a:bodyPr>
          <a:lstStyle/>
          <a:p>
            <a:pPr algn="ctr"/>
            <a:r>
              <a:rPr lang="en-US" sz="1400" dirty="0"/>
              <a:t>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Example: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pic>
        <p:nvPicPr>
          <p:cNvPr id="3" name="Picture 2" descr="Image result for chatgpt ai">
            <a:extLst>
              <a:ext uri="{FF2B5EF4-FFF2-40B4-BE49-F238E27FC236}">
                <a16:creationId xmlns:a16="http://schemas.microsoft.com/office/drawing/2014/main" id="{D2E0A0E4-C00D-DBFD-C8DF-882CAA36E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609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4892673"/>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a:p>
            <a:endParaRPr lang="en-US" sz="2800" dirty="0"/>
          </a:p>
          <a:p>
            <a:pPr marL="0" indent="0">
              <a:buNone/>
            </a:pPr>
            <a:r>
              <a:rPr lang="en-US" sz="2800" dirty="0"/>
              <a:t>This means: </a:t>
            </a:r>
          </a:p>
          <a:p>
            <a:pPr lvl="1"/>
            <a:r>
              <a:rPr lang="en-US" sz="2500" b="1" dirty="0"/>
              <a:t>Rationality is only an ideal</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22967</TotalTime>
  <Words>2825</Words>
  <Application>Microsoft Office PowerPoint</Application>
  <PresentationFormat>On-screen Show (4:3)</PresentationFormat>
  <Paragraphs>487</Paragraphs>
  <Slides>39</Slides>
  <Notes>29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Example: Smart Thermostat</vt:lpstr>
      <vt:lpstr>Example: Modern Vacuum Robot</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198</cp:revision>
  <cp:lastPrinted>2021-08-30T18:56:39Z</cp:lastPrinted>
  <dcterms:created xsi:type="dcterms:W3CDTF">2003-12-17T02:32:09Z</dcterms:created>
  <dcterms:modified xsi:type="dcterms:W3CDTF">2024-03-20T20:39:13Z</dcterms:modified>
</cp:coreProperties>
</file>