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4" r:id="rId16"/>
    <p:sldId id="272" r:id="rId17"/>
    <p:sldId id="306" r:id="rId18"/>
    <p:sldId id="274" r:id="rId19"/>
    <p:sldId id="275" r:id="rId20"/>
    <p:sldId id="302" r:id="rId21"/>
    <p:sldId id="276" r:id="rId22"/>
    <p:sldId id="305" r:id="rId23"/>
    <p:sldId id="307" r:id="rId24"/>
    <p:sldId id="277" r:id="rId25"/>
    <p:sldId id="292" r:id="rId26"/>
    <p:sldId id="289" r:id="rId27"/>
    <p:sldId id="297" r:id="rId28"/>
    <p:sldId id="278" r:id="rId29"/>
    <p:sldId id="298" r:id="rId30"/>
    <p:sldId id="279" r:id="rId31"/>
    <p:sldId id="293" r:id="rId32"/>
    <p:sldId id="280" r:id="rId33"/>
    <p:sldId id="281" r:id="rId34"/>
    <p:sldId id="282" r:id="rId35"/>
    <p:sldId id="284" r:id="rId36"/>
    <p:sldId id="304" r:id="rId37"/>
    <p:sldId id="283" r:id="rId38"/>
    <p:sldId id="303" r:id="rId39"/>
    <p:sldId id="286" r:id="rId40"/>
    <p:sldId id="287" r:id="rId41"/>
    <p:sldId id="300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2733" autoAdjust="0"/>
  </p:normalViewPr>
  <p:slideViewPr>
    <p:cSldViewPr>
      <p:cViewPr varScale="1">
        <p:scale>
          <a:sx n="113" d="100"/>
          <a:sy n="113" d="100"/>
        </p:scale>
        <p:origin x="178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perform more playouts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 custScaleX="154688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 custScaleX="175846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979649" y="887917"/>
          <a:ext cx="5098725" cy="446080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846963" y="111095"/>
          <a:ext cx="2117407" cy="888766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123170" y="0"/>
          <a:ext cx="3493733" cy="933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 dirty="0"/>
            <a:t>Exploration</a:t>
          </a:r>
          <a:r>
            <a:rPr lang="en-US" sz="1500" kern="1200" dirty="0"/>
            <a:t>: perform more playouts from states that currently have no or few playouts.</a:t>
          </a:r>
        </a:p>
      </dsp:txBody>
      <dsp:txXfrm>
        <a:off x="3123170" y="0"/>
        <a:ext cx="3493733" cy="933204"/>
      </dsp:txXfrm>
    </dsp:sp>
    <dsp:sp modelId="{EC55A2F8-97C2-4D3B-ADF8-DBE6FB6A38DF}">
      <dsp:nvSpPr>
        <dsp:cNvPr id="0" name=""/>
        <dsp:cNvSpPr/>
      </dsp:nvSpPr>
      <dsp:spPr>
        <a:xfrm>
          <a:off x="4093654" y="1222053"/>
          <a:ext cx="2117407" cy="888766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202187" y="1288711"/>
          <a:ext cx="3971601" cy="933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Exploitation</a:t>
          </a:r>
          <a:r>
            <a:rPr lang="en-US" sz="1400" kern="1200" dirty="0"/>
            <a:t>: more playouts for states that have done well to get more accurate estimates.</a:t>
          </a:r>
        </a:p>
      </dsp:txBody>
      <dsp:txXfrm>
        <a:off x="202187" y="1288711"/>
        <a:ext cx="3971601" cy="933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2.png"/><Relationship Id="rId2" Type="http://schemas.openxmlformats.org/officeDocument/2006/relationships/image" Target="../media/image14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0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6"/>
            <a:ext cx="8650463" cy="1325563"/>
          </a:xfrm>
        </p:spPr>
        <p:txBody>
          <a:bodyPr/>
          <a:lstStyle/>
          <a:p>
            <a:r>
              <a:rPr lang="en-US" dirty="0"/>
              <a:t>Recall: 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849365"/>
            <a:ext cx="41864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a subtree if we find a single loss (utility -1).</a:t>
            </a:r>
          </a:p>
          <a:p>
            <a:endParaRPr lang="en-US" dirty="0"/>
          </a:p>
          <a:p>
            <a:r>
              <a:rPr lang="en-US" dirty="0"/>
              <a:t>We call playing always the best move </a:t>
            </a:r>
            <a:r>
              <a:rPr lang="en-US" b="1" dirty="0"/>
              <a:t>playing optimally</a:t>
            </a:r>
            <a:r>
              <a:rPr lang="en-US" dirty="0"/>
              <a:t>. Since we consider all the opponent’s moves in the AND stage, we also  includes MIN’s best move. This means we consider MIN playing optimally.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867400" y="20001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with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Assign each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the utility realized if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game: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is a recursive definition which can be solved from terminal states backwards.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 That is the largest possible utility if both players play optimally.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4810983" y="3632855"/>
            <a:ext cx="32585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MVs using a bottom-up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</a:t>
            </a:r>
            <a:r>
              <a:rPr lang="en-US" dirty="0"/>
              <a:t> always picks the action that has the largest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Min</a:t>
            </a:r>
            <a:r>
              <a:rPr lang="en-US" dirty="0"/>
              <a:t> always picks the action that has the smallest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4C3C6-3213-96D8-D585-18479E65DA0D}"/>
              </a:ext>
            </a:extLst>
          </p:cNvPr>
          <p:cNvSpPr txBox="1"/>
          <p:nvPr/>
        </p:nvSpPr>
        <p:spPr>
          <a:xfrm>
            <a:off x="2032636" y="430727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FFB52-6D09-FEF3-1D1A-B191F02DEC15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9" grpId="0"/>
      <p:bldP spid="40" grpId="0"/>
      <p:bldP spid="4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762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the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DEC35-0D1F-8F16-0090-0CEAF33461D3}"/>
              </a:ext>
            </a:extLst>
          </p:cNvPr>
          <p:cNvSpPr/>
          <p:nvPr/>
        </p:nvSpPr>
        <p:spPr>
          <a:xfrm>
            <a:off x="349528" y="2214503"/>
            <a:ext cx="7041872" cy="205269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76DD2F5F-32B7-6C86-5D40-6A62EDDD6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" t="21361" r="2477" b="40718"/>
          <a:stretch/>
        </p:blipFill>
        <p:spPr>
          <a:xfrm>
            <a:off x="349528" y="2174051"/>
            <a:ext cx="7041872" cy="2128897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0A360-1C85-C4A1-20F9-53B4A0E17E7E}"/>
              </a:ext>
            </a:extLst>
          </p:cNvPr>
          <p:cNvSpPr txBox="1"/>
          <p:nvPr/>
        </p:nvSpPr>
        <p:spPr>
          <a:xfrm>
            <a:off x="4953000" y="3620869"/>
            <a:ext cx="2362200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Find the action that leads to the best value.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A756-7521-DBD7-3F57-F2E962E3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413"/>
            <a:ext cx="7886700" cy="961697"/>
          </a:xfrm>
        </p:spPr>
        <p:txBody>
          <a:bodyPr/>
          <a:lstStyle/>
          <a:p>
            <a:r>
              <a:rPr lang="en-US" dirty="0"/>
              <a:t>Exercise: Simple 2-Ply Game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CB51465-B087-D623-FED9-B3ED609DE436}"/>
              </a:ext>
            </a:extLst>
          </p:cNvPr>
          <p:cNvSpPr/>
          <p:nvPr/>
        </p:nvSpPr>
        <p:spPr>
          <a:xfrm>
            <a:off x="4762499" y="1440884"/>
            <a:ext cx="457200" cy="381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4F2DD27-D756-E4AB-0A11-C8C3F4C4249E}"/>
              </a:ext>
            </a:extLst>
          </p:cNvPr>
          <p:cNvSpPr/>
          <p:nvPr/>
        </p:nvSpPr>
        <p:spPr>
          <a:xfrm flipV="1">
            <a:off x="2847109" y="2941937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39DEF0E-321F-3094-7F9E-9E8C865C6C07}"/>
              </a:ext>
            </a:extLst>
          </p:cNvPr>
          <p:cNvSpPr/>
          <p:nvPr/>
        </p:nvSpPr>
        <p:spPr>
          <a:xfrm flipV="1">
            <a:off x="4762499" y="2972675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C4C0D83-1E54-1A2A-4CEF-5FD569F1EAFF}"/>
              </a:ext>
            </a:extLst>
          </p:cNvPr>
          <p:cNvSpPr/>
          <p:nvPr/>
        </p:nvSpPr>
        <p:spPr>
          <a:xfrm flipV="1">
            <a:off x="6733309" y="2962719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8CF720-7C4A-3665-93D7-E6A44B7453C3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H="1">
            <a:off x="3075709" y="1821884"/>
            <a:ext cx="1915390" cy="1120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33E44-68C2-744B-8F57-1665191B76CF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4991099" y="1821884"/>
            <a:ext cx="0" cy="1150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B0BCEE-2A09-D50A-8C78-879B216085DE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>
            <a:off x="4991099" y="1821884"/>
            <a:ext cx="1970810" cy="1140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9BD00-FE1C-EABC-8121-5BFF156C3A38}"/>
              </a:ext>
            </a:extLst>
          </p:cNvPr>
          <p:cNvSpPr txBox="1"/>
          <p:nvPr/>
        </p:nvSpPr>
        <p:spPr>
          <a:xfrm>
            <a:off x="2234046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BCC83-56E7-950E-6399-2246AAA888EB}"/>
              </a:ext>
            </a:extLst>
          </p:cNvPr>
          <p:cNvSpPr txBox="1"/>
          <p:nvPr/>
        </p:nvSpPr>
        <p:spPr>
          <a:xfrm>
            <a:off x="2847109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0F277D-5EE0-3AD7-D6E8-7CE2E32020A8}"/>
              </a:ext>
            </a:extLst>
          </p:cNvPr>
          <p:cNvSpPr txBox="1"/>
          <p:nvPr/>
        </p:nvSpPr>
        <p:spPr>
          <a:xfrm>
            <a:off x="3429000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1AADCD-E2FD-0767-ECBC-8CE4C5301CFB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flipH="1">
            <a:off x="2424546" y="3322937"/>
            <a:ext cx="651163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491E56-D097-3228-1BFF-3F7294039691}"/>
              </a:ext>
            </a:extLst>
          </p:cNvPr>
          <p:cNvCxnSpPr>
            <a:cxnSpLocks/>
            <a:stCxn id="5" idx="0"/>
            <a:endCxn id="18" idx="0"/>
          </p:cNvCxnSpPr>
          <p:nvPr/>
        </p:nvCxnSpPr>
        <p:spPr>
          <a:xfrm flipH="1">
            <a:off x="3037609" y="3322937"/>
            <a:ext cx="38100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089D41-907A-2536-B877-7FC35B77A9AF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>
            <a:off x="3075709" y="3322937"/>
            <a:ext cx="543791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2126A9-5EB5-92FF-CE13-BF0DED7C8C08}"/>
              </a:ext>
            </a:extLst>
          </p:cNvPr>
          <p:cNvSpPr txBox="1"/>
          <p:nvPr/>
        </p:nvSpPr>
        <p:spPr>
          <a:xfrm>
            <a:off x="4149436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33A3C-9311-95EF-214A-BA5328EEF092}"/>
              </a:ext>
            </a:extLst>
          </p:cNvPr>
          <p:cNvSpPr txBox="1"/>
          <p:nvPr/>
        </p:nvSpPr>
        <p:spPr>
          <a:xfrm>
            <a:off x="4762499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C72221-E134-4618-8C90-06D6FD27F042}"/>
              </a:ext>
            </a:extLst>
          </p:cNvPr>
          <p:cNvSpPr txBox="1"/>
          <p:nvPr/>
        </p:nvSpPr>
        <p:spPr>
          <a:xfrm>
            <a:off x="5344390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42C44-492E-1281-9B3E-1CA7BB21DE3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339936" y="3332893"/>
            <a:ext cx="651163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643B6C-2508-7BFE-DDB1-7777DA6FCB20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952999" y="3332893"/>
            <a:ext cx="38100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891774-0A2A-8098-5E8D-081A5FF1A6E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991099" y="3332893"/>
            <a:ext cx="543791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C43F59-D698-239A-3611-CAE92862A956}"/>
              </a:ext>
            </a:extLst>
          </p:cNvPr>
          <p:cNvSpPr txBox="1"/>
          <p:nvPr/>
        </p:nvSpPr>
        <p:spPr>
          <a:xfrm>
            <a:off x="6120246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3EBECC-86B8-42B2-6DE4-6AC89615AE3B}"/>
              </a:ext>
            </a:extLst>
          </p:cNvPr>
          <p:cNvSpPr txBox="1"/>
          <p:nvPr/>
        </p:nvSpPr>
        <p:spPr>
          <a:xfrm>
            <a:off x="6733309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93A857-A284-C249-7F47-6532997C358A}"/>
              </a:ext>
            </a:extLst>
          </p:cNvPr>
          <p:cNvSpPr txBox="1"/>
          <p:nvPr/>
        </p:nvSpPr>
        <p:spPr>
          <a:xfrm>
            <a:off x="7315200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EC75E5-D99B-4829-22E8-5455ED55897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310746" y="3332893"/>
            <a:ext cx="651163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9A0EE5-B59B-DBA7-8FF0-F9A8D0BBDF6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923809" y="3332893"/>
            <a:ext cx="38100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951014-5058-8425-6BD7-3AE620D73DA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61909" y="3332893"/>
            <a:ext cx="543791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4A8501-92D9-8249-4E4B-F3739852036E}"/>
              </a:ext>
            </a:extLst>
          </p:cNvPr>
          <p:cNvSpPr txBox="1"/>
          <p:nvPr/>
        </p:nvSpPr>
        <p:spPr>
          <a:xfrm>
            <a:off x="495296" y="4462447"/>
            <a:ext cx="15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for Max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ED3E9-1B62-8DC2-051C-6DA26E591D24}"/>
              </a:ext>
            </a:extLst>
          </p:cNvPr>
          <p:cNvSpPr txBox="1"/>
          <p:nvPr/>
        </p:nvSpPr>
        <p:spPr>
          <a:xfrm>
            <a:off x="4087090" y="1428736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11267B-4D78-0BE2-8D01-8B2E9E29B53C}"/>
              </a:ext>
            </a:extLst>
          </p:cNvPr>
          <p:cNvSpPr txBox="1"/>
          <p:nvPr/>
        </p:nvSpPr>
        <p:spPr>
          <a:xfrm>
            <a:off x="2266950" y="2928951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FF3625-567D-4A5C-9D8A-C9DA3E3733D5}"/>
                  </a:ext>
                </a:extLst>
              </p:cNvPr>
              <p:cNvSpPr txBox="1"/>
              <p:nvPr/>
            </p:nvSpPr>
            <p:spPr>
              <a:xfrm>
                <a:off x="3685308" y="202599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FF3625-567D-4A5C-9D8A-C9DA3E3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8" y="2025998"/>
                <a:ext cx="381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5A91F5-7F70-8FF7-C1C1-5C9FF35A46C2}"/>
                  </a:ext>
                </a:extLst>
              </p:cNvPr>
              <p:cNvSpPr txBox="1"/>
              <p:nvPr/>
            </p:nvSpPr>
            <p:spPr>
              <a:xfrm>
                <a:off x="4572000" y="205479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5A91F5-7F70-8FF7-C1C1-5C9FF35A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54791"/>
                <a:ext cx="381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0D1A2C-D817-CC0C-0AF2-B66D7A61BE3F}"/>
                  </a:ext>
                </a:extLst>
              </p:cNvPr>
              <p:cNvSpPr txBox="1"/>
              <p:nvPr/>
            </p:nvSpPr>
            <p:spPr>
              <a:xfrm>
                <a:off x="5786004" y="202296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0D1A2C-D817-CC0C-0AF2-B66D7A61B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04" y="2022969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BBCC3F-D7ED-2AA1-BE1F-05F6EEFD7D82}"/>
                  </a:ext>
                </a:extLst>
              </p:cNvPr>
              <p:cNvSpPr txBox="1"/>
              <p:nvPr/>
            </p:nvSpPr>
            <p:spPr>
              <a:xfrm>
                <a:off x="2280804" y="370717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BBCC3F-D7ED-2AA1-BE1F-05F6EEFD7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4" y="3707170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BCE86-B80B-D2F6-D576-E077D13655A0}"/>
                  </a:ext>
                </a:extLst>
              </p:cNvPr>
              <p:cNvSpPr txBox="1"/>
              <p:nvPr/>
            </p:nvSpPr>
            <p:spPr>
              <a:xfrm>
                <a:off x="2722418" y="386399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BCE86-B80B-D2F6-D576-E077D136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18" y="3863993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150E31-74C2-5FCA-0696-1F0D510B4D95}"/>
                  </a:ext>
                </a:extLst>
              </p:cNvPr>
              <p:cNvSpPr txBox="1"/>
              <p:nvPr/>
            </p:nvSpPr>
            <p:spPr>
              <a:xfrm>
                <a:off x="3307772" y="367912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150E31-74C2-5FCA-0696-1F0D510B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72" y="3679129"/>
                <a:ext cx="381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E8DF62-5501-8ED5-97D9-BB8CE83A8B0C}"/>
                  </a:ext>
                </a:extLst>
              </p:cNvPr>
              <p:cNvSpPr txBox="1"/>
              <p:nvPr/>
            </p:nvSpPr>
            <p:spPr>
              <a:xfrm>
                <a:off x="4256808" y="353941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E8DF62-5501-8ED5-97D9-BB8CE83A8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08" y="3539414"/>
                <a:ext cx="381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3562D2-8940-8DB7-17BF-FED206399CB3}"/>
                  </a:ext>
                </a:extLst>
              </p:cNvPr>
              <p:cNvSpPr txBox="1"/>
              <p:nvPr/>
            </p:nvSpPr>
            <p:spPr>
              <a:xfrm>
                <a:off x="4914899" y="385437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3562D2-8940-8DB7-17BF-FED206399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99" y="3854375"/>
                <a:ext cx="381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CB8253-3A6B-B876-8BCB-E358941F01DA}"/>
                  </a:ext>
                </a:extLst>
              </p:cNvPr>
              <p:cNvSpPr txBox="1"/>
              <p:nvPr/>
            </p:nvSpPr>
            <p:spPr>
              <a:xfrm>
                <a:off x="5250871" y="348484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CB8253-3A6B-B876-8BCB-E358941F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871" y="3484845"/>
                <a:ext cx="381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9736D0-33D0-A618-822A-2C8315CA1DCD}"/>
                  </a:ext>
                </a:extLst>
              </p:cNvPr>
              <p:cNvSpPr txBox="1"/>
              <p:nvPr/>
            </p:nvSpPr>
            <p:spPr>
              <a:xfrm>
                <a:off x="6236278" y="352208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9736D0-33D0-A618-822A-2C8315CA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278" y="3522083"/>
                <a:ext cx="381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7F5B8A-814F-41A1-263A-D6DE2B51463F}"/>
                  </a:ext>
                </a:extLst>
              </p:cNvPr>
              <p:cNvSpPr txBox="1"/>
              <p:nvPr/>
            </p:nvSpPr>
            <p:spPr>
              <a:xfrm>
                <a:off x="6885709" y="38747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7F5B8A-814F-41A1-263A-D6DE2B514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09" y="3874760"/>
                <a:ext cx="381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ACF5A0-2A70-6111-DF91-5EC8C20A1463}"/>
                  </a:ext>
                </a:extLst>
              </p:cNvPr>
              <p:cNvSpPr txBox="1"/>
              <p:nvPr/>
            </p:nvSpPr>
            <p:spPr>
              <a:xfrm>
                <a:off x="7244198" y="354395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ACF5A0-2A70-6111-DF91-5EC8C20A1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198" y="3543953"/>
                <a:ext cx="381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4E5377B-81F0-F6D9-64C2-520D9ABE7A59}"/>
              </a:ext>
            </a:extLst>
          </p:cNvPr>
          <p:cNvSpPr txBox="1"/>
          <p:nvPr/>
        </p:nvSpPr>
        <p:spPr>
          <a:xfrm>
            <a:off x="495296" y="4842605"/>
            <a:ext cx="15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for Min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916851-BB0D-94A5-033B-6C44F9960D9D}"/>
              </a:ext>
            </a:extLst>
          </p:cNvPr>
          <p:cNvSpPr txBox="1"/>
          <p:nvPr/>
        </p:nvSpPr>
        <p:spPr>
          <a:xfrm>
            <a:off x="2234046" y="4875726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F90746-7D56-2AA3-0AF7-B9A74B12E57E}"/>
              </a:ext>
            </a:extLst>
          </p:cNvPr>
          <p:cNvSpPr txBox="1"/>
          <p:nvPr/>
        </p:nvSpPr>
        <p:spPr>
          <a:xfrm>
            <a:off x="2847109" y="4875726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2558A3-3DDF-70FA-86CA-8B350DB0CA6F}"/>
              </a:ext>
            </a:extLst>
          </p:cNvPr>
          <p:cNvSpPr txBox="1"/>
          <p:nvPr/>
        </p:nvSpPr>
        <p:spPr>
          <a:xfrm>
            <a:off x="3429000" y="4875726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175429-0786-6815-32A8-FB1C86F334D1}"/>
              </a:ext>
            </a:extLst>
          </p:cNvPr>
          <p:cNvSpPr txBox="1"/>
          <p:nvPr/>
        </p:nvSpPr>
        <p:spPr>
          <a:xfrm>
            <a:off x="4149436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180E9-DE16-CED5-F21B-13C3120CE349}"/>
              </a:ext>
            </a:extLst>
          </p:cNvPr>
          <p:cNvSpPr txBox="1"/>
          <p:nvPr/>
        </p:nvSpPr>
        <p:spPr>
          <a:xfrm>
            <a:off x="4762499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DD38F4-E7E3-1BE0-B722-B627DA3B2150}"/>
              </a:ext>
            </a:extLst>
          </p:cNvPr>
          <p:cNvSpPr txBox="1"/>
          <p:nvPr/>
        </p:nvSpPr>
        <p:spPr>
          <a:xfrm>
            <a:off x="5344390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430E9B-737E-E30C-A514-2116A2D2C7A7}"/>
              </a:ext>
            </a:extLst>
          </p:cNvPr>
          <p:cNvSpPr txBox="1"/>
          <p:nvPr/>
        </p:nvSpPr>
        <p:spPr>
          <a:xfrm>
            <a:off x="6120246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61DE5A-9C74-7AE2-C891-FFAD653145A0}"/>
              </a:ext>
            </a:extLst>
          </p:cNvPr>
          <p:cNvSpPr txBox="1"/>
          <p:nvPr/>
        </p:nvSpPr>
        <p:spPr>
          <a:xfrm>
            <a:off x="6733309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2FCB2F-CE4E-09C1-AA5D-CC23D4102B0C}"/>
              </a:ext>
            </a:extLst>
          </p:cNvPr>
          <p:cNvSpPr txBox="1"/>
          <p:nvPr/>
        </p:nvSpPr>
        <p:spPr>
          <a:xfrm>
            <a:off x="7315200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33DB4B-2EC0-6B19-8CCE-14AD9C7A3BEA}"/>
              </a:ext>
            </a:extLst>
          </p:cNvPr>
          <p:cNvSpPr txBox="1"/>
          <p:nvPr/>
        </p:nvSpPr>
        <p:spPr>
          <a:xfrm>
            <a:off x="3558886" y="2939336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8DBFDE-1D93-20B0-FB8E-F2EB76FAB73C}"/>
              </a:ext>
            </a:extLst>
          </p:cNvPr>
          <p:cNvSpPr txBox="1"/>
          <p:nvPr/>
        </p:nvSpPr>
        <p:spPr>
          <a:xfrm>
            <a:off x="5420590" y="2988903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112E37-0B18-A4C5-4AD9-EB13D847609B}"/>
              </a:ext>
            </a:extLst>
          </p:cNvPr>
          <p:cNvSpPr txBox="1"/>
          <p:nvPr/>
        </p:nvSpPr>
        <p:spPr>
          <a:xfrm>
            <a:off x="7405255" y="2951893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B0C9EA-2B85-BA6F-496D-D19BFFF1CD54}"/>
              </a:ext>
            </a:extLst>
          </p:cNvPr>
          <p:cNvSpPr txBox="1"/>
          <p:nvPr/>
        </p:nvSpPr>
        <p:spPr>
          <a:xfrm>
            <a:off x="5361708" y="1440884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16EF3-E706-C3C4-2E37-ABE1F755CC86}"/>
              </a:ext>
            </a:extLst>
          </p:cNvPr>
          <p:cNvSpPr txBox="1"/>
          <p:nvPr/>
        </p:nvSpPr>
        <p:spPr>
          <a:xfrm>
            <a:off x="5306289" y="10668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105D6F-387F-5450-1856-AAD06E5F1C78}"/>
              </a:ext>
            </a:extLst>
          </p:cNvPr>
          <p:cNvSpPr txBox="1"/>
          <p:nvPr/>
        </p:nvSpPr>
        <p:spPr>
          <a:xfrm>
            <a:off x="3479222" y="261751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A828-22EE-E8F4-F403-6A218B995910}"/>
              </a:ext>
            </a:extLst>
          </p:cNvPr>
          <p:cNvSpPr txBox="1"/>
          <p:nvPr/>
        </p:nvSpPr>
        <p:spPr>
          <a:xfrm>
            <a:off x="5363439" y="26518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6A3BF-8DD4-01CE-7E60-50E88ABE2385}"/>
              </a:ext>
            </a:extLst>
          </p:cNvPr>
          <p:cNvSpPr txBox="1"/>
          <p:nvPr/>
        </p:nvSpPr>
        <p:spPr>
          <a:xfrm>
            <a:off x="7339114" y="262068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902D03-5C1B-A6A6-3584-9FBFFE74A684}"/>
              </a:ext>
            </a:extLst>
          </p:cNvPr>
          <p:cNvSpPr txBox="1"/>
          <p:nvPr/>
        </p:nvSpPr>
        <p:spPr>
          <a:xfrm>
            <a:off x="313458" y="5526212"/>
            <a:ext cx="829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terminal state utilities for Min?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all MV (minimax values).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traverse the game tree? What is the Big-O notation for time and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optimal action for Max?</a:t>
            </a:r>
          </a:p>
        </p:txBody>
      </p:sp>
    </p:spTree>
    <p:extLst>
      <p:ext uri="{BB962C8B-B14F-4D97-AF65-F5344CB8AC3E}">
        <p14:creationId xmlns:p14="http://schemas.microsoft.com/office/powerpoint/2010/main" val="242905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Fast solution is 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040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r>
              <a:rPr lang="en-US" sz="2000" dirty="0"/>
              <a:t>Games are episodic.</a:t>
            </a:r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309106" y="4924961"/>
                <a:ext cx="1670078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</a:t>
                </a:r>
                <a:br>
                  <a:rPr lang="en-US" sz="1600" dirty="0"/>
                </a:b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106" y="4924961"/>
                <a:ext cx="1670078" cy="1323439"/>
              </a:xfrm>
              <a:prstGeom prst="rect">
                <a:avLst/>
              </a:prstGeom>
              <a:blipFill>
                <a:blip r:embed="rId5"/>
                <a:stretch>
                  <a:fillRect l="-1444" t="-909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193539" cy="2651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1138049" cy="4017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6612" y="3226832"/>
            <a:ext cx="2743200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Max finds an actions that has more value than the best-known move Min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228212" y="5815297"/>
            <a:ext cx="2629788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Min finds an actions that has less value than the best-known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D6DE-1218-FDAF-3734-B4A4BB2D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Move Ordering for Alpha-Beta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C81C-C722-6E32-05D7-279EB36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Idea: </a:t>
            </a:r>
            <a:r>
              <a:rPr lang="en-US" dirty="0"/>
              <a:t>Pruning is more effective if good alpha-beta bounds can be found in the first few checked subtrees.</a:t>
            </a:r>
          </a:p>
          <a:p>
            <a:endParaRPr lang="en-US" dirty="0"/>
          </a:p>
          <a:p>
            <a:r>
              <a:rPr lang="en-US" b="1" dirty="0"/>
              <a:t>Move ordering for DFS </a:t>
            </a:r>
            <a:r>
              <a:rPr lang="en-US" dirty="0"/>
              <a:t>= </a:t>
            </a:r>
            <a:r>
              <a:rPr lang="en-US" sz="2800" dirty="0"/>
              <a:t>Check good moves for </a:t>
            </a:r>
            <a:r>
              <a:rPr lang="en-US" dirty="0"/>
              <a:t>Min and Max </a:t>
            </a:r>
            <a:r>
              <a:rPr lang="en-US" sz="2800" dirty="0"/>
              <a:t>first.</a:t>
            </a:r>
          </a:p>
          <a:p>
            <a:endParaRPr lang="en-US" sz="2800" dirty="0"/>
          </a:p>
          <a:p>
            <a:r>
              <a:rPr lang="en-US" sz="2800" dirty="0"/>
              <a:t>We need expert knowledge or some heuristic to determine what a good move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Issue: </a:t>
            </a:r>
            <a:r>
              <a:rPr lang="en-US" sz="2800" dirty="0"/>
              <a:t>Optimal decision algorithms still scale poorly even when using alpha-beta pruning with move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30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A756-7521-DBD7-3F57-F2E962E3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413"/>
            <a:ext cx="7886700" cy="961697"/>
          </a:xfrm>
        </p:spPr>
        <p:txBody>
          <a:bodyPr/>
          <a:lstStyle/>
          <a:p>
            <a:r>
              <a:rPr lang="en-US" dirty="0"/>
              <a:t>Exercise: Simple 2-Ply Game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CB51465-B087-D623-FED9-B3ED609DE436}"/>
              </a:ext>
            </a:extLst>
          </p:cNvPr>
          <p:cNvSpPr/>
          <p:nvPr/>
        </p:nvSpPr>
        <p:spPr>
          <a:xfrm>
            <a:off x="4762499" y="1440884"/>
            <a:ext cx="457200" cy="381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4F2DD27-D756-E4AB-0A11-C8C3F4C4249E}"/>
              </a:ext>
            </a:extLst>
          </p:cNvPr>
          <p:cNvSpPr/>
          <p:nvPr/>
        </p:nvSpPr>
        <p:spPr>
          <a:xfrm flipV="1">
            <a:off x="2847109" y="2941937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39DEF0E-321F-3094-7F9E-9E8C865C6C07}"/>
              </a:ext>
            </a:extLst>
          </p:cNvPr>
          <p:cNvSpPr/>
          <p:nvPr/>
        </p:nvSpPr>
        <p:spPr>
          <a:xfrm flipV="1">
            <a:off x="4762499" y="2972675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C4C0D83-1E54-1A2A-4CEF-5FD569F1EAFF}"/>
              </a:ext>
            </a:extLst>
          </p:cNvPr>
          <p:cNvSpPr/>
          <p:nvPr/>
        </p:nvSpPr>
        <p:spPr>
          <a:xfrm flipV="1">
            <a:off x="6733309" y="2962719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8CF720-7C4A-3665-93D7-E6A44B7453C3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H="1">
            <a:off x="3075709" y="1821884"/>
            <a:ext cx="1915390" cy="1120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33E44-68C2-744B-8F57-1665191B76CF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4991099" y="1821884"/>
            <a:ext cx="0" cy="1150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B0BCEE-2A09-D50A-8C78-879B216085DE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>
            <a:off x="4991099" y="1821884"/>
            <a:ext cx="1970810" cy="1140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9BD00-FE1C-EABC-8121-5BFF156C3A38}"/>
              </a:ext>
            </a:extLst>
          </p:cNvPr>
          <p:cNvSpPr txBox="1"/>
          <p:nvPr/>
        </p:nvSpPr>
        <p:spPr>
          <a:xfrm>
            <a:off x="2234046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BCC83-56E7-950E-6399-2246AAA888EB}"/>
              </a:ext>
            </a:extLst>
          </p:cNvPr>
          <p:cNvSpPr txBox="1"/>
          <p:nvPr/>
        </p:nvSpPr>
        <p:spPr>
          <a:xfrm>
            <a:off x="2847109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0F277D-5EE0-3AD7-D6E8-7CE2E32020A8}"/>
              </a:ext>
            </a:extLst>
          </p:cNvPr>
          <p:cNvSpPr txBox="1"/>
          <p:nvPr/>
        </p:nvSpPr>
        <p:spPr>
          <a:xfrm>
            <a:off x="3429000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1AADCD-E2FD-0767-ECBC-8CE4C5301CFB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flipH="1">
            <a:off x="2424546" y="3322937"/>
            <a:ext cx="651163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491E56-D097-3228-1BFF-3F7294039691}"/>
              </a:ext>
            </a:extLst>
          </p:cNvPr>
          <p:cNvCxnSpPr>
            <a:cxnSpLocks/>
            <a:stCxn id="5" idx="0"/>
            <a:endCxn id="18" idx="0"/>
          </p:cNvCxnSpPr>
          <p:nvPr/>
        </p:nvCxnSpPr>
        <p:spPr>
          <a:xfrm flipH="1">
            <a:off x="3037609" y="3322937"/>
            <a:ext cx="38100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089D41-907A-2536-B877-7FC35B77A9AF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>
            <a:off x="3075709" y="3322937"/>
            <a:ext cx="543791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2126A9-5EB5-92FF-CE13-BF0DED7C8C08}"/>
              </a:ext>
            </a:extLst>
          </p:cNvPr>
          <p:cNvSpPr txBox="1"/>
          <p:nvPr/>
        </p:nvSpPr>
        <p:spPr>
          <a:xfrm>
            <a:off x="4149436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33A3C-9311-95EF-214A-BA5328EEF092}"/>
              </a:ext>
            </a:extLst>
          </p:cNvPr>
          <p:cNvSpPr txBox="1"/>
          <p:nvPr/>
        </p:nvSpPr>
        <p:spPr>
          <a:xfrm>
            <a:off x="4762499" y="4450779"/>
            <a:ext cx="381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C72221-E134-4618-8C90-06D6FD27F042}"/>
              </a:ext>
            </a:extLst>
          </p:cNvPr>
          <p:cNvSpPr txBox="1"/>
          <p:nvPr/>
        </p:nvSpPr>
        <p:spPr>
          <a:xfrm>
            <a:off x="5344390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42C44-492E-1281-9B3E-1CA7BB21DE38}"/>
              </a:ext>
            </a:extLst>
          </p:cNvPr>
          <p:cNvCxnSpPr>
            <a:cxnSpLocks/>
            <a:stCxn id="6" idx="0"/>
            <a:endCxn id="29" idx="0"/>
          </p:cNvCxnSpPr>
          <p:nvPr/>
        </p:nvCxnSpPr>
        <p:spPr>
          <a:xfrm flipH="1">
            <a:off x="4339936" y="3353675"/>
            <a:ext cx="651163" cy="1097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643B6C-2508-7BFE-DDB1-7777DA6FCB20}"/>
              </a:ext>
            </a:extLst>
          </p:cNvPr>
          <p:cNvCxnSpPr>
            <a:cxnSpLocks/>
            <a:stCxn id="6" idx="0"/>
            <a:endCxn id="30" idx="0"/>
          </p:cNvCxnSpPr>
          <p:nvPr/>
        </p:nvCxnSpPr>
        <p:spPr>
          <a:xfrm flipH="1">
            <a:off x="4952999" y="3353675"/>
            <a:ext cx="38100" cy="1097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891774-0A2A-8098-5E8D-081A5FF1A6E0}"/>
              </a:ext>
            </a:extLst>
          </p:cNvPr>
          <p:cNvCxnSpPr>
            <a:cxnSpLocks/>
            <a:stCxn id="6" idx="0"/>
            <a:endCxn id="31" idx="0"/>
          </p:cNvCxnSpPr>
          <p:nvPr/>
        </p:nvCxnSpPr>
        <p:spPr>
          <a:xfrm>
            <a:off x="4991099" y="3353675"/>
            <a:ext cx="543791" cy="1097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C43F59-D698-239A-3611-CAE92862A956}"/>
              </a:ext>
            </a:extLst>
          </p:cNvPr>
          <p:cNvSpPr txBox="1"/>
          <p:nvPr/>
        </p:nvSpPr>
        <p:spPr>
          <a:xfrm>
            <a:off x="6120246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3EBECC-86B8-42B2-6DE4-6AC89615AE3B}"/>
              </a:ext>
            </a:extLst>
          </p:cNvPr>
          <p:cNvSpPr txBox="1"/>
          <p:nvPr/>
        </p:nvSpPr>
        <p:spPr>
          <a:xfrm>
            <a:off x="6733309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93A857-A284-C249-7F47-6532997C358A}"/>
              </a:ext>
            </a:extLst>
          </p:cNvPr>
          <p:cNvSpPr txBox="1"/>
          <p:nvPr/>
        </p:nvSpPr>
        <p:spPr>
          <a:xfrm>
            <a:off x="7315200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EC75E5-D99B-4829-22E8-5455ED558970}"/>
              </a:ext>
            </a:extLst>
          </p:cNvPr>
          <p:cNvCxnSpPr>
            <a:cxnSpLocks/>
            <a:stCxn id="7" idx="0"/>
            <a:endCxn id="35" idx="0"/>
          </p:cNvCxnSpPr>
          <p:nvPr/>
        </p:nvCxnSpPr>
        <p:spPr>
          <a:xfrm flipH="1">
            <a:off x="6310746" y="3343719"/>
            <a:ext cx="651163" cy="110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9A0EE5-B59B-DBA7-8FF0-F9A8D0BBDF63}"/>
              </a:ext>
            </a:extLst>
          </p:cNvPr>
          <p:cNvCxnSpPr>
            <a:cxnSpLocks/>
            <a:stCxn id="7" idx="0"/>
            <a:endCxn id="36" idx="0"/>
          </p:cNvCxnSpPr>
          <p:nvPr/>
        </p:nvCxnSpPr>
        <p:spPr>
          <a:xfrm flipH="1">
            <a:off x="6923809" y="3343719"/>
            <a:ext cx="38100" cy="110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951014-5058-8425-6BD7-3AE620D73DA9}"/>
              </a:ext>
            </a:extLst>
          </p:cNvPr>
          <p:cNvCxnSpPr>
            <a:cxnSpLocks/>
            <a:stCxn id="7" idx="0"/>
            <a:endCxn id="37" idx="0"/>
          </p:cNvCxnSpPr>
          <p:nvPr/>
        </p:nvCxnSpPr>
        <p:spPr>
          <a:xfrm>
            <a:off x="6961909" y="3343719"/>
            <a:ext cx="543791" cy="110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4A8501-92D9-8249-4E4B-F3739852036E}"/>
              </a:ext>
            </a:extLst>
          </p:cNvPr>
          <p:cNvSpPr txBox="1"/>
          <p:nvPr/>
        </p:nvSpPr>
        <p:spPr>
          <a:xfrm>
            <a:off x="495296" y="4462447"/>
            <a:ext cx="15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for Max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ED3E9-1B62-8DC2-051C-6DA26E591D24}"/>
              </a:ext>
            </a:extLst>
          </p:cNvPr>
          <p:cNvSpPr txBox="1"/>
          <p:nvPr/>
        </p:nvSpPr>
        <p:spPr>
          <a:xfrm>
            <a:off x="4087090" y="1428736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11267B-4D78-0BE2-8D01-8B2E9E29B53C}"/>
              </a:ext>
            </a:extLst>
          </p:cNvPr>
          <p:cNvSpPr txBox="1"/>
          <p:nvPr/>
        </p:nvSpPr>
        <p:spPr>
          <a:xfrm>
            <a:off x="2266950" y="2928951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FF3625-567D-4A5C-9D8A-C9DA3E3733D5}"/>
                  </a:ext>
                </a:extLst>
              </p:cNvPr>
              <p:cNvSpPr txBox="1"/>
              <p:nvPr/>
            </p:nvSpPr>
            <p:spPr>
              <a:xfrm>
                <a:off x="3685308" y="202599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FF3625-567D-4A5C-9D8A-C9DA3E3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8" y="2025998"/>
                <a:ext cx="381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5A91F5-7F70-8FF7-C1C1-5C9FF35A46C2}"/>
                  </a:ext>
                </a:extLst>
              </p:cNvPr>
              <p:cNvSpPr txBox="1"/>
              <p:nvPr/>
            </p:nvSpPr>
            <p:spPr>
              <a:xfrm>
                <a:off x="4572000" y="205479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5A91F5-7F70-8FF7-C1C1-5C9FF35A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54791"/>
                <a:ext cx="381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0D1A2C-D817-CC0C-0AF2-B66D7A61BE3F}"/>
                  </a:ext>
                </a:extLst>
              </p:cNvPr>
              <p:cNvSpPr txBox="1"/>
              <p:nvPr/>
            </p:nvSpPr>
            <p:spPr>
              <a:xfrm>
                <a:off x="5786004" y="202296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0D1A2C-D817-CC0C-0AF2-B66D7A61B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04" y="2022969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BBCC3F-D7ED-2AA1-BE1F-05F6EEFD7D82}"/>
                  </a:ext>
                </a:extLst>
              </p:cNvPr>
              <p:cNvSpPr txBox="1"/>
              <p:nvPr/>
            </p:nvSpPr>
            <p:spPr>
              <a:xfrm>
                <a:off x="2280804" y="370717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BBCC3F-D7ED-2AA1-BE1F-05F6EEFD7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4" y="3707170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BCE86-B80B-D2F6-D576-E077D13655A0}"/>
                  </a:ext>
                </a:extLst>
              </p:cNvPr>
              <p:cNvSpPr txBox="1"/>
              <p:nvPr/>
            </p:nvSpPr>
            <p:spPr>
              <a:xfrm>
                <a:off x="2722418" y="386399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BCE86-B80B-D2F6-D576-E077D136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18" y="3863993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150E31-74C2-5FCA-0696-1F0D510B4D95}"/>
                  </a:ext>
                </a:extLst>
              </p:cNvPr>
              <p:cNvSpPr txBox="1"/>
              <p:nvPr/>
            </p:nvSpPr>
            <p:spPr>
              <a:xfrm>
                <a:off x="3307772" y="367912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150E31-74C2-5FCA-0696-1F0D510B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72" y="3679129"/>
                <a:ext cx="381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E8DF62-5501-8ED5-97D9-BB8CE83A8B0C}"/>
                  </a:ext>
                </a:extLst>
              </p:cNvPr>
              <p:cNvSpPr txBox="1"/>
              <p:nvPr/>
            </p:nvSpPr>
            <p:spPr>
              <a:xfrm>
                <a:off x="4256808" y="353941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E8DF62-5501-8ED5-97D9-BB8CE83A8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08" y="3539414"/>
                <a:ext cx="381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3562D2-8940-8DB7-17BF-FED206399CB3}"/>
                  </a:ext>
                </a:extLst>
              </p:cNvPr>
              <p:cNvSpPr txBox="1"/>
              <p:nvPr/>
            </p:nvSpPr>
            <p:spPr>
              <a:xfrm>
                <a:off x="4914899" y="385437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3562D2-8940-8DB7-17BF-FED206399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99" y="3854375"/>
                <a:ext cx="381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CB8253-3A6B-B876-8BCB-E358941F01DA}"/>
                  </a:ext>
                </a:extLst>
              </p:cNvPr>
              <p:cNvSpPr txBox="1"/>
              <p:nvPr/>
            </p:nvSpPr>
            <p:spPr>
              <a:xfrm>
                <a:off x="5250871" y="348484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CB8253-3A6B-B876-8BCB-E358941F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871" y="3484845"/>
                <a:ext cx="381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9736D0-33D0-A618-822A-2C8315CA1DCD}"/>
                  </a:ext>
                </a:extLst>
              </p:cNvPr>
              <p:cNvSpPr txBox="1"/>
              <p:nvPr/>
            </p:nvSpPr>
            <p:spPr>
              <a:xfrm>
                <a:off x="6236278" y="352208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9736D0-33D0-A618-822A-2C8315CA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278" y="3522083"/>
                <a:ext cx="381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7F5B8A-814F-41A1-263A-D6DE2B51463F}"/>
                  </a:ext>
                </a:extLst>
              </p:cNvPr>
              <p:cNvSpPr txBox="1"/>
              <p:nvPr/>
            </p:nvSpPr>
            <p:spPr>
              <a:xfrm>
                <a:off x="6885709" y="38747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7F5B8A-814F-41A1-263A-D6DE2B514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09" y="3874760"/>
                <a:ext cx="381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ACF5A0-2A70-6111-DF91-5EC8C20A1463}"/>
                  </a:ext>
                </a:extLst>
              </p:cNvPr>
              <p:cNvSpPr txBox="1"/>
              <p:nvPr/>
            </p:nvSpPr>
            <p:spPr>
              <a:xfrm>
                <a:off x="7244198" y="354395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ACF5A0-2A70-6111-DF91-5EC8C20A1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198" y="3543953"/>
                <a:ext cx="381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7433DB4B-2EC0-6B19-8CCE-14AD9C7A3BEA}"/>
              </a:ext>
            </a:extLst>
          </p:cNvPr>
          <p:cNvSpPr txBox="1"/>
          <p:nvPr/>
        </p:nvSpPr>
        <p:spPr>
          <a:xfrm>
            <a:off x="3558886" y="2939336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8DBFDE-1D93-20B0-FB8E-F2EB76FAB73C}"/>
              </a:ext>
            </a:extLst>
          </p:cNvPr>
          <p:cNvSpPr txBox="1"/>
          <p:nvPr/>
        </p:nvSpPr>
        <p:spPr>
          <a:xfrm>
            <a:off x="5420590" y="2988903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112E37-0B18-A4C5-4AD9-EB13D847609B}"/>
              </a:ext>
            </a:extLst>
          </p:cNvPr>
          <p:cNvSpPr txBox="1"/>
          <p:nvPr/>
        </p:nvSpPr>
        <p:spPr>
          <a:xfrm>
            <a:off x="7405255" y="2951893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B0C9EA-2B85-BA6F-496D-D19BFFF1CD54}"/>
              </a:ext>
            </a:extLst>
          </p:cNvPr>
          <p:cNvSpPr txBox="1"/>
          <p:nvPr/>
        </p:nvSpPr>
        <p:spPr>
          <a:xfrm>
            <a:off x="5361708" y="1440884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0416EF3-E706-C3C4-2E37-ABE1F755CC86}"/>
                  </a:ext>
                </a:extLst>
              </p:cNvPr>
              <p:cNvSpPr txBox="1"/>
              <p:nvPr/>
            </p:nvSpPr>
            <p:spPr>
              <a:xfrm>
                <a:off x="5183993" y="1066777"/>
                <a:ext cx="775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0416EF3-E706-C3C4-2E37-ABE1F755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993" y="1066777"/>
                <a:ext cx="775725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902D03-5C1B-A6A6-3584-9FBFFE74A684}"/>
                  </a:ext>
                </a:extLst>
              </p:cNvPr>
              <p:cNvSpPr txBox="1"/>
              <p:nvPr/>
            </p:nvSpPr>
            <p:spPr>
              <a:xfrm>
                <a:off x="313458" y="5183562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intervals for all nodes.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is the optimal move sequence?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part of the tree can be pruned?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would be the optimal move ordering?</a:t>
                </a: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902D03-5C1B-A6A6-3584-9FBFFE74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8" y="5183562"/>
                <a:ext cx="7886700" cy="1200329"/>
              </a:xfrm>
              <a:prstGeom prst="rect">
                <a:avLst/>
              </a:prstGeom>
              <a:blipFill>
                <a:blip r:embed="rId15"/>
                <a:stretch>
                  <a:fillRect l="-46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6FE5CB-30FE-CCBC-5EF5-D60F4CF39E8A}"/>
                  </a:ext>
                </a:extLst>
              </p:cNvPr>
              <p:cNvSpPr txBox="1"/>
              <p:nvPr/>
            </p:nvSpPr>
            <p:spPr>
              <a:xfrm>
                <a:off x="3371979" y="2570147"/>
                <a:ext cx="775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6FE5CB-30FE-CCBC-5EF5-D60F4CF3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9" y="2570147"/>
                <a:ext cx="775725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638C2-530C-1D9E-5B77-EB8A31BF7698}"/>
                  </a:ext>
                </a:extLst>
              </p:cNvPr>
              <p:cNvSpPr txBox="1"/>
              <p:nvPr/>
            </p:nvSpPr>
            <p:spPr>
              <a:xfrm>
                <a:off x="5244008" y="2601510"/>
                <a:ext cx="775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638C2-530C-1D9E-5B77-EB8A31BF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08" y="2601510"/>
                <a:ext cx="775725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1B57D-3C80-C97F-FE14-64B7790C8D04}"/>
                  </a:ext>
                </a:extLst>
              </p:cNvPr>
              <p:cNvSpPr txBox="1"/>
              <p:nvPr/>
            </p:nvSpPr>
            <p:spPr>
              <a:xfrm>
                <a:off x="7233804" y="2559619"/>
                <a:ext cx="775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1B57D-3C80-C97F-FE14-64B7790C8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04" y="2559619"/>
                <a:ext cx="775725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9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Needed 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  <a:r>
                  <a:rPr lang="en-US" dirty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A weighted linear function </a:t>
                </a:r>
                <a:br>
                  <a:rPr lang="en-US" sz="2600" i="1" dirty="0">
                    <a:latin typeface="Cambria Math" panose="02040503050406030204" pitchFamily="18" charset="0"/>
                  </a:rPr>
                </a:br>
                <a:br>
                  <a:rPr lang="en-US" sz="2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   </a:t>
                </a:r>
                <a:br>
                  <a:rPr lang="en-US" sz="2600" dirty="0"/>
                </a:br>
                <a:br>
                  <a:rPr lang="en-US" sz="2600" dirty="0"/>
                </a:b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feature of the state (e.g., # of pieces captured in chess).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/>
                  <a:t>A deep neural network trained on complete games.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>
            <a:cxnSpLocks/>
          </p:cNvCxnSpPr>
          <p:nvPr/>
        </p:nvCxnSpPr>
        <p:spPr>
          <a:xfrm>
            <a:off x="762000" y="4114800"/>
            <a:ext cx="77533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143289" y="1295962"/>
            <a:ext cx="4292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HMV = heuristic minimax value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A9C53-3F07-F8E1-1F5E-D326AE1351B4}"/>
              </a:ext>
            </a:extLst>
          </p:cNvPr>
          <p:cNvSpPr txBox="1"/>
          <p:nvPr/>
        </p:nvSpPr>
        <p:spPr>
          <a:xfrm>
            <a:off x="5576001" y="5957475"/>
            <a:ext cx="25717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also called: search with a “look ahead” of 2</a:t>
            </a:r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  <p:bldP spid="19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6" grpId="0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5605613" y="2300230"/>
            <a:ext cx="82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324600" y="1686580"/>
            <a:ext cx="262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1600" dirty="0">
                <a:solidFill>
                  <a:srgbClr val="FF0000"/>
                </a:solidFill>
              </a:rPr>
              <a:t>… prune low HMV actions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62000" y="4114801"/>
            <a:ext cx="7543800" cy="3244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F76615-1DE4-C6C8-D0E2-671D50092CC2}"/>
              </a:ext>
            </a:extLst>
          </p:cNvPr>
          <p:cNvCxnSpPr>
            <a:cxnSpLocks/>
          </p:cNvCxnSpPr>
          <p:nvPr/>
        </p:nvCxnSpPr>
        <p:spPr>
          <a:xfrm>
            <a:off x="4876802" y="3149896"/>
            <a:ext cx="295274" cy="279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D3AFB8-A28D-4B7F-AEEA-3B2ADA2968EB}"/>
              </a:ext>
            </a:extLst>
          </p:cNvPr>
          <p:cNvCxnSpPr>
            <a:cxnSpLocks/>
          </p:cNvCxnSpPr>
          <p:nvPr/>
        </p:nvCxnSpPr>
        <p:spPr>
          <a:xfrm flipH="1">
            <a:off x="5460444" y="3126489"/>
            <a:ext cx="80726" cy="30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277017-6EFB-70DA-1820-6F4A23FA9FF0}"/>
              </a:ext>
            </a:extLst>
          </p:cNvPr>
          <p:cNvCxnSpPr>
            <a:cxnSpLocks/>
          </p:cNvCxnSpPr>
          <p:nvPr/>
        </p:nvCxnSpPr>
        <p:spPr>
          <a:xfrm flipH="1">
            <a:off x="6477000" y="3124434"/>
            <a:ext cx="359453" cy="283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4" grpId="0"/>
      <p:bldP spid="25" grpId="0"/>
      <p:bldP spid="26" grpId="0"/>
      <p:bldP spid="27" grpId="0"/>
      <p:bldP spid="2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503892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		The initial state (position, board, hand).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Utility for player Max for terminal states.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5038927" cy="3785419"/>
              </a:xfrm>
              <a:blipFill>
                <a:blip r:embed="rId2"/>
                <a:stretch>
                  <a:fillRect l="-484" t="-1127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playout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 make the tree very wide).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801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the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results in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Optimality 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endParaRPr lang="en-US" dirty="0"/>
              </a:p>
              <a:p>
                <a:r>
                  <a:rPr lang="en-US" dirty="0"/>
                  <a:t>Typical strategy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 budget for the move.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45395"/>
            <a:ext cx="7886700" cy="132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Pure Monte Carlo Search spends a lot of time to create playouts for bad move.</a:t>
            </a:r>
          </a:p>
          <a:p>
            <a:pPr marL="0" indent="0">
              <a:buNone/>
            </a:pPr>
            <a:r>
              <a:rPr lang="en-US" b="1" dirty="0"/>
              <a:t>Better: </a:t>
            </a:r>
            <a:r>
              <a:rPr lang="en-US" dirty="0"/>
              <a:t>Select the starting state for playouts to focus on important parts of the game tree (i.e., good moves).</a:t>
            </a:r>
          </a:p>
          <a:p>
            <a:pPr marL="0" indent="0">
              <a:buNone/>
            </a:pPr>
            <a:r>
              <a:rPr lang="en-US" dirty="0"/>
              <a:t>This presents the following tradeoff: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981492"/>
              </p:ext>
            </p:extLst>
          </p:nvPr>
        </p:nvGraphicFramePr>
        <p:xfrm>
          <a:off x="1019175" y="4270958"/>
          <a:ext cx="7058025" cy="2221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1CD09C-A35B-33E7-2B47-429EEA6803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721"/>
          <a:stretch/>
        </p:blipFill>
        <p:spPr>
          <a:xfrm>
            <a:off x="304800" y="1447800"/>
            <a:ext cx="5943600" cy="116699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01E0A7-2BE2-8EF1-ED8B-EC8B3A23C0AF}"/>
              </a:ext>
            </a:extLst>
          </p:cNvPr>
          <p:cNvSpPr/>
          <p:nvPr/>
        </p:nvSpPr>
        <p:spPr>
          <a:xfrm>
            <a:off x="6065921" y="1497517"/>
            <a:ext cx="2418949" cy="1166991"/>
          </a:xfrm>
          <a:prstGeom prst="wedgeRoundRectCallout">
            <a:avLst>
              <a:gd name="adj1" fmla="val -59076"/>
              <a:gd name="adj2" fmla="val 30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can start a playout at any of these states. Which one should it choose?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E6A99-3B67-24EE-AEAB-7BEC06FB2A64}"/>
              </a:ext>
            </a:extLst>
          </p:cNvPr>
          <p:cNvSpPr/>
          <p:nvPr/>
        </p:nvSpPr>
        <p:spPr>
          <a:xfrm>
            <a:off x="1276350" y="2021293"/>
            <a:ext cx="4648200" cy="7677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</a:t>
            </a:r>
            <a:r>
              <a:rPr lang="en-US" b="1" dirty="0"/>
              <a:t>exploitation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/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for nodes with few playouts relative to the parent node (=</a:t>
                </a:r>
                <a:r>
                  <a:rPr lang="en-US" b="1" dirty="0"/>
                  <a:t>exploration</a:t>
                </a:r>
                <a:r>
                  <a:rPr lang="en-US" dirty="0"/>
                  <a:t>). Goes to 0 for large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  <a:blipFill>
                <a:blip r:embed="rId4"/>
                <a:stretch>
                  <a:fillRect l="-476" r="-357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919237" y="6193031"/>
            <a:ext cx="7305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 (MCTS)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8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Pure Monte Carlo </a:t>
            </a:r>
            <a:r>
              <a:rPr lang="en-US" sz="2400" dirty="0"/>
              <a:t>search always start playouts from a given state.</a:t>
            </a:r>
          </a:p>
          <a:p>
            <a:pPr marL="0" indent="0">
              <a:buNone/>
            </a:pPr>
            <a:r>
              <a:rPr lang="en-US" sz="2400" b="1" dirty="0"/>
              <a:t>Monte Carlo Tree Search </a:t>
            </a:r>
            <a:r>
              <a:rPr lang="en-US" sz="2400" dirty="0"/>
              <a:t>builds a </a:t>
            </a:r>
            <a:r>
              <a:rPr lang="en-US" sz="2400" b="1" dirty="0"/>
              <a:t>partial game tree </a:t>
            </a:r>
            <a:r>
              <a:rPr lang="en-US" sz="2400" dirty="0"/>
              <a:t>and can start playouts from any state (node) in that tree.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 considerations:</a:t>
            </a:r>
          </a:p>
          <a:p>
            <a:r>
              <a:rPr lang="en-US" sz="2400" dirty="0"/>
              <a:t>We can use UCB1 as the </a:t>
            </a:r>
            <a:r>
              <a:rPr lang="en-US" sz="2400" b="1" dirty="0"/>
              <a:t>selection strategy</a:t>
            </a:r>
            <a:r>
              <a:rPr lang="en-US" sz="2400" dirty="0"/>
              <a:t> to decide what part of the tree we should focus on for the next playout. This balances exploration and exploitation.</a:t>
            </a:r>
          </a:p>
          <a:p>
            <a:r>
              <a:rPr lang="en-US" sz="2400" dirty="0"/>
              <a:t>We typically can only store a small </a:t>
            </a:r>
            <a:r>
              <a:rPr lang="en-US" sz="2400" b="1" dirty="0"/>
              <a:t>part of the game tree</a:t>
            </a:r>
            <a:r>
              <a:rPr lang="en-US" sz="2400" dirty="0"/>
              <a:t>, so we do not store the complete playout runs.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694596" y="1244267"/>
            <a:ext cx="3352800" cy="643689"/>
          </a:xfrm>
          <a:prstGeom prst="wedgeRectCallout">
            <a:avLst>
              <a:gd name="adj1" fmla="val -43219"/>
              <a:gd name="adj2" fmla="val 1229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35216" y="5869761"/>
            <a:ext cx="1828800" cy="634122"/>
          </a:xfrm>
          <a:prstGeom prst="wedgeRectCallout">
            <a:avLst>
              <a:gd name="adj1" fmla="val 5296"/>
              <a:gd name="adj2" fmla="val -2037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leaf with highest UCB1 score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F2401-C24B-BEE2-AE42-07B900EFBDEE}"/>
              </a:ext>
            </a:extLst>
          </p:cNvPr>
          <p:cNvSpPr txBox="1"/>
          <p:nvPr/>
        </p:nvSpPr>
        <p:spPr>
          <a:xfrm>
            <a:off x="6730097" y="5577683"/>
            <a:ext cx="1281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(update counts)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Search and update a partial tree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738653" y="2933912"/>
            <a:ext cx="2086294" cy="567956"/>
          </a:xfrm>
          <a:prstGeom prst="wedgeRectCallout">
            <a:avLst>
              <a:gd name="adj1" fmla="val -19667"/>
              <a:gd name="adj2" fmla="val 156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E623A6-F383-3AD1-BD09-E9E20EBF3FCA}"/>
              </a:ext>
            </a:extLst>
          </p:cNvPr>
          <p:cNvSpPr/>
          <p:nvPr/>
        </p:nvSpPr>
        <p:spPr>
          <a:xfrm>
            <a:off x="4561947" y="4043743"/>
            <a:ext cx="1000654" cy="107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move</a:t>
            </a:r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Play 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Symbol (x/o) is placed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212AB-8DD7-9004-3B87-B2B1784AD06E}"/>
              </a:ext>
            </a:extLst>
          </p:cNvPr>
          <p:cNvSpPr txBox="1"/>
          <p:nvPr/>
        </p:nvSpPr>
        <p:spPr>
          <a:xfrm>
            <a:off x="3562350" y="5943600"/>
            <a:ext cx="5334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: This game still uses a goal-based agent that plans actions to reach a winning terminal  state!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1295400" y="630820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cards).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Cut-off search and 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98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heuristic from data using MCTS 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partial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6881867" y="1676686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498871" y="473023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1" y="3612062"/>
            <a:ext cx="76198" cy="2605675"/>
          </a:xfrm>
          <a:prstGeom prst="rightBrace">
            <a:avLst>
              <a:gd name="adj1" fmla="val 8333"/>
              <a:gd name="adj2" fmla="val 50863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BC66EB-52F1-37CC-C861-DA25F3FB3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8" t="50522" r="71698" b="35151"/>
          <a:stretch/>
        </p:blipFill>
        <p:spPr>
          <a:xfrm>
            <a:off x="4756234" y="4186713"/>
            <a:ext cx="533400" cy="703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524076" y="3733848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76" y="3733848"/>
                <a:ext cx="3470955" cy="3046988"/>
              </a:xfrm>
              <a:prstGeom prst="rect">
                <a:avLst/>
              </a:prstGeom>
              <a:blipFill>
                <a:blip r:embed="rId3"/>
                <a:stretch>
                  <a:fillRect l="-698" t="-598" b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>
            <a:cxnSpLocks/>
          </p:cNvCxnSpPr>
          <p:nvPr/>
        </p:nvCxnSpPr>
        <p:spPr>
          <a:xfrm flipH="1">
            <a:off x="2362200" y="2264690"/>
            <a:ext cx="2514600" cy="434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/ node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0" y="5029200"/>
            <a:ext cx="1339732" cy="625473"/>
          </a:xfrm>
          <a:prstGeom prst="wedgeRectCallout">
            <a:avLst>
              <a:gd name="adj1" fmla="val 32244"/>
              <a:gd name="adj2" fmla="val 776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states have a known utility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F581A-3959-5078-EF83-10D79F218BCC}"/>
              </a:ext>
            </a:extLst>
          </p:cNvPr>
          <p:cNvSpPr txBox="1"/>
          <p:nvPr/>
        </p:nvSpPr>
        <p:spPr>
          <a:xfrm>
            <a:off x="304800" y="1345365"/>
            <a:ext cx="1262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Note: This game has no cycles!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5" grpId="0"/>
      <p:bldP spid="8" grpId="0"/>
      <p:bldP spid="10" grpId="0"/>
      <p:bldP spid="11" grpId="0"/>
      <p:bldP spid="6" grpId="0" animBg="1"/>
      <p:bldP spid="14" grpId="0" animBg="1"/>
      <p:bldP spid="17" grpId="0" animBg="1"/>
      <p:bldP spid="20" grpId="0" animBg="1"/>
      <p:bldP spid="2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295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495800" y="3886200"/>
            <a:ext cx="4419600" cy="900111"/>
          </a:xfrm>
          <a:prstGeom prst="wedgeRectCallout">
            <a:avLst>
              <a:gd name="adj1" fmla="val -74067"/>
              <a:gd name="adj2" fmla="val -728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We have already modeled this issue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159" t="-291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12699</TotalTime>
  <Words>3375</Words>
  <Application>Microsoft Office PowerPoint</Application>
  <PresentationFormat>On-screen Show (4:3)</PresentationFormat>
  <Paragraphs>492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Recall: Nondeterministic Actions</vt:lpstr>
      <vt:lpstr>Recall: AND-OR DFS Search Algorithm</vt:lpstr>
      <vt:lpstr>Tic-tac-toe: AND-OR Search</vt:lpstr>
      <vt:lpstr>Optimal Decisions</vt:lpstr>
      <vt:lpstr>Methods for Adversarial Games</vt:lpstr>
      <vt:lpstr>Idea: Minimax Decision</vt:lpstr>
      <vt:lpstr>Minimax Search: Back-up Minimax Values</vt:lpstr>
      <vt:lpstr>PowerPoint Presentation</vt:lpstr>
      <vt:lpstr>Exercise: Simple 2-Ply Game</vt:lpstr>
      <vt:lpstr>Issue: Game Tree Size</vt:lpstr>
      <vt:lpstr>Alpha-Beta Pruning</vt:lpstr>
      <vt:lpstr>Example: Alpha-Beta Search</vt:lpstr>
      <vt:lpstr>PowerPoint Presentation</vt:lpstr>
      <vt:lpstr>Move Ordering for Alpha-Beta Search</vt:lpstr>
      <vt:lpstr>Exercise: Simple 2-Ply Game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 (MCTS)</vt:lpstr>
      <vt:lpstr>PowerPoint Presentation</vt:lpstr>
      <vt:lpstr>Online Play Using MCTS 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Hahsler, Michael</cp:lastModifiedBy>
  <cp:revision>74</cp:revision>
  <dcterms:created xsi:type="dcterms:W3CDTF">2021-03-18T20:20:32Z</dcterms:created>
  <dcterms:modified xsi:type="dcterms:W3CDTF">2024-03-20T20:03:10Z</dcterms:modified>
</cp:coreProperties>
</file>