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94" r:id="rId2"/>
    <p:sldId id="406" r:id="rId3"/>
    <p:sldId id="259" r:id="rId4"/>
    <p:sldId id="260" r:id="rId5"/>
    <p:sldId id="274" r:id="rId6"/>
    <p:sldId id="275" r:id="rId7"/>
    <p:sldId id="261" r:id="rId8"/>
    <p:sldId id="262" r:id="rId9"/>
    <p:sldId id="273" r:id="rId10"/>
    <p:sldId id="276" r:id="rId11"/>
    <p:sldId id="264" r:id="rId12"/>
    <p:sldId id="292" r:id="rId13"/>
    <p:sldId id="295" r:id="rId14"/>
    <p:sldId id="281" r:id="rId15"/>
    <p:sldId id="263" r:id="rId16"/>
    <p:sldId id="265" r:id="rId17"/>
    <p:sldId id="280" r:id="rId18"/>
    <p:sldId id="293" r:id="rId19"/>
    <p:sldId id="267" r:id="rId20"/>
    <p:sldId id="316" r:id="rId21"/>
    <p:sldId id="282" r:id="rId22"/>
    <p:sldId id="284" r:id="rId23"/>
    <p:sldId id="288" r:id="rId24"/>
    <p:sldId id="289" r:id="rId25"/>
    <p:sldId id="291" r:id="rId26"/>
    <p:sldId id="407" r:id="rId27"/>
    <p:sldId id="305" r:id="rId28"/>
    <p:sldId id="306" r:id="rId29"/>
    <p:sldId id="307" r:id="rId30"/>
    <p:sldId id="297" r:id="rId31"/>
    <p:sldId id="298" r:id="rId32"/>
    <p:sldId id="299" r:id="rId33"/>
    <p:sldId id="317" r:id="rId34"/>
    <p:sldId id="318" r:id="rId35"/>
    <p:sldId id="408" r:id="rId36"/>
    <p:sldId id="319" r:id="rId37"/>
    <p:sldId id="320" r:id="rId38"/>
    <p:sldId id="321" r:id="rId39"/>
    <p:sldId id="322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3" autoAdjust="0"/>
  </p:normalViewPr>
  <p:slideViewPr>
    <p:cSldViewPr>
      <p:cViewPr varScale="1">
        <p:scale>
          <a:sx n="113" d="100"/>
          <a:sy n="113" d="100"/>
        </p:scale>
        <p:origin x="122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3"/>
      <dgm:spPr/>
    </dgm:pt>
    <dgm:pt modelId="{42B39763-0B7C-4FD9-817D-AE78FBD7A2F1}" type="pres">
      <dgm:prSet presAssocID="{649A3F61-A79A-4DC1-BF6F-1BDB364E3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3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3"/>
      <dgm:spPr/>
    </dgm:pt>
    <dgm:pt modelId="{90934501-EF2F-41EA-BE69-CF8268E562E4}" type="pres">
      <dgm:prSet presAssocID="{8FE378D1-9702-4D4B-9150-97630AB3F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3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3"/>
      <dgm:spPr/>
    </dgm:pt>
    <dgm:pt modelId="{FFE384B9-5107-4CB2-85F2-3508E9B2870D}" type="pres">
      <dgm:prSet presAssocID="{4449B95C-BD0D-4CEC-BD36-BCDEC20C92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i="1" dirty="0"/>
            <a:t>generative models</a:t>
          </a:r>
          <a:endParaRPr lang="en-US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us to efficiently generate samples from the joint distribution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Sample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2"/>
      <dgm:spPr/>
    </dgm:pt>
    <dgm:pt modelId="{EB385380-F5A2-4F9D-8341-BB8FC34CBF03}" type="pres">
      <dgm:prSet presAssocID="{BA07DD25-6B41-4815-8285-46CEFC1961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AC842FDF-8EBF-4078-A90C-CB0386658F64}" type="pres">
      <dgm:prSet presAssocID="{BA07DD25-6B41-4815-8285-46CEFC1961DC}" presName="desTx" presStyleLbl="revTx" presStyleIdx="1" presStyleCnt="3">
        <dgm:presLayoutVars/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1" presStyleCnt="2"/>
      <dgm:spPr/>
    </dgm:pt>
    <dgm:pt modelId="{36BDB621-CCD0-4AB1-A23F-A7CE9C62DDDA}" type="pres">
      <dgm:prSet presAssocID="{7B916CB2-B2C5-49CB-8811-078227C5C9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4E664C11-0460-4FA9-96B8-74C99C365793}" type="presOf" srcId="{15BB9DEC-26A2-471B-95D2-314D9EAD4FAC}" destId="{AC842FDF-8EBF-4078-A90C-CB0386658F64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1" destOrd="0" parTransId="{AFFABDEC-79C8-4868-A39C-1AC20DE7FE9D}" sibTransId="{5070A0AA-0EFC-4A8F-A6BA-4E5D722D6E79}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BA07DD25-6B41-4815-8285-46CEFC1961DC}" destId="{15BB9DEC-26A2-471B-95D2-314D9EAD4FAC}" srcOrd="0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8789A161-6BE2-47D2-ACBF-AECABF6B4F00}" type="presParOf" srcId="{D56AED84-77B8-4F37-9FE5-8F82B225115C}" destId="{AC842FDF-8EBF-4078-A90C-CB0386658F64}" srcOrd="4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86D1E576-D126-4001-9019-3DFCAA4C86A1}" type="presParOf" srcId="{C574D6CF-9B1C-4C61-A297-A7A64D7300DD}" destId="{A2A65907-97B5-41E8-AD08-F92947BDB0F0}" srcOrd="2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407"/>
          <a:ext cx="8055864" cy="953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88579" y="215053"/>
          <a:ext cx="524689" cy="524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1101847" y="407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type of graphical model.</a:t>
          </a:r>
        </a:p>
      </dsp:txBody>
      <dsp:txXfrm>
        <a:off x="1101847" y="407"/>
        <a:ext cx="6954016" cy="953980"/>
      </dsp:txXfrm>
    </dsp:sp>
    <dsp:sp modelId="{2379ED4D-5921-4D71-ADCC-5976928DA350}">
      <dsp:nvSpPr>
        <dsp:cNvPr id="0" name=""/>
        <dsp:cNvSpPr/>
      </dsp:nvSpPr>
      <dsp:spPr>
        <a:xfrm>
          <a:off x="0" y="1192883"/>
          <a:ext cx="8055864" cy="953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88579" y="1407528"/>
          <a:ext cx="524689" cy="524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1101847" y="1192883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way to specify dependence between random variables.</a:t>
          </a:r>
        </a:p>
      </dsp:txBody>
      <dsp:txXfrm>
        <a:off x="1101847" y="1192883"/>
        <a:ext cx="6954016" cy="953980"/>
      </dsp:txXfrm>
    </dsp:sp>
    <dsp:sp modelId="{B9D2AB8A-2AE2-4AE8-9D6A-1C52899EAA06}">
      <dsp:nvSpPr>
        <dsp:cNvPr id="0" name=""/>
        <dsp:cNvSpPr/>
      </dsp:nvSpPr>
      <dsp:spPr>
        <a:xfrm>
          <a:off x="0" y="2385358"/>
          <a:ext cx="8055864" cy="953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88579" y="2600004"/>
          <a:ext cx="524689" cy="524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1101847" y="2385358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compact specification of a full joint distributions.</a:t>
          </a:r>
        </a:p>
      </dsp:txBody>
      <dsp:txXfrm>
        <a:off x="1101847" y="2385358"/>
        <a:ext cx="6954016" cy="953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508156" y="707288"/>
          <a:ext cx="3549015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can be used as </a:t>
          </a:r>
          <a:r>
            <a:rPr lang="en-US" sz="2400" i="1" kern="1200" dirty="0"/>
            <a:t>generative models</a:t>
          </a:r>
          <a:endParaRPr lang="en-US" sz="2400" kern="1200" dirty="0"/>
        </a:p>
      </dsp:txBody>
      <dsp:txXfrm>
        <a:off x="1508156" y="707288"/>
        <a:ext cx="3549015" cy="1305763"/>
      </dsp:txXfrm>
    </dsp:sp>
    <dsp:sp modelId="{AC842FDF-8EBF-4078-A90C-CB0386658F64}">
      <dsp:nvSpPr>
        <dsp:cNvPr id="0" name=""/>
        <dsp:cNvSpPr/>
      </dsp:nvSpPr>
      <dsp:spPr>
        <a:xfrm>
          <a:off x="5057171" y="707288"/>
          <a:ext cx="2829528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us to efficiently generate samples from the joint distribution</a:t>
          </a:r>
        </a:p>
      </dsp:txBody>
      <dsp:txXfrm>
        <a:off x="5057171" y="707288"/>
        <a:ext cx="2829528" cy="1305763"/>
      </dsp:txXfrm>
    </dsp:sp>
    <dsp:sp modelId="{90FFD553-F667-404F-A32D-08C7D4D267A5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Idea</a:t>
          </a:r>
          <a:r>
            <a:rPr lang="en-US" sz="2400" kern="1200" dirty="0"/>
            <a:t>: Sample from the network to estimate joint and conditional probability distributions.</a:t>
          </a:r>
        </a:p>
      </dsp:txBody>
      <dsp:txXfrm>
        <a:off x="1508156" y="2339492"/>
        <a:ext cx="63785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(Bayesian networks)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4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01720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98800" imgH="431640" progId="Equation.3">
                  <p:embed/>
                </p:oleObj>
              </mc:Choice>
              <mc:Fallback>
                <p:oleObj name="Equation" r:id="rId5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335242" y="42641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335242" y="4861562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16503" y="5646003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and Z are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5140594" y="5858713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324100" y="56801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5791200" y="4531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5791200" y="50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324600" y="5527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161089" y="573723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a Boolean variable X</a:t>
            </a:r>
            <a:r>
              <a:rPr lang="en-US" sz="2400" baseline="-25000" dirty="0"/>
              <a:t>i</a:t>
            </a:r>
            <a:r>
              <a:rPr lang="en-US" sz="2400" dirty="0"/>
              <a:t> with k Boolean parents. How many rows does its conditional probability table have?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all the combinations of parent values, 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true</a:t>
            </a:r>
            <a:endParaRPr lang="en-US" sz="2400" dirty="0"/>
          </a:p>
          <a:p>
            <a:r>
              <a:rPr lang="en-US" sz="2400" dirty="0"/>
              <a:t>If each variable has no more than k parents, how many numbers does the complete network require?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O(n </a:t>
            </a:r>
            <a:r>
              <a:rPr lang="en-US" sz="2000" dirty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>
                <a:solidFill>
                  <a:srgbClr val="0066FF"/>
                </a:solidFill>
              </a:rPr>
              <a:t> 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/>
              <a:t>numbers – 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distribution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 How many nodes for the burglary network? </a:t>
            </a:r>
          </a:p>
          <a:p>
            <a:pPr lvl="1">
              <a:buNone/>
            </a:pPr>
            <a:r>
              <a:rPr lang="en-US" sz="2000" dirty="0"/>
              <a:t>1 + 1 + 4 + 2 + 2 = 10 numbers </a:t>
            </a:r>
            <a:br>
              <a:rPr lang="en-US" sz="2000" dirty="0"/>
            </a:br>
            <a:r>
              <a:rPr lang="en-US" sz="2000" dirty="0"/>
              <a:t>(vs. specification of the complete joint probability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an ordering of variables X</a:t>
            </a:r>
            <a:r>
              <a:rPr lang="en-US" sz="2400" baseline="-25000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network</a:t>
            </a:r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that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 | Parents(X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)) = P(X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 | X</a:t>
            </a:r>
            <a:r>
              <a:rPr lang="en-US" sz="2400" baseline="-25000" dirty="0">
                <a:solidFill>
                  <a:srgbClr val="0066FF"/>
                </a:solidFill>
              </a:rPr>
              <a:t>1</a:t>
            </a:r>
            <a:r>
              <a:rPr lang="en-US" sz="2400" dirty="0">
                <a:solidFill>
                  <a:srgbClr val="0066FF"/>
                </a:solidFill>
              </a:rPr>
              <a:t>, ... X</a:t>
            </a:r>
            <a:r>
              <a:rPr lang="en-US" sz="2400" baseline="-25000" dirty="0">
                <a:solidFill>
                  <a:srgbClr val="0066FF"/>
                </a:solidFill>
              </a:rPr>
              <a:t>i-1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</a:p>
          <a:p>
            <a:pPr marL="914400" lvl="1" indent="-457200"/>
            <a:endParaRPr lang="en-US" sz="2400" dirty="0">
              <a:solidFill>
                <a:srgbClr val="0066FF"/>
              </a:solidFill>
            </a:endParaRP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Note</a:t>
            </a:r>
            <a:r>
              <a:rPr lang="en-US" dirty="0"/>
              <a:t>: Networks are typically constructed by domain experts with causality in mind. E.g., X causes Y: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87009" y="5600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753609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105400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Conditional probability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Product rule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Chain rule </a:t>
                </a:r>
                <a:endParaRPr lang="en-US" sz="18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independent if and only if:</a:t>
                </a:r>
              </a:p>
              <a:p>
                <a:pPr lvl="4">
                  <a:buFont typeface="Wingdings" charset="0"/>
                  <a:buChar char="§"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</a:p>
              <a:p>
                <a:pPr>
                  <a:buFont typeface="Wingdings" charset="0"/>
                  <a:buChar char="§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28776"/>
            <a:ext cx="2250126" cy="6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537629"/>
            <a:ext cx="2842022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8" y="4343399"/>
            <a:ext cx="351304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30256"/>
            <a:ext cx="4227810" cy="2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6" y="5445735"/>
            <a:ext cx="10513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052" y="3238500"/>
            <a:ext cx="5802513" cy="84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/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Notation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blipFill>
                <a:blip r:embed="rId15"/>
                <a:stretch>
                  <a:fillRect l="-5155" t="-26000" r="-28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2245CD-88F2-4FA8-B4DA-05797A8AC768}"/>
              </a:ext>
            </a:extLst>
          </p:cNvPr>
          <p:cNvSpPr txBox="1"/>
          <p:nvPr/>
        </p:nvSpPr>
        <p:spPr>
          <a:xfrm>
            <a:off x="5943863" y="5421868"/>
            <a:ext cx="12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/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blipFill>
                <a:blip r:embed="rId16"/>
                <a:stretch>
                  <a:fillRect l="-1639" r="-69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28000"/>
            <a:ext cx="4607719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defTabSz="914400"/>
            <a:r>
              <a:rPr lang="en-US" sz="4900" b="1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800" y="5685231"/>
            <a:ext cx="7346331" cy="5700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70" b="12786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9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pPr lvl="1"/>
            <a:r>
              <a:rPr lang="en-US" sz="2400" dirty="0"/>
              <a:t>Query </a:t>
            </a:r>
            <a:r>
              <a:rPr lang="en-US" sz="2400" i="1" dirty="0"/>
              <a:t>variables: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</a:p>
          <a:p>
            <a:pPr lvl="1"/>
            <a:r>
              <a:rPr lang="en-US" sz="2400" i="1" dirty="0"/>
              <a:t>Evidence </a:t>
            </a:r>
            <a:r>
              <a:rPr lang="en-US" sz="2400" dirty="0"/>
              <a:t>(</a:t>
            </a:r>
            <a:r>
              <a:rPr lang="en-US" sz="2400" i="1" dirty="0"/>
              <a:t>observed</a:t>
            </a:r>
            <a:r>
              <a:rPr lang="en-US" sz="2400" dirty="0"/>
              <a:t>) variables: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=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</a:p>
          <a:p>
            <a:pPr lvl="1"/>
            <a:r>
              <a:rPr lang="en-US" sz="2400" i="1" dirty="0"/>
              <a:t>Set of unobserved </a:t>
            </a:r>
            <a:r>
              <a:rPr lang="en-US" sz="2400" dirty="0"/>
              <a:t>variables: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Calculate the probability of X given 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know the full joint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, we can infer  </a:t>
            </a:r>
            <a:r>
              <a:rPr lang="en-US" sz="2400" b="1" dirty="0">
                <a:solidFill>
                  <a:srgbClr val="0066FF"/>
                </a:solidFill>
              </a:rPr>
              <a:t>X </a:t>
            </a:r>
            <a:r>
              <a:rPr lang="en-US" sz="2400" dirty="0"/>
              <a:t>by:</a:t>
            </a:r>
          </a:p>
          <a:p>
            <a:pPr lvl="1">
              <a:buNone/>
            </a:pPr>
            <a:br>
              <a:rPr lang="en-US" sz="2400" dirty="0"/>
            </a:br>
            <a:endParaRPr lang="en-US" sz="24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Inference: 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24200"/>
            <a:ext cx="7886700" cy="305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we can observe being called. And want to know the probability of a burglary.</a:t>
            </a: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(B | j, m) </a:t>
            </a:r>
            <a:r>
              <a:rPr lang="en-US" sz="2000" dirty="0"/>
              <a:t> with unobservable variables: Earthquake, Alarm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72052"/>
              <a:gd name="adj2" fmla="val -413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/>
              <a:t>Approximate inference: Sampling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86963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dirty="0"/>
              <a:t>(aka Belief Networks)</a:t>
            </a:r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922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55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3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Creates new states by making random changes to the current state which forms a Markov Chain and its stationary distribution turns out to be the posterior distribution of the non-evidence variables.</a:t>
            </a:r>
          </a:p>
          <a:p>
            <a:r>
              <a:rPr lang="en-US" dirty="0"/>
              <a:t>Count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is closely related to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One variable at a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CPTs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its children.</a:t>
                </a:r>
              </a:p>
              <a:p>
                <a:r>
                  <a:rPr lang="en-US" dirty="0"/>
                  <a:t>The Markov chain converges to a stationary distribution which is the asked for conditional probability.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4138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781050" y="1447800"/>
            <a:ext cx="7372350" cy="33242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conditional independence.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Inference (estimating conditional probabilities) is still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sampling from the model.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315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36576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11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Random variables: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C</a:t>
            </a:r>
            <a:r>
              <a:rPr lang="en-US" dirty="0"/>
              <a:t>: message class (spam or not spam)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W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</a:t>
            </a:r>
            <a:r>
              <a:rPr lang="en-US" dirty="0" err="1">
                <a:solidFill>
                  <a:srgbClr val="0066FF"/>
                </a:solidFill>
              </a:rPr>
              <a:t>W</a:t>
            </a:r>
            <a:r>
              <a:rPr lang="en-US" baseline="-25000" dirty="0" err="1">
                <a:solidFill>
                  <a:srgbClr val="0066FF"/>
                </a:solidFill>
              </a:rPr>
              <a:t>n</a:t>
            </a:r>
            <a:r>
              <a:rPr lang="en-US" dirty="0"/>
              <a:t>: presence or absence of words comprising the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Words depend on the class, but they are modeled conditional independent of each other given the class (= no direct connection between words).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52578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8" name="Oval 7"/>
          <p:cNvSpPr/>
          <p:nvPr/>
        </p:nvSpPr>
        <p:spPr>
          <a:xfrm>
            <a:off x="40386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3086101" y="4323789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924300" y="49911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5123889" y="4285688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6172200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parents as a conditional probability table (CPT):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b="1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(X</a:t>
            </a:r>
            <a:r>
              <a:rPr lang="en-US" sz="2400" baseline="-25000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| 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9800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10000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1390650" y="4362449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2057400" y="4762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2912736" y="4400550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5486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60717" y="35052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92715" y="5575238"/>
            <a:ext cx="2645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>
                <a:solidFill>
                  <a:srgbClr val="0066FF"/>
                </a:solidFill>
              </a:rPr>
              <a:t>P</a:t>
            </a:r>
            <a:r>
              <a:rPr lang="en-US" sz="2200" b="1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(X</a:t>
            </a:r>
            <a:r>
              <a:rPr lang="en-US" sz="2200" baseline="-250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Z</a:t>
            </a:r>
            <a:r>
              <a:rPr lang="en-US" sz="2200" baseline="-25000" dirty="0">
                <a:solidFill>
                  <a:srgbClr val="0066FF"/>
                </a:solidFill>
              </a:rPr>
              <a:t>1</a:t>
            </a:r>
            <a:r>
              <a:rPr lang="en-US" sz="2200" dirty="0">
                <a:solidFill>
                  <a:srgbClr val="0066FF"/>
                </a:solidFill>
              </a:rPr>
              <a:t>, …, Z</a:t>
            </a:r>
            <a:r>
              <a:rPr lang="en-US" sz="2200" baseline="-25000" dirty="0">
                <a:solidFill>
                  <a:srgbClr val="0066FF"/>
                </a:solidFill>
              </a:rPr>
              <a:t>n</a:t>
            </a:r>
            <a:r>
              <a:rPr lang="en-US" sz="2200" dirty="0">
                <a:solidFill>
                  <a:srgbClr val="0066FF"/>
                </a:solidFill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1823</Words>
  <Application>Microsoft Office PowerPoint</Application>
  <PresentationFormat>On-screen Show (4:3)</PresentationFormat>
  <Paragraphs>298</Paragraphs>
  <Slides>39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Cambria Math</vt:lpstr>
      <vt:lpstr>source sans pro</vt:lpstr>
      <vt:lpstr>Symbol</vt:lpstr>
      <vt:lpstr>Wingdings</vt:lpstr>
      <vt:lpstr>Office Theme</vt:lpstr>
      <vt:lpstr>Equation</vt:lpstr>
      <vt:lpstr>CS 5/7320  Artificial Intelligence    Probabilistic Reasoning (Bayesian networks) AIMA Chapter 13</vt:lpstr>
      <vt:lpstr>Probability Recap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Inference</vt:lpstr>
      <vt:lpstr>Inference</vt:lpstr>
      <vt:lpstr>Inference: Bayesian network</vt:lpstr>
      <vt:lpstr>Exact inference:   Example</vt:lpstr>
      <vt:lpstr>Exact inference:  Example</vt:lpstr>
      <vt:lpstr>Approximate inference: Sampling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sampling: One variable at a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38</cp:revision>
  <dcterms:created xsi:type="dcterms:W3CDTF">2020-11-07T15:07:06Z</dcterms:created>
  <dcterms:modified xsi:type="dcterms:W3CDTF">2024-04-17T17:18:08Z</dcterms:modified>
</cp:coreProperties>
</file>