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1" r:id="rId3"/>
    <p:sldId id="372" r:id="rId4"/>
    <p:sldId id="367" r:id="rId5"/>
    <p:sldId id="369" r:id="rId6"/>
    <p:sldId id="260" r:id="rId7"/>
    <p:sldId id="261" r:id="rId8"/>
    <p:sldId id="366" r:id="rId9"/>
    <p:sldId id="355" r:id="rId10"/>
    <p:sldId id="360" r:id="rId11"/>
    <p:sldId id="324" r:id="rId12"/>
    <p:sldId id="300" r:id="rId13"/>
    <p:sldId id="325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2400" dirty="0"/>
            <a:t>Decision theory = </a:t>
          </a:r>
          <a:br>
            <a:rPr lang="en-US" sz="2400" dirty="0"/>
          </a:br>
          <a:r>
            <a:rPr lang="en-US" sz="2400" dirty="0"/>
            <a:t>            Probability theory </a:t>
          </a:r>
          <a:r>
            <a:rPr lang="en-US" sz="1200" dirty="0"/>
            <a:t>(evidence &amp; belief) </a:t>
          </a:r>
          <a:br>
            <a:rPr lang="en-US" sz="2400" dirty="0"/>
          </a:br>
          <a:r>
            <a:rPr lang="en-US" sz="2400" dirty="0"/>
            <a:t>                              +</a:t>
          </a:r>
          <a:br>
            <a:rPr lang="en-US" sz="2400" dirty="0"/>
          </a:br>
          <a:r>
            <a:rPr lang="en-US" sz="2400" dirty="0"/>
            <a:t>                   Utility theory   </a:t>
          </a:r>
          <a:r>
            <a:rPr lang="en-US" sz="1100" dirty="0"/>
            <a:t>(want)   </a:t>
          </a:r>
          <a:endParaRPr lang="en-US" sz="24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60941" custLinFactNeighborX="11240" custLinFactNeighborY="-1256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600" dirty="0"/>
            <a:t>Decision networks are an extension of Bayes nets that add actions and utility to compactly specify the joint probability.</a:t>
          </a:r>
          <a:br>
            <a:rPr lang="en-US" sz="1600" dirty="0"/>
          </a:br>
          <a:br>
            <a:rPr lang="en-US" sz="1600" dirty="0"/>
          </a:br>
          <a:r>
            <a:rPr lang="en-US" sz="1600" dirty="0"/>
            <a:t>The network is used to calculate the expected utility of actions.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600" dirty="0"/>
            <a:t>Decision networks can be used to make simple repeated  decisions in a stochastic, partially observable, and episodic environment.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600" b="1" dirty="0"/>
            <a:t>Sequential decision-making </a:t>
          </a:r>
          <a:r>
            <a:rPr lang="en-US" sz="1600" dirty="0"/>
            <a:t>deals with decisions that influence each other and are made over time. This is a more complex decision problem and needs different methods like</a:t>
          </a:r>
          <a:br>
            <a:rPr lang="en-US" sz="1600" dirty="0"/>
          </a:br>
          <a:r>
            <a:rPr lang="en-US" sz="16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2514254" y="551584"/>
          <a:ext cx="4979645" cy="171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theory = </a:t>
          </a:r>
          <a:br>
            <a:rPr lang="en-US" sz="2400" kern="1200" dirty="0"/>
          </a:br>
          <a:r>
            <a:rPr lang="en-US" sz="2400" kern="1200" dirty="0"/>
            <a:t>            Probability theory </a:t>
          </a:r>
          <a:r>
            <a:rPr lang="en-US" sz="1200" kern="1200" dirty="0"/>
            <a:t>(evidence &amp; belief) </a:t>
          </a:r>
          <a:br>
            <a:rPr lang="en-US" sz="2400" kern="1200" dirty="0"/>
          </a:br>
          <a:r>
            <a:rPr lang="en-US" sz="2400" kern="1200" dirty="0"/>
            <a:t>                              +</a:t>
          </a:r>
          <a:br>
            <a:rPr lang="en-US" sz="2400" kern="1200" dirty="0"/>
          </a:br>
          <a:r>
            <a:rPr lang="en-US" sz="2400" kern="1200" dirty="0"/>
            <a:t>                   Utility theory   </a:t>
          </a:r>
          <a:r>
            <a:rPr lang="en-US" sz="1100" kern="1200" dirty="0"/>
            <a:t>(want)   </a:t>
          </a:r>
          <a:endParaRPr lang="en-US" sz="2400" kern="1200" dirty="0"/>
        </a:p>
      </dsp:txBody>
      <dsp:txXfrm>
        <a:off x="2597784" y="635114"/>
        <a:ext cx="4812585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are an extension of Bayes nets that add actions and utility to compactly specify the joint probability.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The network is used to calculate the expected utility of actions.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can be used to make simple repeated  decisions in a stochastic, partially observable, and episodic environment.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Sequential decision-making </a:t>
          </a:r>
          <a:r>
            <a:rPr lang="en-US" sz="1600" kern="1200" dirty="0"/>
            <a:t>deals with decisions that influence each other and are made over time. This is a more complex decision problem and needs different methods like</a:t>
          </a:r>
          <a:br>
            <a:rPr lang="en-US" sz="1600" kern="1200" dirty="0"/>
          </a:br>
          <a:r>
            <a:rPr lang="en-US" sz="16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34.png"/><Relationship Id="rId2" Type="http://schemas.openxmlformats.org/officeDocument/2006/relationships/tags" Target="../tags/tag2.xml"/><Relationship Id="rId16" Type="http://schemas.openxmlformats.org/officeDocument/2006/relationships/image" Target="../media/image26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0.png"/><Relationship Id="rId3" Type="http://schemas.openxmlformats.org/officeDocument/2006/relationships/tags" Target="../tags/tag8.xm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8.png"/><Relationship Id="rId5" Type="http://schemas.openxmlformats.org/officeDocument/2006/relationships/tags" Target="../tags/tag10.xml"/><Relationship Id="rId15" Type="http://schemas.openxmlformats.org/officeDocument/2006/relationships/image" Target="../media/image400.png"/><Relationship Id="rId10" Type="http://schemas.openxmlformats.org/officeDocument/2006/relationships/image" Target="../media/image47.png"/><Relationship Id="rId4" Type="http://schemas.openxmlformats.org/officeDocument/2006/relationships/tags" Target="../tags/tag9.xml"/><Relationship Id="rId9" Type="http://schemas.openxmlformats.org/officeDocument/2006/relationships/image" Target="../media/image340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3.png"/><Relationship Id="rId4" Type="http://schemas.openxmlformats.org/officeDocument/2006/relationships/image" Target="../media/image19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EDAF5F-7B98-7B76-DE0E-CE4A9C6A978E}"/>
              </a:ext>
            </a:extLst>
          </p:cNvPr>
          <p:cNvSpPr/>
          <p:nvPr/>
        </p:nvSpPr>
        <p:spPr>
          <a:xfrm>
            <a:off x="6760759" y="3078598"/>
            <a:ext cx="1204785" cy="533400"/>
          </a:xfrm>
          <a:prstGeom prst="wedgeRoundRectCallout">
            <a:avLst>
              <a:gd name="adj1" fmla="val -84656"/>
              <a:gd name="adj2" fmla="val 592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Event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725583" cy="917782"/>
          </a:xfrm>
          <a:prstGeom prst="wedgeRoundRectCallout">
            <a:avLst>
              <a:gd name="adj1" fmla="val -76640"/>
              <a:gd name="adj2" fmla="val -10655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forecast of bad weather is a result of an increased the probability of rain!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9" y="685800"/>
            <a:ext cx="2667002" cy="1249372"/>
          </a:xfrm>
          <a:prstGeom prst="wedgeRoundRectCallout">
            <a:avLst>
              <a:gd name="adj1" fmla="val -75331"/>
              <a:gd name="adj2" fmla="val 5449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{b} … evidence of bad weather forecast is a result of increased the probability of rain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BFBC23-83C0-8E84-5152-230E95B3F8F5}"/>
              </a:ext>
            </a:extLst>
          </p:cNvPr>
          <p:cNvSpPr/>
          <p:nvPr/>
        </p:nvSpPr>
        <p:spPr>
          <a:xfrm flipV="1">
            <a:off x="6350212" y="3669467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7C9D96-98F3-FA69-6A07-8D632B20386E}"/>
              </a:ext>
            </a:extLst>
          </p:cNvPr>
          <p:cNvSpPr/>
          <p:nvPr/>
        </p:nvSpPr>
        <p:spPr>
          <a:xfrm flipV="1">
            <a:off x="11084000" y="3698868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01B5F-A1CB-83A2-E7AA-B7ADAFB9D85E}"/>
              </a:ext>
            </a:extLst>
          </p:cNvPr>
          <p:cNvSpPr/>
          <p:nvPr/>
        </p:nvSpPr>
        <p:spPr>
          <a:xfrm>
            <a:off x="8889999" y="3669466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182F34-F943-2C0A-B221-39895151AF6B}"/>
              </a:ext>
            </a:extLst>
          </p:cNvPr>
          <p:cNvSpPr/>
          <p:nvPr/>
        </p:nvSpPr>
        <p:spPr>
          <a:xfrm>
            <a:off x="4192588" y="3760154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1296-EFCC-0C56-E17B-4B1335771B5C}"/>
              </a:ext>
            </a:extLst>
          </p:cNvPr>
          <p:cNvCxnSpPr>
            <a:cxnSpLocks/>
          </p:cNvCxnSpPr>
          <p:nvPr/>
        </p:nvCxnSpPr>
        <p:spPr>
          <a:xfrm flipV="1">
            <a:off x="1517227" y="3813387"/>
            <a:ext cx="0" cy="73729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3213735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/>
              <a:t>Recap</a:t>
            </a:r>
          </a:p>
          <a:p>
            <a:r>
              <a:rPr lang="en-US" b="1" dirty="0"/>
              <a:t>A</a:t>
            </a:r>
            <a:r>
              <a:rPr lang="en-US" sz="2800" b="1" dirty="0"/>
              <a:t>gents based on logic</a:t>
            </a:r>
            <a:r>
              <a:rPr lang="en-US" sz="2800" dirty="0"/>
              <a:t>:  </a:t>
            </a:r>
            <a:r>
              <a:rPr lang="en-US" dirty="0"/>
              <a:t>Cannot deal with uncertainty, conflicting goals, etc.</a:t>
            </a:r>
          </a:p>
          <a:p>
            <a:r>
              <a:rPr lang="en-US" sz="2800" b="1" dirty="0"/>
              <a:t>Goal-based agents</a:t>
            </a:r>
            <a:r>
              <a:rPr lang="en-US" sz="2800" dirty="0"/>
              <a:t>: </a:t>
            </a:r>
            <a:r>
              <a:rPr lang="en-US" dirty="0"/>
              <a:t>Can only assign goal/not goal to states and find goal states.</a:t>
            </a:r>
          </a:p>
          <a:p>
            <a:endParaRPr lang="en-US" dirty="0"/>
          </a:p>
          <a:p>
            <a:r>
              <a:rPr lang="en-US" sz="2800" b="1" dirty="0"/>
              <a:t>Utility-based agents</a:t>
            </a:r>
          </a:p>
          <a:p>
            <a:pPr lvl="1"/>
            <a:r>
              <a:rPr lang="en-US" dirty="0"/>
              <a:t>Assign a utility value to each state. </a:t>
            </a:r>
          </a:p>
          <a:p>
            <a:pPr lvl="1"/>
            <a:r>
              <a:rPr lang="en-US" dirty="0"/>
              <a:t>Utility is related to the external performance measure (see PEAS).</a:t>
            </a:r>
          </a:p>
          <a:p>
            <a:pPr lvl="1"/>
            <a:r>
              <a:rPr lang="en-US" dirty="0"/>
              <a:t>A rational agent optimizes the expected utility (i.e., is utility-based).</a:t>
            </a:r>
          </a:p>
          <a:p>
            <a:pPr lvl="1"/>
            <a:r>
              <a:rPr lang="en-US" dirty="0"/>
              <a:t>Decisions are made using decision theory.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E9CF8E8-6D7F-DAF8-BF9D-F2B1298F0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437556"/>
              </p:ext>
            </p:extLst>
          </p:nvPr>
        </p:nvGraphicFramePr>
        <p:xfrm>
          <a:off x="1148849" y="4179146"/>
          <a:ext cx="8171257" cy="285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1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				vs. 		Complex Decisions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088" y="2808777"/>
            <a:ext cx="4844627" cy="3098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the same decision frequently + making it once does not affect future decisions. This means we have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have a </a:t>
            </a:r>
            <a:r>
              <a:rPr lang="en-US" b="1" dirty="0"/>
              <a:t>stochastic</a:t>
            </a:r>
            <a:r>
              <a:rPr lang="en-US" dirty="0"/>
              <a:t> environment (e.g., with non-deterministic actions or probabilistic transitions).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</a:t>
            </a:r>
            <a:r>
              <a:rPr lang="en-US" b="1" dirty="0"/>
              <a:t>partially observable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7A1-B5AF-03E1-64E0-5224BA79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098" y="2724439"/>
            <a:ext cx="5181600" cy="34525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Sequential decision making</a:t>
            </a:r>
            <a:r>
              <a:rPr lang="en-US" dirty="0"/>
              <a:t>: The agent’s utility depends on a sequence of decisions.</a:t>
            </a:r>
          </a:p>
          <a:p>
            <a:endParaRPr lang="en-US" dirty="0"/>
          </a:p>
          <a:p>
            <a:r>
              <a:rPr lang="en-US" dirty="0"/>
              <a:t>Search, planning and playing games we have covered so far are such problems.</a:t>
            </a:r>
          </a:p>
          <a:p>
            <a:endParaRPr lang="en-US" dirty="0"/>
          </a:p>
          <a:p>
            <a:r>
              <a:rPr lang="en-US" dirty="0"/>
              <a:t>To solve this with decision theory requires different methods: </a:t>
            </a:r>
            <a:r>
              <a:rPr lang="en-US" b="1" dirty="0"/>
              <a:t>Markov Decision Processes (MDP)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B6756-1B32-A8FA-BB92-224E500864DA}"/>
              </a:ext>
            </a:extLst>
          </p:cNvPr>
          <p:cNvSpPr txBox="1"/>
          <p:nvPr/>
        </p:nvSpPr>
        <p:spPr>
          <a:xfrm>
            <a:off x="471112" y="1523389"/>
            <a:ext cx="5330613" cy="50596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81323-AADD-F620-C5DA-5481BE894B9F}"/>
              </a:ext>
            </a:extLst>
          </p:cNvPr>
          <p:cNvSpPr txBox="1"/>
          <p:nvPr/>
        </p:nvSpPr>
        <p:spPr>
          <a:xfrm>
            <a:off x="917786" y="5992297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We focus on making simple decisions for now!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1F316-66BD-E882-10A3-E98145F5C3B8}"/>
              </a:ext>
            </a:extLst>
          </p:cNvPr>
          <p:cNvGrpSpPr/>
          <p:nvPr/>
        </p:nvGrpSpPr>
        <p:grpSpPr>
          <a:xfrm>
            <a:off x="1732312" y="182798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3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23EFFC-A1B1-B4F9-393F-84FC68A566F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9DE76-99E0-B013-D03B-D59BBEA9F875}"/>
              </a:ext>
            </a:extLst>
          </p:cNvPr>
          <p:cNvGrpSpPr/>
          <p:nvPr/>
        </p:nvGrpSpPr>
        <p:grpSpPr>
          <a:xfrm>
            <a:off x="6760428" y="1690688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DFFD92-D379-8979-6F60-A74001E38F7C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A85A7D0-5C1E-5AC3-7ACB-67EBF19F590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C2B0E3-5A75-14EE-15EC-D81012CCCEA8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68E45E-6ED4-797C-D053-BA50118526F6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1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2"/>
                  <a:stretch>
                    <a:fillRect l="-8642" r="-1481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2985" r="-895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F619A4-05FE-7526-28A8-6DBF2977EAC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6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 like move to the better state.</a:t>
                </a:r>
              </a:p>
              <a:p>
                <a:r>
                  <a:rPr lang="en-US" sz="1800" dirty="0"/>
                  <a:t>To use expectation, we need a </a:t>
                </a:r>
                <a:r>
                  <a:rPr lang="en-US" sz="1800" b="1" dirty="0"/>
                  <a:t>cardinal utility function</a:t>
                </a:r>
                <a:r>
                  <a:rPr lang="en-US" sz="1800" dirty="0"/>
                  <a:t> where the number represents levels of absolute satisfaction. That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is twice as good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602" t="-1763" b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693998-B44C-FD9F-F231-2EDD6328B257}"/>
              </a:ext>
            </a:extLst>
          </p:cNvPr>
          <p:cNvSpPr txBox="1"/>
          <p:nvPr/>
        </p:nvSpPr>
        <p:spPr>
          <a:xfrm>
            <a:off x="7162418" y="839927"/>
            <a:ext cx="344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Ordinal vs. Cardinal Utility</a:t>
            </a:r>
          </a:p>
        </p:txBody>
      </p:sp>
      <p:pic>
        <p:nvPicPr>
          <p:cNvPr id="6" name="Graphic 5" descr="Treasure chest with solid fill">
            <a:extLst>
              <a:ext uri="{FF2B5EF4-FFF2-40B4-BE49-F238E27FC236}">
                <a16:creationId xmlns:a16="http://schemas.microsoft.com/office/drawing/2014/main" id="{49EEED46-F31F-8BE3-5EE6-139B4604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9885" y="3114102"/>
            <a:ext cx="3743898" cy="3743898"/>
          </a:xfrm>
          <a:prstGeom prst="rect">
            <a:avLst/>
          </a:prstGeom>
        </p:spPr>
      </p:pic>
      <p:pic>
        <p:nvPicPr>
          <p:cNvPr id="7" name="Graphic 6" descr="Treasure chest with solid fill">
            <a:extLst>
              <a:ext uri="{FF2B5EF4-FFF2-40B4-BE49-F238E27FC236}">
                <a16:creationId xmlns:a16="http://schemas.microsoft.com/office/drawing/2014/main" id="{C8A45945-5B44-3875-D2CE-D0CC81AB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8277" y="1024593"/>
            <a:ext cx="2802646" cy="2802646"/>
          </a:xfrm>
          <a:prstGeom prst="rect">
            <a:avLst/>
          </a:prstGeom>
        </p:spPr>
      </p:pic>
      <p:pic>
        <p:nvPicPr>
          <p:cNvPr id="8" name="Graphic 7" descr="Treasure chest with solid fill">
            <a:extLst>
              <a:ext uri="{FF2B5EF4-FFF2-40B4-BE49-F238E27FC236}">
                <a16:creationId xmlns:a16="http://schemas.microsoft.com/office/drawing/2014/main" id="{875F3D4C-6172-B31E-0D70-8B551D0B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82" y="1024593"/>
            <a:ext cx="2802646" cy="2802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C481-FB94-1823-223A-62E0FF3EDDAB}"/>
              </a:ext>
            </a:extLst>
          </p:cNvPr>
          <p:cNvSpPr txBox="1"/>
          <p:nvPr/>
        </p:nvSpPr>
        <p:spPr>
          <a:xfrm>
            <a:off x="8662748" y="2095309"/>
            <a:ext cx="59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62717" cy="148132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Expected Utility of an Action Under Uncertainty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</p:spPr>
            <p:txBody>
              <a:bodyPr anchor="t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The probability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Given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 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to a future state s’ is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future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  <a:blipFill>
                <a:blip r:embed="rId2"/>
                <a:stretch>
                  <a:fillRect l="-447" t="-2052" b="-3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02179" y="1699910"/>
                <a:ext cx="1555744" cy="1555744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92157" y="1705881"/>
              <a:ext cx="1484047" cy="148404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/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do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then I </a:t>
                </a:r>
                <a:br>
                  <a:rPr lang="en-US" dirty="0"/>
                </a:br>
                <a:r>
                  <a:rPr lang="en-US" dirty="0"/>
                  <a:t>will have later have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blipFill>
                <a:blip r:embed="rId9"/>
                <a:stretch>
                  <a:fillRect l="-2222" t="-4717" r="-1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B35AD90-3773-361B-BC70-E98652CD2E95}"/>
              </a:ext>
            </a:extLst>
          </p:cNvPr>
          <p:cNvGrpSpPr/>
          <p:nvPr/>
        </p:nvGrpSpPr>
        <p:grpSpPr>
          <a:xfrm>
            <a:off x="1601683" y="2656556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CBB393-D246-8A0C-5456-F8ABCBC8C22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Issue: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will be a very large table if we have many states 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Possible solution:</a:t>
                </a:r>
              </a:p>
              <a:p>
                <a:r>
                  <a:rPr lang="en-US" sz="1600" dirty="0"/>
                  <a:t>Bayes Net with a factored state representation considering independence between variable describing the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  <a:blipFill>
                <a:blip r:embed="rId2"/>
                <a:stretch>
                  <a:fillRect l="-649" t="-115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95043" y="204865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chemeClr val="accent2"/>
                  </a:solidFill>
                </a:rPr>
                <a:t>Action?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840393">
              <a:off x="8766414" y="2227041"/>
              <a:ext cx="355392" cy="3309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U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 Bayes Nets to calculate the Expected Utility of Actions.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2453267" y="14155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2A2C3-9375-E35C-880F-0C6881BED107}"/>
              </a:ext>
            </a:extLst>
          </p:cNvPr>
          <p:cNvGrpSpPr/>
          <p:nvPr/>
        </p:nvGrpSpPr>
        <p:grpSpPr>
          <a:xfrm>
            <a:off x="7290782" y="1769082"/>
            <a:ext cx="3124200" cy="3810000"/>
            <a:chOff x="7724275" y="2343757"/>
            <a:chExt cx="3124200" cy="3810000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335463" y="4415445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724275" y="38264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724275" y="55790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7800475" y="2343757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10010275" y="3105757"/>
              <a:ext cx="838200" cy="533400"/>
              <a:chOff x="4368" y="1728"/>
              <a:chExt cx="528" cy="336"/>
            </a:xfrm>
          </p:grpSpPr>
          <p:sp>
            <p:nvSpPr>
              <p:cNvPr id="17422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7416" name="AutoShape 11"/>
            <p:cNvCxnSpPr>
              <a:cxnSpLocks noChangeShapeType="1"/>
              <a:stCxn id="17414" idx="3"/>
              <a:endCxn id="17422" idx="1"/>
            </p:cNvCxnSpPr>
            <p:nvPr/>
          </p:nvCxnSpPr>
          <p:spPr bwMode="auto">
            <a:xfrm>
              <a:off x="8957763" y="2610457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2"/>
            <p:cNvCxnSpPr>
              <a:cxnSpLocks noChangeShapeType="1"/>
              <a:stCxn id="17412" idx="6"/>
              <a:endCxn id="17422" idx="1"/>
            </p:cNvCxnSpPr>
            <p:nvPr/>
          </p:nvCxnSpPr>
          <p:spPr bwMode="auto">
            <a:xfrm flipV="1">
              <a:off x="8960938" y="3372457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109049" y="4301611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7149" y="4926082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109049" y="551209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19480" y="1653988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Allows to specify the joint probability in a compact way using independence.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1082</Words>
  <Application>Microsoft Office PowerPoint</Application>
  <PresentationFormat>Widescreen</PresentationFormat>
  <Paragraphs>228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Decision-theoretic Agents (=Utility-based Agent)</vt:lpstr>
      <vt:lpstr>Simple     vs.   Complex Decisions </vt:lpstr>
      <vt:lpstr>Utility</vt:lpstr>
      <vt:lpstr>Expected Utility of an Action Under Uncertainty</vt:lpstr>
      <vt:lpstr>Principle of Maximum  Expected Utility (MEU)</vt:lpstr>
      <vt:lpstr>Decision Networks Using Bayes Nets to calculate the Expected Utility of Actions.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33</cp:revision>
  <dcterms:created xsi:type="dcterms:W3CDTF">2020-08-21T14:39:44Z</dcterms:created>
  <dcterms:modified xsi:type="dcterms:W3CDTF">2024-04-18T18:57:47Z</dcterms:modified>
</cp:coreProperties>
</file>