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33"/>
  </p:notesMasterIdLst>
  <p:handoutMasterIdLst>
    <p:handoutMasterId r:id="rId34"/>
  </p:handoutMasterIdLst>
  <p:sldIdLst>
    <p:sldId id="455" r:id="rId2"/>
    <p:sldId id="509" r:id="rId3"/>
    <p:sldId id="457" r:id="rId4"/>
    <p:sldId id="497" r:id="rId5"/>
    <p:sldId id="346" r:id="rId6"/>
    <p:sldId id="347" r:id="rId7"/>
    <p:sldId id="483" r:id="rId8"/>
    <p:sldId id="484" r:id="rId9"/>
    <p:sldId id="480" r:id="rId10"/>
    <p:sldId id="485" r:id="rId11"/>
    <p:sldId id="479" r:id="rId12"/>
    <p:sldId id="498" r:id="rId13"/>
    <p:sldId id="486" r:id="rId14"/>
    <p:sldId id="432" r:id="rId15"/>
    <p:sldId id="499" r:id="rId16"/>
    <p:sldId id="487" r:id="rId17"/>
    <p:sldId id="501" r:id="rId18"/>
    <p:sldId id="500" r:id="rId19"/>
    <p:sldId id="502" r:id="rId20"/>
    <p:sldId id="504" r:id="rId21"/>
    <p:sldId id="454" r:id="rId22"/>
    <p:sldId id="413" r:id="rId23"/>
    <p:sldId id="505" r:id="rId24"/>
    <p:sldId id="493" r:id="rId25"/>
    <p:sldId id="495" r:id="rId26"/>
    <p:sldId id="489" r:id="rId27"/>
    <p:sldId id="490" r:id="rId28"/>
    <p:sldId id="491" r:id="rId29"/>
    <p:sldId id="506" r:id="rId30"/>
    <p:sldId id="494" r:id="rId31"/>
    <p:sldId id="508" r:id="rId32"/>
  </p:sldIdLst>
  <p:sldSz cx="12192000" cy="6858000"/>
  <p:notesSz cx="7099300" cy="10234613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1BB79B-38E9-4662-8ED5-3F2F225203CE}">
          <p14:sldIdLst>
            <p14:sldId id="455"/>
            <p14:sldId id="509"/>
            <p14:sldId id="457"/>
            <p14:sldId id="497"/>
            <p14:sldId id="346"/>
            <p14:sldId id="347"/>
            <p14:sldId id="483"/>
            <p14:sldId id="484"/>
            <p14:sldId id="480"/>
            <p14:sldId id="485"/>
            <p14:sldId id="479"/>
            <p14:sldId id="498"/>
            <p14:sldId id="486"/>
            <p14:sldId id="432"/>
            <p14:sldId id="499"/>
            <p14:sldId id="487"/>
            <p14:sldId id="501"/>
            <p14:sldId id="500"/>
            <p14:sldId id="502"/>
            <p14:sldId id="504"/>
            <p14:sldId id="454"/>
            <p14:sldId id="413"/>
            <p14:sldId id="505"/>
            <p14:sldId id="493"/>
            <p14:sldId id="495"/>
            <p14:sldId id="489"/>
            <p14:sldId id="490"/>
            <p14:sldId id="491"/>
            <p14:sldId id="506"/>
            <p14:sldId id="494"/>
            <p14:sldId id="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EC0BE"/>
    <a:srgbClr val="8EEA9D"/>
    <a:srgbClr val="BDE6B2"/>
    <a:srgbClr val="FFCCCC"/>
    <a:srgbClr val="FFCCFF"/>
    <a:srgbClr val="FFFF00"/>
    <a:srgbClr val="3333FF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1" autoAdjust="0"/>
    <p:restoredTop sz="88626" autoAdjust="0"/>
  </p:normalViewPr>
  <p:slideViewPr>
    <p:cSldViewPr>
      <p:cViewPr varScale="1">
        <p:scale>
          <a:sx n="100" d="100"/>
          <a:sy n="100" d="100"/>
        </p:scale>
        <p:origin x="76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56DAC-667B-4714-880C-603F24F05912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B79D49AE-C4BC-4451-8B61-36344AC8A8CC}">
      <dgm:prSet phldrT="[Text]"/>
      <dgm:spPr/>
      <dgm:t>
        <a:bodyPr/>
        <a:lstStyle/>
        <a:p>
          <a:r>
            <a:rPr lang="en-US" dirty="0"/>
            <a:t>Supervised Learning</a:t>
          </a:r>
        </a:p>
      </dgm:t>
    </dgm:pt>
    <dgm:pt modelId="{6F7F5DD6-6DE9-47B1-9956-BB5CC5C2F674}" type="parTrans" cxnId="{BB44AAC3-B52D-4C06-BFD7-A642F302041C}">
      <dgm:prSet/>
      <dgm:spPr/>
      <dgm:t>
        <a:bodyPr/>
        <a:lstStyle/>
        <a:p>
          <a:endParaRPr lang="en-US"/>
        </a:p>
      </dgm:t>
    </dgm:pt>
    <dgm:pt modelId="{CAF0C5CC-FCA6-43DB-824D-925055DF913E}" type="sibTrans" cxnId="{BB44AAC3-B52D-4C06-BFD7-A642F302041C}">
      <dgm:prSet/>
      <dgm:spPr/>
      <dgm:t>
        <a:bodyPr/>
        <a:lstStyle/>
        <a:p>
          <a:endParaRPr lang="en-US"/>
        </a:p>
      </dgm:t>
    </dgm:pt>
    <dgm:pt modelId="{F56C4BC8-0ED4-400F-A75E-EF237D4F94B6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4293304B-5236-46D6-9083-D1E8E81B63BB}" type="parTrans" cxnId="{4B35E22E-3BF8-490E-B7B4-54CD143774CE}">
      <dgm:prSet/>
      <dgm:spPr/>
      <dgm:t>
        <a:bodyPr/>
        <a:lstStyle/>
        <a:p>
          <a:endParaRPr lang="en-US"/>
        </a:p>
      </dgm:t>
    </dgm:pt>
    <dgm:pt modelId="{B2D14E5B-C6D9-499E-9834-A7B65322007B}" type="sibTrans" cxnId="{4B35E22E-3BF8-490E-B7B4-54CD143774CE}">
      <dgm:prSet/>
      <dgm:spPr/>
      <dgm:t>
        <a:bodyPr/>
        <a:lstStyle/>
        <a:p>
          <a:endParaRPr lang="en-US"/>
        </a:p>
      </dgm:t>
    </dgm:pt>
    <dgm:pt modelId="{1F1F3557-D6AF-47CF-8C3D-D8351D586D3F}">
      <dgm:prSet phldrT="[Text]"/>
      <dgm:spPr/>
      <dgm:t>
        <a:bodyPr/>
        <a:lstStyle/>
        <a:p>
          <a:r>
            <a:rPr lang="en-US" dirty="0"/>
            <a:t>Training &amp; Testing</a:t>
          </a:r>
        </a:p>
      </dgm:t>
    </dgm:pt>
    <dgm:pt modelId="{E4334A6C-1385-4594-A085-BF177D0B5A2C}" type="parTrans" cxnId="{33BB2657-E490-4F1A-B796-5E0C2BADBBD7}">
      <dgm:prSet/>
      <dgm:spPr/>
      <dgm:t>
        <a:bodyPr/>
        <a:lstStyle/>
        <a:p>
          <a:endParaRPr lang="en-US"/>
        </a:p>
      </dgm:t>
    </dgm:pt>
    <dgm:pt modelId="{2D333EDA-78FE-4356-BF88-7C120261B098}" type="sibTrans" cxnId="{33BB2657-E490-4F1A-B796-5E0C2BADBBD7}">
      <dgm:prSet/>
      <dgm:spPr/>
      <dgm:t>
        <a:bodyPr/>
        <a:lstStyle/>
        <a:p>
          <a:endParaRPr lang="en-US"/>
        </a:p>
      </dgm:t>
    </dgm:pt>
    <dgm:pt modelId="{451AA810-5B15-4A81-BA5D-D4EA5D9B1831}">
      <dgm:prSet phldrT="[Text]"/>
      <dgm:spPr/>
      <dgm:t>
        <a:bodyPr/>
        <a:lstStyle/>
        <a:p>
          <a:r>
            <a:rPr lang="en-US" dirty="0"/>
            <a:t>Types of ML Models</a:t>
          </a:r>
        </a:p>
      </dgm:t>
    </dgm:pt>
    <dgm:pt modelId="{1AD1F506-36C8-4DEB-80FD-AC22DFB23149}" type="parTrans" cxnId="{E5A0DC4B-9039-4EFF-B096-55D281F90705}">
      <dgm:prSet/>
      <dgm:spPr/>
      <dgm:t>
        <a:bodyPr/>
        <a:lstStyle/>
        <a:p>
          <a:endParaRPr lang="en-US"/>
        </a:p>
      </dgm:t>
    </dgm:pt>
    <dgm:pt modelId="{A332E490-9AC3-4DF1-AE94-0EED0AE5B1C2}" type="sibTrans" cxnId="{E5A0DC4B-9039-4EFF-B096-55D281F90705}">
      <dgm:prSet/>
      <dgm:spPr/>
      <dgm:t>
        <a:bodyPr/>
        <a:lstStyle/>
        <a:p>
          <a:endParaRPr lang="en-US"/>
        </a:p>
      </dgm:t>
    </dgm:pt>
    <dgm:pt modelId="{A162E7D4-7296-40E4-B5A0-41D2FAD1277E}">
      <dgm:prSet phldrT="[Text]"/>
      <dgm:spPr/>
      <dgm:t>
        <a:bodyPr/>
        <a:lstStyle/>
        <a:p>
          <a:r>
            <a:rPr lang="en-US" dirty="0"/>
            <a:t>Use in AI</a:t>
          </a:r>
        </a:p>
      </dgm:t>
    </dgm:pt>
    <dgm:pt modelId="{C4245560-DC20-46FA-AFAD-689EED375F1D}" type="parTrans" cxnId="{6359E31F-C4E6-4C29-AD30-FAD8EC9DFAED}">
      <dgm:prSet/>
      <dgm:spPr/>
      <dgm:t>
        <a:bodyPr/>
        <a:lstStyle/>
        <a:p>
          <a:endParaRPr lang="en-US"/>
        </a:p>
      </dgm:t>
    </dgm:pt>
    <dgm:pt modelId="{0FD7DD4D-9758-4BFF-A28C-3499268CD46E}" type="sibTrans" cxnId="{6359E31F-C4E6-4C29-AD30-FAD8EC9DFAED}">
      <dgm:prSet/>
      <dgm:spPr/>
      <dgm:t>
        <a:bodyPr/>
        <a:lstStyle/>
        <a:p>
          <a:endParaRPr lang="en-US"/>
        </a:p>
      </dgm:t>
    </dgm:pt>
    <dgm:pt modelId="{CE6FC447-D3AC-4AE0-8E59-5CCBEF7D903F}" type="pres">
      <dgm:prSet presAssocID="{B1F56DAC-667B-4714-880C-603F24F05912}" presName="Name0" presStyleCnt="0">
        <dgm:presLayoutVars>
          <dgm:dir/>
          <dgm:resizeHandles val="exact"/>
        </dgm:presLayoutVars>
      </dgm:prSet>
      <dgm:spPr/>
    </dgm:pt>
    <dgm:pt modelId="{A2D39810-36D7-4E58-AF8E-17468F9CE506}" type="pres">
      <dgm:prSet presAssocID="{B79D49AE-C4BC-4451-8B61-36344AC8A8CC}" presName="parTxOnly" presStyleLbl="node1" presStyleIdx="0" presStyleCnt="5">
        <dgm:presLayoutVars>
          <dgm:bulletEnabled val="1"/>
        </dgm:presLayoutVars>
      </dgm:prSet>
      <dgm:spPr/>
    </dgm:pt>
    <dgm:pt modelId="{D3CC00A7-25F3-454C-A629-FA1937BAA54A}" type="pres">
      <dgm:prSet presAssocID="{CAF0C5CC-FCA6-43DB-824D-925055DF913E}" presName="parSpace" presStyleCnt="0"/>
      <dgm:spPr/>
    </dgm:pt>
    <dgm:pt modelId="{8C2ACFE5-0FB2-470C-9650-BAEC6B5F8D81}" type="pres">
      <dgm:prSet presAssocID="{F56C4BC8-0ED4-400F-A75E-EF237D4F94B6}" presName="parTxOnly" presStyleLbl="node1" presStyleIdx="1" presStyleCnt="5">
        <dgm:presLayoutVars>
          <dgm:bulletEnabled val="1"/>
        </dgm:presLayoutVars>
      </dgm:prSet>
      <dgm:spPr/>
    </dgm:pt>
    <dgm:pt modelId="{41D63297-2774-4FD0-AD1E-03A6F522D20B}" type="pres">
      <dgm:prSet presAssocID="{B2D14E5B-C6D9-499E-9834-A7B65322007B}" presName="parSpace" presStyleCnt="0"/>
      <dgm:spPr/>
    </dgm:pt>
    <dgm:pt modelId="{DEB25F94-F592-46DF-A3E4-A98C06467600}" type="pres">
      <dgm:prSet presAssocID="{1F1F3557-D6AF-47CF-8C3D-D8351D586D3F}" presName="parTxOnly" presStyleLbl="node1" presStyleIdx="2" presStyleCnt="5">
        <dgm:presLayoutVars>
          <dgm:bulletEnabled val="1"/>
        </dgm:presLayoutVars>
      </dgm:prSet>
      <dgm:spPr/>
    </dgm:pt>
    <dgm:pt modelId="{95C16300-9B0C-42F8-9DC3-788F7F279FFD}" type="pres">
      <dgm:prSet presAssocID="{2D333EDA-78FE-4356-BF88-7C120261B098}" presName="parSpace" presStyleCnt="0"/>
      <dgm:spPr/>
    </dgm:pt>
    <dgm:pt modelId="{2FD1BA13-7C70-40AE-B614-3FEF4B8E4117}" type="pres">
      <dgm:prSet presAssocID="{451AA810-5B15-4A81-BA5D-D4EA5D9B1831}" presName="parTxOnly" presStyleLbl="node1" presStyleIdx="3" presStyleCnt="5">
        <dgm:presLayoutVars>
          <dgm:bulletEnabled val="1"/>
        </dgm:presLayoutVars>
      </dgm:prSet>
      <dgm:spPr/>
    </dgm:pt>
    <dgm:pt modelId="{9D4F63AB-5F76-4CC0-96B8-254CC01FECBC}" type="pres">
      <dgm:prSet presAssocID="{A332E490-9AC3-4DF1-AE94-0EED0AE5B1C2}" presName="parSpace" presStyleCnt="0"/>
      <dgm:spPr/>
    </dgm:pt>
    <dgm:pt modelId="{66C5258F-7B65-45E4-9182-512C4C17BB69}" type="pres">
      <dgm:prSet presAssocID="{A162E7D4-7296-40E4-B5A0-41D2FAD1277E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359E31F-C4E6-4C29-AD30-FAD8EC9DFAED}" srcId="{B1F56DAC-667B-4714-880C-603F24F05912}" destId="{A162E7D4-7296-40E4-B5A0-41D2FAD1277E}" srcOrd="4" destOrd="0" parTransId="{C4245560-DC20-46FA-AFAD-689EED375F1D}" sibTransId="{0FD7DD4D-9758-4BFF-A28C-3499268CD46E}"/>
    <dgm:cxn modelId="{4B35E22E-3BF8-490E-B7B4-54CD143774CE}" srcId="{B1F56DAC-667B-4714-880C-603F24F05912}" destId="{F56C4BC8-0ED4-400F-A75E-EF237D4F94B6}" srcOrd="1" destOrd="0" parTransId="{4293304B-5236-46D6-9083-D1E8E81B63BB}" sibTransId="{B2D14E5B-C6D9-499E-9834-A7B65322007B}"/>
    <dgm:cxn modelId="{2C9F1864-D119-48A7-9350-0AE428A89F36}" type="presOf" srcId="{A162E7D4-7296-40E4-B5A0-41D2FAD1277E}" destId="{66C5258F-7B65-45E4-9182-512C4C17BB69}" srcOrd="0" destOrd="0" presId="urn:microsoft.com/office/officeart/2005/8/layout/hChevron3"/>
    <dgm:cxn modelId="{E5A0DC4B-9039-4EFF-B096-55D281F90705}" srcId="{B1F56DAC-667B-4714-880C-603F24F05912}" destId="{451AA810-5B15-4A81-BA5D-D4EA5D9B1831}" srcOrd="3" destOrd="0" parTransId="{1AD1F506-36C8-4DEB-80FD-AC22DFB23149}" sibTransId="{A332E490-9AC3-4DF1-AE94-0EED0AE5B1C2}"/>
    <dgm:cxn modelId="{471BA654-E67F-4CBC-8123-003A7C8FEA69}" type="presOf" srcId="{F56C4BC8-0ED4-400F-A75E-EF237D4F94B6}" destId="{8C2ACFE5-0FB2-470C-9650-BAEC6B5F8D81}" srcOrd="0" destOrd="0" presId="urn:microsoft.com/office/officeart/2005/8/layout/hChevron3"/>
    <dgm:cxn modelId="{33BB2657-E490-4F1A-B796-5E0C2BADBBD7}" srcId="{B1F56DAC-667B-4714-880C-603F24F05912}" destId="{1F1F3557-D6AF-47CF-8C3D-D8351D586D3F}" srcOrd="2" destOrd="0" parTransId="{E4334A6C-1385-4594-A085-BF177D0B5A2C}" sibTransId="{2D333EDA-78FE-4356-BF88-7C120261B098}"/>
    <dgm:cxn modelId="{542AA88D-64E3-4C87-A3D8-A3D9C90072C5}" type="presOf" srcId="{1F1F3557-D6AF-47CF-8C3D-D8351D586D3F}" destId="{DEB25F94-F592-46DF-A3E4-A98C06467600}" srcOrd="0" destOrd="0" presId="urn:microsoft.com/office/officeart/2005/8/layout/hChevron3"/>
    <dgm:cxn modelId="{64679C8E-360A-44A7-B296-A8DCEBF139C3}" type="presOf" srcId="{451AA810-5B15-4A81-BA5D-D4EA5D9B1831}" destId="{2FD1BA13-7C70-40AE-B614-3FEF4B8E4117}" srcOrd="0" destOrd="0" presId="urn:microsoft.com/office/officeart/2005/8/layout/hChevron3"/>
    <dgm:cxn modelId="{BB44AAC3-B52D-4C06-BFD7-A642F302041C}" srcId="{B1F56DAC-667B-4714-880C-603F24F05912}" destId="{B79D49AE-C4BC-4451-8B61-36344AC8A8CC}" srcOrd="0" destOrd="0" parTransId="{6F7F5DD6-6DE9-47B1-9956-BB5CC5C2F674}" sibTransId="{CAF0C5CC-FCA6-43DB-824D-925055DF913E}"/>
    <dgm:cxn modelId="{8CB546D9-D527-47E8-AD0A-D396B04786CB}" type="presOf" srcId="{B1F56DAC-667B-4714-880C-603F24F05912}" destId="{CE6FC447-D3AC-4AE0-8E59-5CCBEF7D903F}" srcOrd="0" destOrd="0" presId="urn:microsoft.com/office/officeart/2005/8/layout/hChevron3"/>
    <dgm:cxn modelId="{1D03E7F3-44ED-40B0-9017-6858C638D124}" type="presOf" srcId="{B79D49AE-C4BC-4451-8B61-36344AC8A8CC}" destId="{A2D39810-36D7-4E58-AF8E-17468F9CE506}" srcOrd="0" destOrd="0" presId="urn:microsoft.com/office/officeart/2005/8/layout/hChevron3"/>
    <dgm:cxn modelId="{4EBDF6BB-CBB1-465E-AFD1-27CDFA648CBE}" type="presParOf" srcId="{CE6FC447-D3AC-4AE0-8E59-5CCBEF7D903F}" destId="{A2D39810-36D7-4E58-AF8E-17468F9CE506}" srcOrd="0" destOrd="0" presId="urn:microsoft.com/office/officeart/2005/8/layout/hChevron3"/>
    <dgm:cxn modelId="{999601EF-5FF6-476D-BADA-53438AFDBFF2}" type="presParOf" srcId="{CE6FC447-D3AC-4AE0-8E59-5CCBEF7D903F}" destId="{D3CC00A7-25F3-454C-A629-FA1937BAA54A}" srcOrd="1" destOrd="0" presId="urn:microsoft.com/office/officeart/2005/8/layout/hChevron3"/>
    <dgm:cxn modelId="{4A06E79E-A9B0-4759-8C50-92FF69E35B8C}" type="presParOf" srcId="{CE6FC447-D3AC-4AE0-8E59-5CCBEF7D903F}" destId="{8C2ACFE5-0FB2-470C-9650-BAEC6B5F8D81}" srcOrd="2" destOrd="0" presId="urn:microsoft.com/office/officeart/2005/8/layout/hChevron3"/>
    <dgm:cxn modelId="{65A4AEA5-CEE4-4F8E-BEC5-DE04BDC892A1}" type="presParOf" srcId="{CE6FC447-D3AC-4AE0-8E59-5CCBEF7D903F}" destId="{41D63297-2774-4FD0-AD1E-03A6F522D20B}" srcOrd="3" destOrd="0" presId="urn:microsoft.com/office/officeart/2005/8/layout/hChevron3"/>
    <dgm:cxn modelId="{E19080FF-6C9C-40DB-875F-C3B3F341AB5C}" type="presParOf" srcId="{CE6FC447-D3AC-4AE0-8E59-5CCBEF7D903F}" destId="{DEB25F94-F592-46DF-A3E4-A98C06467600}" srcOrd="4" destOrd="0" presId="urn:microsoft.com/office/officeart/2005/8/layout/hChevron3"/>
    <dgm:cxn modelId="{333ADBF6-DED4-47C2-99DC-DB3E1585AC70}" type="presParOf" srcId="{CE6FC447-D3AC-4AE0-8E59-5CCBEF7D903F}" destId="{95C16300-9B0C-42F8-9DC3-788F7F279FFD}" srcOrd="5" destOrd="0" presId="urn:microsoft.com/office/officeart/2005/8/layout/hChevron3"/>
    <dgm:cxn modelId="{446E57A9-2B9A-4763-B501-1027CFF86817}" type="presParOf" srcId="{CE6FC447-D3AC-4AE0-8E59-5CCBEF7D903F}" destId="{2FD1BA13-7C70-40AE-B614-3FEF4B8E4117}" srcOrd="6" destOrd="0" presId="urn:microsoft.com/office/officeart/2005/8/layout/hChevron3"/>
    <dgm:cxn modelId="{43694605-815A-4702-8CA9-059498F63798}" type="presParOf" srcId="{CE6FC447-D3AC-4AE0-8E59-5CCBEF7D903F}" destId="{9D4F63AB-5F76-4CC0-96B8-254CC01FECBC}" srcOrd="7" destOrd="0" presId="urn:microsoft.com/office/officeart/2005/8/layout/hChevron3"/>
    <dgm:cxn modelId="{6688416D-0917-437A-BB17-AEA691F6693B}" type="presParOf" srcId="{CE6FC447-D3AC-4AE0-8E59-5CCBEF7D903F}" destId="{66C5258F-7B65-45E4-9182-512C4C17BB69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635A93-AE11-4328-8065-FAF9C37D990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B5E95F5-B2F1-4821-9D54-DC9AD43F9E7A}">
      <dgm:prSet/>
      <dgm:spPr/>
      <dgm:t>
        <a:bodyPr/>
        <a:lstStyle/>
        <a:p>
          <a:r>
            <a:rPr lang="en-US"/>
            <a:t>Many other models exist</a:t>
          </a:r>
        </a:p>
      </dgm:t>
    </dgm:pt>
    <dgm:pt modelId="{CE83A929-FCE0-4D34-A265-C9FF2C54779F}" type="parTrans" cxnId="{6E5EEBF9-54A0-4C1C-B47C-ECF6E5894F9C}">
      <dgm:prSet/>
      <dgm:spPr/>
      <dgm:t>
        <a:bodyPr/>
        <a:lstStyle/>
        <a:p>
          <a:endParaRPr lang="en-US"/>
        </a:p>
      </dgm:t>
    </dgm:pt>
    <dgm:pt modelId="{B2723B72-E11B-42F7-866B-483EBDD54CBC}" type="sibTrans" cxnId="{6E5EEBF9-54A0-4C1C-B47C-ECF6E5894F9C}">
      <dgm:prSet/>
      <dgm:spPr/>
      <dgm:t>
        <a:bodyPr/>
        <a:lstStyle/>
        <a:p>
          <a:endParaRPr lang="en-US"/>
        </a:p>
      </dgm:t>
    </dgm:pt>
    <dgm:pt modelId="{1ED475E8-E0EC-4711-B4FB-E75F7477CAAA}">
      <dgm:prSet/>
      <dgm:spPr/>
      <dgm:t>
        <a:bodyPr/>
        <a:lstStyle/>
        <a:p>
          <a:r>
            <a:rPr lang="en-US" b="1" dirty="0"/>
            <a:t>Generalized linear model (GLM): </a:t>
          </a:r>
          <a:r>
            <a:rPr lang="en-US" dirty="0"/>
            <a:t>This important model family includes </a:t>
          </a:r>
          <a:r>
            <a:rPr lang="en-US" b="1" dirty="0"/>
            <a:t>linear regression </a:t>
          </a:r>
          <a:r>
            <a:rPr lang="en-US" dirty="0"/>
            <a:t>and the classification method </a:t>
          </a:r>
          <a:r>
            <a:rPr lang="en-US" b="1" dirty="0"/>
            <a:t>logistic regression. </a:t>
          </a:r>
          <a:endParaRPr lang="en-US" dirty="0"/>
        </a:p>
      </dgm:t>
    </dgm:pt>
    <dgm:pt modelId="{236BEB09-5B70-49D3-867A-4105FE3894F9}" type="parTrans" cxnId="{E8F319D2-5FAD-4834-A83C-7D096D439476}">
      <dgm:prSet/>
      <dgm:spPr/>
      <dgm:t>
        <a:bodyPr/>
        <a:lstStyle/>
        <a:p>
          <a:endParaRPr lang="en-US"/>
        </a:p>
      </dgm:t>
    </dgm:pt>
    <dgm:pt modelId="{E41B67BC-CBCA-466C-8232-7B155C3E702C}" type="sibTrans" cxnId="{E8F319D2-5FAD-4834-A83C-7D096D439476}">
      <dgm:prSet/>
      <dgm:spPr/>
      <dgm:t>
        <a:bodyPr/>
        <a:lstStyle/>
        <a:p>
          <a:endParaRPr lang="en-US"/>
        </a:p>
      </dgm:t>
    </dgm:pt>
    <dgm:pt modelId="{40585307-9758-4CB4-BF58-076BC1745A6A}">
      <dgm:prSet/>
      <dgm:spPr/>
      <dgm:t>
        <a:bodyPr/>
        <a:lstStyle/>
        <a:p>
          <a:r>
            <a:rPr lang="en-US"/>
            <a:t>Often used methods</a:t>
          </a:r>
        </a:p>
      </dgm:t>
    </dgm:pt>
    <dgm:pt modelId="{D8FDF1E4-9B66-441C-9785-F4830EABC37D}" type="parTrans" cxnId="{7DC56D74-B858-411A-AB34-7AD6094F8BCE}">
      <dgm:prSet/>
      <dgm:spPr/>
      <dgm:t>
        <a:bodyPr/>
        <a:lstStyle/>
        <a:p>
          <a:endParaRPr lang="en-US"/>
        </a:p>
      </dgm:t>
    </dgm:pt>
    <dgm:pt modelId="{11746D72-579A-498E-852B-8BEE617DD097}" type="sibTrans" cxnId="{7DC56D74-B858-411A-AB34-7AD6094F8BCE}">
      <dgm:prSet/>
      <dgm:spPr/>
      <dgm:t>
        <a:bodyPr/>
        <a:lstStyle/>
        <a:p>
          <a:endParaRPr lang="en-US"/>
        </a:p>
      </dgm:t>
    </dgm:pt>
    <dgm:pt modelId="{5F00ADBC-B568-4242-97BA-94CD45AB333E}">
      <dgm:prSet/>
      <dgm:spPr/>
      <dgm:t>
        <a:bodyPr/>
        <a:lstStyle/>
        <a:p>
          <a:r>
            <a:rPr lang="en-US" b="1" dirty="0"/>
            <a:t>Regularization: </a:t>
          </a:r>
          <a:r>
            <a:rPr lang="en-US" dirty="0"/>
            <a:t>enforce simplicity by using a penalty for complexity.</a:t>
          </a:r>
        </a:p>
      </dgm:t>
    </dgm:pt>
    <dgm:pt modelId="{7AF04798-FD68-4F6B-87A2-A52C6F973446}" type="parTrans" cxnId="{2AA82FB5-1E60-4FA3-8241-EB851911C1DA}">
      <dgm:prSet/>
      <dgm:spPr/>
      <dgm:t>
        <a:bodyPr/>
        <a:lstStyle/>
        <a:p>
          <a:endParaRPr lang="en-US"/>
        </a:p>
      </dgm:t>
    </dgm:pt>
    <dgm:pt modelId="{EB1CF6BA-5482-4A2B-9542-22BBD65B0A0D}" type="sibTrans" cxnId="{2AA82FB5-1E60-4FA3-8241-EB851911C1DA}">
      <dgm:prSet/>
      <dgm:spPr/>
      <dgm:t>
        <a:bodyPr/>
        <a:lstStyle/>
        <a:p>
          <a:endParaRPr lang="en-US"/>
        </a:p>
      </dgm:t>
    </dgm:pt>
    <dgm:pt modelId="{5D695B2C-1523-4190-BB96-EA1E42AD2FAC}">
      <dgm:prSet/>
      <dgm:spPr/>
      <dgm:t>
        <a:bodyPr/>
        <a:lstStyle/>
        <a:p>
          <a:r>
            <a:rPr lang="en-US" b="1" dirty="0"/>
            <a:t>Kernel trick: </a:t>
          </a:r>
          <a:r>
            <a:rPr lang="en-US" dirty="0"/>
            <a:t>Let a linear classifier learn non-linear decision boundaries ( = a linear boundary in a high dimensional space).</a:t>
          </a:r>
        </a:p>
      </dgm:t>
    </dgm:pt>
    <dgm:pt modelId="{C9A82CFF-E498-4AF4-BB06-985F23FE45AA}" type="parTrans" cxnId="{64BCFF14-A8A7-49A5-9F46-1A4FE24AB927}">
      <dgm:prSet/>
      <dgm:spPr/>
      <dgm:t>
        <a:bodyPr/>
        <a:lstStyle/>
        <a:p>
          <a:endParaRPr lang="en-US"/>
        </a:p>
      </dgm:t>
    </dgm:pt>
    <dgm:pt modelId="{1E90E51C-E657-4416-A5AC-07309E49D108}" type="sibTrans" cxnId="{64BCFF14-A8A7-49A5-9F46-1A4FE24AB927}">
      <dgm:prSet/>
      <dgm:spPr/>
      <dgm:t>
        <a:bodyPr/>
        <a:lstStyle/>
        <a:p>
          <a:endParaRPr lang="en-US"/>
        </a:p>
      </dgm:t>
    </dgm:pt>
    <dgm:pt modelId="{540E4FCF-D100-461B-AEA3-55B9A2AC7A9D}">
      <dgm:prSet/>
      <dgm:spPr/>
      <dgm:t>
        <a:bodyPr/>
        <a:lstStyle/>
        <a:p>
          <a:r>
            <a:rPr lang="en-US" b="1" dirty="0"/>
            <a:t>Ensemble Learning: </a:t>
          </a:r>
          <a:r>
            <a:rPr lang="en-US" dirty="0"/>
            <a:t>Use many models and combine the results (e.g., random forest, boosting).</a:t>
          </a:r>
        </a:p>
      </dgm:t>
    </dgm:pt>
    <dgm:pt modelId="{64D13E1B-88EC-4EB2-987F-C0F9481E2CE9}" type="parTrans" cxnId="{F4F628F2-5EDD-4BFF-83E7-EF6DDB4CD7BC}">
      <dgm:prSet/>
      <dgm:spPr/>
      <dgm:t>
        <a:bodyPr/>
        <a:lstStyle/>
        <a:p>
          <a:endParaRPr lang="en-US"/>
        </a:p>
      </dgm:t>
    </dgm:pt>
    <dgm:pt modelId="{FF7B8661-0B4E-4941-ADB2-7BAE0844A58C}" type="sibTrans" cxnId="{F4F628F2-5EDD-4BFF-83E7-EF6DDB4CD7BC}">
      <dgm:prSet/>
      <dgm:spPr/>
      <dgm:t>
        <a:bodyPr/>
        <a:lstStyle/>
        <a:p>
          <a:endParaRPr lang="en-US"/>
        </a:p>
      </dgm:t>
    </dgm:pt>
    <dgm:pt modelId="{C3CA89AC-F4C6-46FD-B0E9-61BD509DA3AB}">
      <dgm:prSet/>
      <dgm:spPr/>
      <dgm:t>
        <a:bodyPr/>
        <a:lstStyle/>
        <a:p>
          <a:r>
            <a:rPr lang="en-US" b="1" dirty="0"/>
            <a:t>Embedding and Dimensionality Reduction: </a:t>
          </a:r>
          <a:r>
            <a:rPr lang="en-US" dirty="0"/>
            <a:t>Learn how to represent data in a simpler way.</a:t>
          </a:r>
        </a:p>
      </dgm:t>
    </dgm:pt>
    <dgm:pt modelId="{8DB2500D-776E-4F4F-B91F-62CCC0E3AD0A}" type="parTrans" cxnId="{7145D416-5044-449E-AF9F-93AA3846825E}">
      <dgm:prSet/>
      <dgm:spPr/>
      <dgm:t>
        <a:bodyPr/>
        <a:lstStyle/>
        <a:p>
          <a:endParaRPr lang="en-US"/>
        </a:p>
      </dgm:t>
    </dgm:pt>
    <dgm:pt modelId="{2485EA27-5696-4623-8B9A-705E18564C54}" type="sibTrans" cxnId="{7145D416-5044-449E-AF9F-93AA3846825E}">
      <dgm:prSet/>
      <dgm:spPr/>
      <dgm:t>
        <a:bodyPr/>
        <a:lstStyle/>
        <a:p>
          <a:endParaRPr lang="en-US"/>
        </a:p>
      </dgm:t>
    </dgm:pt>
    <dgm:pt modelId="{6A1890CE-FB14-4465-A97D-A8D0C6F14E9C}" type="pres">
      <dgm:prSet presAssocID="{E0635A93-AE11-4328-8065-FAF9C37D9905}" presName="linear" presStyleCnt="0">
        <dgm:presLayoutVars>
          <dgm:dir/>
          <dgm:animLvl val="lvl"/>
          <dgm:resizeHandles val="exact"/>
        </dgm:presLayoutVars>
      </dgm:prSet>
      <dgm:spPr/>
    </dgm:pt>
    <dgm:pt modelId="{E835D97E-99FA-4FE2-94E7-59450AE5FDB7}" type="pres">
      <dgm:prSet presAssocID="{DB5E95F5-B2F1-4821-9D54-DC9AD43F9E7A}" presName="parentLin" presStyleCnt="0"/>
      <dgm:spPr/>
    </dgm:pt>
    <dgm:pt modelId="{68739E00-13B3-45DC-907F-4AA92DEEEA6D}" type="pres">
      <dgm:prSet presAssocID="{DB5E95F5-B2F1-4821-9D54-DC9AD43F9E7A}" presName="parentLeftMargin" presStyleLbl="node1" presStyleIdx="0" presStyleCnt="2"/>
      <dgm:spPr/>
    </dgm:pt>
    <dgm:pt modelId="{728725E1-C028-4CFF-B3D7-ECB8D28021DB}" type="pres">
      <dgm:prSet presAssocID="{DB5E95F5-B2F1-4821-9D54-DC9AD43F9E7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F4E73E0-5960-4E54-B7CC-F40AFFACB724}" type="pres">
      <dgm:prSet presAssocID="{DB5E95F5-B2F1-4821-9D54-DC9AD43F9E7A}" presName="negativeSpace" presStyleCnt="0"/>
      <dgm:spPr/>
    </dgm:pt>
    <dgm:pt modelId="{E878BA4F-48C0-44F7-B49B-2544E59430F6}" type="pres">
      <dgm:prSet presAssocID="{DB5E95F5-B2F1-4821-9D54-DC9AD43F9E7A}" presName="childText" presStyleLbl="conFgAcc1" presStyleIdx="0" presStyleCnt="2">
        <dgm:presLayoutVars>
          <dgm:bulletEnabled val="1"/>
        </dgm:presLayoutVars>
      </dgm:prSet>
      <dgm:spPr/>
    </dgm:pt>
    <dgm:pt modelId="{DF3B02ED-3641-4E1C-A0E3-80C49093F7FF}" type="pres">
      <dgm:prSet presAssocID="{B2723B72-E11B-42F7-866B-483EBDD54CBC}" presName="spaceBetweenRectangles" presStyleCnt="0"/>
      <dgm:spPr/>
    </dgm:pt>
    <dgm:pt modelId="{45E99E50-0FBF-478A-BA8B-A4280BCF2E37}" type="pres">
      <dgm:prSet presAssocID="{40585307-9758-4CB4-BF58-076BC1745A6A}" presName="parentLin" presStyleCnt="0"/>
      <dgm:spPr/>
    </dgm:pt>
    <dgm:pt modelId="{67A26B9C-FEA4-49A0-A2A6-D596F117EE18}" type="pres">
      <dgm:prSet presAssocID="{40585307-9758-4CB4-BF58-076BC1745A6A}" presName="parentLeftMargin" presStyleLbl="node1" presStyleIdx="0" presStyleCnt="2"/>
      <dgm:spPr/>
    </dgm:pt>
    <dgm:pt modelId="{D2714134-93F0-48C2-9EAF-C80D0AD218DE}" type="pres">
      <dgm:prSet presAssocID="{40585307-9758-4CB4-BF58-076BC1745A6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FA0DC3B-D2D9-4E10-A5F0-F6DCF002121A}" type="pres">
      <dgm:prSet presAssocID="{40585307-9758-4CB4-BF58-076BC1745A6A}" presName="negativeSpace" presStyleCnt="0"/>
      <dgm:spPr/>
    </dgm:pt>
    <dgm:pt modelId="{8BD60244-BD09-48B5-A6BD-A5920B49269F}" type="pres">
      <dgm:prSet presAssocID="{40585307-9758-4CB4-BF58-076BC1745A6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4BCFF14-A8A7-49A5-9F46-1A4FE24AB927}" srcId="{40585307-9758-4CB4-BF58-076BC1745A6A}" destId="{5D695B2C-1523-4190-BB96-EA1E42AD2FAC}" srcOrd="1" destOrd="0" parTransId="{C9A82CFF-E498-4AF4-BB06-985F23FE45AA}" sibTransId="{1E90E51C-E657-4416-A5AC-07309E49D108}"/>
    <dgm:cxn modelId="{7145D416-5044-449E-AF9F-93AA3846825E}" srcId="{40585307-9758-4CB4-BF58-076BC1745A6A}" destId="{C3CA89AC-F4C6-46FD-B0E9-61BD509DA3AB}" srcOrd="3" destOrd="0" parTransId="{8DB2500D-776E-4F4F-B91F-62CCC0E3AD0A}" sibTransId="{2485EA27-5696-4623-8B9A-705E18564C54}"/>
    <dgm:cxn modelId="{44786C39-1398-43AC-A942-0B7F1EA30DDA}" type="presOf" srcId="{5D695B2C-1523-4190-BB96-EA1E42AD2FAC}" destId="{8BD60244-BD09-48B5-A6BD-A5920B49269F}" srcOrd="0" destOrd="1" presId="urn:microsoft.com/office/officeart/2005/8/layout/list1"/>
    <dgm:cxn modelId="{2908AE40-3EB6-4934-BED4-47236A0AB6A3}" type="presOf" srcId="{1ED475E8-E0EC-4711-B4FB-E75F7477CAAA}" destId="{E878BA4F-48C0-44F7-B49B-2544E59430F6}" srcOrd="0" destOrd="0" presId="urn:microsoft.com/office/officeart/2005/8/layout/list1"/>
    <dgm:cxn modelId="{F6C20B5C-46E0-4327-8CF9-B1E440D159B4}" type="presOf" srcId="{40585307-9758-4CB4-BF58-076BC1745A6A}" destId="{67A26B9C-FEA4-49A0-A2A6-D596F117EE18}" srcOrd="0" destOrd="0" presId="urn:microsoft.com/office/officeart/2005/8/layout/list1"/>
    <dgm:cxn modelId="{22D6D25E-C4E9-4F19-86B1-25C03874BAAB}" type="presOf" srcId="{40585307-9758-4CB4-BF58-076BC1745A6A}" destId="{D2714134-93F0-48C2-9EAF-C80D0AD218DE}" srcOrd="1" destOrd="0" presId="urn:microsoft.com/office/officeart/2005/8/layout/list1"/>
    <dgm:cxn modelId="{928A9563-3671-4CA3-8265-76E71A85FC85}" type="presOf" srcId="{5F00ADBC-B568-4242-97BA-94CD45AB333E}" destId="{8BD60244-BD09-48B5-A6BD-A5920B49269F}" srcOrd="0" destOrd="0" presId="urn:microsoft.com/office/officeart/2005/8/layout/list1"/>
    <dgm:cxn modelId="{D02BBE48-0970-479F-9003-FCD68A563521}" type="presOf" srcId="{540E4FCF-D100-461B-AEA3-55B9A2AC7A9D}" destId="{8BD60244-BD09-48B5-A6BD-A5920B49269F}" srcOrd="0" destOrd="2" presId="urn:microsoft.com/office/officeart/2005/8/layout/list1"/>
    <dgm:cxn modelId="{7DC56D74-B858-411A-AB34-7AD6094F8BCE}" srcId="{E0635A93-AE11-4328-8065-FAF9C37D9905}" destId="{40585307-9758-4CB4-BF58-076BC1745A6A}" srcOrd="1" destOrd="0" parTransId="{D8FDF1E4-9B66-441C-9785-F4830EABC37D}" sibTransId="{11746D72-579A-498E-852B-8BEE617DD097}"/>
    <dgm:cxn modelId="{D104E1A4-26F3-430A-AB12-B1DC1A3251B7}" type="presOf" srcId="{C3CA89AC-F4C6-46FD-B0E9-61BD509DA3AB}" destId="{8BD60244-BD09-48B5-A6BD-A5920B49269F}" srcOrd="0" destOrd="3" presId="urn:microsoft.com/office/officeart/2005/8/layout/list1"/>
    <dgm:cxn modelId="{8B1363AA-5E44-43B2-AF6C-D6626AEDEFAA}" type="presOf" srcId="{DB5E95F5-B2F1-4821-9D54-DC9AD43F9E7A}" destId="{68739E00-13B3-45DC-907F-4AA92DEEEA6D}" srcOrd="0" destOrd="0" presId="urn:microsoft.com/office/officeart/2005/8/layout/list1"/>
    <dgm:cxn modelId="{2AA82FB5-1E60-4FA3-8241-EB851911C1DA}" srcId="{40585307-9758-4CB4-BF58-076BC1745A6A}" destId="{5F00ADBC-B568-4242-97BA-94CD45AB333E}" srcOrd="0" destOrd="0" parTransId="{7AF04798-FD68-4F6B-87A2-A52C6F973446}" sibTransId="{EB1CF6BA-5482-4A2B-9542-22BBD65B0A0D}"/>
    <dgm:cxn modelId="{E8F319D2-5FAD-4834-A83C-7D096D439476}" srcId="{DB5E95F5-B2F1-4821-9D54-DC9AD43F9E7A}" destId="{1ED475E8-E0EC-4711-B4FB-E75F7477CAAA}" srcOrd="0" destOrd="0" parTransId="{236BEB09-5B70-49D3-867A-4105FE3894F9}" sibTransId="{E41B67BC-CBCA-466C-8232-7B155C3E702C}"/>
    <dgm:cxn modelId="{7C2C0DD6-12B3-4DA9-9ABA-49406A488311}" type="presOf" srcId="{E0635A93-AE11-4328-8065-FAF9C37D9905}" destId="{6A1890CE-FB14-4465-A97D-A8D0C6F14E9C}" srcOrd="0" destOrd="0" presId="urn:microsoft.com/office/officeart/2005/8/layout/list1"/>
    <dgm:cxn modelId="{F4F628F2-5EDD-4BFF-83E7-EF6DDB4CD7BC}" srcId="{40585307-9758-4CB4-BF58-076BC1745A6A}" destId="{540E4FCF-D100-461B-AEA3-55B9A2AC7A9D}" srcOrd="2" destOrd="0" parTransId="{64D13E1B-88EC-4EB2-987F-C0F9481E2CE9}" sibTransId="{FF7B8661-0B4E-4941-ADB2-7BAE0844A58C}"/>
    <dgm:cxn modelId="{12B212F5-173E-47B4-AED0-A1379AB7F9D5}" type="presOf" srcId="{DB5E95F5-B2F1-4821-9D54-DC9AD43F9E7A}" destId="{728725E1-C028-4CFF-B3D7-ECB8D28021DB}" srcOrd="1" destOrd="0" presId="urn:microsoft.com/office/officeart/2005/8/layout/list1"/>
    <dgm:cxn modelId="{6E5EEBF9-54A0-4C1C-B47C-ECF6E5894F9C}" srcId="{E0635A93-AE11-4328-8065-FAF9C37D9905}" destId="{DB5E95F5-B2F1-4821-9D54-DC9AD43F9E7A}" srcOrd="0" destOrd="0" parTransId="{CE83A929-FCE0-4D34-A265-C9FF2C54779F}" sibTransId="{B2723B72-E11B-42F7-866B-483EBDD54CBC}"/>
    <dgm:cxn modelId="{98C5AFAE-AB26-42E5-8B63-B71F0D32718F}" type="presParOf" srcId="{6A1890CE-FB14-4465-A97D-A8D0C6F14E9C}" destId="{E835D97E-99FA-4FE2-94E7-59450AE5FDB7}" srcOrd="0" destOrd="0" presId="urn:microsoft.com/office/officeart/2005/8/layout/list1"/>
    <dgm:cxn modelId="{17DD88B0-3D29-4077-A7C5-F7EB23F98DEC}" type="presParOf" srcId="{E835D97E-99FA-4FE2-94E7-59450AE5FDB7}" destId="{68739E00-13B3-45DC-907F-4AA92DEEEA6D}" srcOrd="0" destOrd="0" presId="urn:microsoft.com/office/officeart/2005/8/layout/list1"/>
    <dgm:cxn modelId="{94DE51C0-69B9-4658-85B0-83EB32704971}" type="presParOf" srcId="{E835D97E-99FA-4FE2-94E7-59450AE5FDB7}" destId="{728725E1-C028-4CFF-B3D7-ECB8D28021DB}" srcOrd="1" destOrd="0" presId="urn:microsoft.com/office/officeart/2005/8/layout/list1"/>
    <dgm:cxn modelId="{7FDCF880-B4BA-4E10-9BC8-F6BF6365F812}" type="presParOf" srcId="{6A1890CE-FB14-4465-A97D-A8D0C6F14E9C}" destId="{FF4E73E0-5960-4E54-B7CC-F40AFFACB724}" srcOrd="1" destOrd="0" presId="urn:microsoft.com/office/officeart/2005/8/layout/list1"/>
    <dgm:cxn modelId="{C57AD68A-218A-4758-9FFE-1512211122F4}" type="presParOf" srcId="{6A1890CE-FB14-4465-A97D-A8D0C6F14E9C}" destId="{E878BA4F-48C0-44F7-B49B-2544E59430F6}" srcOrd="2" destOrd="0" presId="urn:microsoft.com/office/officeart/2005/8/layout/list1"/>
    <dgm:cxn modelId="{C3CA5018-C9C5-4CA7-8D88-B90DFCD38DF6}" type="presParOf" srcId="{6A1890CE-FB14-4465-A97D-A8D0C6F14E9C}" destId="{DF3B02ED-3641-4E1C-A0E3-80C49093F7FF}" srcOrd="3" destOrd="0" presId="urn:microsoft.com/office/officeart/2005/8/layout/list1"/>
    <dgm:cxn modelId="{147D7661-93E8-4D9B-9955-41402472042B}" type="presParOf" srcId="{6A1890CE-FB14-4465-A97D-A8D0C6F14E9C}" destId="{45E99E50-0FBF-478A-BA8B-A4280BCF2E37}" srcOrd="4" destOrd="0" presId="urn:microsoft.com/office/officeart/2005/8/layout/list1"/>
    <dgm:cxn modelId="{2033511D-8D8C-4343-8060-2214EDC00E22}" type="presParOf" srcId="{45E99E50-0FBF-478A-BA8B-A4280BCF2E37}" destId="{67A26B9C-FEA4-49A0-A2A6-D596F117EE18}" srcOrd="0" destOrd="0" presId="urn:microsoft.com/office/officeart/2005/8/layout/list1"/>
    <dgm:cxn modelId="{929189FF-33B0-4012-AF15-07E254F99105}" type="presParOf" srcId="{45E99E50-0FBF-478A-BA8B-A4280BCF2E37}" destId="{D2714134-93F0-48C2-9EAF-C80D0AD218DE}" srcOrd="1" destOrd="0" presId="urn:microsoft.com/office/officeart/2005/8/layout/list1"/>
    <dgm:cxn modelId="{022D06D8-D70D-4E3E-A29F-2714524D7014}" type="presParOf" srcId="{6A1890CE-FB14-4465-A97D-A8D0C6F14E9C}" destId="{2FA0DC3B-D2D9-4E10-A5F0-F6DCF002121A}" srcOrd="5" destOrd="0" presId="urn:microsoft.com/office/officeart/2005/8/layout/list1"/>
    <dgm:cxn modelId="{EFA88D12-D271-4106-B10F-7758B3211460}" type="presParOf" srcId="{6A1890CE-FB14-4465-A97D-A8D0C6F14E9C}" destId="{8BD60244-BD09-48B5-A6BD-A5920B49269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83D8F7-0B58-43A8-AE34-32594DE1738D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4A97D6-7F64-43FE-9E71-292031C611FD}">
      <dgm:prSet/>
      <dgm:spPr/>
      <dgm:t>
        <a:bodyPr/>
        <a:lstStyle/>
        <a:p>
          <a:r>
            <a:rPr lang="en-US" b="1" dirty="0"/>
            <a:t>Learn Actions</a:t>
          </a:r>
        </a:p>
      </dgm:t>
    </dgm:pt>
    <dgm:pt modelId="{473821D3-ED3B-4654-AD09-B5F3478C5F12}" type="parTrans" cxnId="{F8CDE900-66E2-43D8-9B26-F46263F82DC3}">
      <dgm:prSet/>
      <dgm:spPr/>
      <dgm:t>
        <a:bodyPr/>
        <a:lstStyle/>
        <a:p>
          <a:endParaRPr lang="en-US"/>
        </a:p>
      </dgm:t>
    </dgm:pt>
    <dgm:pt modelId="{5F5526E9-ADF1-4E64-835D-D75224265BC3}" type="sibTrans" cxnId="{F8CDE900-66E2-43D8-9B26-F46263F82DC3}">
      <dgm:prSet/>
      <dgm:spPr/>
      <dgm:t>
        <a:bodyPr/>
        <a:lstStyle/>
        <a:p>
          <a:endParaRPr lang="en-US"/>
        </a:p>
      </dgm:t>
    </dgm:pt>
    <dgm:pt modelId="{01B79AF0-D00A-4481-ABCC-79C23BE0D981}">
      <dgm:prSet/>
      <dgm:spPr/>
      <dgm:t>
        <a:bodyPr/>
        <a:lstStyle/>
        <a:p>
          <a:r>
            <a:rPr lang="en-US" b="1" dirty="0"/>
            <a:t>Learn Heuristics</a:t>
          </a:r>
        </a:p>
      </dgm:t>
    </dgm:pt>
    <dgm:pt modelId="{07E99DBE-D7FD-43AE-9C8C-77E6706F4E8E}" type="parTrans" cxnId="{0F695CDB-12E7-48CA-965B-64AE8B41369D}">
      <dgm:prSet/>
      <dgm:spPr/>
      <dgm:t>
        <a:bodyPr/>
        <a:lstStyle/>
        <a:p>
          <a:endParaRPr lang="en-US"/>
        </a:p>
      </dgm:t>
    </dgm:pt>
    <dgm:pt modelId="{D16F71D4-2CFD-4775-9558-5062AC2957B6}" type="sibTrans" cxnId="{0F695CDB-12E7-48CA-965B-64AE8B41369D}">
      <dgm:prSet/>
      <dgm:spPr/>
      <dgm:t>
        <a:bodyPr/>
        <a:lstStyle/>
        <a:p>
          <a:endParaRPr lang="en-US"/>
        </a:p>
      </dgm:t>
    </dgm:pt>
    <dgm:pt modelId="{74EA25D4-C666-430E-B926-BC3E0A898030}">
      <dgm:prSet/>
      <dgm:spPr/>
      <dgm:t>
        <a:bodyPr/>
        <a:lstStyle/>
        <a:p>
          <a:r>
            <a:rPr lang="en-US" b="1" dirty="0"/>
            <a:t>Perception</a:t>
          </a:r>
          <a:r>
            <a:rPr lang="en-US" dirty="0"/>
            <a:t> </a:t>
          </a:r>
        </a:p>
      </dgm:t>
    </dgm:pt>
    <dgm:pt modelId="{11335F3B-32C2-4D5B-8FAA-0554439FBEBD}" type="parTrans" cxnId="{0E249FD3-059E-4478-9409-141F9D7F9E7E}">
      <dgm:prSet/>
      <dgm:spPr/>
      <dgm:t>
        <a:bodyPr/>
        <a:lstStyle/>
        <a:p>
          <a:endParaRPr lang="en-US"/>
        </a:p>
      </dgm:t>
    </dgm:pt>
    <dgm:pt modelId="{9998D001-06E5-4323-9A95-FF39D5528DEE}" type="sibTrans" cxnId="{0E249FD3-059E-4478-9409-141F9D7F9E7E}">
      <dgm:prSet/>
      <dgm:spPr/>
      <dgm:t>
        <a:bodyPr/>
        <a:lstStyle/>
        <a:p>
          <a:endParaRPr lang="en-US"/>
        </a:p>
      </dgm:t>
    </dgm:pt>
    <dgm:pt modelId="{2707F35C-DC5B-4282-A2F4-CBE82FD923AA}">
      <dgm:prSet/>
      <dgm:spPr/>
      <dgm:t>
        <a:bodyPr/>
        <a:lstStyle/>
        <a:p>
          <a:r>
            <a:rPr lang="en-US" b="1" dirty="0"/>
            <a:t>Natural language processing: </a:t>
          </a:r>
          <a:r>
            <a:rPr lang="en-US" dirty="0"/>
            <a:t>Use deep learning / word embeddings / language models to understand concepts, translate between languages, or generate text.</a:t>
          </a:r>
        </a:p>
      </dgm:t>
    </dgm:pt>
    <dgm:pt modelId="{A3E77A82-9321-40D7-B79F-2EA2E6B6A06B}" type="parTrans" cxnId="{450551D4-3D17-4750-A91B-523CE93837B9}">
      <dgm:prSet/>
      <dgm:spPr/>
      <dgm:t>
        <a:bodyPr/>
        <a:lstStyle/>
        <a:p>
          <a:endParaRPr lang="en-US"/>
        </a:p>
      </dgm:t>
    </dgm:pt>
    <dgm:pt modelId="{57276838-1112-4D51-9573-EE3033637F26}" type="sibTrans" cxnId="{450551D4-3D17-4750-A91B-523CE93837B9}">
      <dgm:prSet/>
      <dgm:spPr/>
      <dgm:t>
        <a:bodyPr/>
        <a:lstStyle/>
        <a:p>
          <a:endParaRPr lang="en-US"/>
        </a:p>
      </dgm:t>
    </dgm:pt>
    <dgm:pt modelId="{31DF8B81-89DE-4067-8DCB-2E730ECA86DF}">
      <dgm:prSet/>
      <dgm:spPr/>
      <dgm:t>
        <a:bodyPr/>
        <a:lstStyle/>
        <a:p>
          <a:r>
            <a:rPr lang="en-US" dirty="0"/>
            <a:t>Speech recognition: Identify the most likely sequence of words. </a:t>
          </a:r>
        </a:p>
      </dgm:t>
    </dgm:pt>
    <dgm:pt modelId="{662DCB60-3B82-4FFE-A5B4-BC89BE80ECA3}" type="parTrans" cxnId="{0C8EC091-5D95-41A4-8DC2-33232EC0373B}">
      <dgm:prSet/>
      <dgm:spPr/>
      <dgm:t>
        <a:bodyPr/>
        <a:lstStyle/>
        <a:p>
          <a:endParaRPr lang="en-US"/>
        </a:p>
      </dgm:t>
    </dgm:pt>
    <dgm:pt modelId="{D954A0D9-450C-469C-AF55-29F51DDD5128}" type="sibTrans" cxnId="{0C8EC091-5D95-41A4-8DC2-33232EC0373B}">
      <dgm:prSet/>
      <dgm:spPr/>
      <dgm:t>
        <a:bodyPr/>
        <a:lstStyle/>
        <a:p>
          <a:endParaRPr lang="en-US"/>
        </a:p>
      </dgm:t>
    </dgm:pt>
    <dgm:pt modelId="{CCA12CF6-7908-4C4A-965E-EC2EF51D4C2F}">
      <dgm:prSet/>
      <dgm:spPr/>
      <dgm:t>
        <a:bodyPr/>
        <a:lstStyle/>
        <a:p>
          <a:r>
            <a:rPr lang="en-US" dirty="0"/>
            <a:t>Vision: Object recognition in images/videos. Generate images/video.</a:t>
          </a:r>
        </a:p>
      </dgm:t>
    </dgm:pt>
    <dgm:pt modelId="{9B7EE822-1EF4-4903-873D-D3C4DEFB1AFE}" type="parTrans" cxnId="{088707AA-6FB9-4E82-9DAA-6C6EFEA52DF5}">
      <dgm:prSet/>
      <dgm:spPr/>
      <dgm:t>
        <a:bodyPr/>
        <a:lstStyle/>
        <a:p>
          <a:endParaRPr lang="en-US"/>
        </a:p>
      </dgm:t>
    </dgm:pt>
    <dgm:pt modelId="{811ADBE4-0AF4-4688-8DB2-9E9770203515}" type="sibTrans" cxnId="{088707AA-6FB9-4E82-9DAA-6C6EFEA52DF5}">
      <dgm:prSet/>
      <dgm:spPr/>
      <dgm:t>
        <a:bodyPr/>
        <a:lstStyle/>
        <a:p>
          <a:endParaRPr lang="en-US"/>
        </a:p>
      </dgm:t>
    </dgm:pt>
    <dgm:pt modelId="{2CD701B0-71C1-4D71-95C4-995D1C9DF881}">
      <dgm:prSet/>
      <dgm:spPr/>
      <dgm:t>
        <a:bodyPr/>
        <a:lstStyle/>
        <a:p>
          <a:r>
            <a:rPr lang="en-US" dirty="0"/>
            <a:t>Learn evaluation functions for states. </a:t>
          </a:r>
        </a:p>
      </dgm:t>
    </dgm:pt>
    <dgm:pt modelId="{3F0229C3-B135-41E0-9224-B7C186F1C3E3}" type="parTrans" cxnId="{BC0227BA-064E-4EDC-AD21-E6C366D45ABC}">
      <dgm:prSet/>
      <dgm:spPr/>
      <dgm:t>
        <a:bodyPr/>
        <a:lstStyle/>
        <a:p>
          <a:endParaRPr lang="en-US"/>
        </a:p>
      </dgm:t>
    </dgm:pt>
    <dgm:pt modelId="{EC10A725-9EE8-4060-B39F-2179338B7D1D}" type="sibTrans" cxnId="{BC0227BA-064E-4EDC-AD21-E6C366D45ABC}">
      <dgm:prSet/>
      <dgm:spPr/>
      <dgm:t>
        <a:bodyPr/>
        <a:lstStyle/>
        <a:p>
          <a:endParaRPr lang="en-US"/>
        </a:p>
      </dgm:t>
    </dgm:pt>
    <dgm:pt modelId="{E751CBEA-6A28-4628-AEF9-A836469D1860}">
      <dgm:prSet/>
      <dgm:spPr/>
      <dgm:t>
        <a:bodyPr/>
        <a:lstStyle/>
        <a:p>
          <a:pPr algn="l"/>
          <a:r>
            <a:rPr lang="en-US" dirty="0"/>
            <a:t>Directly learn the best action from examples. </a:t>
          </a:r>
          <a:br>
            <a:rPr lang="en-US" dirty="0"/>
          </a:br>
          <a:endParaRPr lang="en-US" dirty="0"/>
        </a:p>
      </dgm:t>
    </dgm:pt>
    <dgm:pt modelId="{0FA1799D-D4E3-44F7-9EF0-50A0558ED64B}" type="parTrans" cxnId="{13269C61-9F1B-42C4-A1CC-14B4ACA7AC77}">
      <dgm:prSet/>
      <dgm:spPr/>
      <dgm:t>
        <a:bodyPr/>
        <a:lstStyle/>
        <a:p>
          <a:endParaRPr lang="en-US"/>
        </a:p>
      </dgm:t>
    </dgm:pt>
    <dgm:pt modelId="{2877FB4F-9657-4ADC-8421-F8BED486559E}" type="sibTrans" cxnId="{13269C61-9F1B-42C4-A1CC-14B4ACA7AC7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EDE1371B-F13F-4A60-9C71-C9674634C493}">
          <dgm:prSet/>
          <dgm:spPr/>
          <dgm:t>
            <a:bodyPr/>
            <a:lstStyle/>
            <a:p>
              <a:pPr algn="ctr"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>
        <dgm:pt modelId="{EDE1371B-F13F-4A60-9C71-C9674634C493}">
          <dgm:prSet/>
          <dgm:spPr/>
          <dgm:t>
            <a:bodyPr/>
            <a:lstStyle/>
            <a:p>
              <a:pPr algn="ctr">
                <a:buNone/>
              </a:pPr>
              <a:r>
                <a:rPr lang="en-US" b="0" i="0">
                  <a:latin typeface="Cambria Math" panose="02040503050406030204" pitchFamily="18" charset="0"/>
                </a:rPr>
                <a:t>𝑎𝑐𝑡𝑖𝑜𝑛=ℎ(𝑠𝑡𝑎𝑡𝑒)</a:t>
              </a:r>
              <a:endParaRPr lang="en-US" dirty="0"/>
            </a:p>
          </dgm:t>
        </dgm:pt>
      </mc:Fallback>
    </mc:AlternateContent>
    <dgm:pt modelId="{25A610CF-D9CB-4D37-AD14-9FD3C5DEBB12}" type="parTrans" cxnId="{DA4D6D38-E880-4C43-9126-2A194B61F09B}">
      <dgm:prSet/>
      <dgm:spPr/>
      <dgm:t>
        <a:bodyPr/>
        <a:lstStyle/>
        <a:p>
          <a:endParaRPr lang="en-US"/>
        </a:p>
      </dgm:t>
    </dgm:pt>
    <dgm:pt modelId="{094E6D5F-5E37-4822-A6C2-7E7C4E8BFEE2}" type="sibTrans" cxnId="{DA4D6D38-E880-4C43-9126-2A194B61F09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6F1981E5-7B90-4815-8E6C-BF76A61A82B2}">
          <dgm:prSet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>
        <dgm:pt modelId="{6F1981E5-7B90-4815-8E6C-BF76A61A82B2}">
          <dgm:prSet/>
          <dgm:spPr/>
          <dgm:t>
            <a:bodyPr/>
            <a:lstStyle/>
            <a:p>
              <a:pPr>
                <a:buNone/>
              </a:pPr>
              <a:r>
                <a:rPr lang="en-US" b="0" i="0">
                  <a:latin typeface="Cambria Math" panose="02040503050406030204" pitchFamily="18" charset="0"/>
                </a:rPr>
                <a:t>𝑒𝑣𝑎𝑙=ℎ(𝑠𝑡𝑎𝑡𝑒)</a:t>
              </a:r>
              <a:endParaRPr lang="en-US" dirty="0"/>
            </a:p>
          </dgm:t>
        </dgm:pt>
      </mc:Fallback>
    </mc:AlternateContent>
    <dgm:pt modelId="{87B2FC2E-2E60-40C3-9AAF-406CCAE2343C}" type="parTrans" cxnId="{19A3B6A4-702D-4113-814B-C7071F372D14}">
      <dgm:prSet/>
      <dgm:spPr/>
      <dgm:t>
        <a:bodyPr/>
        <a:lstStyle/>
        <a:p>
          <a:endParaRPr lang="en-US"/>
        </a:p>
      </dgm:t>
    </dgm:pt>
    <dgm:pt modelId="{89AF6B90-77B0-4D3A-9A44-7397E4D3247F}" type="sibTrans" cxnId="{19A3B6A4-702D-4113-814B-C7071F372D14}">
      <dgm:prSet/>
      <dgm:spPr/>
      <dgm:t>
        <a:bodyPr/>
        <a:lstStyle/>
        <a:p>
          <a:endParaRPr lang="en-US"/>
        </a:p>
      </dgm:t>
    </dgm:pt>
    <dgm:pt modelId="{245DE14A-D8DF-4249-9DE9-C2673C2D8436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/>
            <a:t>This model can also be used as a </a:t>
          </a:r>
          <a:r>
            <a:rPr lang="en-US" b="1" dirty="0"/>
            <a:t>playout policy </a:t>
          </a:r>
          <a:r>
            <a:rPr lang="en-US" dirty="0"/>
            <a:t>for Monte Carlo tree search with data from self-play. </a:t>
          </a:r>
        </a:p>
      </dgm:t>
    </dgm:pt>
    <dgm:pt modelId="{78C1E7EC-51D9-4B07-B8C5-9982383BC9BC}" type="parTrans" cxnId="{33FF2463-0D15-48BD-97C1-5AAE8DD4B704}">
      <dgm:prSet/>
      <dgm:spPr/>
      <dgm:t>
        <a:bodyPr/>
        <a:lstStyle/>
        <a:p>
          <a:endParaRPr lang="en-US"/>
        </a:p>
      </dgm:t>
    </dgm:pt>
    <dgm:pt modelId="{C27118E3-D343-4642-93AC-0832E5B5F8F8}" type="sibTrans" cxnId="{33FF2463-0D15-48BD-97C1-5AAE8DD4B704}">
      <dgm:prSet/>
      <dgm:spPr/>
      <dgm:t>
        <a:bodyPr/>
        <a:lstStyle/>
        <a:p>
          <a:endParaRPr lang="en-US"/>
        </a:p>
      </dgm:t>
    </dgm:pt>
    <dgm:pt modelId="{61E6867C-D57D-4FA9-AD02-151D6C921832}">
      <dgm:prSet/>
      <dgm:spPr/>
      <dgm:t>
        <a:bodyPr/>
        <a:lstStyle/>
        <a:p>
          <a:pPr algn="ctr">
            <a:buNone/>
          </a:pPr>
          <a:endParaRPr lang="en-US" dirty="0"/>
        </a:p>
      </dgm:t>
    </dgm:pt>
    <dgm:pt modelId="{1B3145D2-428D-4FA1-B06C-2E804BA79C17}" type="parTrans" cxnId="{0A128856-3C02-4604-B053-611008DE508A}">
      <dgm:prSet/>
      <dgm:spPr/>
      <dgm:t>
        <a:bodyPr/>
        <a:lstStyle/>
        <a:p>
          <a:endParaRPr lang="en-US"/>
        </a:p>
      </dgm:t>
    </dgm:pt>
    <dgm:pt modelId="{2CEDF928-8683-4477-BCFD-E50333B49F27}" type="sibTrans" cxnId="{0A128856-3C02-4604-B053-611008DE508A}">
      <dgm:prSet/>
      <dgm:spPr/>
      <dgm:t>
        <a:bodyPr/>
        <a:lstStyle/>
        <a:p>
          <a:endParaRPr lang="en-US"/>
        </a:p>
      </dgm:t>
    </dgm:pt>
    <dgm:pt modelId="{043CC71B-7C00-494D-A263-6E5A70EBDA9B}">
      <dgm:prSet/>
      <dgm:spPr/>
      <dgm:t>
        <a:bodyPr/>
        <a:lstStyle/>
        <a:p>
          <a:endParaRPr lang="en-US" dirty="0"/>
        </a:p>
      </dgm:t>
    </dgm:pt>
    <dgm:pt modelId="{15C4891C-23A1-4994-AA2A-3C6D150ABE4F}" type="parTrans" cxnId="{89D008FF-C54E-413D-B2D4-DC47714A05E7}">
      <dgm:prSet/>
      <dgm:spPr/>
      <dgm:t>
        <a:bodyPr/>
        <a:lstStyle/>
        <a:p>
          <a:endParaRPr lang="en-US"/>
        </a:p>
      </dgm:t>
    </dgm:pt>
    <dgm:pt modelId="{7AFE70C5-9A12-459E-8F23-C950182721A2}" type="sibTrans" cxnId="{89D008FF-C54E-413D-B2D4-DC47714A05E7}">
      <dgm:prSet/>
      <dgm:spPr/>
      <dgm:t>
        <a:bodyPr/>
        <a:lstStyle/>
        <a:p>
          <a:endParaRPr lang="en-US"/>
        </a:p>
      </dgm:t>
    </dgm:pt>
    <dgm:pt modelId="{9B106930-F9A0-4ACD-94B0-354CD1332042}">
      <dgm:prSet/>
      <dgm:spPr/>
      <dgm:t>
        <a:bodyPr/>
        <a:lstStyle/>
        <a:p>
          <a:r>
            <a:rPr lang="en-US" dirty="0"/>
            <a:t>Can learn a </a:t>
          </a:r>
          <a:r>
            <a:rPr lang="en-US" b="1" dirty="0"/>
            <a:t>heuristic</a:t>
          </a:r>
          <a:r>
            <a:rPr lang="en-US" dirty="0"/>
            <a:t> for minimax search from examples. </a:t>
          </a:r>
        </a:p>
      </dgm:t>
    </dgm:pt>
    <dgm:pt modelId="{BA70B5A5-EAF6-48E2-86F6-2C4A920D5101}" type="parTrans" cxnId="{2478958D-4ED5-41C7-A7EC-CF4141C98EF9}">
      <dgm:prSet/>
      <dgm:spPr/>
      <dgm:t>
        <a:bodyPr/>
        <a:lstStyle/>
        <a:p>
          <a:endParaRPr lang="en-US"/>
        </a:p>
      </dgm:t>
    </dgm:pt>
    <dgm:pt modelId="{2667EBCA-636F-47C1-AD35-7BF51507062A}" type="sibTrans" cxnId="{2478958D-4ED5-41C7-A7EC-CF4141C98EF9}">
      <dgm:prSet/>
      <dgm:spPr/>
      <dgm:t>
        <a:bodyPr/>
        <a:lstStyle/>
        <a:p>
          <a:endParaRPr lang="en-US"/>
        </a:p>
      </dgm:t>
    </dgm:pt>
    <dgm:pt modelId="{3F80C23F-E2DE-4C99-9A06-83F8F9D715DA}">
      <dgm:prSet/>
      <dgm:spPr/>
      <dgm:t>
        <a:bodyPr/>
        <a:lstStyle/>
        <a:p>
          <a:endParaRPr lang="en-US" dirty="0"/>
        </a:p>
      </dgm:t>
    </dgm:pt>
    <dgm:pt modelId="{60A3FCDC-F83F-4963-9AE4-E6BAFCDC11FE}" type="parTrans" cxnId="{299F5BFA-29AA-4C44-B916-9E84482E6704}">
      <dgm:prSet/>
      <dgm:spPr/>
      <dgm:t>
        <a:bodyPr/>
        <a:lstStyle/>
        <a:p>
          <a:endParaRPr lang="en-US"/>
        </a:p>
      </dgm:t>
    </dgm:pt>
    <dgm:pt modelId="{FBD137B2-BE6C-4943-BF43-7A17BCAED9B4}" type="sibTrans" cxnId="{299F5BFA-29AA-4C44-B916-9E84482E6704}">
      <dgm:prSet/>
      <dgm:spPr/>
      <dgm:t>
        <a:bodyPr/>
        <a:lstStyle/>
        <a:p>
          <a:endParaRPr lang="en-US"/>
        </a:p>
      </dgm:t>
    </dgm:pt>
    <dgm:pt modelId="{980F8CCE-337E-4705-A19C-5ED4DD4EA2D8}">
      <dgm:prSet/>
      <dgm:spPr/>
      <dgm:t>
        <a:bodyPr/>
        <a:lstStyle/>
        <a:p>
          <a:r>
            <a:rPr lang="en-US" b="1" dirty="0"/>
            <a:t>Compressing Tables</a:t>
          </a:r>
        </a:p>
      </dgm:t>
    </dgm:pt>
    <dgm:pt modelId="{C0F1A191-7679-4D0E-A111-7CCBED6FD481}" type="parTrans" cxnId="{DC928E36-9234-469C-BF20-3D07CD1B731D}">
      <dgm:prSet/>
      <dgm:spPr/>
      <dgm:t>
        <a:bodyPr/>
        <a:lstStyle/>
        <a:p>
          <a:endParaRPr lang="en-US"/>
        </a:p>
      </dgm:t>
    </dgm:pt>
    <dgm:pt modelId="{8A764E1A-C3F6-47F3-B72F-E822D7DF8B0F}" type="sibTrans" cxnId="{DC928E36-9234-469C-BF20-3D07CD1B731D}">
      <dgm:prSet/>
      <dgm:spPr/>
      <dgm:t>
        <a:bodyPr/>
        <a:lstStyle/>
        <a:p>
          <a:endParaRPr lang="en-US"/>
        </a:p>
      </dgm:t>
    </dgm:pt>
    <dgm:pt modelId="{4DE436A9-83E0-4E97-94D3-A7A23D470661}">
      <dgm:prSet/>
      <dgm:spPr/>
      <dgm:t>
        <a:bodyPr/>
        <a:lstStyle/>
        <a:p>
          <a:r>
            <a:rPr lang="en-US" dirty="0"/>
            <a:t>Neural networks can be used as a compact representation of tables that do not fit in memory. E.g.,</a:t>
          </a:r>
        </a:p>
      </dgm:t>
    </dgm:pt>
    <dgm:pt modelId="{C3CE518E-68F8-4825-9AA4-0AFE0BB3E644}" type="parTrans" cxnId="{01205396-4586-4514-8DC8-38890847DA28}">
      <dgm:prSet/>
      <dgm:spPr/>
      <dgm:t>
        <a:bodyPr/>
        <a:lstStyle/>
        <a:p>
          <a:endParaRPr lang="en-US"/>
        </a:p>
      </dgm:t>
    </dgm:pt>
    <dgm:pt modelId="{21FED047-F0D8-4E0B-8699-332F4868562E}" type="sibTrans" cxnId="{01205396-4586-4514-8DC8-38890847DA28}">
      <dgm:prSet/>
      <dgm:spPr/>
      <dgm:t>
        <a:bodyPr/>
        <a:lstStyle/>
        <a:p>
          <a:endParaRPr lang="en-US"/>
        </a:p>
      </dgm:t>
    </dgm:pt>
    <dgm:pt modelId="{77EDED24-91FB-4304-9F78-BB9483F31D18}">
      <dgm:prSet/>
      <dgm:spPr/>
      <dgm:t>
        <a:bodyPr/>
        <a:lstStyle/>
        <a:p>
          <a:r>
            <a:rPr lang="en-US" dirty="0"/>
            <a:t>Joint probability table</a:t>
          </a:r>
        </a:p>
      </dgm:t>
    </dgm:pt>
    <dgm:pt modelId="{52456935-B8CA-463F-8CA9-8FA80E633B7F}" type="parTrans" cxnId="{466F98A8-C841-4450-A735-F026ACA76FC0}">
      <dgm:prSet/>
      <dgm:spPr/>
      <dgm:t>
        <a:bodyPr/>
        <a:lstStyle/>
        <a:p>
          <a:endParaRPr lang="en-US"/>
        </a:p>
      </dgm:t>
    </dgm:pt>
    <dgm:pt modelId="{8BCD6EF8-A1A2-4BAB-A176-A4655DE3B030}" type="sibTrans" cxnId="{466F98A8-C841-4450-A735-F026ACA76FC0}">
      <dgm:prSet/>
      <dgm:spPr/>
      <dgm:t>
        <a:bodyPr/>
        <a:lstStyle/>
        <a:p>
          <a:endParaRPr lang="en-US"/>
        </a:p>
      </dgm:t>
    </dgm:pt>
    <dgm:pt modelId="{7BB60CEB-A95D-49A0-AD38-420DC784DCA3}">
      <dgm:prSet/>
      <dgm:spPr/>
      <dgm:t>
        <a:bodyPr/>
        <a:lstStyle/>
        <a:p>
          <a:r>
            <a:rPr lang="en-US" dirty="0"/>
            <a:t>State utility table</a:t>
          </a:r>
        </a:p>
      </dgm:t>
    </dgm:pt>
    <dgm:pt modelId="{995CD675-79FD-47C2-B432-CF5030025CEA}" type="parTrans" cxnId="{F2450089-35B6-4C59-98E4-11205DAF2D35}">
      <dgm:prSet/>
      <dgm:spPr/>
      <dgm:t>
        <a:bodyPr/>
        <a:lstStyle/>
        <a:p>
          <a:endParaRPr lang="en-US"/>
        </a:p>
      </dgm:t>
    </dgm:pt>
    <dgm:pt modelId="{D50CDC4E-9969-43E8-918A-FB36C15A8F77}" type="sibTrans" cxnId="{F2450089-35B6-4C59-98E4-11205DAF2D35}">
      <dgm:prSet/>
      <dgm:spPr/>
      <dgm:t>
        <a:bodyPr/>
        <a:lstStyle/>
        <a:p>
          <a:endParaRPr lang="en-US"/>
        </a:p>
      </dgm:t>
    </dgm:pt>
    <dgm:pt modelId="{764035C1-797D-4E37-9DB3-D36F689A6465}">
      <dgm:prSet/>
      <dgm:spPr/>
      <dgm:t>
        <a:bodyPr/>
        <a:lstStyle/>
        <a:p>
          <a:r>
            <a:rPr lang="en-US" dirty="0"/>
            <a:t>The tables can be learned form data.</a:t>
          </a:r>
        </a:p>
      </dgm:t>
    </dgm:pt>
    <dgm:pt modelId="{BC33FE86-1D62-4EB4-913A-5CCBD6E3277F}" type="parTrans" cxnId="{AB5A5BC2-82F5-4727-812C-830BCCF5F22A}">
      <dgm:prSet/>
      <dgm:spPr/>
      <dgm:t>
        <a:bodyPr/>
        <a:lstStyle/>
        <a:p>
          <a:endParaRPr lang="en-US"/>
        </a:p>
      </dgm:t>
    </dgm:pt>
    <dgm:pt modelId="{9E25982E-A6BF-4FC5-92B3-D31942FA9259}" type="sibTrans" cxnId="{AB5A5BC2-82F5-4727-812C-830BCCF5F22A}">
      <dgm:prSet/>
      <dgm:spPr/>
      <dgm:t>
        <a:bodyPr/>
        <a:lstStyle/>
        <a:p>
          <a:endParaRPr lang="en-US"/>
        </a:p>
      </dgm:t>
    </dgm:pt>
    <dgm:pt modelId="{828FC82D-8B9E-448B-88E5-E524814587C2}">
      <dgm:prSet/>
      <dgm:spPr/>
      <dgm:t>
        <a:bodyPr/>
        <a:lstStyle/>
        <a:p>
          <a:endParaRPr lang="en-US" dirty="0"/>
        </a:p>
      </dgm:t>
    </dgm:pt>
    <dgm:pt modelId="{605A9D2F-A78F-40A7-BF17-1871176A7BE2}" type="parTrans" cxnId="{F1AD6D7C-2648-41D7-9565-58BA7609FA1B}">
      <dgm:prSet/>
      <dgm:spPr/>
      <dgm:t>
        <a:bodyPr/>
        <a:lstStyle/>
        <a:p>
          <a:endParaRPr lang="en-US"/>
        </a:p>
      </dgm:t>
    </dgm:pt>
    <dgm:pt modelId="{F8A67F21-E7FC-4D36-9D82-50BE578D3B50}" type="sibTrans" cxnId="{F1AD6D7C-2648-41D7-9565-58BA7609FA1B}">
      <dgm:prSet/>
      <dgm:spPr/>
      <dgm:t>
        <a:bodyPr/>
        <a:lstStyle/>
        <a:p>
          <a:endParaRPr lang="en-US"/>
        </a:p>
      </dgm:t>
    </dgm:pt>
    <dgm:pt modelId="{1DC10AE1-4929-4B55-A688-C70A646FA12F}" type="pres">
      <dgm:prSet presAssocID="{A583D8F7-0B58-43A8-AE34-32594DE1738D}" presName="Name0" presStyleCnt="0">
        <dgm:presLayoutVars>
          <dgm:dir/>
          <dgm:animLvl val="lvl"/>
          <dgm:resizeHandles val="exact"/>
        </dgm:presLayoutVars>
      </dgm:prSet>
      <dgm:spPr/>
    </dgm:pt>
    <dgm:pt modelId="{CFC90301-E9B8-4845-8F08-1928664237F1}" type="pres">
      <dgm:prSet presAssocID="{D34A97D6-7F64-43FE-9E71-292031C611FD}" presName="composite" presStyleCnt="0"/>
      <dgm:spPr/>
    </dgm:pt>
    <dgm:pt modelId="{BF71F41E-FDAD-4835-B53A-D7D076DE9B55}" type="pres">
      <dgm:prSet presAssocID="{D34A97D6-7F64-43FE-9E71-292031C611F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BACEBB25-2A32-4633-A8AA-43030F652DE8}" type="pres">
      <dgm:prSet presAssocID="{D34A97D6-7F64-43FE-9E71-292031C611FD}" presName="desTx" presStyleLbl="alignAccFollowNode1" presStyleIdx="0" presStyleCnt="4">
        <dgm:presLayoutVars>
          <dgm:bulletEnabled val="1"/>
        </dgm:presLayoutVars>
      </dgm:prSet>
      <dgm:spPr/>
    </dgm:pt>
    <dgm:pt modelId="{42226DCF-5CA9-4E6C-9976-498583A02B04}" type="pres">
      <dgm:prSet presAssocID="{5F5526E9-ADF1-4E64-835D-D75224265BC3}" presName="space" presStyleCnt="0"/>
      <dgm:spPr/>
    </dgm:pt>
    <dgm:pt modelId="{5B8EA8DA-6AF3-4B35-9CB6-493EE3A4342D}" type="pres">
      <dgm:prSet presAssocID="{01B79AF0-D00A-4481-ABCC-79C23BE0D981}" presName="composite" presStyleCnt="0"/>
      <dgm:spPr/>
    </dgm:pt>
    <dgm:pt modelId="{01534658-91BB-4C44-9424-637822D3A9D0}" type="pres">
      <dgm:prSet presAssocID="{01B79AF0-D00A-4481-ABCC-79C23BE0D98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C57C7EB-478D-4F11-B65D-9016B386C608}" type="pres">
      <dgm:prSet presAssocID="{01B79AF0-D00A-4481-ABCC-79C23BE0D981}" presName="desTx" presStyleLbl="alignAccFollowNode1" presStyleIdx="1" presStyleCnt="4">
        <dgm:presLayoutVars>
          <dgm:bulletEnabled val="1"/>
        </dgm:presLayoutVars>
      </dgm:prSet>
      <dgm:spPr/>
    </dgm:pt>
    <dgm:pt modelId="{5DDA0361-204B-4BE7-A2D8-346D0289ED84}" type="pres">
      <dgm:prSet presAssocID="{D16F71D4-2CFD-4775-9558-5062AC2957B6}" presName="space" presStyleCnt="0"/>
      <dgm:spPr/>
    </dgm:pt>
    <dgm:pt modelId="{EF4FFBCE-CD71-4DD0-9BE9-E789E139D903}" type="pres">
      <dgm:prSet presAssocID="{74EA25D4-C666-430E-B926-BC3E0A898030}" presName="composite" presStyleCnt="0"/>
      <dgm:spPr/>
    </dgm:pt>
    <dgm:pt modelId="{228970AD-4D95-42F2-B737-33364C2CB3CE}" type="pres">
      <dgm:prSet presAssocID="{74EA25D4-C666-430E-B926-BC3E0A89803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712BD07-C9A8-4BD1-BC67-16B85061F7C6}" type="pres">
      <dgm:prSet presAssocID="{74EA25D4-C666-430E-B926-BC3E0A898030}" presName="desTx" presStyleLbl="alignAccFollowNode1" presStyleIdx="2" presStyleCnt="4">
        <dgm:presLayoutVars>
          <dgm:bulletEnabled val="1"/>
        </dgm:presLayoutVars>
      </dgm:prSet>
      <dgm:spPr/>
    </dgm:pt>
    <dgm:pt modelId="{5C0185F6-8BC2-49DB-80FA-7E10298A7336}" type="pres">
      <dgm:prSet presAssocID="{9998D001-06E5-4323-9A95-FF39D5528DEE}" presName="space" presStyleCnt="0"/>
      <dgm:spPr/>
    </dgm:pt>
    <dgm:pt modelId="{A5AD8769-1CE8-41B5-B5CC-B14A3CAED050}" type="pres">
      <dgm:prSet presAssocID="{980F8CCE-337E-4705-A19C-5ED4DD4EA2D8}" presName="composite" presStyleCnt="0"/>
      <dgm:spPr/>
    </dgm:pt>
    <dgm:pt modelId="{B110EE6C-C081-460E-9EB5-A4A219535E14}" type="pres">
      <dgm:prSet presAssocID="{980F8CCE-337E-4705-A19C-5ED4DD4EA2D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55C6EC-4763-4437-8A81-DCCD7447E9E0}" type="pres">
      <dgm:prSet presAssocID="{980F8CCE-337E-4705-A19C-5ED4DD4EA2D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F8CDE900-66E2-43D8-9B26-F46263F82DC3}" srcId="{A583D8F7-0B58-43A8-AE34-32594DE1738D}" destId="{D34A97D6-7F64-43FE-9E71-292031C611FD}" srcOrd="0" destOrd="0" parTransId="{473821D3-ED3B-4654-AD09-B5F3478C5F12}" sibTransId="{5F5526E9-ADF1-4E64-835D-D75224265BC3}"/>
    <dgm:cxn modelId="{53A53D03-80E1-48CA-A30D-146DC7F8FDED}" type="presOf" srcId="{043CC71B-7C00-494D-A263-6E5A70EBDA9B}" destId="{5C57C7EB-478D-4F11-B65D-9016B386C608}" srcOrd="0" destOrd="1" presId="urn:microsoft.com/office/officeart/2005/8/layout/hList1"/>
    <dgm:cxn modelId="{8B764E0F-3B97-4AE2-B9CE-0668427E680A}" type="presOf" srcId="{828FC82D-8B9E-448B-88E5-E524814587C2}" destId="{C955C6EC-4763-4437-8A81-DCCD7447E9E0}" srcOrd="0" destOrd="3" presId="urn:microsoft.com/office/officeart/2005/8/layout/hList1"/>
    <dgm:cxn modelId="{8679871C-A3E4-4FE6-9B09-530207A9F274}" type="presOf" srcId="{77EDED24-91FB-4304-9F78-BB9483F31D18}" destId="{C955C6EC-4763-4437-8A81-DCCD7447E9E0}" srcOrd="0" destOrd="1" presId="urn:microsoft.com/office/officeart/2005/8/layout/hList1"/>
    <dgm:cxn modelId="{5ECB7F28-792A-42B7-9375-F2151D7E58A0}" type="presOf" srcId="{3F80C23F-E2DE-4C99-9A06-83F8F9D715DA}" destId="{5C57C7EB-478D-4F11-B65D-9016B386C608}" srcOrd="0" destOrd="3" presId="urn:microsoft.com/office/officeart/2005/8/layout/hList1"/>
    <dgm:cxn modelId="{B5622D29-BD86-4B5D-AB9F-7058EC9A526D}" type="presOf" srcId="{74EA25D4-C666-430E-B926-BC3E0A898030}" destId="{228970AD-4D95-42F2-B737-33364C2CB3CE}" srcOrd="0" destOrd="0" presId="urn:microsoft.com/office/officeart/2005/8/layout/hList1"/>
    <dgm:cxn modelId="{DC928E36-9234-469C-BF20-3D07CD1B731D}" srcId="{A583D8F7-0B58-43A8-AE34-32594DE1738D}" destId="{980F8CCE-337E-4705-A19C-5ED4DD4EA2D8}" srcOrd="3" destOrd="0" parTransId="{C0F1A191-7679-4D0E-A111-7CCBED6FD481}" sibTransId="{8A764E1A-C3F6-47F3-B72F-E822D7DF8B0F}"/>
    <dgm:cxn modelId="{DA4D6D38-E880-4C43-9126-2A194B61F09B}" srcId="{D34A97D6-7F64-43FE-9E71-292031C611FD}" destId="{EDE1371B-F13F-4A60-9C71-C9674634C493}" srcOrd="1" destOrd="0" parTransId="{25A610CF-D9CB-4D37-AD14-9FD3C5DEBB12}" sibTransId="{094E6D5F-5E37-4822-A6C2-7E7C4E8BFEE2}"/>
    <dgm:cxn modelId="{E308933C-22B1-4821-B011-2621F01A21D0}" type="presOf" srcId="{764035C1-797D-4E37-9DB3-D36F689A6465}" destId="{C955C6EC-4763-4437-8A81-DCCD7447E9E0}" srcOrd="0" destOrd="4" presId="urn:microsoft.com/office/officeart/2005/8/layout/hList1"/>
    <dgm:cxn modelId="{0C797F5E-1C7F-470F-A479-95129B6C1AF1}" type="presOf" srcId="{01B79AF0-D00A-4481-ABCC-79C23BE0D981}" destId="{01534658-91BB-4C44-9424-637822D3A9D0}" srcOrd="0" destOrd="0" presId="urn:microsoft.com/office/officeart/2005/8/layout/hList1"/>
    <dgm:cxn modelId="{13269C61-9F1B-42C4-A1CC-14B4ACA7AC77}" srcId="{D34A97D6-7F64-43FE-9E71-292031C611FD}" destId="{E751CBEA-6A28-4628-AEF9-A836469D1860}" srcOrd="0" destOrd="0" parTransId="{0FA1799D-D4E3-44F7-9EF0-50A0558ED64B}" sibTransId="{2877FB4F-9657-4ADC-8421-F8BED486559E}"/>
    <dgm:cxn modelId="{33FF2463-0D15-48BD-97C1-5AAE8DD4B704}" srcId="{D34A97D6-7F64-43FE-9E71-292031C611FD}" destId="{245DE14A-D8DF-4249-9DE9-C2673C2D8436}" srcOrd="3" destOrd="0" parTransId="{78C1E7EC-51D9-4B07-B8C5-9982383BC9BC}" sibTransId="{C27118E3-D343-4642-93AC-0832E5B5F8F8}"/>
    <dgm:cxn modelId="{F1674269-886A-48EB-88FC-D08005B5EF83}" type="presOf" srcId="{31DF8B81-89DE-4067-8DCB-2E730ECA86DF}" destId="{4712BD07-C9A8-4BD1-BC67-16B85061F7C6}" srcOrd="0" destOrd="1" presId="urn:microsoft.com/office/officeart/2005/8/layout/hList1"/>
    <dgm:cxn modelId="{5A09D06D-CA0E-4982-B4A4-7A24889386FB}" type="presOf" srcId="{7BB60CEB-A95D-49A0-AD38-420DC784DCA3}" destId="{C955C6EC-4763-4437-8A81-DCCD7447E9E0}" srcOrd="0" destOrd="2" presId="urn:microsoft.com/office/officeart/2005/8/layout/hList1"/>
    <dgm:cxn modelId="{B131466E-66BD-4E2F-9D7E-B69CC3A00733}" type="presOf" srcId="{4DE436A9-83E0-4E97-94D3-A7A23D470661}" destId="{C955C6EC-4763-4437-8A81-DCCD7447E9E0}" srcOrd="0" destOrd="0" presId="urn:microsoft.com/office/officeart/2005/8/layout/hList1"/>
    <dgm:cxn modelId="{0A128856-3C02-4604-B053-611008DE508A}" srcId="{D34A97D6-7F64-43FE-9E71-292031C611FD}" destId="{61E6867C-D57D-4FA9-AD02-151D6C921832}" srcOrd="2" destOrd="0" parTransId="{1B3145D2-428D-4FA1-B06C-2E804BA79C17}" sibTransId="{2CEDF928-8683-4477-BCFD-E50333B49F27}"/>
    <dgm:cxn modelId="{F1AD6D7C-2648-41D7-9565-58BA7609FA1B}" srcId="{4DE436A9-83E0-4E97-94D3-A7A23D470661}" destId="{828FC82D-8B9E-448B-88E5-E524814587C2}" srcOrd="2" destOrd="0" parTransId="{605A9D2F-A78F-40A7-BF17-1871176A7BE2}" sibTransId="{F8A67F21-E7FC-4D36-9D82-50BE578D3B50}"/>
    <dgm:cxn modelId="{7081F07C-0351-4DE5-AA4F-5F4C5E4EB825}" type="presOf" srcId="{245DE14A-D8DF-4249-9DE9-C2673C2D8436}" destId="{BACEBB25-2A32-4633-A8AA-43030F652DE8}" srcOrd="0" destOrd="3" presId="urn:microsoft.com/office/officeart/2005/8/layout/hList1"/>
    <dgm:cxn modelId="{1521237E-0C0D-4101-AB54-2D5AC59E7969}" type="presOf" srcId="{A583D8F7-0B58-43A8-AE34-32594DE1738D}" destId="{1DC10AE1-4929-4B55-A688-C70A646FA12F}" srcOrd="0" destOrd="0" presId="urn:microsoft.com/office/officeart/2005/8/layout/hList1"/>
    <dgm:cxn modelId="{1602307F-F5CE-4EE3-8C0D-CCE3B0BF6B85}" type="presOf" srcId="{EDE1371B-F13F-4A60-9C71-C9674634C493}" destId="{BACEBB25-2A32-4633-A8AA-43030F652DE8}" srcOrd="0" destOrd="1" presId="urn:microsoft.com/office/officeart/2005/8/layout/hList1"/>
    <dgm:cxn modelId="{F2450089-35B6-4C59-98E4-11205DAF2D35}" srcId="{4DE436A9-83E0-4E97-94D3-A7A23D470661}" destId="{7BB60CEB-A95D-49A0-AD38-420DC784DCA3}" srcOrd="1" destOrd="0" parTransId="{995CD675-79FD-47C2-B432-CF5030025CEA}" sibTransId="{D50CDC4E-9969-43E8-918A-FB36C15A8F77}"/>
    <dgm:cxn modelId="{2478958D-4ED5-41C7-A7EC-CF4141C98EF9}" srcId="{01B79AF0-D00A-4481-ABCC-79C23BE0D981}" destId="{9B106930-F9A0-4ACD-94B0-354CD1332042}" srcOrd="4" destOrd="0" parTransId="{BA70B5A5-EAF6-48E2-86F6-2C4A920D5101}" sibTransId="{2667EBCA-636F-47C1-AD35-7BF51507062A}"/>
    <dgm:cxn modelId="{0C8EC091-5D95-41A4-8DC2-33232EC0373B}" srcId="{74EA25D4-C666-430E-B926-BC3E0A898030}" destId="{31DF8B81-89DE-4067-8DCB-2E730ECA86DF}" srcOrd="1" destOrd="0" parTransId="{662DCB60-3B82-4FFE-A5B4-BC89BE80ECA3}" sibTransId="{D954A0D9-450C-469C-AF55-29F51DDD5128}"/>
    <dgm:cxn modelId="{01205396-4586-4514-8DC8-38890847DA28}" srcId="{980F8CCE-337E-4705-A19C-5ED4DD4EA2D8}" destId="{4DE436A9-83E0-4E97-94D3-A7A23D470661}" srcOrd="0" destOrd="0" parTransId="{C3CE518E-68F8-4825-9AA4-0AFE0BB3E644}" sibTransId="{21FED047-F0D8-4E0B-8699-332F4868562E}"/>
    <dgm:cxn modelId="{580742A4-3137-4180-B3F3-FA045BF44957}" type="presOf" srcId="{6F1981E5-7B90-4815-8E6C-BF76A61A82B2}" destId="{5C57C7EB-478D-4F11-B65D-9016B386C608}" srcOrd="0" destOrd="2" presId="urn:microsoft.com/office/officeart/2005/8/layout/hList1"/>
    <dgm:cxn modelId="{19A3B6A4-702D-4113-814B-C7071F372D14}" srcId="{01B79AF0-D00A-4481-ABCC-79C23BE0D981}" destId="{6F1981E5-7B90-4815-8E6C-BF76A61A82B2}" srcOrd="2" destOrd="0" parTransId="{87B2FC2E-2E60-40C3-9AAF-406CCAE2343C}" sibTransId="{89AF6B90-77B0-4D3A-9A44-7397E4D3247F}"/>
    <dgm:cxn modelId="{466F98A8-C841-4450-A735-F026ACA76FC0}" srcId="{4DE436A9-83E0-4E97-94D3-A7A23D470661}" destId="{77EDED24-91FB-4304-9F78-BB9483F31D18}" srcOrd="0" destOrd="0" parTransId="{52456935-B8CA-463F-8CA9-8FA80E633B7F}" sibTransId="{8BCD6EF8-A1A2-4BAB-A176-A4655DE3B030}"/>
    <dgm:cxn modelId="{088707AA-6FB9-4E82-9DAA-6C6EFEA52DF5}" srcId="{74EA25D4-C666-430E-B926-BC3E0A898030}" destId="{CCA12CF6-7908-4C4A-965E-EC2EF51D4C2F}" srcOrd="2" destOrd="0" parTransId="{9B7EE822-1EF4-4903-873D-D3C4DEFB1AFE}" sibTransId="{811ADBE4-0AF4-4688-8DB2-9E9770203515}"/>
    <dgm:cxn modelId="{1E6162AA-C1ED-461B-A597-010485464D3D}" type="presOf" srcId="{61E6867C-D57D-4FA9-AD02-151D6C921832}" destId="{BACEBB25-2A32-4633-A8AA-43030F652DE8}" srcOrd="0" destOrd="2" presId="urn:microsoft.com/office/officeart/2005/8/layout/hList1"/>
    <dgm:cxn modelId="{168EB7B2-E346-40AC-81C6-42E67C97FFEA}" type="presOf" srcId="{980F8CCE-337E-4705-A19C-5ED4DD4EA2D8}" destId="{B110EE6C-C081-460E-9EB5-A4A219535E14}" srcOrd="0" destOrd="0" presId="urn:microsoft.com/office/officeart/2005/8/layout/hList1"/>
    <dgm:cxn modelId="{BC0227BA-064E-4EDC-AD21-E6C366D45ABC}" srcId="{01B79AF0-D00A-4481-ABCC-79C23BE0D981}" destId="{2CD701B0-71C1-4D71-95C4-995D1C9DF881}" srcOrd="0" destOrd="0" parTransId="{3F0229C3-B135-41E0-9224-B7C186F1C3E3}" sibTransId="{EC10A725-9EE8-4060-B39F-2179338B7D1D}"/>
    <dgm:cxn modelId="{AB5A5BC2-82F5-4727-812C-830BCCF5F22A}" srcId="{980F8CCE-337E-4705-A19C-5ED4DD4EA2D8}" destId="{764035C1-797D-4E37-9DB3-D36F689A6465}" srcOrd="1" destOrd="0" parTransId="{BC33FE86-1D62-4EB4-913A-5CCBD6E3277F}" sibTransId="{9E25982E-A6BF-4FC5-92B3-D31942FA9259}"/>
    <dgm:cxn modelId="{0E249FD3-059E-4478-9409-141F9D7F9E7E}" srcId="{A583D8F7-0B58-43A8-AE34-32594DE1738D}" destId="{74EA25D4-C666-430E-B926-BC3E0A898030}" srcOrd="2" destOrd="0" parTransId="{11335F3B-32C2-4D5B-8FAA-0554439FBEBD}" sibTransId="{9998D001-06E5-4323-9A95-FF39D5528DEE}"/>
    <dgm:cxn modelId="{450551D4-3D17-4750-A91B-523CE93837B9}" srcId="{74EA25D4-C666-430E-B926-BC3E0A898030}" destId="{2707F35C-DC5B-4282-A2F4-CBE82FD923AA}" srcOrd="0" destOrd="0" parTransId="{A3E77A82-9321-40D7-B79F-2EA2E6B6A06B}" sibTransId="{57276838-1112-4D51-9573-EE3033637F26}"/>
    <dgm:cxn modelId="{6B3BF5DA-A6A6-4B18-B7D5-419100712960}" type="presOf" srcId="{CCA12CF6-7908-4C4A-965E-EC2EF51D4C2F}" destId="{4712BD07-C9A8-4BD1-BC67-16B85061F7C6}" srcOrd="0" destOrd="2" presId="urn:microsoft.com/office/officeart/2005/8/layout/hList1"/>
    <dgm:cxn modelId="{0F695CDB-12E7-48CA-965B-64AE8B41369D}" srcId="{A583D8F7-0B58-43A8-AE34-32594DE1738D}" destId="{01B79AF0-D00A-4481-ABCC-79C23BE0D981}" srcOrd="1" destOrd="0" parTransId="{07E99DBE-D7FD-43AE-9C8C-77E6706F4E8E}" sibTransId="{D16F71D4-2CFD-4775-9558-5062AC2957B6}"/>
    <dgm:cxn modelId="{F412ABE1-9B18-4BE0-8F66-11F109A8A458}" type="presOf" srcId="{E751CBEA-6A28-4628-AEF9-A836469D1860}" destId="{BACEBB25-2A32-4633-A8AA-43030F652DE8}" srcOrd="0" destOrd="0" presId="urn:microsoft.com/office/officeart/2005/8/layout/hList1"/>
    <dgm:cxn modelId="{96775FE5-9F1C-4C21-BA02-7346D43AA1DF}" type="presOf" srcId="{9B106930-F9A0-4ACD-94B0-354CD1332042}" destId="{5C57C7EB-478D-4F11-B65D-9016B386C608}" srcOrd="0" destOrd="4" presId="urn:microsoft.com/office/officeart/2005/8/layout/hList1"/>
    <dgm:cxn modelId="{C21650EA-5369-4E61-9791-85EAF903BCDE}" type="presOf" srcId="{D34A97D6-7F64-43FE-9E71-292031C611FD}" destId="{BF71F41E-FDAD-4835-B53A-D7D076DE9B55}" srcOrd="0" destOrd="0" presId="urn:microsoft.com/office/officeart/2005/8/layout/hList1"/>
    <dgm:cxn modelId="{53EC39F6-2AC4-4807-9BB3-E929B79F3C91}" type="presOf" srcId="{2707F35C-DC5B-4282-A2F4-CBE82FD923AA}" destId="{4712BD07-C9A8-4BD1-BC67-16B85061F7C6}" srcOrd="0" destOrd="0" presId="urn:microsoft.com/office/officeart/2005/8/layout/hList1"/>
    <dgm:cxn modelId="{DB88D6F8-30BA-43CA-933D-B6BCA7383DE5}" type="presOf" srcId="{2CD701B0-71C1-4D71-95C4-995D1C9DF881}" destId="{5C57C7EB-478D-4F11-B65D-9016B386C608}" srcOrd="0" destOrd="0" presId="urn:microsoft.com/office/officeart/2005/8/layout/hList1"/>
    <dgm:cxn modelId="{299F5BFA-29AA-4C44-B916-9E84482E6704}" srcId="{01B79AF0-D00A-4481-ABCC-79C23BE0D981}" destId="{3F80C23F-E2DE-4C99-9A06-83F8F9D715DA}" srcOrd="3" destOrd="0" parTransId="{60A3FCDC-F83F-4963-9AE4-E6BAFCDC11FE}" sibTransId="{FBD137B2-BE6C-4943-BF43-7A17BCAED9B4}"/>
    <dgm:cxn modelId="{89D008FF-C54E-413D-B2D4-DC47714A05E7}" srcId="{01B79AF0-D00A-4481-ABCC-79C23BE0D981}" destId="{043CC71B-7C00-494D-A263-6E5A70EBDA9B}" srcOrd="1" destOrd="0" parTransId="{15C4891C-23A1-4994-AA2A-3C6D150ABE4F}" sibTransId="{7AFE70C5-9A12-459E-8F23-C950182721A2}"/>
    <dgm:cxn modelId="{E495D7E7-32C5-4BFA-8F37-903A02AB2420}" type="presParOf" srcId="{1DC10AE1-4929-4B55-A688-C70A646FA12F}" destId="{CFC90301-E9B8-4845-8F08-1928664237F1}" srcOrd="0" destOrd="0" presId="urn:microsoft.com/office/officeart/2005/8/layout/hList1"/>
    <dgm:cxn modelId="{9F40BC19-451C-4F59-8208-108847F6817F}" type="presParOf" srcId="{CFC90301-E9B8-4845-8F08-1928664237F1}" destId="{BF71F41E-FDAD-4835-B53A-D7D076DE9B55}" srcOrd="0" destOrd="0" presId="urn:microsoft.com/office/officeart/2005/8/layout/hList1"/>
    <dgm:cxn modelId="{1AB0A84F-C152-480B-AFB3-C03B7A31467F}" type="presParOf" srcId="{CFC90301-E9B8-4845-8F08-1928664237F1}" destId="{BACEBB25-2A32-4633-A8AA-43030F652DE8}" srcOrd="1" destOrd="0" presId="urn:microsoft.com/office/officeart/2005/8/layout/hList1"/>
    <dgm:cxn modelId="{60434B85-44E5-49AC-BFC8-21B7213C64CE}" type="presParOf" srcId="{1DC10AE1-4929-4B55-A688-C70A646FA12F}" destId="{42226DCF-5CA9-4E6C-9976-498583A02B04}" srcOrd="1" destOrd="0" presId="urn:microsoft.com/office/officeart/2005/8/layout/hList1"/>
    <dgm:cxn modelId="{965A154A-4A09-4D0A-BCF8-A1038C013CB9}" type="presParOf" srcId="{1DC10AE1-4929-4B55-A688-C70A646FA12F}" destId="{5B8EA8DA-6AF3-4B35-9CB6-493EE3A4342D}" srcOrd="2" destOrd="0" presId="urn:microsoft.com/office/officeart/2005/8/layout/hList1"/>
    <dgm:cxn modelId="{EA236DE1-2EEB-45FC-B93C-0FDECE74E37E}" type="presParOf" srcId="{5B8EA8DA-6AF3-4B35-9CB6-493EE3A4342D}" destId="{01534658-91BB-4C44-9424-637822D3A9D0}" srcOrd="0" destOrd="0" presId="urn:microsoft.com/office/officeart/2005/8/layout/hList1"/>
    <dgm:cxn modelId="{A727F883-7F94-4E51-AF9C-816161103DF7}" type="presParOf" srcId="{5B8EA8DA-6AF3-4B35-9CB6-493EE3A4342D}" destId="{5C57C7EB-478D-4F11-B65D-9016B386C608}" srcOrd="1" destOrd="0" presId="urn:microsoft.com/office/officeart/2005/8/layout/hList1"/>
    <dgm:cxn modelId="{8FAA5DAE-6332-4E44-AC55-0C473AA7DCFD}" type="presParOf" srcId="{1DC10AE1-4929-4B55-A688-C70A646FA12F}" destId="{5DDA0361-204B-4BE7-A2D8-346D0289ED84}" srcOrd="3" destOrd="0" presId="urn:microsoft.com/office/officeart/2005/8/layout/hList1"/>
    <dgm:cxn modelId="{67B8133B-457A-44A2-93B5-D1131F3FEC30}" type="presParOf" srcId="{1DC10AE1-4929-4B55-A688-C70A646FA12F}" destId="{EF4FFBCE-CD71-4DD0-9BE9-E789E139D903}" srcOrd="4" destOrd="0" presId="urn:microsoft.com/office/officeart/2005/8/layout/hList1"/>
    <dgm:cxn modelId="{8D7ADB92-B737-401F-86B5-1A19681E384D}" type="presParOf" srcId="{EF4FFBCE-CD71-4DD0-9BE9-E789E139D903}" destId="{228970AD-4D95-42F2-B737-33364C2CB3CE}" srcOrd="0" destOrd="0" presId="urn:microsoft.com/office/officeart/2005/8/layout/hList1"/>
    <dgm:cxn modelId="{80F522C1-17EC-4B1B-9725-01D17D9286D3}" type="presParOf" srcId="{EF4FFBCE-CD71-4DD0-9BE9-E789E139D903}" destId="{4712BD07-C9A8-4BD1-BC67-16B85061F7C6}" srcOrd="1" destOrd="0" presId="urn:microsoft.com/office/officeart/2005/8/layout/hList1"/>
    <dgm:cxn modelId="{2C4D4AC5-CCB7-4912-AF0B-1CA10D5A6D32}" type="presParOf" srcId="{1DC10AE1-4929-4B55-A688-C70A646FA12F}" destId="{5C0185F6-8BC2-49DB-80FA-7E10298A7336}" srcOrd="5" destOrd="0" presId="urn:microsoft.com/office/officeart/2005/8/layout/hList1"/>
    <dgm:cxn modelId="{895133B6-BA48-4822-9790-363D77EC2DC7}" type="presParOf" srcId="{1DC10AE1-4929-4B55-A688-C70A646FA12F}" destId="{A5AD8769-1CE8-41B5-B5CC-B14A3CAED050}" srcOrd="6" destOrd="0" presId="urn:microsoft.com/office/officeart/2005/8/layout/hList1"/>
    <dgm:cxn modelId="{56E31D3D-789E-421A-B9D3-E9597F977D8D}" type="presParOf" srcId="{A5AD8769-1CE8-41B5-B5CC-B14A3CAED050}" destId="{B110EE6C-C081-460E-9EB5-A4A219535E14}" srcOrd="0" destOrd="0" presId="urn:microsoft.com/office/officeart/2005/8/layout/hList1"/>
    <dgm:cxn modelId="{35830651-CC97-4A6C-B108-6B3B39D4791F}" type="presParOf" srcId="{A5AD8769-1CE8-41B5-B5CC-B14A3CAED050}" destId="{C955C6EC-4763-4437-8A81-DCCD7447E9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83D8F7-0B58-43A8-AE34-32594DE1738D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4A97D6-7F64-43FE-9E71-292031C611FD}">
      <dgm:prSet/>
      <dgm:spPr/>
      <dgm:t>
        <a:bodyPr/>
        <a:lstStyle/>
        <a:p>
          <a:r>
            <a:rPr lang="en-US" b="1" dirty="0"/>
            <a:t>Learn Actions</a:t>
          </a:r>
        </a:p>
      </dgm:t>
    </dgm:pt>
    <dgm:pt modelId="{473821D3-ED3B-4654-AD09-B5F3478C5F12}" type="parTrans" cxnId="{F8CDE900-66E2-43D8-9B26-F46263F82DC3}">
      <dgm:prSet/>
      <dgm:spPr/>
      <dgm:t>
        <a:bodyPr/>
        <a:lstStyle/>
        <a:p>
          <a:endParaRPr lang="en-US"/>
        </a:p>
      </dgm:t>
    </dgm:pt>
    <dgm:pt modelId="{5F5526E9-ADF1-4E64-835D-D75224265BC3}" type="sibTrans" cxnId="{F8CDE900-66E2-43D8-9B26-F46263F82DC3}">
      <dgm:prSet/>
      <dgm:spPr/>
      <dgm:t>
        <a:bodyPr/>
        <a:lstStyle/>
        <a:p>
          <a:endParaRPr lang="en-US"/>
        </a:p>
      </dgm:t>
    </dgm:pt>
    <dgm:pt modelId="{01B79AF0-D00A-4481-ABCC-79C23BE0D981}">
      <dgm:prSet/>
      <dgm:spPr/>
      <dgm:t>
        <a:bodyPr/>
        <a:lstStyle/>
        <a:p>
          <a:r>
            <a:rPr lang="en-US" b="1" dirty="0"/>
            <a:t>Learn Heuristics</a:t>
          </a:r>
        </a:p>
      </dgm:t>
    </dgm:pt>
    <dgm:pt modelId="{07E99DBE-D7FD-43AE-9C8C-77E6706F4E8E}" type="parTrans" cxnId="{0F695CDB-12E7-48CA-965B-64AE8B41369D}">
      <dgm:prSet/>
      <dgm:spPr/>
      <dgm:t>
        <a:bodyPr/>
        <a:lstStyle/>
        <a:p>
          <a:endParaRPr lang="en-US"/>
        </a:p>
      </dgm:t>
    </dgm:pt>
    <dgm:pt modelId="{D16F71D4-2CFD-4775-9558-5062AC2957B6}" type="sibTrans" cxnId="{0F695CDB-12E7-48CA-965B-64AE8B41369D}">
      <dgm:prSet/>
      <dgm:spPr/>
      <dgm:t>
        <a:bodyPr/>
        <a:lstStyle/>
        <a:p>
          <a:endParaRPr lang="en-US"/>
        </a:p>
      </dgm:t>
    </dgm:pt>
    <dgm:pt modelId="{74EA25D4-C666-430E-B926-BC3E0A898030}">
      <dgm:prSet/>
      <dgm:spPr/>
      <dgm:t>
        <a:bodyPr/>
        <a:lstStyle/>
        <a:p>
          <a:r>
            <a:rPr lang="en-US" b="1" dirty="0"/>
            <a:t>Perception</a:t>
          </a:r>
          <a:r>
            <a:rPr lang="en-US" dirty="0"/>
            <a:t> </a:t>
          </a:r>
        </a:p>
      </dgm:t>
    </dgm:pt>
    <dgm:pt modelId="{11335F3B-32C2-4D5B-8FAA-0554439FBEBD}" type="parTrans" cxnId="{0E249FD3-059E-4478-9409-141F9D7F9E7E}">
      <dgm:prSet/>
      <dgm:spPr/>
      <dgm:t>
        <a:bodyPr/>
        <a:lstStyle/>
        <a:p>
          <a:endParaRPr lang="en-US"/>
        </a:p>
      </dgm:t>
    </dgm:pt>
    <dgm:pt modelId="{9998D001-06E5-4323-9A95-FF39D5528DEE}" type="sibTrans" cxnId="{0E249FD3-059E-4478-9409-141F9D7F9E7E}">
      <dgm:prSet/>
      <dgm:spPr/>
      <dgm:t>
        <a:bodyPr/>
        <a:lstStyle/>
        <a:p>
          <a:endParaRPr lang="en-US"/>
        </a:p>
      </dgm:t>
    </dgm:pt>
    <dgm:pt modelId="{2707F35C-DC5B-4282-A2F4-CBE82FD923AA}">
      <dgm:prSet/>
      <dgm:spPr/>
      <dgm:t>
        <a:bodyPr/>
        <a:lstStyle/>
        <a:p>
          <a:r>
            <a:rPr lang="en-US" b="1" dirty="0"/>
            <a:t>Natural language processing: </a:t>
          </a:r>
          <a:r>
            <a:rPr lang="en-US" dirty="0"/>
            <a:t>Use deep learning / word embeddings / language models to understand concepts, translate between languages, or generate text.</a:t>
          </a:r>
        </a:p>
      </dgm:t>
    </dgm:pt>
    <dgm:pt modelId="{A3E77A82-9321-40D7-B79F-2EA2E6B6A06B}" type="parTrans" cxnId="{450551D4-3D17-4750-A91B-523CE93837B9}">
      <dgm:prSet/>
      <dgm:spPr/>
      <dgm:t>
        <a:bodyPr/>
        <a:lstStyle/>
        <a:p>
          <a:endParaRPr lang="en-US"/>
        </a:p>
      </dgm:t>
    </dgm:pt>
    <dgm:pt modelId="{57276838-1112-4D51-9573-EE3033637F26}" type="sibTrans" cxnId="{450551D4-3D17-4750-A91B-523CE93837B9}">
      <dgm:prSet/>
      <dgm:spPr/>
      <dgm:t>
        <a:bodyPr/>
        <a:lstStyle/>
        <a:p>
          <a:endParaRPr lang="en-US"/>
        </a:p>
      </dgm:t>
    </dgm:pt>
    <dgm:pt modelId="{31DF8B81-89DE-4067-8DCB-2E730ECA86DF}">
      <dgm:prSet/>
      <dgm:spPr/>
      <dgm:t>
        <a:bodyPr/>
        <a:lstStyle/>
        <a:p>
          <a:r>
            <a:rPr lang="en-US" dirty="0"/>
            <a:t>Speech recognition: Identify the most likely sequence of words. </a:t>
          </a:r>
        </a:p>
      </dgm:t>
    </dgm:pt>
    <dgm:pt modelId="{662DCB60-3B82-4FFE-A5B4-BC89BE80ECA3}" type="parTrans" cxnId="{0C8EC091-5D95-41A4-8DC2-33232EC0373B}">
      <dgm:prSet/>
      <dgm:spPr/>
      <dgm:t>
        <a:bodyPr/>
        <a:lstStyle/>
        <a:p>
          <a:endParaRPr lang="en-US"/>
        </a:p>
      </dgm:t>
    </dgm:pt>
    <dgm:pt modelId="{D954A0D9-450C-469C-AF55-29F51DDD5128}" type="sibTrans" cxnId="{0C8EC091-5D95-41A4-8DC2-33232EC0373B}">
      <dgm:prSet/>
      <dgm:spPr/>
      <dgm:t>
        <a:bodyPr/>
        <a:lstStyle/>
        <a:p>
          <a:endParaRPr lang="en-US"/>
        </a:p>
      </dgm:t>
    </dgm:pt>
    <dgm:pt modelId="{CCA12CF6-7908-4C4A-965E-EC2EF51D4C2F}">
      <dgm:prSet/>
      <dgm:spPr/>
      <dgm:t>
        <a:bodyPr/>
        <a:lstStyle/>
        <a:p>
          <a:r>
            <a:rPr lang="en-US" dirty="0"/>
            <a:t>Vision: Object recognition in images/videos. Generate images/video.</a:t>
          </a:r>
        </a:p>
      </dgm:t>
    </dgm:pt>
    <dgm:pt modelId="{9B7EE822-1EF4-4903-873D-D3C4DEFB1AFE}" type="parTrans" cxnId="{088707AA-6FB9-4E82-9DAA-6C6EFEA52DF5}">
      <dgm:prSet/>
      <dgm:spPr/>
      <dgm:t>
        <a:bodyPr/>
        <a:lstStyle/>
        <a:p>
          <a:endParaRPr lang="en-US"/>
        </a:p>
      </dgm:t>
    </dgm:pt>
    <dgm:pt modelId="{811ADBE4-0AF4-4688-8DB2-9E9770203515}" type="sibTrans" cxnId="{088707AA-6FB9-4E82-9DAA-6C6EFEA52DF5}">
      <dgm:prSet/>
      <dgm:spPr/>
      <dgm:t>
        <a:bodyPr/>
        <a:lstStyle/>
        <a:p>
          <a:endParaRPr lang="en-US"/>
        </a:p>
      </dgm:t>
    </dgm:pt>
    <dgm:pt modelId="{2CD701B0-71C1-4D71-95C4-995D1C9DF881}">
      <dgm:prSet/>
      <dgm:spPr>
        <a:blipFill>
          <a:blip xmlns:r="http://schemas.openxmlformats.org/officeDocument/2006/relationships" r:embed="rId1"/>
          <a:stretch>
            <a:fillRect l="-1790" r="-76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F0229C3-B135-41E0-9224-B7C186F1C3E3}" type="parTrans" cxnId="{BC0227BA-064E-4EDC-AD21-E6C366D45ABC}">
      <dgm:prSet/>
      <dgm:spPr/>
      <dgm:t>
        <a:bodyPr/>
        <a:lstStyle/>
        <a:p>
          <a:endParaRPr lang="en-US"/>
        </a:p>
      </dgm:t>
    </dgm:pt>
    <dgm:pt modelId="{EC10A725-9EE8-4060-B39F-2179338B7D1D}" type="sibTrans" cxnId="{BC0227BA-064E-4EDC-AD21-E6C366D45ABC}">
      <dgm:prSet/>
      <dgm:spPr/>
      <dgm:t>
        <a:bodyPr/>
        <a:lstStyle/>
        <a:p>
          <a:endParaRPr lang="en-US"/>
        </a:p>
      </dgm:t>
    </dgm:pt>
    <dgm:pt modelId="{E751CBEA-6A28-4628-AEF9-A836469D1860}">
      <dgm:prSet/>
      <dgm:spPr>
        <a:blipFill>
          <a:blip xmlns:r="http://schemas.openxmlformats.org/officeDocument/2006/relationships" r:embed="rId2"/>
          <a:stretch>
            <a:fillRect l="-1535" r="-153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FA1799D-D4E3-44F7-9EF0-50A0558ED64B}" type="parTrans" cxnId="{13269C61-9F1B-42C4-A1CC-14B4ACA7AC77}">
      <dgm:prSet/>
      <dgm:spPr/>
      <dgm:t>
        <a:bodyPr/>
        <a:lstStyle/>
        <a:p>
          <a:endParaRPr lang="en-US"/>
        </a:p>
      </dgm:t>
    </dgm:pt>
    <dgm:pt modelId="{2877FB4F-9657-4ADC-8421-F8BED486559E}" type="sibTrans" cxnId="{13269C61-9F1B-42C4-A1CC-14B4ACA7AC77}">
      <dgm:prSet/>
      <dgm:spPr/>
      <dgm:t>
        <a:bodyPr/>
        <a:lstStyle/>
        <a:p>
          <a:endParaRPr lang="en-US"/>
        </a:p>
      </dgm:t>
    </dgm:pt>
    <dgm:pt modelId="{EDE1371B-F13F-4A60-9C71-C9674634C493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5A610CF-D9CB-4D37-AD14-9FD3C5DEBB12}" type="parTrans" cxnId="{DA4D6D38-E880-4C43-9126-2A194B61F09B}">
      <dgm:prSet/>
      <dgm:spPr/>
      <dgm:t>
        <a:bodyPr/>
        <a:lstStyle/>
        <a:p>
          <a:endParaRPr lang="en-US"/>
        </a:p>
      </dgm:t>
    </dgm:pt>
    <dgm:pt modelId="{094E6D5F-5E37-4822-A6C2-7E7C4E8BFEE2}" type="sibTrans" cxnId="{DA4D6D38-E880-4C43-9126-2A194B61F09B}">
      <dgm:prSet/>
      <dgm:spPr/>
      <dgm:t>
        <a:bodyPr/>
        <a:lstStyle/>
        <a:p>
          <a:endParaRPr lang="en-US"/>
        </a:p>
      </dgm:t>
    </dgm:pt>
    <dgm:pt modelId="{6F1981E5-7B90-4815-8E6C-BF76A61A82B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7B2FC2E-2E60-40C3-9AAF-406CCAE2343C}" type="parTrans" cxnId="{19A3B6A4-702D-4113-814B-C7071F372D14}">
      <dgm:prSet/>
      <dgm:spPr/>
      <dgm:t>
        <a:bodyPr/>
        <a:lstStyle/>
        <a:p>
          <a:endParaRPr lang="en-US"/>
        </a:p>
      </dgm:t>
    </dgm:pt>
    <dgm:pt modelId="{89AF6B90-77B0-4D3A-9A44-7397E4D3247F}" type="sibTrans" cxnId="{19A3B6A4-702D-4113-814B-C7071F372D14}">
      <dgm:prSet/>
      <dgm:spPr/>
      <dgm:t>
        <a:bodyPr/>
        <a:lstStyle/>
        <a:p>
          <a:endParaRPr lang="en-US"/>
        </a:p>
      </dgm:t>
    </dgm:pt>
    <dgm:pt modelId="{245DE14A-D8DF-4249-9DE9-C2673C2D8436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8C1E7EC-51D9-4B07-B8C5-9982383BC9BC}" type="parTrans" cxnId="{33FF2463-0D15-48BD-97C1-5AAE8DD4B704}">
      <dgm:prSet/>
      <dgm:spPr/>
      <dgm:t>
        <a:bodyPr/>
        <a:lstStyle/>
        <a:p>
          <a:endParaRPr lang="en-US"/>
        </a:p>
      </dgm:t>
    </dgm:pt>
    <dgm:pt modelId="{C27118E3-D343-4642-93AC-0832E5B5F8F8}" type="sibTrans" cxnId="{33FF2463-0D15-48BD-97C1-5AAE8DD4B704}">
      <dgm:prSet/>
      <dgm:spPr/>
      <dgm:t>
        <a:bodyPr/>
        <a:lstStyle/>
        <a:p>
          <a:endParaRPr lang="en-US"/>
        </a:p>
      </dgm:t>
    </dgm:pt>
    <dgm:pt modelId="{61E6867C-D57D-4FA9-AD02-151D6C92183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1B3145D2-428D-4FA1-B06C-2E804BA79C17}" type="parTrans" cxnId="{0A128856-3C02-4604-B053-611008DE508A}">
      <dgm:prSet/>
      <dgm:spPr/>
      <dgm:t>
        <a:bodyPr/>
        <a:lstStyle/>
        <a:p>
          <a:endParaRPr lang="en-US"/>
        </a:p>
      </dgm:t>
    </dgm:pt>
    <dgm:pt modelId="{2CEDF928-8683-4477-BCFD-E50333B49F27}" type="sibTrans" cxnId="{0A128856-3C02-4604-B053-611008DE508A}">
      <dgm:prSet/>
      <dgm:spPr/>
      <dgm:t>
        <a:bodyPr/>
        <a:lstStyle/>
        <a:p>
          <a:endParaRPr lang="en-US"/>
        </a:p>
      </dgm:t>
    </dgm:pt>
    <dgm:pt modelId="{043CC71B-7C00-494D-A263-6E5A70EBDA9B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15C4891C-23A1-4994-AA2A-3C6D150ABE4F}" type="parTrans" cxnId="{89D008FF-C54E-413D-B2D4-DC47714A05E7}">
      <dgm:prSet/>
      <dgm:spPr/>
      <dgm:t>
        <a:bodyPr/>
        <a:lstStyle/>
        <a:p>
          <a:endParaRPr lang="en-US"/>
        </a:p>
      </dgm:t>
    </dgm:pt>
    <dgm:pt modelId="{7AFE70C5-9A12-459E-8F23-C950182721A2}" type="sibTrans" cxnId="{89D008FF-C54E-413D-B2D4-DC47714A05E7}">
      <dgm:prSet/>
      <dgm:spPr/>
      <dgm:t>
        <a:bodyPr/>
        <a:lstStyle/>
        <a:p>
          <a:endParaRPr lang="en-US"/>
        </a:p>
      </dgm:t>
    </dgm:pt>
    <dgm:pt modelId="{9B106930-F9A0-4ACD-94B0-354CD133204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A70B5A5-EAF6-48E2-86F6-2C4A920D5101}" type="parTrans" cxnId="{2478958D-4ED5-41C7-A7EC-CF4141C98EF9}">
      <dgm:prSet/>
      <dgm:spPr/>
      <dgm:t>
        <a:bodyPr/>
        <a:lstStyle/>
        <a:p>
          <a:endParaRPr lang="en-US"/>
        </a:p>
      </dgm:t>
    </dgm:pt>
    <dgm:pt modelId="{2667EBCA-636F-47C1-AD35-7BF51507062A}" type="sibTrans" cxnId="{2478958D-4ED5-41C7-A7EC-CF4141C98EF9}">
      <dgm:prSet/>
      <dgm:spPr/>
      <dgm:t>
        <a:bodyPr/>
        <a:lstStyle/>
        <a:p>
          <a:endParaRPr lang="en-US"/>
        </a:p>
      </dgm:t>
    </dgm:pt>
    <dgm:pt modelId="{3F80C23F-E2DE-4C99-9A06-83F8F9D715D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0A3FCDC-F83F-4963-9AE4-E6BAFCDC11FE}" type="parTrans" cxnId="{299F5BFA-29AA-4C44-B916-9E84482E6704}">
      <dgm:prSet/>
      <dgm:spPr/>
      <dgm:t>
        <a:bodyPr/>
        <a:lstStyle/>
        <a:p>
          <a:endParaRPr lang="en-US"/>
        </a:p>
      </dgm:t>
    </dgm:pt>
    <dgm:pt modelId="{FBD137B2-BE6C-4943-BF43-7A17BCAED9B4}" type="sibTrans" cxnId="{299F5BFA-29AA-4C44-B916-9E84482E6704}">
      <dgm:prSet/>
      <dgm:spPr/>
      <dgm:t>
        <a:bodyPr/>
        <a:lstStyle/>
        <a:p>
          <a:endParaRPr lang="en-US"/>
        </a:p>
      </dgm:t>
    </dgm:pt>
    <dgm:pt modelId="{980F8CCE-337E-4705-A19C-5ED4DD4EA2D8}">
      <dgm:prSet/>
      <dgm:spPr/>
      <dgm:t>
        <a:bodyPr/>
        <a:lstStyle/>
        <a:p>
          <a:r>
            <a:rPr lang="en-US" b="1" dirty="0"/>
            <a:t>Compressing Tables</a:t>
          </a:r>
        </a:p>
      </dgm:t>
    </dgm:pt>
    <dgm:pt modelId="{C0F1A191-7679-4D0E-A111-7CCBED6FD481}" type="parTrans" cxnId="{DC928E36-9234-469C-BF20-3D07CD1B731D}">
      <dgm:prSet/>
      <dgm:spPr/>
      <dgm:t>
        <a:bodyPr/>
        <a:lstStyle/>
        <a:p>
          <a:endParaRPr lang="en-US"/>
        </a:p>
      </dgm:t>
    </dgm:pt>
    <dgm:pt modelId="{8A764E1A-C3F6-47F3-B72F-E822D7DF8B0F}" type="sibTrans" cxnId="{DC928E36-9234-469C-BF20-3D07CD1B731D}">
      <dgm:prSet/>
      <dgm:spPr/>
      <dgm:t>
        <a:bodyPr/>
        <a:lstStyle/>
        <a:p>
          <a:endParaRPr lang="en-US"/>
        </a:p>
      </dgm:t>
    </dgm:pt>
    <dgm:pt modelId="{4DE436A9-83E0-4E97-94D3-A7A23D470661}">
      <dgm:prSet/>
      <dgm:spPr/>
      <dgm:t>
        <a:bodyPr/>
        <a:lstStyle/>
        <a:p>
          <a:r>
            <a:rPr lang="en-US" dirty="0"/>
            <a:t>Neural networks can be used as a compact representation of tables that do not fit in memory. E.g.,</a:t>
          </a:r>
        </a:p>
      </dgm:t>
    </dgm:pt>
    <dgm:pt modelId="{C3CE518E-68F8-4825-9AA4-0AFE0BB3E644}" type="parTrans" cxnId="{01205396-4586-4514-8DC8-38890847DA28}">
      <dgm:prSet/>
      <dgm:spPr/>
      <dgm:t>
        <a:bodyPr/>
        <a:lstStyle/>
        <a:p>
          <a:endParaRPr lang="en-US"/>
        </a:p>
      </dgm:t>
    </dgm:pt>
    <dgm:pt modelId="{21FED047-F0D8-4E0B-8699-332F4868562E}" type="sibTrans" cxnId="{01205396-4586-4514-8DC8-38890847DA28}">
      <dgm:prSet/>
      <dgm:spPr/>
      <dgm:t>
        <a:bodyPr/>
        <a:lstStyle/>
        <a:p>
          <a:endParaRPr lang="en-US"/>
        </a:p>
      </dgm:t>
    </dgm:pt>
    <dgm:pt modelId="{77EDED24-91FB-4304-9F78-BB9483F31D18}">
      <dgm:prSet/>
      <dgm:spPr/>
      <dgm:t>
        <a:bodyPr/>
        <a:lstStyle/>
        <a:p>
          <a:r>
            <a:rPr lang="en-US" dirty="0"/>
            <a:t>Joint probability table</a:t>
          </a:r>
        </a:p>
      </dgm:t>
    </dgm:pt>
    <dgm:pt modelId="{52456935-B8CA-463F-8CA9-8FA80E633B7F}" type="parTrans" cxnId="{466F98A8-C841-4450-A735-F026ACA76FC0}">
      <dgm:prSet/>
      <dgm:spPr/>
      <dgm:t>
        <a:bodyPr/>
        <a:lstStyle/>
        <a:p>
          <a:endParaRPr lang="en-US"/>
        </a:p>
      </dgm:t>
    </dgm:pt>
    <dgm:pt modelId="{8BCD6EF8-A1A2-4BAB-A176-A4655DE3B030}" type="sibTrans" cxnId="{466F98A8-C841-4450-A735-F026ACA76FC0}">
      <dgm:prSet/>
      <dgm:spPr/>
      <dgm:t>
        <a:bodyPr/>
        <a:lstStyle/>
        <a:p>
          <a:endParaRPr lang="en-US"/>
        </a:p>
      </dgm:t>
    </dgm:pt>
    <dgm:pt modelId="{7BB60CEB-A95D-49A0-AD38-420DC784DCA3}">
      <dgm:prSet/>
      <dgm:spPr/>
      <dgm:t>
        <a:bodyPr/>
        <a:lstStyle/>
        <a:p>
          <a:r>
            <a:rPr lang="en-US" dirty="0"/>
            <a:t>State utility table</a:t>
          </a:r>
        </a:p>
      </dgm:t>
    </dgm:pt>
    <dgm:pt modelId="{995CD675-79FD-47C2-B432-CF5030025CEA}" type="parTrans" cxnId="{F2450089-35B6-4C59-98E4-11205DAF2D35}">
      <dgm:prSet/>
      <dgm:spPr/>
      <dgm:t>
        <a:bodyPr/>
        <a:lstStyle/>
        <a:p>
          <a:endParaRPr lang="en-US"/>
        </a:p>
      </dgm:t>
    </dgm:pt>
    <dgm:pt modelId="{D50CDC4E-9969-43E8-918A-FB36C15A8F77}" type="sibTrans" cxnId="{F2450089-35B6-4C59-98E4-11205DAF2D35}">
      <dgm:prSet/>
      <dgm:spPr/>
      <dgm:t>
        <a:bodyPr/>
        <a:lstStyle/>
        <a:p>
          <a:endParaRPr lang="en-US"/>
        </a:p>
      </dgm:t>
    </dgm:pt>
    <dgm:pt modelId="{764035C1-797D-4E37-9DB3-D36F689A6465}">
      <dgm:prSet/>
      <dgm:spPr/>
      <dgm:t>
        <a:bodyPr/>
        <a:lstStyle/>
        <a:p>
          <a:r>
            <a:rPr lang="en-US" dirty="0"/>
            <a:t>The tables can be learned form data.</a:t>
          </a:r>
        </a:p>
      </dgm:t>
    </dgm:pt>
    <dgm:pt modelId="{BC33FE86-1D62-4EB4-913A-5CCBD6E3277F}" type="parTrans" cxnId="{AB5A5BC2-82F5-4727-812C-830BCCF5F22A}">
      <dgm:prSet/>
      <dgm:spPr/>
      <dgm:t>
        <a:bodyPr/>
        <a:lstStyle/>
        <a:p>
          <a:endParaRPr lang="en-US"/>
        </a:p>
      </dgm:t>
    </dgm:pt>
    <dgm:pt modelId="{9E25982E-A6BF-4FC5-92B3-D31942FA9259}" type="sibTrans" cxnId="{AB5A5BC2-82F5-4727-812C-830BCCF5F22A}">
      <dgm:prSet/>
      <dgm:spPr/>
      <dgm:t>
        <a:bodyPr/>
        <a:lstStyle/>
        <a:p>
          <a:endParaRPr lang="en-US"/>
        </a:p>
      </dgm:t>
    </dgm:pt>
    <dgm:pt modelId="{828FC82D-8B9E-448B-88E5-E524814587C2}">
      <dgm:prSet/>
      <dgm:spPr/>
      <dgm:t>
        <a:bodyPr/>
        <a:lstStyle/>
        <a:p>
          <a:endParaRPr lang="en-US" dirty="0"/>
        </a:p>
      </dgm:t>
    </dgm:pt>
    <dgm:pt modelId="{605A9D2F-A78F-40A7-BF17-1871176A7BE2}" type="parTrans" cxnId="{F1AD6D7C-2648-41D7-9565-58BA7609FA1B}">
      <dgm:prSet/>
      <dgm:spPr/>
      <dgm:t>
        <a:bodyPr/>
        <a:lstStyle/>
        <a:p>
          <a:endParaRPr lang="en-US"/>
        </a:p>
      </dgm:t>
    </dgm:pt>
    <dgm:pt modelId="{F8A67F21-E7FC-4D36-9D82-50BE578D3B50}" type="sibTrans" cxnId="{F1AD6D7C-2648-41D7-9565-58BA7609FA1B}">
      <dgm:prSet/>
      <dgm:spPr/>
      <dgm:t>
        <a:bodyPr/>
        <a:lstStyle/>
        <a:p>
          <a:endParaRPr lang="en-US"/>
        </a:p>
      </dgm:t>
    </dgm:pt>
    <dgm:pt modelId="{1DC10AE1-4929-4B55-A688-C70A646FA12F}" type="pres">
      <dgm:prSet presAssocID="{A583D8F7-0B58-43A8-AE34-32594DE1738D}" presName="Name0" presStyleCnt="0">
        <dgm:presLayoutVars>
          <dgm:dir/>
          <dgm:animLvl val="lvl"/>
          <dgm:resizeHandles val="exact"/>
        </dgm:presLayoutVars>
      </dgm:prSet>
      <dgm:spPr/>
    </dgm:pt>
    <dgm:pt modelId="{CFC90301-E9B8-4845-8F08-1928664237F1}" type="pres">
      <dgm:prSet presAssocID="{D34A97D6-7F64-43FE-9E71-292031C611FD}" presName="composite" presStyleCnt="0"/>
      <dgm:spPr/>
    </dgm:pt>
    <dgm:pt modelId="{BF71F41E-FDAD-4835-B53A-D7D076DE9B55}" type="pres">
      <dgm:prSet presAssocID="{D34A97D6-7F64-43FE-9E71-292031C611F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BACEBB25-2A32-4633-A8AA-43030F652DE8}" type="pres">
      <dgm:prSet presAssocID="{D34A97D6-7F64-43FE-9E71-292031C611FD}" presName="desTx" presStyleLbl="alignAccFollowNode1" presStyleIdx="0" presStyleCnt="4">
        <dgm:presLayoutVars>
          <dgm:bulletEnabled val="1"/>
        </dgm:presLayoutVars>
      </dgm:prSet>
      <dgm:spPr/>
    </dgm:pt>
    <dgm:pt modelId="{42226DCF-5CA9-4E6C-9976-498583A02B04}" type="pres">
      <dgm:prSet presAssocID="{5F5526E9-ADF1-4E64-835D-D75224265BC3}" presName="space" presStyleCnt="0"/>
      <dgm:spPr/>
    </dgm:pt>
    <dgm:pt modelId="{5B8EA8DA-6AF3-4B35-9CB6-493EE3A4342D}" type="pres">
      <dgm:prSet presAssocID="{01B79AF0-D00A-4481-ABCC-79C23BE0D981}" presName="composite" presStyleCnt="0"/>
      <dgm:spPr/>
    </dgm:pt>
    <dgm:pt modelId="{01534658-91BB-4C44-9424-637822D3A9D0}" type="pres">
      <dgm:prSet presAssocID="{01B79AF0-D00A-4481-ABCC-79C23BE0D98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C57C7EB-478D-4F11-B65D-9016B386C608}" type="pres">
      <dgm:prSet presAssocID="{01B79AF0-D00A-4481-ABCC-79C23BE0D981}" presName="desTx" presStyleLbl="alignAccFollowNode1" presStyleIdx="1" presStyleCnt="4">
        <dgm:presLayoutVars>
          <dgm:bulletEnabled val="1"/>
        </dgm:presLayoutVars>
      </dgm:prSet>
      <dgm:spPr/>
    </dgm:pt>
    <dgm:pt modelId="{5DDA0361-204B-4BE7-A2D8-346D0289ED84}" type="pres">
      <dgm:prSet presAssocID="{D16F71D4-2CFD-4775-9558-5062AC2957B6}" presName="space" presStyleCnt="0"/>
      <dgm:spPr/>
    </dgm:pt>
    <dgm:pt modelId="{EF4FFBCE-CD71-4DD0-9BE9-E789E139D903}" type="pres">
      <dgm:prSet presAssocID="{74EA25D4-C666-430E-B926-BC3E0A898030}" presName="composite" presStyleCnt="0"/>
      <dgm:spPr/>
    </dgm:pt>
    <dgm:pt modelId="{228970AD-4D95-42F2-B737-33364C2CB3CE}" type="pres">
      <dgm:prSet presAssocID="{74EA25D4-C666-430E-B926-BC3E0A89803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712BD07-C9A8-4BD1-BC67-16B85061F7C6}" type="pres">
      <dgm:prSet presAssocID="{74EA25D4-C666-430E-B926-BC3E0A898030}" presName="desTx" presStyleLbl="alignAccFollowNode1" presStyleIdx="2" presStyleCnt="4">
        <dgm:presLayoutVars>
          <dgm:bulletEnabled val="1"/>
        </dgm:presLayoutVars>
      </dgm:prSet>
      <dgm:spPr/>
    </dgm:pt>
    <dgm:pt modelId="{5C0185F6-8BC2-49DB-80FA-7E10298A7336}" type="pres">
      <dgm:prSet presAssocID="{9998D001-06E5-4323-9A95-FF39D5528DEE}" presName="space" presStyleCnt="0"/>
      <dgm:spPr/>
    </dgm:pt>
    <dgm:pt modelId="{A5AD8769-1CE8-41B5-B5CC-B14A3CAED050}" type="pres">
      <dgm:prSet presAssocID="{980F8CCE-337E-4705-A19C-5ED4DD4EA2D8}" presName="composite" presStyleCnt="0"/>
      <dgm:spPr/>
    </dgm:pt>
    <dgm:pt modelId="{B110EE6C-C081-460E-9EB5-A4A219535E14}" type="pres">
      <dgm:prSet presAssocID="{980F8CCE-337E-4705-A19C-5ED4DD4EA2D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55C6EC-4763-4437-8A81-DCCD7447E9E0}" type="pres">
      <dgm:prSet presAssocID="{980F8CCE-337E-4705-A19C-5ED4DD4EA2D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F8CDE900-66E2-43D8-9B26-F46263F82DC3}" srcId="{A583D8F7-0B58-43A8-AE34-32594DE1738D}" destId="{D34A97D6-7F64-43FE-9E71-292031C611FD}" srcOrd="0" destOrd="0" parTransId="{473821D3-ED3B-4654-AD09-B5F3478C5F12}" sibTransId="{5F5526E9-ADF1-4E64-835D-D75224265BC3}"/>
    <dgm:cxn modelId="{53A53D03-80E1-48CA-A30D-146DC7F8FDED}" type="presOf" srcId="{043CC71B-7C00-494D-A263-6E5A70EBDA9B}" destId="{5C57C7EB-478D-4F11-B65D-9016B386C608}" srcOrd="0" destOrd="1" presId="urn:microsoft.com/office/officeart/2005/8/layout/hList1"/>
    <dgm:cxn modelId="{8B764E0F-3B97-4AE2-B9CE-0668427E680A}" type="presOf" srcId="{828FC82D-8B9E-448B-88E5-E524814587C2}" destId="{C955C6EC-4763-4437-8A81-DCCD7447E9E0}" srcOrd="0" destOrd="3" presId="urn:microsoft.com/office/officeart/2005/8/layout/hList1"/>
    <dgm:cxn modelId="{8679871C-A3E4-4FE6-9B09-530207A9F274}" type="presOf" srcId="{77EDED24-91FB-4304-9F78-BB9483F31D18}" destId="{C955C6EC-4763-4437-8A81-DCCD7447E9E0}" srcOrd="0" destOrd="1" presId="urn:microsoft.com/office/officeart/2005/8/layout/hList1"/>
    <dgm:cxn modelId="{5ECB7F28-792A-42B7-9375-F2151D7E58A0}" type="presOf" srcId="{3F80C23F-E2DE-4C99-9A06-83F8F9D715DA}" destId="{5C57C7EB-478D-4F11-B65D-9016B386C608}" srcOrd="0" destOrd="3" presId="urn:microsoft.com/office/officeart/2005/8/layout/hList1"/>
    <dgm:cxn modelId="{B5622D29-BD86-4B5D-AB9F-7058EC9A526D}" type="presOf" srcId="{74EA25D4-C666-430E-B926-BC3E0A898030}" destId="{228970AD-4D95-42F2-B737-33364C2CB3CE}" srcOrd="0" destOrd="0" presId="urn:microsoft.com/office/officeart/2005/8/layout/hList1"/>
    <dgm:cxn modelId="{DC928E36-9234-469C-BF20-3D07CD1B731D}" srcId="{A583D8F7-0B58-43A8-AE34-32594DE1738D}" destId="{980F8CCE-337E-4705-A19C-5ED4DD4EA2D8}" srcOrd="3" destOrd="0" parTransId="{C0F1A191-7679-4D0E-A111-7CCBED6FD481}" sibTransId="{8A764E1A-C3F6-47F3-B72F-E822D7DF8B0F}"/>
    <dgm:cxn modelId="{DA4D6D38-E880-4C43-9126-2A194B61F09B}" srcId="{D34A97D6-7F64-43FE-9E71-292031C611FD}" destId="{EDE1371B-F13F-4A60-9C71-C9674634C493}" srcOrd="1" destOrd="0" parTransId="{25A610CF-D9CB-4D37-AD14-9FD3C5DEBB12}" sibTransId="{094E6D5F-5E37-4822-A6C2-7E7C4E8BFEE2}"/>
    <dgm:cxn modelId="{E308933C-22B1-4821-B011-2621F01A21D0}" type="presOf" srcId="{764035C1-797D-4E37-9DB3-D36F689A6465}" destId="{C955C6EC-4763-4437-8A81-DCCD7447E9E0}" srcOrd="0" destOrd="4" presId="urn:microsoft.com/office/officeart/2005/8/layout/hList1"/>
    <dgm:cxn modelId="{0C797F5E-1C7F-470F-A479-95129B6C1AF1}" type="presOf" srcId="{01B79AF0-D00A-4481-ABCC-79C23BE0D981}" destId="{01534658-91BB-4C44-9424-637822D3A9D0}" srcOrd="0" destOrd="0" presId="urn:microsoft.com/office/officeart/2005/8/layout/hList1"/>
    <dgm:cxn modelId="{13269C61-9F1B-42C4-A1CC-14B4ACA7AC77}" srcId="{D34A97D6-7F64-43FE-9E71-292031C611FD}" destId="{E751CBEA-6A28-4628-AEF9-A836469D1860}" srcOrd="0" destOrd="0" parTransId="{0FA1799D-D4E3-44F7-9EF0-50A0558ED64B}" sibTransId="{2877FB4F-9657-4ADC-8421-F8BED486559E}"/>
    <dgm:cxn modelId="{33FF2463-0D15-48BD-97C1-5AAE8DD4B704}" srcId="{D34A97D6-7F64-43FE-9E71-292031C611FD}" destId="{245DE14A-D8DF-4249-9DE9-C2673C2D8436}" srcOrd="3" destOrd="0" parTransId="{78C1E7EC-51D9-4B07-B8C5-9982383BC9BC}" sibTransId="{C27118E3-D343-4642-93AC-0832E5B5F8F8}"/>
    <dgm:cxn modelId="{F1674269-886A-48EB-88FC-D08005B5EF83}" type="presOf" srcId="{31DF8B81-89DE-4067-8DCB-2E730ECA86DF}" destId="{4712BD07-C9A8-4BD1-BC67-16B85061F7C6}" srcOrd="0" destOrd="1" presId="urn:microsoft.com/office/officeart/2005/8/layout/hList1"/>
    <dgm:cxn modelId="{5A09D06D-CA0E-4982-B4A4-7A24889386FB}" type="presOf" srcId="{7BB60CEB-A95D-49A0-AD38-420DC784DCA3}" destId="{C955C6EC-4763-4437-8A81-DCCD7447E9E0}" srcOrd="0" destOrd="2" presId="urn:microsoft.com/office/officeart/2005/8/layout/hList1"/>
    <dgm:cxn modelId="{B131466E-66BD-4E2F-9D7E-B69CC3A00733}" type="presOf" srcId="{4DE436A9-83E0-4E97-94D3-A7A23D470661}" destId="{C955C6EC-4763-4437-8A81-DCCD7447E9E0}" srcOrd="0" destOrd="0" presId="urn:microsoft.com/office/officeart/2005/8/layout/hList1"/>
    <dgm:cxn modelId="{0A128856-3C02-4604-B053-611008DE508A}" srcId="{D34A97D6-7F64-43FE-9E71-292031C611FD}" destId="{61E6867C-D57D-4FA9-AD02-151D6C921832}" srcOrd="2" destOrd="0" parTransId="{1B3145D2-428D-4FA1-B06C-2E804BA79C17}" sibTransId="{2CEDF928-8683-4477-BCFD-E50333B49F27}"/>
    <dgm:cxn modelId="{F1AD6D7C-2648-41D7-9565-58BA7609FA1B}" srcId="{4DE436A9-83E0-4E97-94D3-A7A23D470661}" destId="{828FC82D-8B9E-448B-88E5-E524814587C2}" srcOrd="2" destOrd="0" parTransId="{605A9D2F-A78F-40A7-BF17-1871176A7BE2}" sibTransId="{F8A67F21-E7FC-4D36-9D82-50BE578D3B50}"/>
    <dgm:cxn modelId="{7081F07C-0351-4DE5-AA4F-5F4C5E4EB825}" type="presOf" srcId="{245DE14A-D8DF-4249-9DE9-C2673C2D8436}" destId="{BACEBB25-2A32-4633-A8AA-43030F652DE8}" srcOrd="0" destOrd="3" presId="urn:microsoft.com/office/officeart/2005/8/layout/hList1"/>
    <dgm:cxn modelId="{1521237E-0C0D-4101-AB54-2D5AC59E7969}" type="presOf" srcId="{A583D8F7-0B58-43A8-AE34-32594DE1738D}" destId="{1DC10AE1-4929-4B55-A688-C70A646FA12F}" srcOrd="0" destOrd="0" presId="urn:microsoft.com/office/officeart/2005/8/layout/hList1"/>
    <dgm:cxn modelId="{1602307F-F5CE-4EE3-8C0D-CCE3B0BF6B85}" type="presOf" srcId="{EDE1371B-F13F-4A60-9C71-C9674634C493}" destId="{BACEBB25-2A32-4633-A8AA-43030F652DE8}" srcOrd="0" destOrd="1" presId="urn:microsoft.com/office/officeart/2005/8/layout/hList1"/>
    <dgm:cxn modelId="{F2450089-35B6-4C59-98E4-11205DAF2D35}" srcId="{4DE436A9-83E0-4E97-94D3-A7A23D470661}" destId="{7BB60CEB-A95D-49A0-AD38-420DC784DCA3}" srcOrd="1" destOrd="0" parTransId="{995CD675-79FD-47C2-B432-CF5030025CEA}" sibTransId="{D50CDC4E-9969-43E8-918A-FB36C15A8F77}"/>
    <dgm:cxn modelId="{2478958D-4ED5-41C7-A7EC-CF4141C98EF9}" srcId="{01B79AF0-D00A-4481-ABCC-79C23BE0D981}" destId="{9B106930-F9A0-4ACD-94B0-354CD1332042}" srcOrd="4" destOrd="0" parTransId="{BA70B5A5-EAF6-48E2-86F6-2C4A920D5101}" sibTransId="{2667EBCA-636F-47C1-AD35-7BF51507062A}"/>
    <dgm:cxn modelId="{0C8EC091-5D95-41A4-8DC2-33232EC0373B}" srcId="{74EA25D4-C666-430E-B926-BC3E0A898030}" destId="{31DF8B81-89DE-4067-8DCB-2E730ECA86DF}" srcOrd="1" destOrd="0" parTransId="{662DCB60-3B82-4FFE-A5B4-BC89BE80ECA3}" sibTransId="{D954A0D9-450C-469C-AF55-29F51DDD5128}"/>
    <dgm:cxn modelId="{01205396-4586-4514-8DC8-38890847DA28}" srcId="{980F8CCE-337E-4705-A19C-5ED4DD4EA2D8}" destId="{4DE436A9-83E0-4E97-94D3-A7A23D470661}" srcOrd="0" destOrd="0" parTransId="{C3CE518E-68F8-4825-9AA4-0AFE0BB3E644}" sibTransId="{21FED047-F0D8-4E0B-8699-332F4868562E}"/>
    <dgm:cxn modelId="{580742A4-3137-4180-B3F3-FA045BF44957}" type="presOf" srcId="{6F1981E5-7B90-4815-8E6C-BF76A61A82B2}" destId="{5C57C7EB-478D-4F11-B65D-9016B386C608}" srcOrd="0" destOrd="2" presId="urn:microsoft.com/office/officeart/2005/8/layout/hList1"/>
    <dgm:cxn modelId="{19A3B6A4-702D-4113-814B-C7071F372D14}" srcId="{01B79AF0-D00A-4481-ABCC-79C23BE0D981}" destId="{6F1981E5-7B90-4815-8E6C-BF76A61A82B2}" srcOrd="2" destOrd="0" parTransId="{87B2FC2E-2E60-40C3-9AAF-406CCAE2343C}" sibTransId="{89AF6B90-77B0-4D3A-9A44-7397E4D3247F}"/>
    <dgm:cxn modelId="{466F98A8-C841-4450-A735-F026ACA76FC0}" srcId="{4DE436A9-83E0-4E97-94D3-A7A23D470661}" destId="{77EDED24-91FB-4304-9F78-BB9483F31D18}" srcOrd="0" destOrd="0" parTransId="{52456935-B8CA-463F-8CA9-8FA80E633B7F}" sibTransId="{8BCD6EF8-A1A2-4BAB-A176-A4655DE3B030}"/>
    <dgm:cxn modelId="{088707AA-6FB9-4E82-9DAA-6C6EFEA52DF5}" srcId="{74EA25D4-C666-430E-B926-BC3E0A898030}" destId="{CCA12CF6-7908-4C4A-965E-EC2EF51D4C2F}" srcOrd="2" destOrd="0" parTransId="{9B7EE822-1EF4-4903-873D-D3C4DEFB1AFE}" sibTransId="{811ADBE4-0AF4-4688-8DB2-9E9770203515}"/>
    <dgm:cxn modelId="{1E6162AA-C1ED-461B-A597-010485464D3D}" type="presOf" srcId="{61E6867C-D57D-4FA9-AD02-151D6C921832}" destId="{BACEBB25-2A32-4633-A8AA-43030F652DE8}" srcOrd="0" destOrd="2" presId="urn:microsoft.com/office/officeart/2005/8/layout/hList1"/>
    <dgm:cxn modelId="{168EB7B2-E346-40AC-81C6-42E67C97FFEA}" type="presOf" srcId="{980F8CCE-337E-4705-A19C-5ED4DD4EA2D8}" destId="{B110EE6C-C081-460E-9EB5-A4A219535E14}" srcOrd="0" destOrd="0" presId="urn:microsoft.com/office/officeart/2005/8/layout/hList1"/>
    <dgm:cxn modelId="{BC0227BA-064E-4EDC-AD21-E6C366D45ABC}" srcId="{01B79AF0-D00A-4481-ABCC-79C23BE0D981}" destId="{2CD701B0-71C1-4D71-95C4-995D1C9DF881}" srcOrd="0" destOrd="0" parTransId="{3F0229C3-B135-41E0-9224-B7C186F1C3E3}" sibTransId="{EC10A725-9EE8-4060-B39F-2179338B7D1D}"/>
    <dgm:cxn modelId="{AB5A5BC2-82F5-4727-812C-830BCCF5F22A}" srcId="{980F8CCE-337E-4705-A19C-5ED4DD4EA2D8}" destId="{764035C1-797D-4E37-9DB3-D36F689A6465}" srcOrd="1" destOrd="0" parTransId="{BC33FE86-1D62-4EB4-913A-5CCBD6E3277F}" sibTransId="{9E25982E-A6BF-4FC5-92B3-D31942FA9259}"/>
    <dgm:cxn modelId="{0E249FD3-059E-4478-9409-141F9D7F9E7E}" srcId="{A583D8F7-0B58-43A8-AE34-32594DE1738D}" destId="{74EA25D4-C666-430E-B926-BC3E0A898030}" srcOrd="2" destOrd="0" parTransId="{11335F3B-32C2-4D5B-8FAA-0554439FBEBD}" sibTransId="{9998D001-06E5-4323-9A95-FF39D5528DEE}"/>
    <dgm:cxn modelId="{450551D4-3D17-4750-A91B-523CE93837B9}" srcId="{74EA25D4-C666-430E-B926-BC3E0A898030}" destId="{2707F35C-DC5B-4282-A2F4-CBE82FD923AA}" srcOrd="0" destOrd="0" parTransId="{A3E77A82-9321-40D7-B79F-2EA2E6B6A06B}" sibTransId="{57276838-1112-4D51-9573-EE3033637F26}"/>
    <dgm:cxn modelId="{6B3BF5DA-A6A6-4B18-B7D5-419100712960}" type="presOf" srcId="{CCA12CF6-7908-4C4A-965E-EC2EF51D4C2F}" destId="{4712BD07-C9A8-4BD1-BC67-16B85061F7C6}" srcOrd="0" destOrd="2" presId="urn:microsoft.com/office/officeart/2005/8/layout/hList1"/>
    <dgm:cxn modelId="{0F695CDB-12E7-48CA-965B-64AE8B41369D}" srcId="{A583D8F7-0B58-43A8-AE34-32594DE1738D}" destId="{01B79AF0-D00A-4481-ABCC-79C23BE0D981}" srcOrd="1" destOrd="0" parTransId="{07E99DBE-D7FD-43AE-9C8C-77E6706F4E8E}" sibTransId="{D16F71D4-2CFD-4775-9558-5062AC2957B6}"/>
    <dgm:cxn modelId="{F412ABE1-9B18-4BE0-8F66-11F109A8A458}" type="presOf" srcId="{E751CBEA-6A28-4628-AEF9-A836469D1860}" destId="{BACEBB25-2A32-4633-A8AA-43030F652DE8}" srcOrd="0" destOrd="0" presId="urn:microsoft.com/office/officeart/2005/8/layout/hList1"/>
    <dgm:cxn modelId="{96775FE5-9F1C-4C21-BA02-7346D43AA1DF}" type="presOf" srcId="{9B106930-F9A0-4ACD-94B0-354CD1332042}" destId="{5C57C7EB-478D-4F11-B65D-9016B386C608}" srcOrd="0" destOrd="4" presId="urn:microsoft.com/office/officeart/2005/8/layout/hList1"/>
    <dgm:cxn modelId="{C21650EA-5369-4E61-9791-85EAF903BCDE}" type="presOf" srcId="{D34A97D6-7F64-43FE-9E71-292031C611FD}" destId="{BF71F41E-FDAD-4835-B53A-D7D076DE9B55}" srcOrd="0" destOrd="0" presId="urn:microsoft.com/office/officeart/2005/8/layout/hList1"/>
    <dgm:cxn modelId="{53EC39F6-2AC4-4807-9BB3-E929B79F3C91}" type="presOf" srcId="{2707F35C-DC5B-4282-A2F4-CBE82FD923AA}" destId="{4712BD07-C9A8-4BD1-BC67-16B85061F7C6}" srcOrd="0" destOrd="0" presId="urn:microsoft.com/office/officeart/2005/8/layout/hList1"/>
    <dgm:cxn modelId="{DB88D6F8-30BA-43CA-933D-B6BCA7383DE5}" type="presOf" srcId="{2CD701B0-71C1-4D71-95C4-995D1C9DF881}" destId="{5C57C7EB-478D-4F11-B65D-9016B386C608}" srcOrd="0" destOrd="0" presId="urn:microsoft.com/office/officeart/2005/8/layout/hList1"/>
    <dgm:cxn modelId="{299F5BFA-29AA-4C44-B916-9E84482E6704}" srcId="{01B79AF0-D00A-4481-ABCC-79C23BE0D981}" destId="{3F80C23F-E2DE-4C99-9A06-83F8F9D715DA}" srcOrd="3" destOrd="0" parTransId="{60A3FCDC-F83F-4963-9AE4-E6BAFCDC11FE}" sibTransId="{FBD137B2-BE6C-4943-BF43-7A17BCAED9B4}"/>
    <dgm:cxn modelId="{89D008FF-C54E-413D-B2D4-DC47714A05E7}" srcId="{01B79AF0-D00A-4481-ABCC-79C23BE0D981}" destId="{043CC71B-7C00-494D-A263-6E5A70EBDA9B}" srcOrd="1" destOrd="0" parTransId="{15C4891C-23A1-4994-AA2A-3C6D150ABE4F}" sibTransId="{7AFE70C5-9A12-459E-8F23-C950182721A2}"/>
    <dgm:cxn modelId="{E495D7E7-32C5-4BFA-8F37-903A02AB2420}" type="presParOf" srcId="{1DC10AE1-4929-4B55-A688-C70A646FA12F}" destId="{CFC90301-E9B8-4845-8F08-1928664237F1}" srcOrd="0" destOrd="0" presId="urn:microsoft.com/office/officeart/2005/8/layout/hList1"/>
    <dgm:cxn modelId="{9F40BC19-451C-4F59-8208-108847F6817F}" type="presParOf" srcId="{CFC90301-E9B8-4845-8F08-1928664237F1}" destId="{BF71F41E-FDAD-4835-B53A-D7D076DE9B55}" srcOrd="0" destOrd="0" presId="urn:microsoft.com/office/officeart/2005/8/layout/hList1"/>
    <dgm:cxn modelId="{1AB0A84F-C152-480B-AFB3-C03B7A31467F}" type="presParOf" srcId="{CFC90301-E9B8-4845-8F08-1928664237F1}" destId="{BACEBB25-2A32-4633-A8AA-43030F652DE8}" srcOrd="1" destOrd="0" presId="urn:microsoft.com/office/officeart/2005/8/layout/hList1"/>
    <dgm:cxn modelId="{60434B85-44E5-49AC-BFC8-21B7213C64CE}" type="presParOf" srcId="{1DC10AE1-4929-4B55-A688-C70A646FA12F}" destId="{42226DCF-5CA9-4E6C-9976-498583A02B04}" srcOrd="1" destOrd="0" presId="urn:microsoft.com/office/officeart/2005/8/layout/hList1"/>
    <dgm:cxn modelId="{965A154A-4A09-4D0A-BCF8-A1038C013CB9}" type="presParOf" srcId="{1DC10AE1-4929-4B55-A688-C70A646FA12F}" destId="{5B8EA8DA-6AF3-4B35-9CB6-493EE3A4342D}" srcOrd="2" destOrd="0" presId="urn:microsoft.com/office/officeart/2005/8/layout/hList1"/>
    <dgm:cxn modelId="{EA236DE1-2EEB-45FC-B93C-0FDECE74E37E}" type="presParOf" srcId="{5B8EA8DA-6AF3-4B35-9CB6-493EE3A4342D}" destId="{01534658-91BB-4C44-9424-637822D3A9D0}" srcOrd="0" destOrd="0" presId="urn:microsoft.com/office/officeart/2005/8/layout/hList1"/>
    <dgm:cxn modelId="{A727F883-7F94-4E51-AF9C-816161103DF7}" type="presParOf" srcId="{5B8EA8DA-6AF3-4B35-9CB6-493EE3A4342D}" destId="{5C57C7EB-478D-4F11-B65D-9016B386C608}" srcOrd="1" destOrd="0" presId="urn:microsoft.com/office/officeart/2005/8/layout/hList1"/>
    <dgm:cxn modelId="{8FAA5DAE-6332-4E44-AC55-0C473AA7DCFD}" type="presParOf" srcId="{1DC10AE1-4929-4B55-A688-C70A646FA12F}" destId="{5DDA0361-204B-4BE7-A2D8-346D0289ED84}" srcOrd="3" destOrd="0" presId="urn:microsoft.com/office/officeart/2005/8/layout/hList1"/>
    <dgm:cxn modelId="{67B8133B-457A-44A2-93B5-D1131F3FEC30}" type="presParOf" srcId="{1DC10AE1-4929-4B55-A688-C70A646FA12F}" destId="{EF4FFBCE-CD71-4DD0-9BE9-E789E139D903}" srcOrd="4" destOrd="0" presId="urn:microsoft.com/office/officeart/2005/8/layout/hList1"/>
    <dgm:cxn modelId="{8D7ADB92-B737-401F-86B5-1A19681E384D}" type="presParOf" srcId="{EF4FFBCE-CD71-4DD0-9BE9-E789E139D903}" destId="{228970AD-4D95-42F2-B737-33364C2CB3CE}" srcOrd="0" destOrd="0" presId="urn:microsoft.com/office/officeart/2005/8/layout/hList1"/>
    <dgm:cxn modelId="{80F522C1-17EC-4B1B-9725-01D17D9286D3}" type="presParOf" srcId="{EF4FFBCE-CD71-4DD0-9BE9-E789E139D903}" destId="{4712BD07-C9A8-4BD1-BC67-16B85061F7C6}" srcOrd="1" destOrd="0" presId="urn:microsoft.com/office/officeart/2005/8/layout/hList1"/>
    <dgm:cxn modelId="{2C4D4AC5-CCB7-4912-AF0B-1CA10D5A6D32}" type="presParOf" srcId="{1DC10AE1-4929-4B55-A688-C70A646FA12F}" destId="{5C0185F6-8BC2-49DB-80FA-7E10298A7336}" srcOrd="5" destOrd="0" presId="urn:microsoft.com/office/officeart/2005/8/layout/hList1"/>
    <dgm:cxn modelId="{895133B6-BA48-4822-9790-363D77EC2DC7}" type="presParOf" srcId="{1DC10AE1-4929-4B55-A688-C70A646FA12F}" destId="{A5AD8769-1CE8-41B5-B5CC-B14A3CAED050}" srcOrd="6" destOrd="0" presId="urn:microsoft.com/office/officeart/2005/8/layout/hList1"/>
    <dgm:cxn modelId="{56E31D3D-789E-421A-B9D3-E9597F977D8D}" type="presParOf" srcId="{A5AD8769-1CE8-41B5-B5CC-B14A3CAED050}" destId="{B110EE6C-C081-460E-9EB5-A4A219535E14}" srcOrd="0" destOrd="0" presId="urn:microsoft.com/office/officeart/2005/8/layout/hList1"/>
    <dgm:cxn modelId="{35830651-CC97-4A6C-B108-6B3B39D4791F}" type="presParOf" srcId="{A5AD8769-1CE8-41B5-B5CC-B14A3CAED050}" destId="{C955C6EC-4763-4437-8A81-DCCD7447E9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39810-36D7-4E58-AF8E-17468F9CE506}">
      <dsp:nvSpPr>
        <dsp:cNvPr id="0" name=""/>
        <dsp:cNvSpPr/>
      </dsp:nvSpPr>
      <dsp:spPr>
        <a:xfrm>
          <a:off x="1283" y="1251979"/>
          <a:ext cx="2503103" cy="100124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Supervised Learning</a:t>
          </a:r>
        </a:p>
      </dsp:txBody>
      <dsp:txXfrm>
        <a:off x="1283" y="1251979"/>
        <a:ext cx="2252793" cy="1001241"/>
      </dsp:txXfrm>
    </dsp:sp>
    <dsp:sp modelId="{8C2ACFE5-0FB2-470C-9650-BAEC6B5F8D81}">
      <dsp:nvSpPr>
        <dsp:cNvPr id="0" name=""/>
        <dsp:cNvSpPr/>
      </dsp:nvSpPr>
      <dsp:spPr>
        <a:xfrm>
          <a:off x="2003766" y="1251979"/>
          <a:ext cx="2503103" cy="100124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</a:t>
          </a:r>
        </a:p>
      </dsp:txBody>
      <dsp:txXfrm>
        <a:off x="2504387" y="1251979"/>
        <a:ext cx="1501862" cy="1001241"/>
      </dsp:txXfrm>
    </dsp:sp>
    <dsp:sp modelId="{DEB25F94-F592-46DF-A3E4-A98C06467600}">
      <dsp:nvSpPr>
        <dsp:cNvPr id="0" name=""/>
        <dsp:cNvSpPr/>
      </dsp:nvSpPr>
      <dsp:spPr>
        <a:xfrm>
          <a:off x="4006248" y="1251979"/>
          <a:ext cx="2503103" cy="100124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Training &amp; Testing</a:t>
          </a:r>
        </a:p>
      </dsp:txBody>
      <dsp:txXfrm>
        <a:off x="4506869" y="1251979"/>
        <a:ext cx="1501862" cy="1001241"/>
      </dsp:txXfrm>
    </dsp:sp>
    <dsp:sp modelId="{2FD1BA13-7C70-40AE-B614-3FEF4B8E4117}">
      <dsp:nvSpPr>
        <dsp:cNvPr id="0" name=""/>
        <dsp:cNvSpPr/>
      </dsp:nvSpPr>
      <dsp:spPr>
        <a:xfrm>
          <a:off x="6008730" y="1251979"/>
          <a:ext cx="2503103" cy="100124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Types of ML Models</a:t>
          </a:r>
        </a:p>
      </dsp:txBody>
      <dsp:txXfrm>
        <a:off x="6509351" y="1251979"/>
        <a:ext cx="1501862" cy="1001241"/>
      </dsp:txXfrm>
    </dsp:sp>
    <dsp:sp modelId="{66C5258F-7B65-45E4-9182-512C4C17BB69}">
      <dsp:nvSpPr>
        <dsp:cNvPr id="0" name=""/>
        <dsp:cNvSpPr/>
      </dsp:nvSpPr>
      <dsp:spPr>
        <a:xfrm>
          <a:off x="8011213" y="1251979"/>
          <a:ext cx="2503103" cy="100124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 in AI</a:t>
          </a:r>
        </a:p>
      </dsp:txBody>
      <dsp:txXfrm>
        <a:off x="8511834" y="1251979"/>
        <a:ext cx="1501862" cy="1001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8BA4F-48C0-44F7-B49B-2544E59430F6}">
      <dsp:nvSpPr>
        <dsp:cNvPr id="0" name=""/>
        <dsp:cNvSpPr/>
      </dsp:nvSpPr>
      <dsp:spPr>
        <a:xfrm>
          <a:off x="0" y="501556"/>
          <a:ext cx="6263640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Generalized linear model (GLM): </a:t>
          </a:r>
          <a:r>
            <a:rPr lang="en-US" sz="1900" kern="1200" dirty="0"/>
            <a:t>This important model family includes </a:t>
          </a:r>
          <a:r>
            <a:rPr lang="en-US" sz="1900" b="1" kern="1200" dirty="0"/>
            <a:t>linear regression </a:t>
          </a:r>
          <a:r>
            <a:rPr lang="en-US" sz="1900" kern="1200" dirty="0"/>
            <a:t>and the classification method </a:t>
          </a:r>
          <a:r>
            <a:rPr lang="en-US" sz="1900" b="1" kern="1200" dirty="0"/>
            <a:t>logistic regression. </a:t>
          </a:r>
          <a:endParaRPr lang="en-US" sz="1900" kern="1200" dirty="0"/>
        </a:p>
      </dsp:txBody>
      <dsp:txXfrm>
        <a:off x="0" y="501556"/>
        <a:ext cx="6263640" cy="1346625"/>
      </dsp:txXfrm>
    </dsp:sp>
    <dsp:sp modelId="{728725E1-C028-4CFF-B3D7-ECB8D28021DB}">
      <dsp:nvSpPr>
        <dsp:cNvPr id="0" name=""/>
        <dsp:cNvSpPr/>
      </dsp:nvSpPr>
      <dsp:spPr>
        <a:xfrm>
          <a:off x="313182" y="221116"/>
          <a:ext cx="4384548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Many other models exist</a:t>
          </a:r>
        </a:p>
      </dsp:txBody>
      <dsp:txXfrm>
        <a:off x="340562" y="248496"/>
        <a:ext cx="4329788" cy="506120"/>
      </dsp:txXfrm>
    </dsp:sp>
    <dsp:sp modelId="{8BD60244-BD09-48B5-A6BD-A5920B49269F}">
      <dsp:nvSpPr>
        <dsp:cNvPr id="0" name=""/>
        <dsp:cNvSpPr/>
      </dsp:nvSpPr>
      <dsp:spPr>
        <a:xfrm>
          <a:off x="0" y="2231221"/>
          <a:ext cx="6263640" cy="3052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Regularization: </a:t>
          </a:r>
          <a:r>
            <a:rPr lang="en-US" sz="1900" kern="1200" dirty="0"/>
            <a:t>enforce simplicity by using a penalty for complexity.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Kernel trick: </a:t>
          </a:r>
          <a:r>
            <a:rPr lang="en-US" sz="1900" kern="1200" dirty="0"/>
            <a:t>Let a linear classifier learn non-linear decision boundaries ( = a linear boundary in a high dimensional space).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Ensemble Learning: </a:t>
          </a:r>
          <a:r>
            <a:rPr lang="en-US" sz="1900" kern="1200" dirty="0"/>
            <a:t>Use many models and combine the results (e.g., random forest, boosting).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Embedding and Dimensionality Reduction: </a:t>
          </a:r>
          <a:r>
            <a:rPr lang="en-US" sz="1900" kern="1200" dirty="0"/>
            <a:t>Learn how to represent data in a simpler way.</a:t>
          </a:r>
        </a:p>
      </dsp:txBody>
      <dsp:txXfrm>
        <a:off x="0" y="2231221"/>
        <a:ext cx="6263640" cy="3052349"/>
      </dsp:txXfrm>
    </dsp:sp>
    <dsp:sp modelId="{D2714134-93F0-48C2-9EAF-C80D0AD218DE}">
      <dsp:nvSpPr>
        <dsp:cNvPr id="0" name=""/>
        <dsp:cNvSpPr/>
      </dsp:nvSpPr>
      <dsp:spPr>
        <a:xfrm>
          <a:off x="313182" y="1950781"/>
          <a:ext cx="4384548" cy="5608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Often used methods</a:t>
          </a:r>
        </a:p>
      </dsp:txBody>
      <dsp:txXfrm>
        <a:off x="340562" y="1978161"/>
        <a:ext cx="4329788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1F41E-FDAD-4835-B53A-D7D076DE9B55}">
      <dsp:nvSpPr>
        <dsp:cNvPr id="0" name=""/>
        <dsp:cNvSpPr/>
      </dsp:nvSpPr>
      <dsp:spPr>
        <a:xfrm>
          <a:off x="3953" y="123275"/>
          <a:ext cx="2377306" cy="4608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Learn Actions</a:t>
          </a:r>
        </a:p>
      </dsp:txBody>
      <dsp:txXfrm>
        <a:off x="3953" y="123275"/>
        <a:ext cx="2377306" cy="460800"/>
      </dsp:txXfrm>
    </dsp:sp>
    <dsp:sp modelId="{BACEBB25-2A32-4633-A8AA-43030F652DE8}">
      <dsp:nvSpPr>
        <dsp:cNvPr id="0" name=""/>
        <dsp:cNvSpPr/>
      </dsp:nvSpPr>
      <dsp:spPr>
        <a:xfrm>
          <a:off x="3953" y="584075"/>
          <a:ext cx="2377306" cy="36439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Directly learn the best action from examples. </a:t>
          </a:r>
          <a:br>
            <a:rPr lang="en-US" sz="1600" kern="1200" dirty="0"/>
          </a:br>
          <a:endParaRPr lang="en-US" sz="1600" kern="1200" dirty="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600" b="0" i="1" kern="1200" smtClean="0">
                    <a:latin typeface="Cambria Math" panose="02040503050406030204" pitchFamily="18" charset="0"/>
                  </a:rPr>
                  <m:t>𝑎𝑐𝑡𝑖𝑜𝑛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h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𝑠𝑡𝑎𝑡𝑒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1600" kern="1200" dirty="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/>
            <a:t>This model can also be used as a </a:t>
          </a:r>
          <a:r>
            <a:rPr lang="en-US" sz="1600" b="1" kern="1200" dirty="0"/>
            <a:t>playout policy </a:t>
          </a:r>
          <a:r>
            <a:rPr lang="en-US" sz="1600" kern="1200" dirty="0"/>
            <a:t>for Monte Carlo tree search with data from self-play. </a:t>
          </a:r>
        </a:p>
      </dsp:txBody>
      <dsp:txXfrm>
        <a:off x="3953" y="584075"/>
        <a:ext cx="2377306" cy="3643987"/>
      </dsp:txXfrm>
    </dsp:sp>
    <dsp:sp modelId="{01534658-91BB-4C44-9424-637822D3A9D0}">
      <dsp:nvSpPr>
        <dsp:cNvPr id="0" name=""/>
        <dsp:cNvSpPr/>
      </dsp:nvSpPr>
      <dsp:spPr>
        <a:xfrm>
          <a:off x="2714082" y="123275"/>
          <a:ext cx="2377306" cy="4608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Learn Heuristics</a:t>
          </a:r>
        </a:p>
      </dsp:txBody>
      <dsp:txXfrm>
        <a:off x="2714082" y="123275"/>
        <a:ext cx="2377306" cy="460800"/>
      </dsp:txXfrm>
    </dsp:sp>
    <dsp:sp modelId="{5C57C7EB-478D-4F11-B65D-9016B386C608}">
      <dsp:nvSpPr>
        <dsp:cNvPr id="0" name=""/>
        <dsp:cNvSpPr/>
      </dsp:nvSpPr>
      <dsp:spPr>
        <a:xfrm>
          <a:off x="2714082" y="584075"/>
          <a:ext cx="2377306" cy="36439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Learn evaluation functions for states.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600" b="0" i="1" kern="1200" smtClean="0">
                    <a:latin typeface="Cambria Math" panose="02040503050406030204" pitchFamily="18" charset="0"/>
                  </a:rPr>
                  <m:t>𝑒𝑣𝑎𝑙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h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𝑠𝑡𝑎𝑡𝑒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Can learn a </a:t>
          </a:r>
          <a:r>
            <a:rPr lang="en-US" sz="1600" b="1" kern="1200" dirty="0"/>
            <a:t>heuristic</a:t>
          </a:r>
          <a:r>
            <a:rPr lang="en-US" sz="1600" kern="1200" dirty="0"/>
            <a:t> for minimax search from examples. </a:t>
          </a:r>
        </a:p>
      </dsp:txBody>
      <dsp:txXfrm>
        <a:off x="2714082" y="584075"/>
        <a:ext cx="2377306" cy="3643987"/>
      </dsp:txXfrm>
    </dsp:sp>
    <dsp:sp modelId="{228970AD-4D95-42F2-B737-33364C2CB3CE}">
      <dsp:nvSpPr>
        <dsp:cNvPr id="0" name=""/>
        <dsp:cNvSpPr/>
      </dsp:nvSpPr>
      <dsp:spPr>
        <a:xfrm>
          <a:off x="5424211" y="123275"/>
          <a:ext cx="2377306" cy="4608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Perception</a:t>
          </a:r>
          <a:r>
            <a:rPr lang="en-US" sz="1600" kern="1200" dirty="0"/>
            <a:t> </a:t>
          </a:r>
        </a:p>
      </dsp:txBody>
      <dsp:txXfrm>
        <a:off x="5424211" y="123275"/>
        <a:ext cx="2377306" cy="460800"/>
      </dsp:txXfrm>
    </dsp:sp>
    <dsp:sp modelId="{4712BD07-C9A8-4BD1-BC67-16B85061F7C6}">
      <dsp:nvSpPr>
        <dsp:cNvPr id="0" name=""/>
        <dsp:cNvSpPr/>
      </dsp:nvSpPr>
      <dsp:spPr>
        <a:xfrm>
          <a:off x="5424211" y="584075"/>
          <a:ext cx="2377306" cy="364398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Natural language processing: </a:t>
          </a:r>
          <a:r>
            <a:rPr lang="en-US" sz="1600" kern="1200" dirty="0"/>
            <a:t>Use deep learning / word embeddings / language models to understand concepts, translate between languages, or generate text.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Speech recognition: Identify the most likely sequence of words.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Vision: Object recognition in images/videos. Generate images/video.</a:t>
          </a:r>
        </a:p>
      </dsp:txBody>
      <dsp:txXfrm>
        <a:off x="5424211" y="584075"/>
        <a:ext cx="2377306" cy="3643987"/>
      </dsp:txXfrm>
    </dsp:sp>
    <dsp:sp modelId="{B110EE6C-C081-460E-9EB5-A4A219535E14}">
      <dsp:nvSpPr>
        <dsp:cNvPr id="0" name=""/>
        <dsp:cNvSpPr/>
      </dsp:nvSpPr>
      <dsp:spPr>
        <a:xfrm>
          <a:off x="8134340" y="123275"/>
          <a:ext cx="2377306" cy="4608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Compressing Tables</a:t>
          </a:r>
        </a:p>
      </dsp:txBody>
      <dsp:txXfrm>
        <a:off x="8134340" y="123275"/>
        <a:ext cx="2377306" cy="460800"/>
      </dsp:txXfrm>
    </dsp:sp>
    <dsp:sp modelId="{C955C6EC-4763-4437-8A81-DCCD7447E9E0}">
      <dsp:nvSpPr>
        <dsp:cNvPr id="0" name=""/>
        <dsp:cNvSpPr/>
      </dsp:nvSpPr>
      <dsp:spPr>
        <a:xfrm>
          <a:off x="8134340" y="584075"/>
          <a:ext cx="2377306" cy="364398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Neural networks can be used as a compact representation of tables that do not fit in memory. E.g.,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Joint probability table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State utility table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tables can be learned form data.</a:t>
          </a:r>
        </a:p>
      </dsp:txBody>
      <dsp:txXfrm>
        <a:off x="8134340" y="584075"/>
        <a:ext cx="2377306" cy="3643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4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6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00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1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9420-F18F-4DA7-BE65-4F4E6495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B303-7E9F-411F-8966-C27D639B6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CF2C-7E1E-4ADA-AFE8-FC72FB45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10D0-F7A8-4F9E-8917-9A1B577C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CEA1-D159-4444-B720-93C06285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0FD-BA60-428C-8EF4-6306ABA4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23CDF-705F-4ACD-A877-CF7F2E3F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E331-6083-437D-B382-EA76EE34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DA37-7775-4516-88D0-C10A2249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6B8C-9ED4-4828-B22C-2F0B1E24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BFE99-4A96-4DE5-89AF-4EC45E1B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9DFD-5FC6-4050-B332-8BCD32E4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94B4-48D3-4960-806C-F43156B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B0F-2E46-4782-B203-41483BAA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97CA-A095-4609-9FDB-911FD5D7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076-2ED9-4AC4-8DA1-19909951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9775-2053-4692-92A0-6FB034CD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1543-34B0-4CAE-93C7-21EBBAE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DC8-29F6-4FF7-AC63-6B2FF98D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4AFE-E2D1-4C73-9381-F5093CE4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6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68A-AB3D-49F4-9DE2-6FC14195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78B9-5803-400E-AD78-1FDAA85A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1584-9ABC-4C6A-BF87-89D5AA87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8EF8-B1BF-4FED-A109-10A6C8E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E679-274A-4495-A115-ECCCB9B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84E3-F46B-4511-8F45-402F444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2C99-93FA-4895-A139-A0FF461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D938-8C53-4FC0-A9DE-5354708E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CBC91-EB96-4955-BC73-9B80DCF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DDE6-5890-456A-A65D-7A8344E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6411-7FB3-4C92-A6B2-02296F46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6FA0-3416-4467-9A6B-064AD57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B0381-70E8-4616-B062-F81B7235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849D-1775-4D8B-BE2F-AD4C5083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B4668-5351-4ADC-8F6C-CE2BADAF9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446C-B56C-4215-BA99-A5963E067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27556-ABDC-44CB-BE8A-B9CB69EB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6F301-5824-4660-8D1F-0308EEB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FC6C-5E03-4AA2-A3FA-E2127C1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49AF-1B56-410D-BD45-F623AD5E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18A89-675B-4B8C-AF13-93F49FA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0AE80-8E6B-41CA-A8D1-B6A5A01D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7E162-83CC-4FF1-98BD-65F7C87E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F3FE3-0DA8-4EED-A371-D33228D8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9E16C-7198-4BDB-9524-77B28B5B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365C7-FCDF-43F7-B9AB-1DC5A892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2170-A36B-4B88-A15D-622E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9D5E-3D30-47D5-8060-99ECF836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C4C9-3223-4437-A604-91C4168F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2238-2928-4B16-AEE3-4DF1153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7828-D4DD-4469-87CE-6A174FCD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F65B-672B-457E-B01E-147E9A14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F01-90BC-4732-BD4E-FE32624A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52BBF-EF83-4A72-BFAF-1A672B8B1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472-3B6E-44E1-9506-2A46E9B0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54D1-2714-4A42-938B-1756DE4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32DA-55E9-4BD8-8BC3-997E3D8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41CE5-CC69-40D9-86F7-88C7096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CAF0D-655A-4426-8771-973204F8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05BD-C8DC-42E7-853A-48E628CF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A469-0259-4A8D-9AA6-6A784602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D5EB-5F91-4CB7-9AC7-7FD7BE2DB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6F92-7C89-4478-ABAA-E19E654E1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i.berkeley.edu/" TargetMode="External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12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5" Type="http://schemas.openxmlformats.org/officeDocument/2006/relationships/image" Target="../media/image1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10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Freeform: Shape 5130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38199" y="713312"/>
            <a:ext cx="4422647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 5/7320 </a:t>
            </a:r>
            <a:b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Artificial Intelligence</a:t>
            </a:r>
            <a:b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Learning </a:t>
            </a:r>
            <a:b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from Examples</a:t>
            </a:r>
            <a:b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AIMA Chapter 19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200" dirty="0"/>
            </a:br>
            <a:r>
              <a:rPr lang="en-US" sz="1800" dirty="0"/>
              <a:t>Slides by Michael Hahsler  </a:t>
            </a:r>
            <a:br>
              <a:rPr lang="en-US" sz="1800" dirty="0"/>
            </a:br>
            <a:r>
              <a:rPr lang="en-US" sz="1600" dirty="0"/>
              <a:t>Based on slides by Dan Klein, Pieter </a:t>
            </a:r>
            <a:r>
              <a:rPr lang="en-US" sz="1600" dirty="0" err="1"/>
              <a:t>Abbeel</a:t>
            </a:r>
            <a:r>
              <a:rPr lang="en-US" sz="1600" dirty="0"/>
              <a:t>, Sergey Levine and  A. Farhadi (</a:t>
            </a:r>
            <a:r>
              <a:rPr lang="en-US" sz="1600" dirty="0">
                <a:hlinkClick r:id="rId3"/>
              </a:rPr>
              <a:t>http://ai.berkeley.edu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with figures from the AIMA textbook.</a:t>
            </a:r>
            <a:br>
              <a:rPr lang="en-US" sz="3200" dirty="0"/>
            </a:b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Picture 4" descr="Creative Commons License">
            <a:extLst>
              <a:ext uri="{FF2B5EF4-FFF2-40B4-BE49-F238E27FC236}">
                <a16:creationId xmlns:a16="http://schemas.microsoft.com/office/drawing/2014/main" id="{67259A3D-DFAB-4657-8C93-F2F7ED3F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90126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322797-EFC0-4BD6-A554-1C7992D224D7}"/>
              </a:ext>
            </a:extLst>
          </p:cNvPr>
          <p:cNvSpPr txBox="1"/>
          <p:nvPr/>
        </p:nvSpPr>
        <p:spPr>
          <a:xfrm>
            <a:off x="838199" y="626441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5553A7-B279-F92F-7820-9C00D94985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184" r="16277"/>
          <a:stretch/>
        </p:blipFill>
        <p:spPr>
          <a:xfrm>
            <a:off x="5562600" y="713312"/>
            <a:ext cx="6262223" cy="53007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284-CB62-42D7-AF29-F961826C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4F98F-BF64-48BE-80C6-A0373656C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48768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Ease of use</a:t>
                </a:r>
                <a:endParaRPr lang="en-US" dirty="0"/>
              </a:p>
              <a:p>
                <a:pPr lvl="1"/>
                <a:r>
                  <a:rPr lang="en-US" dirty="0"/>
                  <a:t>Simpler hypotheses have fewer model parameters to estimate and store.</a:t>
                </a:r>
              </a:p>
              <a:p>
                <a:pPr lvl="1"/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Generalization</a:t>
                </a:r>
                <a:r>
                  <a:rPr lang="en-US" dirty="0"/>
                  <a:t>: How well does the hypothesis perform on new data?</a:t>
                </a:r>
              </a:p>
              <a:p>
                <a:pPr lvl="1"/>
                <a:r>
                  <a:rPr lang="en-US" dirty="0"/>
                  <a:t>We do not want the model to be too specific to the training examples (an issue called </a:t>
                </a:r>
                <a:r>
                  <a:rPr lang="en-US" b="1" dirty="0">
                    <a:solidFill>
                      <a:srgbClr val="FF0000"/>
                    </a:solidFill>
                  </a:rPr>
                  <a:t>overfitting</a:t>
                </a:r>
                <a:r>
                  <a:rPr lang="en-US" dirty="0"/>
                  <a:t>).</a:t>
                </a:r>
              </a:p>
              <a:p>
                <a:pPr lvl="1"/>
                <a:r>
                  <a:rPr lang="en-US" dirty="0"/>
                  <a:t>Simpler models typically generalize better to new examples.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How to achieve simplicity?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b="1" dirty="0">
                    <a:solidFill>
                      <a:srgbClr val="FF0000"/>
                    </a:solidFill>
                  </a:rPr>
                  <a:t>Model bias: </a:t>
                </a:r>
                <a:r>
                  <a:rPr lang="en-US" dirty="0"/>
                  <a:t>Restrict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to simpler models (e.g., assumptions like independence, only consider linear models). 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b="1" dirty="0">
                    <a:solidFill>
                      <a:srgbClr val="FF0000"/>
                    </a:solidFill>
                  </a:rPr>
                  <a:t>Feature selection: </a:t>
                </a:r>
                <a:r>
                  <a:rPr lang="en-US" dirty="0"/>
                  <a:t>use fewer variables from the feature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b="1" dirty="0">
                    <a:solidFill>
                      <a:srgbClr val="FF0000"/>
                    </a:solidFill>
                  </a:rPr>
                  <a:t>Regularization:</a:t>
                </a:r>
                <a:r>
                  <a:rPr lang="en-US" dirty="0"/>
                  <a:t> penalize model for its complexity (e.g., number of parameters)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lim>
                        </m:limLow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𝐸𝑚𝑝𝐿𝑜𝑠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𝐶𝑜𝑚𝑝𝑙𝑒𝑥𝑖𝑡𝑦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4F98F-BF64-48BE-80C6-A0373656C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4876800"/>
              </a:xfrm>
              <a:blipFill>
                <a:blip r:embed="rId2"/>
                <a:stretch>
                  <a:fillRect l="-1043" t="-3250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8FEE3F7E-F368-4C1C-B955-0B273B4BAE77}"/>
              </a:ext>
            </a:extLst>
          </p:cNvPr>
          <p:cNvSpPr/>
          <p:nvPr/>
        </p:nvSpPr>
        <p:spPr>
          <a:xfrm rot="5400000">
            <a:off x="7481541" y="5179327"/>
            <a:ext cx="216933" cy="17688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1D348-C5FF-46FB-90E1-7CAD1DCB8668}"/>
              </a:ext>
            </a:extLst>
          </p:cNvPr>
          <p:cNvSpPr txBox="1"/>
          <p:nvPr/>
        </p:nvSpPr>
        <p:spPr>
          <a:xfrm>
            <a:off x="6896099" y="6178035"/>
            <a:ext cx="141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Penalty term</a:t>
            </a:r>
          </a:p>
        </p:txBody>
      </p:sp>
    </p:spTree>
    <p:extLst>
      <p:ext uri="{BB962C8B-B14F-4D97-AF65-F5344CB8AC3E}">
        <p14:creationId xmlns:p14="http://schemas.microsoft.com/office/powerpoint/2010/main" val="277912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F815-730C-4EEE-B25F-C6D782A9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Selection: Bias vs. Variance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0669D3-C76F-4860-919B-1C91EB068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86" b="21972"/>
          <a:stretch/>
        </p:blipFill>
        <p:spPr>
          <a:xfrm>
            <a:off x="625643" y="1695967"/>
            <a:ext cx="8382000" cy="379043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8F71785-A232-4094-8F22-F6A37EA274B4}"/>
              </a:ext>
            </a:extLst>
          </p:cNvPr>
          <p:cNvSpPr/>
          <p:nvPr/>
        </p:nvSpPr>
        <p:spPr>
          <a:xfrm>
            <a:off x="990600" y="5867400"/>
            <a:ext cx="8381999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   </a:t>
            </a:r>
            <a:r>
              <a:rPr lang="en-US" b="1" dirty="0"/>
              <a:t>Variance</a:t>
            </a:r>
            <a:r>
              <a:rPr lang="en-US" dirty="0"/>
              <a:t>: difference in the model due to slightly different data.   high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7137B17-72F3-4A79-AFD5-FED3B56484F5}"/>
              </a:ext>
            </a:extLst>
          </p:cNvPr>
          <p:cNvSpPr/>
          <p:nvPr/>
        </p:nvSpPr>
        <p:spPr>
          <a:xfrm>
            <a:off x="320844" y="5257800"/>
            <a:ext cx="8686799" cy="7620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                </a:t>
            </a:r>
            <a:r>
              <a:rPr lang="en-US" b="1" dirty="0"/>
              <a:t>Bias</a:t>
            </a:r>
            <a:r>
              <a:rPr lang="en-US" dirty="0"/>
              <a:t>: restrictions by the model class                     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2EF071-26BC-4AA4-88BA-1079C43A0085}"/>
                  </a:ext>
                </a:extLst>
              </p:cNvPr>
              <p:cNvSpPr txBox="1"/>
              <p:nvPr/>
            </p:nvSpPr>
            <p:spPr>
              <a:xfrm>
                <a:off x="9688285" y="2750096"/>
                <a:ext cx="1905000" cy="203132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Points: Two samples from the same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to show variance.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Lines: the learned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2EF071-26BC-4AA4-88BA-1079C43A0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285" y="2750096"/>
                <a:ext cx="1905000" cy="2031325"/>
              </a:xfrm>
              <a:prstGeom prst="rect">
                <a:avLst/>
              </a:prstGeom>
              <a:blipFill>
                <a:blip r:embed="rId3"/>
                <a:stretch>
                  <a:fillRect l="-2215" t="-1190" r="-1582" b="-3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30E26D-136D-4B2C-A7FC-940D927BB765}"/>
              </a:ext>
            </a:extLst>
          </p:cNvPr>
          <p:cNvCxnSpPr/>
          <p:nvPr/>
        </p:nvCxnSpPr>
        <p:spPr>
          <a:xfrm flipH="1" flipV="1">
            <a:off x="8763000" y="3124200"/>
            <a:ext cx="762000" cy="466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77BD8-590A-4BD1-87B0-76CC1440E03B}"/>
              </a:ext>
            </a:extLst>
          </p:cNvPr>
          <p:cNvCxnSpPr>
            <a:cxnSpLocks/>
          </p:cNvCxnSpPr>
          <p:nvPr/>
        </p:nvCxnSpPr>
        <p:spPr>
          <a:xfrm flipH="1">
            <a:off x="8885322" y="3962400"/>
            <a:ext cx="639678" cy="454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2EA726A7-CAEF-4BA5-9F79-EDE918FF2949}"/>
              </a:ext>
            </a:extLst>
          </p:cNvPr>
          <p:cNvSpPr/>
          <p:nvPr/>
        </p:nvSpPr>
        <p:spPr>
          <a:xfrm>
            <a:off x="5029200" y="1314967"/>
            <a:ext cx="3124200" cy="5138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consistent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70ADEB-6869-4A05-B975-69B8828E9EEF}"/>
              </a:ext>
            </a:extLst>
          </p:cNvPr>
          <p:cNvSpPr/>
          <p:nvPr/>
        </p:nvSpPr>
        <p:spPr>
          <a:xfrm flipH="1">
            <a:off x="1796714" y="1314967"/>
            <a:ext cx="3080086" cy="5138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38B87B-FD8F-4D40-9442-C6D2BF9E9732}"/>
              </a:ext>
            </a:extLst>
          </p:cNvPr>
          <p:cNvCxnSpPr>
            <a:cxnSpLocks/>
          </p:cNvCxnSpPr>
          <p:nvPr/>
        </p:nvCxnSpPr>
        <p:spPr>
          <a:xfrm flipH="1">
            <a:off x="8915400" y="762000"/>
            <a:ext cx="13716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DB9680-B52C-4396-9715-604840BFAA82}"/>
              </a:ext>
            </a:extLst>
          </p:cNvPr>
          <p:cNvSpPr txBox="1"/>
          <p:nvPr/>
        </p:nvSpPr>
        <p:spPr>
          <a:xfrm>
            <a:off x="10439400" y="457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Overfitting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2500030-7835-4CC6-A0B9-86E7FD32D4AB}"/>
              </a:ext>
            </a:extLst>
          </p:cNvPr>
          <p:cNvSpPr/>
          <p:nvPr/>
        </p:nvSpPr>
        <p:spPr>
          <a:xfrm>
            <a:off x="9475730" y="5257800"/>
            <a:ext cx="212555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755E4-BCB2-4D99-9A3B-B42494B33ECD}"/>
              </a:ext>
            </a:extLst>
          </p:cNvPr>
          <p:cNvSpPr txBox="1"/>
          <p:nvPr/>
        </p:nvSpPr>
        <p:spPr>
          <a:xfrm>
            <a:off x="9710056" y="5758934"/>
            <a:ext cx="173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tradeoff</a:t>
            </a:r>
          </a:p>
        </p:txBody>
      </p:sp>
    </p:spTree>
    <p:extLst>
      <p:ext uri="{BB962C8B-B14F-4D97-AF65-F5344CB8AC3E}">
        <p14:creationId xmlns:p14="http://schemas.microsoft.com/office/powerpoint/2010/main" val="59018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ree Icon | Data management interface symbol with gears and binary code  numbers">
            <a:extLst>
              <a:ext uri="{FF2B5EF4-FFF2-40B4-BE49-F238E27FC236}">
                <a16:creationId xmlns:a16="http://schemas.microsoft.com/office/drawing/2014/main" id="{134C3786-8518-4A6C-A377-1E9FAD1D0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6" r="9092" b="759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44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A878-0C30-4A91-992D-3E63BFE9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FB7F-12BF-46A8-8177-DDADA13F4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6019800"/>
            <a:ext cx="10515600" cy="6147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 a hypothesis (called “model”) to predict the class given the features.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B35E1-0C03-453F-939A-D4409125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295400"/>
            <a:ext cx="7819492" cy="383865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C3DF64-1305-4C5C-AF35-4F6B961BAE79}"/>
              </a:ext>
            </a:extLst>
          </p:cNvPr>
          <p:cNvCxnSpPr/>
          <p:nvPr/>
        </p:nvCxnSpPr>
        <p:spPr>
          <a:xfrm>
            <a:off x="2133600" y="28194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27ECBC-D330-423A-A98F-A6C0659CB714}"/>
              </a:ext>
            </a:extLst>
          </p:cNvPr>
          <p:cNvSpPr txBox="1"/>
          <p:nvPr/>
        </p:nvSpPr>
        <p:spPr>
          <a:xfrm>
            <a:off x="918108" y="2357735"/>
            <a:ext cx="144780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Examples</a:t>
            </a:r>
          </a:p>
          <a:p>
            <a:pPr algn="ctr"/>
            <a:r>
              <a:rPr lang="en-US" dirty="0"/>
              <a:t>(Instances,</a:t>
            </a:r>
          </a:p>
          <a:p>
            <a:pPr algn="ctr"/>
            <a:r>
              <a:rPr lang="en-US" dirty="0"/>
              <a:t>Observation)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010D10-2FFE-43DA-BCE5-1174B149FD98}"/>
                  </a:ext>
                </a:extLst>
              </p:cNvPr>
              <p:cNvSpPr txBox="1"/>
              <p:nvPr/>
            </p:nvSpPr>
            <p:spPr>
              <a:xfrm>
                <a:off x="5257800" y="400398"/>
                <a:ext cx="3200399" cy="64633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Feature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(Features, Variables, Attributes)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010D10-2FFE-43DA-BCE5-1174B149F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00398"/>
                <a:ext cx="3200399" cy="646331"/>
              </a:xfrm>
              <a:prstGeom prst="rect">
                <a:avLst/>
              </a:prstGeom>
              <a:blipFill>
                <a:blip r:embed="rId3"/>
                <a:stretch>
                  <a:fillRect l="-380" t="-4630" r="-38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FA4C1F-E498-49F8-93A7-AB399CC561B5}"/>
              </a:ext>
            </a:extLst>
          </p:cNvPr>
          <p:cNvCxnSpPr/>
          <p:nvPr/>
        </p:nvCxnSpPr>
        <p:spPr>
          <a:xfrm>
            <a:off x="6858000" y="1110159"/>
            <a:ext cx="0" cy="366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7D6135-CCFC-443A-A8C9-2246FE099512}"/>
                  </a:ext>
                </a:extLst>
              </p:cNvPr>
              <p:cNvSpPr txBox="1"/>
              <p:nvPr/>
            </p:nvSpPr>
            <p:spPr>
              <a:xfrm>
                <a:off x="9906000" y="424359"/>
                <a:ext cx="1447800" cy="64633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Class</a:t>
                </a:r>
              </a:p>
              <a:p>
                <a:pPr algn="ctr"/>
                <a:r>
                  <a:rPr lang="en-US" dirty="0"/>
                  <a:t>Label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7D6135-CCFC-443A-A8C9-2246FE099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0" y="424359"/>
                <a:ext cx="1447800" cy="646331"/>
              </a:xfrm>
              <a:prstGeom prst="rect">
                <a:avLst/>
              </a:prstGeom>
              <a:blipFill>
                <a:blip r:embed="rId4"/>
                <a:stretch>
                  <a:fillRect t="-463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20A9DD-D7AB-4D1F-8931-77413EBF7385}"/>
              </a:ext>
            </a:extLst>
          </p:cNvPr>
          <p:cNvCxnSpPr/>
          <p:nvPr/>
        </p:nvCxnSpPr>
        <p:spPr>
          <a:xfrm>
            <a:off x="10591800" y="1110159"/>
            <a:ext cx="0" cy="366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8E3471-CB09-4270-B769-EBFDC5C259F3}"/>
              </a:ext>
            </a:extLst>
          </p:cNvPr>
          <p:cNvSpPr txBox="1"/>
          <p:nvPr/>
        </p:nvSpPr>
        <p:spPr>
          <a:xfrm rot="18654352">
            <a:off x="5662451" y="5259682"/>
            <a:ext cx="86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Hungry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A29AF-5904-46C2-9C9E-640C8E478D34}"/>
              </a:ext>
            </a:extLst>
          </p:cNvPr>
          <p:cNvSpPr txBox="1"/>
          <p:nvPr/>
        </p:nvSpPr>
        <p:spPr>
          <a:xfrm rot="18654352">
            <a:off x="3929189" y="5311069"/>
            <a:ext cx="12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622870-7496-484C-BC16-47B7AEB46DAF}"/>
              </a:ext>
            </a:extLst>
          </p:cNvPr>
          <p:cNvSpPr txBox="1"/>
          <p:nvPr/>
        </p:nvSpPr>
        <p:spPr>
          <a:xfrm rot="18654352">
            <a:off x="6101377" y="5274117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Patrons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FF64F8-111F-4F1C-9784-E787E31763DE}"/>
              </a:ext>
            </a:extLst>
          </p:cNvPr>
          <p:cNvSpPr txBox="1"/>
          <p:nvPr/>
        </p:nvSpPr>
        <p:spPr>
          <a:xfrm rot="18654352">
            <a:off x="7558900" y="5301037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4C8EE0-0051-4095-96B9-246143DC9C20}"/>
              </a:ext>
            </a:extLst>
          </p:cNvPr>
          <p:cNvSpPr txBox="1"/>
          <p:nvPr/>
        </p:nvSpPr>
        <p:spPr>
          <a:xfrm rot="18654352">
            <a:off x="9021807" y="5338717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time</a:t>
            </a:r>
          </a:p>
        </p:txBody>
      </p:sp>
    </p:spTree>
    <p:extLst>
      <p:ext uri="{BB962C8B-B14F-4D97-AF65-F5344CB8AC3E}">
        <p14:creationId xmlns:p14="http://schemas.microsoft.com/office/powerpoint/2010/main" val="1677192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0263" y="1595436"/>
                <a:ext cx="7246937" cy="472916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/>
                  <a:t>Add information sources as new variables to the model.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Add derived features that help the classifier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).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Embedding: E.g., convert words to vectors where vector similarity between vectors reflects semantic similarity.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Example for Spam detection: In addition to words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Have you emailed the sender before?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Have 1000+ other people just gotten the same email?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Is the header information consistent? 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Is the email in ALL CAPS?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Do inline URLs point where they say they point?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Does the email address you by (your) name?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sz="2400" b="1" dirty="0"/>
                  <a:t>Feature Selection</a:t>
                </a:r>
                <a:r>
                  <a:rPr lang="en-US" sz="2400" dirty="0"/>
                  <a:t>: Which features should be used in the model is a </a:t>
                </a:r>
                <a:r>
                  <a:rPr lang="en-US" sz="2400" b="1" dirty="0"/>
                  <a:t>model selection problem </a:t>
                </a:r>
                <a:r>
                  <a:rPr lang="en-US" sz="2400" dirty="0"/>
                  <a:t>(choose between models with different features).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37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0263" y="1595436"/>
                <a:ext cx="7246937" cy="4729164"/>
              </a:xfrm>
              <a:blipFill>
                <a:blip r:embed="rId2"/>
                <a:stretch>
                  <a:fillRect l="-925" t="-3222" r="-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9663" y="1371722"/>
            <a:ext cx="3233737" cy="458569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848600" y="1447800"/>
            <a:ext cx="304800" cy="4648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7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anual Testing Icons - Download Free Vector Icons | Noun Project">
            <a:extLst>
              <a:ext uri="{FF2B5EF4-FFF2-40B4-BE49-F238E27FC236}">
                <a16:creationId xmlns:a16="http://schemas.microsoft.com/office/drawing/2014/main" id="{36BC554C-0171-4D49-90ED-F13BC05B5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597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965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3F62-37C6-40A0-ADC2-FC460ED0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(Testing)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3A696-816F-47D3-BA81-F4BDA9C353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model was trained on the training examples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. We want to test how well the model will perform on new examples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 (i.e., how well it </a:t>
                </a:r>
                <a:r>
                  <a:rPr lang="en-US" b="1" dirty="0">
                    <a:solidFill>
                      <a:srgbClr val="FF0000"/>
                    </a:solidFill>
                  </a:rPr>
                  <a:t>generalizes to new data</a:t>
                </a:r>
                <a:r>
                  <a:rPr lang="en-US" dirty="0"/>
                  <a:t>).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Testing loss</a:t>
                </a:r>
                <a:r>
                  <a:rPr lang="en-US" dirty="0"/>
                  <a:t>: Calculate the empirical loss for predictions on a testing data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that is different from the data used for training.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classification we often use the </a:t>
                </a:r>
                <a:r>
                  <a:rPr lang="en-US" b="1" dirty="0">
                    <a:solidFill>
                      <a:srgbClr val="FF0000"/>
                    </a:solidFill>
                  </a:rPr>
                  <a:t>accuracy </a:t>
                </a:r>
                <a:r>
                  <a:rPr lang="en-US" dirty="0"/>
                  <a:t>measure, the proportion of correctly classified test examples.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𝑎𝑐𝑐𝑢𝑟𝑎𝑐𝑦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=1−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0/1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3A696-816F-47D3-BA81-F4BDA9C35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2CC93E-62D6-4264-A2C4-6EE684AAB45A}"/>
                  </a:ext>
                </a:extLst>
              </p:cNvPr>
              <p:cNvSpPr txBox="1"/>
              <p:nvPr/>
            </p:nvSpPr>
            <p:spPr>
              <a:xfrm>
                <a:off x="5486400" y="6354375"/>
                <a:ext cx="6442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 is an indicator function returning 1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otherwise 0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2CC93E-62D6-4264-A2C4-6EE684AAB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6354375"/>
                <a:ext cx="6442918" cy="276999"/>
              </a:xfrm>
              <a:prstGeom prst="rect">
                <a:avLst/>
              </a:prstGeom>
              <a:blipFill>
                <a:blip r:embed="rId3"/>
                <a:stretch>
                  <a:fillRect t="-28261" r="-123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336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Training 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3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828800"/>
                <a:ext cx="8915400" cy="4648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/>
                  <a:t>Models are “trained” (learned) on </a:t>
                </a:r>
                <a:r>
                  <a:rPr lang="en-US" b="1" dirty="0"/>
                  <a:t>the training data. </a:t>
                </a:r>
                <a:r>
                  <a:rPr lang="en-US" dirty="0"/>
                  <a:t>This involved estimating:</a:t>
                </a: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pPr marL="971550" lvl="1" indent="-514350">
                  <a:lnSpc>
                    <a:spcPct val="80000"/>
                  </a:lnSpc>
                  <a:buFont typeface="+mj-lt"/>
                  <a:buAutoNum type="arabicPeriod"/>
                </a:pPr>
                <a:r>
                  <a:rPr lang="en-US" b="1" dirty="0"/>
                  <a:t>Model parameters </a:t>
                </a:r>
                <a:r>
                  <a:rPr lang="en-US" dirty="0"/>
                  <a:t>(the model): E.g., probabilities, weights, factors.</a:t>
                </a:r>
              </a:p>
              <a:p>
                <a:pPr marL="971550" lvl="1" indent="-514350">
                  <a:lnSpc>
                    <a:spcPct val="80000"/>
                  </a:lnSpc>
                  <a:buFont typeface="+mj-lt"/>
                  <a:buAutoNum type="arabicPeriod"/>
                </a:pPr>
                <a:r>
                  <a:rPr lang="en-US" b="1" dirty="0"/>
                  <a:t>Hyperparameters</a:t>
                </a:r>
                <a:r>
                  <a:rPr lang="en-US" dirty="0"/>
                  <a:t>: Many learning algorithms have choices for learning rate, regularization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maximal decision tree depth, selected features,... The algorithm tries to optimizes the model parameters given user-specified hyperparameters.</a:t>
                </a: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We need to tune the hyperparameters!</a:t>
                </a:r>
              </a:p>
            </p:txBody>
          </p:sp>
        </mc:Choice>
        <mc:Fallback xmlns="">
          <p:sp>
            <p:nvSpPr>
              <p:cNvPr id="128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915400" cy="4648200"/>
              </a:xfrm>
              <a:blipFill>
                <a:blip r:embed="rId3"/>
                <a:stretch>
                  <a:fillRect l="-1230" t="-2883" r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3505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Test     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6D230E18-6AA0-4E78-83A4-ED8E9758A1CC}"/>
              </a:ext>
            </a:extLst>
          </p:cNvPr>
          <p:cNvSpPr/>
          <p:nvPr/>
        </p:nvSpPr>
        <p:spPr>
          <a:xfrm>
            <a:off x="9220200" y="1676400"/>
            <a:ext cx="381000" cy="3505200"/>
          </a:xfrm>
          <a:prstGeom prst="leftBrace">
            <a:avLst>
              <a:gd name="adj1" fmla="val 8333"/>
              <a:gd name="adj2" fmla="val 1078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Lock with solid fill">
            <a:extLst>
              <a:ext uri="{FF2B5EF4-FFF2-40B4-BE49-F238E27FC236}">
                <a16:creationId xmlns:a16="http://schemas.microsoft.com/office/drawing/2014/main" id="{A5F0F676-E5C7-C500-566A-7D4781CC8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1800" y="5410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4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Hyperparameter Tuning/Model Selection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915400" cy="4953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/>
              <a:t>Hold a validation data set back from the training data.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b="1" dirty="0"/>
              <a:t>Learn models </a:t>
            </a:r>
            <a:r>
              <a:rPr lang="en-US" dirty="0"/>
              <a:t>using the training set with different hyperparameters. Often a grid of possible hyperparameter combinations or some greedy search is used.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b="1" dirty="0"/>
              <a:t>Evaluate the models </a:t>
            </a:r>
            <a:r>
              <a:rPr lang="en-US" dirty="0"/>
              <a:t>using the validation data and choose the model with the best accuracy. Selecting the right type of model, hyperparameters and features is called </a:t>
            </a:r>
            <a:r>
              <a:rPr lang="en-US" b="1" dirty="0"/>
              <a:t>model selection</a:t>
            </a:r>
            <a:r>
              <a:rPr lang="en-US" dirty="0"/>
              <a:t>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/>
              <a:t>Learn the final model with the chosen hyperparameters using all training (including validation data).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Notes: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validation set was not used for training, so we get generalization accuracy for the different hyperparameter settings.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no model selection is necessary, then no validation set is used.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Test     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98CBF153-BF1F-4D8A-B050-FDFB306AD585}"/>
              </a:ext>
            </a:extLst>
          </p:cNvPr>
          <p:cNvSpPr/>
          <p:nvPr/>
        </p:nvSpPr>
        <p:spPr>
          <a:xfrm>
            <a:off x="9448800" y="4060371"/>
            <a:ext cx="228600" cy="9906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72D09B-33B6-45E7-8770-58F7B005DDBE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8382000" y="3581400"/>
            <a:ext cx="1066800" cy="974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4">
            <a:extLst>
              <a:ext uri="{FF2B5EF4-FFF2-40B4-BE49-F238E27FC236}">
                <a16:creationId xmlns:a16="http://schemas.microsoft.com/office/drawing/2014/main" id="{A25EF86C-DB82-4BE3-A64E-0A220C3C5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1676400"/>
            <a:ext cx="1676400" cy="3505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829800" y="4038600"/>
            <a:ext cx="1524000" cy="1066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BC8D0187-0D4F-45F7-9081-BFE29C15E1D6}"/>
              </a:ext>
            </a:extLst>
          </p:cNvPr>
          <p:cNvSpPr/>
          <p:nvPr/>
        </p:nvSpPr>
        <p:spPr>
          <a:xfrm>
            <a:off x="9372600" y="1724997"/>
            <a:ext cx="304800" cy="2161203"/>
          </a:xfrm>
          <a:prstGeom prst="leftBrace">
            <a:avLst>
              <a:gd name="adj1" fmla="val 8333"/>
              <a:gd name="adj2" fmla="val 1754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EFDE35-E271-4784-A2B7-52A2A8E9139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924800" y="2039776"/>
            <a:ext cx="1447800" cy="64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Lock with solid fill">
            <a:extLst>
              <a:ext uri="{FF2B5EF4-FFF2-40B4-BE49-F238E27FC236}">
                <a16:creationId xmlns:a16="http://schemas.microsoft.com/office/drawing/2014/main" id="{E42E714F-C096-F70B-B437-032F32600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91800" y="5410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4926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Testing a Model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648200"/>
            <a:ext cx="8915400" cy="1828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After the model is selected, the final model is evaluated against the test set to </a:t>
            </a:r>
            <a:r>
              <a:rPr lang="en-US" sz="2400" b="1" dirty="0">
                <a:latin typeface="Calibri"/>
                <a:cs typeface="Calibri"/>
              </a:rPr>
              <a:t>estimate the final model accuracy</a:t>
            </a:r>
            <a:r>
              <a:rPr lang="en-US" sz="2400" dirty="0">
                <a:latin typeface="Calibri"/>
                <a:cs typeface="Calibri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Very important: never “peek” at the test set during training!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35941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Test   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301B99BB-B020-43F8-9CFD-9293399FB657}"/>
              </a:ext>
            </a:extLst>
          </p:cNvPr>
          <p:cNvSpPr/>
          <p:nvPr/>
        </p:nvSpPr>
        <p:spPr>
          <a:xfrm>
            <a:off x="9372600" y="5410200"/>
            <a:ext cx="228600" cy="98425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D00634-942B-41CB-B538-20DFE58A6CB5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8001000" y="5105400"/>
            <a:ext cx="1371600" cy="796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Graphic 5" descr="Unlock with solid fill">
            <a:extLst>
              <a:ext uri="{FF2B5EF4-FFF2-40B4-BE49-F238E27FC236}">
                <a16:creationId xmlns:a16="http://schemas.microsoft.com/office/drawing/2014/main" id="{B1EAD544-8074-E914-D0BC-88B8725BC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9900" y="5410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341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A484-066C-54DA-847A-5C586438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D23D68-F6E6-53E0-60DB-00A39CD0D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780745"/>
              </p:ext>
            </p:extLst>
          </p:nvPr>
        </p:nvGraphicFramePr>
        <p:xfrm>
          <a:off x="838200" y="1295400"/>
          <a:ext cx="105156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1817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How to Split the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3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524000"/>
                <a:ext cx="8915400" cy="48006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Random splits: </a:t>
                </a:r>
                <a:r>
                  <a:rPr lang="en-US" dirty="0"/>
                  <a:t>Split the data randomly in, e.g., </a:t>
                </a:r>
                <a:br>
                  <a:rPr lang="en-US" dirty="0"/>
                </a:br>
                <a:r>
                  <a:rPr lang="en-US" dirty="0"/>
                  <a:t> 60% training, 20% validation, and 20% testing.</a:t>
                </a:r>
              </a:p>
              <a:p>
                <a:endParaRPr lang="en-US" dirty="0"/>
              </a:p>
              <a:p>
                <a:r>
                  <a:rPr lang="en-US" b="1" dirty="0"/>
                  <a:t>Stratified splits: </a:t>
                </a:r>
                <a:r>
                  <a:rPr lang="en-US" dirty="0"/>
                  <a:t>Like random splits, but balance classes and other properties of the examples.</a:t>
                </a:r>
              </a:p>
              <a:p>
                <a:endParaRPr lang="en-US" dirty="0"/>
              </a:p>
              <a:p>
                <a:r>
                  <a:rPr lang="en-US" b="1" dirty="0"/>
                  <a:t>k-fold cross validation:</a:t>
                </a:r>
                <a:r>
                  <a:rPr lang="en-US" dirty="0"/>
                  <a:t> Use training &amp; validation data better</a:t>
                </a:r>
                <a:endParaRPr lang="en-US" b="1" dirty="0"/>
              </a:p>
              <a:p>
                <a:pPr lvl="1"/>
                <a:r>
                  <a:rPr lang="en-US" dirty="0"/>
                  <a:t>Split the training &amp; validation data randomly into k folds.</a:t>
                </a:r>
              </a:p>
              <a:p>
                <a:pPr lvl="1"/>
                <a:r>
                  <a:rPr lang="en-US" dirty="0"/>
                  <a:t>For k rounds hold one fold back for testing and use the remaining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folds for training.</a:t>
                </a:r>
              </a:p>
              <a:p>
                <a:pPr lvl="1"/>
                <a:r>
                  <a:rPr lang="en-US" dirty="0"/>
                  <a:t>Use the average error/accuracy as a better estimate.</a:t>
                </a:r>
              </a:p>
              <a:p>
                <a:pPr lvl="1"/>
                <a:r>
                  <a:rPr lang="en-US" dirty="0"/>
                  <a:t>Some algorithms/tools do this internally.</a:t>
                </a:r>
              </a:p>
              <a:p>
                <a:pPr lvl="1"/>
                <a:endParaRPr lang="en-US" dirty="0"/>
              </a:p>
              <a:p>
                <a:r>
                  <a:rPr lang="en-US" b="1" dirty="0"/>
                  <a:t>LOOCV</a:t>
                </a:r>
                <a:r>
                  <a:rPr lang="en-US" dirty="0"/>
                  <a:t> (leave-one-out cross validation):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used if very little data is available. </a:t>
                </a:r>
              </a:p>
            </p:txBody>
          </p:sp>
        </mc:Choice>
        <mc:Fallback xmlns="">
          <p:sp>
            <p:nvSpPr>
              <p:cNvPr id="128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915400" cy="4800600"/>
              </a:xfrm>
              <a:blipFill>
                <a:blip r:embed="rId3"/>
                <a:stretch>
                  <a:fillRect l="-889" t="-2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4DF87CB9-E28E-4983-AF48-C099898C6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4902678-732F-4BF1-A640-3A14D2218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1676400"/>
            <a:ext cx="1676400" cy="3505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8AAC3243-A418-4DF1-87E0-EB1A75E42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4038600"/>
            <a:ext cx="1524000" cy="1066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9780744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Curve: </a:t>
            </a:r>
            <a:br>
              <a:rPr lang="en-US" dirty="0"/>
            </a:br>
            <a:r>
              <a:rPr lang="en-US" dirty="0"/>
              <a:t>The Effect the Training Data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41F1E-A882-4090-9BBF-C2012DFB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74744"/>
            <a:ext cx="6886011" cy="44736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893CB7-1CE6-489E-AA25-529992299290}"/>
              </a:ext>
            </a:extLst>
          </p:cNvPr>
          <p:cNvSpPr txBox="1"/>
          <p:nvPr/>
        </p:nvSpPr>
        <p:spPr>
          <a:xfrm>
            <a:off x="7989333" y="1679881"/>
            <a:ext cx="3200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Accuracy of a classifier when the amount of available training data increases.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FF0000"/>
                </a:solidFill>
              </a:rPr>
              <a:t>More data is better!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/>
              <a:t>At some point the learning curve flattens out and more data does not contribute much!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6109A-3269-41BF-A9E5-CF03732F4016}"/>
              </a:ext>
            </a:extLst>
          </p:cNvPr>
          <p:cNvSpPr txBox="1"/>
          <p:nvPr/>
        </p:nvSpPr>
        <p:spPr>
          <a:xfrm rot="16200000">
            <a:off x="675383" y="3603485"/>
            <a:ext cx="102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826867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Comparing to a Baselines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First step: get a </a:t>
            </a:r>
            <a:r>
              <a:rPr lang="en-US" sz="2400" b="1" dirty="0">
                <a:solidFill>
                  <a:srgbClr val="FF0000"/>
                </a:solidFill>
              </a:rPr>
              <a:t>baseline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Baselines are very simple straw man model.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Helps to determine how hard the task is.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Helps to find out what a good accuracy is.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Weak baseline</a:t>
            </a:r>
            <a:r>
              <a:rPr lang="en-US" sz="2400" dirty="0"/>
              <a:t>: The most frequent label classifier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Gives all test instances whatever label was most common in the training set.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Example: For spam filtering, give every message the label “ham.”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Accuracy might be very high if the problem is skewed (called class imbalance).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Example: If calling everything “ham” gets already 66% right, so a classifier that gets 70% isn’t very good…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Strong baseline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For research, we typically compare to previous published state-of-the-art as a baseline.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3" name="Graphic 2" descr="Scales of justice with solid fill">
            <a:extLst>
              <a:ext uri="{FF2B5EF4-FFF2-40B4-BE49-F238E27FC236}">
                <a16:creationId xmlns:a16="http://schemas.microsoft.com/office/drawing/2014/main" id="{D1268937-A758-4CE9-B5AD-0B9E9E8D5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0" y="495300"/>
            <a:ext cx="2908300" cy="290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35ED6E1-FA3E-4DAF-9B55-1139AEDB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014" y="666728"/>
            <a:ext cx="4036334" cy="1709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Models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9DC278-9D3E-40A3-A06E-86E24B87C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3014" y="237657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Regression: Predict a number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Classification: Predict a label</a:t>
            </a: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achine learning - Free technology icons">
            <a:extLst>
              <a:ext uri="{FF2B5EF4-FFF2-40B4-BE49-F238E27FC236}">
                <a16:creationId xmlns:a16="http://schemas.microsoft.com/office/drawing/2014/main" id="{3B9EF21E-AB9E-45F4-96D1-5505071AA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612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555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8E7DF2-9E31-4110-B801-E0645520A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1" y="4007464"/>
            <a:ext cx="7101460" cy="2850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7D88DA-0611-48E7-9A3A-1FA64D85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1A383-3834-4A39-80A8-1A012B665F1A}"/>
                  </a:ext>
                </a:extLst>
              </p:cNvPr>
              <p:cNvSpPr txBox="1"/>
              <p:nvPr/>
            </p:nvSpPr>
            <p:spPr>
              <a:xfrm>
                <a:off x="990601" y="1745240"/>
                <a:ext cx="7887544" cy="35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Model: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1A383-3834-4A39-80A8-1A012B665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1745240"/>
                <a:ext cx="7887544" cy="354584"/>
              </a:xfrm>
              <a:prstGeom prst="rect">
                <a:avLst/>
              </a:prstGeom>
              <a:blipFill>
                <a:blip r:embed="rId3"/>
                <a:stretch>
                  <a:fillRect l="-2011" t="-144828" b="-2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A01BB-0862-4264-B5B1-DD8D29A64B70}"/>
                  </a:ext>
                </a:extLst>
              </p:cNvPr>
              <p:cNvSpPr txBox="1"/>
              <p:nvPr/>
            </p:nvSpPr>
            <p:spPr>
              <a:xfrm>
                <a:off x="990601" y="2514600"/>
                <a:ext cx="3972113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Empirical Loss: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𝑿𝒘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A01BB-0862-4264-B5B1-DD8D29A64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2514600"/>
                <a:ext cx="3972113" cy="314766"/>
              </a:xfrm>
              <a:prstGeom prst="rect">
                <a:avLst/>
              </a:prstGeom>
              <a:blipFill>
                <a:blip r:embed="rId4"/>
                <a:stretch>
                  <a:fillRect l="-3994" t="-21569" r="-461" b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6895E5-3A0B-4052-AAAA-4208B6955DB2}"/>
                  </a:ext>
                </a:extLst>
              </p:cNvPr>
              <p:cNvSpPr txBox="1"/>
              <p:nvPr/>
            </p:nvSpPr>
            <p:spPr>
              <a:xfrm>
                <a:off x="990601" y="3828820"/>
                <a:ext cx="2980431" cy="2154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Find</a:t>
                </a:r>
                <a:r>
                  <a:rPr lang="en-US" sz="2000" b="0" dirty="0"/>
                  <a:t>: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0</a:t>
                </a:r>
                <a:br>
                  <a:rPr lang="en-US" sz="2000" b="0" dirty="0"/>
                </a:br>
                <a:r>
                  <a:rPr lang="en-US" sz="2000" b="0" dirty="0"/>
                  <a:t>	</a:t>
                </a:r>
              </a:p>
              <a:p>
                <a:r>
                  <a:rPr lang="en-US" sz="2000" dirty="0"/>
                  <a:t>Gradient descend:</a:t>
                </a:r>
              </a:p>
              <a:p>
                <a:r>
                  <a:rPr lang="en-US" sz="2000" i="1" dirty="0">
                    <a:latin typeface="Cambria Math" panose="02040503050406030204" pitchFamily="18" charset="0"/>
                  </a:rPr>
                  <a:t>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Analytical solution:</a:t>
                </a:r>
              </a:p>
              <a:p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6895E5-3A0B-4052-AAAA-4208B695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3828820"/>
                <a:ext cx="2980431" cy="2154436"/>
              </a:xfrm>
              <a:prstGeom prst="rect">
                <a:avLst/>
              </a:prstGeom>
              <a:blipFill>
                <a:blip r:embed="rId5"/>
                <a:stretch>
                  <a:fillRect l="-5328" t="-3672" r="-2459" b="-2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26028FCA-75D7-48F0-984B-627053B948B7}"/>
              </a:ext>
            </a:extLst>
          </p:cNvPr>
          <p:cNvSpPr/>
          <p:nvPr/>
        </p:nvSpPr>
        <p:spPr>
          <a:xfrm rot="5400000">
            <a:off x="2831503" y="5632571"/>
            <a:ext cx="170610" cy="8719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36EB7-6DC1-4754-A830-80502B5D3AEC}"/>
              </a:ext>
            </a:extLst>
          </p:cNvPr>
          <p:cNvSpPr txBox="1"/>
          <p:nvPr/>
        </p:nvSpPr>
        <p:spPr>
          <a:xfrm>
            <a:off x="2378160" y="6133265"/>
            <a:ext cx="159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Pseudo 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ADE0B9-0E4A-4213-9846-DA0402A8514E}"/>
                  </a:ext>
                </a:extLst>
              </p:cNvPr>
              <p:cNvSpPr txBox="1"/>
              <p:nvPr/>
            </p:nvSpPr>
            <p:spPr>
              <a:xfrm>
                <a:off x="990600" y="3161823"/>
                <a:ext cx="43954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Gradient</a:t>
                </a:r>
                <a:r>
                  <a:rPr lang="en-US" sz="2000" b="0" dirty="0"/>
                  <a:t>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𝑿𝒘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ADE0B9-0E4A-4213-9846-DA0402A85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161823"/>
                <a:ext cx="4395499" cy="307777"/>
              </a:xfrm>
              <a:prstGeom prst="rect">
                <a:avLst/>
              </a:prstGeom>
              <a:blipFill>
                <a:blip r:embed="rId7"/>
                <a:stretch>
                  <a:fillRect l="-3606" t="-26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4510E1-A93D-4A3A-94C9-F1A0DD6A0845}"/>
                  </a:ext>
                </a:extLst>
              </p:cNvPr>
              <p:cNvSpPr txBox="1"/>
              <p:nvPr/>
            </p:nvSpPr>
            <p:spPr>
              <a:xfrm>
                <a:off x="9969500" y="4380954"/>
                <a:ext cx="1231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4510E1-A93D-4A3A-94C9-F1A0DD6A0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500" y="4380954"/>
                <a:ext cx="12319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E9140F-8A35-41C8-BAA3-86891CBF5B38}"/>
              </a:ext>
            </a:extLst>
          </p:cNvPr>
          <p:cNvCxnSpPr>
            <a:cxnSpLocks/>
          </p:cNvCxnSpPr>
          <p:nvPr/>
        </p:nvCxnSpPr>
        <p:spPr>
          <a:xfrm>
            <a:off x="9753600" y="4876800"/>
            <a:ext cx="121284" cy="38273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845CDE-4E80-4AFF-96A8-82E8D266E357}"/>
                  </a:ext>
                </a:extLst>
              </p:cNvPr>
              <p:cNvSpPr txBox="1"/>
              <p:nvPr/>
            </p:nvSpPr>
            <p:spPr>
              <a:xfrm>
                <a:off x="9296400" y="458622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845CDE-4E80-4AFF-96A8-82E8D266E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0" y="4586221"/>
                <a:ext cx="6096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C2A8E63D-95B9-4405-A60E-26D6C5A48857}"/>
              </a:ext>
            </a:extLst>
          </p:cNvPr>
          <p:cNvSpPr/>
          <p:nvPr/>
        </p:nvSpPr>
        <p:spPr>
          <a:xfrm>
            <a:off x="9730740" y="4820279"/>
            <a:ext cx="45719" cy="537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15E0E4-DDA3-48B5-A02F-888000E1036E}"/>
              </a:ext>
            </a:extLst>
          </p:cNvPr>
          <p:cNvCxnSpPr>
            <a:cxnSpLocks/>
          </p:cNvCxnSpPr>
          <p:nvPr/>
        </p:nvCxnSpPr>
        <p:spPr>
          <a:xfrm flipH="1">
            <a:off x="9906000" y="4692134"/>
            <a:ext cx="304800" cy="26341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DFB638AC-1DFC-E43D-0210-4F06FB7832AB}"/>
                  </a:ext>
                </a:extLst>
              </p:cNvPr>
              <p:cNvSpPr/>
              <p:nvPr/>
            </p:nvSpPr>
            <p:spPr>
              <a:xfrm>
                <a:off x="6538028" y="2228552"/>
                <a:ext cx="4800600" cy="369332"/>
              </a:xfrm>
              <a:prstGeom prst="wedgeRectCallout">
                <a:avLst>
                  <a:gd name="adj1" fmla="val -83039"/>
                  <a:gd name="adj2" fmla="val 71903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Squared error loss over the whole data matrix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DFB638AC-1DFC-E43D-0210-4F06FB783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028" y="2228552"/>
                <a:ext cx="4800600" cy="369332"/>
              </a:xfrm>
              <a:prstGeom prst="wedgeRectCallout">
                <a:avLst>
                  <a:gd name="adj1" fmla="val -83039"/>
                  <a:gd name="adj2" fmla="val 71903"/>
                </a:avLst>
              </a:prstGeom>
              <a:blipFill>
                <a:blip r:embed="rId11"/>
                <a:stretch>
                  <a:fillRect t="-6579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29DD3E20-C638-3E44-FDB7-E0E11F259913}"/>
                  </a:ext>
                </a:extLst>
              </p:cNvPr>
              <p:cNvSpPr/>
              <p:nvPr/>
            </p:nvSpPr>
            <p:spPr>
              <a:xfrm>
                <a:off x="6538028" y="2692474"/>
                <a:ext cx="4815772" cy="1184479"/>
              </a:xfrm>
              <a:prstGeom prst="wedgeRectCallout">
                <a:avLst>
                  <a:gd name="adj1" fmla="val -73470"/>
                  <a:gd name="adj2" fmla="val 2891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en-US" dirty="0"/>
                  <a:t>The gradient is a vector of partial derivatives </a:t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29DD3E20-C638-3E44-FDB7-E0E11F2599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028" y="2692474"/>
                <a:ext cx="4815772" cy="1184479"/>
              </a:xfrm>
              <a:prstGeom prst="wedgeRectCallout">
                <a:avLst>
                  <a:gd name="adj1" fmla="val -73470"/>
                  <a:gd name="adj2" fmla="val 2891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389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DB16-C25A-4737-BB16-65EDC453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03694-DDC9-4A03-939A-9D0FBDA0A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Approximates a Bayes classifier with the </a:t>
                </a:r>
                <a:r>
                  <a:rPr lang="en-US" b="1" dirty="0"/>
                  <a:t>naïve independence assumption </a:t>
                </a:r>
                <a:r>
                  <a:rPr lang="en-US" dirty="0"/>
                  <a:t>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features are conditional independent given the class.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	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s and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s are estimated from the data by counting.</a:t>
                </a:r>
              </a:p>
              <a:p>
                <a:endParaRPr lang="en-US" dirty="0"/>
              </a:p>
              <a:p>
                <a:r>
                  <a:rPr lang="en-US" dirty="0"/>
                  <a:t>Gaussian Naïve Bayes Classifiers extend the approach to continuous features by assuming: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br>
                  <a:rPr lang="en-US" dirty="0"/>
                </a:br>
                <a:r>
                  <a:rPr lang="en-US" sz="2800" dirty="0"/>
                  <a:t>The parameters for the normal distribution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are estimated from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03694-DDC9-4A03-939A-9D0FBDA0A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960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8C28-1AB1-4618-A463-1928662E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621E9-DA7A-4CEC-8C2D-830DF022B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17376"/>
                <a:ext cx="10515600" cy="21755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A </a:t>
                </a:r>
                <a:r>
                  <a:rPr lang="en-US" b="1" dirty="0"/>
                  <a:t>sequence of decisions </a:t>
                </a:r>
                <a:r>
                  <a:rPr lang="en-US" dirty="0"/>
                  <a:t>represented as a tree.</a:t>
                </a:r>
              </a:p>
              <a:p>
                <a:r>
                  <a:rPr lang="en-US" dirty="0"/>
                  <a:t>Many implementations that differ by </a:t>
                </a:r>
              </a:p>
              <a:p>
                <a:pPr lvl="2"/>
                <a:r>
                  <a:rPr lang="en-US" dirty="0"/>
                  <a:t>How to select features to split? </a:t>
                </a:r>
              </a:p>
              <a:p>
                <a:pPr lvl="2"/>
                <a:r>
                  <a:rPr lang="en-US" dirty="0"/>
                  <a:t>When to stop splitting?</a:t>
                </a:r>
              </a:p>
              <a:p>
                <a:pPr lvl="2"/>
                <a:r>
                  <a:rPr lang="en-US" dirty="0"/>
                  <a:t>Is the tree pruned?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Approximates a Bayesian classifier by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leafNodeMatching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621E9-DA7A-4CEC-8C2D-830DF022B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17376"/>
                <a:ext cx="10515600" cy="2175500"/>
              </a:xfrm>
              <a:blipFill>
                <a:blip r:embed="rId2"/>
                <a:stretch>
                  <a:fillRect l="-406" t="-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D583EB2-DC15-4FC7-A937-BB763C202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027906"/>
            <a:ext cx="5308873" cy="3289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2887C-9340-49EA-9D3A-B6C326890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26" y="1600200"/>
            <a:ext cx="5308873" cy="260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60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3C92-3027-4360-8932-211FE705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03E3F-92F0-46CC-AEE7-00CB8A4284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16511"/>
                <a:ext cx="10515600" cy="187636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Class is predicted by looking at the majority in the set of the k nearest </a:t>
                </a:r>
                <a:r>
                  <a:rPr lang="en-US" b="1" dirty="0"/>
                  <a:t>neighbors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a hyperparameter. Larger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smooth the decision boundary.</a:t>
                </a:r>
              </a:p>
              <a:p>
                <a:r>
                  <a:rPr lang="en-US" dirty="0"/>
                  <a:t>Neighbors are found using a distance measure (e.g., Euclidean distance between points).</a:t>
                </a:r>
              </a:p>
              <a:p>
                <a:r>
                  <a:rPr lang="en-US" dirty="0"/>
                  <a:t>Approximates a Bayesian classifier by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neighborhood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03E3F-92F0-46CC-AEE7-00CB8A428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16511"/>
                <a:ext cx="10515600" cy="1876365"/>
              </a:xfrm>
              <a:blipFill>
                <a:blip r:embed="rId2"/>
                <a:stretch>
                  <a:fillRect l="-522" t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C44BE1D-B926-4089-8E89-446CBA16D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883" y="1524000"/>
            <a:ext cx="7822234" cy="30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13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B28D-40CD-4E4E-B820-0865925C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41D0-8B63-4496-9282-892F5843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3521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Linear classifier that finds </a:t>
            </a:r>
            <a:r>
              <a:rPr lang="en-US" b="1" dirty="0"/>
              <a:t>the maximum margin separator </a:t>
            </a:r>
            <a:r>
              <a:rPr lang="en-US" dirty="0"/>
              <a:t>using only the points that are “support vectors” and quadratic optimization.</a:t>
            </a:r>
          </a:p>
          <a:p>
            <a:r>
              <a:rPr lang="en-US" dirty="0"/>
              <a:t>The kernel trick can be used to learn non-linear decision boundaries.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E3C8D-26ED-4587-9061-8225A32F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407" y="1524000"/>
            <a:ext cx="6547186" cy="309260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C63F72-A75D-4C51-8E01-0780A7509E7B}"/>
              </a:ext>
            </a:extLst>
          </p:cNvPr>
          <p:cNvCxnSpPr/>
          <p:nvPr/>
        </p:nvCxnSpPr>
        <p:spPr>
          <a:xfrm flipV="1">
            <a:off x="7543800" y="3276600"/>
            <a:ext cx="228600" cy="22860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65893B-1871-46E0-9FC6-B0AB3182650A}"/>
              </a:ext>
            </a:extLst>
          </p:cNvPr>
          <p:cNvSpPr txBox="1"/>
          <p:nvPr/>
        </p:nvSpPr>
        <p:spPr>
          <a:xfrm>
            <a:off x="7848600" y="2963148"/>
            <a:ext cx="9144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Margin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357CC0-8EE6-4829-A5F8-8807046ADF94}"/>
              </a:ext>
            </a:extLst>
          </p:cNvPr>
          <p:cNvCxnSpPr>
            <a:cxnSpLocks/>
          </p:cNvCxnSpPr>
          <p:nvPr/>
        </p:nvCxnSpPr>
        <p:spPr>
          <a:xfrm flipH="1" flipV="1">
            <a:off x="8305800" y="4024311"/>
            <a:ext cx="612607" cy="38100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C6BB77-7931-493F-A79F-DEBFF6D21390}"/>
              </a:ext>
            </a:extLst>
          </p:cNvPr>
          <p:cNvSpPr txBox="1"/>
          <p:nvPr/>
        </p:nvSpPr>
        <p:spPr>
          <a:xfrm>
            <a:off x="8855580" y="4267200"/>
            <a:ext cx="112662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boundary </a:t>
            </a:r>
          </a:p>
        </p:txBody>
      </p:sp>
    </p:spTree>
    <p:extLst>
      <p:ext uri="{BB962C8B-B14F-4D97-AF65-F5344CB8AC3E}">
        <p14:creationId xmlns:p14="http://schemas.microsoft.com/office/powerpoint/2010/main" val="1018351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7D0E-A67A-4382-B425-09B322BE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Networks/Deep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70AAE-D0C1-4D69-AE5D-06F79663B2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99189" y="1803915"/>
                <a:ext cx="3657600" cy="4688960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Represent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 as a network of weighted sums with non-linear </a:t>
                </a:r>
                <a:r>
                  <a:rPr lang="en-US" sz="1800" b="1" dirty="0"/>
                  <a:t>activation functions </a:t>
                </a:r>
                <a:r>
                  <a:rPr lang="en-US" sz="1800" dirty="0"/>
                  <a:t>g (e.g., logistic, </a:t>
                </a:r>
                <a:r>
                  <a:rPr lang="en-US" sz="1800" dirty="0" err="1"/>
                  <a:t>ReLU</a:t>
                </a:r>
                <a:r>
                  <a:rPr lang="en-US" sz="1800" dirty="0"/>
                  <a:t>).</a:t>
                </a:r>
              </a:p>
              <a:p>
                <a:r>
                  <a:rPr lang="en-US" sz="1800" dirty="0"/>
                  <a:t>Learn weights 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1800" dirty="0"/>
                  <a:t> from examples using </a:t>
                </a:r>
                <a:r>
                  <a:rPr lang="en-US" sz="1800" b="1" dirty="0"/>
                  <a:t>backpropagation</a:t>
                </a:r>
                <a:r>
                  <a:rPr lang="en-US" sz="1800" dirty="0"/>
                  <a:t> of prediction errors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(gradient descend).</a:t>
                </a:r>
              </a:p>
              <a:p>
                <a:r>
                  <a:rPr lang="en-US" sz="1800" dirty="0"/>
                  <a:t>ANNs are </a:t>
                </a:r>
                <a:r>
                  <a:rPr lang="en-US" sz="1800" b="1" dirty="0"/>
                  <a:t>universal approximators</a:t>
                </a:r>
                <a:r>
                  <a:rPr lang="en-US" sz="1800" dirty="0"/>
                  <a:t>. Large networks can approximate any function (no bias). </a:t>
                </a:r>
                <a:r>
                  <a:rPr lang="en-US" sz="1800" b="1" dirty="0"/>
                  <a:t>Regularization</a:t>
                </a:r>
                <a:r>
                  <a:rPr lang="en-US" sz="1800" dirty="0"/>
                  <a:t> is typically used to avoid overfitting.</a:t>
                </a:r>
              </a:p>
              <a:p>
                <a:r>
                  <a:rPr lang="en-US" sz="1800" b="1" dirty="0"/>
                  <a:t>Deep learning </a:t>
                </a:r>
                <a:r>
                  <a:rPr lang="en-US" sz="1800" dirty="0"/>
                  <a:t>adds more hidden layers and layer types (e.g., convolution layers) for better learning.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70AAE-D0C1-4D69-AE5D-06F79663B2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99189" y="1803915"/>
                <a:ext cx="3657600" cy="4688960"/>
              </a:xfrm>
              <a:blipFill>
                <a:blip r:embed="rId2"/>
                <a:stretch>
                  <a:fillRect l="-1000" t="-1300" r="-1000" b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9C505E5-264D-4512-B738-64315008EC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23" r="-1"/>
          <a:stretch/>
        </p:blipFill>
        <p:spPr>
          <a:xfrm>
            <a:off x="45672" y="1778000"/>
            <a:ext cx="7802930" cy="4576762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3257D05-D4F7-429A-8BEC-42DD062F3215}"/>
              </a:ext>
            </a:extLst>
          </p:cNvPr>
          <p:cNvSpPr/>
          <p:nvPr/>
        </p:nvSpPr>
        <p:spPr>
          <a:xfrm>
            <a:off x="2986312" y="6293644"/>
            <a:ext cx="976088" cy="381000"/>
          </a:xfrm>
          <a:prstGeom prst="wedgeRectCallout">
            <a:avLst>
              <a:gd name="adj1" fmla="val 58333"/>
              <a:gd name="adj2" fmla="val -1241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Bias term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CE8AF8D-75D9-4426-918B-179C915BDA88}"/>
              </a:ext>
            </a:extLst>
          </p:cNvPr>
          <p:cNvSpPr/>
          <p:nvPr/>
        </p:nvSpPr>
        <p:spPr>
          <a:xfrm>
            <a:off x="4279900" y="6248400"/>
            <a:ext cx="2425700" cy="482600"/>
          </a:xfrm>
          <a:prstGeom prst="wedgeRectCallout">
            <a:avLst>
              <a:gd name="adj1" fmla="val -10212"/>
              <a:gd name="adj2" fmla="val -29476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Non-linear activation function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B86ED20-CC1D-4B11-BD63-F18FD50791F0}"/>
              </a:ext>
            </a:extLst>
          </p:cNvPr>
          <p:cNvSpPr/>
          <p:nvPr/>
        </p:nvSpPr>
        <p:spPr>
          <a:xfrm>
            <a:off x="1143000" y="1524000"/>
            <a:ext cx="1600200" cy="461962"/>
          </a:xfrm>
          <a:prstGeom prst="wedgeRectCallout">
            <a:avLst>
              <a:gd name="adj1" fmla="val -19445"/>
              <a:gd name="adj2" fmla="val 1707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Hidden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5C019B-45E1-4EAF-A424-7EF300F014B2}"/>
              </a:ext>
            </a:extLst>
          </p:cNvPr>
          <p:cNvSpPr/>
          <p:nvPr/>
        </p:nvSpPr>
        <p:spPr>
          <a:xfrm>
            <a:off x="1143000" y="2316162"/>
            <a:ext cx="838200" cy="3128962"/>
          </a:xfrm>
          <a:prstGeom prst="rect">
            <a:avLst/>
          </a:prstGeom>
          <a:solidFill>
            <a:srgbClr val="70AD47">
              <a:alpha val="2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A9B84-D447-4F07-A7BF-15162A2BC21C}"/>
              </a:ext>
            </a:extLst>
          </p:cNvPr>
          <p:cNvSpPr txBox="1"/>
          <p:nvPr/>
        </p:nvSpPr>
        <p:spPr>
          <a:xfrm>
            <a:off x="4240470" y="121709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A750B6A0-2002-5342-C717-6C7D75640BF4}"/>
                  </a:ext>
                </a:extLst>
              </p:cNvPr>
              <p:cNvSpPr/>
              <p:nvPr/>
            </p:nvSpPr>
            <p:spPr>
              <a:xfrm>
                <a:off x="6144988" y="1524000"/>
                <a:ext cx="1703613" cy="1090108"/>
              </a:xfrm>
              <a:prstGeom prst="wedgeRectCallout">
                <a:avLst>
                  <a:gd name="adj1" fmla="val 12589"/>
                  <a:gd name="adj2" fmla="val 157912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For classification typically a </a:t>
                </a:r>
                <a:r>
                  <a:rPr lang="en-US" sz="1400" dirty="0" err="1"/>
                  <a:t>softmax</a:t>
                </a:r>
                <a:r>
                  <a:rPr lang="en-US" sz="1400" dirty="0"/>
                  <a:t> activation function returning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A750B6A0-2002-5342-C717-6C7D75640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88" y="1524000"/>
                <a:ext cx="1703613" cy="1090108"/>
              </a:xfrm>
              <a:prstGeom prst="wedgeRectCallout">
                <a:avLst>
                  <a:gd name="adj1" fmla="val 12589"/>
                  <a:gd name="adj2" fmla="val 157912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D9991D3-82B3-3064-C52C-A229F1BFF3D7}"/>
              </a:ext>
            </a:extLst>
          </p:cNvPr>
          <p:cNvSpPr/>
          <p:nvPr/>
        </p:nvSpPr>
        <p:spPr>
          <a:xfrm>
            <a:off x="838200" y="6059145"/>
            <a:ext cx="1104900" cy="381000"/>
          </a:xfrm>
          <a:prstGeom prst="wedgeRectCallout">
            <a:avLst>
              <a:gd name="adj1" fmla="val 25551"/>
              <a:gd name="adj2" fmla="val -2807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Perceptron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7CB4B8-E50C-D9E2-1583-8D9F96D417B5}"/>
              </a:ext>
            </a:extLst>
          </p:cNvPr>
          <p:cNvSpPr/>
          <p:nvPr/>
        </p:nvSpPr>
        <p:spPr>
          <a:xfrm>
            <a:off x="3516088" y="1503391"/>
            <a:ext cx="1943100" cy="2590800"/>
          </a:xfrm>
          <a:prstGeom prst="ellipse">
            <a:avLst/>
          </a:prstGeom>
          <a:solidFill>
            <a:srgbClr val="70AD47">
              <a:alpha val="2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A2D06-82E0-6A3D-BC59-0D301E7633E2}"/>
              </a:ext>
            </a:extLst>
          </p:cNvPr>
          <p:cNvCxnSpPr>
            <a:cxnSpLocks/>
          </p:cNvCxnSpPr>
          <p:nvPr/>
        </p:nvCxnSpPr>
        <p:spPr>
          <a:xfrm flipV="1">
            <a:off x="1611488" y="1586428"/>
            <a:ext cx="2409626" cy="113826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DDE38B-5A06-6C92-402E-28D279A27AE6}"/>
              </a:ext>
            </a:extLst>
          </p:cNvPr>
          <p:cNvCxnSpPr>
            <a:cxnSpLocks/>
          </p:cNvCxnSpPr>
          <p:nvPr/>
        </p:nvCxnSpPr>
        <p:spPr>
          <a:xfrm>
            <a:off x="1611487" y="3054894"/>
            <a:ext cx="2323321" cy="89110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13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Learning from Examples: Machine Learning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429000"/>
            <a:ext cx="10363200" cy="2835275"/>
          </a:xfrm>
        </p:spPr>
        <p:txBody>
          <a:bodyPr>
            <a:normAutofit fontScale="70000" lnSpcReduction="20000"/>
          </a:bodyPr>
          <a:lstStyle/>
          <a:p>
            <a:pPr marL="0" indent="0" eaLnBrk="1" hangingPunct="1">
              <a:buNone/>
            </a:pPr>
            <a:r>
              <a:rPr lang="en-US" sz="2800" b="1" dirty="0"/>
              <a:t>Machine Learning</a:t>
            </a:r>
          </a:p>
          <a:p>
            <a:r>
              <a:rPr lang="en-US" b="1" dirty="0"/>
              <a:t>Learning</a:t>
            </a:r>
            <a:r>
              <a:rPr lang="en-US" dirty="0"/>
              <a:t>: Improve performance after making observations about the world. That is, learn what works and what doesn’t to get closer to optimal decisions.</a:t>
            </a:r>
            <a:endParaRPr lang="en-US" b="1" dirty="0"/>
          </a:p>
          <a:p>
            <a:r>
              <a:rPr lang="en-US" b="1" dirty="0"/>
              <a:t>How to learn a model to make better decisions from data/experience?</a:t>
            </a:r>
          </a:p>
          <a:p>
            <a:pPr lvl="1" eaLnBrk="1" hangingPunct="1"/>
            <a:r>
              <a:rPr lang="en-US" sz="2400" b="1" dirty="0"/>
              <a:t>Supervised Learning</a:t>
            </a:r>
            <a:r>
              <a:rPr lang="en-US" sz="2400" dirty="0"/>
              <a:t>: Learn a function (model) to map input to output from a training set. </a:t>
            </a:r>
            <a:br>
              <a:rPr lang="en-US" sz="2400" dirty="0"/>
            </a:br>
            <a:r>
              <a:rPr lang="en-US" sz="2400" dirty="0"/>
              <a:t>Examples: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Use a naïve Bayesian classifier to distinguish between spam/no spam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Learn a playout policy to simulate games (current board -&gt; good move)</a:t>
            </a:r>
          </a:p>
          <a:p>
            <a:pPr lvl="1"/>
            <a:r>
              <a:rPr lang="en-US" b="1" dirty="0"/>
              <a:t>Unsupervised Learning</a:t>
            </a:r>
            <a:r>
              <a:rPr lang="en-US" dirty="0"/>
              <a:t>: Organize data (e.g., clustering, embedding)</a:t>
            </a:r>
          </a:p>
          <a:p>
            <a:pPr lvl="1" eaLnBrk="1" hangingPunct="1"/>
            <a:r>
              <a:rPr lang="en-US" sz="2400" b="1" dirty="0"/>
              <a:t>Reinforcement Learning</a:t>
            </a:r>
            <a:r>
              <a:rPr lang="en-US" sz="2400" dirty="0"/>
              <a:t>: Learn from rewards/punishment (e.g., winning a game) obtained via interaction with the environment over time.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A6592-0F81-C186-5953-75C015A330F3}"/>
              </a:ext>
            </a:extLst>
          </p:cNvPr>
          <p:cNvSpPr/>
          <p:nvPr/>
        </p:nvSpPr>
        <p:spPr>
          <a:xfrm>
            <a:off x="838200" y="1371600"/>
            <a:ext cx="9982200" cy="18589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eaLnBrk="1" hangingPunct="1">
              <a:buNone/>
            </a:pPr>
            <a:r>
              <a:rPr lang="en-US" sz="1600" b="1" dirty="0"/>
              <a:t>Up until now in this course: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Hand-craft algorithms </a:t>
            </a:r>
            <a:r>
              <a:rPr lang="en-US" sz="1600" dirty="0"/>
              <a:t>to make rational/optimal or at least good decisions. </a:t>
            </a:r>
            <a:br>
              <a:rPr lang="en-US" sz="1600" dirty="0"/>
            </a:br>
            <a:r>
              <a:rPr lang="en-US" sz="1600" dirty="0"/>
              <a:t>Examples: Search strategies, heuristics.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b="1" dirty="0"/>
              <a:t>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Designer cannot anticipate all possible future situations.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Designer may have examples but does not know how to program a solution.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DB91D51-C76A-B472-A3EE-6E088C0D9CF6}"/>
              </a:ext>
            </a:extLst>
          </p:cNvPr>
          <p:cNvSpPr/>
          <p:nvPr/>
        </p:nvSpPr>
        <p:spPr>
          <a:xfrm>
            <a:off x="9525000" y="4571999"/>
            <a:ext cx="152400" cy="762000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22442-E2FA-A8D0-A650-497A30CFAD94}"/>
              </a:ext>
            </a:extLst>
          </p:cNvPr>
          <p:cNvSpPr txBox="1"/>
          <p:nvPr/>
        </p:nvSpPr>
        <p:spPr>
          <a:xfrm>
            <a:off x="9791700" y="4629833"/>
            <a:ext cx="20574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We focus on supervised learning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4CCA2-CD25-4318-A32D-11D51597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Other Popular Models and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17A239-0BAB-C414-09F4-BB525FA25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77312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2240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31CE-DF87-67E9-77D1-77180DEF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 Cases of ML for Intelligent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33CD8-6DB6-F8AA-0C14-2EE3075AF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99138"/>
            <a:ext cx="10515600" cy="61436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1" dirty="0"/>
              <a:t>Bottom line</a:t>
            </a:r>
            <a:r>
              <a:rPr lang="en-US" dirty="0"/>
              <a:t>: Learning a function is often more effective than hard-coding it</a:t>
            </a:r>
            <a:br>
              <a:rPr lang="en-US" dirty="0"/>
            </a:br>
            <a:r>
              <a:rPr lang="en-US" dirty="0"/>
              <a:t>However, we do not always know how it performs in very rare cases!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2">
                <a:extLst>
                  <a:ext uri="{FF2B5EF4-FFF2-40B4-BE49-F238E27FC236}">
                    <a16:creationId xmlns:a16="http://schemas.microsoft.com/office/drawing/2014/main" id="{EED8E7DC-935B-9A5E-BB4B-1EAC7123C6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90384619"/>
                  </p:ext>
                </p:extLst>
              </p:nvPr>
            </p:nvGraphicFramePr>
            <p:xfrm>
              <a:off x="838200" y="1447800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6" name="Content Placeholder 2">
                <a:extLst>
                  <a:ext uri="{FF2B5EF4-FFF2-40B4-BE49-F238E27FC236}">
                    <a16:creationId xmlns:a16="http://schemas.microsoft.com/office/drawing/2014/main" id="{EED8E7DC-935B-9A5E-BB4B-1EAC7123C6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90384619"/>
                  </p:ext>
                </p:extLst>
              </p:nvPr>
            </p:nvGraphicFramePr>
            <p:xfrm>
              <a:off x="838200" y="1447800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4020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Supervised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AFFAD1-E36F-4190-8830-CD2F701B1EF0}"/>
              </a:ext>
            </a:extLst>
          </p:cNvPr>
          <p:cNvGrpSpPr/>
          <p:nvPr/>
        </p:nvGrpSpPr>
        <p:grpSpPr>
          <a:xfrm>
            <a:off x="4914414" y="625683"/>
            <a:ext cx="6746750" cy="5455380"/>
            <a:chOff x="4914414" y="625683"/>
            <a:chExt cx="6746750" cy="5455380"/>
          </a:xfrm>
        </p:grpSpPr>
        <p:pic>
          <p:nvPicPr>
            <p:cNvPr id="1026" name="Picture 2" descr="Presentation Learning icon PNG and SVG Vector Free Download">
              <a:extLst>
                <a:ext uri="{FF2B5EF4-FFF2-40B4-BE49-F238E27FC236}">
                  <a16:creationId xmlns:a16="http://schemas.microsoft.com/office/drawing/2014/main" id="{B24EBA15-BF9A-4676-A470-79F8E4946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4414" y="625683"/>
              <a:ext cx="6746750" cy="5455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180C61-11EF-4A6D-A1C1-2AA0882C4199}"/>
                </a:ext>
              </a:extLst>
            </p:cNvPr>
            <p:cNvSpPr txBox="1"/>
            <p:nvPr/>
          </p:nvSpPr>
          <p:spPr>
            <a:xfrm>
              <a:off x="8497874" y="2370486"/>
              <a:ext cx="18653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FF0000"/>
                  </a:solidFill>
                  <a:latin typeface="Ink Free" panose="03080402000500000000" pitchFamily="66" charset="0"/>
                </a:rPr>
                <a:t>1+1=2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406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489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66800" y="1447800"/>
                <a:ext cx="10439400" cy="47244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/>
                  <a:t>Examples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We assume there exists a target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produces </a:t>
                </a:r>
                <a:r>
                  <a:rPr lang="en-US" dirty="0" err="1"/>
                  <a:t>iid</a:t>
                </a:r>
                <a:r>
                  <a:rPr lang="en-US" dirty="0"/>
                  <a:t> (independent and identically distributed) examples possibly with noise and errors.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Examples are observed input-output pairs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,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is a vectors called the feature vector.</a:t>
                </a:r>
              </a:p>
              <a:p>
                <a:pPr lvl="1"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Learning problem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Given a hypothesis space </a:t>
                </a:r>
                <a:r>
                  <a:rPr lang="en-US" sz="2800" i="1" dirty="0">
                    <a:latin typeface="Times New Roman" pitchFamily="18" charset="0"/>
                  </a:rPr>
                  <a:t>H </a:t>
                </a:r>
                <a:r>
                  <a:rPr lang="en-US" dirty="0"/>
                  <a:t>of representable models.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Find a hypothesis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i="1" dirty="0">
                  <a:latin typeface="Times New Roman" pitchFamily="18" charset="0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That is, we want to approximate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Supervised learning includes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Classification (outputs = class labels). 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an email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spam / ham.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Regression (outputs = real numbers). E.g., </a:t>
                </a:r>
                <a:r>
                  <a:rPr lang="en-US" sz="2800" i="1" dirty="0">
                    <a:latin typeface="Times New Roman" pitchFamily="18" charset="0"/>
                  </a:rPr>
                  <a:t>x</a:t>
                </a:r>
                <a:r>
                  <a:rPr lang="en-US" dirty="0"/>
                  <a:t> is a house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Times New Roman" pitchFamily="18" charset="0"/>
                  </a:rPr>
                  <a:t> </a:t>
                </a:r>
                <a:r>
                  <a:rPr lang="en-US" dirty="0"/>
                  <a:t>is its selling price.</a:t>
                </a:r>
              </a:p>
            </p:txBody>
          </p:sp>
        </mc:Choice>
        <mc:Fallback xmlns="">
          <p:sp>
            <p:nvSpPr>
              <p:cNvPr id="11048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447800"/>
                <a:ext cx="10439400" cy="4724400"/>
              </a:xfrm>
              <a:blipFill>
                <a:blip r:embed="rId4"/>
                <a:stretch>
                  <a:fillRect l="-876" t="-3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E27B559-43A9-46D3-A531-CDA612A73009}"/>
              </a:ext>
            </a:extLst>
          </p:cNvPr>
          <p:cNvGrpSpPr/>
          <p:nvPr/>
        </p:nvGrpSpPr>
        <p:grpSpPr>
          <a:xfrm>
            <a:off x="8674100" y="2705100"/>
            <a:ext cx="3352800" cy="2476500"/>
            <a:chOff x="8674100" y="2590800"/>
            <a:chExt cx="3352800" cy="24765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00C7E3D-5406-4B36-8BEA-4977E9F815D7}"/>
                </a:ext>
              </a:extLst>
            </p:cNvPr>
            <p:cNvSpPr/>
            <p:nvPr/>
          </p:nvSpPr>
          <p:spPr>
            <a:xfrm>
              <a:off x="8674100" y="2590800"/>
              <a:ext cx="3352800" cy="24765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4901" name="Freeform 5"/>
            <p:cNvSpPr>
              <a:spLocks/>
            </p:cNvSpPr>
            <p:nvPr/>
          </p:nvSpPr>
          <p:spPr bwMode="auto">
            <a:xfrm>
              <a:off x="8939213" y="3369965"/>
              <a:ext cx="2947987" cy="1409700"/>
            </a:xfrm>
            <a:custGeom>
              <a:avLst/>
              <a:gdLst>
                <a:gd name="T0" fmla="*/ 213 w 1857"/>
                <a:gd name="T1" fmla="*/ 128 h 888"/>
                <a:gd name="T2" fmla="*/ 80 w 1857"/>
                <a:gd name="T3" fmla="*/ 475 h 888"/>
                <a:gd name="T4" fmla="*/ 692 w 1857"/>
                <a:gd name="T5" fmla="*/ 852 h 888"/>
                <a:gd name="T6" fmla="*/ 1013 w 1857"/>
                <a:gd name="T7" fmla="*/ 689 h 888"/>
                <a:gd name="T8" fmla="*/ 1451 w 1857"/>
                <a:gd name="T9" fmla="*/ 638 h 888"/>
                <a:gd name="T10" fmla="*/ 1752 w 1857"/>
                <a:gd name="T11" fmla="*/ 592 h 888"/>
                <a:gd name="T12" fmla="*/ 1818 w 1857"/>
                <a:gd name="T13" fmla="*/ 306 h 888"/>
                <a:gd name="T14" fmla="*/ 1517 w 1857"/>
                <a:gd name="T15" fmla="*/ 92 h 888"/>
                <a:gd name="T16" fmla="*/ 998 w 1857"/>
                <a:gd name="T17" fmla="*/ 6 h 888"/>
                <a:gd name="T18" fmla="*/ 213 w 1857"/>
                <a:gd name="T19" fmla="*/ 1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7" h="888">
                  <a:moveTo>
                    <a:pt x="213" y="128"/>
                  </a:moveTo>
                  <a:cubicBezTo>
                    <a:pt x="60" y="206"/>
                    <a:pt x="0" y="354"/>
                    <a:pt x="80" y="475"/>
                  </a:cubicBezTo>
                  <a:cubicBezTo>
                    <a:pt x="160" y="596"/>
                    <a:pt x="537" y="816"/>
                    <a:pt x="692" y="852"/>
                  </a:cubicBezTo>
                  <a:cubicBezTo>
                    <a:pt x="847" y="888"/>
                    <a:pt x="887" y="725"/>
                    <a:pt x="1013" y="689"/>
                  </a:cubicBezTo>
                  <a:cubicBezTo>
                    <a:pt x="1139" y="653"/>
                    <a:pt x="1328" y="654"/>
                    <a:pt x="1451" y="638"/>
                  </a:cubicBezTo>
                  <a:cubicBezTo>
                    <a:pt x="1574" y="622"/>
                    <a:pt x="1691" y="647"/>
                    <a:pt x="1752" y="592"/>
                  </a:cubicBezTo>
                  <a:cubicBezTo>
                    <a:pt x="1813" y="537"/>
                    <a:pt x="1857" y="389"/>
                    <a:pt x="1818" y="306"/>
                  </a:cubicBezTo>
                  <a:cubicBezTo>
                    <a:pt x="1779" y="223"/>
                    <a:pt x="1654" y="142"/>
                    <a:pt x="1517" y="92"/>
                  </a:cubicBezTo>
                  <a:cubicBezTo>
                    <a:pt x="1380" y="42"/>
                    <a:pt x="1215" y="0"/>
                    <a:pt x="998" y="6"/>
                  </a:cubicBezTo>
                  <a:cubicBezTo>
                    <a:pt x="781" y="12"/>
                    <a:pt x="366" y="50"/>
                    <a:pt x="213" y="12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104904" name="Picture 8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2400" y="3523953"/>
              <a:ext cx="185738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04905" name="Oval 9"/>
            <p:cNvSpPr>
              <a:spLocks noChangeArrowheads="1"/>
            </p:cNvSpPr>
            <p:nvPr/>
          </p:nvSpPr>
          <p:spPr bwMode="auto">
            <a:xfrm>
              <a:off x="10328275" y="3330278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4906" name="Oval 10"/>
            <p:cNvSpPr>
              <a:spLocks noChangeArrowheads="1"/>
            </p:cNvSpPr>
            <p:nvPr/>
          </p:nvSpPr>
          <p:spPr bwMode="auto">
            <a:xfrm>
              <a:off x="10328275" y="2876253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04909" name="Picture 13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4075" y="4136728"/>
              <a:ext cx="303213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7DD4B3D-2CB0-4966-BB2B-CB641EA9EEE3}"/>
                    </a:ext>
                  </a:extLst>
                </p:cNvPr>
                <p:cNvSpPr txBox="1"/>
                <p:nvPr/>
              </p:nvSpPr>
              <p:spPr>
                <a:xfrm>
                  <a:off x="10388600" y="2657624"/>
                  <a:ext cx="27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7DD4B3D-2CB0-4966-BB2B-CB641EA9E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8600" y="2657624"/>
                  <a:ext cx="279400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7391" r="-43478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061991E-4ADB-3258-6A99-6E16D1146186}"/>
              </a:ext>
            </a:extLst>
          </p:cNvPr>
          <p:cNvSpPr txBox="1"/>
          <p:nvPr/>
        </p:nvSpPr>
        <p:spPr>
          <a:xfrm>
            <a:off x="10248900" y="4540588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Set of all functions</a:t>
            </a:r>
          </a:p>
        </p:txBody>
      </p:sp>
    </p:spTree>
    <p:extLst>
      <p:ext uri="{BB962C8B-B14F-4D97-AF65-F5344CB8AC3E}">
        <p14:creationId xmlns:p14="http://schemas.microsoft.com/office/powerpoint/2010/main" val="94937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10515600" cy="1325563"/>
          </a:xfrm>
        </p:spPr>
        <p:txBody>
          <a:bodyPr/>
          <a:lstStyle/>
          <a:p>
            <a:r>
              <a:rPr lang="en-US" dirty="0"/>
              <a:t>Consistency vs. Simplicity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dirty="0"/>
                  <a:t>Example: Univariate curve fitting (regression, function approximation)</a:t>
                </a:r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>
                  <a:solidFill>
                    <a:srgbClr val="CC0000"/>
                  </a:solidFill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Consistency: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Simplicity: </a:t>
                </a:r>
                <a:r>
                  <a:rPr lang="en-US" sz="2400" dirty="0"/>
                  <a:t>small number of model parameters</a:t>
                </a:r>
                <a:endParaRPr lang="en-US" sz="2400" b="1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1105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  <a:blipFill>
                <a:blip r:embed="rId2"/>
                <a:stretch>
                  <a:fillRect l="-709" t="-2706" b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5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6529"/>
            <a:ext cx="4716463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59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05" y="1878852"/>
            <a:ext cx="4735512" cy="348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/>
              <p:nvPr/>
            </p:nvSpPr>
            <p:spPr>
              <a:xfrm>
                <a:off x="9775557" y="1894138"/>
                <a:ext cx="17188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dirty="0"/>
                  <a:t>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dirty="0"/>
                  <a:t>lines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557" y="1894138"/>
                <a:ext cx="1718868" cy="830997"/>
              </a:xfrm>
              <a:prstGeom prst="rect">
                <a:avLst/>
              </a:prstGeom>
              <a:blipFill>
                <a:blip r:embed="rId5"/>
                <a:stretch>
                  <a:fillRect l="-5674" t="-5882" r="-177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5203AB2-BDEF-45F7-B0BE-A4C90185CB08}"/>
              </a:ext>
            </a:extLst>
          </p:cNvPr>
          <p:cNvSpPr txBox="1"/>
          <p:nvPr/>
        </p:nvSpPr>
        <p:spPr>
          <a:xfrm>
            <a:off x="491206" y="1828801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0ECF7-23D8-4A71-A799-489D48208E66}"/>
              </a:ext>
            </a:extLst>
          </p:cNvPr>
          <p:cNvSpPr txBox="1"/>
          <p:nvPr/>
        </p:nvSpPr>
        <p:spPr>
          <a:xfrm>
            <a:off x="5167105" y="1828800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AFB5E-CD13-468E-8363-2A23CE0FB180}"/>
              </a:ext>
            </a:extLst>
          </p:cNvPr>
          <p:cNvSpPr txBox="1"/>
          <p:nvPr/>
        </p:nvSpPr>
        <p:spPr>
          <a:xfrm>
            <a:off x="1783306" y="186809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2AC3BA-4053-46E2-B0B9-60CA5CF0EBBB}"/>
              </a:ext>
            </a:extLst>
          </p:cNvPr>
          <p:cNvCxnSpPr/>
          <p:nvPr/>
        </p:nvCxnSpPr>
        <p:spPr>
          <a:xfrm>
            <a:off x="5467936" y="4419600"/>
            <a:ext cx="41148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E815FAA-BAF2-41E9-BEFE-7EE94BCF9E03}"/>
              </a:ext>
            </a:extLst>
          </p:cNvPr>
          <p:cNvSpPr/>
          <p:nvPr/>
        </p:nvSpPr>
        <p:spPr>
          <a:xfrm>
            <a:off x="10241793" y="3607094"/>
            <a:ext cx="1341572" cy="1505934"/>
          </a:xfrm>
          <a:prstGeom prst="wedgeRectCallout">
            <a:avLst>
              <a:gd name="adj1" fmla="val -93771"/>
              <a:gd name="adj2" fmla="val 587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simple, but not very consistent with the data!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19FE2A-1DB0-4405-63A3-E2082B4EBAC0}"/>
              </a:ext>
            </a:extLst>
          </p:cNvPr>
          <p:cNvSpPr txBox="1"/>
          <p:nvPr/>
        </p:nvSpPr>
        <p:spPr>
          <a:xfrm>
            <a:off x="6459205" y="1826567"/>
            <a:ext cx="24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Learned</a:t>
            </a:r>
            <a:r>
              <a:rPr lang="en-US" sz="2400" dirty="0"/>
              <a:t> </a:t>
            </a:r>
            <a:r>
              <a:rPr lang="en-US" sz="2400" b="1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47371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5EFA-B760-4599-A4AE-897C9001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Consistency using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472916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Goal of learning</a:t>
                </a:r>
                <a:r>
                  <a:rPr lang="en-US" dirty="0"/>
                  <a:t>: Find a  hypothesis that makes predictions that are consistent with the examples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That is, 	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Measure mistakes: </a:t>
                </a:r>
                <a:r>
                  <a:rPr lang="en-US" dirty="0"/>
                  <a:t>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Absolute-value loss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Squared-error loss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0/1 loss	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0/1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Log loss, cross-entropy loss and many others… </a:t>
                </a:r>
              </a:p>
              <a:p>
                <a:endParaRPr lang="en-US" dirty="0"/>
              </a:p>
              <a:p>
                <a:r>
                  <a:rPr lang="en-US" b="1" dirty="0"/>
                  <a:t>Empirical loss: </a:t>
                </a:r>
                <a:r>
                  <a:rPr lang="en-US" dirty="0"/>
                  <a:t>average loss over the N examples in the dataset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𝐸𝑚𝑝𝐿𝑜𝑠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4729163"/>
              </a:xfrm>
              <a:blipFill>
                <a:blip r:embed="rId3"/>
                <a:stretch>
                  <a:fillRect l="-928" t="-2968" r="-754" b="-37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E0D52B33-9224-4EC5-B7DB-3A04C235E02F}"/>
              </a:ext>
            </a:extLst>
          </p:cNvPr>
          <p:cNvSpPr/>
          <p:nvPr/>
        </p:nvSpPr>
        <p:spPr>
          <a:xfrm>
            <a:off x="7772400" y="3124200"/>
            <a:ext cx="228600" cy="5392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19F70-3FB9-4505-8B33-07D185D2B5D2}"/>
              </a:ext>
            </a:extLst>
          </p:cNvPr>
          <p:cNvSpPr txBox="1"/>
          <p:nvPr/>
        </p:nvSpPr>
        <p:spPr>
          <a:xfrm>
            <a:off x="8077200" y="320468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D860C8-808B-41E1-AA5D-D2F08698D5FB}"/>
              </a:ext>
            </a:extLst>
          </p:cNvPr>
          <p:cNvSpPr txBox="1"/>
          <p:nvPr/>
        </p:nvSpPr>
        <p:spPr>
          <a:xfrm>
            <a:off x="8229600" y="36692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Classification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115D7C-B830-4B0D-9A5B-1A84AC3255E4}"/>
              </a:ext>
            </a:extLst>
          </p:cNvPr>
          <p:cNvCxnSpPr/>
          <p:nvPr/>
        </p:nvCxnSpPr>
        <p:spPr>
          <a:xfrm flipH="1">
            <a:off x="7772400" y="385393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9573D55-D5D4-4241-8344-90D913550C6B}"/>
              </a:ext>
            </a:extLst>
          </p:cNvPr>
          <p:cNvGrpSpPr/>
          <p:nvPr/>
        </p:nvGrpSpPr>
        <p:grpSpPr>
          <a:xfrm>
            <a:off x="8795657" y="4085927"/>
            <a:ext cx="3352800" cy="2671988"/>
            <a:chOff x="8795657" y="4085927"/>
            <a:chExt cx="3352800" cy="267198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44747C-723B-4A29-B453-B5B3DA7BF2C8}"/>
                </a:ext>
              </a:extLst>
            </p:cNvPr>
            <p:cNvSpPr/>
            <p:nvPr/>
          </p:nvSpPr>
          <p:spPr>
            <a:xfrm>
              <a:off x="8795657" y="4243315"/>
              <a:ext cx="3352800" cy="2514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A107679-EBBB-4822-93FB-7D94002C2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0422" y="4914900"/>
              <a:ext cx="2947987" cy="1409700"/>
            </a:xfrm>
            <a:custGeom>
              <a:avLst/>
              <a:gdLst>
                <a:gd name="T0" fmla="*/ 213 w 1857"/>
                <a:gd name="T1" fmla="*/ 128 h 888"/>
                <a:gd name="T2" fmla="*/ 80 w 1857"/>
                <a:gd name="T3" fmla="*/ 475 h 888"/>
                <a:gd name="T4" fmla="*/ 692 w 1857"/>
                <a:gd name="T5" fmla="*/ 852 h 888"/>
                <a:gd name="T6" fmla="*/ 1013 w 1857"/>
                <a:gd name="T7" fmla="*/ 689 h 888"/>
                <a:gd name="T8" fmla="*/ 1451 w 1857"/>
                <a:gd name="T9" fmla="*/ 638 h 888"/>
                <a:gd name="T10" fmla="*/ 1752 w 1857"/>
                <a:gd name="T11" fmla="*/ 592 h 888"/>
                <a:gd name="T12" fmla="*/ 1818 w 1857"/>
                <a:gd name="T13" fmla="*/ 306 h 888"/>
                <a:gd name="T14" fmla="*/ 1517 w 1857"/>
                <a:gd name="T15" fmla="*/ 92 h 888"/>
                <a:gd name="T16" fmla="*/ 998 w 1857"/>
                <a:gd name="T17" fmla="*/ 6 h 888"/>
                <a:gd name="T18" fmla="*/ 213 w 1857"/>
                <a:gd name="T19" fmla="*/ 1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7" h="888">
                  <a:moveTo>
                    <a:pt x="213" y="128"/>
                  </a:moveTo>
                  <a:cubicBezTo>
                    <a:pt x="60" y="206"/>
                    <a:pt x="0" y="354"/>
                    <a:pt x="80" y="475"/>
                  </a:cubicBezTo>
                  <a:cubicBezTo>
                    <a:pt x="160" y="596"/>
                    <a:pt x="537" y="816"/>
                    <a:pt x="692" y="852"/>
                  </a:cubicBezTo>
                  <a:cubicBezTo>
                    <a:pt x="847" y="888"/>
                    <a:pt x="887" y="725"/>
                    <a:pt x="1013" y="689"/>
                  </a:cubicBezTo>
                  <a:cubicBezTo>
                    <a:pt x="1139" y="653"/>
                    <a:pt x="1328" y="654"/>
                    <a:pt x="1451" y="638"/>
                  </a:cubicBezTo>
                  <a:cubicBezTo>
                    <a:pt x="1574" y="622"/>
                    <a:pt x="1691" y="647"/>
                    <a:pt x="1752" y="592"/>
                  </a:cubicBezTo>
                  <a:cubicBezTo>
                    <a:pt x="1813" y="537"/>
                    <a:pt x="1857" y="389"/>
                    <a:pt x="1818" y="306"/>
                  </a:cubicBezTo>
                  <a:cubicBezTo>
                    <a:pt x="1779" y="223"/>
                    <a:pt x="1654" y="142"/>
                    <a:pt x="1517" y="92"/>
                  </a:cubicBezTo>
                  <a:cubicBezTo>
                    <a:pt x="1380" y="42"/>
                    <a:pt x="1215" y="0"/>
                    <a:pt x="998" y="6"/>
                  </a:cubicBezTo>
                  <a:cubicBezTo>
                    <a:pt x="781" y="12"/>
                    <a:pt x="366" y="50"/>
                    <a:pt x="213" y="12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F0F589-D255-4E6D-9DDF-6F1DBE93E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84" y="4875213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6A554F-D213-4E01-A5CD-02BE90E3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84" y="4421188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7C758A0F-1D8E-4754-BD9A-30C49C1DC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36634" y="4470400"/>
              <a:ext cx="0" cy="428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3" name="Picture 13" descr="txp_fig">
              <a:extLst>
                <a:ext uri="{FF2B5EF4-FFF2-40B4-BE49-F238E27FC236}">
                  <a16:creationId xmlns:a16="http://schemas.microsoft.com/office/drawing/2014/main" id="{E418D104-EF6B-4179-833F-E1837595ED2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5284" y="5681663"/>
              <a:ext cx="303213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ECEEA7E-D5AC-495C-BFC3-7C37EA3D2870}"/>
                    </a:ext>
                  </a:extLst>
                </p:cNvPr>
                <p:cNvSpPr txBox="1"/>
                <p:nvPr/>
              </p:nvSpPr>
              <p:spPr>
                <a:xfrm>
                  <a:off x="10211991" y="4243315"/>
                  <a:ext cx="27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ECEEA7E-D5AC-495C-BFC3-7C37EA3D28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1991" y="4243315"/>
                  <a:ext cx="27940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7391" r="-4347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9098043-4E65-42EF-A3FB-976D175A4FEB}"/>
                    </a:ext>
                  </a:extLst>
                </p:cNvPr>
                <p:cNvSpPr txBox="1"/>
                <p:nvPr/>
              </p:nvSpPr>
              <p:spPr>
                <a:xfrm>
                  <a:off x="10237390" y="4938712"/>
                  <a:ext cx="70961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3200" i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9098043-4E65-42EF-A3FB-976D175A4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7390" y="4938712"/>
                  <a:ext cx="709613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Speech Bubble: Rectangle 15">
              <a:extLst>
                <a:ext uri="{FF2B5EF4-FFF2-40B4-BE49-F238E27FC236}">
                  <a16:creationId xmlns:a16="http://schemas.microsoft.com/office/drawing/2014/main" id="{81C9D012-E038-4266-A28C-3B02C6C3C9AF}"/>
                </a:ext>
              </a:extLst>
            </p:cNvPr>
            <p:cNvSpPr/>
            <p:nvPr/>
          </p:nvSpPr>
          <p:spPr>
            <a:xfrm>
              <a:off x="10896600" y="4085927"/>
              <a:ext cx="1091406" cy="287635"/>
            </a:xfrm>
            <a:prstGeom prst="wedgeRectCallout">
              <a:avLst>
                <a:gd name="adj1" fmla="val -77851"/>
                <a:gd name="adj2" fmla="val 15777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99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935EFA-B760-4599-A4AE-897C900166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Consistent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by Minimizing the Loss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935EFA-B760-4599-A4AE-897C90016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Empirical loss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Find the best hypothesis that minimizes the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𝐸𝑚𝑝𝐿𝑜𝑠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Reasons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Realizability: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nondeterministic or examples are noisy.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It is computationally intractable to search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so we use a non-optimal heuristic.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8" t="-30812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9B2F9E5-A1AA-477E-A7A5-38ECCBCEE21B}"/>
              </a:ext>
            </a:extLst>
          </p:cNvPr>
          <p:cNvGrpSpPr/>
          <p:nvPr/>
        </p:nvGrpSpPr>
        <p:grpSpPr>
          <a:xfrm>
            <a:off x="8795657" y="4085927"/>
            <a:ext cx="3352800" cy="2671988"/>
            <a:chOff x="8795657" y="4085927"/>
            <a:chExt cx="3352800" cy="267198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2116AE6-B46E-4695-A894-0CCFD699B218}"/>
                </a:ext>
              </a:extLst>
            </p:cNvPr>
            <p:cNvSpPr/>
            <p:nvPr/>
          </p:nvSpPr>
          <p:spPr>
            <a:xfrm>
              <a:off x="8795657" y="4243315"/>
              <a:ext cx="3352800" cy="2514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B94E2309-F337-45D4-BF03-7E28296EC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0422" y="4914900"/>
              <a:ext cx="2947987" cy="1409700"/>
            </a:xfrm>
            <a:custGeom>
              <a:avLst/>
              <a:gdLst>
                <a:gd name="T0" fmla="*/ 213 w 1857"/>
                <a:gd name="T1" fmla="*/ 128 h 888"/>
                <a:gd name="T2" fmla="*/ 80 w 1857"/>
                <a:gd name="T3" fmla="*/ 475 h 888"/>
                <a:gd name="T4" fmla="*/ 692 w 1857"/>
                <a:gd name="T5" fmla="*/ 852 h 888"/>
                <a:gd name="T6" fmla="*/ 1013 w 1857"/>
                <a:gd name="T7" fmla="*/ 689 h 888"/>
                <a:gd name="T8" fmla="*/ 1451 w 1857"/>
                <a:gd name="T9" fmla="*/ 638 h 888"/>
                <a:gd name="T10" fmla="*/ 1752 w 1857"/>
                <a:gd name="T11" fmla="*/ 592 h 888"/>
                <a:gd name="T12" fmla="*/ 1818 w 1857"/>
                <a:gd name="T13" fmla="*/ 306 h 888"/>
                <a:gd name="T14" fmla="*/ 1517 w 1857"/>
                <a:gd name="T15" fmla="*/ 92 h 888"/>
                <a:gd name="T16" fmla="*/ 998 w 1857"/>
                <a:gd name="T17" fmla="*/ 6 h 888"/>
                <a:gd name="T18" fmla="*/ 213 w 1857"/>
                <a:gd name="T19" fmla="*/ 1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7" h="888">
                  <a:moveTo>
                    <a:pt x="213" y="128"/>
                  </a:moveTo>
                  <a:cubicBezTo>
                    <a:pt x="60" y="206"/>
                    <a:pt x="0" y="354"/>
                    <a:pt x="80" y="475"/>
                  </a:cubicBezTo>
                  <a:cubicBezTo>
                    <a:pt x="160" y="596"/>
                    <a:pt x="537" y="816"/>
                    <a:pt x="692" y="852"/>
                  </a:cubicBezTo>
                  <a:cubicBezTo>
                    <a:pt x="847" y="888"/>
                    <a:pt x="887" y="725"/>
                    <a:pt x="1013" y="689"/>
                  </a:cubicBezTo>
                  <a:cubicBezTo>
                    <a:pt x="1139" y="653"/>
                    <a:pt x="1328" y="654"/>
                    <a:pt x="1451" y="638"/>
                  </a:cubicBezTo>
                  <a:cubicBezTo>
                    <a:pt x="1574" y="622"/>
                    <a:pt x="1691" y="647"/>
                    <a:pt x="1752" y="592"/>
                  </a:cubicBezTo>
                  <a:cubicBezTo>
                    <a:pt x="1813" y="537"/>
                    <a:pt x="1857" y="389"/>
                    <a:pt x="1818" y="306"/>
                  </a:cubicBezTo>
                  <a:cubicBezTo>
                    <a:pt x="1779" y="223"/>
                    <a:pt x="1654" y="142"/>
                    <a:pt x="1517" y="92"/>
                  </a:cubicBezTo>
                  <a:cubicBezTo>
                    <a:pt x="1380" y="42"/>
                    <a:pt x="1215" y="0"/>
                    <a:pt x="998" y="6"/>
                  </a:cubicBezTo>
                  <a:cubicBezTo>
                    <a:pt x="781" y="12"/>
                    <a:pt x="366" y="50"/>
                    <a:pt x="213" y="12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4BAF3D2-D446-46FB-98F1-0B8EBE3E3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84" y="4875213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C5540B-019A-4893-B64E-2EF3BC98C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84" y="4421188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id="{3F391002-205A-452C-865F-05E7F96E4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36634" y="4470400"/>
              <a:ext cx="0" cy="428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8" name="Picture 13" descr="txp_fig">
              <a:extLst>
                <a:ext uri="{FF2B5EF4-FFF2-40B4-BE49-F238E27FC236}">
                  <a16:creationId xmlns:a16="http://schemas.microsoft.com/office/drawing/2014/main" id="{8D571DFA-268A-42D3-9919-C561BF51B851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5284" y="5681663"/>
              <a:ext cx="303213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C806DC7-7620-4939-A62F-E35D53161F97}"/>
                    </a:ext>
                  </a:extLst>
                </p:cNvPr>
                <p:cNvSpPr txBox="1"/>
                <p:nvPr/>
              </p:nvSpPr>
              <p:spPr>
                <a:xfrm>
                  <a:off x="10211991" y="4243315"/>
                  <a:ext cx="27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C806DC7-7620-4939-A62F-E35D53161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1991" y="4243315"/>
                  <a:ext cx="27940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7391" r="-4347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BBA70E4-203C-4ED3-B804-8F77A1C6E3DA}"/>
                    </a:ext>
                  </a:extLst>
                </p:cNvPr>
                <p:cNvSpPr txBox="1"/>
                <p:nvPr/>
              </p:nvSpPr>
              <p:spPr>
                <a:xfrm>
                  <a:off x="10237390" y="4938712"/>
                  <a:ext cx="70961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3200" i="1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BBA70E4-203C-4ED3-B804-8F77A1C6E3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7390" y="4938712"/>
                  <a:ext cx="709613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Speech Bubble: Rectangle 30">
              <a:extLst>
                <a:ext uri="{FF2B5EF4-FFF2-40B4-BE49-F238E27FC236}">
                  <a16:creationId xmlns:a16="http://schemas.microsoft.com/office/drawing/2014/main" id="{FD87FC05-37F8-4864-ABEA-86C4EAAA7AAD}"/>
                </a:ext>
              </a:extLst>
            </p:cNvPr>
            <p:cNvSpPr/>
            <p:nvPr/>
          </p:nvSpPr>
          <p:spPr>
            <a:xfrm>
              <a:off x="10896600" y="4085927"/>
              <a:ext cx="1091406" cy="287635"/>
            </a:xfrm>
            <a:prstGeom prst="wedgeRectCallout">
              <a:avLst>
                <a:gd name="adj1" fmla="val -77851"/>
                <a:gd name="adj2" fmla="val 15777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67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8DAF-B65C-4B08-8613-534FAEAD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4E7412-75D7-4C7D-A4D5-05DDF77126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744200" cy="49688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For 0/1 loss</a:t>
                </a:r>
                <a:r>
                  <a:rPr lang="en-US" dirty="0"/>
                  <a:t>, the empirical loss is minimized by the model that predicts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the most likely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using MAP (Maximum a posteriori) estimates.  This is called the Bayes classifier.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Optimality</a:t>
                </a:r>
                <a:r>
                  <a:rPr lang="en-US" dirty="0"/>
                  <a:t>: The </a:t>
                </a:r>
                <a:r>
                  <a:rPr lang="en-US" b="1" dirty="0">
                    <a:solidFill>
                      <a:srgbClr val="FF0000"/>
                    </a:solidFill>
                  </a:rPr>
                  <a:t>Bayes classifier is optimal for 0/1 loss.</a:t>
                </a:r>
                <a:r>
                  <a:rPr lang="en-US" dirty="0"/>
                  <a:t> It is the most consistent classifier possible with the lowest possible error called the </a:t>
                </a:r>
                <a:r>
                  <a:rPr lang="en-US" b="1" dirty="0">
                    <a:solidFill>
                      <a:srgbClr val="FF0000"/>
                    </a:solidFill>
                  </a:rPr>
                  <a:t>Bayes error rate</a:t>
                </a:r>
                <a:r>
                  <a:rPr lang="en-US" dirty="0"/>
                  <a:t>. No better classifier is possible!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Issue</a:t>
                </a:r>
                <a:r>
                  <a:rPr lang="en-US" dirty="0"/>
                  <a:t>: The classifier requires to learn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the examples.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It </a:t>
                </a:r>
                <a:r>
                  <a:rPr lang="en-US" b="1" dirty="0">
                    <a:solidFill>
                      <a:srgbClr val="FF0000"/>
                    </a:solidFill>
                  </a:rPr>
                  <a:t>needs the complete joint probability </a:t>
                </a:r>
                <a:r>
                  <a:rPr lang="en-US" dirty="0"/>
                  <a:t>which requires in the general case a probability table with one entry for each possible value for the feature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This is impractical (unless a simple Bayes network exists) and most classifiers try to approximate the Bayes classifier using a </a:t>
                </a:r>
                <a:r>
                  <a:rPr lang="en-US" b="1" dirty="0">
                    <a:solidFill>
                      <a:srgbClr val="FF0000"/>
                    </a:solidFill>
                  </a:rPr>
                  <a:t>simpler model </a:t>
                </a:r>
                <a:r>
                  <a:rPr lang="en-US" dirty="0"/>
                  <a:t>with fewer parameters.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4E7412-75D7-4C7D-A4D5-05DDF7712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744200" cy="4968875"/>
              </a:xfrm>
              <a:blipFill>
                <a:blip r:embed="rId2"/>
                <a:stretch>
                  <a:fillRect l="-511" t="-613" r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607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8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2669</Words>
  <Application>Microsoft Office PowerPoint</Application>
  <PresentationFormat>Widescreen</PresentationFormat>
  <Paragraphs>324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Ink Free</vt:lpstr>
      <vt:lpstr>source sans pro</vt:lpstr>
      <vt:lpstr>Times New Roman</vt:lpstr>
      <vt:lpstr>Wingdings</vt:lpstr>
      <vt:lpstr>Office Theme</vt:lpstr>
      <vt:lpstr>CS 5/7320  Artificial Intelligence  Learning  from Examples AIMA Chapter 19  Slides by Michael Hahsler   Based on slides by Dan Klein, Pieter Abbeel, Sergey Levine and  A. Farhadi (http://ai.berkeley.edu) with figures from the AIMA textbook. </vt:lpstr>
      <vt:lpstr>Topics</vt:lpstr>
      <vt:lpstr>Learning from Examples: Machine Learning</vt:lpstr>
      <vt:lpstr>Supervised Learning</vt:lpstr>
      <vt:lpstr>Supervised Learning</vt:lpstr>
      <vt:lpstr>Consistency vs. Simplicity</vt:lpstr>
      <vt:lpstr>Measuring Consistency using Loss</vt:lpstr>
      <vt:lpstr>Learning Consistent h by Minimizing the Loss</vt:lpstr>
      <vt:lpstr>The Bayes Classifier</vt:lpstr>
      <vt:lpstr>Simplicity</vt:lpstr>
      <vt:lpstr>Model Selection: Bias vs. Variance</vt:lpstr>
      <vt:lpstr>Data</vt:lpstr>
      <vt:lpstr>The Dataset</vt:lpstr>
      <vt:lpstr>Feature Engineering</vt:lpstr>
      <vt:lpstr>Training  and  Testing</vt:lpstr>
      <vt:lpstr>Model Evaluation (Testing)</vt:lpstr>
      <vt:lpstr>Training a Model</vt:lpstr>
      <vt:lpstr>Hyperparameter Tuning/Model Selection</vt:lpstr>
      <vt:lpstr>Testing a Model</vt:lpstr>
      <vt:lpstr>How to Split the Dataset</vt:lpstr>
      <vt:lpstr>Learning Curve:  The Effect the Training Data Size</vt:lpstr>
      <vt:lpstr>Comparing to a Baselines</vt:lpstr>
      <vt:lpstr>Types of Models</vt:lpstr>
      <vt:lpstr>Regression: Linear Regression</vt:lpstr>
      <vt:lpstr>Naïve Bayes Classifier</vt:lpstr>
      <vt:lpstr>Decision Trees</vt:lpstr>
      <vt:lpstr>K-Nearest Neighbors Classifier</vt:lpstr>
      <vt:lpstr>Support Vector Machine (SVM)</vt:lpstr>
      <vt:lpstr>Artificial Neural Networks/Deep Learning</vt:lpstr>
      <vt:lpstr>Other Popular Models and Methods</vt:lpstr>
      <vt:lpstr>Some Use Cases of ML for Intelligent Agents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Artificial Intelligence</dc:title>
  <dc:creator>michael</dc:creator>
  <cp:lastModifiedBy>Hahsler, Michael</cp:lastModifiedBy>
  <cp:revision>48</cp:revision>
  <dcterms:created xsi:type="dcterms:W3CDTF">2020-11-16T22:49:03Z</dcterms:created>
  <dcterms:modified xsi:type="dcterms:W3CDTF">2024-04-15T19:46:32Z</dcterms:modified>
</cp:coreProperties>
</file>