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h+NJ8iPDM0QmAi1cwtlevOBJVE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0C9C6F-84BC-45D9-8CC9-BF6F24A271D5}">
  <a:tblStyle styleId="{4F0C9C6F-84BC-45D9-8CC9-BF6F24A271D5}"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3"/>
              </a:solidFill>
              <a:prstDash val="solid"/>
              <a:round/>
              <a:headEnd len="sm" w="sm" type="none"/>
              <a:tailEnd len="sm" w="sm" type="none"/>
            </a:ln>
          </a:top>
          <a:bottom>
            <a:ln cap="flat" cmpd="sng" w="12700">
              <a:solidFill>
                <a:schemeClr val="accent3"/>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3">
              <a:alpha val="20000"/>
            </a:schemeClr>
          </a:solidFill>
        </a:fill>
      </a:tcStyle>
    </a:band1H>
    <a:band2H>
      <a:tcTxStyle/>
    </a:band2H>
    <a:band1V>
      <a:tcTxStyle/>
      <a:tcStyle>
        <a:fill>
          <a:solidFill>
            <a:schemeClr val="accent3">
              <a:alpha val="20000"/>
            </a:schemeClr>
          </a:solidFill>
        </a:fill>
      </a:tcStyle>
    </a:band1V>
    <a:band2V>
      <a:tcTxStyle/>
    </a:band2V>
    <a:lastCol>
      <a:tcTxStyle b="on" i="off"/>
    </a:lastCol>
    <a:firstCol>
      <a:tcTxStyle b="on" i="off"/>
    </a:firstCol>
    <a:lastRow>
      <a:tcTxStyle b="on" i="off"/>
      <a:tcStyle>
        <a:tcBdr>
          <a:top>
            <a:ln cap="flat" cmpd="sng" w="12700">
              <a:solidFill>
                <a:schemeClr val="accent3"/>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3"/>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4"/>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4"/>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3"/>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4"/>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4"/>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6"/>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6"/>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7"/>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17"/>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8"/>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8"/>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3" name="Google Shape;43;p18"/>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18"/>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18"/>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1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1"/>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21"/>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2"/>
          <p:cNvSpPr/>
          <p:nvPr>
            <p:ph idx="2" type="pic"/>
          </p:nvPr>
        </p:nvSpPr>
        <p:spPr>
          <a:xfrm>
            <a:off x="3887391" y="987426"/>
            <a:ext cx="4629150" cy="4873625"/>
          </a:xfrm>
          <a:prstGeom prst="rect">
            <a:avLst/>
          </a:prstGeom>
          <a:noFill/>
          <a:ln>
            <a:noFill/>
          </a:ln>
        </p:spPr>
      </p:sp>
      <p:sp>
        <p:nvSpPr>
          <p:cNvPr id="68" name="Google Shape;68;p22"/>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idx="1" type="subTitle"/>
          </p:nvPr>
        </p:nvSpPr>
        <p:spPr>
          <a:xfrm>
            <a:off x="2933518" y="2474599"/>
            <a:ext cx="5929413" cy="1072599"/>
          </a:xfrm>
          <a:prstGeom prst="rect">
            <a:avLst/>
          </a:prstGeom>
          <a:noFill/>
          <a:ln>
            <a:noFill/>
          </a:ln>
        </p:spPr>
        <p:txBody>
          <a:bodyPr anchorCtr="0" anchor="t" bIns="45700" lIns="91425" spcFirstLastPara="1" rIns="91425" wrap="square" tIns="45700">
            <a:normAutofit fontScale="92500" lnSpcReduction="10000"/>
          </a:bodyPr>
          <a:lstStyle/>
          <a:p>
            <a:pPr indent="0" lvl="0" marL="0" rtl="0" algn="ctr">
              <a:lnSpc>
                <a:spcPct val="90000"/>
              </a:lnSpc>
              <a:spcBef>
                <a:spcPts val="0"/>
              </a:spcBef>
              <a:spcAft>
                <a:spcPts val="0"/>
              </a:spcAft>
              <a:buClr>
                <a:schemeClr val="dk1"/>
              </a:buClr>
              <a:buSzPct val="100000"/>
              <a:buNone/>
            </a:pPr>
            <a:r>
              <a:t/>
            </a:r>
            <a:endParaRPr/>
          </a:p>
          <a:p>
            <a:pPr indent="0" lvl="0" marL="0" rtl="0" algn="ctr">
              <a:lnSpc>
                <a:spcPct val="90000"/>
              </a:lnSpc>
              <a:spcBef>
                <a:spcPts val="750"/>
              </a:spcBef>
              <a:spcAft>
                <a:spcPts val="0"/>
              </a:spcAft>
              <a:buClr>
                <a:srgbClr val="666666"/>
              </a:buClr>
              <a:buSzPct val="100000"/>
              <a:buNone/>
            </a:pPr>
            <a:r>
              <a:rPr b="1" i="1" lang="en-US" sz="2400">
                <a:solidFill>
                  <a:srgbClr val="666666"/>
                </a:solidFill>
              </a:rPr>
              <a:t>Dimitris Konstantakopoulos</a:t>
            </a:r>
            <a:endParaRPr b="1" i="1" sz="2400">
              <a:solidFill>
                <a:srgbClr val="666666"/>
              </a:solidFill>
            </a:endParaRPr>
          </a:p>
          <a:p>
            <a:pPr indent="0" lvl="0" marL="0" rtl="0" algn="ctr">
              <a:lnSpc>
                <a:spcPct val="90000"/>
              </a:lnSpc>
              <a:spcBef>
                <a:spcPts val="750"/>
              </a:spcBef>
              <a:spcAft>
                <a:spcPts val="0"/>
              </a:spcAft>
              <a:buClr>
                <a:srgbClr val="666666"/>
              </a:buClr>
              <a:buSzPct val="100000"/>
              <a:buNone/>
            </a:pPr>
            <a:r>
              <a:rPr b="1" i="1" lang="en-US" sz="2400">
                <a:solidFill>
                  <a:srgbClr val="666666"/>
                </a:solidFill>
              </a:rPr>
              <a:t>Evangelia Baou</a:t>
            </a:r>
            <a:endParaRPr/>
          </a:p>
          <a:p>
            <a:pPr indent="0" lvl="0" marL="0" rtl="0" algn="ctr">
              <a:lnSpc>
                <a:spcPct val="90000"/>
              </a:lnSpc>
              <a:spcBef>
                <a:spcPts val="750"/>
              </a:spcBef>
              <a:spcAft>
                <a:spcPts val="0"/>
              </a:spcAft>
              <a:buClr>
                <a:schemeClr val="dk1"/>
              </a:buClr>
              <a:buSzPct val="100000"/>
              <a:buNone/>
            </a:pPr>
            <a:r>
              <a:t/>
            </a:r>
            <a:endParaRPr sz="2400"/>
          </a:p>
          <a:p>
            <a:pPr indent="0" lvl="0" marL="0" rtl="0" algn="ctr">
              <a:lnSpc>
                <a:spcPct val="90000"/>
              </a:lnSpc>
              <a:spcBef>
                <a:spcPts val="750"/>
              </a:spcBef>
              <a:spcAft>
                <a:spcPts val="0"/>
              </a:spcAft>
              <a:buClr>
                <a:schemeClr val="dk1"/>
              </a:buClr>
              <a:buSzPct val="100000"/>
              <a:buNone/>
            </a:pPr>
            <a:r>
              <a:t/>
            </a:r>
            <a:endParaRPr/>
          </a:p>
        </p:txBody>
      </p:sp>
      <p:pic>
        <p:nvPicPr>
          <p:cNvPr id="90" name="Google Shape;90;p1"/>
          <p:cNvPicPr preferRelativeResize="0"/>
          <p:nvPr/>
        </p:nvPicPr>
        <p:blipFill rotWithShape="1">
          <a:blip r:embed="rId3">
            <a:alphaModFix/>
          </a:blip>
          <a:srcRect b="0" l="0" r="0" t="0"/>
          <a:stretch/>
        </p:blipFill>
        <p:spPr>
          <a:xfrm>
            <a:off x="0" y="0"/>
            <a:ext cx="1209675" cy="1438275"/>
          </a:xfrm>
          <a:prstGeom prst="rect">
            <a:avLst/>
          </a:prstGeom>
          <a:noFill/>
          <a:ln>
            <a:noFill/>
          </a:ln>
        </p:spPr>
      </p:pic>
      <p:sp>
        <p:nvSpPr>
          <p:cNvPr id="91" name="Google Shape;91;p1"/>
          <p:cNvSpPr txBox="1"/>
          <p:nvPr/>
        </p:nvSpPr>
        <p:spPr>
          <a:xfrm>
            <a:off x="2933519" y="937832"/>
            <a:ext cx="5929413" cy="1000885"/>
          </a:xfrm>
          <a:prstGeom prst="rect">
            <a:avLst/>
          </a:prstGeom>
          <a:noFill/>
          <a:ln>
            <a:noFill/>
          </a:ln>
        </p:spPr>
        <p:txBody>
          <a:bodyPr anchorCtr="0" anchor="b" bIns="34275" lIns="68575" spcFirstLastPara="1" rIns="68575" wrap="square" tIns="34275">
            <a:noAutofit/>
          </a:bodyPr>
          <a:lstStyle/>
          <a:p>
            <a:pPr indent="0" lvl="0" marL="0" marR="0" rtl="0" algn="ctr">
              <a:lnSpc>
                <a:spcPct val="90000"/>
              </a:lnSpc>
              <a:spcBef>
                <a:spcPts val="0"/>
              </a:spcBef>
              <a:spcAft>
                <a:spcPts val="0"/>
              </a:spcAft>
              <a:buClr>
                <a:schemeClr val="dk1"/>
              </a:buClr>
              <a:buSzPts val="2400"/>
              <a:buFont typeface="Calibri"/>
              <a:buNone/>
            </a:pPr>
            <a:r>
              <a:t/>
            </a:r>
            <a:endParaRPr b="1" i="0" sz="2400" u="none" cap="none" strike="noStrike">
              <a:solidFill>
                <a:schemeClr val="dk1"/>
              </a:solidFill>
              <a:latin typeface="Calibri"/>
              <a:ea typeface="Calibri"/>
              <a:cs typeface="Calibri"/>
              <a:sym typeface="Calibri"/>
            </a:endParaRPr>
          </a:p>
          <a:p>
            <a:pPr indent="0" lvl="0" marL="0" marR="0" rtl="0" algn="ctr">
              <a:lnSpc>
                <a:spcPct val="100000"/>
              </a:lnSpc>
              <a:spcBef>
                <a:spcPts val="400"/>
              </a:spcBef>
              <a:spcAft>
                <a:spcPts val="0"/>
              </a:spcAft>
              <a:buClr>
                <a:schemeClr val="dk1"/>
              </a:buClr>
              <a:buSzPts val="2000"/>
              <a:buFont typeface="Arial"/>
              <a:buNone/>
            </a:pPr>
            <a:r>
              <a:t/>
            </a:r>
            <a:endParaRPr b="1" i="0" sz="2000" u="none" cap="none" strike="noStrike">
              <a:solidFill>
                <a:srgbClr val="5C5C5C"/>
              </a:solidFill>
              <a:latin typeface="Calibri"/>
              <a:ea typeface="Calibri"/>
              <a:cs typeface="Calibri"/>
              <a:sym typeface="Calibri"/>
            </a:endParaRPr>
          </a:p>
          <a:p>
            <a:pPr indent="0" lvl="0" marL="0" marR="0" rtl="0" algn="ctr">
              <a:lnSpc>
                <a:spcPct val="100000"/>
              </a:lnSpc>
              <a:spcBef>
                <a:spcPts val="400"/>
              </a:spcBef>
              <a:spcAft>
                <a:spcPts val="0"/>
              </a:spcAft>
              <a:buClr>
                <a:schemeClr val="dk1"/>
              </a:buClr>
              <a:buSzPts val="2000"/>
              <a:buFont typeface="Arial"/>
              <a:buNone/>
            </a:pPr>
            <a:r>
              <a:t/>
            </a:r>
            <a:endParaRPr b="1" i="0" sz="2000" u="none" cap="none" strike="noStrike">
              <a:solidFill>
                <a:srgbClr val="5C5C5C"/>
              </a:solidFill>
              <a:latin typeface="Calibri"/>
              <a:ea typeface="Calibri"/>
              <a:cs typeface="Calibri"/>
              <a:sym typeface="Calibri"/>
            </a:endParaRPr>
          </a:p>
          <a:p>
            <a:pPr indent="0" lvl="0" marL="0" marR="0" rtl="0" algn="ctr">
              <a:lnSpc>
                <a:spcPct val="100000"/>
              </a:lnSpc>
              <a:spcBef>
                <a:spcPts val="560"/>
              </a:spcBef>
              <a:spcAft>
                <a:spcPts val="0"/>
              </a:spcAft>
              <a:buClr>
                <a:schemeClr val="dk1"/>
              </a:buClr>
              <a:buSzPts val="2800"/>
              <a:buFont typeface="Calibri"/>
              <a:buNone/>
            </a:pPr>
            <a:br>
              <a:rPr b="1" i="0" lang="en-US" sz="2800" u="none" cap="none" strike="noStrike">
                <a:solidFill>
                  <a:schemeClr val="dk1"/>
                </a:solidFill>
                <a:latin typeface="Calibri"/>
                <a:ea typeface="Calibri"/>
                <a:cs typeface="Calibri"/>
                <a:sym typeface="Calibri"/>
              </a:rPr>
            </a:br>
            <a:r>
              <a:rPr b="1" i="0" lang="en-US" sz="2800" u="none" cap="none" strike="noStrike">
                <a:solidFill>
                  <a:srgbClr val="002060"/>
                </a:solidFill>
                <a:latin typeface="Calibri"/>
                <a:ea typeface="Calibri"/>
                <a:cs typeface="Calibri"/>
                <a:sym typeface="Calibri"/>
              </a:rPr>
              <a:t>Artificial Intelligence Applications:</a:t>
            </a:r>
            <a:r>
              <a:rPr b="1" i="0" lang="en-US" sz="2800" u="none" cap="none" strike="noStrike">
                <a:solidFill>
                  <a:schemeClr val="dk1"/>
                </a:solidFill>
                <a:latin typeface="Calibri"/>
                <a:ea typeface="Calibri"/>
                <a:cs typeface="Calibri"/>
                <a:sym typeface="Calibri"/>
              </a:rPr>
              <a:t> </a:t>
            </a:r>
            <a:endParaRPr b="1" i="0" sz="2800" u="none" cap="none" strike="noStrike">
              <a:solidFill>
                <a:schemeClr val="dk1"/>
              </a:solidFill>
              <a:latin typeface="Calibri"/>
              <a:ea typeface="Calibri"/>
              <a:cs typeface="Calibri"/>
              <a:sym typeface="Calibri"/>
            </a:endParaRPr>
          </a:p>
          <a:p>
            <a:pPr indent="0" lvl="0" marL="0" marR="0" rtl="0" algn="ctr">
              <a:lnSpc>
                <a:spcPct val="100000"/>
              </a:lnSpc>
              <a:spcBef>
                <a:spcPts val="400"/>
              </a:spcBef>
              <a:spcAft>
                <a:spcPts val="0"/>
              </a:spcAft>
              <a:buClr>
                <a:srgbClr val="5C5C5C"/>
              </a:buClr>
              <a:buSzPts val="2000"/>
              <a:buFont typeface="Arial"/>
              <a:buNone/>
            </a:pPr>
            <a:r>
              <a:rPr b="1" i="0" lang="en-US" sz="2000" u="none" cap="none" strike="noStrike">
                <a:solidFill>
                  <a:srgbClr val="5C5C5C"/>
                </a:solidFill>
                <a:latin typeface="Calibri"/>
                <a:ea typeface="Calibri"/>
                <a:cs typeface="Calibri"/>
                <a:sym typeface="Calibri"/>
              </a:rPr>
              <a:t>Text-based depression detection</a:t>
            </a:r>
            <a:endParaRPr/>
          </a:p>
          <a:p>
            <a:pPr indent="0" lvl="0" marL="0" marR="0" rtl="0" algn="ctr">
              <a:lnSpc>
                <a:spcPct val="90000"/>
              </a:lnSpc>
              <a:spcBef>
                <a:spcPts val="0"/>
              </a:spcBef>
              <a:spcAft>
                <a:spcPts val="0"/>
              </a:spcAft>
              <a:buClr>
                <a:schemeClr val="dk1"/>
              </a:buClr>
              <a:buSzPts val="2400"/>
              <a:buFont typeface="Calibri"/>
              <a:buNone/>
            </a:pPr>
            <a:r>
              <a:t/>
            </a:r>
            <a:endParaRPr b="1" i="0" sz="2400" u="none" cap="none" strike="noStrike">
              <a:solidFill>
                <a:schemeClr val="dk1"/>
              </a:solidFill>
              <a:latin typeface="Calibri"/>
              <a:ea typeface="Calibri"/>
              <a:cs typeface="Calibri"/>
              <a:sym typeface="Calibri"/>
            </a:endParaRPr>
          </a:p>
        </p:txBody>
      </p:sp>
      <p:pic>
        <p:nvPicPr>
          <p:cNvPr id="92" name="Google Shape;92;p1"/>
          <p:cNvPicPr preferRelativeResize="0"/>
          <p:nvPr/>
        </p:nvPicPr>
        <p:blipFill rotWithShape="1">
          <a:blip r:embed="rId4">
            <a:alphaModFix/>
          </a:blip>
          <a:srcRect b="0" l="0" r="0" t="0"/>
          <a:stretch/>
        </p:blipFill>
        <p:spPr>
          <a:xfrm>
            <a:off x="1209675" y="0"/>
            <a:ext cx="1412227" cy="1438275"/>
          </a:xfrm>
          <a:prstGeom prst="rect">
            <a:avLst/>
          </a:prstGeom>
          <a:noFill/>
          <a:ln>
            <a:noFill/>
          </a:ln>
        </p:spPr>
      </p:pic>
      <p:sp>
        <p:nvSpPr>
          <p:cNvPr id="93" name="Google Shape;93;p1"/>
          <p:cNvSpPr/>
          <p:nvPr/>
        </p:nvSpPr>
        <p:spPr>
          <a:xfrm>
            <a:off x="5490582" y="6431430"/>
            <a:ext cx="1269627" cy="21541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D3D3D"/>
              </a:buClr>
              <a:buSzPts val="1400"/>
              <a:buFont typeface="Calibri"/>
              <a:buNone/>
            </a:pPr>
            <a:r>
              <a:rPr b="1" i="0" lang="en-US" sz="1400" u="none" cap="none" strike="noStrike">
                <a:solidFill>
                  <a:srgbClr val="3D3D3D"/>
                </a:solidFill>
                <a:latin typeface="Calibri"/>
                <a:ea typeface="Calibri"/>
                <a:cs typeface="Calibri"/>
                <a:sym typeface="Calibri"/>
              </a:rPr>
              <a:t>Athens, 2021</a:t>
            </a:r>
            <a:endParaRPr b="1" i="0" sz="1600" u="none" cap="none" strike="noStrike">
              <a:solidFill>
                <a:srgbClr val="3D3D3D"/>
              </a:solidFill>
              <a:latin typeface="Calibri"/>
              <a:ea typeface="Calibri"/>
              <a:cs typeface="Calibri"/>
              <a:sym typeface="Calibri"/>
            </a:endParaRPr>
          </a:p>
        </p:txBody>
      </p:sp>
      <p:sp>
        <p:nvSpPr>
          <p:cNvPr id="94" name="Google Shape;94;p1"/>
          <p:cNvSpPr/>
          <p:nvPr/>
        </p:nvSpPr>
        <p:spPr>
          <a:xfrm>
            <a:off x="1" y="0"/>
            <a:ext cx="2746395" cy="2001838"/>
          </a:xfrm>
          <a:prstGeom prst="rect">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5" name="Google Shape;95;p1"/>
          <p:cNvSpPr/>
          <p:nvPr/>
        </p:nvSpPr>
        <p:spPr>
          <a:xfrm>
            <a:off x="9331" y="2001838"/>
            <a:ext cx="2746395" cy="4856162"/>
          </a:xfrm>
          <a:prstGeom prst="rect">
            <a:avLst/>
          </a:prstGeom>
          <a:solidFill>
            <a:srgbClr val="00194C"/>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lt1"/>
                </a:solidFill>
                <a:latin typeface="Arial"/>
                <a:ea typeface="Arial"/>
                <a:cs typeface="Arial"/>
                <a:sym typeface="Arial"/>
              </a:rPr>
              <a:t>Department of Digital Systems</a:t>
            </a:r>
            <a:endParaRPr b="0" i="0" sz="12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1200" u="none" cap="none" strike="noStrike">
                <a:solidFill>
                  <a:schemeClr val="lt1"/>
                </a:solidFill>
                <a:latin typeface="Arial"/>
                <a:ea typeface="Arial"/>
                <a:cs typeface="Arial"/>
                <a:sym typeface="Arial"/>
              </a:rPr>
              <a:t>MSc </a:t>
            </a:r>
            <a:r>
              <a:rPr b="0" i="0" lang="en-US" sz="1200" u="none" cap="none" strike="noStrike">
                <a:solidFill>
                  <a:schemeClr val="lt1"/>
                </a:solidFill>
                <a:latin typeface="Calibri"/>
                <a:ea typeface="Calibri"/>
                <a:cs typeface="Calibri"/>
                <a:sym typeface="Calibri"/>
              </a:rPr>
              <a:t>Artificial</a:t>
            </a:r>
            <a:r>
              <a:rPr b="0" i="0" lang="en-US" sz="1200" u="none" cap="none" strike="noStrike">
                <a:solidFill>
                  <a:schemeClr val="lt1"/>
                </a:solidFill>
                <a:latin typeface="Arial"/>
                <a:ea typeface="Arial"/>
                <a:cs typeface="Arial"/>
                <a:sym typeface="Arial"/>
              </a:rPr>
              <a:t> Intelligence</a:t>
            </a:r>
            <a:endParaRPr/>
          </a:p>
        </p:txBody>
      </p:sp>
      <p:sp>
        <p:nvSpPr>
          <p:cNvPr id="96" name="Google Shape;96;p1"/>
          <p:cNvSpPr txBox="1"/>
          <p:nvPr/>
        </p:nvSpPr>
        <p:spPr>
          <a:xfrm>
            <a:off x="102637" y="2304661"/>
            <a:ext cx="216470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University of Piraeus-NCSR ’Demokritos’</a:t>
            </a:r>
            <a:endParaRPr/>
          </a:p>
        </p:txBody>
      </p:sp>
      <p:sp>
        <p:nvSpPr>
          <p:cNvPr id="97" name="Google Shape;97;p1"/>
          <p:cNvSpPr txBox="1"/>
          <p:nvPr/>
        </p:nvSpPr>
        <p:spPr>
          <a:xfrm>
            <a:off x="2765056" y="4083080"/>
            <a:ext cx="6552728" cy="2030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55A11"/>
              </a:buClr>
              <a:buSzPts val="1600"/>
              <a:buFont typeface="Arial"/>
              <a:buNone/>
            </a:pPr>
            <a:r>
              <a:t/>
            </a:r>
            <a:endParaRPr b="0" i="0" sz="1600" u="none" cap="none" strike="noStrike">
              <a:solidFill>
                <a:srgbClr val="5C5C5C"/>
              </a:solidFill>
              <a:latin typeface="Calibri"/>
              <a:ea typeface="Calibri"/>
              <a:cs typeface="Calibri"/>
              <a:sym typeface="Calibri"/>
            </a:endParaRPr>
          </a:p>
          <a:p>
            <a:pPr indent="0" lvl="0" marL="0" marR="0" rtl="0" algn="ctr">
              <a:lnSpc>
                <a:spcPct val="100000"/>
              </a:lnSpc>
              <a:spcBef>
                <a:spcPts val="320"/>
              </a:spcBef>
              <a:spcAft>
                <a:spcPts val="0"/>
              </a:spcAft>
              <a:buClr>
                <a:srgbClr val="5C5C5C"/>
              </a:buClr>
              <a:buSzPts val="1600"/>
              <a:buFont typeface="Arial"/>
              <a:buNone/>
            </a:pPr>
            <a:r>
              <a:rPr b="0" i="0" lang="en-US" sz="1600" u="none" cap="none" strike="noStrike">
                <a:solidFill>
                  <a:srgbClr val="5C5C5C"/>
                </a:solidFill>
                <a:latin typeface="Calibri"/>
                <a:ea typeface="Calibri"/>
                <a:cs typeface="Calibri"/>
                <a:sym typeface="Calibri"/>
              </a:rPr>
              <a:t>Hlias Magklogiannis</a:t>
            </a:r>
            <a:endParaRPr b="0" i="0" sz="1600" u="none" cap="none" strike="noStrike">
              <a:solidFill>
                <a:srgbClr val="5C5C5C"/>
              </a:solidFill>
              <a:latin typeface="Calibri"/>
              <a:ea typeface="Calibri"/>
              <a:cs typeface="Calibri"/>
              <a:sym typeface="Calibri"/>
            </a:endParaRPr>
          </a:p>
          <a:p>
            <a:pPr indent="0" lvl="0" marL="0" marR="0" rtl="0" algn="l">
              <a:lnSpc>
                <a:spcPct val="100000"/>
              </a:lnSpc>
              <a:spcBef>
                <a:spcPts val="320"/>
              </a:spcBef>
              <a:spcAft>
                <a:spcPts val="0"/>
              </a:spcAft>
              <a:buClr>
                <a:srgbClr val="C55A11"/>
              </a:buClr>
              <a:buSzPts val="1600"/>
              <a:buFont typeface="Arial"/>
              <a:buNone/>
            </a:pPr>
            <a:r>
              <a:t/>
            </a:r>
            <a:endParaRPr b="0" i="0" sz="1600" u="none" cap="none" strike="noStrike">
              <a:solidFill>
                <a:srgbClr val="5C5C5C"/>
              </a:solidFill>
              <a:latin typeface="Calibri"/>
              <a:ea typeface="Calibri"/>
              <a:cs typeface="Calibri"/>
              <a:sym typeface="Calibri"/>
            </a:endParaRPr>
          </a:p>
          <a:p>
            <a:pPr indent="0" lvl="0" marL="0" marR="0" rtl="0" algn="l">
              <a:lnSpc>
                <a:spcPct val="100000"/>
              </a:lnSpc>
              <a:spcBef>
                <a:spcPts val="320"/>
              </a:spcBef>
              <a:spcAft>
                <a:spcPts val="0"/>
              </a:spcAft>
              <a:buClr>
                <a:srgbClr val="C55A11"/>
              </a:buClr>
              <a:buSzPts val="1600"/>
              <a:buFont typeface="Arial"/>
              <a:buNone/>
            </a:pPr>
            <a:r>
              <a:t/>
            </a:r>
            <a:endParaRPr b="0" i="0" sz="1600" u="none" cap="none" strike="noStrike">
              <a:solidFill>
                <a:srgbClr val="5C5C5C"/>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p12"/>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4" name="Google Shape;154;p12"/>
          <p:cNvSpPr/>
          <p:nvPr/>
        </p:nvSpPr>
        <p:spPr>
          <a:xfrm flipH="1" rot="-2700000">
            <a:off x="-282117" y="-253670"/>
            <a:ext cx="137072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5" name="Google Shape;155;p12"/>
          <p:cNvSpPr/>
          <p:nvPr/>
        </p:nvSpPr>
        <p:spPr>
          <a:xfrm flipH="1" rot="-2700000">
            <a:off x="668730" y="422146"/>
            <a:ext cx="484026"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 name="Google Shape;156;p12"/>
          <p:cNvSpPr/>
          <p:nvPr/>
        </p:nvSpPr>
        <p:spPr>
          <a:xfrm flipH="1" rot="-2700000">
            <a:off x="7532611" y="655140"/>
            <a:ext cx="515604"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7" name="Google Shape;157;p12"/>
          <p:cNvSpPr/>
          <p:nvPr/>
        </p:nvSpPr>
        <p:spPr>
          <a:xfrm flipH="1" rot="10800000">
            <a:off x="7017482" y="0"/>
            <a:ext cx="2126518"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8" name="Google Shape;158;p12"/>
          <p:cNvSpPr/>
          <p:nvPr/>
        </p:nvSpPr>
        <p:spPr>
          <a:xfrm flipH="1">
            <a:off x="5982258" y="6115501"/>
            <a:ext cx="1120884"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Logo&#10;&#10;Description automatically generated" id="159" name="Google Shape;159;p12"/>
          <p:cNvPicPr preferRelativeResize="0"/>
          <p:nvPr/>
        </p:nvPicPr>
        <p:blipFill rotWithShape="1">
          <a:blip r:embed="rId3">
            <a:alphaModFix/>
          </a:blip>
          <a:srcRect b="0" l="0" r="0" t="0"/>
          <a:stretch/>
        </p:blipFill>
        <p:spPr>
          <a:xfrm>
            <a:off x="482600" y="914019"/>
            <a:ext cx="8178799" cy="5029960"/>
          </a:xfrm>
          <a:prstGeom prst="rect">
            <a:avLst/>
          </a:prstGeom>
          <a:noFill/>
          <a:ln>
            <a:noFill/>
          </a:ln>
        </p:spPr>
      </p:pic>
      <p:sp>
        <p:nvSpPr>
          <p:cNvPr id="160" name="Google Shape;160;p12"/>
          <p:cNvSpPr/>
          <p:nvPr/>
        </p:nvSpPr>
        <p:spPr>
          <a:xfrm flipH="1">
            <a:off x="5703060" y="6453143"/>
            <a:ext cx="611177"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idx="1" type="body"/>
          </p:nvPr>
        </p:nvSpPr>
        <p:spPr>
          <a:xfrm>
            <a:off x="457200" y="102637"/>
            <a:ext cx="8229600" cy="6578081"/>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70000"/>
              </a:lnSpc>
              <a:spcBef>
                <a:spcPts val="0"/>
              </a:spcBef>
              <a:spcAft>
                <a:spcPts val="0"/>
              </a:spcAft>
              <a:buClr>
                <a:schemeClr val="lt1"/>
              </a:buClr>
              <a:buSzPts val="1400"/>
              <a:buFont typeface="Arial"/>
              <a:buNone/>
            </a:pPr>
            <a:r>
              <a:t/>
            </a:r>
            <a:endParaRPr b="1" i="0" sz="1400" u="sng"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1" i="0" sz="1400" u="sng"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1" i="0" sz="1400" u="sng"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1" i="0" sz="1400" u="sng"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1" i="0" sz="1400" u="sng"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1" i="0" sz="1400" u="sng"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rgbClr val="424242"/>
              </a:buClr>
              <a:buSzPts val="1400"/>
              <a:buFont typeface="Arial"/>
              <a:buNone/>
            </a:pPr>
            <a:r>
              <a:rPr b="1" i="0" lang="en-US" sz="1400" u="sng" cap="none" strike="noStrike">
                <a:solidFill>
                  <a:srgbClr val="424242"/>
                </a:solidFill>
                <a:latin typeface="Calibri"/>
                <a:ea typeface="Calibri"/>
                <a:cs typeface="Calibri"/>
                <a:sym typeface="Calibri"/>
              </a:rPr>
              <a:t>Problem Definition</a:t>
            </a:r>
            <a:endParaRPr/>
          </a:p>
          <a:p>
            <a:pPr indent="-285750" lvl="0" marL="285750" marR="0" rtl="0" algn="just">
              <a:lnSpc>
                <a:spcPct val="170000"/>
              </a:lnSpc>
              <a:spcBef>
                <a:spcPts val="280"/>
              </a:spcBef>
              <a:spcAft>
                <a:spcPts val="0"/>
              </a:spcAft>
              <a:buClr>
                <a:srgbClr val="000000"/>
              </a:buClr>
              <a:buSzPts val="1400"/>
              <a:buFont typeface="Noto Sans Symbols"/>
              <a:buChar char="▪"/>
            </a:pPr>
            <a:r>
              <a:rPr b="0" i="0" lang="en-US" sz="1400" u="none" cap="none" strike="noStrike">
                <a:solidFill>
                  <a:srgbClr val="000000"/>
                </a:solidFill>
                <a:latin typeface="Calibri"/>
                <a:ea typeface="Calibri"/>
                <a:cs typeface="Calibri"/>
                <a:sym typeface="Calibri"/>
              </a:rPr>
              <a:t>Detection of patients’ mental health state based on text clinical interviews.</a:t>
            </a:r>
            <a:endParaRPr/>
          </a:p>
          <a:p>
            <a:pPr indent="-285750" lvl="0" marL="285750" marR="0" rtl="0" algn="just">
              <a:lnSpc>
                <a:spcPct val="170000"/>
              </a:lnSpc>
              <a:spcBef>
                <a:spcPts val="280"/>
              </a:spcBef>
              <a:spcAft>
                <a:spcPts val="0"/>
              </a:spcAft>
              <a:buClr>
                <a:srgbClr val="000000"/>
              </a:buClr>
              <a:buSzPts val="1400"/>
              <a:buFont typeface="Noto Sans Symbols"/>
              <a:buChar char="▪"/>
            </a:pPr>
            <a:r>
              <a:rPr b="0" i="0" lang="en-US" sz="1400" u="none" cap="none" strike="noStrike">
                <a:solidFill>
                  <a:srgbClr val="000000"/>
                </a:solidFill>
                <a:latin typeface="Calibri"/>
                <a:ea typeface="Calibri"/>
                <a:cs typeface="Calibri"/>
                <a:sym typeface="Calibri"/>
              </a:rPr>
              <a:t>Why?</a:t>
            </a:r>
            <a:endParaRPr/>
          </a:p>
          <a:p>
            <a:pPr indent="-285750" lvl="0" marL="914400" marR="0" rtl="0" algn="just">
              <a:lnSpc>
                <a:spcPct val="170000"/>
              </a:lnSpc>
              <a:spcBef>
                <a:spcPts val="280"/>
              </a:spcBef>
              <a:spcAft>
                <a:spcPts val="0"/>
              </a:spcAft>
              <a:buClr>
                <a:srgbClr val="000000"/>
              </a:buClr>
              <a:buSzPts val="1400"/>
              <a:buFont typeface="Noto Sans Symbols"/>
              <a:buChar char="✔"/>
            </a:pPr>
            <a:r>
              <a:rPr b="0" i="0" lang="en-US" sz="1400" u="none" cap="none" strike="noStrike">
                <a:solidFill>
                  <a:srgbClr val="000000"/>
                </a:solidFill>
                <a:latin typeface="Calibri"/>
                <a:ea typeface="Calibri"/>
                <a:cs typeface="Calibri"/>
                <a:sym typeface="Calibri"/>
              </a:rPr>
              <a:t>Depression in a disease that affects millions of individuals around the world</a:t>
            </a:r>
            <a:endParaRPr/>
          </a:p>
          <a:p>
            <a:pPr indent="-285750" lvl="0" marL="914400" marR="0" rtl="0" algn="just">
              <a:lnSpc>
                <a:spcPct val="170000"/>
              </a:lnSpc>
              <a:spcBef>
                <a:spcPts val="280"/>
              </a:spcBef>
              <a:spcAft>
                <a:spcPts val="0"/>
              </a:spcAft>
              <a:buClr>
                <a:srgbClr val="000000"/>
              </a:buClr>
              <a:buSzPts val="1400"/>
              <a:buFont typeface="Noto Sans Symbols"/>
              <a:buChar char="✔"/>
            </a:pPr>
            <a:r>
              <a:rPr b="0" i="0" lang="en-US" sz="1400" u="none" cap="none" strike="noStrike">
                <a:solidFill>
                  <a:srgbClr val="000000"/>
                </a:solidFill>
                <a:latin typeface="Calibri"/>
                <a:ea typeface="Calibri"/>
                <a:cs typeface="Calibri"/>
                <a:sym typeface="Calibri"/>
              </a:rPr>
              <a:t>Efficient and effective automatic depression diagnosis can be of substantial benefit</a:t>
            </a:r>
            <a:endParaRPr/>
          </a:p>
          <a:p>
            <a:pPr indent="-285750" lvl="0" marL="285750" marR="0" rtl="0" algn="just">
              <a:lnSpc>
                <a:spcPct val="170000"/>
              </a:lnSpc>
              <a:spcBef>
                <a:spcPts val="280"/>
              </a:spcBef>
              <a:spcAft>
                <a:spcPts val="0"/>
              </a:spcAft>
              <a:buClr>
                <a:srgbClr val="000000"/>
              </a:buClr>
              <a:buSzPts val="1400"/>
              <a:buFont typeface="Noto Sans Symbols"/>
              <a:buChar char="▪"/>
            </a:pPr>
            <a:r>
              <a:rPr b="0" i="0" lang="en-US" sz="1400" u="none" cap="none" strike="noStrike">
                <a:solidFill>
                  <a:srgbClr val="000000"/>
                </a:solidFill>
                <a:latin typeface="Calibri"/>
                <a:ea typeface="Calibri"/>
                <a:cs typeface="Calibri"/>
                <a:sym typeface="Calibri"/>
              </a:rPr>
              <a:t>Binary classification problem</a:t>
            </a:r>
            <a:endParaRPr b="0" i="0" sz="1100" u="none" cap="none" strike="noStrike">
              <a:solidFill>
                <a:schemeClr val="dk1"/>
              </a:solidFill>
              <a:latin typeface="Calibri"/>
              <a:ea typeface="Calibri"/>
              <a:cs typeface="Calibri"/>
              <a:sym typeface="Calibri"/>
            </a:endParaRPr>
          </a:p>
          <a:p>
            <a:pPr indent="0" lvl="0" marL="0" marR="0" rtl="0" algn="l">
              <a:lnSpc>
                <a:spcPct val="170000"/>
              </a:lnSpc>
              <a:spcBef>
                <a:spcPts val="280"/>
              </a:spcBef>
              <a:spcAft>
                <a:spcPts val="0"/>
              </a:spcAft>
              <a:buClr>
                <a:srgbClr val="424242"/>
              </a:buClr>
              <a:buSzPts val="1400"/>
              <a:buFont typeface="Arial"/>
              <a:buNone/>
            </a:pPr>
            <a:r>
              <a:rPr b="1" i="0" lang="en-US" sz="1400" u="sng" cap="none" strike="noStrike">
                <a:solidFill>
                  <a:srgbClr val="424242"/>
                </a:solidFill>
                <a:latin typeface="Calibri"/>
                <a:ea typeface="Calibri"/>
                <a:cs typeface="Calibri"/>
                <a:sym typeface="Calibri"/>
              </a:rPr>
              <a:t>The dataset</a:t>
            </a:r>
            <a:endParaRPr b="1" i="0" sz="1400" u="sng" cap="none" strike="noStrike">
              <a:solidFill>
                <a:srgbClr val="424242"/>
              </a:solidFill>
              <a:latin typeface="Calibri"/>
              <a:ea typeface="Calibri"/>
              <a:cs typeface="Calibri"/>
              <a:sym typeface="Calibri"/>
            </a:endParaRPr>
          </a:p>
          <a:p>
            <a:pPr indent="-285750" lvl="0" marL="285750" marR="0" rtl="0" algn="l">
              <a:lnSpc>
                <a:spcPct val="170000"/>
              </a:lnSpc>
              <a:spcBef>
                <a:spcPts val="280"/>
              </a:spcBef>
              <a:spcAft>
                <a:spcPts val="0"/>
              </a:spcAft>
              <a:buClr>
                <a:schemeClr val="dk1"/>
              </a:buClr>
              <a:buSzPts val="1400"/>
              <a:buFont typeface="Noto Sans Symbols"/>
              <a:buChar char="▪"/>
            </a:pPr>
            <a:r>
              <a:rPr b="0" i="0" lang="en-US" sz="1400" u="none" cap="none" strike="noStrike">
                <a:solidFill>
                  <a:schemeClr val="dk1"/>
                </a:solidFill>
                <a:latin typeface="Calibri"/>
                <a:ea typeface="Calibri"/>
                <a:cs typeface="Calibri"/>
                <a:sym typeface="Calibri"/>
              </a:rPr>
              <a:t>The dataset used in our study is part of a larger corpus, the Distress Analysis Interview Corpus (DAIC)</a:t>
            </a:r>
            <a:endParaRPr/>
          </a:p>
          <a:p>
            <a:pPr indent="-285750" lvl="0" marL="285750" marR="0" rtl="0" algn="l">
              <a:lnSpc>
                <a:spcPct val="170000"/>
              </a:lnSpc>
              <a:spcBef>
                <a:spcPts val="280"/>
              </a:spcBef>
              <a:spcAft>
                <a:spcPts val="0"/>
              </a:spcAft>
              <a:buClr>
                <a:schemeClr val="dk1"/>
              </a:buClr>
              <a:buSzPts val="1400"/>
              <a:buFont typeface="Noto Sans Symbols"/>
              <a:buChar char="▪"/>
            </a:pPr>
            <a:r>
              <a:rPr b="0" i="0" lang="en-US" sz="1400" u="none" cap="none" strike="noStrike">
                <a:solidFill>
                  <a:schemeClr val="dk1"/>
                </a:solidFill>
                <a:latin typeface="Calibri"/>
                <a:ea typeface="Calibri"/>
                <a:cs typeface="Calibri"/>
                <a:sym typeface="Calibri"/>
              </a:rPr>
              <a:t>This published dataset only includes 107 participants for the training part and 35 participants for the evaluation part.</a:t>
            </a:r>
            <a:endParaRPr/>
          </a:p>
          <a:p>
            <a:pPr indent="-285750" lvl="0" marL="285750" marR="0" rtl="0" algn="l">
              <a:lnSpc>
                <a:spcPct val="170000"/>
              </a:lnSpc>
              <a:spcBef>
                <a:spcPts val="280"/>
              </a:spcBef>
              <a:spcAft>
                <a:spcPts val="0"/>
              </a:spcAft>
              <a:buClr>
                <a:schemeClr val="dk1"/>
              </a:buClr>
              <a:buSzPts val="1400"/>
              <a:buFont typeface="Noto Sans Symbols"/>
              <a:buChar char="▪"/>
            </a:pPr>
            <a:r>
              <a:rPr b="0" i="0" lang="en-US" sz="1400" u="none" cap="none" strike="noStrike">
                <a:solidFill>
                  <a:schemeClr val="dk1"/>
                </a:solidFill>
                <a:latin typeface="Calibri"/>
                <a:ea typeface="Calibri"/>
                <a:cs typeface="Calibri"/>
                <a:sym typeface="Calibri"/>
              </a:rPr>
              <a:t>Type of data: Text</a:t>
            </a:r>
            <a:endParaRPr/>
          </a:p>
          <a:p>
            <a:pPr indent="0" lvl="0" marL="0" marR="0" rtl="0" algn="l">
              <a:lnSpc>
                <a:spcPct val="170000"/>
              </a:lnSpc>
              <a:spcBef>
                <a:spcPts val="280"/>
              </a:spcBef>
              <a:spcAft>
                <a:spcPts val="0"/>
              </a:spcAft>
              <a:buClr>
                <a:schemeClr val="lt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0" i="0" sz="1400" u="none" cap="none" strike="noStrike">
              <a:solidFill>
                <a:schemeClr val="dk1"/>
              </a:solidFill>
              <a:latin typeface="Calibri"/>
              <a:ea typeface="Calibri"/>
              <a:cs typeface="Calibri"/>
              <a:sym typeface="Calibri"/>
            </a:endParaRPr>
          </a:p>
          <a:p>
            <a:pPr indent="-196850" lvl="0" marL="285750" marR="0" rtl="0" algn="l">
              <a:lnSpc>
                <a:spcPct val="170000"/>
              </a:lnSpc>
              <a:spcBef>
                <a:spcPts val="280"/>
              </a:spcBef>
              <a:spcAft>
                <a:spcPts val="0"/>
              </a:spcAft>
              <a:buClr>
                <a:schemeClr val="lt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1" i="0" sz="1400" u="sng" cap="none" strike="noStrike">
              <a:solidFill>
                <a:srgbClr val="424242"/>
              </a:solidFill>
              <a:latin typeface="Calibri"/>
              <a:ea typeface="Calibri"/>
              <a:cs typeface="Calibri"/>
              <a:sym typeface="Calibri"/>
            </a:endParaRPr>
          </a:p>
          <a:p>
            <a:pPr indent="0" lvl="0" marL="0" marR="0" rtl="0" algn="just">
              <a:lnSpc>
                <a:spcPct val="170000"/>
              </a:lnSpc>
              <a:spcBef>
                <a:spcPts val="280"/>
              </a:spcBef>
              <a:spcAft>
                <a:spcPts val="0"/>
              </a:spcAft>
              <a:buClr>
                <a:schemeClr val="lt1"/>
              </a:buClr>
              <a:buSzPts val="1400"/>
              <a:buFont typeface="Arial"/>
              <a:buNone/>
            </a:pPr>
            <a:r>
              <a:t/>
            </a:r>
            <a:endParaRPr b="0" i="0" sz="1400" u="none" cap="none" strike="noStrike">
              <a:solidFill>
                <a:schemeClr val="dk1"/>
              </a:solidFill>
              <a:latin typeface="Calibri"/>
              <a:ea typeface="Calibri"/>
              <a:cs typeface="Calibri"/>
              <a:sym typeface="Calibri"/>
            </a:endParaRPr>
          </a:p>
          <a:p>
            <a:pPr indent="-139700" lvl="0" marL="228600" marR="0" rtl="0" algn="just">
              <a:lnSpc>
                <a:spcPct val="170000"/>
              </a:lnSpc>
              <a:spcBef>
                <a:spcPts val="280"/>
              </a:spcBef>
              <a:spcAft>
                <a:spcPts val="0"/>
              </a:spcAft>
              <a:buClr>
                <a:schemeClr val="lt1"/>
              </a:buClr>
              <a:buSzPts val="1400"/>
              <a:buFont typeface="Noto Sans Symbols"/>
              <a:buNone/>
            </a:pPr>
            <a:r>
              <a:t/>
            </a:r>
            <a:endParaRPr b="0" i="0" sz="1400" u="none" cap="none" strike="noStrike">
              <a:solidFill>
                <a:schemeClr val="dk1"/>
              </a:solidFill>
              <a:latin typeface="Calibri"/>
              <a:ea typeface="Calibri"/>
              <a:cs typeface="Calibri"/>
              <a:sym typeface="Calibri"/>
            </a:endParaRPr>
          </a:p>
          <a:p>
            <a:pPr indent="-158750" lvl="0" marL="228600" marR="0" rtl="0" algn="l">
              <a:lnSpc>
                <a:spcPct val="170000"/>
              </a:lnSpc>
              <a:spcBef>
                <a:spcPts val="220"/>
              </a:spcBef>
              <a:spcAft>
                <a:spcPts val="0"/>
              </a:spcAft>
              <a:buClr>
                <a:schemeClr val="lt1"/>
              </a:buClr>
              <a:buSzPts val="1100"/>
              <a:buFont typeface="Noto Sans Symbols"/>
              <a:buNone/>
            </a:pPr>
            <a:r>
              <a:t/>
            </a:r>
            <a:endParaRPr b="0" i="0" sz="1100" u="none" cap="none" strike="noStrike">
              <a:solidFill>
                <a:schemeClr val="dk1"/>
              </a:solidFill>
              <a:latin typeface="Calibri"/>
              <a:ea typeface="Calibri"/>
              <a:cs typeface="Calibri"/>
              <a:sym typeface="Calibri"/>
            </a:endParaRPr>
          </a:p>
          <a:p>
            <a:pPr indent="-158750" lvl="0" marL="228600" marR="0" rtl="0" algn="l">
              <a:lnSpc>
                <a:spcPct val="170000"/>
              </a:lnSpc>
              <a:spcBef>
                <a:spcPts val="220"/>
              </a:spcBef>
              <a:spcAft>
                <a:spcPts val="0"/>
              </a:spcAft>
              <a:buClr>
                <a:schemeClr val="lt1"/>
              </a:buClr>
              <a:buSzPts val="1100"/>
              <a:buFont typeface="Noto Sans Symbols"/>
              <a:buNone/>
            </a:pPr>
            <a:r>
              <a:t/>
            </a:r>
            <a:endParaRPr b="0" i="0" sz="1100" u="none" cap="none" strike="noStrike">
              <a:solidFill>
                <a:schemeClr val="dk1"/>
              </a:solidFill>
              <a:latin typeface="Calibri"/>
              <a:ea typeface="Calibri"/>
              <a:cs typeface="Calibri"/>
              <a:sym typeface="Calibri"/>
            </a:endParaRPr>
          </a:p>
          <a:p>
            <a:pPr indent="-158750" lvl="0" marL="228600" marR="0" rtl="0" algn="l">
              <a:lnSpc>
                <a:spcPct val="170000"/>
              </a:lnSpc>
              <a:spcBef>
                <a:spcPts val="220"/>
              </a:spcBef>
              <a:spcAft>
                <a:spcPts val="0"/>
              </a:spcAft>
              <a:buClr>
                <a:schemeClr val="lt1"/>
              </a:buClr>
              <a:buSzPts val="1100"/>
              <a:buFont typeface="Noto Sans Symbols"/>
              <a:buNone/>
            </a:pPr>
            <a:r>
              <a:t/>
            </a:r>
            <a:endParaRPr b="0" i="0" sz="1100" u="none" cap="none" strike="noStrike">
              <a:solidFill>
                <a:schemeClr val="dk1"/>
              </a:solidFill>
              <a:latin typeface="Calibri"/>
              <a:ea typeface="Calibri"/>
              <a:cs typeface="Calibri"/>
              <a:sym typeface="Calibri"/>
            </a:endParaRPr>
          </a:p>
          <a:p>
            <a:pPr indent="0" lvl="0" marL="0" marR="0" rtl="0" algn="l">
              <a:lnSpc>
                <a:spcPct val="170000"/>
              </a:lnSpc>
              <a:spcBef>
                <a:spcPts val="220"/>
              </a:spcBef>
              <a:spcAft>
                <a:spcPts val="0"/>
              </a:spcAft>
              <a:buClr>
                <a:schemeClr val="lt1"/>
              </a:buClr>
              <a:buSzPts val="1100"/>
              <a:buFont typeface="Arial"/>
              <a:buNone/>
            </a:pPr>
            <a:r>
              <a:t/>
            </a:r>
            <a:endParaRPr b="0" i="0" sz="1100" u="none" cap="none" strike="noStrike">
              <a:solidFill>
                <a:schemeClr val="dk1"/>
              </a:solidFill>
              <a:latin typeface="Calibri"/>
              <a:ea typeface="Calibri"/>
              <a:cs typeface="Calibri"/>
              <a:sym typeface="Calibri"/>
            </a:endParaRPr>
          </a:p>
          <a:p>
            <a:pPr indent="0" lvl="0" marL="0" marR="0" rtl="0" algn="l">
              <a:lnSpc>
                <a:spcPct val="170000"/>
              </a:lnSpc>
              <a:spcBef>
                <a:spcPts val="220"/>
              </a:spcBef>
              <a:spcAft>
                <a:spcPts val="0"/>
              </a:spcAft>
              <a:buClr>
                <a:schemeClr val="lt1"/>
              </a:buClr>
              <a:buSzPts val="1100"/>
              <a:buFont typeface="Arial"/>
              <a:buNone/>
            </a:pPr>
            <a:r>
              <a:t/>
            </a:r>
            <a:endParaRPr b="0" i="0" sz="1100" u="none" cap="none" strike="noStrike">
              <a:solidFill>
                <a:schemeClr val="dk1"/>
              </a:solidFill>
              <a:latin typeface="Calibri"/>
              <a:ea typeface="Calibri"/>
              <a:cs typeface="Calibri"/>
              <a:sym typeface="Calibri"/>
            </a:endParaRPr>
          </a:p>
          <a:p>
            <a:pPr indent="0" lvl="0" marL="0" marR="0" rtl="0" algn="l">
              <a:lnSpc>
                <a:spcPct val="170000"/>
              </a:lnSpc>
              <a:spcBef>
                <a:spcPts val="220"/>
              </a:spcBef>
              <a:spcAft>
                <a:spcPts val="0"/>
              </a:spcAft>
              <a:buClr>
                <a:schemeClr val="dk1"/>
              </a:buClr>
              <a:buSzPts val="1100"/>
              <a:buFont typeface="Arial"/>
              <a:buNone/>
            </a:pPr>
            <a:r>
              <a:rPr b="0" i="0" lang="en-US" sz="1100" u="none" cap="none" strike="noStrike">
                <a:solidFill>
                  <a:schemeClr val="dk1"/>
                </a:solidFill>
                <a:latin typeface="Calibri"/>
                <a:ea typeface="Calibri"/>
                <a:cs typeface="Calibri"/>
                <a:sym typeface="Calibri"/>
              </a:rPr>
              <a:t>  </a:t>
            </a:r>
            <a:endParaRPr/>
          </a:p>
        </p:txBody>
      </p:sp>
      <p:pic>
        <p:nvPicPr>
          <p:cNvPr descr="Chart, pie chart&#10;&#10;Description automatically generated" id="103" name="Google Shape;103;p2"/>
          <p:cNvPicPr preferRelativeResize="0"/>
          <p:nvPr/>
        </p:nvPicPr>
        <p:blipFill rotWithShape="1">
          <a:blip r:embed="rId3">
            <a:alphaModFix/>
          </a:blip>
          <a:srcRect b="0" l="0" r="0" t="0"/>
          <a:stretch/>
        </p:blipFill>
        <p:spPr>
          <a:xfrm>
            <a:off x="3230407" y="4726066"/>
            <a:ext cx="2683186" cy="177597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idx="1" type="body"/>
          </p:nvPr>
        </p:nvSpPr>
        <p:spPr>
          <a:xfrm>
            <a:off x="457200" y="218254"/>
            <a:ext cx="8229600" cy="6462464"/>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70000"/>
              </a:lnSpc>
              <a:spcBef>
                <a:spcPts val="0"/>
              </a:spcBef>
              <a:spcAft>
                <a:spcPts val="0"/>
              </a:spcAft>
              <a:buClr>
                <a:schemeClr val="lt1"/>
              </a:buClr>
              <a:buSzPts val="1400"/>
              <a:buFont typeface="Arial"/>
              <a:buNone/>
            </a:pPr>
            <a:r>
              <a:t/>
            </a:r>
            <a:endParaRPr b="1" i="0" sz="1400" u="sng"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1" i="0" sz="1400" u="sng"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rgbClr val="424242"/>
              </a:buClr>
              <a:buSzPts val="1400"/>
              <a:buFont typeface="Arial"/>
              <a:buNone/>
            </a:pPr>
            <a:r>
              <a:rPr b="1" i="0" lang="en-US" sz="1400" u="sng" cap="none" strike="noStrike">
                <a:solidFill>
                  <a:srgbClr val="424242"/>
                </a:solidFill>
                <a:latin typeface="Calibri"/>
                <a:ea typeface="Calibri"/>
                <a:cs typeface="Calibri"/>
                <a:sym typeface="Calibri"/>
              </a:rPr>
              <a:t>Data Modelling</a:t>
            </a:r>
            <a:endParaRPr/>
          </a:p>
          <a:p>
            <a:pPr indent="-285750" lvl="0" marL="285750" marR="0" rtl="0" algn="l">
              <a:lnSpc>
                <a:spcPct val="170000"/>
              </a:lnSpc>
              <a:spcBef>
                <a:spcPts val="280"/>
              </a:spcBef>
              <a:spcAft>
                <a:spcPts val="0"/>
              </a:spcAft>
              <a:buClr>
                <a:schemeClr val="dk1"/>
              </a:buClr>
              <a:buSzPts val="1400"/>
              <a:buFont typeface="Noto Sans Symbols"/>
              <a:buChar char="▪"/>
            </a:pPr>
            <a:r>
              <a:rPr b="0" i="0" lang="en-US" sz="1400" u="sng" cap="none" strike="noStrike">
                <a:solidFill>
                  <a:schemeClr val="dk1"/>
                </a:solidFill>
                <a:latin typeface="Calibri"/>
                <a:ea typeface="Calibri"/>
                <a:cs typeface="Calibri"/>
                <a:sym typeface="Calibri"/>
              </a:rPr>
              <a:t>Sequence modelling </a:t>
            </a:r>
            <a:r>
              <a:rPr b="0" i="0" lang="en-US" sz="1400" u="none" cap="none" strike="noStrike">
                <a:solidFill>
                  <a:schemeClr val="dk1"/>
                </a:solidFill>
                <a:latin typeface="Calibri"/>
                <a:ea typeface="Calibri"/>
                <a:cs typeface="Calibri"/>
                <a:sym typeface="Calibri"/>
              </a:rPr>
              <a:t>only models the patients' responses in succession, without knowledge of the particular question asked.</a:t>
            </a:r>
            <a:endParaRPr/>
          </a:p>
          <a:p>
            <a:pPr indent="-285750" lvl="0" marL="285750" marR="0" rtl="0" algn="l">
              <a:lnSpc>
                <a:spcPct val="170000"/>
              </a:lnSpc>
              <a:spcBef>
                <a:spcPts val="280"/>
              </a:spcBef>
              <a:spcAft>
                <a:spcPts val="0"/>
              </a:spcAft>
              <a:buClr>
                <a:schemeClr val="dk1"/>
              </a:buClr>
              <a:buSzPts val="1400"/>
              <a:buFont typeface="Noto Sans Symbols"/>
              <a:buChar char="▪"/>
            </a:pPr>
            <a:r>
              <a:rPr b="0" i="0" lang="en-US" sz="1400" u="none" cap="none" strike="noStrike">
                <a:solidFill>
                  <a:schemeClr val="dk1"/>
                </a:solidFill>
                <a:latin typeface="Calibri"/>
                <a:ea typeface="Calibri"/>
                <a:cs typeface="Calibri"/>
                <a:sym typeface="Calibri"/>
              </a:rPr>
              <a:t>Our sequential modeling approach treats an entire paragraph spoken by a patient as a single sample.</a:t>
            </a:r>
            <a:endParaRPr/>
          </a:p>
          <a:p>
            <a:pPr indent="0" lvl="0" marL="0" marR="0" rtl="0" algn="l">
              <a:lnSpc>
                <a:spcPct val="170000"/>
              </a:lnSpc>
              <a:spcBef>
                <a:spcPts val="280"/>
              </a:spcBef>
              <a:spcAft>
                <a:spcPts val="0"/>
              </a:spcAft>
              <a:buClr>
                <a:srgbClr val="424242"/>
              </a:buClr>
              <a:buSzPts val="1400"/>
              <a:buFont typeface="Arial"/>
              <a:buNone/>
            </a:pPr>
            <a:r>
              <a:rPr b="1" i="0" lang="en-US" sz="1400" u="sng" cap="none" strike="noStrike">
                <a:solidFill>
                  <a:srgbClr val="424242"/>
                </a:solidFill>
                <a:latin typeface="Calibri"/>
                <a:ea typeface="Calibri"/>
                <a:cs typeface="Calibri"/>
                <a:sym typeface="Calibri"/>
              </a:rPr>
              <a:t>Data Preprocessing</a:t>
            </a:r>
            <a:endParaRPr/>
          </a:p>
          <a:p>
            <a:pPr indent="-285750" lvl="0" marL="285750" marR="0" rtl="0" algn="l">
              <a:lnSpc>
                <a:spcPct val="170000"/>
              </a:lnSpc>
              <a:spcBef>
                <a:spcPts val="280"/>
              </a:spcBef>
              <a:spcAft>
                <a:spcPts val="0"/>
              </a:spcAft>
              <a:buClr>
                <a:schemeClr val="dk1"/>
              </a:buClr>
              <a:buSzPts val="1400"/>
              <a:buFont typeface="Noto Sans Symbols"/>
              <a:buChar char="▪"/>
            </a:pPr>
            <a:r>
              <a:rPr b="0" i="0" lang="en-US" sz="1400" u="none" cap="none" strike="noStrike">
                <a:solidFill>
                  <a:schemeClr val="dk1"/>
                </a:solidFill>
                <a:latin typeface="Calibri"/>
                <a:ea typeface="Calibri"/>
                <a:cs typeface="Calibri"/>
                <a:sym typeface="Calibri"/>
              </a:rPr>
              <a:t>Tailing blanks removal </a:t>
            </a:r>
            <a:endParaRPr/>
          </a:p>
          <a:p>
            <a:pPr indent="-285750" lvl="0" marL="285750" marR="0" rtl="0" algn="l">
              <a:lnSpc>
                <a:spcPct val="170000"/>
              </a:lnSpc>
              <a:spcBef>
                <a:spcPts val="280"/>
              </a:spcBef>
              <a:spcAft>
                <a:spcPts val="0"/>
              </a:spcAft>
              <a:buClr>
                <a:schemeClr val="dk1"/>
              </a:buClr>
              <a:buSzPts val="1400"/>
              <a:buFont typeface="Noto Sans Symbols"/>
              <a:buChar char="▪"/>
            </a:pPr>
            <a:r>
              <a:rPr b="0" i="0" lang="en-US" sz="1400" u="none" cap="none" strike="noStrike">
                <a:solidFill>
                  <a:schemeClr val="dk1"/>
                </a:solidFill>
                <a:latin typeface="Calibri"/>
                <a:ea typeface="Calibri"/>
                <a:cs typeface="Calibri"/>
                <a:sym typeface="Calibri"/>
              </a:rPr>
              <a:t>Every letter was set to be lowercase</a:t>
            </a:r>
            <a:endParaRPr/>
          </a:p>
          <a:p>
            <a:pPr indent="-285750" lvl="0" marL="285750" marR="0" rtl="0" algn="l">
              <a:lnSpc>
                <a:spcPct val="170000"/>
              </a:lnSpc>
              <a:spcBef>
                <a:spcPts val="280"/>
              </a:spcBef>
              <a:spcAft>
                <a:spcPts val="0"/>
              </a:spcAft>
              <a:buClr>
                <a:schemeClr val="dk1"/>
              </a:buClr>
              <a:buSzPts val="1400"/>
              <a:buFont typeface="Noto Sans Symbols"/>
              <a:buChar char="▪"/>
            </a:pPr>
            <a:r>
              <a:rPr b="0" i="0" lang="en-US" sz="1400" u="none" cap="none" strike="noStrike">
                <a:solidFill>
                  <a:schemeClr val="dk1"/>
                </a:solidFill>
                <a:latin typeface="Calibri"/>
                <a:ea typeface="Calibri"/>
                <a:cs typeface="Calibri"/>
                <a:sym typeface="Calibri"/>
              </a:rPr>
              <a:t>Removal of punctuations</a:t>
            </a:r>
            <a:endParaRPr/>
          </a:p>
          <a:p>
            <a:pPr indent="-285750" lvl="0" marL="285750" marR="0" rtl="0" algn="l">
              <a:lnSpc>
                <a:spcPct val="170000"/>
              </a:lnSpc>
              <a:spcBef>
                <a:spcPts val="280"/>
              </a:spcBef>
              <a:spcAft>
                <a:spcPts val="0"/>
              </a:spcAft>
              <a:buClr>
                <a:schemeClr val="dk1"/>
              </a:buClr>
              <a:buSzPts val="1400"/>
              <a:buFont typeface="Noto Sans Symbols"/>
              <a:buChar char="▪"/>
            </a:pPr>
            <a:r>
              <a:rPr b="0" i="0" lang="en-US" sz="1400" u="none" cap="none" strike="noStrike">
                <a:solidFill>
                  <a:schemeClr val="dk1"/>
                </a:solidFill>
                <a:latin typeface="Calibri"/>
                <a:ea typeface="Calibri"/>
                <a:cs typeface="Calibri"/>
                <a:sym typeface="Calibri"/>
              </a:rPr>
              <a:t>Removal of  stopwords</a:t>
            </a:r>
            <a:endParaRPr b="0" i="0" sz="1400" u="none" cap="none" strike="noStrike">
              <a:solidFill>
                <a:schemeClr val="dk1"/>
              </a:solidFill>
              <a:latin typeface="Calibri"/>
              <a:ea typeface="Calibri"/>
              <a:cs typeface="Calibri"/>
              <a:sym typeface="Calibri"/>
            </a:endParaRPr>
          </a:p>
          <a:p>
            <a:pPr indent="-285750" lvl="0" marL="285750" marR="0" rtl="0" algn="l">
              <a:lnSpc>
                <a:spcPct val="170000"/>
              </a:lnSpc>
              <a:spcBef>
                <a:spcPts val="280"/>
              </a:spcBef>
              <a:spcAft>
                <a:spcPts val="0"/>
              </a:spcAft>
              <a:buClr>
                <a:schemeClr val="dk1"/>
              </a:buClr>
              <a:buSzPts val="1400"/>
              <a:buFont typeface="Noto Sans Symbols"/>
              <a:buChar char="▪"/>
            </a:pPr>
            <a:r>
              <a:rPr b="0" i="0" lang="en-US" sz="1400" u="none" cap="none" strike="noStrike">
                <a:solidFill>
                  <a:schemeClr val="dk1"/>
                </a:solidFill>
                <a:latin typeface="Calibri"/>
                <a:ea typeface="Calibri"/>
                <a:cs typeface="Calibri"/>
                <a:sym typeface="Calibri"/>
              </a:rPr>
              <a:t>Removal of most common and rare words</a:t>
            </a:r>
            <a:endParaRPr/>
          </a:p>
          <a:p>
            <a:pPr indent="-285750" lvl="0" marL="285750" marR="0" rtl="0" algn="l">
              <a:lnSpc>
                <a:spcPct val="170000"/>
              </a:lnSpc>
              <a:spcBef>
                <a:spcPts val="280"/>
              </a:spcBef>
              <a:spcAft>
                <a:spcPts val="0"/>
              </a:spcAft>
              <a:buClr>
                <a:schemeClr val="dk1"/>
              </a:buClr>
              <a:buSzPts val="1400"/>
              <a:buFont typeface="Noto Sans Symbols"/>
              <a:buChar char="▪"/>
            </a:pPr>
            <a:r>
              <a:rPr b="0" i="0" lang="en-US" sz="1400" u="none" cap="none" strike="noStrike">
                <a:solidFill>
                  <a:schemeClr val="dk1"/>
                </a:solidFill>
                <a:latin typeface="Calibri"/>
                <a:ea typeface="Calibri"/>
                <a:cs typeface="Calibri"/>
                <a:sym typeface="Calibri"/>
              </a:rPr>
              <a:t> Custom preprocessing were applied for replacing the informal speaking with a formal one.</a:t>
            </a:r>
            <a:endParaRPr/>
          </a:p>
          <a:p>
            <a:pPr indent="-285750" lvl="0" marL="285750" marR="0" rtl="0" algn="l">
              <a:lnSpc>
                <a:spcPct val="170000"/>
              </a:lnSpc>
              <a:spcBef>
                <a:spcPts val="280"/>
              </a:spcBef>
              <a:spcAft>
                <a:spcPts val="0"/>
              </a:spcAft>
              <a:buClr>
                <a:schemeClr val="dk1"/>
              </a:buClr>
              <a:buSzPts val="1400"/>
              <a:buFont typeface="Noto Sans Symbols"/>
              <a:buChar char="▪"/>
            </a:pPr>
            <a:r>
              <a:rPr b="0" i="0" lang="en-US" sz="1400" u="none" cap="none" strike="noStrike">
                <a:solidFill>
                  <a:schemeClr val="dk1"/>
                </a:solidFill>
                <a:latin typeface="Calibri"/>
                <a:ea typeface="Calibri"/>
                <a:cs typeface="Calibri"/>
                <a:sym typeface="Calibri"/>
              </a:rPr>
              <a:t>Tokenization</a:t>
            </a:r>
            <a:endParaRPr/>
          </a:p>
          <a:p>
            <a:pPr indent="0" lvl="0" marL="0" marR="0" rtl="0" algn="l">
              <a:lnSpc>
                <a:spcPct val="170000"/>
              </a:lnSpc>
              <a:spcBef>
                <a:spcPts val="28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a:t>
            </a:r>
            <a:r>
              <a:rPr b="1" i="0" lang="en-US" sz="1400" u="sng" cap="none" strike="noStrike">
                <a:solidFill>
                  <a:srgbClr val="424242"/>
                </a:solidFill>
                <a:latin typeface="Calibri"/>
                <a:ea typeface="Calibri"/>
                <a:cs typeface="Calibri"/>
                <a:sym typeface="Calibri"/>
              </a:rPr>
              <a:t>Meta Information</a:t>
            </a:r>
            <a:endParaRPr/>
          </a:p>
          <a:p>
            <a:pPr indent="-285750" lvl="0" marL="285750" marR="0" rtl="0" algn="l">
              <a:lnSpc>
                <a:spcPct val="170000"/>
              </a:lnSpc>
              <a:spcBef>
                <a:spcPts val="280"/>
              </a:spcBef>
              <a:spcAft>
                <a:spcPts val="0"/>
              </a:spcAft>
              <a:buClr>
                <a:schemeClr val="dk1"/>
              </a:buClr>
              <a:buSzPts val="1400"/>
              <a:buFont typeface="Noto Sans Symbols"/>
              <a:buChar char="▪"/>
            </a:pPr>
            <a:r>
              <a:rPr b="0" i="0" lang="en-US" sz="1400" u="none" cap="none" strike="noStrike">
                <a:solidFill>
                  <a:schemeClr val="dk1"/>
                </a:solidFill>
                <a:latin typeface="Calibri"/>
                <a:ea typeface="Calibri"/>
                <a:cs typeface="Calibri"/>
                <a:sym typeface="Calibri"/>
              </a:rPr>
              <a:t>Meta information such as &lt;laughter&gt; or &lt;sigh&gt; are possibly helpful to the model, thus were not removed.</a:t>
            </a:r>
            <a:endParaRPr/>
          </a:p>
          <a:p>
            <a:pPr indent="0" lvl="0" marL="0" marR="0" rtl="0" algn="l">
              <a:lnSpc>
                <a:spcPct val="170000"/>
              </a:lnSpc>
              <a:spcBef>
                <a:spcPts val="280"/>
              </a:spcBef>
              <a:spcAft>
                <a:spcPts val="0"/>
              </a:spcAft>
              <a:buClr>
                <a:schemeClr val="lt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0" i="0" sz="1400" u="none" cap="none" strike="noStrike">
              <a:solidFill>
                <a:schemeClr val="dk1"/>
              </a:solidFill>
              <a:latin typeface="Calibri"/>
              <a:ea typeface="Calibri"/>
              <a:cs typeface="Calibri"/>
              <a:sym typeface="Calibri"/>
            </a:endParaRPr>
          </a:p>
          <a:p>
            <a:pPr indent="-101600" lvl="0" marL="171450" marR="0" rtl="0" algn="l">
              <a:lnSpc>
                <a:spcPct val="170000"/>
              </a:lnSpc>
              <a:spcBef>
                <a:spcPts val="220"/>
              </a:spcBef>
              <a:spcAft>
                <a:spcPts val="0"/>
              </a:spcAft>
              <a:buClr>
                <a:schemeClr val="lt1"/>
              </a:buClr>
              <a:buSzPts val="1100"/>
              <a:buFont typeface="Arial"/>
              <a:buNone/>
            </a:pPr>
            <a:r>
              <a:t/>
            </a:r>
            <a:endParaRPr b="0" i="0" sz="1100" u="none" cap="none" strike="noStrike">
              <a:solidFill>
                <a:schemeClr val="dk1"/>
              </a:solidFill>
              <a:latin typeface="Calibri"/>
              <a:ea typeface="Calibri"/>
              <a:cs typeface="Calibri"/>
              <a:sym typeface="Calibri"/>
            </a:endParaRPr>
          </a:p>
          <a:p>
            <a:pPr indent="-101600" lvl="0" marL="171450" marR="0" rtl="0" algn="l">
              <a:lnSpc>
                <a:spcPct val="170000"/>
              </a:lnSpc>
              <a:spcBef>
                <a:spcPts val="220"/>
              </a:spcBef>
              <a:spcAft>
                <a:spcPts val="0"/>
              </a:spcAft>
              <a:buClr>
                <a:schemeClr val="lt1"/>
              </a:buClr>
              <a:buSzPts val="1100"/>
              <a:buFont typeface="Arial"/>
              <a:buNone/>
            </a:pPr>
            <a:r>
              <a:t/>
            </a:r>
            <a:endParaRPr b="0" i="0" sz="1100" u="none" cap="none" strike="noStrike">
              <a:solidFill>
                <a:schemeClr val="dk1"/>
              </a:solidFill>
              <a:latin typeface="Calibri"/>
              <a:ea typeface="Calibri"/>
              <a:cs typeface="Calibri"/>
              <a:sym typeface="Calibri"/>
            </a:endParaRPr>
          </a:p>
          <a:p>
            <a:pPr indent="-101600" lvl="0" marL="171450" marR="0" rtl="0" algn="l">
              <a:lnSpc>
                <a:spcPct val="170000"/>
              </a:lnSpc>
              <a:spcBef>
                <a:spcPts val="220"/>
              </a:spcBef>
              <a:spcAft>
                <a:spcPts val="0"/>
              </a:spcAft>
              <a:buClr>
                <a:schemeClr val="lt1"/>
              </a:buClr>
              <a:buSzPts val="1100"/>
              <a:buFont typeface="Arial"/>
              <a:buNone/>
            </a:pPr>
            <a:r>
              <a:t/>
            </a:r>
            <a:endParaRPr b="0" i="0" sz="11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idx="1" type="body"/>
          </p:nvPr>
        </p:nvSpPr>
        <p:spPr>
          <a:xfrm>
            <a:off x="457200" y="218254"/>
            <a:ext cx="8229600" cy="6462464"/>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SzPts val="2100"/>
              <a:buChar char="•"/>
            </a:pPr>
            <a:r>
              <a:rPr lang="en-US"/>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idx="1" type="body"/>
          </p:nvPr>
        </p:nvSpPr>
        <p:spPr>
          <a:xfrm>
            <a:off x="457200" y="218254"/>
            <a:ext cx="8229600" cy="6462464"/>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70000"/>
              </a:lnSpc>
              <a:spcBef>
                <a:spcPts val="0"/>
              </a:spcBef>
              <a:spcAft>
                <a:spcPts val="0"/>
              </a:spcAft>
              <a:buClr>
                <a:srgbClr val="424242"/>
              </a:buClr>
              <a:buSzPts val="1400"/>
              <a:buFont typeface="Arial"/>
              <a:buNone/>
            </a:pPr>
            <a:r>
              <a:rPr b="1" i="0" lang="en-US" sz="1400" u="sng" cap="none" strike="noStrike">
                <a:solidFill>
                  <a:srgbClr val="424242"/>
                </a:solidFill>
                <a:latin typeface="Calibri"/>
                <a:ea typeface="Calibri"/>
                <a:cs typeface="Calibri"/>
                <a:sym typeface="Calibri"/>
              </a:rPr>
              <a:t>Text Embeddings</a:t>
            </a:r>
            <a:endParaRPr/>
          </a:p>
          <a:p>
            <a:pPr indent="0" lvl="0" marL="0" marR="0" rtl="0" algn="l">
              <a:lnSpc>
                <a:spcPct val="170000"/>
              </a:lnSpc>
              <a:spcBef>
                <a:spcPts val="280"/>
              </a:spcBef>
              <a:spcAft>
                <a:spcPts val="0"/>
              </a:spcAft>
              <a:buClr>
                <a:schemeClr val="dk1"/>
              </a:buClr>
              <a:buSzPts val="1400"/>
              <a:buFont typeface="Arial"/>
              <a:buNone/>
            </a:pPr>
            <a:r>
              <a:rPr b="1" i="0" lang="en-US" sz="1400" u="sng" cap="none" strike="noStrike">
                <a:solidFill>
                  <a:schemeClr val="dk1"/>
                </a:solidFill>
                <a:latin typeface="Calibri"/>
                <a:ea typeface="Calibri"/>
                <a:cs typeface="Calibri"/>
                <a:sym typeface="Calibri"/>
              </a:rPr>
              <a:t>fastText</a:t>
            </a:r>
            <a:endParaRPr b="1" i="0" sz="1400" u="sng" cap="none" strike="noStrike">
              <a:solidFill>
                <a:schemeClr val="dk1"/>
              </a:solidFill>
              <a:latin typeface="Calibri"/>
              <a:ea typeface="Calibri"/>
              <a:cs typeface="Calibri"/>
              <a:sym typeface="Calibri"/>
            </a:endParaRPr>
          </a:p>
          <a:p>
            <a:pPr indent="-285750" lvl="0" marL="285750" marR="0" rtl="0" algn="l">
              <a:lnSpc>
                <a:spcPct val="170000"/>
              </a:lnSpc>
              <a:spcBef>
                <a:spcPts val="280"/>
              </a:spcBef>
              <a:spcAft>
                <a:spcPts val="0"/>
              </a:spcAft>
              <a:buClr>
                <a:schemeClr val="dk1"/>
              </a:buClr>
              <a:buSzPts val="1400"/>
              <a:buFont typeface="Noto Sans Symbols"/>
              <a:buChar char="▪"/>
            </a:pPr>
            <a:r>
              <a:rPr b="0" i="0" lang="en-US" sz="1400" u="none" cap="none" strike="noStrike">
                <a:solidFill>
                  <a:schemeClr val="dk1"/>
                </a:solidFill>
                <a:latin typeface="Calibri"/>
                <a:ea typeface="Calibri"/>
                <a:cs typeface="Calibri"/>
                <a:sym typeface="Calibri"/>
              </a:rPr>
              <a:t>Represents each word as an n-gram of characters</a:t>
            </a:r>
            <a:endParaRPr/>
          </a:p>
          <a:p>
            <a:pPr indent="-285750" lvl="0" marL="285750" marR="0" rtl="0" algn="l">
              <a:lnSpc>
                <a:spcPct val="170000"/>
              </a:lnSpc>
              <a:spcBef>
                <a:spcPts val="280"/>
              </a:spcBef>
              <a:spcAft>
                <a:spcPts val="0"/>
              </a:spcAft>
              <a:buClr>
                <a:schemeClr val="dk1"/>
              </a:buClr>
              <a:buSzPts val="1400"/>
              <a:buFont typeface="Noto Sans Symbols"/>
              <a:buChar char="▪"/>
            </a:pPr>
            <a:r>
              <a:rPr b="0" i="0" lang="en-US" sz="1400" u="none" cap="none" strike="noStrike">
                <a:solidFill>
                  <a:schemeClr val="dk1"/>
                </a:solidFill>
                <a:latin typeface="Calibri"/>
                <a:ea typeface="Calibri"/>
                <a:cs typeface="Calibri"/>
                <a:sym typeface="Calibri"/>
              </a:rPr>
              <a:t>Once the word has been represented using character n-grams, a skip-gram model is trained to learn the embeddings.</a:t>
            </a:r>
            <a:endParaRPr/>
          </a:p>
          <a:p>
            <a:pPr indent="-285750" lvl="0" marL="285750" marR="0" rtl="0" algn="l">
              <a:lnSpc>
                <a:spcPct val="170000"/>
              </a:lnSpc>
              <a:spcBef>
                <a:spcPts val="280"/>
              </a:spcBef>
              <a:spcAft>
                <a:spcPts val="0"/>
              </a:spcAft>
              <a:buClr>
                <a:schemeClr val="dk1"/>
              </a:buClr>
              <a:buSzPts val="1400"/>
              <a:buFont typeface="Noto Sans Symbols"/>
              <a:buChar char="▪"/>
            </a:pPr>
            <a:r>
              <a:rPr b="0" i="0" lang="en-US" sz="1400" u="none" cap="none" strike="noStrike">
                <a:solidFill>
                  <a:schemeClr val="dk1"/>
                </a:solidFill>
                <a:latin typeface="Calibri"/>
                <a:ea typeface="Calibri"/>
                <a:cs typeface="Calibri"/>
                <a:sym typeface="Calibri"/>
              </a:rPr>
              <a:t>The word embedding vector for each word will be the sum of all of its n-grams</a:t>
            </a:r>
            <a:endParaRPr/>
          </a:p>
          <a:p>
            <a:pPr indent="0" lvl="0" marL="0" marR="0" rtl="0" algn="l">
              <a:lnSpc>
                <a:spcPct val="170000"/>
              </a:lnSpc>
              <a:spcBef>
                <a:spcPts val="280"/>
              </a:spcBef>
              <a:spcAft>
                <a:spcPts val="0"/>
              </a:spcAft>
              <a:buClr>
                <a:schemeClr val="lt1"/>
              </a:buClr>
              <a:buSzPts val="1400"/>
              <a:buFont typeface="Arial"/>
              <a:buNone/>
            </a:pPr>
            <a:r>
              <a:t/>
            </a:r>
            <a:endParaRPr b="1" i="0" sz="1400" u="sng"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chemeClr val="dk1"/>
              </a:buClr>
              <a:buSzPts val="1400"/>
              <a:buFont typeface="Arial"/>
              <a:buNone/>
            </a:pPr>
            <a:r>
              <a:rPr b="1" i="0" lang="en-US" sz="1400" u="sng" cap="none" strike="noStrike">
                <a:solidFill>
                  <a:schemeClr val="dk1"/>
                </a:solidFill>
                <a:latin typeface="Calibri"/>
                <a:ea typeface="Calibri"/>
                <a:cs typeface="Calibri"/>
                <a:sym typeface="Calibri"/>
              </a:rPr>
              <a:t>GloVe</a:t>
            </a:r>
            <a:endParaRPr b="1" i="0" sz="1400" u="sng" cap="none" strike="noStrike">
              <a:solidFill>
                <a:schemeClr val="dk1"/>
              </a:solidFill>
              <a:latin typeface="Calibri"/>
              <a:ea typeface="Calibri"/>
              <a:cs typeface="Calibri"/>
              <a:sym typeface="Calibri"/>
            </a:endParaRPr>
          </a:p>
          <a:p>
            <a:pPr indent="-285750" lvl="0" marL="285750" marR="0" rtl="0" algn="l">
              <a:lnSpc>
                <a:spcPct val="170000"/>
              </a:lnSpc>
              <a:spcBef>
                <a:spcPts val="280"/>
              </a:spcBef>
              <a:spcAft>
                <a:spcPts val="0"/>
              </a:spcAft>
              <a:buClr>
                <a:schemeClr val="dk1"/>
              </a:buClr>
              <a:buSzPts val="1400"/>
              <a:buFont typeface="Noto Sans Symbols"/>
              <a:buChar char="▪"/>
            </a:pPr>
            <a:r>
              <a:rPr b="0" i="0" lang="en-US" sz="1400" u="none" cap="none" strike="noStrike">
                <a:solidFill>
                  <a:schemeClr val="dk1"/>
                </a:solidFill>
                <a:latin typeface="Calibri"/>
                <a:ea typeface="Calibri"/>
                <a:cs typeface="Calibri"/>
                <a:sym typeface="Calibri"/>
              </a:rPr>
              <a:t>A count-based, unsupervised learning model that uses co-occurrence (how frequently two words appear together) statistics at a Global level to model the vector representations of words.</a:t>
            </a:r>
            <a:endParaRPr/>
          </a:p>
          <a:p>
            <a:pPr indent="-285750" lvl="0" marL="285750" marR="0" rtl="0" algn="l">
              <a:lnSpc>
                <a:spcPct val="170000"/>
              </a:lnSpc>
              <a:spcBef>
                <a:spcPts val="280"/>
              </a:spcBef>
              <a:spcAft>
                <a:spcPts val="0"/>
              </a:spcAft>
              <a:buClr>
                <a:schemeClr val="dk1"/>
              </a:buClr>
              <a:buSzPts val="1400"/>
              <a:buFont typeface="Noto Sans Symbols"/>
              <a:buChar char="▪"/>
            </a:pPr>
            <a:r>
              <a:rPr b="0" i="0" lang="en-US" sz="1400" u="none" cap="none" strike="noStrike">
                <a:solidFill>
                  <a:schemeClr val="dk1"/>
                </a:solidFill>
                <a:latin typeface="Calibri"/>
                <a:ea typeface="Calibri"/>
                <a:cs typeface="Calibri"/>
                <a:sym typeface="Calibri"/>
              </a:rPr>
              <a:t>For in-stance, given a corpus having V words, the co-occurrence matrix X will be a V x V matrix,where the ith row and jth column of X, Xij denotes how many times word i has co-occurred with word j. </a:t>
            </a:r>
            <a:endParaRPr/>
          </a:p>
          <a:p>
            <a:pPr indent="0" lvl="0" marL="0" marR="0" rtl="0" algn="l">
              <a:lnSpc>
                <a:spcPct val="170000"/>
              </a:lnSpc>
              <a:spcBef>
                <a:spcPts val="280"/>
              </a:spcBef>
              <a:spcAft>
                <a:spcPts val="0"/>
              </a:spcAft>
              <a:buClr>
                <a:schemeClr val="lt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0" i="0" sz="1400" u="none" cap="none" strike="noStrike">
              <a:solidFill>
                <a:schemeClr val="dk1"/>
              </a:solidFill>
              <a:latin typeface="Calibri"/>
              <a:ea typeface="Calibri"/>
              <a:cs typeface="Calibri"/>
              <a:sym typeface="Calibri"/>
            </a:endParaRPr>
          </a:p>
          <a:p>
            <a:pPr indent="-101600" lvl="0" marL="171450" marR="0" rtl="0" algn="l">
              <a:lnSpc>
                <a:spcPct val="170000"/>
              </a:lnSpc>
              <a:spcBef>
                <a:spcPts val="220"/>
              </a:spcBef>
              <a:spcAft>
                <a:spcPts val="0"/>
              </a:spcAft>
              <a:buClr>
                <a:schemeClr val="lt1"/>
              </a:buClr>
              <a:buSzPts val="1100"/>
              <a:buFont typeface="Arial"/>
              <a:buNone/>
            </a:pPr>
            <a:r>
              <a:t/>
            </a:r>
            <a:endParaRPr b="0" i="0" sz="1100" u="none" cap="none" strike="noStrike">
              <a:solidFill>
                <a:schemeClr val="dk1"/>
              </a:solidFill>
              <a:latin typeface="Calibri"/>
              <a:ea typeface="Calibri"/>
              <a:cs typeface="Calibri"/>
              <a:sym typeface="Calibri"/>
            </a:endParaRPr>
          </a:p>
          <a:p>
            <a:pPr indent="-101600" lvl="0" marL="171450" marR="0" rtl="0" algn="l">
              <a:lnSpc>
                <a:spcPct val="170000"/>
              </a:lnSpc>
              <a:spcBef>
                <a:spcPts val="220"/>
              </a:spcBef>
              <a:spcAft>
                <a:spcPts val="0"/>
              </a:spcAft>
              <a:buClr>
                <a:schemeClr val="lt1"/>
              </a:buClr>
              <a:buSzPts val="1100"/>
              <a:buFont typeface="Arial"/>
              <a:buNone/>
            </a:pPr>
            <a:r>
              <a:t/>
            </a:r>
            <a:endParaRPr b="0" i="0" sz="1100" u="none" cap="none" strike="noStrike">
              <a:solidFill>
                <a:schemeClr val="dk1"/>
              </a:solidFill>
              <a:latin typeface="Calibri"/>
              <a:ea typeface="Calibri"/>
              <a:cs typeface="Calibri"/>
              <a:sym typeface="Calibri"/>
            </a:endParaRPr>
          </a:p>
          <a:p>
            <a:pPr indent="-101600" lvl="0" marL="171450" marR="0" rtl="0" algn="l">
              <a:lnSpc>
                <a:spcPct val="170000"/>
              </a:lnSpc>
              <a:spcBef>
                <a:spcPts val="220"/>
              </a:spcBef>
              <a:spcAft>
                <a:spcPts val="0"/>
              </a:spcAft>
              <a:buClr>
                <a:schemeClr val="lt1"/>
              </a:buClr>
              <a:buSzPts val="1100"/>
              <a:buFont typeface="Arial"/>
              <a:buNone/>
            </a:pPr>
            <a:r>
              <a:t/>
            </a:r>
            <a:endParaRPr b="0" i="0" sz="11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idx="1" type="body"/>
          </p:nvPr>
        </p:nvSpPr>
        <p:spPr>
          <a:xfrm>
            <a:off x="457200" y="218254"/>
            <a:ext cx="8229600" cy="6462464"/>
          </a:xfrm>
          <a:prstGeom prst="rect">
            <a:avLst/>
          </a:prstGeom>
          <a:solidFill>
            <a:srgbClr val="F2F2F2"/>
          </a:solidFill>
          <a:ln>
            <a:noFill/>
          </a:ln>
        </p:spPr>
        <p:txBody>
          <a:bodyPr anchorCtr="0" anchor="ctr" bIns="45700" lIns="91425" spcFirstLastPara="1" rIns="91425" wrap="square" tIns="45700">
            <a:noAutofit/>
          </a:bodyPr>
          <a:lstStyle/>
          <a:p>
            <a:pPr indent="-196850" lvl="0" marL="285750" marR="0" rtl="0" algn="l">
              <a:lnSpc>
                <a:spcPct val="170000"/>
              </a:lnSpc>
              <a:spcBef>
                <a:spcPts val="0"/>
              </a:spcBef>
              <a:spcAft>
                <a:spcPts val="0"/>
              </a:spcAft>
              <a:buClr>
                <a:schemeClr val="lt1"/>
              </a:buClr>
              <a:buSzPts val="1400"/>
              <a:buFont typeface="Noto Sans Symbols"/>
              <a:buNone/>
            </a:pPr>
            <a:r>
              <a:t/>
            </a:r>
            <a:endParaRPr b="0" i="0" sz="1400" u="none"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0" i="0" sz="1400" u="none" cap="none" strike="noStrike">
              <a:solidFill>
                <a:srgbClr val="424242"/>
              </a:solidFill>
              <a:latin typeface="Calibri"/>
              <a:ea typeface="Calibri"/>
              <a:cs typeface="Calibri"/>
              <a:sym typeface="Calibri"/>
            </a:endParaRPr>
          </a:p>
          <a:p>
            <a:pPr indent="0" lvl="0" marL="0" marR="0" rtl="0" algn="ctr">
              <a:lnSpc>
                <a:spcPct val="170000"/>
              </a:lnSpc>
              <a:spcBef>
                <a:spcPts val="280"/>
              </a:spcBef>
              <a:spcAft>
                <a:spcPts val="0"/>
              </a:spcAft>
              <a:buClr>
                <a:srgbClr val="424242"/>
              </a:buClr>
              <a:buSzPts val="1400"/>
              <a:buFont typeface="Arial"/>
              <a:buNone/>
            </a:pPr>
            <a:r>
              <a:rPr b="0" i="0" lang="en-US" sz="1400" u="none" cap="none" strike="noStrike">
                <a:solidFill>
                  <a:srgbClr val="424242"/>
                </a:solidFill>
                <a:latin typeface="Calibri"/>
                <a:ea typeface="Calibri"/>
                <a:cs typeface="Calibri"/>
                <a:sym typeface="Calibri"/>
              </a:rPr>
              <a:t>Bidirectional RNN with GRU architecture</a:t>
            </a:r>
            <a:endParaRPr/>
          </a:p>
          <a:p>
            <a:pPr indent="-196850" lvl="0" marL="285750" marR="0" rtl="0" algn="l">
              <a:lnSpc>
                <a:spcPct val="170000"/>
              </a:lnSpc>
              <a:spcBef>
                <a:spcPts val="280"/>
              </a:spcBef>
              <a:spcAft>
                <a:spcPts val="0"/>
              </a:spcAft>
              <a:buClr>
                <a:schemeClr val="lt1"/>
              </a:buClr>
              <a:buSzPts val="1400"/>
              <a:buFont typeface="Noto Sans Symbols"/>
              <a:buNone/>
            </a:pPr>
            <a:r>
              <a:t/>
            </a:r>
            <a:endParaRPr b="0" i="0" sz="1400" u="none" cap="none" strike="noStrike">
              <a:solidFill>
                <a:srgbClr val="424242"/>
              </a:solidFill>
              <a:latin typeface="Calibri"/>
              <a:ea typeface="Calibri"/>
              <a:cs typeface="Calibri"/>
              <a:sym typeface="Calibri"/>
            </a:endParaRPr>
          </a:p>
          <a:p>
            <a:pPr indent="-196850" lvl="0" marL="285750" marR="0" rtl="0" algn="l">
              <a:lnSpc>
                <a:spcPct val="170000"/>
              </a:lnSpc>
              <a:spcBef>
                <a:spcPts val="280"/>
              </a:spcBef>
              <a:spcAft>
                <a:spcPts val="0"/>
              </a:spcAft>
              <a:buClr>
                <a:schemeClr val="lt1"/>
              </a:buClr>
              <a:buSzPts val="1400"/>
              <a:buFont typeface="Noto Sans Symbols"/>
              <a:buNone/>
            </a:pPr>
            <a:r>
              <a:t/>
            </a:r>
            <a:endParaRPr b="0" i="0" sz="1400" u="none" cap="none" strike="noStrike">
              <a:solidFill>
                <a:srgbClr val="424242"/>
              </a:solidFill>
              <a:latin typeface="Calibri"/>
              <a:ea typeface="Calibri"/>
              <a:cs typeface="Calibri"/>
              <a:sym typeface="Calibri"/>
            </a:endParaRPr>
          </a:p>
          <a:p>
            <a:pPr indent="-196850" lvl="0" marL="285750" marR="0" rtl="0" algn="l">
              <a:lnSpc>
                <a:spcPct val="170000"/>
              </a:lnSpc>
              <a:spcBef>
                <a:spcPts val="280"/>
              </a:spcBef>
              <a:spcAft>
                <a:spcPts val="0"/>
              </a:spcAft>
              <a:buClr>
                <a:schemeClr val="lt1"/>
              </a:buClr>
              <a:buSzPts val="1400"/>
              <a:buFont typeface="Noto Sans Symbols"/>
              <a:buNone/>
            </a:pPr>
            <a:r>
              <a:t/>
            </a:r>
            <a:endParaRPr b="0" i="0" sz="1400" u="none" cap="none" strike="noStrike">
              <a:solidFill>
                <a:srgbClr val="424242"/>
              </a:solidFill>
              <a:latin typeface="Calibri"/>
              <a:ea typeface="Calibri"/>
              <a:cs typeface="Calibri"/>
              <a:sym typeface="Calibri"/>
            </a:endParaRPr>
          </a:p>
          <a:p>
            <a:pPr indent="-196850" lvl="0" marL="285750" marR="0" rtl="0" algn="l">
              <a:lnSpc>
                <a:spcPct val="170000"/>
              </a:lnSpc>
              <a:spcBef>
                <a:spcPts val="280"/>
              </a:spcBef>
              <a:spcAft>
                <a:spcPts val="0"/>
              </a:spcAft>
              <a:buClr>
                <a:schemeClr val="lt1"/>
              </a:buClr>
              <a:buSzPts val="1400"/>
              <a:buFont typeface="Noto Sans Symbols"/>
              <a:buNone/>
            </a:pPr>
            <a:r>
              <a:t/>
            </a:r>
            <a:endParaRPr b="0" i="0" sz="1400" u="none" cap="none" strike="noStrike">
              <a:solidFill>
                <a:srgbClr val="424242"/>
              </a:solidFill>
              <a:latin typeface="Calibri"/>
              <a:ea typeface="Calibri"/>
              <a:cs typeface="Calibri"/>
              <a:sym typeface="Calibri"/>
            </a:endParaRPr>
          </a:p>
          <a:p>
            <a:pPr indent="-196850" lvl="0" marL="285750" marR="0" rtl="0" algn="l">
              <a:lnSpc>
                <a:spcPct val="170000"/>
              </a:lnSpc>
              <a:spcBef>
                <a:spcPts val="280"/>
              </a:spcBef>
              <a:spcAft>
                <a:spcPts val="0"/>
              </a:spcAft>
              <a:buClr>
                <a:schemeClr val="lt1"/>
              </a:buClr>
              <a:buSzPts val="1400"/>
              <a:buFont typeface="Noto Sans Symbols"/>
              <a:buNone/>
            </a:pPr>
            <a:r>
              <a:t/>
            </a:r>
            <a:endParaRPr b="0" i="0" sz="1400" u="none" cap="none" strike="noStrike">
              <a:solidFill>
                <a:srgbClr val="424242"/>
              </a:solidFill>
              <a:latin typeface="Calibri"/>
              <a:ea typeface="Calibri"/>
              <a:cs typeface="Calibri"/>
              <a:sym typeface="Calibri"/>
            </a:endParaRPr>
          </a:p>
          <a:p>
            <a:pPr indent="-196850" lvl="0" marL="285750" marR="0" rtl="0" algn="l">
              <a:lnSpc>
                <a:spcPct val="170000"/>
              </a:lnSpc>
              <a:spcBef>
                <a:spcPts val="280"/>
              </a:spcBef>
              <a:spcAft>
                <a:spcPts val="0"/>
              </a:spcAft>
              <a:buClr>
                <a:schemeClr val="lt1"/>
              </a:buClr>
              <a:buSzPts val="1400"/>
              <a:buFont typeface="Noto Sans Symbols"/>
              <a:buNone/>
            </a:pPr>
            <a:r>
              <a:t/>
            </a:r>
            <a:endParaRPr b="0" i="0" sz="1400" u="none" cap="none" strike="noStrike">
              <a:solidFill>
                <a:srgbClr val="424242"/>
              </a:solidFill>
              <a:latin typeface="Calibri"/>
              <a:ea typeface="Calibri"/>
              <a:cs typeface="Calibri"/>
              <a:sym typeface="Calibri"/>
            </a:endParaRPr>
          </a:p>
          <a:p>
            <a:pPr indent="-196850" lvl="0" marL="285750" marR="0" rtl="0" algn="l">
              <a:lnSpc>
                <a:spcPct val="170000"/>
              </a:lnSpc>
              <a:spcBef>
                <a:spcPts val="280"/>
              </a:spcBef>
              <a:spcAft>
                <a:spcPts val="0"/>
              </a:spcAft>
              <a:buClr>
                <a:schemeClr val="lt1"/>
              </a:buClr>
              <a:buSzPts val="1400"/>
              <a:buFont typeface="Noto Sans Symbols"/>
              <a:buNone/>
            </a:pPr>
            <a:r>
              <a:t/>
            </a:r>
            <a:endParaRPr b="0" i="0" sz="1400" u="none" cap="none" strike="noStrike">
              <a:solidFill>
                <a:srgbClr val="424242"/>
              </a:solidFill>
              <a:latin typeface="Calibri"/>
              <a:ea typeface="Calibri"/>
              <a:cs typeface="Calibri"/>
              <a:sym typeface="Calibri"/>
            </a:endParaRPr>
          </a:p>
          <a:p>
            <a:pPr indent="-196850" lvl="0" marL="285750" marR="0" rtl="0" algn="l">
              <a:lnSpc>
                <a:spcPct val="170000"/>
              </a:lnSpc>
              <a:spcBef>
                <a:spcPts val="280"/>
              </a:spcBef>
              <a:spcAft>
                <a:spcPts val="0"/>
              </a:spcAft>
              <a:buClr>
                <a:schemeClr val="lt1"/>
              </a:buClr>
              <a:buSzPts val="1400"/>
              <a:buFont typeface="Noto Sans Symbols"/>
              <a:buNone/>
            </a:pPr>
            <a:r>
              <a:t/>
            </a:r>
            <a:endParaRPr b="0" i="0" sz="1400" u="none" cap="none" strike="noStrike">
              <a:solidFill>
                <a:srgbClr val="424242"/>
              </a:solidFill>
              <a:latin typeface="Calibri"/>
              <a:ea typeface="Calibri"/>
              <a:cs typeface="Calibri"/>
              <a:sym typeface="Calibri"/>
            </a:endParaRPr>
          </a:p>
          <a:p>
            <a:pPr indent="-196850" lvl="0" marL="285750" marR="0" rtl="0" algn="l">
              <a:lnSpc>
                <a:spcPct val="170000"/>
              </a:lnSpc>
              <a:spcBef>
                <a:spcPts val="280"/>
              </a:spcBef>
              <a:spcAft>
                <a:spcPts val="0"/>
              </a:spcAft>
              <a:buClr>
                <a:schemeClr val="lt1"/>
              </a:buClr>
              <a:buSzPts val="1400"/>
              <a:buFont typeface="Noto Sans Symbols"/>
              <a:buNone/>
            </a:pPr>
            <a:r>
              <a:t/>
            </a:r>
            <a:endParaRPr b="0" i="0" sz="1400" u="none"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1" i="0" sz="1400" u="sng"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0" i="0" sz="1400" u="none" cap="none" strike="noStrike">
              <a:solidFill>
                <a:schemeClr val="dk1"/>
              </a:solidFill>
              <a:latin typeface="Calibri"/>
              <a:ea typeface="Calibri"/>
              <a:cs typeface="Calibri"/>
              <a:sym typeface="Calibri"/>
            </a:endParaRPr>
          </a:p>
          <a:p>
            <a:pPr indent="-101600" lvl="0" marL="171450" marR="0" rtl="0" algn="l">
              <a:lnSpc>
                <a:spcPct val="170000"/>
              </a:lnSpc>
              <a:spcBef>
                <a:spcPts val="220"/>
              </a:spcBef>
              <a:spcAft>
                <a:spcPts val="0"/>
              </a:spcAft>
              <a:buClr>
                <a:schemeClr val="lt1"/>
              </a:buClr>
              <a:buSzPts val="1100"/>
              <a:buFont typeface="Arial"/>
              <a:buNone/>
            </a:pPr>
            <a:r>
              <a:t/>
            </a:r>
            <a:endParaRPr b="0" i="0" sz="1100" u="none" cap="none" strike="noStrike">
              <a:solidFill>
                <a:schemeClr val="dk1"/>
              </a:solidFill>
              <a:latin typeface="Calibri"/>
              <a:ea typeface="Calibri"/>
              <a:cs typeface="Calibri"/>
              <a:sym typeface="Calibri"/>
            </a:endParaRPr>
          </a:p>
          <a:p>
            <a:pPr indent="-101600" lvl="0" marL="171450" marR="0" rtl="0" algn="l">
              <a:lnSpc>
                <a:spcPct val="170000"/>
              </a:lnSpc>
              <a:spcBef>
                <a:spcPts val="220"/>
              </a:spcBef>
              <a:spcAft>
                <a:spcPts val="0"/>
              </a:spcAft>
              <a:buClr>
                <a:schemeClr val="lt1"/>
              </a:buClr>
              <a:buSzPts val="1100"/>
              <a:buFont typeface="Arial"/>
              <a:buNone/>
            </a:pPr>
            <a:r>
              <a:t/>
            </a:r>
            <a:endParaRPr b="0" i="0" sz="1100" u="none" cap="none" strike="noStrike">
              <a:solidFill>
                <a:schemeClr val="dk1"/>
              </a:solidFill>
              <a:latin typeface="Calibri"/>
              <a:ea typeface="Calibri"/>
              <a:cs typeface="Calibri"/>
              <a:sym typeface="Calibri"/>
            </a:endParaRPr>
          </a:p>
          <a:p>
            <a:pPr indent="-101600" lvl="0" marL="171450" marR="0" rtl="0" algn="l">
              <a:lnSpc>
                <a:spcPct val="170000"/>
              </a:lnSpc>
              <a:spcBef>
                <a:spcPts val="220"/>
              </a:spcBef>
              <a:spcAft>
                <a:spcPts val="0"/>
              </a:spcAft>
              <a:buClr>
                <a:schemeClr val="lt1"/>
              </a:buClr>
              <a:buSzPts val="1100"/>
              <a:buFont typeface="Arial"/>
              <a:buNone/>
            </a:pPr>
            <a:r>
              <a:t/>
            </a:r>
            <a:endParaRPr b="0" i="0" sz="1100" u="none" cap="none" strike="noStrike">
              <a:solidFill>
                <a:schemeClr val="dk1"/>
              </a:solidFill>
              <a:latin typeface="Calibri"/>
              <a:ea typeface="Calibri"/>
              <a:cs typeface="Calibri"/>
              <a:sym typeface="Calibri"/>
            </a:endParaRPr>
          </a:p>
        </p:txBody>
      </p:sp>
      <p:pic>
        <p:nvPicPr>
          <p:cNvPr descr="Table&#10;&#10;Description automatically generated" id="124" name="Google Shape;124;p6"/>
          <p:cNvPicPr preferRelativeResize="0"/>
          <p:nvPr/>
        </p:nvPicPr>
        <p:blipFill rotWithShape="1">
          <a:blip r:embed="rId3">
            <a:alphaModFix/>
          </a:blip>
          <a:srcRect b="0" l="0" r="0" t="0"/>
          <a:stretch/>
        </p:blipFill>
        <p:spPr>
          <a:xfrm>
            <a:off x="2091475" y="1354524"/>
            <a:ext cx="4961050" cy="4671465"/>
          </a:xfrm>
          <a:prstGeom prst="rect">
            <a:avLst/>
          </a:prstGeom>
          <a:noFill/>
          <a:ln>
            <a:noFill/>
          </a:ln>
        </p:spPr>
      </p:pic>
      <p:sp>
        <p:nvSpPr>
          <p:cNvPr id="125" name="Google Shape;125;p6"/>
          <p:cNvSpPr/>
          <p:nvPr/>
        </p:nvSpPr>
        <p:spPr>
          <a:xfrm>
            <a:off x="466531" y="233265"/>
            <a:ext cx="8220269" cy="466531"/>
          </a:xfrm>
          <a:prstGeom prst="rect">
            <a:avLst/>
          </a:prstGeom>
          <a:solidFill>
            <a:srgbClr val="00194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70000"/>
              </a:lnSpc>
              <a:spcBef>
                <a:spcPts val="0"/>
              </a:spcBef>
              <a:spcAft>
                <a:spcPts val="0"/>
              </a:spcAft>
              <a:buClr>
                <a:schemeClr val="lt1"/>
              </a:buClr>
              <a:buSzPts val="1600"/>
              <a:buFont typeface="Arial"/>
              <a:buNone/>
            </a:pPr>
            <a:r>
              <a:rPr b="1" i="0" lang="en-US" sz="1600" u="none" cap="none" strike="noStrike">
                <a:solidFill>
                  <a:schemeClr val="lt1"/>
                </a:solidFill>
                <a:latin typeface="Calibri"/>
                <a:ea typeface="Calibri"/>
                <a:cs typeface="Calibri"/>
                <a:sym typeface="Calibri"/>
              </a:rPr>
              <a:t>Model Architecture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idx="1" type="body"/>
          </p:nvPr>
        </p:nvSpPr>
        <p:spPr>
          <a:xfrm>
            <a:off x="457200" y="218254"/>
            <a:ext cx="8229600" cy="6462464"/>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70000"/>
              </a:lnSpc>
              <a:spcBef>
                <a:spcPts val="0"/>
              </a:spcBef>
              <a:spcAft>
                <a:spcPts val="0"/>
              </a:spcAft>
              <a:buClr>
                <a:schemeClr val="lt1"/>
              </a:buClr>
              <a:buSzPts val="1400"/>
              <a:buFont typeface="Arial"/>
              <a:buNone/>
            </a:pPr>
            <a:r>
              <a:t/>
            </a:r>
            <a:endParaRPr b="1" i="0" sz="1400" u="sng"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1" i="0" sz="1400" u="sng"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1" i="0" sz="1400" u="sng"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1" i="0" sz="1400" u="sng"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1" i="0" sz="1400" u="sng"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rgbClr val="424242"/>
              </a:buClr>
              <a:buSzPts val="1400"/>
              <a:buFont typeface="Arial"/>
              <a:buNone/>
            </a:pPr>
            <a:r>
              <a:rPr b="1" i="0" lang="en-US" sz="1400" u="sng" cap="none" strike="noStrike">
                <a:solidFill>
                  <a:srgbClr val="424242"/>
                </a:solidFill>
                <a:latin typeface="Calibri"/>
                <a:ea typeface="Calibri"/>
                <a:cs typeface="Calibri"/>
                <a:sym typeface="Calibri"/>
              </a:rPr>
              <a:t>Experiments Set up</a:t>
            </a:r>
            <a:endParaRPr/>
          </a:p>
          <a:p>
            <a:pPr indent="-285750" lvl="0" marL="285750" marR="0" rtl="0" algn="l">
              <a:lnSpc>
                <a:spcPct val="170000"/>
              </a:lnSpc>
              <a:spcBef>
                <a:spcPts val="280"/>
              </a:spcBef>
              <a:spcAft>
                <a:spcPts val="0"/>
              </a:spcAft>
              <a:buClr>
                <a:srgbClr val="424242"/>
              </a:buClr>
              <a:buSzPts val="1400"/>
              <a:buFont typeface="Noto Sans Symbols"/>
              <a:buChar char="▪"/>
            </a:pPr>
            <a:r>
              <a:rPr b="0" i="0" lang="en-US" sz="1400" u="none" cap="none" strike="noStrike">
                <a:solidFill>
                  <a:srgbClr val="424242"/>
                </a:solidFill>
                <a:latin typeface="Calibri"/>
                <a:ea typeface="Calibri"/>
                <a:cs typeface="Calibri"/>
                <a:sym typeface="Calibri"/>
              </a:rPr>
              <a:t>Stratified 5-Fold cross-validation</a:t>
            </a:r>
            <a:endParaRPr/>
          </a:p>
          <a:p>
            <a:pPr indent="-285750" lvl="0" marL="285750" marR="0" rtl="0" algn="l">
              <a:lnSpc>
                <a:spcPct val="170000"/>
              </a:lnSpc>
              <a:spcBef>
                <a:spcPts val="280"/>
              </a:spcBef>
              <a:spcAft>
                <a:spcPts val="0"/>
              </a:spcAft>
              <a:buClr>
                <a:srgbClr val="424242"/>
              </a:buClr>
              <a:buSzPts val="1400"/>
              <a:buFont typeface="Noto Sans Symbols"/>
              <a:buChar char="▪"/>
            </a:pPr>
            <a:r>
              <a:rPr b="0" i="0" lang="en-US" sz="1400" u="none" cap="none" strike="noStrike">
                <a:solidFill>
                  <a:srgbClr val="424242"/>
                </a:solidFill>
                <a:latin typeface="Calibri"/>
                <a:ea typeface="Calibri"/>
                <a:cs typeface="Calibri"/>
                <a:sym typeface="Calibri"/>
              </a:rPr>
              <a:t>Training was done by running Adam optimizer for at most 10 epochs and a batch size of 15</a:t>
            </a:r>
            <a:endParaRPr/>
          </a:p>
          <a:p>
            <a:pPr indent="-285750" lvl="0" marL="285750" marR="0" rtl="0" algn="l">
              <a:lnSpc>
                <a:spcPct val="170000"/>
              </a:lnSpc>
              <a:spcBef>
                <a:spcPts val="280"/>
              </a:spcBef>
              <a:spcAft>
                <a:spcPts val="0"/>
              </a:spcAft>
              <a:buClr>
                <a:srgbClr val="424242"/>
              </a:buClr>
              <a:buSzPts val="1400"/>
              <a:buFont typeface="Noto Sans Symbols"/>
              <a:buChar char="▪"/>
            </a:pPr>
            <a:r>
              <a:rPr b="0" i="0" lang="en-US" sz="1400" u="none" cap="none" strike="noStrike">
                <a:solidFill>
                  <a:srgbClr val="424242"/>
                </a:solidFill>
                <a:latin typeface="Calibri"/>
                <a:ea typeface="Calibri"/>
                <a:cs typeface="Calibri"/>
                <a:sym typeface="Calibri"/>
              </a:rPr>
              <a:t>The initial learning rate was set to be 0.0004 which was reduced by a factor of 10 if the cross-validation loss did not improve for at most 2 epochs.</a:t>
            </a:r>
            <a:endParaRPr b="0" i="0" sz="1400" u="none" cap="none" strike="noStrike">
              <a:solidFill>
                <a:srgbClr val="424242"/>
              </a:solidFill>
              <a:latin typeface="Calibri"/>
              <a:ea typeface="Calibri"/>
              <a:cs typeface="Calibri"/>
              <a:sym typeface="Calibri"/>
            </a:endParaRPr>
          </a:p>
          <a:p>
            <a:pPr indent="-285750" lvl="0" marL="285750" marR="0" rtl="0" algn="l">
              <a:lnSpc>
                <a:spcPct val="170000"/>
              </a:lnSpc>
              <a:spcBef>
                <a:spcPts val="280"/>
              </a:spcBef>
              <a:spcAft>
                <a:spcPts val="0"/>
              </a:spcAft>
              <a:buClr>
                <a:srgbClr val="424242"/>
              </a:buClr>
              <a:buSzPts val="1400"/>
              <a:buFont typeface="Noto Sans Symbols"/>
              <a:buChar char="▪"/>
            </a:pPr>
            <a:r>
              <a:rPr b="0" i="0" lang="en-US" sz="1400" u="none" cap="none" strike="noStrike">
                <a:solidFill>
                  <a:srgbClr val="424242"/>
                </a:solidFill>
                <a:latin typeface="Calibri"/>
                <a:ea typeface="Calibri"/>
                <a:cs typeface="Calibri"/>
                <a:sym typeface="Calibri"/>
              </a:rPr>
              <a:t>Our model  is initially trained using both fastText and Glove and without using the aforementioned embedders. These two approaches are compared and the one with the lowest validation loss is chosen.</a:t>
            </a:r>
            <a:endParaRPr b="0" i="0" sz="1400" u="none" cap="none" strike="noStrike">
              <a:solidFill>
                <a:srgbClr val="424242"/>
              </a:solidFill>
              <a:latin typeface="Calibri"/>
              <a:ea typeface="Calibri"/>
              <a:cs typeface="Calibri"/>
              <a:sym typeface="Calibri"/>
            </a:endParaRPr>
          </a:p>
          <a:p>
            <a:pPr indent="-196850" lvl="0" marL="285750" marR="0" rtl="0" algn="l">
              <a:lnSpc>
                <a:spcPct val="170000"/>
              </a:lnSpc>
              <a:spcBef>
                <a:spcPts val="280"/>
              </a:spcBef>
              <a:spcAft>
                <a:spcPts val="0"/>
              </a:spcAft>
              <a:buClr>
                <a:schemeClr val="lt1"/>
              </a:buClr>
              <a:buSzPts val="1400"/>
              <a:buFont typeface="Noto Sans Symbols"/>
              <a:buNone/>
            </a:pPr>
            <a:r>
              <a:t/>
            </a:r>
            <a:endParaRPr b="0" i="0" sz="1400" u="none" cap="none" strike="noStrike">
              <a:solidFill>
                <a:srgbClr val="424242"/>
              </a:solidFill>
              <a:latin typeface="Calibri"/>
              <a:ea typeface="Calibri"/>
              <a:cs typeface="Calibri"/>
              <a:sym typeface="Calibri"/>
            </a:endParaRPr>
          </a:p>
          <a:p>
            <a:pPr indent="-196850" lvl="0" marL="285750" marR="0" rtl="0" algn="l">
              <a:lnSpc>
                <a:spcPct val="170000"/>
              </a:lnSpc>
              <a:spcBef>
                <a:spcPts val="280"/>
              </a:spcBef>
              <a:spcAft>
                <a:spcPts val="0"/>
              </a:spcAft>
              <a:buClr>
                <a:schemeClr val="lt1"/>
              </a:buClr>
              <a:buSzPts val="1400"/>
              <a:buFont typeface="Noto Sans Symbols"/>
              <a:buNone/>
            </a:pPr>
            <a:r>
              <a:t/>
            </a:r>
            <a:endParaRPr b="0" i="0" sz="1400" u="none" cap="none" strike="noStrike">
              <a:solidFill>
                <a:srgbClr val="424242"/>
              </a:solidFill>
              <a:latin typeface="Calibri"/>
              <a:ea typeface="Calibri"/>
              <a:cs typeface="Calibri"/>
              <a:sym typeface="Calibri"/>
            </a:endParaRPr>
          </a:p>
          <a:p>
            <a:pPr indent="-196850" lvl="0" marL="285750" marR="0" rtl="0" algn="l">
              <a:lnSpc>
                <a:spcPct val="170000"/>
              </a:lnSpc>
              <a:spcBef>
                <a:spcPts val="280"/>
              </a:spcBef>
              <a:spcAft>
                <a:spcPts val="0"/>
              </a:spcAft>
              <a:buClr>
                <a:schemeClr val="lt1"/>
              </a:buClr>
              <a:buSzPts val="1400"/>
              <a:buFont typeface="Noto Sans Symbols"/>
              <a:buNone/>
            </a:pPr>
            <a:r>
              <a:t/>
            </a:r>
            <a:endParaRPr b="0" i="0" sz="1400" u="none" cap="none" strike="noStrike">
              <a:solidFill>
                <a:srgbClr val="424242"/>
              </a:solidFill>
              <a:latin typeface="Calibri"/>
              <a:ea typeface="Calibri"/>
              <a:cs typeface="Calibri"/>
              <a:sym typeface="Calibri"/>
            </a:endParaRPr>
          </a:p>
          <a:p>
            <a:pPr indent="-196850" lvl="0" marL="285750" marR="0" rtl="0" algn="l">
              <a:lnSpc>
                <a:spcPct val="170000"/>
              </a:lnSpc>
              <a:spcBef>
                <a:spcPts val="280"/>
              </a:spcBef>
              <a:spcAft>
                <a:spcPts val="0"/>
              </a:spcAft>
              <a:buClr>
                <a:schemeClr val="lt1"/>
              </a:buClr>
              <a:buSzPts val="1400"/>
              <a:buFont typeface="Noto Sans Symbols"/>
              <a:buNone/>
            </a:pPr>
            <a:r>
              <a:t/>
            </a:r>
            <a:endParaRPr b="0" i="0" sz="1400" u="none" cap="none" strike="noStrike">
              <a:solidFill>
                <a:srgbClr val="424242"/>
              </a:solidFill>
              <a:latin typeface="Calibri"/>
              <a:ea typeface="Calibri"/>
              <a:cs typeface="Calibri"/>
              <a:sym typeface="Calibri"/>
            </a:endParaRPr>
          </a:p>
          <a:p>
            <a:pPr indent="-196850" lvl="0" marL="285750" marR="0" rtl="0" algn="l">
              <a:lnSpc>
                <a:spcPct val="170000"/>
              </a:lnSpc>
              <a:spcBef>
                <a:spcPts val="280"/>
              </a:spcBef>
              <a:spcAft>
                <a:spcPts val="0"/>
              </a:spcAft>
              <a:buClr>
                <a:schemeClr val="lt1"/>
              </a:buClr>
              <a:buSzPts val="1400"/>
              <a:buFont typeface="Noto Sans Symbols"/>
              <a:buNone/>
            </a:pPr>
            <a:r>
              <a:t/>
            </a:r>
            <a:endParaRPr b="0" i="0" sz="1400" u="none" cap="none" strike="noStrike">
              <a:solidFill>
                <a:srgbClr val="424242"/>
              </a:solidFill>
              <a:latin typeface="Calibri"/>
              <a:ea typeface="Calibri"/>
              <a:cs typeface="Calibri"/>
              <a:sym typeface="Calibri"/>
            </a:endParaRPr>
          </a:p>
          <a:p>
            <a:pPr indent="-196850" lvl="0" marL="285750" marR="0" rtl="0" algn="l">
              <a:lnSpc>
                <a:spcPct val="170000"/>
              </a:lnSpc>
              <a:spcBef>
                <a:spcPts val="280"/>
              </a:spcBef>
              <a:spcAft>
                <a:spcPts val="0"/>
              </a:spcAft>
              <a:buClr>
                <a:schemeClr val="lt1"/>
              </a:buClr>
              <a:buSzPts val="1400"/>
              <a:buFont typeface="Noto Sans Symbols"/>
              <a:buNone/>
            </a:pPr>
            <a:r>
              <a:t/>
            </a:r>
            <a:endParaRPr b="0" i="0" sz="1400" u="none" cap="none" strike="noStrike">
              <a:solidFill>
                <a:srgbClr val="424242"/>
              </a:solidFill>
              <a:latin typeface="Calibri"/>
              <a:ea typeface="Calibri"/>
              <a:cs typeface="Calibri"/>
              <a:sym typeface="Calibri"/>
            </a:endParaRPr>
          </a:p>
          <a:p>
            <a:pPr indent="-196850" lvl="0" marL="285750" marR="0" rtl="0" algn="l">
              <a:lnSpc>
                <a:spcPct val="170000"/>
              </a:lnSpc>
              <a:spcBef>
                <a:spcPts val="280"/>
              </a:spcBef>
              <a:spcAft>
                <a:spcPts val="0"/>
              </a:spcAft>
              <a:buClr>
                <a:schemeClr val="lt1"/>
              </a:buClr>
              <a:buSzPts val="1400"/>
              <a:buFont typeface="Noto Sans Symbols"/>
              <a:buNone/>
            </a:pPr>
            <a:r>
              <a:t/>
            </a:r>
            <a:endParaRPr b="0" i="0" sz="1400" u="none" cap="none" strike="noStrike">
              <a:solidFill>
                <a:srgbClr val="424242"/>
              </a:solidFill>
              <a:latin typeface="Calibri"/>
              <a:ea typeface="Calibri"/>
              <a:cs typeface="Calibri"/>
              <a:sym typeface="Calibri"/>
            </a:endParaRPr>
          </a:p>
          <a:p>
            <a:pPr indent="-196850" lvl="0" marL="285750" marR="0" rtl="0" algn="l">
              <a:lnSpc>
                <a:spcPct val="170000"/>
              </a:lnSpc>
              <a:spcBef>
                <a:spcPts val="280"/>
              </a:spcBef>
              <a:spcAft>
                <a:spcPts val="0"/>
              </a:spcAft>
              <a:buClr>
                <a:schemeClr val="lt1"/>
              </a:buClr>
              <a:buSzPts val="1400"/>
              <a:buFont typeface="Noto Sans Symbols"/>
              <a:buNone/>
            </a:pPr>
            <a:r>
              <a:t/>
            </a:r>
            <a:endParaRPr b="0" i="0" sz="1400" u="none" cap="none" strike="noStrike">
              <a:solidFill>
                <a:srgbClr val="424242"/>
              </a:solidFill>
              <a:latin typeface="Calibri"/>
              <a:ea typeface="Calibri"/>
              <a:cs typeface="Calibri"/>
              <a:sym typeface="Calibri"/>
            </a:endParaRPr>
          </a:p>
          <a:p>
            <a:pPr indent="-196850" lvl="0" marL="285750" marR="0" rtl="0" algn="l">
              <a:lnSpc>
                <a:spcPct val="170000"/>
              </a:lnSpc>
              <a:spcBef>
                <a:spcPts val="280"/>
              </a:spcBef>
              <a:spcAft>
                <a:spcPts val="0"/>
              </a:spcAft>
              <a:buClr>
                <a:schemeClr val="lt1"/>
              </a:buClr>
              <a:buSzPts val="1400"/>
              <a:buFont typeface="Noto Sans Symbols"/>
              <a:buNone/>
            </a:pPr>
            <a:r>
              <a:t/>
            </a:r>
            <a:endParaRPr b="0" i="0" sz="1400" u="none"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1" i="0" sz="1400" u="sng"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0" i="0" sz="1400" u="none" cap="none" strike="noStrike">
              <a:solidFill>
                <a:schemeClr val="dk1"/>
              </a:solidFill>
              <a:latin typeface="Calibri"/>
              <a:ea typeface="Calibri"/>
              <a:cs typeface="Calibri"/>
              <a:sym typeface="Calibri"/>
            </a:endParaRPr>
          </a:p>
          <a:p>
            <a:pPr indent="-101600" lvl="0" marL="171450" marR="0" rtl="0" algn="l">
              <a:lnSpc>
                <a:spcPct val="170000"/>
              </a:lnSpc>
              <a:spcBef>
                <a:spcPts val="220"/>
              </a:spcBef>
              <a:spcAft>
                <a:spcPts val="0"/>
              </a:spcAft>
              <a:buClr>
                <a:schemeClr val="lt1"/>
              </a:buClr>
              <a:buSzPts val="1100"/>
              <a:buFont typeface="Arial"/>
              <a:buNone/>
            </a:pPr>
            <a:r>
              <a:t/>
            </a:r>
            <a:endParaRPr b="0" i="0" sz="1100" u="none" cap="none" strike="noStrike">
              <a:solidFill>
                <a:schemeClr val="dk1"/>
              </a:solidFill>
              <a:latin typeface="Calibri"/>
              <a:ea typeface="Calibri"/>
              <a:cs typeface="Calibri"/>
              <a:sym typeface="Calibri"/>
            </a:endParaRPr>
          </a:p>
          <a:p>
            <a:pPr indent="-101600" lvl="0" marL="171450" marR="0" rtl="0" algn="l">
              <a:lnSpc>
                <a:spcPct val="170000"/>
              </a:lnSpc>
              <a:spcBef>
                <a:spcPts val="220"/>
              </a:spcBef>
              <a:spcAft>
                <a:spcPts val="0"/>
              </a:spcAft>
              <a:buClr>
                <a:schemeClr val="lt1"/>
              </a:buClr>
              <a:buSzPts val="1100"/>
              <a:buFont typeface="Arial"/>
              <a:buNone/>
            </a:pPr>
            <a:r>
              <a:t/>
            </a:r>
            <a:endParaRPr b="0" i="0" sz="1100" u="none" cap="none" strike="noStrike">
              <a:solidFill>
                <a:schemeClr val="dk1"/>
              </a:solidFill>
              <a:latin typeface="Calibri"/>
              <a:ea typeface="Calibri"/>
              <a:cs typeface="Calibri"/>
              <a:sym typeface="Calibri"/>
            </a:endParaRPr>
          </a:p>
          <a:p>
            <a:pPr indent="-101600" lvl="0" marL="171450" marR="0" rtl="0" algn="l">
              <a:lnSpc>
                <a:spcPct val="170000"/>
              </a:lnSpc>
              <a:spcBef>
                <a:spcPts val="220"/>
              </a:spcBef>
              <a:spcAft>
                <a:spcPts val="0"/>
              </a:spcAft>
              <a:buClr>
                <a:schemeClr val="lt1"/>
              </a:buClr>
              <a:buSzPts val="1100"/>
              <a:buFont typeface="Arial"/>
              <a:buNone/>
            </a:pPr>
            <a:r>
              <a:t/>
            </a:r>
            <a:endParaRPr b="0" i="0" sz="11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idx="1" type="body"/>
          </p:nvPr>
        </p:nvSpPr>
        <p:spPr>
          <a:xfrm>
            <a:off x="457200" y="218254"/>
            <a:ext cx="8229600" cy="6462464"/>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70000"/>
              </a:lnSpc>
              <a:spcBef>
                <a:spcPts val="0"/>
              </a:spcBef>
              <a:spcAft>
                <a:spcPts val="0"/>
              </a:spcAft>
              <a:buClr>
                <a:schemeClr val="lt1"/>
              </a:buClr>
              <a:buSzPts val="1400"/>
              <a:buFont typeface="Arial"/>
              <a:buNone/>
            </a:pPr>
            <a:r>
              <a:t/>
            </a:r>
            <a:endParaRPr b="1" i="0" sz="1400" u="sng"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1" i="0" sz="1400" u="sng"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1" i="0" sz="1400" u="sng"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1" i="0" sz="1400" u="sng"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1" i="0" sz="1400" u="sng"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1" i="0" sz="1400" u="sng"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1" i="0" sz="1400" u="sng"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1" i="0" sz="1400" u="sng" cap="none" strike="noStrike">
              <a:solidFill>
                <a:srgbClr val="424242"/>
              </a:solidFill>
              <a:latin typeface="Calibri"/>
              <a:ea typeface="Calibri"/>
              <a:cs typeface="Calibri"/>
              <a:sym typeface="Calibri"/>
            </a:endParaRPr>
          </a:p>
          <a:p>
            <a:pPr indent="-196850" lvl="0" marL="285750" marR="0" rtl="0" algn="l">
              <a:lnSpc>
                <a:spcPct val="170000"/>
              </a:lnSpc>
              <a:spcBef>
                <a:spcPts val="280"/>
              </a:spcBef>
              <a:spcAft>
                <a:spcPts val="0"/>
              </a:spcAft>
              <a:buClr>
                <a:schemeClr val="lt1"/>
              </a:buClr>
              <a:buSzPts val="1400"/>
              <a:buFont typeface="Noto Sans Symbols"/>
              <a:buNone/>
            </a:pPr>
            <a:r>
              <a:t/>
            </a:r>
            <a:endParaRPr b="1" i="0" sz="1400" u="sng"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36" name="Google Shape;136;p8"/>
          <p:cNvSpPr txBox="1"/>
          <p:nvPr/>
        </p:nvSpPr>
        <p:spPr>
          <a:xfrm>
            <a:off x="2508367" y="2095365"/>
            <a:ext cx="3949180" cy="682366"/>
          </a:xfrm>
          <a:prstGeom prst="rect">
            <a:avLst/>
          </a:prstGeom>
          <a:noFill/>
          <a:ln>
            <a:noFill/>
          </a:ln>
        </p:spPr>
        <p:txBody>
          <a:bodyPr anchorCtr="0" anchor="t" bIns="45700" lIns="91425" spcFirstLastPara="1" rIns="91425" wrap="square" tIns="45700">
            <a:spAutoFit/>
          </a:bodyPr>
          <a:lstStyle/>
          <a:p>
            <a:pPr indent="0" lvl="0" marL="0" marR="0" rtl="0" algn="ctr">
              <a:lnSpc>
                <a:spcPct val="170000"/>
              </a:lnSpc>
              <a:spcBef>
                <a:spcPts val="0"/>
              </a:spcBef>
              <a:spcAft>
                <a:spcPts val="0"/>
              </a:spcAft>
              <a:buClr>
                <a:srgbClr val="424242"/>
              </a:buClr>
              <a:buSzPts val="1200"/>
              <a:buFont typeface="Arial"/>
              <a:buNone/>
            </a:pPr>
            <a:r>
              <a:rPr b="1" i="1" lang="en-US" sz="1200" u="none" cap="none" strike="noStrike">
                <a:solidFill>
                  <a:srgbClr val="424242"/>
                </a:solidFill>
                <a:latin typeface="Calibri"/>
                <a:ea typeface="Calibri"/>
                <a:cs typeface="Calibri"/>
                <a:sym typeface="Calibri"/>
              </a:rPr>
              <a:t>Table 1. </a:t>
            </a:r>
            <a:r>
              <a:rPr b="0" i="1" lang="en-US" sz="1200" u="none" cap="none" strike="noStrike">
                <a:solidFill>
                  <a:srgbClr val="424242"/>
                </a:solidFill>
                <a:latin typeface="Calibri"/>
                <a:ea typeface="Calibri"/>
                <a:cs typeface="Calibri"/>
                <a:sym typeface="Calibri"/>
              </a:rPr>
              <a:t>Cross Validation results using fastText and GloVe embedders</a:t>
            </a:r>
            <a:endParaRPr/>
          </a:p>
        </p:txBody>
      </p:sp>
      <p:graphicFrame>
        <p:nvGraphicFramePr>
          <p:cNvPr id="137" name="Google Shape;137;p8"/>
          <p:cNvGraphicFramePr/>
          <p:nvPr/>
        </p:nvGraphicFramePr>
        <p:xfrm>
          <a:off x="2392899" y="1007089"/>
          <a:ext cx="3000000" cy="3000000"/>
        </p:xfrm>
        <a:graphic>
          <a:graphicData uri="http://schemas.openxmlformats.org/drawingml/2006/table">
            <a:tbl>
              <a:tblPr bandRow="1" firstRow="1">
                <a:noFill/>
                <a:tableStyleId>{4F0C9C6F-84BC-45D9-8CC9-BF6F24A271D5}</a:tableStyleId>
              </a:tblPr>
              <a:tblGrid>
                <a:gridCol w="1423175"/>
                <a:gridCol w="1634675"/>
                <a:gridCol w="1300375"/>
              </a:tblGrid>
              <a:tr h="370850">
                <a:tc>
                  <a:txBody>
                    <a:bodyPr/>
                    <a:lstStyle/>
                    <a:p>
                      <a:pPr indent="0" lvl="0" marL="0" marR="0" rtl="0" algn="l">
                        <a:spcBef>
                          <a:spcPts val="0"/>
                        </a:spcBef>
                        <a:spcAft>
                          <a:spcPts val="0"/>
                        </a:spcAft>
                        <a:buNone/>
                      </a:pPr>
                      <a:r>
                        <a:t/>
                      </a:r>
                      <a:endParaRPr sz="1350"/>
                    </a:p>
                  </a:txBody>
                  <a:tcPr marT="45725" marB="45725" marR="91450" marL="91450"/>
                </a:tc>
                <a:tc>
                  <a:txBody>
                    <a:bodyPr/>
                    <a:lstStyle/>
                    <a:p>
                      <a:pPr indent="0" lvl="0" marL="0" marR="0" rtl="0" algn="ctr">
                        <a:spcBef>
                          <a:spcPts val="0"/>
                        </a:spcBef>
                        <a:spcAft>
                          <a:spcPts val="0"/>
                        </a:spcAft>
                        <a:buNone/>
                      </a:pPr>
                      <a:r>
                        <a:rPr lang="en-US" sz="1350"/>
                        <a:t>Validation Loss</a:t>
                      </a:r>
                      <a:endParaRPr/>
                    </a:p>
                  </a:txBody>
                  <a:tcPr marT="45725" marB="45725" marR="91450" marL="91450"/>
                </a:tc>
                <a:tc>
                  <a:txBody>
                    <a:bodyPr/>
                    <a:lstStyle/>
                    <a:p>
                      <a:pPr indent="0" lvl="0" marL="0" marR="0" rtl="0" algn="ctr">
                        <a:spcBef>
                          <a:spcPts val="0"/>
                        </a:spcBef>
                        <a:spcAft>
                          <a:spcPts val="0"/>
                        </a:spcAft>
                        <a:buNone/>
                      </a:pPr>
                      <a:r>
                        <a:rPr lang="en-US" sz="1350"/>
                        <a:t>Accuracy</a:t>
                      </a:r>
                      <a:endParaRPr/>
                    </a:p>
                  </a:txBody>
                  <a:tcPr marT="45725" marB="45725" marR="91450" marL="91450"/>
                </a:tc>
              </a:tr>
              <a:tr h="123625">
                <a:tc>
                  <a:txBody>
                    <a:bodyPr/>
                    <a:lstStyle/>
                    <a:p>
                      <a:pPr indent="0" lvl="0" marL="0" marR="0" rtl="0" algn="ctr">
                        <a:spcBef>
                          <a:spcPts val="0"/>
                        </a:spcBef>
                        <a:spcAft>
                          <a:spcPts val="0"/>
                        </a:spcAft>
                        <a:buNone/>
                      </a:pPr>
                      <a:r>
                        <a:rPr lang="en-US" sz="1350"/>
                        <a:t>fastText</a:t>
                      </a:r>
                      <a:endParaRPr sz="1350"/>
                    </a:p>
                  </a:txBody>
                  <a:tcPr marT="45725" marB="45725" marR="91450" marL="91450"/>
                </a:tc>
                <a:tc>
                  <a:txBody>
                    <a:bodyPr/>
                    <a:lstStyle/>
                    <a:p>
                      <a:pPr indent="0" lvl="0" marL="0" marR="0" rtl="0" algn="ctr">
                        <a:spcBef>
                          <a:spcPts val="0"/>
                        </a:spcBef>
                        <a:spcAft>
                          <a:spcPts val="0"/>
                        </a:spcAft>
                        <a:buNone/>
                      </a:pPr>
                      <a:r>
                        <a:rPr lang="en-US" sz="1350">
                          <a:solidFill>
                            <a:schemeClr val="dk1"/>
                          </a:solidFill>
                          <a:latin typeface="Calibri"/>
                          <a:ea typeface="Calibri"/>
                          <a:cs typeface="Calibri"/>
                          <a:sym typeface="Calibri"/>
                        </a:rPr>
                        <a:t>51%</a:t>
                      </a:r>
                      <a:endParaRPr sz="1350"/>
                    </a:p>
                  </a:txBody>
                  <a:tcPr marT="45725" marB="45725" marR="91450" marL="91450"/>
                </a:tc>
                <a:tc>
                  <a:txBody>
                    <a:bodyPr/>
                    <a:lstStyle/>
                    <a:p>
                      <a:pPr indent="0" lvl="0" marL="0" marR="0" rtl="0" algn="ctr">
                        <a:spcBef>
                          <a:spcPts val="0"/>
                        </a:spcBef>
                        <a:spcAft>
                          <a:spcPts val="0"/>
                        </a:spcAft>
                        <a:buNone/>
                      </a:pPr>
                      <a:r>
                        <a:rPr lang="en-US" sz="1350"/>
                        <a:t>65%</a:t>
                      </a:r>
                      <a:endParaRPr/>
                    </a:p>
                  </a:txBody>
                  <a:tcPr marT="45725" marB="45725" marR="91450" marL="91450"/>
                </a:tc>
              </a:tr>
              <a:tr h="173575">
                <a:tc>
                  <a:txBody>
                    <a:bodyPr/>
                    <a:lstStyle/>
                    <a:p>
                      <a:pPr indent="0" lvl="0" marL="0" marR="0" rtl="0" algn="ctr">
                        <a:spcBef>
                          <a:spcPts val="0"/>
                        </a:spcBef>
                        <a:spcAft>
                          <a:spcPts val="0"/>
                        </a:spcAft>
                        <a:buNone/>
                      </a:pPr>
                      <a:r>
                        <a:rPr lang="en-US" sz="1350"/>
                        <a:t>GloVe</a:t>
                      </a:r>
                      <a:endParaRPr sz="1350"/>
                    </a:p>
                  </a:txBody>
                  <a:tcPr marT="45725" marB="45725" marR="91450" marL="91450"/>
                </a:tc>
                <a:tc>
                  <a:txBody>
                    <a:bodyPr/>
                    <a:lstStyle/>
                    <a:p>
                      <a:pPr indent="0" lvl="0" marL="0" marR="0" rtl="0" algn="ctr">
                        <a:spcBef>
                          <a:spcPts val="0"/>
                        </a:spcBef>
                        <a:spcAft>
                          <a:spcPts val="0"/>
                        </a:spcAft>
                        <a:buNone/>
                      </a:pPr>
                      <a:r>
                        <a:rPr lang="en-US" sz="1350">
                          <a:solidFill>
                            <a:schemeClr val="dk1"/>
                          </a:solidFill>
                          <a:latin typeface="Calibri"/>
                          <a:ea typeface="Calibri"/>
                          <a:cs typeface="Calibri"/>
                          <a:sym typeface="Calibri"/>
                        </a:rPr>
                        <a:t>62%</a:t>
                      </a:r>
                      <a:endParaRPr sz="1350"/>
                    </a:p>
                  </a:txBody>
                  <a:tcPr marT="45725" marB="45725" marR="91450" marL="91450"/>
                </a:tc>
                <a:tc>
                  <a:txBody>
                    <a:bodyPr/>
                    <a:lstStyle/>
                    <a:p>
                      <a:pPr indent="0" lvl="0" marL="0" marR="0" rtl="0" algn="ctr">
                        <a:spcBef>
                          <a:spcPts val="0"/>
                        </a:spcBef>
                        <a:spcAft>
                          <a:spcPts val="0"/>
                        </a:spcAft>
                        <a:buNone/>
                      </a:pPr>
                      <a:r>
                        <a:rPr lang="en-US" sz="1350"/>
                        <a:t>71%</a:t>
                      </a:r>
                      <a:endParaRPr/>
                    </a:p>
                  </a:txBody>
                  <a:tcPr marT="45725" marB="45725" marR="91450" marL="91450"/>
                </a:tc>
              </a:tr>
            </a:tbl>
          </a:graphicData>
        </a:graphic>
      </p:graphicFrame>
      <p:sp>
        <p:nvSpPr>
          <p:cNvPr id="138" name="Google Shape;138;p8"/>
          <p:cNvSpPr/>
          <p:nvPr/>
        </p:nvSpPr>
        <p:spPr>
          <a:xfrm>
            <a:off x="466531" y="233265"/>
            <a:ext cx="8220269" cy="466531"/>
          </a:xfrm>
          <a:prstGeom prst="rect">
            <a:avLst/>
          </a:prstGeom>
          <a:solidFill>
            <a:srgbClr val="00194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70000"/>
              </a:lnSpc>
              <a:spcBef>
                <a:spcPts val="0"/>
              </a:spcBef>
              <a:spcAft>
                <a:spcPts val="0"/>
              </a:spcAft>
              <a:buClr>
                <a:schemeClr val="lt1"/>
              </a:buClr>
              <a:buSzPts val="1600"/>
              <a:buFont typeface="Arial"/>
              <a:buNone/>
            </a:pPr>
            <a:r>
              <a:rPr b="1" i="0" lang="en-US" sz="1600" u="none" cap="none" strike="noStrike">
                <a:solidFill>
                  <a:schemeClr val="lt1"/>
                </a:solidFill>
                <a:latin typeface="Calibri"/>
                <a:ea typeface="Calibri"/>
                <a:cs typeface="Calibri"/>
                <a:sym typeface="Calibri"/>
              </a:rPr>
              <a:t>Results</a:t>
            </a:r>
            <a:endParaRPr/>
          </a:p>
        </p:txBody>
      </p:sp>
      <p:sp>
        <p:nvSpPr>
          <p:cNvPr id="139" name="Google Shape;139;p8"/>
          <p:cNvSpPr txBox="1"/>
          <p:nvPr/>
        </p:nvSpPr>
        <p:spPr>
          <a:xfrm>
            <a:off x="2597408" y="4579673"/>
            <a:ext cx="39492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70000"/>
              </a:lnSpc>
              <a:spcBef>
                <a:spcPts val="0"/>
              </a:spcBef>
              <a:spcAft>
                <a:spcPts val="0"/>
              </a:spcAft>
              <a:buClr>
                <a:srgbClr val="424242"/>
              </a:buClr>
              <a:buSzPts val="1200"/>
              <a:buFont typeface="Arial"/>
              <a:buNone/>
            </a:pPr>
            <a:r>
              <a:rPr b="1" i="1" lang="en-US" sz="1200" u="none" cap="none" strike="noStrike">
                <a:solidFill>
                  <a:srgbClr val="424242"/>
                </a:solidFill>
                <a:latin typeface="Calibri"/>
                <a:ea typeface="Calibri"/>
                <a:cs typeface="Calibri"/>
                <a:sym typeface="Calibri"/>
              </a:rPr>
              <a:t>Table 2. </a:t>
            </a:r>
            <a:r>
              <a:rPr b="0" i="1" lang="en-US" sz="1200" u="none" cap="none" strike="noStrike">
                <a:solidFill>
                  <a:srgbClr val="424242"/>
                </a:solidFill>
                <a:latin typeface="Calibri"/>
                <a:ea typeface="Calibri"/>
                <a:cs typeface="Calibri"/>
                <a:sym typeface="Calibri"/>
              </a:rPr>
              <a:t>C</a:t>
            </a:r>
            <a:r>
              <a:rPr i="1" lang="en-US" sz="1200">
                <a:solidFill>
                  <a:srgbClr val="424242"/>
                </a:solidFill>
                <a:latin typeface="Calibri"/>
                <a:ea typeface="Calibri"/>
                <a:cs typeface="Calibri"/>
                <a:sym typeface="Calibri"/>
              </a:rPr>
              <a:t>onfusion Matrix </a:t>
            </a:r>
            <a:r>
              <a:rPr b="0" i="1" lang="en-US" sz="1200" u="none" cap="none" strike="noStrike">
                <a:solidFill>
                  <a:srgbClr val="424242"/>
                </a:solidFill>
                <a:latin typeface="Calibri"/>
                <a:ea typeface="Calibri"/>
                <a:cs typeface="Calibri"/>
                <a:sym typeface="Calibri"/>
              </a:rPr>
              <a:t> of BGRU-fastText model</a:t>
            </a:r>
            <a:endParaRPr/>
          </a:p>
        </p:txBody>
      </p:sp>
      <p:graphicFrame>
        <p:nvGraphicFramePr>
          <p:cNvPr id="140" name="Google Shape;140;p8"/>
          <p:cNvGraphicFramePr/>
          <p:nvPr/>
        </p:nvGraphicFramePr>
        <p:xfrm>
          <a:off x="2392898" y="3361303"/>
          <a:ext cx="3000000" cy="3000000"/>
        </p:xfrm>
        <a:graphic>
          <a:graphicData uri="http://schemas.openxmlformats.org/drawingml/2006/table">
            <a:tbl>
              <a:tblPr bandRow="1" firstRow="1">
                <a:noFill/>
                <a:tableStyleId>{4F0C9C6F-84BC-45D9-8CC9-BF6F24A271D5}</a:tableStyleId>
              </a:tblPr>
              <a:tblGrid>
                <a:gridCol w="1423175"/>
                <a:gridCol w="1634675"/>
                <a:gridCol w="1300375"/>
              </a:tblGrid>
              <a:tr h="370850">
                <a:tc>
                  <a:txBody>
                    <a:bodyPr/>
                    <a:lstStyle/>
                    <a:p>
                      <a:pPr indent="0" lvl="0" marL="0" marR="0" rtl="0" algn="l">
                        <a:spcBef>
                          <a:spcPts val="0"/>
                        </a:spcBef>
                        <a:spcAft>
                          <a:spcPts val="0"/>
                        </a:spcAft>
                        <a:buNone/>
                      </a:pPr>
                      <a:r>
                        <a:t/>
                      </a:r>
                      <a:endParaRPr sz="1350"/>
                    </a:p>
                  </a:txBody>
                  <a:tcPr marT="45725" marB="45725" marR="91450" marL="91450"/>
                </a:tc>
                <a:tc>
                  <a:txBody>
                    <a:bodyPr/>
                    <a:lstStyle/>
                    <a:p>
                      <a:pPr indent="0" lvl="0" marL="0" marR="0" rtl="0" algn="ctr">
                        <a:spcBef>
                          <a:spcPts val="0"/>
                        </a:spcBef>
                        <a:spcAft>
                          <a:spcPts val="0"/>
                        </a:spcAft>
                        <a:buNone/>
                      </a:pPr>
                      <a:r>
                        <a:rPr b="1" i="0" lang="en-US" sz="1350" u="none" strike="noStrike">
                          <a:solidFill>
                            <a:srgbClr val="000000"/>
                          </a:solidFill>
                          <a:latin typeface="Calibri"/>
                          <a:ea typeface="Calibri"/>
                          <a:cs typeface="Calibri"/>
                          <a:sym typeface="Calibri"/>
                        </a:rPr>
                        <a:t>Depressed</a:t>
                      </a:r>
                      <a:endParaRPr b="1" sz="1350"/>
                    </a:p>
                  </a:txBody>
                  <a:tcPr marT="45725" marB="45725" marR="91450" marL="91450"/>
                </a:tc>
                <a:tc>
                  <a:txBody>
                    <a:bodyPr/>
                    <a:lstStyle/>
                    <a:p>
                      <a:pPr indent="0" lvl="0" marL="0" marR="0" rtl="0" algn="ctr">
                        <a:spcBef>
                          <a:spcPts val="0"/>
                        </a:spcBef>
                        <a:spcAft>
                          <a:spcPts val="0"/>
                        </a:spcAft>
                        <a:buNone/>
                      </a:pPr>
                      <a:r>
                        <a:rPr b="1" i="0" lang="en-US" sz="1350" u="none" strike="noStrike">
                          <a:solidFill>
                            <a:srgbClr val="000000"/>
                          </a:solidFill>
                          <a:latin typeface="Calibri"/>
                          <a:ea typeface="Calibri"/>
                          <a:cs typeface="Calibri"/>
                          <a:sym typeface="Calibri"/>
                        </a:rPr>
                        <a:t>Non Depressed</a:t>
                      </a:r>
                      <a:endParaRPr b="1" sz="1350"/>
                    </a:p>
                  </a:txBody>
                  <a:tcPr marT="45725" marB="45725" marR="91450" marL="91450"/>
                </a:tc>
              </a:tr>
              <a:tr h="123625">
                <a:tc>
                  <a:txBody>
                    <a:bodyPr/>
                    <a:lstStyle/>
                    <a:p>
                      <a:pPr indent="0" lvl="0" marL="0" marR="0" rtl="0" algn="ctr">
                        <a:spcBef>
                          <a:spcPts val="0"/>
                        </a:spcBef>
                        <a:spcAft>
                          <a:spcPts val="0"/>
                        </a:spcAft>
                        <a:buNone/>
                      </a:pPr>
                      <a:r>
                        <a:rPr b="1" i="0" lang="en-US" sz="1350" u="none" strike="noStrike">
                          <a:solidFill>
                            <a:srgbClr val="000000"/>
                          </a:solidFill>
                          <a:latin typeface="Calibri"/>
                          <a:ea typeface="Calibri"/>
                          <a:cs typeface="Calibri"/>
                          <a:sym typeface="Calibri"/>
                        </a:rPr>
                        <a:t>Depressed</a:t>
                      </a:r>
                      <a:endParaRPr b="1" sz="1350"/>
                    </a:p>
                  </a:txBody>
                  <a:tcPr marT="45725" marB="45725" marR="91450" marL="91450"/>
                </a:tc>
                <a:tc>
                  <a:txBody>
                    <a:bodyPr/>
                    <a:lstStyle/>
                    <a:p>
                      <a:pPr indent="0" lvl="0" marL="0" marR="0" rtl="0" algn="ctr">
                        <a:spcBef>
                          <a:spcPts val="0"/>
                        </a:spcBef>
                        <a:spcAft>
                          <a:spcPts val="0"/>
                        </a:spcAft>
                        <a:buNone/>
                      </a:pPr>
                      <a:r>
                        <a:rPr lang="en-US" sz="1350">
                          <a:solidFill>
                            <a:schemeClr val="dk1"/>
                          </a:solidFill>
                          <a:latin typeface="Calibri"/>
                          <a:ea typeface="Calibri"/>
                          <a:cs typeface="Calibri"/>
                          <a:sym typeface="Calibri"/>
                        </a:rPr>
                        <a:t>20</a:t>
                      </a:r>
                      <a:endParaRPr sz="1350"/>
                    </a:p>
                  </a:txBody>
                  <a:tcPr marT="45725" marB="45725" marR="91450" marL="91450"/>
                </a:tc>
                <a:tc>
                  <a:txBody>
                    <a:bodyPr/>
                    <a:lstStyle/>
                    <a:p>
                      <a:pPr indent="0" lvl="0" marL="0" marR="0" rtl="0" algn="ctr">
                        <a:spcBef>
                          <a:spcPts val="0"/>
                        </a:spcBef>
                        <a:spcAft>
                          <a:spcPts val="0"/>
                        </a:spcAft>
                        <a:buNone/>
                      </a:pPr>
                      <a:r>
                        <a:rPr lang="en-US" sz="1350"/>
                        <a:t>3</a:t>
                      </a:r>
                      <a:endParaRPr/>
                    </a:p>
                  </a:txBody>
                  <a:tcPr marT="45725" marB="45725" marR="91450" marL="91450"/>
                </a:tc>
              </a:tr>
              <a:tr h="173575">
                <a:tc>
                  <a:txBody>
                    <a:bodyPr/>
                    <a:lstStyle/>
                    <a:p>
                      <a:pPr indent="0" lvl="0" marL="0" marR="0" rtl="0" algn="ctr">
                        <a:spcBef>
                          <a:spcPts val="0"/>
                        </a:spcBef>
                        <a:spcAft>
                          <a:spcPts val="0"/>
                        </a:spcAft>
                        <a:buNone/>
                      </a:pPr>
                      <a:r>
                        <a:rPr b="1" i="0" lang="en-US" sz="1350" u="none" strike="noStrike">
                          <a:solidFill>
                            <a:srgbClr val="000000"/>
                          </a:solidFill>
                          <a:latin typeface="Calibri"/>
                          <a:ea typeface="Calibri"/>
                          <a:cs typeface="Calibri"/>
                          <a:sym typeface="Calibri"/>
                        </a:rPr>
                        <a:t>Non Depressed</a:t>
                      </a:r>
                      <a:endParaRPr b="1" sz="1350"/>
                    </a:p>
                  </a:txBody>
                  <a:tcPr marT="45725" marB="45725" marR="91450" marL="91450"/>
                </a:tc>
                <a:tc>
                  <a:txBody>
                    <a:bodyPr/>
                    <a:lstStyle/>
                    <a:p>
                      <a:pPr indent="0" lvl="0" marL="0" marR="0" rtl="0" algn="ctr">
                        <a:spcBef>
                          <a:spcPts val="0"/>
                        </a:spcBef>
                        <a:spcAft>
                          <a:spcPts val="0"/>
                        </a:spcAft>
                        <a:buNone/>
                      </a:pPr>
                      <a:r>
                        <a:rPr lang="en-US" sz="1350">
                          <a:solidFill>
                            <a:schemeClr val="dk1"/>
                          </a:solidFill>
                          <a:latin typeface="Calibri"/>
                          <a:ea typeface="Calibri"/>
                          <a:cs typeface="Calibri"/>
                          <a:sym typeface="Calibri"/>
                        </a:rPr>
                        <a:t>5</a:t>
                      </a:r>
                      <a:endParaRPr sz="1350"/>
                    </a:p>
                  </a:txBody>
                  <a:tcPr marT="45725" marB="45725" marR="91450" marL="91450"/>
                </a:tc>
                <a:tc>
                  <a:txBody>
                    <a:bodyPr/>
                    <a:lstStyle/>
                    <a:p>
                      <a:pPr indent="0" lvl="0" marL="0" marR="0" rtl="0" algn="ctr">
                        <a:spcBef>
                          <a:spcPts val="0"/>
                        </a:spcBef>
                        <a:spcAft>
                          <a:spcPts val="0"/>
                        </a:spcAft>
                        <a:buNone/>
                      </a:pPr>
                      <a:r>
                        <a:rPr lang="en-US" sz="1350"/>
                        <a:t>7</a:t>
                      </a:r>
                      <a:endParaRPr sz="1350"/>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idx="1" type="body"/>
          </p:nvPr>
        </p:nvSpPr>
        <p:spPr>
          <a:xfrm>
            <a:off x="457200" y="218254"/>
            <a:ext cx="8229600" cy="6462464"/>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70000"/>
              </a:lnSpc>
              <a:spcBef>
                <a:spcPts val="0"/>
              </a:spcBef>
              <a:spcAft>
                <a:spcPts val="0"/>
              </a:spcAft>
              <a:buClr>
                <a:schemeClr val="lt1"/>
              </a:buClr>
              <a:buSzPts val="1400"/>
              <a:buFont typeface="Arial"/>
              <a:buNone/>
            </a:pPr>
            <a:r>
              <a:t/>
            </a:r>
            <a:endParaRPr b="1" i="0" sz="1400" u="sng"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1" i="0" sz="1400" u="sng"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1" i="0" sz="1400" u="sng"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1" i="0" sz="1400" u="sng"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1" i="0" sz="1400" u="sng"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1" i="0" sz="1400" u="sng"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1" i="0" sz="1400" u="sng"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1" i="0" sz="1400" u="sng" cap="none" strike="noStrike">
              <a:solidFill>
                <a:srgbClr val="424242"/>
              </a:solidFill>
              <a:latin typeface="Calibri"/>
              <a:ea typeface="Calibri"/>
              <a:cs typeface="Calibri"/>
              <a:sym typeface="Calibri"/>
            </a:endParaRPr>
          </a:p>
          <a:p>
            <a:pPr indent="-196850" lvl="0" marL="285750" marR="0" rtl="0" algn="l">
              <a:lnSpc>
                <a:spcPct val="170000"/>
              </a:lnSpc>
              <a:spcBef>
                <a:spcPts val="280"/>
              </a:spcBef>
              <a:spcAft>
                <a:spcPts val="0"/>
              </a:spcAft>
              <a:buClr>
                <a:schemeClr val="lt1"/>
              </a:buClr>
              <a:buSzPts val="1400"/>
              <a:buFont typeface="Noto Sans Symbols"/>
              <a:buNone/>
            </a:pPr>
            <a:r>
              <a:t/>
            </a:r>
            <a:endParaRPr b="1" i="0" sz="1400" u="sng" cap="none" strike="noStrike">
              <a:solidFill>
                <a:srgbClr val="424242"/>
              </a:solidFill>
              <a:latin typeface="Calibri"/>
              <a:ea typeface="Calibri"/>
              <a:cs typeface="Calibri"/>
              <a:sym typeface="Calibri"/>
            </a:endParaRPr>
          </a:p>
          <a:p>
            <a:pPr indent="0" lvl="0" marL="0" marR="0" rtl="0" algn="l">
              <a:lnSpc>
                <a:spcPct val="170000"/>
              </a:lnSpc>
              <a:spcBef>
                <a:spcPts val="280"/>
              </a:spcBef>
              <a:spcAft>
                <a:spcPts val="0"/>
              </a:spcAft>
              <a:buClr>
                <a:schemeClr val="lt1"/>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6" name="Google Shape;146;p9"/>
          <p:cNvSpPr/>
          <p:nvPr/>
        </p:nvSpPr>
        <p:spPr>
          <a:xfrm>
            <a:off x="466531" y="233265"/>
            <a:ext cx="8220269" cy="466531"/>
          </a:xfrm>
          <a:prstGeom prst="rect">
            <a:avLst/>
          </a:prstGeom>
          <a:solidFill>
            <a:srgbClr val="00194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70000"/>
              </a:lnSpc>
              <a:spcBef>
                <a:spcPts val="0"/>
              </a:spcBef>
              <a:spcAft>
                <a:spcPts val="0"/>
              </a:spcAft>
              <a:buClr>
                <a:schemeClr val="lt1"/>
              </a:buClr>
              <a:buSzPts val="1600"/>
              <a:buFont typeface="Arial"/>
              <a:buNone/>
            </a:pPr>
            <a:r>
              <a:rPr b="1" i="0" lang="en-US" sz="1600" u="none" cap="none" strike="noStrike">
                <a:solidFill>
                  <a:schemeClr val="lt1"/>
                </a:solidFill>
                <a:latin typeface="Calibri"/>
                <a:ea typeface="Calibri"/>
                <a:cs typeface="Calibri"/>
                <a:sym typeface="Calibri"/>
              </a:rPr>
              <a:t>Results</a:t>
            </a:r>
            <a:endParaRPr/>
          </a:p>
        </p:txBody>
      </p:sp>
      <p:graphicFrame>
        <p:nvGraphicFramePr>
          <p:cNvPr id="147" name="Google Shape;147;p9"/>
          <p:cNvGraphicFramePr/>
          <p:nvPr/>
        </p:nvGraphicFramePr>
        <p:xfrm>
          <a:off x="2450633" y="1206643"/>
          <a:ext cx="3000000" cy="3000000"/>
        </p:xfrm>
        <a:graphic>
          <a:graphicData uri="http://schemas.openxmlformats.org/drawingml/2006/table">
            <a:tbl>
              <a:tblPr bandRow="1" firstRow="1">
                <a:noFill/>
                <a:tableStyleId>{4F0C9C6F-84BC-45D9-8CC9-BF6F24A271D5}</a:tableStyleId>
              </a:tblPr>
              <a:tblGrid>
                <a:gridCol w="1078650"/>
                <a:gridCol w="612050"/>
                <a:gridCol w="1275600"/>
                <a:gridCol w="1276425"/>
              </a:tblGrid>
              <a:tr h="370775">
                <a:tc>
                  <a:txBody>
                    <a:bodyPr/>
                    <a:lstStyle/>
                    <a:p>
                      <a:pPr indent="0" lvl="0" marL="0" marR="0" rtl="0" algn="ctr">
                        <a:spcBef>
                          <a:spcPts val="0"/>
                        </a:spcBef>
                        <a:spcAft>
                          <a:spcPts val="0"/>
                        </a:spcAft>
                        <a:buNone/>
                      </a:pPr>
                      <a:r>
                        <a:rPr lang="en-US" sz="1800" u="none" strike="noStrike"/>
                        <a:t> </a:t>
                      </a:r>
                      <a:endParaRPr b="0" i="0" sz="1800" u="none" strike="noStrike">
                        <a:solidFill>
                          <a:srgbClr val="000000"/>
                        </a:solidFill>
                        <a:latin typeface="Arial"/>
                        <a:ea typeface="Arial"/>
                        <a:cs typeface="Arial"/>
                        <a:sym typeface="Arial"/>
                      </a:endParaRPr>
                    </a:p>
                  </a:txBody>
                  <a:tcPr marT="7625" marB="0" marR="7625" marL="7625"/>
                </a:tc>
                <a:tc>
                  <a:txBody>
                    <a:bodyPr/>
                    <a:lstStyle/>
                    <a:p>
                      <a:pPr indent="0" lvl="0" marL="0" marR="0" rtl="0" algn="ctr">
                        <a:spcBef>
                          <a:spcPts val="0"/>
                        </a:spcBef>
                        <a:spcAft>
                          <a:spcPts val="0"/>
                        </a:spcAft>
                        <a:buNone/>
                      </a:pPr>
                      <a:r>
                        <a:rPr lang="en-US" sz="1350" u="none" strike="noStrike"/>
                        <a:t>F1-score</a:t>
                      </a:r>
                      <a:endParaRPr b="1" i="0" sz="1350" u="none" strike="noStrike">
                        <a:solidFill>
                          <a:srgbClr val="000000"/>
                        </a:solidFill>
                        <a:latin typeface="Calibri"/>
                        <a:ea typeface="Calibri"/>
                        <a:cs typeface="Calibri"/>
                        <a:sym typeface="Calibri"/>
                      </a:endParaRPr>
                    </a:p>
                  </a:txBody>
                  <a:tcPr marT="7625" marB="0" marR="7625" marL="7625" anchor="ctr"/>
                </a:tc>
                <a:tc>
                  <a:txBody>
                    <a:bodyPr/>
                    <a:lstStyle/>
                    <a:p>
                      <a:pPr indent="0" lvl="0" marL="0" marR="0" rtl="0" algn="ctr">
                        <a:spcBef>
                          <a:spcPts val="0"/>
                        </a:spcBef>
                        <a:spcAft>
                          <a:spcPts val="0"/>
                        </a:spcAft>
                        <a:buNone/>
                      </a:pPr>
                      <a:r>
                        <a:rPr lang="en-US" sz="1350" u="none" strike="noStrike"/>
                        <a:t>Precision</a:t>
                      </a:r>
                      <a:endParaRPr b="1" i="0" sz="1350" u="none" strike="noStrike">
                        <a:solidFill>
                          <a:srgbClr val="000000"/>
                        </a:solidFill>
                        <a:latin typeface="Calibri"/>
                        <a:ea typeface="Calibri"/>
                        <a:cs typeface="Calibri"/>
                        <a:sym typeface="Calibri"/>
                      </a:endParaRPr>
                    </a:p>
                  </a:txBody>
                  <a:tcPr marT="7625" marB="0" marR="7625" marL="7625" anchor="ctr"/>
                </a:tc>
                <a:tc>
                  <a:txBody>
                    <a:bodyPr/>
                    <a:lstStyle/>
                    <a:p>
                      <a:pPr indent="0" lvl="0" marL="0" marR="0" rtl="0" algn="ctr">
                        <a:spcBef>
                          <a:spcPts val="0"/>
                        </a:spcBef>
                        <a:spcAft>
                          <a:spcPts val="0"/>
                        </a:spcAft>
                        <a:buNone/>
                      </a:pPr>
                      <a:r>
                        <a:rPr lang="en-US" sz="1350" u="none" strike="noStrike"/>
                        <a:t>Recall</a:t>
                      </a:r>
                      <a:endParaRPr b="1" i="0" sz="1350" u="none" strike="noStrike">
                        <a:solidFill>
                          <a:srgbClr val="000000"/>
                        </a:solidFill>
                        <a:latin typeface="Calibri"/>
                        <a:ea typeface="Calibri"/>
                        <a:cs typeface="Calibri"/>
                        <a:sym typeface="Calibri"/>
                      </a:endParaRPr>
                    </a:p>
                  </a:txBody>
                  <a:tcPr marT="7625" marB="0" marR="7625" marL="7625" anchor="ctr"/>
                </a:tc>
              </a:tr>
              <a:tr h="332100">
                <a:tc>
                  <a:txBody>
                    <a:bodyPr/>
                    <a:lstStyle/>
                    <a:p>
                      <a:pPr indent="0" lvl="0" marL="0" marR="0" rtl="0" algn="ctr">
                        <a:spcBef>
                          <a:spcPts val="0"/>
                        </a:spcBef>
                        <a:spcAft>
                          <a:spcPts val="0"/>
                        </a:spcAft>
                        <a:buNone/>
                      </a:pPr>
                      <a:r>
                        <a:rPr b="0" i="0" lang="en-US" sz="1350" u="none" strike="noStrike">
                          <a:solidFill>
                            <a:srgbClr val="000000"/>
                          </a:solidFill>
                          <a:latin typeface="Calibri"/>
                          <a:ea typeface="Calibri"/>
                          <a:cs typeface="Calibri"/>
                          <a:sym typeface="Calibri"/>
                        </a:rPr>
                        <a:t>Depressed</a:t>
                      </a:r>
                      <a:endParaRPr/>
                    </a:p>
                  </a:txBody>
                  <a:tcPr marT="7625" marB="0" marR="7625" marL="7625" anchor="ctr"/>
                </a:tc>
                <a:tc>
                  <a:txBody>
                    <a:bodyPr/>
                    <a:lstStyle/>
                    <a:p>
                      <a:pPr indent="0" lvl="0" marL="0" marR="0" rtl="0" algn="ctr">
                        <a:spcBef>
                          <a:spcPts val="0"/>
                        </a:spcBef>
                        <a:spcAft>
                          <a:spcPts val="0"/>
                        </a:spcAft>
                        <a:buNone/>
                      </a:pPr>
                      <a:r>
                        <a:rPr lang="en-US" sz="1350" u="none" strike="noStrike"/>
                        <a:t>64%</a:t>
                      </a:r>
                      <a:endParaRPr b="0" i="0" sz="1350" u="none" strike="noStrike">
                        <a:solidFill>
                          <a:srgbClr val="000000"/>
                        </a:solidFill>
                        <a:latin typeface="Calibri"/>
                        <a:ea typeface="Calibri"/>
                        <a:cs typeface="Calibri"/>
                        <a:sym typeface="Calibri"/>
                      </a:endParaRPr>
                    </a:p>
                  </a:txBody>
                  <a:tcPr marT="7625" marB="0" marR="7625" marL="7625" anchor="ctr"/>
                </a:tc>
                <a:tc>
                  <a:txBody>
                    <a:bodyPr/>
                    <a:lstStyle/>
                    <a:p>
                      <a:pPr indent="0" lvl="0" marL="0" marR="0" rtl="0" algn="ctr">
                        <a:spcBef>
                          <a:spcPts val="0"/>
                        </a:spcBef>
                        <a:spcAft>
                          <a:spcPts val="0"/>
                        </a:spcAft>
                        <a:buNone/>
                      </a:pPr>
                      <a:r>
                        <a:rPr lang="en-US" sz="1350">
                          <a:solidFill>
                            <a:schemeClr val="dk1"/>
                          </a:solidFill>
                          <a:latin typeface="Calibri"/>
                          <a:ea typeface="Calibri"/>
                          <a:cs typeface="Calibri"/>
                          <a:sym typeface="Calibri"/>
                        </a:rPr>
                        <a:t>70</a:t>
                      </a:r>
                      <a:r>
                        <a:rPr lang="en-US" sz="1350" u="none" strike="noStrike"/>
                        <a:t>%</a:t>
                      </a:r>
                      <a:endParaRPr b="0" i="0" sz="1350" u="none" strike="noStrike">
                        <a:solidFill>
                          <a:srgbClr val="000000"/>
                        </a:solidFill>
                        <a:latin typeface="Calibri"/>
                        <a:ea typeface="Calibri"/>
                        <a:cs typeface="Calibri"/>
                        <a:sym typeface="Calibri"/>
                      </a:endParaRPr>
                    </a:p>
                  </a:txBody>
                  <a:tcPr marT="7625" marB="0" marR="7625" marL="7625" anchor="ctr"/>
                </a:tc>
                <a:tc>
                  <a:txBody>
                    <a:bodyPr/>
                    <a:lstStyle/>
                    <a:p>
                      <a:pPr indent="0" lvl="0" marL="0" marR="0" rtl="0" algn="ctr">
                        <a:spcBef>
                          <a:spcPts val="0"/>
                        </a:spcBef>
                        <a:spcAft>
                          <a:spcPts val="0"/>
                        </a:spcAft>
                        <a:buNone/>
                      </a:pPr>
                      <a:r>
                        <a:rPr lang="en-US" sz="1350" u="none" strike="noStrike"/>
                        <a:t>58%</a:t>
                      </a:r>
                      <a:endParaRPr b="0" i="0" sz="1350" u="none" strike="noStrike">
                        <a:solidFill>
                          <a:srgbClr val="000000"/>
                        </a:solidFill>
                        <a:latin typeface="Calibri"/>
                        <a:ea typeface="Calibri"/>
                        <a:cs typeface="Calibri"/>
                        <a:sym typeface="Calibri"/>
                      </a:endParaRPr>
                    </a:p>
                  </a:txBody>
                  <a:tcPr marT="7625" marB="0" marR="7625" marL="7625" anchor="ctr"/>
                </a:tc>
              </a:tr>
              <a:tr h="296150">
                <a:tc>
                  <a:txBody>
                    <a:bodyPr/>
                    <a:lstStyle/>
                    <a:p>
                      <a:pPr indent="0" lvl="0" marL="0" marR="0" rtl="0" algn="ctr">
                        <a:spcBef>
                          <a:spcPts val="0"/>
                        </a:spcBef>
                        <a:spcAft>
                          <a:spcPts val="0"/>
                        </a:spcAft>
                        <a:buNone/>
                      </a:pPr>
                      <a:r>
                        <a:rPr b="0" i="0" lang="en-US" sz="1350" u="none" strike="noStrike">
                          <a:solidFill>
                            <a:srgbClr val="000000"/>
                          </a:solidFill>
                          <a:latin typeface="Calibri"/>
                          <a:ea typeface="Calibri"/>
                          <a:cs typeface="Calibri"/>
                          <a:sym typeface="Calibri"/>
                        </a:rPr>
                        <a:t>Non Depressed</a:t>
                      </a:r>
                      <a:endParaRPr/>
                    </a:p>
                  </a:txBody>
                  <a:tcPr marT="7625" marB="0" marR="7625" marL="7625" anchor="ctr"/>
                </a:tc>
                <a:tc>
                  <a:txBody>
                    <a:bodyPr/>
                    <a:lstStyle/>
                    <a:p>
                      <a:pPr indent="0" lvl="0" marL="0" marR="0" rtl="0" algn="ctr">
                        <a:spcBef>
                          <a:spcPts val="0"/>
                        </a:spcBef>
                        <a:spcAft>
                          <a:spcPts val="0"/>
                        </a:spcAft>
                        <a:buNone/>
                      </a:pPr>
                      <a:r>
                        <a:rPr lang="en-US" sz="1350" u="none" strike="noStrike"/>
                        <a:t>83%</a:t>
                      </a:r>
                      <a:endParaRPr b="0" i="0" sz="1350" u="none" strike="noStrike">
                        <a:solidFill>
                          <a:srgbClr val="000000"/>
                        </a:solidFill>
                        <a:latin typeface="Calibri"/>
                        <a:ea typeface="Calibri"/>
                        <a:cs typeface="Calibri"/>
                        <a:sym typeface="Calibri"/>
                      </a:endParaRPr>
                    </a:p>
                  </a:txBody>
                  <a:tcPr marT="7625" marB="0" marR="7625" marL="7625" anchor="ctr"/>
                </a:tc>
                <a:tc>
                  <a:txBody>
                    <a:bodyPr/>
                    <a:lstStyle/>
                    <a:p>
                      <a:pPr indent="0" lvl="0" marL="0" marR="0" rtl="0" algn="ctr">
                        <a:spcBef>
                          <a:spcPts val="0"/>
                        </a:spcBef>
                        <a:spcAft>
                          <a:spcPts val="0"/>
                        </a:spcAft>
                        <a:buNone/>
                      </a:pPr>
                      <a:r>
                        <a:rPr lang="en-US" sz="1350" u="none" strike="noStrike"/>
                        <a:t>80%</a:t>
                      </a:r>
                      <a:endParaRPr b="0" i="0" sz="1350" u="none" strike="noStrike">
                        <a:solidFill>
                          <a:srgbClr val="000000"/>
                        </a:solidFill>
                        <a:latin typeface="Calibri"/>
                        <a:ea typeface="Calibri"/>
                        <a:cs typeface="Calibri"/>
                        <a:sym typeface="Calibri"/>
                      </a:endParaRPr>
                    </a:p>
                  </a:txBody>
                  <a:tcPr marT="7625" marB="0" marR="7625" marL="7625" anchor="ctr"/>
                </a:tc>
                <a:tc>
                  <a:txBody>
                    <a:bodyPr/>
                    <a:lstStyle/>
                    <a:p>
                      <a:pPr indent="0" lvl="0" marL="0" marR="0" rtl="0" algn="ctr">
                        <a:spcBef>
                          <a:spcPts val="0"/>
                        </a:spcBef>
                        <a:spcAft>
                          <a:spcPts val="0"/>
                        </a:spcAft>
                        <a:buNone/>
                      </a:pPr>
                      <a:r>
                        <a:rPr lang="en-US" sz="1350" u="none" strike="noStrike"/>
                        <a:t>87%</a:t>
                      </a:r>
                      <a:endParaRPr b="0" i="0" sz="1350" u="none" strike="noStrike">
                        <a:solidFill>
                          <a:srgbClr val="000000"/>
                        </a:solidFill>
                        <a:latin typeface="Calibri"/>
                        <a:ea typeface="Calibri"/>
                        <a:cs typeface="Calibri"/>
                        <a:sym typeface="Calibri"/>
                      </a:endParaRPr>
                    </a:p>
                  </a:txBody>
                  <a:tcPr marT="7625" marB="0" marR="7625" marL="7625" anchor="ctr"/>
                </a:tc>
              </a:tr>
              <a:tr h="388050">
                <a:tc>
                  <a:txBody>
                    <a:bodyPr/>
                    <a:lstStyle/>
                    <a:p>
                      <a:pPr indent="0" lvl="0" marL="0" marR="0" rtl="0" algn="ctr">
                        <a:spcBef>
                          <a:spcPts val="0"/>
                        </a:spcBef>
                        <a:spcAft>
                          <a:spcPts val="0"/>
                        </a:spcAft>
                        <a:buNone/>
                      </a:pPr>
                      <a:r>
                        <a:rPr b="0" i="0" lang="en-US" sz="1350" u="none" strike="noStrike">
                          <a:solidFill>
                            <a:srgbClr val="000000"/>
                          </a:solidFill>
                          <a:latin typeface="Calibri"/>
                          <a:ea typeface="Calibri"/>
                          <a:cs typeface="Calibri"/>
                          <a:sym typeface="Calibri"/>
                        </a:rPr>
                        <a:t>Macro</a:t>
                      </a:r>
                      <a:endParaRPr/>
                    </a:p>
                    <a:p>
                      <a:pPr indent="0" lvl="0" marL="0" marR="0" rtl="0" algn="ctr">
                        <a:spcBef>
                          <a:spcPts val="0"/>
                        </a:spcBef>
                        <a:spcAft>
                          <a:spcPts val="0"/>
                        </a:spcAft>
                        <a:buNone/>
                      </a:pPr>
                      <a:r>
                        <a:rPr b="0" i="0" lang="en-US" sz="1350" u="none" strike="noStrike">
                          <a:solidFill>
                            <a:srgbClr val="000000"/>
                          </a:solidFill>
                          <a:latin typeface="Calibri"/>
                          <a:ea typeface="Calibri"/>
                          <a:cs typeface="Calibri"/>
                          <a:sym typeface="Calibri"/>
                        </a:rPr>
                        <a:t>avg</a:t>
                      </a:r>
                      <a:endParaRPr/>
                    </a:p>
                  </a:txBody>
                  <a:tcPr marT="7625" marB="0" marR="7625" marL="7625" anchor="ctr"/>
                </a:tc>
                <a:tc>
                  <a:txBody>
                    <a:bodyPr/>
                    <a:lstStyle/>
                    <a:p>
                      <a:pPr indent="0" lvl="0" marL="0" marR="0" rtl="0" algn="ctr">
                        <a:spcBef>
                          <a:spcPts val="0"/>
                        </a:spcBef>
                        <a:spcAft>
                          <a:spcPts val="0"/>
                        </a:spcAft>
                        <a:buNone/>
                      </a:pPr>
                      <a:r>
                        <a:rPr lang="en-US" sz="1350" u="none" strike="noStrike"/>
                        <a:t>73%</a:t>
                      </a:r>
                      <a:endParaRPr b="0" i="0" sz="1350" u="none" strike="noStrike">
                        <a:solidFill>
                          <a:srgbClr val="000000"/>
                        </a:solidFill>
                        <a:latin typeface="Calibri"/>
                        <a:ea typeface="Calibri"/>
                        <a:cs typeface="Calibri"/>
                        <a:sym typeface="Calibri"/>
                      </a:endParaRPr>
                    </a:p>
                  </a:txBody>
                  <a:tcPr marT="7625" marB="0" marR="7625" marL="7625" anchor="ctr"/>
                </a:tc>
                <a:tc>
                  <a:txBody>
                    <a:bodyPr/>
                    <a:lstStyle/>
                    <a:p>
                      <a:pPr indent="0" lvl="0" marL="0" marR="0" rtl="0" algn="ctr">
                        <a:spcBef>
                          <a:spcPts val="0"/>
                        </a:spcBef>
                        <a:spcAft>
                          <a:spcPts val="0"/>
                        </a:spcAft>
                        <a:buNone/>
                      </a:pPr>
                      <a:r>
                        <a:rPr lang="en-US" sz="1350" u="none" strike="noStrike"/>
                        <a:t>75%</a:t>
                      </a:r>
                      <a:endParaRPr b="0" i="0" sz="1350" u="none" strike="noStrike">
                        <a:solidFill>
                          <a:srgbClr val="000000"/>
                        </a:solidFill>
                        <a:latin typeface="Calibri"/>
                        <a:ea typeface="Calibri"/>
                        <a:cs typeface="Calibri"/>
                        <a:sym typeface="Calibri"/>
                      </a:endParaRPr>
                    </a:p>
                  </a:txBody>
                  <a:tcPr marT="7625" marB="0" marR="7625" marL="7625" anchor="ctr"/>
                </a:tc>
                <a:tc>
                  <a:txBody>
                    <a:bodyPr/>
                    <a:lstStyle/>
                    <a:p>
                      <a:pPr indent="0" lvl="0" marL="0" marR="0" rtl="0" algn="ctr">
                        <a:spcBef>
                          <a:spcPts val="0"/>
                        </a:spcBef>
                        <a:spcAft>
                          <a:spcPts val="0"/>
                        </a:spcAft>
                        <a:buNone/>
                      </a:pPr>
                      <a:r>
                        <a:rPr lang="en-US" sz="1350" u="none" strike="noStrike"/>
                        <a:t>73%</a:t>
                      </a:r>
                      <a:endParaRPr/>
                    </a:p>
                  </a:txBody>
                  <a:tcPr marT="7625" marB="0" marR="7625" marL="7625" anchor="ctr"/>
                </a:tc>
              </a:tr>
              <a:tr h="334300">
                <a:tc>
                  <a:txBody>
                    <a:bodyPr/>
                    <a:lstStyle/>
                    <a:p>
                      <a:pPr indent="0" lvl="0" marL="0" marR="0" rtl="0" algn="ctr">
                        <a:spcBef>
                          <a:spcPts val="0"/>
                        </a:spcBef>
                        <a:spcAft>
                          <a:spcPts val="0"/>
                        </a:spcAft>
                        <a:buNone/>
                      </a:pPr>
                      <a:r>
                        <a:rPr lang="en-US" sz="1350">
                          <a:solidFill>
                            <a:schemeClr val="dk1"/>
                          </a:solidFill>
                          <a:latin typeface="Calibri"/>
                          <a:ea typeface="Calibri"/>
                          <a:cs typeface="Calibri"/>
                          <a:sym typeface="Calibri"/>
                        </a:rPr>
                        <a:t>Weighted</a:t>
                      </a:r>
                      <a:br>
                        <a:rPr lang="en-US" sz="1350"/>
                      </a:br>
                      <a:r>
                        <a:rPr lang="en-US" sz="1350">
                          <a:solidFill>
                            <a:schemeClr val="dk1"/>
                          </a:solidFill>
                          <a:latin typeface="Calibri"/>
                          <a:ea typeface="Calibri"/>
                          <a:cs typeface="Calibri"/>
                          <a:sym typeface="Calibri"/>
                        </a:rPr>
                        <a:t>avg</a:t>
                      </a:r>
                      <a:endParaRPr b="0" i="0" sz="1350" u="none" strike="noStrike">
                        <a:solidFill>
                          <a:srgbClr val="000000"/>
                        </a:solidFill>
                        <a:latin typeface="Calibri"/>
                        <a:ea typeface="Calibri"/>
                        <a:cs typeface="Calibri"/>
                        <a:sym typeface="Calibri"/>
                      </a:endParaRPr>
                    </a:p>
                  </a:txBody>
                  <a:tcPr marT="7625" marB="0" marR="7625" marL="7625" anchor="ctr"/>
                </a:tc>
                <a:tc>
                  <a:txBody>
                    <a:bodyPr/>
                    <a:lstStyle/>
                    <a:p>
                      <a:pPr indent="0" lvl="0" marL="0" marR="0" rtl="0" algn="ctr">
                        <a:lnSpc>
                          <a:spcPct val="100000"/>
                        </a:lnSpc>
                        <a:spcBef>
                          <a:spcPts val="0"/>
                        </a:spcBef>
                        <a:spcAft>
                          <a:spcPts val="0"/>
                        </a:spcAft>
                        <a:buClr>
                          <a:schemeClr val="dk1"/>
                        </a:buClr>
                        <a:buSzPts val="1350"/>
                        <a:buFont typeface="Calibri"/>
                        <a:buNone/>
                      </a:pPr>
                      <a:r>
                        <a:rPr lang="en-US" sz="1350" u="none" strike="noStrike"/>
                        <a:t>77%</a:t>
                      </a:r>
                      <a:endParaRPr b="0" i="0" sz="1350" u="none" strike="noStrike">
                        <a:solidFill>
                          <a:srgbClr val="000000"/>
                        </a:solidFill>
                        <a:latin typeface="Calibri"/>
                        <a:ea typeface="Calibri"/>
                        <a:cs typeface="Calibri"/>
                        <a:sym typeface="Calibri"/>
                      </a:endParaRPr>
                    </a:p>
                  </a:txBody>
                  <a:tcPr marT="7625" marB="0" marR="7625" marL="7625" anchor="ctr"/>
                </a:tc>
                <a:tc>
                  <a:txBody>
                    <a:bodyPr/>
                    <a:lstStyle/>
                    <a:p>
                      <a:pPr indent="0" lvl="0" marL="0" marR="0" rtl="0" algn="ctr">
                        <a:lnSpc>
                          <a:spcPct val="100000"/>
                        </a:lnSpc>
                        <a:spcBef>
                          <a:spcPts val="0"/>
                        </a:spcBef>
                        <a:spcAft>
                          <a:spcPts val="0"/>
                        </a:spcAft>
                        <a:buClr>
                          <a:schemeClr val="dk1"/>
                        </a:buClr>
                        <a:buSzPts val="1350"/>
                        <a:buFont typeface="Calibri"/>
                        <a:buNone/>
                      </a:pPr>
                      <a:r>
                        <a:rPr lang="en-US" sz="1350" u="none" strike="noStrike"/>
                        <a:t>77%</a:t>
                      </a:r>
                      <a:endParaRPr b="0" i="0" sz="1350" u="none" strike="noStrike">
                        <a:solidFill>
                          <a:srgbClr val="000000"/>
                        </a:solidFill>
                        <a:latin typeface="Calibri"/>
                        <a:ea typeface="Calibri"/>
                        <a:cs typeface="Calibri"/>
                        <a:sym typeface="Calibri"/>
                      </a:endParaRPr>
                    </a:p>
                  </a:txBody>
                  <a:tcPr marT="7625" marB="0" marR="7625" marL="7625" anchor="ctr"/>
                </a:tc>
                <a:tc>
                  <a:txBody>
                    <a:bodyPr/>
                    <a:lstStyle/>
                    <a:p>
                      <a:pPr indent="0" lvl="0" marL="0" marR="0" rtl="0" algn="ctr">
                        <a:lnSpc>
                          <a:spcPct val="100000"/>
                        </a:lnSpc>
                        <a:spcBef>
                          <a:spcPts val="0"/>
                        </a:spcBef>
                        <a:spcAft>
                          <a:spcPts val="0"/>
                        </a:spcAft>
                        <a:buClr>
                          <a:schemeClr val="dk1"/>
                        </a:buClr>
                        <a:buSzPts val="1350"/>
                        <a:buFont typeface="Calibri"/>
                        <a:buNone/>
                      </a:pPr>
                      <a:r>
                        <a:rPr lang="en-US" sz="1350" u="none" strike="noStrike"/>
                        <a:t>77%</a:t>
                      </a:r>
                      <a:endParaRPr b="0" i="0" sz="1350" u="none" strike="noStrike">
                        <a:solidFill>
                          <a:srgbClr val="000000"/>
                        </a:solidFill>
                        <a:latin typeface="Calibri"/>
                        <a:ea typeface="Calibri"/>
                        <a:cs typeface="Calibri"/>
                        <a:sym typeface="Calibri"/>
                      </a:endParaRPr>
                    </a:p>
                  </a:txBody>
                  <a:tcPr marT="7625" marB="0" marR="7625" marL="7625" anchor="ctr"/>
                </a:tc>
              </a:tr>
            </a:tbl>
          </a:graphicData>
        </a:graphic>
      </p:graphicFrame>
      <p:sp>
        <p:nvSpPr>
          <p:cNvPr id="148" name="Google Shape;148;p9"/>
          <p:cNvSpPr txBox="1"/>
          <p:nvPr/>
        </p:nvSpPr>
        <p:spPr>
          <a:xfrm>
            <a:off x="2522002" y="3429000"/>
            <a:ext cx="3949180" cy="367216"/>
          </a:xfrm>
          <a:prstGeom prst="rect">
            <a:avLst/>
          </a:prstGeom>
          <a:noFill/>
          <a:ln>
            <a:noFill/>
          </a:ln>
        </p:spPr>
        <p:txBody>
          <a:bodyPr anchorCtr="0" anchor="t" bIns="45700" lIns="91425" spcFirstLastPara="1" rIns="91425" wrap="square" tIns="45700">
            <a:spAutoFit/>
          </a:bodyPr>
          <a:lstStyle/>
          <a:p>
            <a:pPr indent="0" lvl="0" marL="0" marR="0" rtl="0" algn="ctr">
              <a:lnSpc>
                <a:spcPct val="170000"/>
              </a:lnSpc>
              <a:spcBef>
                <a:spcPts val="0"/>
              </a:spcBef>
              <a:spcAft>
                <a:spcPts val="0"/>
              </a:spcAft>
              <a:buClr>
                <a:srgbClr val="424242"/>
              </a:buClr>
              <a:buSzPts val="1200"/>
              <a:buFont typeface="Arial"/>
              <a:buNone/>
            </a:pPr>
            <a:r>
              <a:rPr b="1" i="1" lang="en-US" sz="1200" u="none" cap="none" strike="noStrike">
                <a:solidFill>
                  <a:srgbClr val="424242"/>
                </a:solidFill>
                <a:latin typeface="Calibri"/>
                <a:ea typeface="Calibri"/>
                <a:cs typeface="Calibri"/>
                <a:sym typeface="Calibri"/>
              </a:rPr>
              <a:t>Table 2. </a:t>
            </a:r>
            <a:r>
              <a:rPr b="0" i="1" lang="en-US" sz="1200" u="none" cap="none" strike="noStrike">
                <a:solidFill>
                  <a:srgbClr val="424242"/>
                </a:solidFill>
                <a:latin typeface="Calibri"/>
                <a:ea typeface="Calibri"/>
                <a:cs typeface="Calibri"/>
                <a:sym typeface="Calibri"/>
              </a:rPr>
              <a:t>Classification report of BGRU-fastText model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2021-02-12T19:35:39Z</dcterms:created>
  <dc:creator>Evangelia Baou</dc:creator>
</cp:coreProperties>
</file>