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x70xLZPz7fxRlksXvDU+qAFf+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F47FE0-0876-4350-912E-7E915F943C78}">
  <a:tblStyle styleId="{8BF47FE0-0876-4350-912E-7E915F943C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d87e06ce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dd87e06ce_1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d87e06ce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dd87e06ce_1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2933518" y="2474599"/>
            <a:ext cx="5929413" cy="107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</a:pPr>
            <a:r>
              <a:rPr b="1" i="1" lang="en-US" sz="2400">
                <a:solidFill>
                  <a:srgbClr val="666666"/>
                </a:solidFill>
              </a:rPr>
              <a:t>Dimitris Konstantakopoulos</a:t>
            </a:r>
            <a:endParaRPr b="1" i="1"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</a:pPr>
            <a:r>
              <a:rPr b="1" i="1" lang="en-US" sz="2400">
                <a:solidFill>
                  <a:srgbClr val="666666"/>
                </a:solidFill>
              </a:rPr>
              <a:t>Evangelia Baou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096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933519" y="937832"/>
            <a:ext cx="5929413" cy="1000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C5C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C5C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Artificial Intelligence Applications: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rPr>
              <a:t>Text-based depression detection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9675" y="0"/>
            <a:ext cx="1412227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5490582" y="6431430"/>
            <a:ext cx="1269627" cy="215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Athens, 2021</a:t>
            </a:r>
            <a:endParaRPr b="1" i="0" sz="1600" u="none" cap="none" strike="noStrike">
              <a:solidFill>
                <a:srgbClr val="3D3D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" y="0"/>
            <a:ext cx="2746395" cy="2001838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9331" y="2001838"/>
            <a:ext cx="2746395" cy="4856162"/>
          </a:xfrm>
          <a:prstGeom prst="rect">
            <a:avLst/>
          </a:prstGeom>
          <a:solidFill>
            <a:srgbClr val="00194C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Digital Systems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MSc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Intelligence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02637" y="2304661"/>
            <a:ext cx="21647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Piraeus-NCSR ’Demokritos’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2765056" y="4083080"/>
            <a:ext cx="6552728" cy="2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C5C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C5C5C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rPr>
              <a:t>Hlias Magklogiannis</a:t>
            </a:r>
            <a:endParaRPr b="0" i="0" sz="1600" u="none" cap="none" strike="noStrike">
              <a:solidFill>
                <a:srgbClr val="5C5C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55A1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C5C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55A1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C5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dd87e06ce_1_11"/>
          <p:cNvSpPr txBox="1"/>
          <p:nvPr>
            <p:ph idx="1" type="body"/>
          </p:nvPr>
        </p:nvSpPr>
        <p:spPr>
          <a:xfrm>
            <a:off x="457200" y="3677100"/>
            <a:ext cx="8229600" cy="29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 u="sng">
                <a:solidFill>
                  <a:srgbClr val="424242"/>
                </a:solidFill>
              </a:rPr>
              <a:t>Conclusion</a:t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424242"/>
                </a:solidFill>
              </a:rPr>
              <a:t>-Depression detection via text could be a very promising field especially in </a:t>
            </a:r>
            <a:r>
              <a:rPr b="1" lang="en-US" sz="1400">
                <a:solidFill>
                  <a:srgbClr val="424242"/>
                </a:solidFill>
              </a:rPr>
              <a:t>psychological</a:t>
            </a:r>
            <a:r>
              <a:rPr b="1" lang="en-US" sz="1400">
                <a:solidFill>
                  <a:srgbClr val="424242"/>
                </a:solidFill>
              </a:rPr>
              <a:t> interviews, as our results were better than expected.</a:t>
            </a:r>
            <a:endParaRPr b="1" sz="1400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424242"/>
                </a:solidFill>
              </a:rPr>
              <a:t>-Pretrained Embedders indicate towards better results</a:t>
            </a:r>
            <a:endParaRPr b="1" sz="1400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424242"/>
                </a:solidFill>
              </a:rPr>
              <a:t>-RNN models supreme</a:t>
            </a:r>
            <a:endParaRPr b="1" sz="1400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 u="sng">
                <a:solidFill>
                  <a:srgbClr val="424242"/>
                </a:solidFill>
              </a:rPr>
              <a:t>Future work</a:t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424242"/>
                </a:solidFill>
              </a:rPr>
              <a:t>-Improving two outputs model, and train different architectures</a:t>
            </a:r>
            <a:endParaRPr b="1" sz="1400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424242"/>
                </a:solidFill>
              </a:rPr>
              <a:t>-Experiment with more embedders</a:t>
            </a:r>
            <a:endParaRPr b="1" sz="1400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424242"/>
                </a:solidFill>
              </a:rPr>
              <a:t>-Create our very own corpus</a:t>
            </a:r>
            <a:endParaRPr b="1" sz="14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424242"/>
                </a:solidFill>
              </a:rPr>
              <a:t>-Create more interviews to get more data</a:t>
            </a:r>
            <a:endParaRPr b="1" sz="14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edd87e06ce_1_11"/>
          <p:cNvSpPr/>
          <p:nvPr/>
        </p:nvSpPr>
        <p:spPr>
          <a:xfrm>
            <a:off x="466531" y="233265"/>
            <a:ext cx="8220300" cy="466500"/>
          </a:xfrm>
          <a:prstGeom prst="rect">
            <a:avLst/>
          </a:prstGeom>
          <a:solidFill>
            <a:srgbClr val="00194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914019"/>
            <a:ext cx="8178799" cy="502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02637"/>
            <a:ext cx="8229600" cy="6578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/>
          </a:p>
          <a:p>
            <a:pPr indent="-285750" lvl="0" marL="285750" marR="0" rtl="0" algn="just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Detection of patients’ mental health state based on text clinical interviews.</a:t>
            </a:r>
            <a:endParaRPr/>
          </a:p>
          <a:p>
            <a:pPr indent="-285750" lvl="0" marL="285750" marR="0" rtl="0" algn="just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indent="-285750" lvl="0" marL="914400" marR="0" rtl="0" algn="just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Depression in a disease that affects millions of individuals around the world</a:t>
            </a:r>
            <a:endParaRPr/>
          </a:p>
          <a:p>
            <a:pPr indent="-285750" lvl="0" marL="914400" marR="0" rtl="0" algn="just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and effective automatic depression diagnosis can be of substantial benefit</a:t>
            </a:r>
            <a:endParaRPr/>
          </a:p>
          <a:p>
            <a:pPr indent="-285750" lvl="0" marL="285750" marR="0" rtl="0" algn="just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classification problem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The dataset</a:t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used in our study is part of a larger corpus, the Distress Analysis Interview Corpus (DAIC)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published dataset only includes 107 participants for the training part and 35 participants for the evaluation part.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data: Text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28600" marR="0" rtl="0" algn="just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2860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2860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2860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descr="Chart, pie chart&#10;&#10;Description automatically generated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407" y="4726066"/>
            <a:ext cx="2683186" cy="177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218254"/>
            <a:ext cx="8229600" cy="6462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modelling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models the patients' responses in succession, without knowledge of the particular question asked.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sequential modeling approach treats an entire paragraph spoken by a patient as a single sample.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Tailing blanks removal 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letter was set to be lowercase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Removal of punctuations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Removal of  stopwords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Removal of most common and rare words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 preprocessing were applied for replacing the informal speaking with a formal one.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Tokenization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sng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Meta Information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information such as &lt;laughter&gt; or &lt;sigh&gt; are possibly helpful to the model, thus were not removed.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d87e06ce_1_6"/>
          <p:cNvSpPr txBox="1"/>
          <p:nvPr/>
        </p:nvSpPr>
        <p:spPr>
          <a:xfrm>
            <a:off x="702000" y="125975"/>
            <a:ext cx="7740000" cy="8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Data augmentation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en-U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Synonym Replacement: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chooses n words from the sentence that are not stop words and replaces each of these words with one of its synonyms chosen at random.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5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work n = 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5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augmentation technique was not applied to a specific class but on the whole dataset, so after that the initial dataset is doubled from 107 training samples to 214 samples.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en-U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Oversampling: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5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augmented the minority class to be the same size as the majority class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5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rPr b="1" lang="en-US" u="sng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Text Embeddings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vectors to represent the words presents in a vocabulary in a dense format.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study we experiment with the pretrained fastText and Glove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5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5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218254"/>
            <a:ext cx="8229600" cy="6462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Text Embeddings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fastText</a:t>
            </a:r>
            <a:endParaRPr b="1" i="0" sz="1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each word as an n-gram of characters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word has been represented using character n-grams, a skip-gram model is trained to learn the embeddings.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 embedding vector for each word will be the sum of all of its n-grams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GloVe</a:t>
            </a:r>
            <a:endParaRPr b="1" i="0" sz="1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count-based, unsupervised learning model that uses co-occurrence (how frequently two words appear together) statistics at a Global level to model the vector representations of words.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given a corpus having V words, the co-occurrence matrix X will be a V x V matrix,where the ith row and jth column of X, Xij denotes how many times word i has co-occurred with word j. 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218254"/>
            <a:ext cx="8229600" cy="6462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Bidirectional RNN with GRU architecture</a:t>
            </a:r>
            <a:endParaRPr/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1475" y="1354524"/>
            <a:ext cx="4961050" cy="467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466531" y="233265"/>
            <a:ext cx="8220269" cy="466531"/>
          </a:xfrm>
          <a:prstGeom prst="rect">
            <a:avLst/>
          </a:prstGeom>
          <a:solidFill>
            <a:srgbClr val="00194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218251"/>
            <a:ext cx="8004000" cy="655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Experiments Set up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Stratified 5-Fold cross-validation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Training was done by running </a:t>
            </a:r>
            <a:r>
              <a:rPr b="1" i="0" lang="en-US" sz="1400" u="none" cap="none" strike="noStrike">
                <a:solidFill>
                  <a:srgbClr val="424242"/>
                </a:solidFill>
              </a:rPr>
              <a:t>Adam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 optimizer for at most 10 epochs and a batch size of 15</a:t>
            </a:r>
            <a:endParaRPr/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The initial learning rate was set to be </a:t>
            </a:r>
            <a:r>
              <a:rPr b="1" i="0" lang="en-US" sz="1400" u="none" cap="none" strike="noStrike">
                <a:solidFill>
                  <a:srgbClr val="424242"/>
                </a:solidFill>
              </a:rPr>
              <a:t>0.0004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 which was reduced by a factor of 10 if the cross-validation loss did not improve for at most 2 epochs.</a:t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Char char="▪"/>
            </a:pPr>
            <a:r>
              <a:rPr b="1" lang="en-US" sz="1400">
                <a:solidFill>
                  <a:srgbClr val="424242"/>
                </a:solidFill>
              </a:rPr>
              <a:t>Binary cross entropy l</a:t>
            </a:r>
            <a:r>
              <a:rPr lang="en-US" sz="1400">
                <a:solidFill>
                  <a:srgbClr val="424242"/>
                </a:solidFill>
              </a:rPr>
              <a:t>oss for classification and </a:t>
            </a:r>
            <a:r>
              <a:rPr b="1" lang="en-US" sz="1400">
                <a:solidFill>
                  <a:srgbClr val="424242"/>
                </a:solidFill>
              </a:rPr>
              <a:t>Huber loss </a:t>
            </a:r>
            <a:r>
              <a:rPr lang="en-US" sz="1400">
                <a:solidFill>
                  <a:srgbClr val="424242"/>
                </a:solidFill>
              </a:rPr>
              <a:t>for regression</a:t>
            </a:r>
            <a:endParaRPr sz="1400">
              <a:solidFill>
                <a:srgbClr val="424242"/>
              </a:solidFill>
            </a:endParaRPr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Char char="▪"/>
            </a:pPr>
            <a:r>
              <a:rPr lang="en-US" sz="1400">
                <a:solidFill>
                  <a:srgbClr val="424242"/>
                </a:solidFill>
              </a:rPr>
              <a:t>Splitted initial dataset 10% for validation.</a:t>
            </a:r>
            <a:endParaRPr sz="1400">
              <a:solidFill>
                <a:srgbClr val="424242"/>
              </a:solidFill>
            </a:endParaRPr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Our model  is initially trained using both </a:t>
            </a:r>
            <a:r>
              <a:rPr b="1" lang="en-US" sz="1400">
                <a:solidFill>
                  <a:srgbClr val="424242"/>
                </a:solidFill>
              </a:rPr>
              <a:t>F</a:t>
            </a:r>
            <a:r>
              <a:rPr b="1" i="0" lang="en-US" sz="1400" u="none" cap="none" strike="noStrike">
                <a:solidFill>
                  <a:srgbClr val="424242"/>
                </a:solidFill>
              </a:rPr>
              <a:t>astText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400" u="none" cap="none" strike="noStrike">
                <a:solidFill>
                  <a:srgbClr val="424242"/>
                </a:solidFill>
              </a:rPr>
              <a:t>Glove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 and without using the aforementioned embedders. These two approaches are compared and the one with the lowest validation loss is chosen.</a:t>
            </a:r>
            <a:endParaRPr sz="1400">
              <a:solidFill>
                <a:srgbClr val="424242"/>
              </a:solidFill>
            </a:endParaRPr>
          </a:p>
          <a:p>
            <a:pPr indent="-2857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Char char="▪"/>
            </a:pPr>
            <a:r>
              <a:rPr b="1" lang="en-US" sz="1400">
                <a:solidFill>
                  <a:srgbClr val="424242"/>
                </a:solidFill>
              </a:rPr>
              <a:t>Metrics: </a:t>
            </a:r>
            <a:r>
              <a:rPr lang="en-US" sz="1400">
                <a:solidFill>
                  <a:srgbClr val="424242"/>
                </a:solidFill>
              </a:rPr>
              <a:t>Accuracy,Loss, Roc Curve, Confusion Matrix,F1-Score,Recall,Precision</a:t>
            </a:r>
            <a:endParaRPr sz="1400">
              <a:solidFill>
                <a:srgbClr val="424242"/>
              </a:solidFill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71450" marR="0" rtl="0" algn="l">
              <a:lnSpc>
                <a:spcPct val="17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57200" y="218254"/>
            <a:ext cx="8229600" cy="6462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2508367" y="2531028"/>
            <a:ext cx="3949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Table 1. </a:t>
            </a:r>
            <a:r>
              <a:rPr b="0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Cross Validation results using fastText and GloVe embedders</a:t>
            </a:r>
            <a:endParaRPr/>
          </a:p>
        </p:txBody>
      </p:sp>
      <p:graphicFrame>
        <p:nvGraphicFramePr>
          <p:cNvPr id="137" name="Google Shape;137;p8"/>
          <p:cNvGraphicFramePr/>
          <p:nvPr/>
        </p:nvGraphicFramePr>
        <p:xfrm>
          <a:off x="2392899" y="914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{8BF47FE0-0876-4350-912E-7E915F943C78}</a:tableStyleId>
              </a:tblPr>
              <a:tblGrid>
                <a:gridCol w="1423175"/>
                <a:gridCol w="1634675"/>
                <a:gridCol w="1300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Validation Loss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fastText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76</a:t>
                      </a:r>
                      <a:r>
                        <a:rPr lang="en-US" sz="1350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Model with two outputs(</a:t>
                      </a:r>
                      <a:r>
                        <a:rPr lang="en-US" sz="1350"/>
                        <a:t>fastText</a:t>
                      </a:r>
                      <a:r>
                        <a:rPr lang="en-US" sz="1350"/>
                        <a:t>)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63</a:t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70,6%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17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GloVe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73%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8" name="Google Shape;138;p8"/>
          <p:cNvSpPr/>
          <p:nvPr/>
        </p:nvSpPr>
        <p:spPr>
          <a:xfrm>
            <a:off x="466531" y="233265"/>
            <a:ext cx="8220269" cy="466531"/>
          </a:xfrm>
          <a:prstGeom prst="rect">
            <a:avLst/>
          </a:prstGeom>
          <a:solidFill>
            <a:srgbClr val="00194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2597408" y="4579673"/>
            <a:ext cx="394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Table 2. </a:t>
            </a:r>
            <a:r>
              <a:rPr b="0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1" lang="en-US" sz="12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onfusion Matrix </a:t>
            </a:r>
            <a:r>
              <a:rPr b="0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 of BGRU-fastText model</a:t>
            </a:r>
            <a:endParaRPr/>
          </a:p>
        </p:txBody>
      </p:sp>
      <p:graphicFrame>
        <p:nvGraphicFramePr>
          <p:cNvPr id="140" name="Google Shape;140;p8"/>
          <p:cNvGraphicFramePr/>
          <p:nvPr/>
        </p:nvGraphicFramePr>
        <p:xfrm>
          <a:off x="2392898" y="3361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{8BF47FE0-0876-4350-912E-7E915F943C78}</a:tableStyleId>
              </a:tblPr>
              <a:tblGrid>
                <a:gridCol w="1423175"/>
                <a:gridCol w="1634675"/>
                <a:gridCol w="1300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5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Depressed</a:t>
                      </a:r>
                      <a:endParaRPr b="1"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5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 Depressed</a:t>
                      </a:r>
                      <a:endParaRPr b="1" sz="1350"/>
                    </a:p>
                  </a:txBody>
                  <a:tcPr marT="45725" marB="45725" marR="91450" marL="91450"/>
                </a:tc>
              </a:tr>
              <a:tr h="12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5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Depressed</a:t>
                      </a:r>
                      <a:endParaRPr b="1"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5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 Depressed</a:t>
                      </a:r>
                      <a:endParaRPr b="1"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7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381788" y="4"/>
            <a:ext cx="8229600" cy="646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-196850" lvl="0" marL="28575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8890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1" sz="1400" u="sng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466531" y="233265"/>
            <a:ext cx="8220269" cy="466531"/>
          </a:xfrm>
          <a:prstGeom prst="rect">
            <a:avLst/>
          </a:prstGeom>
          <a:solidFill>
            <a:srgbClr val="00194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graphicFrame>
        <p:nvGraphicFramePr>
          <p:cNvPr id="147" name="Google Shape;147;p9"/>
          <p:cNvGraphicFramePr/>
          <p:nvPr/>
        </p:nvGraphicFramePr>
        <p:xfrm>
          <a:off x="2450633" y="12066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{8BF47FE0-0876-4350-912E-7E915F943C78}</a:tableStyleId>
              </a:tblPr>
              <a:tblGrid>
                <a:gridCol w="1078650"/>
                <a:gridCol w="612050"/>
                <a:gridCol w="1275600"/>
                <a:gridCol w="1276425"/>
              </a:tblGrid>
              <a:tr h="370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F1-score</a:t>
                      </a:r>
                      <a:endParaRPr b="1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Precision</a:t>
                      </a:r>
                      <a:endParaRPr b="1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Recall</a:t>
                      </a:r>
                      <a:endParaRPr b="1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3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Depressed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64%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r>
                        <a:rPr lang="en-US" sz="1350" u="none" strike="noStrike"/>
                        <a:t>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58%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9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 Depressed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83%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80%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87%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8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73%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75%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/>
                        <a:t>73%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3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</a:t>
                      </a:r>
                      <a:br>
                        <a:rPr lang="en-US" sz="1350"/>
                      </a:br>
                      <a:r>
                        <a:rPr lang="en-US" sz="13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strike="noStrike"/>
                        <a:t>77%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strike="noStrike"/>
                        <a:t>77%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strike="noStrike"/>
                        <a:t>77%</a:t>
                      </a:r>
                      <a:endParaRPr b="0" i="0" sz="13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48" name="Google Shape;148;p9"/>
          <p:cNvSpPr txBox="1"/>
          <p:nvPr/>
        </p:nvSpPr>
        <p:spPr>
          <a:xfrm>
            <a:off x="2522002" y="3429000"/>
            <a:ext cx="3949180" cy="367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Table 2. </a:t>
            </a:r>
            <a:r>
              <a:rPr b="0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Classification report of BGRU-fastText model</a:t>
            </a: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37" y="3796227"/>
            <a:ext cx="2995125" cy="19919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2521989" y="5890725"/>
            <a:ext cx="394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1" i="1" lang="en-US" sz="12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1" lang="en-US" sz="12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Roc curve </a:t>
            </a:r>
            <a:r>
              <a:rPr b="0" i="1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of BGRU-fastText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2021-02-12T19:35:39Z</dcterms:created>
  <dc:creator>Evangelia Baou</dc:creator>
</cp:coreProperties>
</file>