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8" r:id="rId4"/>
    <p:sldId id="259" r:id="rId5"/>
    <p:sldId id="261" r:id="rId6"/>
    <p:sldId id="260" r:id="rId7"/>
    <p:sldId id="262" r:id="rId8"/>
    <p:sldId id="265" r:id="rId9"/>
    <p:sldId id="266" r:id="rId10"/>
    <p:sldId id="264" r:id="rId11"/>
    <p:sldId id="267" r:id="rId12"/>
    <p:sldId id="268" r:id="rId13"/>
    <p:sldId id="269" r:id="rId14"/>
    <p:sldId id="270" r:id="rId15"/>
    <p:sldId id="271" r:id="rId16"/>
    <p:sldId id="272" r:id="rId17"/>
    <p:sldId id="273" r:id="rId18"/>
    <p:sldId id="275" r:id="rId19"/>
    <p:sldId id="276" r:id="rId20"/>
    <p:sldId id="277" r:id="rId21"/>
    <p:sldId id="279" r:id="rId22"/>
    <p:sldId id="281"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36"/>
    <p:restoredTop sz="85902"/>
  </p:normalViewPr>
  <p:slideViewPr>
    <p:cSldViewPr snapToGrid="0">
      <p:cViewPr varScale="1">
        <p:scale>
          <a:sx n="119" d="100"/>
          <a:sy n="119" d="100"/>
        </p:scale>
        <p:origin x="2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6E0A0B-C9A1-3744-A379-4D3FEC0589DF}" type="doc">
      <dgm:prSet loTypeId="urn:microsoft.com/office/officeart/2005/8/layout/hProcess9" loCatId="process" qsTypeId="urn:microsoft.com/office/officeart/2005/8/quickstyle/simple1" qsCatId="simple" csTypeId="urn:microsoft.com/office/officeart/2005/8/colors/accent1_2" csCatId="accent1" phldr="1"/>
      <dgm:spPr/>
    </dgm:pt>
    <dgm:pt modelId="{E9F05044-56CF-B042-AA3D-0B89606C5A45}">
      <dgm:prSet phldrT="[Text]"/>
      <dgm:spPr/>
      <dgm:t>
        <a:bodyPr/>
        <a:lstStyle/>
        <a:p>
          <a:r>
            <a:rPr lang="en-US" dirty="0"/>
            <a:t>Split dataset to training/test data (80:20)</a:t>
          </a:r>
        </a:p>
      </dgm:t>
    </dgm:pt>
    <dgm:pt modelId="{17F3F054-DDBE-B941-979D-5588516BD7FF}" type="parTrans" cxnId="{3AB02911-A219-A24F-A7E3-DCA8578CE545}">
      <dgm:prSet/>
      <dgm:spPr/>
      <dgm:t>
        <a:bodyPr/>
        <a:lstStyle/>
        <a:p>
          <a:endParaRPr lang="en-US"/>
        </a:p>
      </dgm:t>
    </dgm:pt>
    <dgm:pt modelId="{2A1BEE0C-0D2D-484A-9E3C-539DAC115A3C}" type="sibTrans" cxnId="{3AB02911-A219-A24F-A7E3-DCA8578CE545}">
      <dgm:prSet/>
      <dgm:spPr/>
      <dgm:t>
        <a:bodyPr/>
        <a:lstStyle/>
        <a:p>
          <a:endParaRPr lang="en-US"/>
        </a:p>
      </dgm:t>
    </dgm:pt>
    <dgm:pt modelId="{4BD35806-9272-F04D-BDCA-9815F4A94AD6}">
      <dgm:prSet phldrT="[Text]"/>
      <dgm:spPr/>
      <dgm:t>
        <a:bodyPr/>
        <a:lstStyle/>
        <a:p>
          <a:r>
            <a:rPr lang="en-US" dirty="0"/>
            <a:t>Generate models on the training set</a:t>
          </a:r>
        </a:p>
      </dgm:t>
    </dgm:pt>
    <dgm:pt modelId="{0DE17594-3151-EA4D-8724-DD784D1AF99F}" type="parTrans" cxnId="{860371F2-8FEE-9B4A-8232-0256E0E679DB}">
      <dgm:prSet/>
      <dgm:spPr/>
      <dgm:t>
        <a:bodyPr/>
        <a:lstStyle/>
        <a:p>
          <a:endParaRPr lang="en-US"/>
        </a:p>
      </dgm:t>
    </dgm:pt>
    <dgm:pt modelId="{E459F1FE-57EB-BB43-A74D-0FCFB88A7EFB}" type="sibTrans" cxnId="{860371F2-8FEE-9B4A-8232-0256E0E679DB}">
      <dgm:prSet/>
      <dgm:spPr/>
      <dgm:t>
        <a:bodyPr/>
        <a:lstStyle/>
        <a:p>
          <a:endParaRPr lang="en-US"/>
        </a:p>
      </dgm:t>
    </dgm:pt>
    <dgm:pt modelId="{E5839E23-596C-A14D-9303-4094F392536C}">
      <dgm:prSet phldrT="[Text]"/>
      <dgm:spPr/>
      <dgm:t>
        <a:bodyPr/>
        <a:lstStyle/>
        <a:p>
          <a:r>
            <a:rPr lang="en-US" dirty="0"/>
            <a:t>Use test data to validate the performance of models</a:t>
          </a:r>
        </a:p>
      </dgm:t>
    </dgm:pt>
    <dgm:pt modelId="{7EB9E274-992A-EE41-8D2B-698C54F16AA8}" type="parTrans" cxnId="{80594B0E-6B87-B94B-AC8D-913F551A7FF3}">
      <dgm:prSet/>
      <dgm:spPr/>
      <dgm:t>
        <a:bodyPr/>
        <a:lstStyle/>
        <a:p>
          <a:endParaRPr lang="en-US"/>
        </a:p>
      </dgm:t>
    </dgm:pt>
    <dgm:pt modelId="{15865BC8-004A-EE48-948E-E54E60F48DAB}" type="sibTrans" cxnId="{80594B0E-6B87-B94B-AC8D-913F551A7FF3}">
      <dgm:prSet/>
      <dgm:spPr/>
      <dgm:t>
        <a:bodyPr/>
        <a:lstStyle/>
        <a:p>
          <a:endParaRPr lang="en-US"/>
        </a:p>
      </dgm:t>
    </dgm:pt>
    <dgm:pt modelId="{A9485AB2-F06C-C345-BF41-650825730A58}" type="pres">
      <dgm:prSet presAssocID="{B56E0A0B-C9A1-3744-A379-4D3FEC0589DF}" presName="CompostProcess" presStyleCnt="0">
        <dgm:presLayoutVars>
          <dgm:dir/>
          <dgm:resizeHandles val="exact"/>
        </dgm:presLayoutVars>
      </dgm:prSet>
      <dgm:spPr/>
    </dgm:pt>
    <dgm:pt modelId="{3F826ABF-C420-864E-B3EA-40F15BABED2B}" type="pres">
      <dgm:prSet presAssocID="{B56E0A0B-C9A1-3744-A379-4D3FEC0589DF}" presName="arrow" presStyleLbl="bgShp" presStyleIdx="0" presStyleCnt="1"/>
      <dgm:spPr/>
    </dgm:pt>
    <dgm:pt modelId="{159AF495-9603-8047-A39E-FC171D6CDEC0}" type="pres">
      <dgm:prSet presAssocID="{B56E0A0B-C9A1-3744-A379-4D3FEC0589DF}" presName="linearProcess" presStyleCnt="0"/>
      <dgm:spPr/>
    </dgm:pt>
    <dgm:pt modelId="{F83F8B81-EAB2-1A48-ADC7-1D43648DB99A}" type="pres">
      <dgm:prSet presAssocID="{E9F05044-56CF-B042-AA3D-0B89606C5A45}" presName="textNode" presStyleLbl="node1" presStyleIdx="0" presStyleCnt="3">
        <dgm:presLayoutVars>
          <dgm:bulletEnabled val="1"/>
        </dgm:presLayoutVars>
      </dgm:prSet>
      <dgm:spPr/>
    </dgm:pt>
    <dgm:pt modelId="{8DDA8D80-33FA-1C4A-B41A-61210DE8B703}" type="pres">
      <dgm:prSet presAssocID="{2A1BEE0C-0D2D-484A-9E3C-539DAC115A3C}" presName="sibTrans" presStyleCnt="0"/>
      <dgm:spPr/>
    </dgm:pt>
    <dgm:pt modelId="{EB3ACA4E-A8D6-6140-B69F-FB126ADA2E5B}" type="pres">
      <dgm:prSet presAssocID="{4BD35806-9272-F04D-BDCA-9815F4A94AD6}" presName="textNode" presStyleLbl="node1" presStyleIdx="1" presStyleCnt="3">
        <dgm:presLayoutVars>
          <dgm:bulletEnabled val="1"/>
        </dgm:presLayoutVars>
      </dgm:prSet>
      <dgm:spPr/>
    </dgm:pt>
    <dgm:pt modelId="{86B70981-377F-D945-A824-685808268351}" type="pres">
      <dgm:prSet presAssocID="{E459F1FE-57EB-BB43-A74D-0FCFB88A7EFB}" presName="sibTrans" presStyleCnt="0"/>
      <dgm:spPr/>
    </dgm:pt>
    <dgm:pt modelId="{BD4B5316-8A4B-9E47-9AF4-48F2BC9AD960}" type="pres">
      <dgm:prSet presAssocID="{E5839E23-596C-A14D-9303-4094F392536C}" presName="textNode" presStyleLbl="node1" presStyleIdx="2" presStyleCnt="3">
        <dgm:presLayoutVars>
          <dgm:bulletEnabled val="1"/>
        </dgm:presLayoutVars>
      </dgm:prSet>
      <dgm:spPr/>
    </dgm:pt>
  </dgm:ptLst>
  <dgm:cxnLst>
    <dgm:cxn modelId="{73FA1E05-A87E-2546-92F3-A16BAB7C1883}" type="presOf" srcId="{4BD35806-9272-F04D-BDCA-9815F4A94AD6}" destId="{EB3ACA4E-A8D6-6140-B69F-FB126ADA2E5B}" srcOrd="0" destOrd="0" presId="urn:microsoft.com/office/officeart/2005/8/layout/hProcess9"/>
    <dgm:cxn modelId="{80594B0E-6B87-B94B-AC8D-913F551A7FF3}" srcId="{B56E0A0B-C9A1-3744-A379-4D3FEC0589DF}" destId="{E5839E23-596C-A14D-9303-4094F392536C}" srcOrd="2" destOrd="0" parTransId="{7EB9E274-992A-EE41-8D2B-698C54F16AA8}" sibTransId="{15865BC8-004A-EE48-948E-E54E60F48DAB}"/>
    <dgm:cxn modelId="{3AB02911-A219-A24F-A7E3-DCA8578CE545}" srcId="{B56E0A0B-C9A1-3744-A379-4D3FEC0589DF}" destId="{E9F05044-56CF-B042-AA3D-0B89606C5A45}" srcOrd="0" destOrd="0" parTransId="{17F3F054-DDBE-B941-979D-5588516BD7FF}" sibTransId="{2A1BEE0C-0D2D-484A-9E3C-539DAC115A3C}"/>
    <dgm:cxn modelId="{0EAA697A-8954-AF4B-89EF-52F3428A99C3}" type="presOf" srcId="{E9F05044-56CF-B042-AA3D-0B89606C5A45}" destId="{F83F8B81-EAB2-1A48-ADC7-1D43648DB99A}" srcOrd="0" destOrd="0" presId="urn:microsoft.com/office/officeart/2005/8/layout/hProcess9"/>
    <dgm:cxn modelId="{BBA3A8AD-796E-BB40-8E1D-4F22E733DB43}" type="presOf" srcId="{E5839E23-596C-A14D-9303-4094F392536C}" destId="{BD4B5316-8A4B-9E47-9AF4-48F2BC9AD960}" srcOrd="0" destOrd="0" presId="urn:microsoft.com/office/officeart/2005/8/layout/hProcess9"/>
    <dgm:cxn modelId="{9D6FB2AE-9F39-DC43-BF69-1F77E484D43B}" type="presOf" srcId="{B56E0A0B-C9A1-3744-A379-4D3FEC0589DF}" destId="{A9485AB2-F06C-C345-BF41-650825730A58}" srcOrd="0" destOrd="0" presId="urn:microsoft.com/office/officeart/2005/8/layout/hProcess9"/>
    <dgm:cxn modelId="{860371F2-8FEE-9B4A-8232-0256E0E679DB}" srcId="{B56E0A0B-C9A1-3744-A379-4D3FEC0589DF}" destId="{4BD35806-9272-F04D-BDCA-9815F4A94AD6}" srcOrd="1" destOrd="0" parTransId="{0DE17594-3151-EA4D-8724-DD784D1AF99F}" sibTransId="{E459F1FE-57EB-BB43-A74D-0FCFB88A7EFB}"/>
    <dgm:cxn modelId="{87C411B8-EA47-3044-AE2E-9CDF8BB20A1A}" type="presParOf" srcId="{A9485AB2-F06C-C345-BF41-650825730A58}" destId="{3F826ABF-C420-864E-B3EA-40F15BABED2B}" srcOrd="0" destOrd="0" presId="urn:microsoft.com/office/officeart/2005/8/layout/hProcess9"/>
    <dgm:cxn modelId="{EB7935DE-CEB4-444A-AFE6-0B4AD4352044}" type="presParOf" srcId="{A9485AB2-F06C-C345-BF41-650825730A58}" destId="{159AF495-9603-8047-A39E-FC171D6CDEC0}" srcOrd="1" destOrd="0" presId="urn:microsoft.com/office/officeart/2005/8/layout/hProcess9"/>
    <dgm:cxn modelId="{CF606CAF-F1A5-894E-BDE2-A8F6EA68DF53}" type="presParOf" srcId="{159AF495-9603-8047-A39E-FC171D6CDEC0}" destId="{F83F8B81-EAB2-1A48-ADC7-1D43648DB99A}" srcOrd="0" destOrd="0" presId="urn:microsoft.com/office/officeart/2005/8/layout/hProcess9"/>
    <dgm:cxn modelId="{1036E65F-C6D4-CC43-90CF-660D50320219}" type="presParOf" srcId="{159AF495-9603-8047-A39E-FC171D6CDEC0}" destId="{8DDA8D80-33FA-1C4A-B41A-61210DE8B703}" srcOrd="1" destOrd="0" presId="urn:microsoft.com/office/officeart/2005/8/layout/hProcess9"/>
    <dgm:cxn modelId="{E0A62175-4679-A846-8D42-3A1EBEFAAB21}" type="presParOf" srcId="{159AF495-9603-8047-A39E-FC171D6CDEC0}" destId="{EB3ACA4E-A8D6-6140-B69F-FB126ADA2E5B}" srcOrd="2" destOrd="0" presId="urn:microsoft.com/office/officeart/2005/8/layout/hProcess9"/>
    <dgm:cxn modelId="{B6AAE4B8-64CE-8F46-B796-77BEC5556D66}" type="presParOf" srcId="{159AF495-9603-8047-A39E-FC171D6CDEC0}" destId="{86B70981-377F-D945-A824-685808268351}" srcOrd="3" destOrd="0" presId="urn:microsoft.com/office/officeart/2005/8/layout/hProcess9"/>
    <dgm:cxn modelId="{2EB61044-B220-7F47-961F-9AFD47975BF1}" type="presParOf" srcId="{159AF495-9603-8047-A39E-FC171D6CDEC0}" destId="{BD4B5316-8A4B-9E47-9AF4-48F2BC9AD960}"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26ABF-C420-864E-B3EA-40F15BABED2B}">
      <dsp:nvSpPr>
        <dsp:cNvPr id="0" name=""/>
        <dsp:cNvSpPr/>
      </dsp:nvSpPr>
      <dsp:spPr>
        <a:xfrm>
          <a:off x="759856" y="0"/>
          <a:ext cx="8611711" cy="364913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3F8B81-EAB2-1A48-ADC7-1D43648DB99A}">
      <dsp:nvSpPr>
        <dsp:cNvPr id="0" name=""/>
        <dsp:cNvSpPr/>
      </dsp:nvSpPr>
      <dsp:spPr>
        <a:xfrm>
          <a:off x="10883" y="1094739"/>
          <a:ext cx="3261052" cy="14596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Split dataset to training/test data (80:20)</a:t>
          </a:r>
        </a:p>
      </dsp:txBody>
      <dsp:txXfrm>
        <a:off x="82137" y="1165993"/>
        <a:ext cx="3118544" cy="1317145"/>
      </dsp:txXfrm>
    </dsp:sp>
    <dsp:sp modelId="{EB3ACA4E-A8D6-6140-B69F-FB126ADA2E5B}">
      <dsp:nvSpPr>
        <dsp:cNvPr id="0" name=""/>
        <dsp:cNvSpPr/>
      </dsp:nvSpPr>
      <dsp:spPr>
        <a:xfrm>
          <a:off x="3435186" y="1094739"/>
          <a:ext cx="3261052" cy="14596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Generate models on the training set</a:t>
          </a:r>
        </a:p>
      </dsp:txBody>
      <dsp:txXfrm>
        <a:off x="3506440" y="1165993"/>
        <a:ext cx="3118544" cy="1317145"/>
      </dsp:txXfrm>
    </dsp:sp>
    <dsp:sp modelId="{BD4B5316-8A4B-9E47-9AF4-48F2BC9AD960}">
      <dsp:nvSpPr>
        <dsp:cNvPr id="0" name=""/>
        <dsp:cNvSpPr/>
      </dsp:nvSpPr>
      <dsp:spPr>
        <a:xfrm>
          <a:off x="6859489" y="1094739"/>
          <a:ext cx="3261052" cy="14596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Use test data to validate the performance of models</a:t>
          </a:r>
        </a:p>
      </dsp:txBody>
      <dsp:txXfrm>
        <a:off x="6930743" y="1165993"/>
        <a:ext cx="3118544" cy="131714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284CB-EE0D-774F-91C5-A9F952832D55}" type="datetimeFigureOut">
              <a:rPr lang="en-US" smtClean="0"/>
              <a:t>4/24/23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724963-42FA-0645-A076-B59FE4B35DAD}" type="slidenum">
              <a:rPr lang="en-US" smtClean="0"/>
              <a:t>‹#›</a:t>
            </a:fld>
            <a:endParaRPr lang="en-US"/>
          </a:p>
        </p:txBody>
      </p:sp>
    </p:spTree>
    <p:extLst>
      <p:ext uri="{BB962C8B-B14F-4D97-AF65-F5344CB8AC3E}">
        <p14:creationId xmlns:p14="http://schemas.microsoft.com/office/powerpoint/2010/main" val="1564431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724963-42FA-0645-A076-B59FE4B35DAD}" type="slidenum">
              <a:rPr lang="en-US" smtClean="0"/>
              <a:t>8</a:t>
            </a:fld>
            <a:endParaRPr lang="en-US"/>
          </a:p>
        </p:txBody>
      </p:sp>
    </p:spTree>
    <p:extLst>
      <p:ext uri="{BB962C8B-B14F-4D97-AF65-F5344CB8AC3E}">
        <p14:creationId xmlns:p14="http://schemas.microsoft.com/office/powerpoint/2010/main" val="2883137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Our model has several weakness and limitations. </a:t>
            </a:r>
          </a:p>
          <a:p>
            <a:pPr algn="l"/>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Though </a:t>
            </a:r>
            <a:r>
              <a:rPr lang="en-US" sz="1800" b="0" i="0" dirty="0">
                <a:effectLst/>
                <a:latin typeface="TimesNewRomanPSMT"/>
              </a:rPr>
              <a:t>our model has some predictive power</a:t>
            </a:r>
            <a:r>
              <a:rPr lang="en-US" sz="1800" dirty="0">
                <a:effectLst/>
                <a:latin typeface="TimesNewRomanPSMT"/>
              </a:rPr>
              <a:t>, it may not be as accurate as desired. This is caused by the limitation of the models we chose. To get a better overall result, we might use more advanced machine learning techniques such as decision tree and random forest to predict flight status.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In addition, the model shows a higher tendency to predict on-time flight status, potentially compromising its accuracy. This could be a result of that our models seem to be influenced by the imbalanced data, as 80.7% of flights are on-time. To avoid this bias, we can create synthetic samples for delayed flights by using SMOTE function.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effectLst/>
                <a:latin typeface="Söhne"/>
              </a:rPr>
              <a:t>Last but not the least, there may be other factors  such as </a:t>
            </a:r>
            <a:r>
              <a:rPr lang="en-US" sz="1800" dirty="0">
                <a:effectLst/>
                <a:latin typeface="TimesNewRomanPSMT"/>
              </a:rPr>
              <a:t>airline preparedness, airport conditions, and passenger-related issues </a:t>
            </a:r>
            <a:r>
              <a:rPr lang="en-US" sz="2800" b="0" i="0" dirty="0">
                <a:effectLst/>
                <a:latin typeface="Söhne"/>
              </a:rPr>
              <a:t>that have not been considered in our model,  potentially impacting the overall prediction quality. </a:t>
            </a:r>
          </a:p>
          <a:p>
            <a:pPr algn="l"/>
            <a:endParaRPr lang="en-US" sz="2800" b="0" i="0" dirty="0">
              <a:effectLst/>
              <a:latin typeface="Söhne"/>
            </a:endParaRPr>
          </a:p>
          <a:p>
            <a:pPr algn="l"/>
            <a:r>
              <a:rPr lang="en-US" sz="2800" b="0" i="0" dirty="0">
                <a:effectLst/>
                <a:latin typeface="Söhne"/>
              </a:rPr>
              <a:t>Despite these limitations, our model still offers valuable insights for passengers</a:t>
            </a:r>
            <a:r>
              <a:rPr lang="zh-CN" altLang="en-US" sz="2800" b="0" i="0" dirty="0">
                <a:effectLst/>
                <a:latin typeface="Söhne"/>
              </a:rPr>
              <a:t> </a:t>
            </a:r>
            <a:r>
              <a:rPr lang="en-US" altLang="zh-CN" sz="2800" b="0" i="0" dirty="0">
                <a:effectLst/>
                <a:latin typeface="Söhne"/>
              </a:rPr>
              <a:t>about</a:t>
            </a:r>
            <a:r>
              <a:rPr lang="zh-CN" altLang="en-US" sz="2800" b="0" i="0" dirty="0">
                <a:effectLst/>
                <a:latin typeface="Söhne"/>
              </a:rPr>
              <a:t> </a:t>
            </a:r>
            <a:r>
              <a:rPr lang="en-US" altLang="zh-CN" sz="2800" b="0" i="0" dirty="0">
                <a:effectLst/>
                <a:latin typeface="Söhne"/>
              </a:rPr>
              <a:t>the flight status.</a:t>
            </a:r>
            <a:br>
              <a:rPr lang="en-US" sz="2800" dirty="0"/>
            </a:br>
            <a:endParaRPr lang="en-US" sz="1800"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SymbolM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SymbolM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SymbolM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SymbolMT"/>
            </a:endParaRPr>
          </a:p>
          <a:p>
            <a:pPr algn="l"/>
            <a:endParaRPr lang="en-US" dirty="0"/>
          </a:p>
        </p:txBody>
      </p:sp>
      <p:sp>
        <p:nvSpPr>
          <p:cNvPr id="4" name="Slide Number Placeholder 3"/>
          <p:cNvSpPr>
            <a:spLocks noGrp="1"/>
          </p:cNvSpPr>
          <p:nvPr>
            <p:ph type="sldNum" sz="quarter" idx="5"/>
          </p:nvPr>
        </p:nvSpPr>
        <p:spPr/>
        <p:txBody>
          <a:bodyPr/>
          <a:lstStyle/>
          <a:p>
            <a:fld id="{F3724963-42FA-0645-A076-B59FE4B35DAD}" type="slidenum">
              <a:rPr lang="en-US" smtClean="0"/>
              <a:t>21</a:t>
            </a:fld>
            <a:endParaRPr lang="en-US"/>
          </a:p>
        </p:txBody>
      </p:sp>
    </p:spTree>
    <p:extLst>
      <p:ext uri="{BB962C8B-B14F-4D97-AF65-F5344CB8AC3E}">
        <p14:creationId xmlns:p14="http://schemas.microsoft.com/office/powerpoint/2010/main" val="293474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Through the project we were able to apply the Naive Bayes algorithm in real-life scenarios, we have gained a broader understanding of machine learning models. By leveraging Python libraries for data manipulation, transformation, model building, and visualization, we have sharpened our analytical abilities to scrutinize data. Furthermore, the implementation and evaluation of different algorithms and models have ignited our passion for delving deeper into the realm of data science.</a:t>
            </a:r>
            <a:endParaRPr lang="en-US" dirty="0"/>
          </a:p>
        </p:txBody>
      </p:sp>
      <p:sp>
        <p:nvSpPr>
          <p:cNvPr id="4" name="Slide Number Placeholder 3"/>
          <p:cNvSpPr>
            <a:spLocks noGrp="1"/>
          </p:cNvSpPr>
          <p:nvPr>
            <p:ph type="sldNum" sz="quarter" idx="5"/>
          </p:nvPr>
        </p:nvSpPr>
        <p:spPr/>
        <p:txBody>
          <a:bodyPr/>
          <a:lstStyle/>
          <a:p>
            <a:fld id="{F3724963-42FA-0645-A076-B59FE4B35DAD}" type="slidenum">
              <a:rPr lang="en-US" smtClean="0"/>
              <a:t>22</a:t>
            </a:fld>
            <a:endParaRPr lang="en-US"/>
          </a:p>
        </p:txBody>
      </p:sp>
    </p:spTree>
    <p:extLst>
      <p:ext uri="{BB962C8B-B14F-4D97-AF65-F5344CB8AC3E}">
        <p14:creationId xmlns:p14="http://schemas.microsoft.com/office/powerpoint/2010/main" val="3266235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the end of our presentation. Thanks for your time and feel free to ask questions if any.</a:t>
            </a:r>
          </a:p>
        </p:txBody>
      </p:sp>
      <p:sp>
        <p:nvSpPr>
          <p:cNvPr id="4" name="Slide Number Placeholder 3"/>
          <p:cNvSpPr>
            <a:spLocks noGrp="1"/>
          </p:cNvSpPr>
          <p:nvPr>
            <p:ph type="sldNum" sz="quarter" idx="5"/>
          </p:nvPr>
        </p:nvSpPr>
        <p:spPr/>
        <p:txBody>
          <a:bodyPr/>
          <a:lstStyle/>
          <a:p>
            <a:fld id="{F3724963-42FA-0645-A076-B59FE4B35DAD}" type="slidenum">
              <a:rPr lang="en-US" smtClean="0"/>
              <a:t>23</a:t>
            </a:fld>
            <a:endParaRPr lang="en-US"/>
          </a:p>
        </p:txBody>
      </p:sp>
    </p:spTree>
    <p:extLst>
      <p:ext uri="{BB962C8B-B14F-4D97-AF65-F5344CB8AC3E}">
        <p14:creationId xmlns:p14="http://schemas.microsoft.com/office/powerpoint/2010/main" val="2494286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sz="2400" dirty="0"/>
              <a:t>After pre-processing data, we applied </a:t>
            </a:r>
            <a:r>
              <a:rPr lang="en-US" altLang="zh-CN" sz="2400" dirty="0" err="1"/>
              <a:t>Navie</a:t>
            </a:r>
            <a:r>
              <a:rPr lang="en-US" altLang="zh-CN" sz="2400" dirty="0"/>
              <a:t> Bayes and Logistic Regression model to our dataset.</a:t>
            </a:r>
            <a:r>
              <a:rPr lang="en-US" altLang="zh-CN" sz="3600" b="0" i="0" dirty="0">
                <a:effectLst/>
                <a:latin typeface="Söhne"/>
              </a:rPr>
              <a:t> First, </a:t>
            </a:r>
            <a:r>
              <a:rPr lang="en-US" sz="3600" b="0" i="0" dirty="0">
                <a:effectLst/>
                <a:latin typeface="Söhne"/>
              </a:rPr>
              <a:t>we carried out a train-test split, allocating 80% for training and 20% for testing. Then, we utilized the Naive Bayes Classifier and Logistic Regression models from the </a:t>
            </a:r>
            <a:r>
              <a:rPr lang="en-US" sz="3600" b="0" i="0" dirty="0" err="1">
                <a:effectLst/>
                <a:latin typeface="Söhne"/>
              </a:rPr>
              <a:t>Sklearn</a:t>
            </a:r>
            <a:r>
              <a:rPr lang="en-US" sz="3600" b="0" i="0" dirty="0">
                <a:effectLst/>
                <a:latin typeface="Söhne"/>
              </a:rPr>
              <a:t> library in Python to train our models. We then generated relevant graphs and metrics to analyze and compare the performance of these two models.</a:t>
            </a:r>
          </a:p>
          <a:p>
            <a:br>
              <a:rPr lang="en-US" sz="3600" dirty="0"/>
            </a:br>
            <a:endParaRPr lang="en-US" sz="2400" dirty="0"/>
          </a:p>
        </p:txBody>
      </p:sp>
      <p:sp>
        <p:nvSpPr>
          <p:cNvPr id="4" name="Slide Number Placeholder 3"/>
          <p:cNvSpPr>
            <a:spLocks noGrp="1"/>
          </p:cNvSpPr>
          <p:nvPr>
            <p:ph type="sldNum" sz="quarter" idx="5"/>
          </p:nvPr>
        </p:nvSpPr>
        <p:spPr/>
        <p:txBody>
          <a:bodyPr/>
          <a:lstStyle/>
          <a:p>
            <a:fld id="{F3724963-42FA-0645-A076-B59FE4B35DAD}" type="slidenum">
              <a:rPr lang="en-US" smtClean="0"/>
              <a:t>13</a:t>
            </a:fld>
            <a:endParaRPr lang="en-US"/>
          </a:p>
        </p:txBody>
      </p:sp>
    </p:spTree>
    <p:extLst>
      <p:ext uri="{BB962C8B-B14F-4D97-AF65-F5344CB8AC3E}">
        <p14:creationId xmlns:p14="http://schemas.microsoft.com/office/powerpoint/2010/main" val="3269378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43541"/>
                </a:solidFill>
                <a:effectLst/>
                <a:latin typeface="Söhne"/>
              </a:rPr>
              <a:t>Naive Bayes is a machine learning algorithm, and it is based on Bayes' theorem, which is </a:t>
            </a:r>
            <a:r>
              <a:rPr lang="en-US" b="0" i="0" dirty="0">
                <a:solidFill>
                  <a:srgbClr val="374151"/>
                </a:solidFill>
                <a:effectLst/>
                <a:latin typeface="Söhne"/>
              </a:rPr>
              <a:t>a foundational principle in probability theory that </a:t>
            </a:r>
            <a:r>
              <a:rPr lang="en-US" b="0" i="0" dirty="0">
                <a:solidFill>
                  <a:srgbClr val="343541"/>
                </a:solidFill>
                <a:effectLst/>
                <a:latin typeface="Söhne"/>
              </a:rPr>
              <a:t>we learned in this class. </a:t>
            </a:r>
            <a:r>
              <a:rPr lang="en-US" b="0" i="0" dirty="0">
                <a:solidFill>
                  <a:srgbClr val="374151"/>
                </a:solidFill>
                <a:effectLst/>
                <a:latin typeface="Söhne"/>
              </a:rPr>
              <a:t>This theorem calculates the likelihood of an event by taking into account of previous knowledge of information, which gives us conditional probabilities. It is a simple but effective algorithm for large datasets with many classes or features.</a:t>
            </a:r>
          </a:p>
          <a:p>
            <a:endParaRPr lang="en-US" b="0" i="0" dirty="0">
              <a:solidFill>
                <a:srgbClr val="374151"/>
              </a:solidFill>
              <a:effectLst/>
              <a:latin typeface="Söhne"/>
            </a:endParaRPr>
          </a:p>
          <a:p>
            <a:r>
              <a:rPr lang="en-US" b="0" i="0" dirty="0">
                <a:solidFill>
                  <a:srgbClr val="374151"/>
                </a:solidFill>
                <a:effectLst/>
                <a:latin typeface="Söhne"/>
              </a:rPr>
              <a:t>We also picked Logistic Regression algorithm for this project as it’s widely used for binary classification problems and can handle large datasets as well.</a:t>
            </a:r>
            <a:endParaRPr lang="en-US" dirty="0"/>
          </a:p>
        </p:txBody>
      </p:sp>
      <p:sp>
        <p:nvSpPr>
          <p:cNvPr id="4" name="Slide Number Placeholder 3"/>
          <p:cNvSpPr>
            <a:spLocks noGrp="1"/>
          </p:cNvSpPr>
          <p:nvPr>
            <p:ph type="sldNum" sz="quarter" idx="5"/>
          </p:nvPr>
        </p:nvSpPr>
        <p:spPr/>
        <p:txBody>
          <a:bodyPr/>
          <a:lstStyle/>
          <a:p>
            <a:fld id="{F3724963-42FA-0645-A076-B59FE4B35DAD}" type="slidenum">
              <a:rPr lang="en-US" smtClean="0"/>
              <a:t>14</a:t>
            </a:fld>
            <a:endParaRPr lang="en-US"/>
          </a:p>
        </p:txBody>
      </p:sp>
    </p:spTree>
    <p:extLst>
      <p:ext uri="{BB962C8B-B14F-4D97-AF65-F5344CB8AC3E}">
        <p14:creationId xmlns:p14="http://schemas.microsoft.com/office/powerpoint/2010/main" val="3936537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codes show how we applied training and test datasets to these two models and generated model results. The details can be obtained from our final report so we won’t elaborate it at this moment.</a:t>
            </a:r>
          </a:p>
        </p:txBody>
      </p:sp>
      <p:sp>
        <p:nvSpPr>
          <p:cNvPr id="4" name="Slide Number Placeholder 3"/>
          <p:cNvSpPr>
            <a:spLocks noGrp="1"/>
          </p:cNvSpPr>
          <p:nvPr>
            <p:ph type="sldNum" sz="quarter" idx="5"/>
          </p:nvPr>
        </p:nvSpPr>
        <p:spPr/>
        <p:txBody>
          <a:bodyPr/>
          <a:lstStyle/>
          <a:p>
            <a:fld id="{F3724963-42FA-0645-A076-B59FE4B35DAD}" type="slidenum">
              <a:rPr lang="en-US" smtClean="0"/>
              <a:t>15</a:t>
            </a:fld>
            <a:endParaRPr lang="en-US"/>
          </a:p>
        </p:txBody>
      </p:sp>
    </p:spTree>
    <p:extLst>
      <p:ext uri="{BB962C8B-B14F-4D97-AF65-F5344CB8AC3E}">
        <p14:creationId xmlns:p14="http://schemas.microsoft.com/office/powerpoint/2010/main" val="1162884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To compare the results of two models, we first looked at the test score or accuracy, which</a:t>
            </a:r>
            <a:r>
              <a:rPr lang="en-US" b="1" i="0" dirty="0">
                <a:solidFill>
                  <a:srgbClr val="374151"/>
                </a:solidFill>
                <a:effectLst/>
                <a:latin typeface="Söhne"/>
              </a:rPr>
              <a:t> is a measure of how well a model is able to correctly predict the outcomes of a test dataset. In our case, </a:t>
            </a:r>
            <a:r>
              <a:rPr lang="en-US" sz="1800" b="1" dirty="0">
                <a:effectLst/>
                <a:latin typeface="TimesNewRomanPSMT"/>
              </a:rPr>
              <a:t>the Logistic Regression model correctly predicted 82.5% of the flight departure status in the test dataset, and this is higher than the accuracy of the Naïve Bayes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It is calculated by dividing the number of correct predictions made by the model, by the total number of predictions made on the test dataset.</a:t>
            </a:r>
            <a:endParaRPr lang="en-US" dirty="0"/>
          </a:p>
          <a:p>
            <a:endParaRPr lang="en-US" dirty="0"/>
          </a:p>
        </p:txBody>
      </p:sp>
      <p:sp>
        <p:nvSpPr>
          <p:cNvPr id="4" name="Slide Number Placeholder 3"/>
          <p:cNvSpPr>
            <a:spLocks noGrp="1"/>
          </p:cNvSpPr>
          <p:nvPr>
            <p:ph type="sldNum" sz="quarter" idx="5"/>
          </p:nvPr>
        </p:nvSpPr>
        <p:spPr/>
        <p:txBody>
          <a:bodyPr/>
          <a:lstStyle/>
          <a:p>
            <a:fld id="{F3724963-42FA-0645-A076-B59FE4B35DAD}" type="slidenum">
              <a:rPr lang="en-US" smtClean="0"/>
              <a:t>16</a:t>
            </a:fld>
            <a:endParaRPr lang="en-US"/>
          </a:p>
        </p:txBody>
      </p:sp>
    </p:spTree>
    <p:extLst>
      <p:ext uri="{BB962C8B-B14F-4D97-AF65-F5344CB8AC3E}">
        <p14:creationId xmlns:p14="http://schemas.microsoft.com/office/powerpoint/2010/main" val="2174482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öhne"/>
              </a:rPr>
              <a:t>The classification report presents a breakdown of the predicted labels (0 or 1) produced by each model and compares them with the true labels (0 or 1). Again, 0 here stands for on time and 1 stands for Delay. For example, the Naive Bayes model correctly predicted that 25,751 instances were on time (labeled as 0), but it incorrectly classified 4,710 instances as on time (labeled as 0) even though they were actually delayed flights.</a:t>
            </a:r>
            <a:r>
              <a:rPr lang="en-US" b="1" dirty="0"/>
              <a:t> The classification report also summarizes the </a:t>
            </a:r>
            <a:r>
              <a:rPr lang="en-US" sz="1200" b="1" dirty="0">
                <a:effectLst/>
                <a:latin typeface="TimesNewRomanPSMT"/>
              </a:rPr>
              <a:t>key performance metrics: Precision, Recall, and F1-score. </a:t>
            </a:r>
          </a:p>
          <a:p>
            <a:pPr algn="l"/>
            <a:endParaRPr lang="en-US" sz="1200" b="1" i="0"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effectLst/>
                <a:latin typeface="TimesNewRomanPSMT"/>
              </a:rPr>
              <a:t>The calculation of each score is given here. </a:t>
            </a:r>
            <a:endParaRPr lang="en-US" sz="1200" b="1"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latin typeface="TimesNewRomanPSMT"/>
              </a:rPr>
              <a:t>From the classification report, we can tell that the performance of each model in correctly predicting delayed flights needs to be improved. </a:t>
            </a:r>
            <a:endParaRPr lang="en-US" sz="1200" b="1" dirty="0">
              <a:effectLst/>
              <a:latin typeface="SymbolMT"/>
            </a:endParaRPr>
          </a:p>
          <a:p>
            <a:pPr algn="l"/>
            <a:endParaRPr lang="en-US" b="0" i="0" dirty="0">
              <a:effectLst/>
              <a:latin typeface="Söhne"/>
            </a:endParaRPr>
          </a:p>
          <a:p>
            <a:pPr algn="l"/>
            <a:endParaRPr lang="en-US" b="0" i="0" dirty="0">
              <a:effectLst/>
              <a:latin typeface="Söhne"/>
            </a:endParaRPr>
          </a:p>
          <a:p>
            <a:pPr algn="l"/>
            <a:r>
              <a:rPr lang="en-US" b="0" i="0" dirty="0">
                <a:effectLst/>
                <a:latin typeface="Söhne"/>
              </a:rPr>
              <a:t>When the logistic Regression model is predicting delayed flights:</a:t>
            </a:r>
          </a:p>
          <a:p>
            <a:pPr algn="l"/>
            <a:r>
              <a:rPr lang="en-US" sz="1800" b="0" i="0" dirty="0">
                <a:effectLst/>
                <a:latin typeface="TimesNewRomanPSMT"/>
              </a:rPr>
              <a:t>T</a:t>
            </a:r>
            <a:r>
              <a:rPr lang="en-US" sz="1800" dirty="0">
                <a:effectLst/>
                <a:latin typeface="TimesNewRomanPSMT"/>
              </a:rPr>
              <a:t>he precision score of 0.54 indicates out of all the flights that the model predicted would get delayed, 54% did delay. </a:t>
            </a:r>
            <a:r>
              <a:rPr lang="en-US" sz="2800" b="0" i="0" dirty="0">
                <a:solidFill>
                  <a:srgbClr val="374151"/>
                </a:solidFill>
                <a:effectLst/>
                <a:latin typeface="Söhne"/>
              </a:rPr>
              <a:t>precision quantifies how often the model correctly predicts the positive class out of all the times it predicted the positive class. Higher precision scores indicate that the model is making fewer false positive predictions and is more accurate in identifying positive instances.</a:t>
            </a:r>
          </a:p>
          <a:p>
            <a:pPr algn="l"/>
            <a:endParaRPr lang="en-US" sz="1800"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The recall score of 0.04 measures the proportion of actual delays that were correctly predicted as delayed by the model. In other words, out of all the flights that actually did delay, only 4% were correctly predicted by the model. </a:t>
            </a:r>
            <a:r>
              <a:rPr lang="en-US" sz="2800" b="0" i="0" dirty="0">
                <a:solidFill>
                  <a:srgbClr val="374151"/>
                </a:solidFill>
                <a:effectLst/>
                <a:latin typeface="Söhne"/>
              </a:rPr>
              <a:t>A high recall score means that the model is minimizing false negative predictions and is able to identify a larger percentage of the positive instances in the dataset.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The F1 score of 0.07 is a metric that combines precision and recall scores into a single score, providing a balance between the two.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0" dirty="0"/>
          </a:p>
          <a:p>
            <a:pPr algn="l"/>
            <a:endParaRPr lang="en-US" sz="1800"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F3724963-42FA-0645-A076-B59FE4B35DAD}" type="slidenum">
              <a:rPr lang="en-US" smtClean="0"/>
              <a:t>17</a:t>
            </a:fld>
            <a:endParaRPr lang="en-US"/>
          </a:p>
        </p:txBody>
      </p:sp>
    </p:spTree>
    <p:extLst>
      <p:ext uri="{BB962C8B-B14F-4D97-AF65-F5344CB8AC3E}">
        <p14:creationId xmlns:p14="http://schemas.microsoft.com/office/powerpoint/2010/main" val="3813916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Next, we used AUC to compare the performance of two models.</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TimesNewRomanPSMT"/>
              </a:rPr>
              <a:t>AUC (Area Under the Curve) plots the true positive rate against the false positive rate at various thresholds. The value of AUC ranges from 0 to 1, with a higher value indicating better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TimesNewRomanPSMT"/>
              </a:rPr>
              <a:t>On the graph, the larger area under the curve, the better the model is. Here, the performance of the logistic regression model is superior to the naïve bayes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TPR = TP / (TP + FN): sensitivity TPR measures the fraction of actual positive cases that the model correctly identifies as positive, out of all the positive cases in the data.</a:t>
            </a:r>
            <a:endParaRPr lang="en-US" sz="1200" b="0" i="0" dirty="0">
              <a:solidFill>
                <a:srgbClr val="374151"/>
              </a:solidFill>
              <a:effectLst/>
              <a:latin typeface="TimesNewRomanPSMT"/>
            </a:endParaRPr>
          </a:p>
          <a:p>
            <a:pPr algn="l"/>
            <a:r>
              <a:rPr lang="en-US" b="0" i="0" dirty="0">
                <a:solidFill>
                  <a:srgbClr val="374151"/>
                </a:solidFill>
                <a:effectLst/>
                <a:latin typeface="Söhne"/>
              </a:rPr>
              <a:t>FPR = FP / (FP + TN): 1-sensitivity FPR measures the fraction of actual negative cases that the model incorrectly identifies as positive, out of all the negative cases in the data.</a:t>
            </a:r>
          </a:p>
          <a:p>
            <a:br>
              <a:rPr lang="en-US" dirty="0"/>
            </a:br>
            <a:r>
              <a:rPr lang="en-US" sz="1200" dirty="0">
                <a:effectLst/>
                <a:latin typeface="TimesNewRomanPSMT"/>
              </a:rPr>
              <a:t> </a:t>
            </a:r>
            <a:endParaRPr lang="en-US" dirty="0"/>
          </a:p>
          <a:p>
            <a:endParaRPr lang="en-US" dirty="0"/>
          </a:p>
        </p:txBody>
      </p:sp>
      <p:sp>
        <p:nvSpPr>
          <p:cNvPr id="4" name="Slide Number Placeholder 3"/>
          <p:cNvSpPr>
            <a:spLocks noGrp="1"/>
          </p:cNvSpPr>
          <p:nvPr>
            <p:ph type="sldNum" sz="quarter" idx="5"/>
          </p:nvPr>
        </p:nvSpPr>
        <p:spPr/>
        <p:txBody>
          <a:bodyPr/>
          <a:lstStyle/>
          <a:p>
            <a:fld id="{F3724963-42FA-0645-A076-B59FE4B35DAD}" type="slidenum">
              <a:rPr lang="en-US" smtClean="0"/>
              <a:t>18</a:t>
            </a:fld>
            <a:endParaRPr lang="en-US"/>
          </a:p>
        </p:txBody>
      </p:sp>
    </p:spTree>
    <p:extLst>
      <p:ext uri="{BB962C8B-B14F-4D97-AF65-F5344CB8AC3E}">
        <p14:creationId xmlns:p14="http://schemas.microsoft.com/office/powerpoint/2010/main" val="3155446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our last part, conclusion.</a:t>
            </a:r>
          </a:p>
        </p:txBody>
      </p:sp>
      <p:sp>
        <p:nvSpPr>
          <p:cNvPr id="4" name="Slide Number Placeholder 3"/>
          <p:cNvSpPr>
            <a:spLocks noGrp="1"/>
          </p:cNvSpPr>
          <p:nvPr>
            <p:ph type="sldNum" sz="quarter" idx="5"/>
          </p:nvPr>
        </p:nvSpPr>
        <p:spPr/>
        <p:txBody>
          <a:bodyPr/>
          <a:lstStyle/>
          <a:p>
            <a:fld id="{F3724963-42FA-0645-A076-B59FE4B35DAD}" type="slidenum">
              <a:rPr lang="en-US" smtClean="0"/>
              <a:t>19</a:t>
            </a:fld>
            <a:endParaRPr lang="en-US"/>
          </a:p>
        </p:txBody>
      </p:sp>
    </p:spTree>
    <p:extLst>
      <p:ext uri="{BB962C8B-B14F-4D97-AF65-F5344CB8AC3E}">
        <p14:creationId xmlns:p14="http://schemas.microsoft.com/office/powerpoint/2010/main" val="2822546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From analysis above, </a:t>
            </a:r>
            <a:r>
              <a:rPr lang="en-US" b="0" i="0" dirty="0">
                <a:effectLst/>
                <a:latin typeface="Söhne"/>
              </a:rPr>
              <a:t>we found that there is no big difference in the outcomes between the Logistic Regression Model and the Naive Bayes Model. However, the Logistic Regression Model demonstrates a slightly better performance, with an overall accuracy of 82.5%, though its recall and F1 scores are not very good. By utilizing our predictive model, passengers can make informed decisions regarding their travel plans.</a:t>
            </a:r>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F3724963-42FA-0645-A076-B59FE4B35DAD}" type="slidenum">
              <a:rPr lang="en-US" smtClean="0"/>
              <a:t>20</a:t>
            </a:fld>
            <a:endParaRPr lang="en-US"/>
          </a:p>
        </p:txBody>
      </p:sp>
    </p:spTree>
    <p:extLst>
      <p:ext uri="{BB962C8B-B14F-4D97-AF65-F5344CB8AC3E}">
        <p14:creationId xmlns:p14="http://schemas.microsoft.com/office/powerpoint/2010/main" val="21421386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4/24/23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4/24/23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E1C4-A033-008C-722E-13A3ECE4D4F0}"/>
              </a:ext>
            </a:extLst>
          </p:cNvPr>
          <p:cNvSpPr>
            <a:spLocks noGrp="1"/>
          </p:cNvSpPr>
          <p:nvPr>
            <p:ph type="ctrTitle"/>
          </p:nvPr>
        </p:nvSpPr>
        <p:spPr/>
        <p:txBody>
          <a:bodyPr/>
          <a:lstStyle/>
          <a:p>
            <a:r>
              <a:rPr lang="en-US" b="1" dirty="0">
                <a:solidFill>
                  <a:srgbClr val="FFFFFF"/>
                </a:solidFill>
                <a:effectLst/>
                <a:latin typeface="Helvetica Neue" panose="02000503000000020004" pitchFamily="2" charset="0"/>
              </a:rPr>
              <a:t>Flights Status Prediction</a:t>
            </a:r>
            <a:br>
              <a:rPr lang="en-US" dirty="0">
                <a:solidFill>
                  <a:srgbClr val="FFFFFF"/>
                </a:solidFill>
                <a:effectLst/>
                <a:latin typeface="Helvetica Neue" panose="02000503000000020004" pitchFamily="2" charset="0"/>
              </a:rPr>
            </a:br>
            <a:endParaRPr lang="en-US" dirty="0"/>
          </a:p>
        </p:txBody>
      </p:sp>
      <p:sp>
        <p:nvSpPr>
          <p:cNvPr id="3" name="Subtitle 2">
            <a:extLst>
              <a:ext uri="{FF2B5EF4-FFF2-40B4-BE49-F238E27FC236}">
                <a16:creationId xmlns:a16="http://schemas.microsoft.com/office/drawing/2014/main" id="{CB21A413-DF74-4777-D970-0AA0FD1176FB}"/>
              </a:ext>
            </a:extLst>
          </p:cNvPr>
          <p:cNvSpPr>
            <a:spLocks noGrp="1"/>
          </p:cNvSpPr>
          <p:nvPr>
            <p:ph type="subTitle" idx="1"/>
          </p:nvPr>
        </p:nvSpPr>
        <p:spPr/>
        <p:txBody>
          <a:bodyPr/>
          <a:lstStyle/>
          <a:p>
            <a:r>
              <a:rPr lang="en-US" b="1" dirty="0">
                <a:solidFill>
                  <a:srgbClr val="118EFF"/>
                </a:solidFill>
                <a:effectLst/>
                <a:latin typeface="Helvetica Neue" panose="02000503000000020004" pitchFamily="2" charset="0"/>
              </a:rPr>
              <a:t>Flight departing from SEA</a:t>
            </a:r>
            <a:endParaRPr lang="en-US" dirty="0">
              <a:solidFill>
                <a:srgbClr val="118EFF"/>
              </a:solidFill>
              <a:effectLst/>
              <a:latin typeface="Helvetica Neue" panose="02000503000000020004" pitchFamily="2" charset="0"/>
            </a:endParaRPr>
          </a:p>
          <a:p>
            <a:endParaRPr lang="en-US" dirty="0"/>
          </a:p>
        </p:txBody>
      </p:sp>
    </p:spTree>
    <p:extLst>
      <p:ext uri="{BB962C8B-B14F-4D97-AF65-F5344CB8AC3E}">
        <p14:creationId xmlns:p14="http://schemas.microsoft.com/office/powerpoint/2010/main" val="1806477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0176-666F-92AA-124B-FF27319C033B}"/>
              </a:ext>
            </a:extLst>
          </p:cNvPr>
          <p:cNvSpPr>
            <a:spLocks noGrp="1"/>
          </p:cNvSpPr>
          <p:nvPr>
            <p:ph type="title"/>
          </p:nvPr>
        </p:nvSpPr>
        <p:spPr>
          <a:xfrm>
            <a:off x="1697951" y="5271510"/>
            <a:ext cx="10127192" cy="931340"/>
          </a:xfrm>
        </p:spPr>
        <p:txBody>
          <a:bodyPr vert="horz" lIns="91440" tIns="45720" rIns="91440" bIns="45720" rtlCol="0" anchor="b">
            <a:noAutofit/>
          </a:bodyPr>
          <a:lstStyle/>
          <a:p>
            <a:pPr algn="r">
              <a:lnSpc>
                <a:spcPct val="90000"/>
              </a:lnSpc>
            </a:pPr>
            <a:r>
              <a:rPr lang="en-US" sz="2300" dirty="0">
                <a:latin typeface="Times New Roman" panose="02020603050405020304" pitchFamily="18" charset="0"/>
                <a:cs typeface="Times New Roman" panose="02020603050405020304" pitchFamily="18" charset="0"/>
              </a:rPr>
              <a:t>Data Preparation </a:t>
            </a:r>
            <a:r>
              <a:rPr lang="en-US" altLang="zh-CN" sz="2300" dirty="0">
                <a:latin typeface="Times New Roman" panose="02020603050405020304" pitchFamily="18" charset="0"/>
                <a:cs typeface="Times New Roman" panose="02020603050405020304" pitchFamily="18" charset="0"/>
              </a:rPr>
              <a:t>——</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Exploratory Data Analysis (EDA) </a:t>
            </a:r>
            <a:br>
              <a:rPr lang="en-US" sz="2300" dirty="0">
                <a:latin typeface="Times New Roman" panose="02020603050405020304" pitchFamily="18" charset="0"/>
                <a:cs typeface="Times New Roman" panose="02020603050405020304" pitchFamily="18" charset="0"/>
              </a:rPr>
            </a:br>
            <a:endParaRPr lang="en-US" sz="2300" dirty="0">
              <a:latin typeface="Times New Roman" panose="02020603050405020304" pitchFamily="18" charset="0"/>
              <a:cs typeface="Times New Roman" panose="02020603050405020304" pitchFamily="18" charset="0"/>
            </a:endParaRPr>
          </a:p>
        </p:txBody>
      </p:sp>
      <p:pic>
        <p:nvPicPr>
          <p:cNvPr id="8" name="image3.jpg">
            <a:extLst>
              <a:ext uri="{FF2B5EF4-FFF2-40B4-BE49-F238E27FC236}">
                <a16:creationId xmlns:a16="http://schemas.microsoft.com/office/drawing/2014/main" id="{28D4A671-F58B-EE35-8D2D-930BD8C0AACF}"/>
              </a:ext>
            </a:extLst>
          </p:cNvPr>
          <p:cNvPicPr/>
          <p:nvPr/>
        </p:nvPicPr>
        <p:blipFill>
          <a:blip r:embed="rId4"/>
          <a:stretch>
            <a:fillRect/>
          </a:stretch>
        </p:blipFill>
        <p:spPr>
          <a:xfrm>
            <a:off x="922867" y="655150"/>
            <a:ext cx="3328416" cy="371890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6" name="image4.jpg">
            <a:extLst>
              <a:ext uri="{FF2B5EF4-FFF2-40B4-BE49-F238E27FC236}">
                <a16:creationId xmlns:a16="http://schemas.microsoft.com/office/drawing/2014/main" id="{1D810C8F-A82E-4F91-C09F-05E4B16C0FA4}"/>
              </a:ext>
            </a:extLst>
          </p:cNvPr>
          <p:cNvPicPr/>
          <p:nvPr/>
        </p:nvPicPr>
        <p:blipFill>
          <a:blip r:embed="rId5"/>
          <a:stretch>
            <a:fillRect/>
          </a:stretch>
        </p:blipFill>
        <p:spPr>
          <a:xfrm>
            <a:off x="4429083" y="1174913"/>
            <a:ext cx="3328416" cy="267937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7" name="image2.jpg">
            <a:extLst>
              <a:ext uri="{FF2B5EF4-FFF2-40B4-BE49-F238E27FC236}">
                <a16:creationId xmlns:a16="http://schemas.microsoft.com/office/drawing/2014/main" id="{F1AF6B9D-3764-4EE9-C8F5-EA7D9BBFF30A}"/>
              </a:ext>
            </a:extLst>
          </p:cNvPr>
          <p:cNvPicPr/>
          <p:nvPr/>
        </p:nvPicPr>
        <p:blipFill>
          <a:blip r:embed="rId6"/>
          <a:stretch>
            <a:fillRect/>
          </a:stretch>
        </p:blipFill>
        <p:spPr>
          <a:xfrm>
            <a:off x="7935299" y="1191555"/>
            <a:ext cx="3328416" cy="264609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7758063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0176-666F-92AA-124B-FF27319C033B}"/>
              </a:ext>
            </a:extLst>
          </p:cNvPr>
          <p:cNvSpPr>
            <a:spLocks noGrp="1"/>
          </p:cNvSpPr>
          <p:nvPr>
            <p:ph type="title"/>
          </p:nvPr>
        </p:nvSpPr>
        <p:spPr>
          <a:xfrm>
            <a:off x="1697951" y="5271510"/>
            <a:ext cx="10127192" cy="931340"/>
          </a:xfrm>
        </p:spPr>
        <p:txBody>
          <a:bodyPr vert="horz" lIns="91440" tIns="45720" rIns="91440" bIns="45720" rtlCol="0" anchor="b">
            <a:noAutofit/>
          </a:bodyPr>
          <a:lstStyle/>
          <a:p>
            <a:pPr algn="r">
              <a:lnSpc>
                <a:spcPct val="90000"/>
              </a:lnSpc>
            </a:pPr>
            <a:r>
              <a:rPr lang="en-US" sz="2300" dirty="0">
                <a:latin typeface="Times New Roman" panose="02020603050405020304" pitchFamily="18" charset="0"/>
                <a:cs typeface="Times New Roman" panose="02020603050405020304" pitchFamily="18" charset="0"/>
              </a:rPr>
              <a:t>Data Preparation </a:t>
            </a:r>
            <a:r>
              <a:rPr lang="en-US" altLang="zh-CN" sz="2300" dirty="0">
                <a:latin typeface="Times New Roman" panose="02020603050405020304" pitchFamily="18" charset="0"/>
                <a:cs typeface="Times New Roman" panose="02020603050405020304" pitchFamily="18" charset="0"/>
              </a:rPr>
              <a:t>——</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Exploratory Data Analysis (EDA) </a:t>
            </a:r>
            <a:br>
              <a:rPr lang="en-US" sz="2300" dirty="0">
                <a:latin typeface="Times New Roman" panose="02020603050405020304" pitchFamily="18" charset="0"/>
                <a:cs typeface="Times New Roman" panose="02020603050405020304" pitchFamily="18" charset="0"/>
              </a:rPr>
            </a:br>
            <a:endParaRPr lang="en-US" sz="2300" dirty="0">
              <a:latin typeface="Times New Roman" panose="02020603050405020304" pitchFamily="18" charset="0"/>
              <a:cs typeface="Times New Roman" panose="02020603050405020304" pitchFamily="18" charset="0"/>
            </a:endParaRPr>
          </a:p>
        </p:txBody>
      </p:sp>
      <p:pic>
        <p:nvPicPr>
          <p:cNvPr id="3" name="image1.jpg">
            <a:extLst>
              <a:ext uri="{FF2B5EF4-FFF2-40B4-BE49-F238E27FC236}">
                <a16:creationId xmlns:a16="http://schemas.microsoft.com/office/drawing/2014/main" id="{9F0BD6E0-5F21-1CFC-8EE8-F13B068B6D4A}"/>
              </a:ext>
            </a:extLst>
          </p:cNvPr>
          <p:cNvPicPr/>
          <p:nvPr/>
        </p:nvPicPr>
        <p:blipFill>
          <a:blip r:embed="rId2"/>
          <a:srcRect/>
          <a:stretch>
            <a:fillRect/>
          </a:stretch>
        </p:blipFill>
        <p:spPr>
          <a:xfrm>
            <a:off x="910012" y="887210"/>
            <a:ext cx="4927369" cy="4384300"/>
          </a:xfrm>
          <a:prstGeom prst="rect">
            <a:avLst/>
          </a:prstGeom>
          <a:ln/>
        </p:spPr>
      </p:pic>
      <p:sp>
        <p:nvSpPr>
          <p:cNvPr id="13" name="Content Placeholder 12">
            <a:extLst>
              <a:ext uri="{FF2B5EF4-FFF2-40B4-BE49-F238E27FC236}">
                <a16:creationId xmlns:a16="http://schemas.microsoft.com/office/drawing/2014/main" id="{F0F3F50A-0674-B262-A8A4-279E38BFB746}"/>
              </a:ext>
            </a:extLst>
          </p:cNvPr>
          <p:cNvSpPr>
            <a:spLocks noGrp="1"/>
          </p:cNvSpPr>
          <p:nvPr>
            <p:ph idx="1"/>
          </p:nvPr>
        </p:nvSpPr>
        <p:spPr>
          <a:xfrm>
            <a:off x="6096000" y="145328"/>
            <a:ext cx="5746030" cy="5126182"/>
          </a:xfrm>
        </p:spPr>
        <p:txBody>
          <a:bodyPr/>
          <a:lstStyle/>
          <a:p>
            <a:r>
              <a:rPr lang="en-US" sz="1800" dirty="0">
                <a:effectLst/>
                <a:latin typeface="Times New Roman" panose="02020603050405020304" pitchFamily="18" charset="0"/>
                <a:ea typeface="Times New Roman" panose="02020603050405020304" pitchFamily="18" charset="0"/>
              </a:rPr>
              <a:t>Except</a:t>
            </a:r>
            <a:r>
              <a:rPr lang="zh-CN" altLang="en-US" sz="1800" dirty="0">
                <a:effectLst/>
                <a:latin typeface="Times New Roman" panose="02020603050405020304" pitchFamily="18" charset="0"/>
                <a:ea typeface="Times New Roman" panose="02020603050405020304" pitchFamily="18" charset="0"/>
              </a:rPr>
              <a:t> </a:t>
            </a:r>
            <a:r>
              <a:rPr lang="en-US" altLang="zh-CN" sz="1800" dirty="0">
                <a:effectLst/>
                <a:latin typeface="Times New Roman" panose="02020603050405020304" pitchFamily="18" charset="0"/>
                <a:ea typeface="Times New Roman" panose="02020603050405020304" pitchFamily="18" charset="0"/>
              </a:rPr>
              <a:t>for the </a:t>
            </a:r>
            <a:r>
              <a:rPr lang="en-US" sz="1800" dirty="0">
                <a:effectLst/>
                <a:latin typeface="Times New Roman" panose="02020603050405020304" pitchFamily="18" charset="0"/>
                <a:ea typeface="Times New Roman" panose="02020603050405020304" pitchFamily="18" charset="0"/>
              </a:rPr>
              <a:t>maximum and minimum temperatures, there are no significant correlations between any of the variables. </a:t>
            </a:r>
          </a:p>
        </p:txBody>
      </p:sp>
    </p:spTree>
    <p:extLst>
      <p:ext uri="{BB962C8B-B14F-4D97-AF65-F5344CB8AC3E}">
        <p14:creationId xmlns:p14="http://schemas.microsoft.com/office/powerpoint/2010/main" val="1817925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DB962-EBD8-0271-ABFB-103B4DED7703}"/>
              </a:ext>
            </a:extLst>
          </p:cNvPr>
          <p:cNvSpPr>
            <a:spLocks noGrp="1"/>
          </p:cNvSpPr>
          <p:nvPr>
            <p:ph type="title"/>
          </p:nvPr>
        </p:nvSpPr>
        <p:spPr/>
        <p:txBody>
          <a:bodyPr>
            <a:normAutofit/>
          </a:bodyPr>
          <a:lstStyle/>
          <a:p>
            <a:r>
              <a:rPr lang="en-US" sz="2300" b="1" dirty="0">
                <a:latin typeface="Times New Roman" panose="02020603050405020304" pitchFamily="18" charset="0"/>
                <a:cs typeface="Times New Roman" panose="02020603050405020304" pitchFamily="18" charset="0"/>
              </a:rPr>
              <a:t>Data Preparation </a:t>
            </a:r>
            <a:r>
              <a:rPr lang="en-US" altLang="zh-CN" sz="2300" b="1" dirty="0">
                <a:latin typeface="Times New Roman" panose="02020603050405020304" pitchFamily="18" charset="0"/>
                <a:cs typeface="Times New Roman" panose="02020603050405020304" pitchFamily="18" charset="0"/>
              </a:rPr>
              <a:t>——</a:t>
            </a:r>
            <a:br>
              <a:rPr lang="en-US" sz="2300" b="1" dirty="0">
                <a:latin typeface="Times New Roman" panose="02020603050405020304" pitchFamily="18" charset="0"/>
                <a:cs typeface="Times New Roman" panose="02020603050405020304" pitchFamily="18" charset="0"/>
              </a:rPr>
            </a:br>
            <a:r>
              <a:rPr lang="en-US" sz="2300" b="1" dirty="0">
                <a:latin typeface="Times New Roman" panose="02020603050405020304" pitchFamily="18" charset="0"/>
                <a:cs typeface="Times New Roman" panose="02020603050405020304" pitchFamily="18" charset="0"/>
              </a:rPr>
              <a:t>Pre-process Data</a:t>
            </a:r>
            <a:br>
              <a:rPr lang="en-US" sz="2300" b="1" dirty="0">
                <a:effectLst/>
                <a:latin typeface="Times New Roman" panose="02020603050405020304" pitchFamily="18" charset="0"/>
                <a:cs typeface="Times New Roman" panose="02020603050405020304" pitchFamily="18" charset="0"/>
              </a:rPr>
            </a:br>
            <a:endParaRPr lang="en-US" sz="23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59E3D8-5B65-2C88-69B0-8845A859BA27}"/>
              </a:ext>
            </a:extLst>
          </p:cNvPr>
          <p:cNvSpPr>
            <a:spLocks noGrp="1"/>
          </p:cNvSpPr>
          <p:nvPr>
            <p:ph idx="1"/>
          </p:nvPr>
        </p:nvSpPr>
        <p:spPr/>
        <p:txBody>
          <a:bodyPr>
            <a:normAutofit fontScale="92500" lnSpcReduction="10000"/>
          </a:bodyPr>
          <a:lstStyle/>
          <a:p>
            <a:r>
              <a:rPr lang="en-US" sz="1800" dirty="0">
                <a:effectLst/>
                <a:latin typeface="Times New Roman" panose="02020603050405020304" pitchFamily="18" charset="0"/>
                <a:ea typeface="Times New Roman" panose="02020603050405020304" pitchFamily="18" charset="0"/>
              </a:rPr>
              <a:t>One-Hot Encoding</a:t>
            </a:r>
            <a:r>
              <a:rPr lang="en-US" sz="1800" dirty="0">
                <a:latin typeface="Times New Roman" panose="02020603050405020304" pitchFamily="18" charset="0"/>
                <a:ea typeface="Times New Roman" panose="02020603050405020304" pitchFamily="18" charset="0"/>
              </a:rPr>
              <a:t>:</a:t>
            </a:r>
          </a:p>
          <a:p>
            <a:pPr lvl="1"/>
            <a:r>
              <a:rPr lang="en-US" sz="1800" dirty="0">
                <a:effectLst/>
                <a:latin typeface="Times New Roman" panose="02020603050405020304" pitchFamily="18" charset="0"/>
                <a:ea typeface="Times New Roman" panose="02020603050405020304" pitchFamily="18" charset="0"/>
              </a:rPr>
              <a:t>Airline</a:t>
            </a:r>
            <a:r>
              <a:rPr lang="en-US" dirty="0">
                <a:effectLst/>
              </a:rPr>
              <a:t> (11)</a:t>
            </a:r>
          </a:p>
          <a:p>
            <a:pPr lvl="1"/>
            <a:r>
              <a:rPr lang="en-US" sz="1800" dirty="0">
                <a:effectLst/>
                <a:latin typeface="Times New Roman" panose="02020603050405020304" pitchFamily="18" charset="0"/>
                <a:ea typeface="Times New Roman" panose="02020603050405020304" pitchFamily="18" charset="0"/>
              </a:rPr>
              <a:t>Month</a:t>
            </a:r>
            <a:r>
              <a:rPr lang="en-US" dirty="0">
                <a:effectLst/>
              </a:rPr>
              <a:t> (12)</a:t>
            </a:r>
          </a:p>
          <a:p>
            <a:pPr lvl="1"/>
            <a:r>
              <a:rPr lang="en-US" sz="1800" dirty="0">
                <a:effectLst/>
                <a:latin typeface="Times New Roman" panose="02020603050405020304" pitchFamily="18" charset="0"/>
                <a:ea typeface="Times New Roman" panose="02020603050405020304" pitchFamily="18" charset="0"/>
              </a:rPr>
              <a:t>Day of week</a:t>
            </a:r>
            <a:r>
              <a:rPr lang="en-US" dirty="0">
                <a:effectLst/>
              </a:rPr>
              <a:t> (7)</a:t>
            </a:r>
          </a:p>
          <a:p>
            <a:pPr lvl="1"/>
            <a:r>
              <a:rPr lang="en-US" sz="1800" dirty="0">
                <a:effectLst/>
                <a:latin typeface="Times New Roman" panose="02020603050405020304" pitchFamily="18" charset="0"/>
                <a:ea typeface="Times New Roman" panose="02020603050405020304" pitchFamily="18" charset="0"/>
              </a:rPr>
              <a:t>Day period</a:t>
            </a:r>
            <a:r>
              <a:rPr lang="en-US" dirty="0">
                <a:effectLst/>
              </a:rPr>
              <a:t> </a:t>
            </a:r>
            <a:r>
              <a:rPr lang="en-US" dirty="0"/>
              <a:t>(7)</a:t>
            </a:r>
          </a:p>
          <a:p>
            <a:pPr lvl="1"/>
            <a:endParaRPr lang="en-US" dirty="0">
              <a:effectLst/>
            </a:endParaRPr>
          </a:p>
          <a:p>
            <a:r>
              <a:rPr lang="en-US" sz="1800" dirty="0">
                <a:effectLst/>
                <a:latin typeface="Times New Roman" panose="02020603050405020304" pitchFamily="18" charset="0"/>
                <a:ea typeface="Times New Roman" panose="02020603050405020304" pitchFamily="18" charset="0"/>
              </a:rPr>
              <a:t>Label Encoding</a:t>
            </a:r>
            <a:r>
              <a:rPr lang="en-US" dirty="0">
                <a:effectLst/>
              </a:rPr>
              <a:t> :</a:t>
            </a:r>
          </a:p>
          <a:p>
            <a:pPr lvl="1"/>
            <a:r>
              <a:rPr lang="en-US" dirty="0">
                <a:effectLst/>
                <a:latin typeface="Times New Roman" panose="02020603050405020304" pitchFamily="18" charset="0"/>
                <a:ea typeface="Times New Roman" panose="02020603050405020304" pitchFamily="18" charset="0"/>
              </a:rPr>
              <a:t>Destination</a:t>
            </a:r>
            <a:r>
              <a:rPr lang="en-US" dirty="0">
                <a:effectLst/>
              </a:rPr>
              <a:t> (94)</a:t>
            </a:r>
          </a:p>
          <a:p>
            <a:pPr lvl="1"/>
            <a:endParaRPr lang="en-US" dirty="0"/>
          </a:p>
          <a:p>
            <a:r>
              <a:rPr lang="en-US" dirty="0">
                <a:effectLst/>
              </a:rPr>
              <a:t>Standard Scaler</a:t>
            </a:r>
          </a:p>
          <a:p>
            <a:endParaRPr lang="en-US" dirty="0">
              <a:effectLst/>
            </a:endParaRPr>
          </a:p>
        </p:txBody>
      </p:sp>
      <p:pic>
        <p:nvPicPr>
          <p:cNvPr id="4" name="Picture 3" descr="Text&#10;&#10;Description automatically generated">
            <a:extLst>
              <a:ext uri="{FF2B5EF4-FFF2-40B4-BE49-F238E27FC236}">
                <a16:creationId xmlns:a16="http://schemas.microsoft.com/office/drawing/2014/main" id="{0F85081D-935B-95CA-478C-1993BF6561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400" y="710556"/>
            <a:ext cx="5943600" cy="2255520"/>
          </a:xfrm>
          <a:prstGeom prst="rect">
            <a:avLst/>
          </a:prstGeom>
        </p:spPr>
      </p:pic>
      <p:pic>
        <p:nvPicPr>
          <p:cNvPr id="5" name="Picture 4" descr="Text&#10;&#10;Description automatically generated">
            <a:extLst>
              <a:ext uri="{FF2B5EF4-FFF2-40B4-BE49-F238E27FC236}">
                <a16:creationId xmlns:a16="http://schemas.microsoft.com/office/drawing/2014/main" id="{4C667ADC-120E-94A4-6778-2CBD151FA9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9400" y="3489325"/>
            <a:ext cx="5943600" cy="1212850"/>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5AA882A1-86B8-3A2B-B010-FB6B3BA1AF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9400" y="5225424"/>
            <a:ext cx="5943600" cy="1089025"/>
          </a:xfrm>
          <a:prstGeom prst="rect">
            <a:avLst/>
          </a:prstGeom>
        </p:spPr>
      </p:pic>
    </p:spTree>
    <p:extLst>
      <p:ext uri="{BB962C8B-B14F-4D97-AF65-F5344CB8AC3E}">
        <p14:creationId xmlns:p14="http://schemas.microsoft.com/office/powerpoint/2010/main" val="2701888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121D0885-6EA9-9AE7-9132-C20EE1595C06}"/>
              </a:ext>
            </a:extLst>
          </p:cNvPr>
          <p:cNvGraphicFramePr>
            <a:graphicFrameLocks noGrp="1"/>
          </p:cNvGraphicFramePr>
          <p:nvPr>
            <p:ph idx="1"/>
            <p:extLst>
              <p:ext uri="{D42A27DB-BD31-4B8C-83A1-F6EECF244321}">
                <p14:modId xmlns:p14="http://schemas.microsoft.com/office/powerpoint/2010/main" val="3955076775"/>
              </p:ext>
            </p:extLst>
          </p:nvPr>
        </p:nvGraphicFramePr>
        <p:xfrm>
          <a:off x="1030287" y="2065867"/>
          <a:ext cx="10131425" cy="3649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a:extLst>
              <a:ext uri="{FF2B5EF4-FFF2-40B4-BE49-F238E27FC236}">
                <a16:creationId xmlns:a16="http://schemas.microsoft.com/office/drawing/2014/main" id="{B76A5139-387B-6D29-C522-78A0E9ACDD4F}"/>
              </a:ext>
            </a:extLst>
          </p:cNvPr>
          <p:cNvSpPr>
            <a:spLocks noGrp="1"/>
          </p:cNvSpPr>
          <p:nvPr>
            <p:ph type="title"/>
          </p:nvPr>
        </p:nvSpPr>
        <p:spPr/>
        <p:txBody>
          <a:bodyPr>
            <a:normAutofit/>
          </a:bodyPr>
          <a:lstStyle/>
          <a:p>
            <a:r>
              <a:rPr lang="en-US" sz="2300" b="1" dirty="0">
                <a:latin typeface="Times New Roman" panose="02020603050405020304" pitchFamily="18" charset="0"/>
                <a:cs typeface="Times New Roman" panose="02020603050405020304" pitchFamily="18" charset="0"/>
              </a:rPr>
              <a:t>Apply Models </a:t>
            </a:r>
            <a:r>
              <a:rPr lang="en-US" altLang="zh-CN" sz="2300" b="1" dirty="0">
                <a:latin typeface="Times New Roman" panose="02020603050405020304" pitchFamily="18" charset="0"/>
                <a:cs typeface="Times New Roman" panose="02020603050405020304" pitchFamily="18" charset="0"/>
              </a:rPr>
              <a:t>——</a:t>
            </a:r>
            <a:br>
              <a:rPr lang="en-US" altLang="zh-CN" sz="2300" b="1" dirty="0">
                <a:latin typeface="Times New Roman" panose="02020603050405020304" pitchFamily="18" charset="0"/>
                <a:cs typeface="Times New Roman" panose="02020603050405020304" pitchFamily="18" charset="0"/>
              </a:rPr>
            </a:b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Naive Bayes </a:t>
            </a:r>
            <a:r>
              <a:rPr lang="en-US" sz="2300" dirty="0">
                <a:latin typeface="Times New Roman" panose="02020603050405020304" pitchFamily="18" charset="0"/>
                <a:cs typeface="Times New Roman" panose="02020603050405020304" pitchFamily="18" charset="0"/>
              </a:rPr>
              <a:t>Classifier &amp; Logistic Regression </a:t>
            </a:r>
          </a:p>
        </p:txBody>
      </p:sp>
    </p:spTree>
    <p:extLst>
      <p:ext uri="{BB962C8B-B14F-4D97-AF65-F5344CB8AC3E}">
        <p14:creationId xmlns:p14="http://schemas.microsoft.com/office/powerpoint/2010/main" val="2985216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706D39-AD79-34E6-16AA-4FB702C9192B}"/>
                  </a:ext>
                </a:extLst>
              </p:cNvPr>
              <p:cNvSpPr>
                <a:spLocks noGrp="1"/>
              </p:cNvSpPr>
              <p:nvPr>
                <p:ph idx="1"/>
              </p:nvPr>
            </p:nvSpPr>
            <p:spPr>
              <a:xfrm>
                <a:off x="685801" y="2243892"/>
                <a:ext cx="10820400" cy="3547308"/>
              </a:xfrm>
            </p:spPr>
            <p:txBody>
              <a:bodyPr anchor="t">
                <a:normAutofit fontScale="85000" lnSpcReduction="20000"/>
              </a:bodyPr>
              <a:lstStyle/>
              <a:p>
                <a:pPr>
                  <a:lnSpc>
                    <a:spcPct val="90000"/>
                  </a:lnSpc>
                </a:pPr>
                <a:r>
                  <a:rPr lang="en-US" sz="2000" b="1" dirty="0">
                    <a:effectLst/>
                    <a:latin typeface="Helvetica Neue" panose="02000503000000020004" pitchFamily="2" charset="0"/>
                    <a:ea typeface="Helvetica Neue" panose="02000503000000020004" pitchFamily="2" charset="0"/>
                    <a:cs typeface="Helvetica Neue" panose="02000503000000020004" pitchFamily="2" charset="0"/>
                  </a:rPr>
                  <a:t>Naive Bayes Classifier </a:t>
                </a:r>
              </a:p>
              <a:p>
                <a:pPr lvl="1">
                  <a:lnSpc>
                    <a:spcPct val="90000"/>
                  </a:lnSpc>
                </a:pPr>
                <a:r>
                  <a:rPr lang="en-US" dirty="0">
                    <a:latin typeface="Helvetica Neue" panose="02000503000000020004" pitchFamily="2" charset="0"/>
                    <a:ea typeface="Helvetica Neue" panose="02000503000000020004" pitchFamily="2" charset="0"/>
                    <a:cs typeface="Helvetica Neue" panose="02000503000000020004" pitchFamily="2" charset="0"/>
                  </a:rPr>
                  <a:t>B</a:t>
                </a:r>
                <a:r>
                  <a:rPr lang="en-US" dirty="0">
                    <a:effectLst/>
                    <a:latin typeface="Helvetica Neue" panose="02000503000000020004" pitchFamily="2" charset="0"/>
                    <a:ea typeface="Helvetica Neue" panose="02000503000000020004" pitchFamily="2" charset="0"/>
                    <a:cs typeface="Helvetica Neue" panose="02000503000000020004" pitchFamily="2" charset="0"/>
                  </a:rPr>
                  <a:t>ased on Bayes' theorem – conditional probabilities</a:t>
                </a:r>
              </a:p>
              <a:p>
                <a:pPr marL="457200" lvl="1" indent="0">
                  <a:lnSpc>
                    <a:spcPct val="90000"/>
                  </a:lnSpc>
                  <a:buNone/>
                </a:pPr>
                <a:r>
                  <a:rPr lang="en-US" dirty="0">
                    <a:effectLst/>
                    <a:latin typeface="Helvetica Neue" panose="02000503000000020004" pitchFamily="2" charset="0"/>
                    <a:ea typeface="Helvetica Neue" panose="02000503000000020004" pitchFamily="2" charset="0"/>
                    <a:cs typeface="Helvetica Neue" panose="02000503000000020004" pitchFamily="2" charset="0"/>
                  </a:rPr>
                  <a:t>	Let </a:t>
                </a:r>
                <a14:m>
                  <m:oMath xmlns:m="http://schemas.openxmlformats.org/officeDocument/2006/math">
                    <m:sSub>
                      <m:sSubPr>
                        <m:ctrlPr>
                          <a:rPr lang="en-US" i="1">
                            <a:effectLst/>
                            <a:latin typeface="Cambria Math" panose="02040503050406030204" pitchFamily="18" charset="0"/>
                            <a:ea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rPr>
                          <m:t>𝐸</m:t>
                        </m:r>
                      </m:e>
                      <m:sub>
                        <m:r>
                          <a:rPr lang="en-US" i="1">
                            <a:effectLst/>
                            <a:latin typeface="Cambria Math" panose="02040503050406030204" pitchFamily="18" charset="0"/>
                            <a:ea typeface="Times New Roman" panose="02020603050405020304" pitchFamily="18" charset="0"/>
                          </a:rPr>
                          <m:t>1</m:t>
                        </m:r>
                      </m:sub>
                    </m:sSub>
                    <m:r>
                      <a:rPr lang="en-US" i="1">
                        <a:effectLst/>
                        <a:latin typeface="Cambria Math" panose="02040503050406030204" pitchFamily="18" charset="0"/>
                        <a:ea typeface="Times New Roman" panose="02020603050405020304" pitchFamily="18" charset="0"/>
                      </a:rPr>
                      <m:t>, </m:t>
                    </m:r>
                    <m:sSub>
                      <m:sSubPr>
                        <m:ctrlPr>
                          <a:rPr lang="en-US" i="1">
                            <a:effectLst/>
                            <a:latin typeface="Cambria Math" panose="02040503050406030204" pitchFamily="18" charset="0"/>
                            <a:ea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rPr>
                          <m:t>𝐸</m:t>
                        </m:r>
                      </m:e>
                      <m:sub>
                        <m:r>
                          <a:rPr lang="en-US" i="1">
                            <a:effectLst/>
                            <a:latin typeface="Cambria Math" panose="02040503050406030204" pitchFamily="18" charset="0"/>
                            <a:ea typeface="Times New Roman" panose="02020603050405020304" pitchFamily="18" charset="0"/>
                          </a:rPr>
                          <m:t>2</m:t>
                        </m:r>
                      </m:sub>
                    </m:sSub>
                    <m:r>
                      <a:rPr lang="en-US" i="1">
                        <a:effectLst/>
                        <a:latin typeface="Cambria Math" panose="02040503050406030204" pitchFamily="18" charset="0"/>
                        <a:ea typeface="Times New Roman" panose="02020603050405020304" pitchFamily="18" charset="0"/>
                      </a:rPr>
                      <m:t>, </m:t>
                    </m:r>
                    <m:sSub>
                      <m:sSubPr>
                        <m:ctrlPr>
                          <a:rPr lang="en-US" i="1">
                            <a:effectLst/>
                            <a:latin typeface="Cambria Math" panose="02040503050406030204" pitchFamily="18" charset="0"/>
                            <a:ea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rPr>
                          <m:t>𝐸</m:t>
                        </m:r>
                      </m:e>
                      <m:sub>
                        <m:r>
                          <a:rPr lang="en-US" i="1">
                            <a:effectLst/>
                            <a:latin typeface="Cambria Math" panose="02040503050406030204" pitchFamily="18" charset="0"/>
                            <a:ea typeface="Times New Roman" panose="02020603050405020304" pitchFamily="18" charset="0"/>
                          </a:rPr>
                          <m:t>3</m:t>
                        </m:r>
                      </m:sub>
                    </m:sSub>
                    <m:r>
                      <a:rPr lang="en-US" i="1">
                        <a:effectLst/>
                        <a:latin typeface="Cambria Math" panose="02040503050406030204" pitchFamily="18" charset="0"/>
                        <a:ea typeface="Times New Roman" panose="02020603050405020304" pitchFamily="18" charset="0"/>
                      </a:rPr>
                      <m:t>...</m:t>
                    </m:r>
                    <m:sSub>
                      <m:sSubPr>
                        <m:ctrlPr>
                          <a:rPr lang="en-US" i="1">
                            <a:effectLst/>
                            <a:latin typeface="Cambria Math" panose="02040503050406030204" pitchFamily="18" charset="0"/>
                            <a:ea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rPr>
                          <m:t>𝐸</m:t>
                        </m:r>
                      </m:e>
                      <m:sub>
                        <m:r>
                          <a:rPr lang="en-US" i="1">
                            <a:effectLst/>
                            <a:latin typeface="Cambria Math" panose="02040503050406030204" pitchFamily="18" charset="0"/>
                            <a:ea typeface="Times New Roman" panose="02020603050405020304" pitchFamily="18" charset="0"/>
                          </a:rPr>
                          <m:t>𝑛</m:t>
                        </m:r>
                      </m:sub>
                    </m:sSub>
                  </m:oMath>
                </a14:m>
                <a:r>
                  <a:rPr lang="en-US" dirty="0">
                    <a:effectLst/>
                    <a:latin typeface="Helvetica Neue" panose="02000503000000020004" pitchFamily="2" charset="0"/>
                    <a:ea typeface="Helvetica Neue" panose="02000503000000020004" pitchFamily="2" charset="0"/>
                    <a:cs typeface="Helvetica Neue" panose="02000503000000020004" pitchFamily="2" charset="0"/>
                  </a:rPr>
                  <a:t> be a set of events associated with sample space S.</a:t>
                </a:r>
              </a:p>
              <a:p>
                <a:pPr marL="0" marR="0" indent="0">
                  <a:lnSpc>
                    <a:spcPct val="90000"/>
                  </a:lnSpc>
                  <a:spcBef>
                    <a:spcPts val="0"/>
                  </a:spcBef>
                  <a:spcAft>
                    <a:spcPts val="1000"/>
                  </a:spcAft>
                  <a:buNone/>
                </a:pPr>
                <a:r>
                  <a:rPr lang="en-US" sz="1600" dirty="0">
                    <a:effectLst/>
                    <a:latin typeface="Helvetica Neue" panose="02000503000000020004" pitchFamily="2" charset="0"/>
                    <a:ea typeface="Helvetica Neue" panose="02000503000000020004" pitchFamily="2" charset="0"/>
                    <a:cs typeface="Helvetica Neue" panose="02000503000000020004" pitchFamily="2" charset="0"/>
                  </a:rPr>
                  <a:t>		Let A be any event which occurs with </a:t>
                </a:r>
                <a14:m>
                  <m:oMath xmlns:m="http://schemas.openxmlformats.org/officeDocument/2006/math">
                    <m:sSub>
                      <m:sSubPr>
                        <m:ctrlPr>
                          <a:rPr lang="en-US" sz="1600" i="1">
                            <a:effectLst/>
                            <a:latin typeface="Cambria Math" panose="02040503050406030204" pitchFamily="18" charset="0"/>
                            <a:ea typeface="Times New Roman" panose="02020603050405020304" pitchFamily="18" charset="0"/>
                          </a:rPr>
                        </m:ctrlPr>
                      </m:sSubPr>
                      <m:e>
                        <m:r>
                          <a:rPr lang="en-US" sz="1600" i="1">
                            <a:effectLst/>
                            <a:latin typeface="Cambria Math" panose="02040503050406030204" pitchFamily="18" charset="0"/>
                            <a:ea typeface="Times New Roman" panose="02020603050405020304" pitchFamily="18" charset="0"/>
                          </a:rPr>
                          <m:t>𝐸</m:t>
                        </m:r>
                      </m:e>
                      <m:sub>
                        <m:r>
                          <a:rPr lang="en-US" sz="1600" i="1">
                            <a:effectLst/>
                            <a:latin typeface="Cambria Math" panose="02040503050406030204" pitchFamily="18" charset="0"/>
                            <a:ea typeface="Times New Roman" panose="02020603050405020304" pitchFamily="18" charset="0"/>
                          </a:rPr>
                          <m:t>1</m:t>
                        </m:r>
                      </m:sub>
                    </m:sSub>
                    <m:r>
                      <a:rPr lang="en-US" sz="1600" i="1">
                        <a:effectLst/>
                        <a:latin typeface="Cambria Math" panose="02040503050406030204" pitchFamily="18" charset="0"/>
                        <a:ea typeface="Times New Roman" panose="02020603050405020304" pitchFamily="18" charset="0"/>
                      </a:rPr>
                      <m:t>𝑜𝑟</m:t>
                    </m:r>
                    <m:r>
                      <a:rPr lang="en-US" sz="1600" i="1">
                        <a:effectLst/>
                        <a:latin typeface="Cambria Math" panose="02040503050406030204" pitchFamily="18" charset="0"/>
                        <a:ea typeface="Times New Roman" panose="02020603050405020304" pitchFamily="18" charset="0"/>
                      </a:rPr>
                      <m:t> </m:t>
                    </m:r>
                    <m:sSub>
                      <m:sSubPr>
                        <m:ctrlPr>
                          <a:rPr lang="en-US" sz="1600" i="1">
                            <a:effectLst/>
                            <a:latin typeface="Cambria Math" panose="02040503050406030204" pitchFamily="18" charset="0"/>
                            <a:ea typeface="Times New Roman" panose="02020603050405020304" pitchFamily="18" charset="0"/>
                          </a:rPr>
                        </m:ctrlPr>
                      </m:sSubPr>
                      <m:e>
                        <m:r>
                          <a:rPr lang="en-US" sz="1600" i="1">
                            <a:effectLst/>
                            <a:latin typeface="Cambria Math" panose="02040503050406030204" pitchFamily="18" charset="0"/>
                            <a:ea typeface="Times New Roman" panose="02020603050405020304" pitchFamily="18" charset="0"/>
                          </a:rPr>
                          <m:t>𝐸</m:t>
                        </m:r>
                      </m:e>
                      <m:sub>
                        <m:r>
                          <a:rPr lang="en-US" sz="1600" i="1">
                            <a:effectLst/>
                            <a:latin typeface="Cambria Math" panose="02040503050406030204" pitchFamily="18" charset="0"/>
                            <a:ea typeface="Times New Roman" panose="02020603050405020304" pitchFamily="18" charset="0"/>
                          </a:rPr>
                          <m:t>2</m:t>
                        </m:r>
                      </m:sub>
                    </m:sSub>
                    <m:r>
                      <a:rPr lang="en-US" sz="1600" i="1">
                        <a:effectLst/>
                        <a:latin typeface="Cambria Math" panose="02040503050406030204" pitchFamily="18" charset="0"/>
                        <a:ea typeface="Times New Roman" panose="02020603050405020304" pitchFamily="18" charset="0"/>
                      </a:rPr>
                      <m:t> </m:t>
                    </m:r>
                    <m:r>
                      <a:rPr lang="en-US" sz="1600" i="1">
                        <a:effectLst/>
                        <a:latin typeface="Cambria Math" panose="02040503050406030204" pitchFamily="18" charset="0"/>
                        <a:ea typeface="Times New Roman" panose="02020603050405020304" pitchFamily="18" charset="0"/>
                      </a:rPr>
                      <m:t>𝑜𝑟</m:t>
                    </m:r>
                    <m:r>
                      <a:rPr lang="en-US" sz="1600" i="1">
                        <a:effectLst/>
                        <a:latin typeface="Cambria Math" panose="02040503050406030204" pitchFamily="18" charset="0"/>
                        <a:ea typeface="Times New Roman" panose="02020603050405020304" pitchFamily="18" charset="0"/>
                      </a:rPr>
                      <m:t> </m:t>
                    </m:r>
                    <m:sSub>
                      <m:sSubPr>
                        <m:ctrlPr>
                          <a:rPr lang="en-US" sz="1600" i="1">
                            <a:effectLst/>
                            <a:latin typeface="Cambria Math" panose="02040503050406030204" pitchFamily="18" charset="0"/>
                            <a:ea typeface="Times New Roman" panose="02020603050405020304" pitchFamily="18" charset="0"/>
                          </a:rPr>
                        </m:ctrlPr>
                      </m:sSubPr>
                      <m:e>
                        <m:r>
                          <a:rPr lang="en-US" sz="1600" i="1">
                            <a:effectLst/>
                            <a:latin typeface="Cambria Math" panose="02040503050406030204" pitchFamily="18" charset="0"/>
                            <a:ea typeface="Times New Roman" panose="02020603050405020304" pitchFamily="18" charset="0"/>
                          </a:rPr>
                          <m:t>𝐸</m:t>
                        </m:r>
                      </m:e>
                      <m:sub>
                        <m:r>
                          <a:rPr lang="en-US" sz="1600" i="1">
                            <a:effectLst/>
                            <a:latin typeface="Cambria Math" panose="02040503050406030204" pitchFamily="18" charset="0"/>
                            <a:ea typeface="Times New Roman" panose="02020603050405020304" pitchFamily="18" charset="0"/>
                          </a:rPr>
                          <m:t>3</m:t>
                        </m:r>
                      </m:sub>
                    </m:sSub>
                    <m:r>
                      <a:rPr lang="en-US" sz="1600" i="1">
                        <a:effectLst/>
                        <a:latin typeface="Cambria Math" panose="02040503050406030204" pitchFamily="18" charset="0"/>
                        <a:ea typeface="Times New Roman" panose="02020603050405020304" pitchFamily="18" charset="0"/>
                      </a:rPr>
                      <m:t>...</m:t>
                    </m:r>
                    <m:r>
                      <a:rPr lang="en-US" sz="1600" i="1">
                        <a:effectLst/>
                        <a:latin typeface="Cambria Math" panose="02040503050406030204" pitchFamily="18" charset="0"/>
                        <a:ea typeface="Times New Roman" panose="02020603050405020304" pitchFamily="18" charset="0"/>
                      </a:rPr>
                      <m:t>𝑜𝑟</m:t>
                    </m:r>
                    <m:r>
                      <a:rPr lang="en-US" sz="1600" i="1">
                        <a:effectLst/>
                        <a:latin typeface="Cambria Math" panose="02040503050406030204" pitchFamily="18" charset="0"/>
                        <a:ea typeface="Times New Roman" panose="02020603050405020304" pitchFamily="18" charset="0"/>
                      </a:rPr>
                      <m:t> </m:t>
                    </m:r>
                    <m:sSub>
                      <m:sSubPr>
                        <m:ctrlPr>
                          <a:rPr lang="en-US" sz="1600" i="1">
                            <a:effectLst/>
                            <a:latin typeface="Cambria Math" panose="02040503050406030204" pitchFamily="18" charset="0"/>
                            <a:ea typeface="Times New Roman" panose="02020603050405020304" pitchFamily="18" charset="0"/>
                          </a:rPr>
                        </m:ctrlPr>
                      </m:sSubPr>
                      <m:e>
                        <m:r>
                          <a:rPr lang="en-US" sz="1600" i="1">
                            <a:effectLst/>
                            <a:latin typeface="Cambria Math" panose="02040503050406030204" pitchFamily="18" charset="0"/>
                            <a:ea typeface="Times New Roman" panose="02020603050405020304" pitchFamily="18" charset="0"/>
                          </a:rPr>
                          <m:t>𝐸</m:t>
                        </m:r>
                      </m:e>
                      <m:sub>
                        <m:r>
                          <a:rPr lang="en-US" sz="1600" i="1">
                            <a:effectLst/>
                            <a:latin typeface="Cambria Math" panose="02040503050406030204" pitchFamily="18" charset="0"/>
                            <a:ea typeface="Times New Roman" panose="02020603050405020304" pitchFamily="18" charset="0"/>
                          </a:rPr>
                          <m:t>𝑛</m:t>
                        </m:r>
                      </m:sub>
                    </m:sSub>
                  </m:oMath>
                </a14:m>
                <a:r>
                  <a:rPr lang="en-US" sz="1600" dirty="0">
                    <a:effectLst/>
                    <a:latin typeface="Helvetica Neue" panose="02000503000000020004" pitchFamily="2" charset="0"/>
                    <a:ea typeface="Helvetica Neue" panose="02000503000000020004" pitchFamily="2" charset="0"/>
                    <a:cs typeface="Helvetica Neue" panose="02000503000000020004" pitchFamily="2" charset="0"/>
                  </a:rPr>
                  <a:t>:</a:t>
                </a:r>
              </a:p>
              <a:p>
                <a:pPr marL="0" marR="0" indent="0">
                  <a:lnSpc>
                    <a:spcPct val="90000"/>
                  </a:lnSpc>
                  <a:spcBef>
                    <a:spcPts val="0"/>
                  </a:spcBef>
                  <a:spcAft>
                    <a:spcPts val="1000"/>
                  </a:spcAft>
                  <a:buNone/>
                </a:pPr>
                <a:r>
                  <a:rPr lang="en-US" sz="1600" b="1" dirty="0">
                    <a:effectLst/>
                    <a:latin typeface="Helvetica Neue" panose="02000503000000020004" pitchFamily="2" charset="0"/>
                    <a:ea typeface="Helvetica Neue" panose="02000503000000020004" pitchFamily="2" charset="0"/>
                    <a:cs typeface="Helvetica Neue" panose="02000503000000020004" pitchFamily="2" charset="0"/>
                  </a:rPr>
                  <a:t>                                     </a:t>
                </a:r>
                <a14:m>
                  <m:oMath xmlns:m="http://schemas.openxmlformats.org/officeDocument/2006/math">
                    <m:r>
                      <a:rPr lang="en-US" sz="1600" b="1" i="1">
                        <a:effectLst/>
                        <a:latin typeface="Cambria Math" panose="02040503050406030204" pitchFamily="18" charset="0"/>
                        <a:ea typeface="Times New Roman" panose="02020603050405020304" pitchFamily="18" charset="0"/>
                      </a:rPr>
                      <m:t>𝑷</m:t>
                    </m:r>
                    <m:r>
                      <a:rPr lang="en-US" sz="1600" b="1" i="1">
                        <a:effectLst/>
                        <a:latin typeface="Cambria Math" panose="02040503050406030204" pitchFamily="18" charset="0"/>
                        <a:ea typeface="Times New Roman" panose="02020603050405020304" pitchFamily="18" charset="0"/>
                      </a:rPr>
                      <m:t>(</m:t>
                    </m:r>
                    <m:sSub>
                      <m:sSubPr>
                        <m:ctrlPr>
                          <a:rPr lang="en-US" sz="1600" b="1" i="1">
                            <a:effectLst/>
                            <a:latin typeface="Cambria Math" panose="02040503050406030204" pitchFamily="18" charset="0"/>
                            <a:ea typeface="Times New Roman" panose="02020603050405020304" pitchFamily="18" charset="0"/>
                          </a:rPr>
                        </m:ctrlPr>
                      </m:sSubPr>
                      <m:e>
                        <m:r>
                          <a:rPr lang="en-US" sz="1600" b="1" i="1">
                            <a:effectLst/>
                            <a:latin typeface="Cambria Math" panose="02040503050406030204" pitchFamily="18" charset="0"/>
                            <a:ea typeface="Times New Roman" panose="02020603050405020304" pitchFamily="18" charset="0"/>
                          </a:rPr>
                          <m:t>𝑬</m:t>
                        </m:r>
                      </m:e>
                      <m:sub>
                        <m:r>
                          <a:rPr lang="en-US" sz="1600" b="1" i="1">
                            <a:effectLst/>
                            <a:latin typeface="Cambria Math" panose="02040503050406030204" pitchFamily="18" charset="0"/>
                            <a:ea typeface="Times New Roman" panose="02020603050405020304" pitchFamily="18" charset="0"/>
                          </a:rPr>
                          <m:t>𝒊</m:t>
                        </m:r>
                        <m:r>
                          <a:rPr lang="en-US" sz="1600" b="1" i="1">
                            <a:effectLst/>
                            <a:latin typeface="Cambria Math" panose="02040503050406030204" pitchFamily="18" charset="0"/>
                            <a:ea typeface="Times New Roman" panose="02020603050405020304" pitchFamily="18" charset="0"/>
                          </a:rPr>
                          <m:t> </m:t>
                        </m:r>
                      </m:sub>
                    </m:sSub>
                    <m:r>
                      <a:rPr lang="en-US" sz="1600" b="1" i="1">
                        <a:effectLst/>
                        <a:latin typeface="Cambria Math" panose="02040503050406030204" pitchFamily="18" charset="0"/>
                        <a:ea typeface="Times New Roman" panose="02020603050405020304" pitchFamily="18" charset="0"/>
                      </a:rPr>
                      <m:t>| </m:t>
                    </m:r>
                    <m:r>
                      <a:rPr lang="en-US" sz="1600" b="1" i="1">
                        <a:effectLst/>
                        <a:latin typeface="Cambria Math" panose="02040503050406030204" pitchFamily="18" charset="0"/>
                        <a:ea typeface="Times New Roman" panose="02020603050405020304" pitchFamily="18" charset="0"/>
                      </a:rPr>
                      <m:t>𝑨</m:t>
                    </m:r>
                    <m:r>
                      <a:rPr lang="en-US" sz="1600" b="1" i="1">
                        <a:effectLst/>
                        <a:latin typeface="Cambria Math" panose="02040503050406030204" pitchFamily="18" charset="0"/>
                        <a:ea typeface="Times New Roman" panose="02020603050405020304" pitchFamily="18" charset="0"/>
                      </a:rPr>
                      <m:t>) = </m:t>
                    </m:r>
                    <m:f>
                      <m:fPr>
                        <m:ctrlPr>
                          <a:rPr lang="en-US" sz="1600" b="1" i="1">
                            <a:effectLst/>
                            <a:latin typeface="Cambria Math" panose="02040503050406030204" pitchFamily="18" charset="0"/>
                            <a:ea typeface="Times New Roman" panose="02020603050405020304" pitchFamily="18" charset="0"/>
                          </a:rPr>
                        </m:ctrlPr>
                      </m:fPr>
                      <m:num>
                        <m:r>
                          <a:rPr lang="en-US" sz="1600" b="1" i="1">
                            <a:effectLst/>
                            <a:latin typeface="Cambria Math" panose="02040503050406030204" pitchFamily="18" charset="0"/>
                            <a:ea typeface="Times New Roman" panose="02020603050405020304" pitchFamily="18" charset="0"/>
                          </a:rPr>
                          <m:t>𝑷</m:t>
                        </m:r>
                        <m:r>
                          <a:rPr lang="en-US" sz="1600" b="1" i="1">
                            <a:effectLst/>
                            <a:latin typeface="Cambria Math" panose="02040503050406030204" pitchFamily="18" charset="0"/>
                            <a:ea typeface="Times New Roman" panose="02020603050405020304" pitchFamily="18" charset="0"/>
                          </a:rPr>
                          <m:t>(</m:t>
                        </m:r>
                        <m:sSub>
                          <m:sSubPr>
                            <m:ctrlPr>
                              <a:rPr lang="en-US" sz="1600" b="1" i="1">
                                <a:effectLst/>
                                <a:latin typeface="Cambria Math" panose="02040503050406030204" pitchFamily="18" charset="0"/>
                                <a:ea typeface="Times New Roman" panose="02020603050405020304" pitchFamily="18" charset="0"/>
                              </a:rPr>
                            </m:ctrlPr>
                          </m:sSubPr>
                          <m:e>
                            <m:r>
                              <a:rPr lang="en-US" sz="1600" b="1" i="1">
                                <a:effectLst/>
                                <a:latin typeface="Cambria Math" panose="02040503050406030204" pitchFamily="18" charset="0"/>
                                <a:ea typeface="Times New Roman" panose="02020603050405020304" pitchFamily="18" charset="0"/>
                              </a:rPr>
                              <m:t>𝑬</m:t>
                            </m:r>
                          </m:e>
                          <m:sub>
                            <m:r>
                              <a:rPr lang="en-US" sz="1600" b="1" i="1">
                                <a:effectLst/>
                                <a:latin typeface="Cambria Math" panose="02040503050406030204" pitchFamily="18" charset="0"/>
                                <a:ea typeface="Times New Roman" panose="02020603050405020304" pitchFamily="18" charset="0"/>
                              </a:rPr>
                              <m:t>𝒊</m:t>
                            </m:r>
                          </m:sub>
                        </m:sSub>
                        <m:r>
                          <a:rPr lang="en-US" sz="1600" b="1" i="1">
                            <a:effectLst/>
                            <a:latin typeface="Cambria Math" panose="02040503050406030204" pitchFamily="18" charset="0"/>
                            <a:ea typeface="Times New Roman" panose="02020603050405020304" pitchFamily="18" charset="0"/>
                          </a:rPr>
                          <m:t>)</m:t>
                        </m:r>
                        <m:r>
                          <a:rPr lang="en-US" sz="1600" b="1" i="1">
                            <a:effectLst/>
                            <a:latin typeface="Cambria Math" panose="02040503050406030204" pitchFamily="18" charset="0"/>
                            <a:ea typeface="Times New Roman" panose="02020603050405020304" pitchFamily="18" charset="0"/>
                          </a:rPr>
                          <m:t>𝑷</m:t>
                        </m:r>
                        <m:r>
                          <a:rPr lang="en-US" sz="1600" b="1" i="1">
                            <a:effectLst/>
                            <a:latin typeface="Cambria Math" panose="02040503050406030204" pitchFamily="18" charset="0"/>
                            <a:ea typeface="Times New Roman" panose="02020603050405020304" pitchFamily="18" charset="0"/>
                          </a:rPr>
                          <m:t>(</m:t>
                        </m:r>
                        <m:r>
                          <a:rPr lang="en-US" sz="1600" b="1" i="1">
                            <a:effectLst/>
                            <a:latin typeface="Cambria Math" panose="02040503050406030204" pitchFamily="18" charset="0"/>
                            <a:ea typeface="Times New Roman" panose="02020603050405020304" pitchFamily="18" charset="0"/>
                          </a:rPr>
                          <m:t>𝑨</m:t>
                        </m:r>
                        <m:r>
                          <a:rPr lang="en-US" sz="1600" b="1" i="1">
                            <a:effectLst/>
                            <a:latin typeface="Cambria Math" panose="02040503050406030204" pitchFamily="18" charset="0"/>
                            <a:ea typeface="Times New Roman" panose="02020603050405020304" pitchFamily="18" charset="0"/>
                          </a:rPr>
                          <m:t>|</m:t>
                        </m:r>
                        <m:sSub>
                          <m:sSubPr>
                            <m:ctrlPr>
                              <a:rPr lang="en-US" sz="1600" b="1" i="1">
                                <a:effectLst/>
                                <a:latin typeface="Cambria Math" panose="02040503050406030204" pitchFamily="18" charset="0"/>
                                <a:ea typeface="Times New Roman" panose="02020603050405020304" pitchFamily="18" charset="0"/>
                              </a:rPr>
                            </m:ctrlPr>
                          </m:sSubPr>
                          <m:e>
                            <m:r>
                              <a:rPr lang="en-US" sz="1600" b="1" i="1">
                                <a:effectLst/>
                                <a:latin typeface="Cambria Math" panose="02040503050406030204" pitchFamily="18" charset="0"/>
                                <a:ea typeface="Times New Roman" panose="02020603050405020304" pitchFamily="18" charset="0"/>
                              </a:rPr>
                              <m:t>𝑬</m:t>
                            </m:r>
                          </m:e>
                          <m:sub>
                            <m:r>
                              <a:rPr lang="en-US" sz="1600" b="1" i="1">
                                <a:effectLst/>
                                <a:latin typeface="Cambria Math" panose="02040503050406030204" pitchFamily="18" charset="0"/>
                                <a:ea typeface="Times New Roman" panose="02020603050405020304" pitchFamily="18" charset="0"/>
                              </a:rPr>
                              <m:t>𝒊</m:t>
                            </m:r>
                          </m:sub>
                        </m:sSub>
                        <m:r>
                          <a:rPr lang="en-US" sz="1600" b="1" i="1">
                            <a:effectLst/>
                            <a:latin typeface="Cambria Math" panose="02040503050406030204" pitchFamily="18" charset="0"/>
                            <a:ea typeface="Times New Roman" panose="02020603050405020304" pitchFamily="18" charset="0"/>
                          </a:rPr>
                          <m:t>)</m:t>
                        </m:r>
                      </m:num>
                      <m:den>
                        <m:nary>
                          <m:naryPr>
                            <m:chr m:val="∑"/>
                            <m:limLoc m:val="undOvr"/>
                            <m:ctrlPr>
                              <a:rPr lang="en-US" sz="1600" b="1" i="1">
                                <a:effectLst/>
                                <a:latin typeface="Cambria Math" panose="02040503050406030204" pitchFamily="18" charset="0"/>
                                <a:ea typeface="Times New Roman" panose="02020603050405020304" pitchFamily="18" charset="0"/>
                              </a:rPr>
                            </m:ctrlPr>
                          </m:naryPr>
                          <m:sub>
                            <m:r>
                              <a:rPr lang="en-US" sz="1600" b="1" i="1">
                                <a:effectLst/>
                                <a:latin typeface="Cambria Math" panose="02040503050406030204" pitchFamily="18" charset="0"/>
                                <a:ea typeface="Times New Roman" panose="02020603050405020304" pitchFamily="18" charset="0"/>
                              </a:rPr>
                              <m:t>𝒌</m:t>
                            </m:r>
                            <m:r>
                              <a:rPr lang="en-US" sz="1600" b="1" i="1">
                                <a:effectLst/>
                                <a:latin typeface="Cambria Math" panose="02040503050406030204" pitchFamily="18" charset="0"/>
                                <a:ea typeface="Times New Roman" panose="02020603050405020304" pitchFamily="18" charset="0"/>
                              </a:rPr>
                              <m:t> = </m:t>
                            </m:r>
                            <m:r>
                              <a:rPr lang="en-US" sz="1600" b="1" i="1">
                                <a:effectLst/>
                                <a:latin typeface="Cambria Math" panose="02040503050406030204" pitchFamily="18" charset="0"/>
                                <a:ea typeface="Times New Roman" panose="02020603050405020304" pitchFamily="18" charset="0"/>
                              </a:rPr>
                              <m:t>𝟏</m:t>
                            </m:r>
                          </m:sub>
                          <m:sup>
                            <m:r>
                              <a:rPr lang="en-US" sz="1600" b="1" i="1">
                                <a:effectLst/>
                                <a:latin typeface="Cambria Math" panose="02040503050406030204" pitchFamily="18" charset="0"/>
                                <a:ea typeface="Times New Roman" panose="02020603050405020304" pitchFamily="18" charset="0"/>
                              </a:rPr>
                              <m:t>𝒏</m:t>
                            </m:r>
                          </m:sup>
                          <m:e>
                            <m:r>
                              <a:rPr lang="en-US" sz="1600" b="1" i="1">
                                <a:effectLst/>
                                <a:latin typeface="Cambria Math" panose="02040503050406030204" pitchFamily="18" charset="0"/>
                                <a:ea typeface="Times New Roman" panose="02020603050405020304" pitchFamily="18" charset="0"/>
                              </a:rPr>
                              <m:t>𝑷</m:t>
                            </m:r>
                            <m:r>
                              <a:rPr lang="en-US" sz="1600" b="1" i="1">
                                <a:effectLst/>
                                <a:latin typeface="Cambria Math" panose="02040503050406030204" pitchFamily="18" charset="0"/>
                                <a:ea typeface="Times New Roman" panose="02020603050405020304" pitchFamily="18" charset="0"/>
                              </a:rPr>
                              <m:t>(</m:t>
                            </m:r>
                            <m:sSub>
                              <m:sSubPr>
                                <m:ctrlPr>
                                  <a:rPr lang="en-US" sz="1600" b="1" i="1">
                                    <a:effectLst/>
                                    <a:latin typeface="Cambria Math" panose="02040503050406030204" pitchFamily="18" charset="0"/>
                                    <a:ea typeface="Times New Roman" panose="02020603050405020304" pitchFamily="18" charset="0"/>
                                  </a:rPr>
                                </m:ctrlPr>
                              </m:sSubPr>
                              <m:e>
                                <m:r>
                                  <a:rPr lang="en-US" sz="1600" b="1" i="1">
                                    <a:effectLst/>
                                    <a:latin typeface="Cambria Math" panose="02040503050406030204" pitchFamily="18" charset="0"/>
                                    <a:ea typeface="Times New Roman" panose="02020603050405020304" pitchFamily="18" charset="0"/>
                                  </a:rPr>
                                  <m:t>𝑬</m:t>
                                </m:r>
                              </m:e>
                              <m:sub>
                                <m:r>
                                  <a:rPr lang="en-US" sz="1600" b="1" i="1">
                                    <a:effectLst/>
                                    <a:latin typeface="Cambria Math" panose="02040503050406030204" pitchFamily="18" charset="0"/>
                                    <a:ea typeface="Times New Roman" panose="02020603050405020304" pitchFamily="18" charset="0"/>
                                  </a:rPr>
                                  <m:t>𝒌</m:t>
                                </m:r>
                                <m:r>
                                  <a:rPr lang="en-US" sz="1600" b="1" i="1">
                                    <a:effectLst/>
                                    <a:latin typeface="Cambria Math" panose="02040503050406030204" pitchFamily="18" charset="0"/>
                                    <a:ea typeface="Times New Roman" panose="02020603050405020304" pitchFamily="18" charset="0"/>
                                  </a:rPr>
                                  <m:t>)</m:t>
                                </m:r>
                              </m:sub>
                            </m:sSub>
                            <m:r>
                              <a:rPr lang="en-US" sz="1600" b="1" i="1">
                                <a:effectLst/>
                                <a:latin typeface="Cambria Math" panose="02040503050406030204" pitchFamily="18" charset="0"/>
                                <a:ea typeface="Times New Roman" panose="02020603050405020304" pitchFamily="18" charset="0"/>
                              </a:rPr>
                              <m:t>𝑷</m:t>
                            </m:r>
                            <m:r>
                              <a:rPr lang="en-US" sz="1600" b="1" i="1">
                                <a:effectLst/>
                                <a:latin typeface="Cambria Math" panose="02040503050406030204" pitchFamily="18" charset="0"/>
                                <a:ea typeface="Times New Roman" panose="02020603050405020304" pitchFamily="18" charset="0"/>
                              </a:rPr>
                              <m:t>(</m:t>
                            </m:r>
                            <m:r>
                              <a:rPr lang="en-US" sz="1600" b="1" i="1">
                                <a:effectLst/>
                                <a:latin typeface="Cambria Math" panose="02040503050406030204" pitchFamily="18" charset="0"/>
                                <a:ea typeface="Times New Roman" panose="02020603050405020304" pitchFamily="18" charset="0"/>
                              </a:rPr>
                              <m:t>𝑨</m:t>
                            </m:r>
                            <m:r>
                              <a:rPr lang="en-US" sz="1600" b="1" i="1">
                                <a:effectLst/>
                                <a:latin typeface="Cambria Math" panose="02040503050406030204" pitchFamily="18" charset="0"/>
                                <a:ea typeface="Times New Roman" panose="02020603050405020304" pitchFamily="18" charset="0"/>
                              </a:rPr>
                              <m:t>|</m:t>
                            </m:r>
                            <m:sSub>
                              <m:sSubPr>
                                <m:ctrlPr>
                                  <a:rPr lang="en-US" sz="1600" b="1" i="1">
                                    <a:effectLst/>
                                    <a:latin typeface="Cambria Math" panose="02040503050406030204" pitchFamily="18" charset="0"/>
                                    <a:ea typeface="Times New Roman" panose="02020603050405020304" pitchFamily="18" charset="0"/>
                                  </a:rPr>
                                </m:ctrlPr>
                              </m:sSubPr>
                              <m:e>
                                <m:r>
                                  <a:rPr lang="en-US" sz="1600" b="1" i="1">
                                    <a:effectLst/>
                                    <a:latin typeface="Cambria Math" panose="02040503050406030204" pitchFamily="18" charset="0"/>
                                    <a:ea typeface="Times New Roman" panose="02020603050405020304" pitchFamily="18" charset="0"/>
                                  </a:rPr>
                                  <m:t>𝑬</m:t>
                                </m:r>
                              </m:e>
                              <m:sub>
                                <m:r>
                                  <a:rPr lang="en-US" sz="1600" b="1" i="1">
                                    <a:effectLst/>
                                    <a:latin typeface="Cambria Math" panose="02040503050406030204" pitchFamily="18" charset="0"/>
                                    <a:ea typeface="Times New Roman" panose="02020603050405020304" pitchFamily="18" charset="0"/>
                                  </a:rPr>
                                  <m:t>𝒌</m:t>
                                </m:r>
                              </m:sub>
                            </m:sSub>
                            <m:r>
                              <a:rPr lang="en-US" sz="1600" b="1" i="1">
                                <a:effectLst/>
                                <a:latin typeface="Cambria Math" panose="02040503050406030204" pitchFamily="18" charset="0"/>
                                <a:ea typeface="Times New Roman" panose="02020603050405020304" pitchFamily="18" charset="0"/>
                              </a:rPr>
                              <m:t>)</m:t>
                            </m:r>
                          </m:e>
                        </m:nary>
                      </m:den>
                    </m:f>
                  </m:oMath>
                </a14:m>
                <a:r>
                  <a:rPr lang="en-US" sz="1600" b="1" dirty="0">
                    <a:effectLst/>
                    <a:latin typeface="Helvetica Neue" panose="02000503000000020004" pitchFamily="2" charset="0"/>
                    <a:ea typeface="Helvetica Neue" panose="02000503000000020004" pitchFamily="2" charset="0"/>
                    <a:cs typeface="Helvetica Neue" panose="02000503000000020004" pitchFamily="2" charset="0"/>
                  </a:rPr>
                  <a:t> ,  </a:t>
                </a:r>
                <a:r>
                  <a:rPr lang="en-US" sz="1600" b="1" dirty="0" err="1">
                    <a:effectLst/>
                    <a:latin typeface="Helvetica Neue" panose="02000503000000020004" pitchFamily="2" charset="0"/>
                    <a:ea typeface="Helvetica Neue" panose="02000503000000020004" pitchFamily="2" charset="0"/>
                    <a:cs typeface="Helvetica Neue" panose="02000503000000020004" pitchFamily="2" charset="0"/>
                  </a:rPr>
                  <a:t>i</a:t>
                </a:r>
                <a:r>
                  <a:rPr lang="en-US" sz="1600" b="1" dirty="0">
                    <a:effectLst/>
                    <a:latin typeface="Helvetica Neue" panose="02000503000000020004" pitchFamily="2" charset="0"/>
                    <a:ea typeface="Helvetica Neue" panose="02000503000000020004" pitchFamily="2" charset="0"/>
                    <a:cs typeface="Helvetica Neue" panose="02000503000000020004" pitchFamily="2" charset="0"/>
                  </a:rPr>
                  <a:t> = 1, 2, 3…,n</a:t>
                </a:r>
              </a:p>
              <a:p>
                <a:pPr lvl="2">
                  <a:lnSpc>
                    <a:spcPct val="90000"/>
                  </a:lnSpc>
                </a:pPr>
                <a:endParaRPr lang="en-US" sz="1600" dirty="0">
                  <a:effectLst/>
                  <a:latin typeface="Helvetica Neue" panose="02000503000000020004" pitchFamily="2" charset="0"/>
                  <a:ea typeface="Helvetica Neue" panose="02000503000000020004" pitchFamily="2" charset="0"/>
                  <a:cs typeface="Helvetica Neue" panose="02000503000000020004" pitchFamily="2" charset="0"/>
                </a:endParaRPr>
              </a:p>
              <a:p>
                <a:pPr lvl="1">
                  <a:lnSpc>
                    <a:spcPct val="90000"/>
                  </a:lnSpc>
                </a:pPr>
                <a:r>
                  <a:rPr lang="en-US" dirty="0">
                    <a:latin typeface="Helvetica Neue" panose="02000503000000020004" pitchFamily="2" charset="0"/>
                    <a:ea typeface="Helvetica Neue" panose="02000503000000020004" pitchFamily="2" charset="0"/>
                    <a:cs typeface="Helvetica Neue" panose="02000503000000020004" pitchFamily="2" charset="0"/>
                  </a:rPr>
                  <a:t>S</a:t>
                </a:r>
                <a:r>
                  <a:rPr lang="en-US" dirty="0">
                    <a:effectLst/>
                    <a:latin typeface="Helvetica Neue" panose="02000503000000020004" pitchFamily="2" charset="0"/>
                    <a:ea typeface="Helvetica Neue" panose="02000503000000020004" pitchFamily="2" charset="0"/>
                    <a:cs typeface="Helvetica Neue" panose="02000503000000020004" pitchFamily="2" charset="0"/>
                  </a:rPr>
                  <a:t>imple yet effective algorithm that can handle large datasets with many features.</a:t>
                </a:r>
              </a:p>
              <a:p>
                <a:pPr lvl="1">
                  <a:lnSpc>
                    <a:spcPct val="90000"/>
                  </a:lnSpc>
                </a:pPr>
                <a:endParaRPr lang="en-US" sz="1300" dirty="0">
                  <a:effectLst/>
                  <a:latin typeface="Helvetica Neue" panose="02000503000000020004" pitchFamily="2" charset="0"/>
                  <a:ea typeface="Helvetica Neue" panose="02000503000000020004" pitchFamily="2" charset="0"/>
                  <a:cs typeface="Helvetica Neue" panose="02000503000000020004" pitchFamily="2" charset="0"/>
                </a:endParaRPr>
              </a:p>
              <a:p>
                <a:pPr marL="457200" lvl="1" indent="0">
                  <a:lnSpc>
                    <a:spcPct val="90000"/>
                  </a:lnSpc>
                  <a:buNone/>
                </a:pPr>
                <a:endParaRPr lang="en-US" sz="1300" dirty="0">
                  <a:effectLst/>
                  <a:latin typeface="Helvetica Neue" panose="02000503000000020004" pitchFamily="2" charset="0"/>
                  <a:ea typeface="Helvetica Neue" panose="02000503000000020004" pitchFamily="2" charset="0"/>
                  <a:cs typeface="Helvetica Neue" panose="02000503000000020004" pitchFamily="2" charset="0"/>
                </a:endParaRPr>
              </a:p>
              <a:p>
                <a:pPr>
                  <a:lnSpc>
                    <a:spcPct val="90000"/>
                  </a:lnSpc>
                </a:pPr>
                <a:r>
                  <a:rPr lang="en-US" sz="2000" b="1" dirty="0">
                    <a:effectLst/>
                    <a:latin typeface="Helvetica Neue" panose="02000503000000020004" pitchFamily="2" charset="0"/>
                    <a:ea typeface="Helvetica Neue" panose="02000503000000020004" pitchFamily="2" charset="0"/>
                    <a:cs typeface="Helvetica Neue" panose="02000503000000020004" pitchFamily="2" charset="0"/>
                  </a:rPr>
                  <a:t>Logistic Regression</a:t>
                </a:r>
                <a:endParaRPr lang="en-US" sz="2000" b="1" dirty="0">
                  <a:latin typeface="Helvetica Neue" panose="02000503000000020004" pitchFamily="2" charset="0"/>
                  <a:ea typeface="Helvetica Neue" panose="02000503000000020004" pitchFamily="2" charset="0"/>
                  <a:cs typeface="Helvetica Neue" panose="02000503000000020004" pitchFamily="2" charset="0"/>
                </a:endParaRPr>
              </a:p>
              <a:p>
                <a:pPr lvl="1">
                  <a:lnSpc>
                    <a:spcPct val="90000"/>
                  </a:lnSpc>
                </a:pPr>
                <a:r>
                  <a:rPr lang="en-US" sz="1700" dirty="0">
                    <a:latin typeface="Helvetica Neue" panose="02000503000000020004" pitchFamily="2" charset="0"/>
                    <a:ea typeface="Helvetica Neue" panose="02000503000000020004" pitchFamily="2" charset="0"/>
                    <a:cs typeface="Helvetica Neue" panose="02000503000000020004" pitchFamily="2" charset="0"/>
                  </a:rPr>
                  <a:t>Widely used machine learning algorithm in binary classification problems </a:t>
                </a:r>
              </a:p>
              <a:p>
                <a:pPr lvl="1">
                  <a:lnSpc>
                    <a:spcPct val="90000"/>
                  </a:lnSpc>
                </a:pPr>
                <a:r>
                  <a:rPr lang="en-US" sz="1700" dirty="0">
                    <a:latin typeface="Helvetica Neue" panose="02000503000000020004" pitchFamily="2" charset="0"/>
                    <a:ea typeface="Helvetica Neue" panose="02000503000000020004" pitchFamily="2" charset="0"/>
                    <a:cs typeface="Helvetica Neue" panose="02000503000000020004" pitchFamily="2" charset="0"/>
                  </a:rPr>
                  <a:t>Can handle large datasets</a:t>
                </a:r>
              </a:p>
            </p:txBody>
          </p:sp>
        </mc:Choice>
        <mc:Fallback xmlns="">
          <p:sp>
            <p:nvSpPr>
              <p:cNvPr id="3" name="Content Placeholder 2">
                <a:extLst>
                  <a:ext uri="{FF2B5EF4-FFF2-40B4-BE49-F238E27FC236}">
                    <a16:creationId xmlns:a16="http://schemas.microsoft.com/office/drawing/2014/main" id="{DA706D39-AD79-34E6-16AA-4FB702C9192B}"/>
                  </a:ext>
                </a:extLst>
              </p:cNvPr>
              <p:cNvSpPr>
                <a:spLocks noGrp="1" noRot="1" noChangeAspect="1" noMove="1" noResize="1" noEditPoints="1" noAdjustHandles="1" noChangeArrowheads="1" noChangeShapeType="1" noTextEdit="1"/>
              </p:cNvSpPr>
              <p:nvPr>
                <p:ph idx="1"/>
              </p:nvPr>
            </p:nvSpPr>
            <p:spPr>
              <a:xfrm>
                <a:off x="685801" y="2243892"/>
                <a:ext cx="10820400" cy="3547308"/>
              </a:xfrm>
              <a:blipFill>
                <a:blip r:embed="rId4"/>
                <a:stretch>
                  <a:fillRect l="-352" t="-2847"/>
                </a:stretch>
              </a:blipFill>
            </p:spPr>
            <p:txBody>
              <a:bodyPr/>
              <a:lstStyle/>
              <a:p>
                <a:r>
                  <a:rPr lang="en-US">
                    <a:noFill/>
                  </a:rPr>
                  <a:t> </a:t>
                </a:r>
              </a:p>
            </p:txBody>
          </p:sp>
        </mc:Fallback>
      </mc:AlternateContent>
      <p:sp>
        <p:nvSpPr>
          <p:cNvPr id="13" name="Title 1">
            <a:extLst>
              <a:ext uri="{FF2B5EF4-FFF2-40B4-BE49-F238E27FC236}">
                <a16:creationId xmlns:a16="http://schemas.microsoft.com/office/drawing/2014/main" id="{2C14514A-9453-6E56-5D3B-5822A7C21D85}"/>
              </a:ext>
            </a:extLst>
          </p:cNvPr>
          <p:cNvSpPr>
            <a:spLocks noGrp="1"/>
          </p:cNvSpPr>
          <p:nvPr>
            <p:ph type="title"/>
          </p:nvPr>
        </p:nvSpPr>
        <p:spPr/>
        <p:txBody>
          <a:bodyPr>
            <a:normAutofit/>
          </a:bodyPr>
          <a:lstStyle/>
          <a:p>
            <a:r>
              <a:rPr lang="en-US" sz="2300" b="1" dirty="0">
                <a:latin typeface="Times New Roman" panose="02020603050405020304" pitchFamily="18" charset="0"/>
                <a:cs typeface="Times New Roman" panose="02020603050405020304" pitchFamily="18" charset="0"/>
              </a:rPr>
              <a:t>Apply Models </a:t>
            </a:r>
            <a:r>
              <a:rPr lang="en-US" altLang="zh-CN" sz="2300" b="1" dirty="0">
                <a:latin typeface="Times New Roman" panose="02020603050405020304" pitchFamily="18" charset="0"/>
                <a:cs typeface="Times New Roman" panose="02020603050405020304" pitchFamily="18" charset="0"/>
              </a:rPr>
              <a:t>——</a:t>
            </a:r>
            <a:br>
              <a:rPr lang="en-US" altLang="zh-CN" sz="2300" b="1" dirty="0">
                <a:latin typeface="Times New Roman" panose="02020603050405020304" pitchFamily="18" charset="0"/>
                <a:cs typeface="Times New Roman" panose="02020603050405020304" pitchFamily="18" charset="0"/>
              </a:rPr>
            </a:b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Naive Bayes </a:t>
            </a:r>
            <a:r>
              <a:rPr lang="en-US" sz="2300" dirty="0">
                <a:latin typeface="Times New Roman" panose="02020603050405020304" pitchFamily="18" charset="0"/>
                <a:cs typeface="Times New Roman" panose="02020603050405020304" pitchFamily="18" charset="0"/>
              </a:rPr>
              <a:t>Classifier &amp; Logistic Regression </a:t>
            </a:r>
          </a:p>
        </p:txBody>
      </p:sp>
    </p:spTree>
    <p:extLst>
      <p:ext uri="{BB962C8B-B14F-4D97-AF65-F5344CB8AC3E}">
        <p14:creationId xmlns:p14="http://schemas.microsoft.com/office/powerpoint/2010/main" val="4258023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DFE19FED-C5E9-801D-342D-15423631A7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336" y="1022191"/>
            <a:ext cx="11537327" cy="4813617"/>
          </a:xfrm>
          <a:prstGeom prst="rect">
            <a:avLst/>
          </a:prstGeom>
        </p:spPr>
      </p:pic>
    </p:spTree>
    <p:extLst>
      <p:ext uri="{BB962C8B-B14F-4D97-AF65-F5344CB8AC3E}">
        <p14:creationId xmlns:p14="http://schemas.microsoft.com/office/powerpoint/2010/main" val="1391029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ight bulb on yellow background with sketched light beams and cord">
            <a:extLst>
              <a:ext uri="{FF2B5EF4-FFF2-40B4-BE49-F238E27FC236}">
                <a16:creationId xmlns:a16="http://schemas.microsoft.com/office/drawing/2014/main" id="{878860AF-77B1-551A-120E-3B98000F8EA1}"/>
              </a:ext>
            </a:extLst>
          </p:cNvPr>
          <p:cNvPicPr>
            <a:picLocks noChangeAspect="1"/>
          </p:cNvPicPr>
          <p:nvPr/>
        </p:nvPicPr>
        <p:blipFill rotWithShape="1">
          <a:blip r:embed="rId4">
            <a:alphaModFix amt="20000"/>
          </a:blip>
          <a:srcRect t="8537"/>
          <a:stretch/>
        </p:blipFill>
        <p:spPr>
          <a:xfrm>
            <a:off x="6350" y="193974"/>
            <a:ext cx="12191980" cy="6857990"/>
          </a:xfrm>
          <a:prstGeom prst="rect">
            <a:avLst/>
          </a:prstGeom>
        </p:spPr>
      </p:pic>
      <p:pic>
        <p:nvPicPr>
          <p:cNvPr id="13" name="Picture 12">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 name="Title 1">
            <a:extLst>
              <a:ext uri="{FF2B5EF4-FFF2-40B4-BE49-F238E27FC236}">
                <a16:creationId xmlns:a16="http://schemas.microsoft.com/office/drawing/2014/main" id="{1D64A2B1-B4D8-0A1E-CD70-8F6BF404BE22}"/>
              </a:ext>
            </a:extLst>
          </p:cNvPr>
          <p:cNvSpPr>
            <a:spLocks noGrp="1"/>
          </p:cNvSpPr>
          <p:nvPr>
            <p:ph type="title"/>
          </p:nvPr>
        </p:nvSpPr>
        <p:spPr>
          <a:xfrm>
            <a:off x="685801" y="609600"/>
            <a:ext cx="10131425" cy="1456267"/>
          </a:xfrm>
        </p:spPr>
        <p:txBody>
          <a:bodyPr>
            <a:normAutofit fontScale="90000"/>
          </a:bodyPr>
          <a:lstStyle/>
          <a:p>
            <a:r>
              <a:rPr lang="en-US" b="1" dirty="0">
                <a:latin typeface="Times New Roman" panose="02020603050405020304" pitchFamily="18" charset="0"/>
                <a:cs typeface="Times New Roman" panose="02020603050405020304" pitchFamily="18" charset="0"/>
              </a:rPr>
              <a:t>Model Results Comparison </a:t>
            </a:r>
            <a:r>
              <a:rPr lang="en-US" altLang="zh-CN" b="1" dirty="0">
                <a:latin typeface="Times New Roman" panose="02020603050405020304" pitchFamily="18" charset="0"/>
                <a:cs typeface="Times New Roman" panose="02020603050405020304" pitchFamily="18" charset="0"/>
              </a:rPr>
              <a:t>——</a:t>
            </a:r>
            <a:br>
              <a:rPr lang="en-US" altLang="zh-CN" b="1"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Test Score (Accuracy)</a:t>
            </a:r>
            <a:br>
              <a:rPr lang="en-US" altLang="zh-CN"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graphicFrame>
        <p:nvGraphicFramePr>
          <p:cNvPr id="6" name="Table 7">
            <a:extLst>
              <a:ext uri="{FF2B5EF4-FFF2-40B4-BE49-F238E27FC236}">
                <a16:creationId xmlns:a16="http://schemas.microsoft.com/office/drawing/2014/main" id="{89D217A1-AC06-3CF9-EDD2-463620CD2C76}"/>
              </a:ext>
            </a:extLst>
          </p:cNvPr>
          <p:cNvGraphicFramePr>
            <a:graphicFrameLocks noGrp="1"/>
          </p:cNvGraphicFramePr>
          <p:nvPr>
            <p:ph idx="1"/>
            <p:extLst>
              <p:ext uri="{D42A27DB-BD31-4B8C-83A1-F6EECF244321}">
                <p14:modId xmlns:p14="http://schemas.microsoft.com/office/powerpoint/2010/main" val="2964686251"/>
              </p:ext>
            </p:extLst>
          </p:nvPr>
        </p:nvGraphicFramePr>
        <p:xfrm>
          <a:off x="1710604" y="2887904"/>
          <a:ext cx="8081817" cy="806642"/>
        </p:xfrm>
        <a:graphic>
          <a:graphicData uri="http://schemas.openxmlformats.org/drawingml/2006/table">
            <a:tbl>
              <a:tblPr firstRow="1" bandRow="1">
                <a:tableStyleId>{5C22544A-7EE6-4342-B048-85BDC9FD1C3A}</a:tableStyleId>
              </a:tblPr>
              <a:tblGrid>
                <a:gridCol w="2693939">
                  <a:extLst>
                    <a:ext uri="{9D8B030D-6E8A-4147-A177-3AD203B41FA5}">
                      <a16:colId xmlns:a16="http://schemas.microsoft.com/office/drawing/2014/main" val="546453041"/>
                    </a:ext>
                  </a:extLst>
                </a:gridCol>
                <a:gridCol w="2693939">
                  <a:extLst>
                    <a:ext uri="{9D8B030D-6E8A-4147-A177-3AD203B41FA5}">
                      <a16:colId xmlns:a16="http://schemas.microsoft.com/office/drawing/2014/main" val="3812983854"/>
                    </a:ext>
                  </a:extLst>
                </a:gridCol>
                <a:gridCol w="2693939">
                  <a:extLst>
                    <a:ext uri="{9D8B030D-6E8A-4147-A177-3AD203B41FA5}">
                      <a16:colId xmlns:a16="http://schemas.microsoft.com/office/drawing/2014/main" val="1510617213"/>
                    </a:ext>
                  </a:extLst>
                </a:gridCol>
              </a:tblGrid>
              <a:tr h="406400">
                <a:tc>
                  <a:txBody>
                    <a:bodyPr/>
                    <a:lstStyle/>
                    <a:p>
                      <a:endParaRPr lang="en-US" dirty="0"/>
                    </a:p>
                  </a:txBody>
                  <a:tcPr/>
                </a:tc>
                <a:tc>
                  <a:txBody>
                    <a:bodyPr/>
                    <a:lstStyle/>
                    <a:p>
                      <a:pPr algn="ctr"/>
                      <a:r>
                        <a:rPr lang="en-US" sz="1800" b="1" kern="1200" dirty="0">
                          <a:solidFill>
                            <a:schemeClr val="lt1"/>
                          </a:solidFill>
                          <a:effectLst/>
                          <a:latin typeface="+mn-lt"/>
                          <a:ea typeface="+mn-ea"/>
                          <a:cs typeface="+mn-cs"/>
                        </a:rPr>
                        <a:t>Naive Bayes Classifier</a:t>
                      </a:r>
                      <a:r>
                        <a:rPr lang="en-US" dirty="0">
                          <a:effectLst/>
                        </a:rPr>
                        <a:t> </a:t>
                      </a:r>
                      <a:endParaRPr lang="en-US" dirty="0"/>
                    </a:p>
                  </a:txBody>
                  <a:tcPr/>
                </a:tc>
                <a:tc>
                  <a:txBody>
                    <a:bodyPr/>
                    <a:lstStyle/>
                    <a:p>
                      <a:pPr algn="ctr"/>
                      <a:r>
                        <a:rPr lang="en-US" sz="1800" b="1" kern="1200" dirty="0">
                          <a:solidFill>
                            <a:schemeClr val="lt1"/>
                          </a:solidFill>
                          <a:effectLst/>
                          <a:latin typeface="+mn-lt"/>
                          <a:ea typeface="+mn-ea"/>
                          <a:cs typeface="+mn-cs"/>
                        </a:rPr>
                        <a:t>Logistic Regression</a:t>
                      </a:r>
                      <a:r>
                        <a:rPr lang="en-US" dirty="0">
                          <a:effectLst/>
                        </a:rPr>
                        <a:t> </a:t>
                      </a:r>
                      <a:endParaRPr lang="en-US" dirty="0"/>
                    </a:p>
                  </a:txBody>
                  <a:tcPr/>
                </a:tc>
                <a:extLst>
                  <a:ext uri="{0D108BD9-81ED-4DB2-BD59-A6C34878D82A}">
                    <a16:rowId xmlns:a16="http://schemas.microsoft.com/office/drawing/2014/main" val="3553165533"/>
                  </a:ext>
                </a:extLst>
              </a:tr>
              <a:tr h="400242">
                <a:tc>
                  <a:txBody>
                    <a:bodyPr/>
                    <a:lstStyle/>
                    <a:p>
                      <a:pPr algn="ctr"/>
                      <a:r>
                        <a:rPr lang="en-US" dirty="0"/>
                        <a:t>Test Score</a:t>
                      </a:r>
                    </a:p>
                  </a:txBody>
                  <a:tcPr/>
                </a:tc>
                <a:tc>
                  <a:txBody>
                    <a:bodyPr/>
                    <a:lstStyle/>
                    <a:p>
                      <a:pPr algn="ctr"/>
                      <a:r>
                        <a:rPr lang="en-US" dirty="0"/>
                        <a:t>0.793</a:t>
                      </a:r>
                    </a:p>
                  </a:txBody>
                  <a:tcPr/>
                </a:tc>
                <a:tc>
                  <a:txBody>
                    <a:bodyPr/>
                    <a:lstStyle/>
                    <a:p>
                      <a:pPr algn="ctr"/>
                      <a:r>
                        <a:rPr lang="en-US" dirty="0"/>
                        <a:t>0.825</a:t>
                      </a:r>
                    </a:p>
                  </a:txBody>
                  <a:tcPr/>
                </a:tc>
                <a:extLst>
                  <a:ext uri="{0D108BD9-81ED-4DB2-BD59-A6C34878D82A}">
                    <a16:rowId xmlns:a16="http://schemas.microsoft.com/office/drawing/2014/main" val="1290883452"/>
                  </a:ext>
                </a:extLst>
              </a:tr>
            </a:tbl>
          </a:graphicData>
        </a:graphic>
      </p:graphicFrame>
      <p:sp>
        <p:nvSpPr>
          <p:cNvPr id="8" name="TextBox 7">
            <a:extLst>
              <a:ext uri="{FF2B5EF4-FFF2-40B4-BE49-F238E27FC236}">
                <a16:creationId xmlns:a16="http://schemas.microsoft.com/office/drawing/2014/main" id="{4A220B2F-08F8-0DAE-BE80-38F3040AECC8}"/>
              </a:ext>
            </a:extLst>
          </p:cNvPr>
          <p:cNvSpPr txBox="1"/>
          <p:nvPr/>
        </p:nvSpPr>
        <p:spPr>
          <a:xfrm>
            <a:off x="2692530" y="4516583"/>
            <a:ext cx="6806940" cy="1077218"/>
          </a:xfrm>
          <a:prstGeom prst="rect">
            <a:avLst/>
          </a:prstGeom>
          <a:noFill/>
        </p:spPr>
        <p:txBody>
          <a:bodyPr wrap="square" rtlCol="0">
            <a:spAutoFit/>
          </a:bodyPr>
          <a:lstStyle/>
          <a:p>
            <a:r>
              <a:rPr lang="en-US" sz="3200" dirty="0">
                <a:effectLst/>
                <a:latin typeface="Times New Roman" panose="02020603050405020304" pitchFamily="18" charset="0"/>
                <a:ea typeface="Times New Roman" panose="02020603050405020304" pitchFamily="18" charset="0"/>
              </a:rPr>
              <a:t>Logistic Regression model has a higher accuracy than Naive Bayes Model</a:t>
            </a:r>
            <a:endParaRPr lang="en-US" dirty="0"/>
          </a:p>
        </p:txBody>
      </p:sp>
    </p:spTree>
    <p:extLst>
      <p:ext uri="{BB962C8B-B14F-4D97-AF65-F5344CB8AC3E}">
        <p14:creationId xmlns:p14="http://schemas.microsoft.com/office/powerpoint/2010/main" val="824051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ight bulb on yellow background with sketched light beams and cord">
            <a:extLst>
              <a:ext uri="{FF2B5EF4-FFF2-40B4-BE49-F238E27FC236}">
                <a16:creationId xmlns:a16="http://schemas.microsoft.com/office/drawing/2014/main" id="{878860AF-77B1-551A-120E-3B98000F8EA1}"/>
              </a:ext>
            </a:extLst>
          </p:cNvPr>
          <p:cNvPicPr>
            <a:picLocks noChangeAspect="1"/>
          </p:cNvPicPr>
          <p:nvPr/>
        </p:nvPicPr>
        <p:blipFill rotWithShape="1">
          <a:blip r:embed="rId3">
            <a:alphaModFix amt="20000"/>
          </a:blip>
          <a:srcRect t="8537"/>
          <a:stretch/>
        </p:blipFill>
        <p:spPr>
          <a:xfrm>
            <a:off x="20" y="369608"/>
            <a:ext cx="12191980" cy="6857990"/>
          </a:xfrm>
          <a:prstGeom prst="rect">
            <a:avLst/>
          </a:prstGeom>
        </p:spPr>
      </p:pic>
      <p:sp>
        <p:nvSpPr>
          <p:cNvPr id="5" name="Title 1">
            <a:extLst>
              <a:ext uri="{FF2B5EF4-FFF2-40B4-BE49-F238E27FC236}">
                <a16:creationId xmlns:a16="http://schemas.microsoft.com/office/drawing/2014/main" id="{1D64A2B1-B4D8-0A1E-CD70-8F6BF404BE22}"/>
              </a:ext>
            </a:extLst>
          </p:cNvPr>
          <p:cNvSpPr>
            <a:spLocks noGrp="1"/>
          </p:cNvSpPr>
          <p:nvPr>
            <p:ph type="title"/>
          </p:nvPr>
        </p:nvSpPr>
        <p:spPr>
          <a:xfrm>
            <a:off x="685801" y="609600"/>
            <a:ext cx="10131425" cy="1456267"/>
          </a:xfrm>
        </p:spPr>
        <p:txBody>
          <a:bodyPr>
            <a:normAutofit fontScale="90000"/>
          </a:bodyPr>
          <a:lstStyle/>
          <a:p>
            <a:r>
              <a:rPr lang="en-US" b="1" dirty="0">
                <a:latin typeface="Times New Roman" panose="02020603050405020304" pitchFamily="18" charset="0"/>
                <a:cs typeface="Times New Roman" panose="02020603050405020304" pitchFamily="18" charset="0"/>
              </a:rPr>
              <a:t>Model Results Comparison </a:t>
            </a:r>
            <a:r>
              <a:rPr lang="en-US" altLang="zh-CN" b="1" dirty="0">
                <a:latin typeface="Times New Roman" panose="02020603050405020304" pitchFamily="18" charset="0"/>
                <a:cs typeface="Times New Roman" panose="02020603050405020304" pitchFamily="18" charset="0"/>
              </a:rPr>
              <a:t>——</a:t>
            </a:r>
            <a:br>
              <a:rPr lang="en-US" altLang="zh-CN" b="1"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classification Report</a:t>
            </a:r>
            <a:br>
              <a:rPr lang="en-US" altLang="zh-CN"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DDACC13E-47C0-01C4-FBB7-277E99189863}"/>
              </a:ext>
            </a:extLst>
          </p:cNvPr>
          <p:cNvGraphicFramePr>
            <a:graphicFrameLocks noGrp="1"/>
          </p:cNvGraphicFramePr>
          <p:nvPr>
            <p:extLst>
              <p:ext uri="{D42A27DB-BD31-4B8C-83A1-F6EECF244321}">
                <p14:modId xmlns:p14="http://schemas.microsoft.com/office/powerpoint/2010/main" val="3696557270"/>
              </p:ext>
            </p:extLst>
          </p:nvPr>
        </p:nvGraphicFramePr>
        <p:xfrm>
          <a:off x="1050230" y="1784646"/>
          <a:ext cx="9187870" cy="3402063"/>
        </p:xfrm>
        <a:graphic>
          <a:graphicData uri="http://schemas.openxmlformats.org/drawingml/2006/table">
            <a:tbl>
              <a:tblPr firstRow="1" firstCol="1" bandRow="1">
                <a:tableStyleId>{5C22544A-7EE6-4342-B048-85BDC9FD1C3A}</a:tableStyleId>
              </a:tblPr>
              <a:tblGrid>
                <a:gridCol w="1837574">
                  <a:extLst>
                    <a:ext uri="{9D8B030D-6E8A-4147-A177-3AD203B41FA5}">
                      <a16:colId xmlns:a16="http://schemas.microsoft.com/office/drawing/2014/main" val="866664108"/>
                    </a:ext>
                  </a:extLst>
                </a:gridCol>
                <a:gridCol w="1837574">
                  <a:extLst>
                    <a:ext uri="{9D8B030D-6E8A-4147-A177-3AD203B41FA5}">
                      <a16:colId xmlns:a16="http://schemas.microsoft.com/office/drawing/2014/main" val="983243968"/>
                    </a:ext>
                  </a:extLst>
                </a:gridCol>
                <a:gridCol w="1837574">
                  <a:extLst>
                    <a:ext uri="{9D8B030D-6E8A-4147-A177-3AD203B41FA5}">
                      <a16:colId xmlns:a16="http://schemas.microsoft.com/office/drawing/2014/main" val="2346790390"/>
                    </a:ext>
                  </a:extLst>
                </a:gridCol>
                <a:gridCol w="1837574">
                  <a:extLst>
                    <a:ext uri="{9D8B030D-6E8A-4147-A177-3AD203B41FA5}">
                      <a16:colId xmlns:a16="http://schemas.microsoft.com/office/drawing/2014/main" val="3020823404"/>
                    </a:ext>
                  </a:extLst>
                </a:gridCol>
                <a:gridCol w="1837574">
                  <a:extLst>
                    <a:ext uri="{9D8B030D-6E8A-4147-A177-3AD203B41FA5}">
                      <a16:colId xmlns:a16="http://schemas.microsoft.com/office/drawing/2014/main" val="814199278"/>
                    </a:ext>
                  </a:extLst>
                </a:gridCol>
              </a:tblGrid>
              <a:tr h="486009">
                <a:tc>
                  <a:txBody>
                    <a:bodyPr/>
                    <a:lstStyle/>
                    <a:p>
                      <a:pPr marL="0" marR="0" algn="ctr">
                        <a:spcBef>
                          <a:spcPts val="0"/>
                        </a:spcBef>
                        <a:spcAft>
                          <a:spcPts val="0"/>
                        </a:spcAft>
                      </a:pPr>
                      <a:r>
                        <a:rPr lang="en-US" sz="1200">
                          <a:effectLst/>
                        </a:rPr>
                        <a:t> </a:t>
                      </a:r>
                      <a:endParaRPr lang="en-US" sz="1200">
                        <a:effectLst/>
                        <a:latin typeface="Calibri" panose="020F0502020204030204" pitchFamily="34" charset="0"/>
                        <a:ea typeface="Times New Roman" panose="02020603050405020304" pitchFamily="18" charset="0"/>
                      </a:endParaRPr>
                    </a:p>
                  </a:txBody>
                  <a:tcPr marL="63500" marR="63500" marT="63500" marB="63500"/>
                </a:tc>
                <a:tc gridSpan="2">
                  <a:txBody>
                    <a:bodyPr/>
                    <a:lstStyle/>
                    <a:p>
                      <a:pPr marL="0" marR="0" algn="ctr">
                        <a:spcBef>
                          <a:spcPts val="0"/>
                        </a:spcBef>
                        <a:spcAft>
                          <a:spcPts val="0"/>
                        </a:spcAft>
                      </a:pPr>
                      <a:r>
                        <a:rPr lang="en-US" sz="1200" dirty="0">
                          <a:effectLst/>
                        </a:rPr>
                        <a:t>Predicted label 0 (On-time)</a:t>
                      </a:r>
                      <a:endParaRPr lang="en-US" sz="1200" dirty="0">
                        <a:effectLst/>
                        <a:latin typeface="Calibri" panose="020F0502020204030204" pitchFamily="34" charset="0"/>
                        <a:ea typeface="Times New Roman" panose="02020603050405020304" pitchFamily="18" charset="0"/>
                      </a:endParaRPr>
                    </a:p>
                  </a:txBody>
                  <a:tcPr marL="63500" marR="63500" marT="63500" marB="63500"/>
                </a:tc>
                <a:tc hMerge="1">
                  <a:txBody>
                    <a:bodyPr/>
                    <a:lstStyle/>
                    <a:p>
                      <a:endParaRPr lang="en-US"/>
                    </a:p>
                  </a:txBody>
                  <a:tcPr/>
                </a:tc>
                <a:tc gridSpan="2">
                  <a:txBody>
                    <a:bodyPr/>
                    <a:lstStyle/>
                    <a:p>
                      <a:pPr marL="0" marR="0" algn="ctr">
                        <a:spcBef>
                          <a:spcPts val="0"/>
                        </a:spcBef>
                        <a:spcAft>
                          <a:spcPts val="0"/>
                        </a:spcAft>
                      </a:pPr>
                      <a:r>
                        <a:rPr lang="en-US" sz="1200" dirty="0">
                          <a:effectLst/>
                        </a:rPr>
                        <a:t>Predicted label 1 (Delay)</a:t>
                      </a:r>
                      <a:endParaRPr lang="en-US" sz="1200" dirty="0">
                        <a:effectLst/>
                        <a:latin typeface="Calibri" panose="020F0502020204030204" pitchFamily="34" charset="0"/>
                        <a:ea typeface="Times New Roman" panose="02020603050405020304" pitchFamily="18" charset="0"/>
                      </a:endParaRPr>
                    </a:p>
                  </a:txBody>
                  <a:tcPr marL="63500" marR="63500" marT="63500" marB="63500"/>
                </a:tc>
                <a:tc hMerge="1">
                  <a:txBody>
                    <a:bodyPr/>
                    <a:lstStyle/>
                    <a:p>
                      <a:endParaRPr lang="en-US"/>
                    </a:p>
                  </a:txBody>
                  <a:tcPr/>
                </a:tc>
                <a:extLst>
                  <a:ext uri="{0D108BD9-81ED-4DB2-BD59-A6C34878D82A}">
                    <a16:rowId xmlns:a16="http://schemas.microsoft.com/office/drawing/2014/main" val="1219066458"/>
                  </a:ext>
                </a:extLst>
              </a:tr>
              <a:tr h="486009">
                <a:tc>
                  <a:txBody>
                    <a:bodyPr/>
                    <a:lstStyle/>
                    <a:p>
                      <a:pPr marL="0" marR="0">
                        <a:spcBef>
                          <a:spcPts val="0"/>
                        </a:spcBef>
                        <a:spcAft>
                          <a:spcPts val="0"/>
                        </a:spcAft>
                      </a:pPr>
                      <a:r>
                        <a:rPr lang="en-US" sz="1200">
                          <a:effectLst/>
                        </a:rPr>
                        <a:t>Test (n=34070)</a:t>
                      </a:r>
                      <a:endParaRPr lang="en-US" sz="1200">
                        <a:effectLst/>
                        <a:latin typeface="Calibri" panose="020F0502020204030204" pitchFamily="34" charset="0"/>
                        <a:ea typeface="Times New Roman" panose="02020603050405020304" pitchFamily="18" charset="0"/>
                      </a:endParaRPr>
                    </a:p>
                  </a:txBody>
                  <a:tcPr marL="63500" marR="63500" marT="63500" marB="63500"/>
                </a:tc>
                <a:tc>
                  <a:txBody>
                    <a:bodyPr/>
                    <a:lstStyle/>
                    <a:p>
                      <a:pPr marL="0" marR="0" algn="ctr">
                        <a:spcBef>
                          <a:spcPts val="0"/>
                        </a:spcBef>
                        <a:spcAft>
                          <a:spcPts val="0"/>
                        </a:spcAft>
                      </a:pPr>
                      <a:r>
                        <a:rPr lang="en-US" sz="1000" b="1" dirty="0">
                          <a:effectLst/>
                        </a:rPr>
                        <a:t>Naive Bayes</a:t>
                      </a:r>
                      <a:endParaRPr lang="en-US" sz="1200" b="1" dirty="0">
                        <a:effectLst/>
                        <a:latin typeface="Calibri" panose="020F0502020204030204" pitchFamily="34" charset="0"/>
                        <a:ea typeface="Times New Roman" panose="02020603050405020304" pitchFamily="18" charset="0"/>
                      </a:endParaRPr>
                    </a:p>
                  </a:txBody>
                  <a:tcPr marL="63500" marR="63500" marT="63500" marB="63500"/>
                </a:tc>
                <a:tc>
                  <a:txBody>
                    <a:bodyPr/>
                    <a:lstStyle/>
                    <a:p>
                      <a:pPr marL="0" marR="0" algn="ctr">
                        <a:spcBef>
                          <a:spcPts val="0"/>
                        </a:spcBef>
                        <a:spcAft>
                          <a:spcPts val="0"/>
                        </a:spcAft>
                      </a:pPr>
                      <a:r>
                        <a:rPr lang="en-US" sz="1000" b="1" dirty="0">
                          <a:effectLst/>
                        </a:rPr>
                        <a:t>Logistic Regression</a:t>
                      </a:r>
                      <a:endParaRPr lang="en-US" sz="1200" b="1" dirty="0">
                        <a:effectLst/>
                        <a:latin typeface="Calibri" panose="020F0502020204030204" pitchFamily="34" charset="0"/>
                        <a:ea typeface="Times New Roman" panose="02020603050405020304" pitchFamily="18" charset="0"/>
                      </a:endParaRPr>
                    </a:p>
                  </a:txBody>
                  <a:tcPr marL="63500" marR="63500" marT="63500" marB="63500"/>
                </a:tc>
                <a:tc>
                  <a:txBody>
                    <a:bodyPr/>
                    <a:lstStyle/>
                    <a:p>
                      <a:pPr marL="0" marR="0" algn="ctr">
                        <a:spcBef>
                          <a:spcPts val="0"/>
                        </a:spcBef>
                        <a:spcAft>
                          <a:spcPts val="0"/>
                        </a:spcAft>
                      </a:pPr>
                      <a:r>
                        <a:rPr lang="en-US" sz="1000" b="1" dirty="0">
                          <a:effectLst/>
                        </a:rPr>
                        <a:t>Naive Bayes</a:t>
                      </a:r>
                      <a:endParaRPr lang="en-US" sz="1200" b="1" dirty="0">
                        <a:effectLst/>
                        <a:latin typeface="Calibri" panose="020F0502020204030204" pitchFamily="34" charset="0"/>
                        <a:ea typeface="Times New Roman" panose="02020603050405020304" pitchFamily="18" charset="0"/>
                      </a:endParaRPr>
                    </a:p>
                  </a:txBody>
                  <a:tcPr marL="63500" marR="63500" marT="63500" marB="63500"/>
                </a:tc>
                <a:tc>
                  <a:txBody>
                    <a:bodyPr/>
                    <a:lstStyle/>
                    <a:p>
                      <a:pPr marL="0" marR="0" algn="ctr">
                        <a:spcBef>
                          <a:spcPts val="0"/>
                        </a:spcBef>
                        <a:spcAft>
                          <a:spcPts val="0"/>
                        </a:spcAft>
                      </a:pPr>
                      <a:r>
                        <a:rPr lang="en-US" sz="1000" b="1" dirty="0">
                          <a:effectLst/>
                        </a:rPr>
                        <a:t>Logistic Regression</a:t>
                      </a:r>
                      <a:endParaRPr lang="en-US" sz="1200" b="1" dirty="0">
                        <a:effectLst/>
                        <a:latin typeface="Calibri" panose="020F0502020204030204" pitchFamily="34" charset="0"/>
                        <a:ea typeface="Times New Roman" panose="02020603050405020304" pitchFamily="18" charset="0"/>
                      </a:endParaRPr>
                    </a:p>
                  </a:txBody>
                  <a:tcPr marL="63500" marR="63500" marT="63500" marB="63500"/>
                </a:tc>
                <a:extLst>
                  <a:ext uri="{0D108BD9-81ED-4DB2-BD59-A6C34878D82A}">
                    <a16:rowId xmlns:a16="http://schemas.microsoft.com/office/drawing/2014/main" val="1541556036"/>
                  </a:ext>
                </a:extLst>
              </a:tr>
              <a:tr h="486009">
                <a:tc>
                  <a:txBody>
                    <a:bodyPr/>
                    <a:lstStyle/>
                    <a:p>
                      <a:pPr marL="0" marR="0">
                        <a:spcBef>
                          <a:spcPts val="0"/>
                        </a:spcBef>
                        <a:spcAft>
                          <a:spcPts val="0"/>
                        </a:spcAft>
                      </a:pPr>
                      <a:r>
                        <a:rPr lang="en-US" sz="1200">
                          <a:effectLst/>
                        </a:rPr>
                        <a:t>Actual 0 (=28087)</a:t>
                      </a:r>
                      <a:endParaRPr lang="en-US" sz="1200">
                        <a:effectLst/>
                        <a:latin typeface="Calibri" panose="020F0502020204030204" pitchFamily="34" charset="0"/>
                        <a:ea typeface="Times New Roman" panose="02020603050405020304" pitchFamily="18" charset="0"/>
                      </a:endParaRPr>
                    </a:p>
                  </a:txBody>
                  <a:tcPr marL="63500" marR="63500" marT="63500" marB="63500"/>
                </a:tc>
                <a:tc>
                  <a:txBody>
                    <a:bodyPr/>
                    <a:lstStyle/>
                    <a:p>
                      <a:pPr marL="0" marR="0" algn="ctr">
                        <a:spcBef>
                          <a:spcPts val="0"/>
                        </a:spcBef>
                        <a:spcAft>
                          <a:spcPts val="0"/>
                        </a:spcAft>
                      </a:pPr>
                      <a:r>
                        <a:rPr lang="en-US" sz="1200">
                          <a:effectLst/>
                        </a:rPr>
                        <a:t>25751</a:t>
                      </a:r>
                      <a:endParaRPr lang="en-US" sz="1200">
                        <a:effectLst/>
                        <a:latin typeface="Calibri" panose="020F0502020204030204" pitchFamily="34" charset="0"/>
                        <a:ea typeface="Times New Roman" panose="02020603050405020304" pitchFamily="18" charset="0"/>
                      </a:endParaRPr>
                    </a:p>
                  </a:txBody>
                  <a:tcPr marL="63500" marR="63500" marT="63500" marB="63500"/>
                </a:tc>
                <a:tc>
                  <a:txBody>
                    <a:bodyPr/>
                    <a:lstStyle/>
                    <a:p>
                      <a:pPr marL="0" marR="0" algn="ctr">
                        <a:spcBef>
                          <a:spcPts val="0"/>
                        </a:spcBef>
                        <a:spcAft>
                          <a:spcPts val="0"/>
                        </a:spcAft>
                      </a:pPr>
                      <a:r>
                        <a:rPr lang="en-US" sz="1200" dirty="0">
                          <a:effectLst/>
                        </a:rPr>
                        <a:t>27885</a:t>
                      </a:r>
                      <a:endParaRPr lang="en-US" sz="1200" dirty="0">
                        <a:effectLst/>
                        <a:latin typeface="Calibri" panose="020F0502020204030204" pitchFamily="34" charset="0"/>
                        <a:ea typeface="Times New Roman" panose="02020603050405020304" pitchFamily="18" charset="0"/>
                      </a:endParaRPr>
                    </a:p>
                  </a:txBody>
                  <a:tcPr marL="63500" marR="63500" marT="63500" marB="63500"/>
                </a:tc>
                <a:tc>
                  <a:txBody>
                    <a:bodyPr/>
                    <a:lstStyle/>
                    <a:p>
                      <a:pPr marL="0" marR="0" algn="ctr">
                        <a:spcBef>
                          <a:spcPts val="0"/>
                        </a:spcBef>
                        <a:spcAft>
                          <a:spcPts val="0"/>
                        </a:spcAft>
                      </a:pPr>
                      <a:r>
                        <a:rPr lang="en-US" sz="1200" dirty="0">
                          <a:effectLst/>
                        </a:rPr>
                        <a:t>2336</a:t>
                      </a:r>
                      <a:endParaRPr lang="en-US" sz="1200" dirty="0">
                        <a:effectLst/>
                        <a:latin typeface="Calibri" panose="020F0502020204030204" pitchFamily="34" charset="0"/>
                        <a:ea typeface="Times New Roman" panose="02020603050405020304" pitchFamily="18" charset="0"/>
                      </a:endParaRPr>
                    </a:p>
                  </a:txBody>
                  <a:tcPr marL="63500" marR="63500" marT="63500" marB="63500"/>
                </a:tc>
                <a:tc>
                  <a:txBody>
                    <a:bodyPr/>
                    <a:lstStyle/>
                    <a:p>
                      <a:pPr marL="0" marR="0" algn="ctr">
                        <a:spcBef>
                          <a:spcPts val="0"/>
                        </a:spcBef>
                        <a:spcAft>
                          <a:spcPts val="0"/>
                        </a:spcAft>
                      </a:pPr>
                      <a:r>
                        <a:rPr lang="en-US" sz="1200" dirty="0">
                          <a:effectLst/>
                        </a:rPr>
                        <a:t>202 (False Positives)</a:t>
                      </a:r>
                      <a:endParaRPr lang="en-US" sz="1200" dirty="0">
                        <a:effectLst/>
                        <a:latin typeface="Calibri" panose="020F0502020204030204" pitchFamily="34" charset="0"/>
                        <a:ea typeface="Times New Roman" panose="02020603050405020304" pitchFamily="18" charset="0"/>
                      </a:endParaRPr>
                    </a:p>
                  </a:txBody>
                  <a:tcPr marL="63500" marR="63500" marT="63500" marB="63500"/>
                </a:tc>
                <a:extLst>
                  <a:ext uri="{0D108BD9-81ED-4DB2-BD59-A6C34878D82A}">
                    <a16:rowId xmlns:a16="http://schemas.microsoft.com/office/drawing/2014/main" val="4086483858"/>
                  </a:ext>
                </a:extLst>
              </a:tr>
              <a:tr h="486009">
                <a:tc>
                  <a:txBody>
                    <a:bodyPr/>
                    <a:lstStyle/>
                    <a:p>
                      <a:pPr marL="0" marR="0">
                        <a:spcBef>
                          <a:spcPts val="0"/>
                        </a:spcBef>
                        <a:spcAft>
                          <a:spcPts val="0"/>
                        </a:spcAft>
                      </a:pPr>
                      <a:r>
                        <a:rPr lang="en-US" sz="1200" dirty="0">
                          <a:effectLst/>
                        </a:rPr>
                        <a:t>Actual 1 (=5983)</a:t>
                      </a:r>
                      <a:endParaRPr lang="en-US" sz="1200" dirty="0">
                        <a:effectLst/>
                        <a:latin typeface="Calibri" panose="020F0502020204030204" pitchFamily="34" charset="0"/>
                        <a:ea typeface="Times New Roman" panose="02020603050405020304" pitchFamily="18" charset="0"/>
                      </a:endParaRPr>
                    </a:p>
                  </a:txBody>
                  <a:tcPr marL="63500" marR="63500" marT="63500" marB="63500"/>
                </a:tc>
                <a:tc>
                  <a:txBody>
                    <a:bodyPr/>
                    <a:lstStyle/>
                    <a:p>
                      <a:pPr marL="0" marR="0" algn="ctr">
                        <a:spcBef>
                          <a:spcPts val="0"/>
                        </a:spcBef>
                        <a:spcAft>
                          <a:spcPts val="0"/>
                        </a:spcAft>
                      </a:pPr>
                      <a:r>
                        <a:rPr lang="en-US" sz="1200">
                          <a:effectLst/>
                        </a:rPr>
                        <a:t>4710</a:t>
                      </a:r>
                      <a:endParaRPr lang="en-US" sz="1200">
                        <a:effectLst/>
                        <a:latin typeface="Calibri" panose="020F0502020204030204" pitchFamily="34" charset="0"/>
                        <a:ea typeface="Times New Roman" panose="02020603050405020304" pitchFamily="18" charset="0"/>
                      </a:endParaRPr>
                    </a:p>
                  </a:txBody>
                  <a:tcPr marL="63500" marR="63500" marT="63500" marB="63500"/>
                </a:tc>
                <a:tc>
                  <a:txBody>
                    <a:bodyPr/>
                    <a:lstStyle/>
                    <a:p>
                      <a:pPr marL="0" marR="0" algn="ctr">
                        <a:spcBef>
                          <a:spcPts val="0"/>
                        </a:spcBef>
                        <a:spcAft>
                          <a:spcPts val="0"/>
                        </a:spcAft>
                      </a:pPr>
                      <a:r>
                        <a:rPr lang="en-US" sz="1200" dirty="0">
                          <a:effectLst/>
                        </a:rPr>
                        <a:t>5750 (False Negatives)</a:t>
                      </a:r>
                      <a:endParaRPr lang="en-US" sz="1200" dirty="0">
                        <a:effectLst/>
                        <a:latin typeface="Calibri" panose="020F0502020204030204" pitchFamily="34" charset="0"/>
                        <a:ea typeface="Times New Roman" panose="02020603050405020304" pitchFamily="18" charset="0"/>
                      </a:endParaRPr>
                    </a:p>
                  </a:txBody>
                  <a:tcPr marL="63500" marR="63500" marT="63500" marB="63500"/>
                </a:tc>
                <a:tc>
                  <a:txBody>
                    <a:bodyPr/>
                    <a:lstStyle/>
                    <a:p>
                      <a:pPr marL="0" marR="0" algn="ctr">
                        <a:spcBef>
                          <a:spcPts val="0"/>
                        </a:spcBef>
                        <a:spcAft>
                          <a:spcPts val="0"/>
                        </a:spcAft>
                      </a:pPr>
                      <a:r>
                        <a:rPr lang="en-US" sz="1200">
                          <a:effectLst/>
                        </a:rPr>
                        <a:t>1273</a:t>
                      </a:r>
                      <a:endParaRPr lang="en-US" sz="1200">
                        <a:effectLst/>
                        <a:latin typeface="Calibri" panose="020F0502020204030204" pitchFamily="34" charset="0"/>
                        <a:ea typeface="Times New Roman" panose="02020603050405020304" pitchFamily="18" charset="0"/>
                      </a:endParaRPr>
                    </a:p>
                  </a:txBody>
                  <a:tcPr marL="63500" marR="63500" marT="63500" marB="63500"/>
                </a:tc>
                <a:tc>
                  <a:txBody>
                    <a:bodyPr/>
                    <a:lstStyle/>
                    <a:p>
                      <a:pPr marL="0" marR="0" algn="ctr">
                        <a:spcBef>
                          <a:spcPts val="0"/>
                        </a:spcBef>
                        <a:spcAft>
                          <a:spcPts val="0"/>
                        </a:spcAft>
                      </a:pPr>
                      <a:r>
                        <a:rPr lang="en-US" sz="1200" dirty="0">
                          <a:effectLst/>
                        </a:rPr>
                        <a:t>233 (True Positives)</a:t>
                      </a:r>
                      <a:endParaRPr lang="en-US" sz="1200" dirty="0">
                        <a:effectLst/>
                        <a:latin typeface="Calibri" panose="020F0502020204030204" pitchFamily="34" charset="0"/>
                        <a:ea typeface="Times New Roman" panose="02020603050405020304" pitchFamily="18" charset="0"/>
                      </a:endParaRPr>
                    </a:p>
                  </a:txBody>
                  <a:tcPr marL="63500" marR="63500" marT="63500" marB="63500"/>
                </a:tc>
                <a:extLst>
                  <a:ext uri="{0D108BD9-81ED-4DB2-BD59-A6C34878D82A}">
                    <a16:rowId xmlns:a16="http://schemas.microsoft.com/office/drawing/2014/main" val="2718653638"/>
                  </a:ext>
                </a:extLst>
              </a:tr>
              <a:tr h="486009">
                <a:tc>
                  <a:txBody>
                    <a:bodyPr/>
                    <a:lstStyle/>
                    <a:p>
                      <a:pPr marL="0" marR="0">
                        <a:spcBef>
                          <a:spcPts val="0"/>
                        </a:spcBef>
                        <a:spcAft>
                          <a:spcPts val="0"/>
                        </a:spcAft>
                      </a:pPr>
                      <a:r>
                        <a:rPr lang="en-US" sz="1200">
                          <a:effectLst/>
                        </a:rPr>
                        <a:t>Precision</a:t>
                      </a:r>
                      <a:endParaRPr lang="en-US" sz="1200">
                        <a:effectLst/>
                        <a:latin typeface="Calibri" panose="020F0502020204030204" pitchFamily="34" charset="0"/>
                        <a:ea typeface="Times New Roman" panose="02020603050405020304" pitchFamily="18" charset="0"/>
                      </a:endParaRPr>
                    </a:p>
                  </a:txBody>
                  <a:tcPr marL="63500" marR="63500" marT="63500" marB="63500"/>
                </a:tc>
                <a:tc>
                  <a:txBody>
                    <a:bodyPr/>
                    <a:lstStyle/>
                    <a:p>
                      <a:pPr marL="0" marR="0" algn="ctr">
                        <a:spcBef>
                          <a:spcPts val="0"/>
                        </a:spcBef>
                        <a:spcAft>
                          <a:spcPts val="0"/>
                        </a:spcAft>
                      </a:pPr>
                      <a:r>
                        <a:rPr lang="en-US" sz="1200">
                          <a:effectLst/>
                        </a:rPr>
                        <a:t>0.85</a:t>
                      </a:r>
                      <a:endParaRPr lang="en-US" sz="1200">
                        <a:effectLst/>
                        <a:latin typeface="Calibri" panose="020F0502020204030204" pitchFamily="34" charset="0"/>
                        <a:ea typeface="Times New Roman" panose="02020603050405020304" pitchFamily="18" charset="0"/>
                      </a:endParaRPr>
                    </a:p>
                  </a:txBody>
                  <a:tcPr marL="63500" marR="63500" marT="63500" marB="63500"/>
                </a:tc>
                <a:tc>
                  <a:txBody>
                    <a:bodyPr/>
                    <a:lstStyle/>
                    <a:p>
                      <a:pPr marL="0" marR="0" algn="ctr">
                        <a:spcBef>
                          <a:spcPts val="0"/>
                        </a:spcBef>
                        <a:spcAft>
                          <a:spcPts val="0"/>
                        </a:spcAft>
                      </a:pPr>
                      <a:r>
                        <a:rPr lang="en-US" sz="1200">
                          <a:effectLst/>
                        </a:rPr>
                        <a:t>0.83</a:t>
                      </a:r>
                      <a:endParaRPr lang="en-US" sz="1200">
                        <a:effectLst/>
                        <a:latin typeface="Calibri" panose="020F0502020204030204" pitchFamily="34" charset="0"/>
                        <a:ea typeface="Times New Roman" panose="02020603050405020304" pitchFamily="18" charset="0"/>
                      </a:endParaRPr>
                    </a:p>
                  </a:txBody>
                  <a:tcPr marL="63500" marR="63500" marT="63500" marB="63500"/>
                </a:tc>
                <a:tc>
                  <a:txBody>
                    <a:bodyPr/>
                    <a:lstStyle/>
                    <a:p>
                      <a:pPr marL="0" marR="0" algn="ctr">
                        <a:spcBef>
                          <a:spcPts val="0"/>
                        </a:spcBef>
                        <a:spcAft>
                          <a:spcPts val="0"/>
                        </a:spcAft>
                      </a:pPr>
                      <a:r>
                        <a:rPr lang="en-US" sz="1200">
                          <a:effectLst/>
                        </a:rPr>
                        <a:t>0.35</a:t>
                      </a:r>
                      <a:endParaRPr lang="en-US" sz="1200">
                        <a:effectLst/>
                        <a:latin typeface="Calibri" panose="020F0502020204030204" pitchFamily="34" charset="0"/>
                        <a:ea typeface="Times New Roman" panose="02020603050405020304" pitchFamily="18" charset="0"/>
                      </a:endParaRPr>
                    </a:p>
                  </a:txBody>
                  <a:tcPr marL="63500" marR="63500" marT="63500" marB="63500"/>
                </a:tc>
                <a:tc>
                  <a:txBody>
                    <a:bodyPr/>
                    <a:lstStyle/>
                    <a:p>
                      <a:pPr marL="0" marR="0" algn="ctr">
                        <a:spcBef>
                          <a:spcPts val="0"/>
                        </a:spcBef>
                        <a:spcAft>
                          <a:spcPts val="0"/>
                        </a:spcAft>
                      </a:pPr>
                      <a:r>
                        <a:rPr lang="en-US" sz="1200" dirty="0">
                          <a:effectLst/>
                        </a:rPr>
                        <a:t>0.54</a:t>
                      </a:r>
                      <a:endParaRPr lang="en-US" sz="1200" dirty="0">
                        <a:effectLst/>
                        <a:latin typeface="Calibri" panose="020F0502020204030204" pitchFamily="34" charset="0"/>
                        <a:ea typeface="Times New Roman" panose="02020603050405020304" pitchFamily="18" charset="0"/>
                      </a:endParaRPr>
                    </a:p>
                  </a:txBody>
                  <a:tcPr marL="63500" marR="63500" marT="63500" marB="63500"/>
                </a:tc>
                <a:extLst>
                  <a:ext uri="{0D108BD9-81ED-4DB2-BD59-A6C34878D82A}">
                    <a16:rowId xmlns:a16="http://schemas.microsoft.com/office/drawing/2014/main" val="1265315883"/>
                  </a:ext>
                </a:extLst>
              </a:tr>
              <a:tr h="486009">
                <a:tc>
                  <a:txBody>
                    <a:bodyPr/>
                    <a:lstStyle/>
                    <a:p>
                      <a:pPr marL="0" marR="0">
                        <a:spcBef>
                          <a:spcPts val="0"/>
                        </a:spcBef>
                        <a:spcAft>
                          <a:spcPts val="0"/>
                        </a:spcAft>
                      </a:pPr>
                      <a:r>
                        <a:rPr lang="en-US" sz="1200">
                          <a:effectLst/>
                        </a:rPr>
                        <a:t>Recall</a:t>
                      </a:r>
                      <a:endParaRPr lang="en-US" sz="1200">
                        <a:effectLst/>
                        <a:latin typeface="Calibri" panose="020F0502020204030204" pitchFamily="34" charset="0"/>
                        <a:ea typeface="Times New Roman" panose="02020603050405020304" pitchFamily="18" charset="0"/>
                      </a:endParaRPr>
                    </a:p>
                  </a:txBody>
                  <a:tcPr marL="63500" marR="63500" marT="63500" marB="63500"/>
                </a:tc>
                <a:tc>
                  <a:txBody>
                    <a:bodyPr/>
                    <a:lstStyle/>
                    <a:p>
                      <a:pPr marL="0" marR="0" algn="ctr">
                        <a:spcBef>
                          <a:spcPts val="0"/>
                        </a:spcBef>
                        <a:spcAft>
                          <a:spcPts val="0"/>
                        </a:spcAft>
                      </a:pPr>
                      <a:r>
                        <a:rPr lang="en-US" sz="1200">
                          <a:effectLst/>
                        </a:rPr>
                        <a:t>0.92</a:t>
                      </a:r>
                      <a:endParaRPr lang="en-US" sz="1200">
                        <a:effectLst/>
                        <a:latin typeface="Calibri" panose="020F0502020204030204" pitchFamily="34" charset="0"/>
                        <a:ea typeface="Times New Roman" panose="02020603050405020304" pitchFamily="18" charset="0"/>
                      </a:endParaRPr>
                    </a:p>
                  </a:txBody>
                  <a:tcPr marL="63500" marR="63500" marT="63500" marB="63500"/>
                </a:tc>
                <a:tc>
                  <a:txBody>
                    <a:bodyPr/>
                    <a:lstStyle/>
                    <a:p>
                      <a:pPr marL="0" marR="0" algn="ctr">
                        <a:spcBef>
                          <a:spcPts val="0"/>
                        </a:spcBef>
                        <a:spcAft>
                          <a:spcPts val="0"/>
                        </a:spcAft>
                      </a:pPr>
                      <a:r>
                        <a:rPr lang="en-US" sz="1200">
                          <a:effectLst/>
                        </a:rPr>
                        <a:t>0.99</a:t>
                      </a:r>
                      <a:endParaRPr lang="en-US" sz="1200">
                        <a:effectLst/>
                        <a:latin typeface="Calibri" panose="020F0502020204030204" pitchFamily="34" charset="0"/>
                        <a:ea typeface="Times New Roman" panose="02020603050405020304" pitchFamily="18" charset="0"/>
                      </a:endParaRPr>
                    </a:p>
                  </a:txBody>
                  <a:tcPr marL="63500" marR="63500" marT="63500" marB="63500"/>
                </a:tc>
                <a:tc>
                  <a:txBody>
                    <a:bodyPr/>
                    <a:lstStyle/>
                    <a:p>
                      <a:pPr marL="0" marR="0" algn="ctr">
                        <a:spcBef>
                          <a:spcPts val="0"/>
                        </a:spcBef>
                        <a:spcAft>
                          <a:spcPts val="0"/>
                        </a:spcAft>
                      </a:pPr>
                      <a:r>
                        <a:rPr lang="en-US" sz="1200">
                          <a:effectLst/>
                        </a:rPr>
                        <a:t>0.21</a:t>
                      </a:r>
                      <a:endParaRPr lang="en-US" sz="1200">
                        <a:effectLst/>
                        <a:latin typeface="Calibri" panose="020F0502020204030204" pitchFamily="34" charset="0"/>
                        <a:ea typeface="Times New Roman" panose="02020603050405020304" pitchFamily="18" charset="0"/>
                      </a:endParaRPr>
                    </a:p>
                  </a:txBody>
                  <a:tcPr marL="63500" marR="63500" marT="63500" marB="63500"/>
                </a:tc>
                <a:tc>
                  <a:txBody>
                    <a:bodyPr/>
                    <a:lstStyle/>
                    <a:p>
                      <a:pPr marL="0" marR="0" algn="ctr">
                        <a:spcBef>
                          <a:spcPts val="0"/>
                        </a:spcBef>
                        <a:spcAft>
                          <a:spcPts val="0"/>
                        </a:spcAft>
                      </a:pPr>
                      <a:r>
                        <a:rPr lang="en-US" sz="1200" dirty="0">
                          <a:effectLst/>
                        </a:rPr>
                        <a:t>0.04</a:t>
                      </a:r>
                      <a:endParaRPr lang="en-US" sz="1200" dirty="0">
                        <a:effectLst/>
                        <a:latin typeface="Calibri" panose="020F0502020204030204" pitchFamily="34" charset="0"/>
                        <a:ea typeface="Times New Roman" panose="02020603050405020304" pitchFamily="18" charset="0"/>
                      </a:endParaRPr>
                    </a:p>
                  </a:txBody>
                  <a:tcPr marL="63500" marR="63500" marT="63500" marB="63500"/>
                </a:tc>
                <a:extLst>
                  <a:ext uri="{0D108BD9-81ED-4DB2-BD59-A6C34878D82A}">
                    <a16:rowId xmlns:a16="http://schemas.microsoft.com/office/drawing/2014/main" val="336662199"/>
                  </a:ext>
                </a:extLst>
              </a:tr>
              <a:tr h="486009">
                <a:tc>
                  <a:txBody>
                    <a:bodyPr/>
                    <a:lstStyle/>
                    <a:p>
                      <a:pPr marL="0" marR="0">
                        <a:spcBef>
                          <a:spcPts val="0"/>
                        </a:spcBef>
                        <a:spcAft>
                          <a:spcPts val="0"/>
                        </a:spcAft>
                      </a:pPr>
                      <a:r>
                        <a:rPr lang="en-US" sz="1200">
                          <a:effectLst/>
                        </a:rPr>
                        <a:t>f1-score</a:t>
                      </a:r>
                      <a:endParaRPr lang="en-US" sz="1200">
                        <a:effectLst/>
                        <a:latin typeface="Calibri" panose="020F0502020204030204" pitchFamily="34" charset="0"/>
                        <a:ea typeface="Times New Roman" panose="02020603050405020304" pitchFamily="18" charset="0"/>
                      </a:endParaRPr>
                    </a:p>
                  </a:txBody>
                  <a:tcPr marL="63500" marR="63500" marT="63500" marB="63500"/>
                </a:tc>
                <a:tc>
                  <a:txBody>
                    <a:bodyPr/>
                    <a:lstStyle/>
                    <a:p>
                      <a:pPr marL="0" marR="0" algn="ctr">
                        <a:spcBef>
                          <a:spcPts val="0"/>
                        </a:spcBef>
                        <a:spcAft>
                          <a:spcPts val="0"/>
                        </a:spcAft>
                      </a:pPr>
                      <a:r>
                        <a:rPr lang="en-US" sz="1200" dirty="0">
                          <a:effectLst/>
                        </a:rPr>
                        <a:t>0.88</a:t>
                      </a:r>
                      <a:endParaRPr lang="en-US" sz="1200" dirty="0">
                        <a:effectLst/>
                        <a:latin typeface="Calibri" panose="020F0502020204030204" pitchFamily="34" charset="0"/>
                        <a:ea typeface="Times New Roman" panose="02020603050405020304" pitchFamily="18" charset="0"/>
                      </a:endParaRPr>
                    </a:p>
                  </a:txBody>
                  <a:tcPr marL="63500" marR="63500" marT="63500" marB="63500"/>
                </a:tc>
                <a:tc>
                  <a:txBody>
                    <a:bodyPr/>
                    <a:lstStyle/>
                    <a:p>
                      <a:pPr marL="0" marR="0" algn="ctr">
                        <a:spcBef>
                          <a:spcPts val="0"/>
                        </a:spcBef>
                        <a:spcAft>
                          <a:spcPts val="0"/>
                        </a:spcAft>
                      </a:pPr>
                      <a:r>
                        <a:rPr lang="en-US" sz="1200">
                          <a:effectLst/>
                        </a:rPr>
                        <a:t>0.90</a:t>
                      </a:r>
                      <a:endParaRPr lang="en-US" sz="1200">
                        <a:effectLst/>
                        <a:latin typeface="Calibri" panose="020F0502020204030204" pitchFamily="34" charset="0"/>
                        <a:ea typeface="Times New Roman" panose="02020603050405020304" pitchFamily="18" charset="0"/>
                      </a:endParaRPr>
                    </a:p>
                  </a:txBody>
                  <a:tcPr marL="63500" marR="63500" marT="63500" marB="63500"/>
                </a:tc>
                <a:tc>
                  <a:txBody>
                    <a:bodyPr/>
                    <a:lstStyle/>
                    <a:p>
                      <a:pPr marL="0" marR="0" algn="ctr">
                        <a:spcBef>
                          <a:spcPts val="0"/>
                        </a:spcBef>
                        <a:spcAft>
                          <a:spcPts val="0"/>
                        </a:spcAft>
                      </a:pPr>
                      <a:r>
                        <a:rPr lang="en-US" sz="1200">
                          <a:effectLst/>
                        </a:rPr>
                        <a:t>0.27</a:t>
                      </a:r>
                      <a:endParaRPr lang="en-US" sz="1200">
                        <a:effectLst/>
                        <a:latin typeface="Calibri" panose="020F0502020204030204" pitchFamily="34" charset="0"/>
                        <a:ea typeface="Times New Roman" panose="02020603050405020304" pitchFamily="18" charset="0"/>
                      </a:endParaRPr>
                    </a:p>
                  </a:txBody>
                  <a:tcPr marL="63500" marR="63500" marT="63500" marB="63500"/>
                </a:tc>
                <a:tc>
                  <a:txBody>
                    <a:bodyPr/>
                    <a:lstStyle/>
                    <a:p>
                      <a:pPr marL="0" marR="0" algn="ctr">
                        <a:spcBef>
                          <a:spcPts val="0"/>
                        </a:spcBef>
                        <a:spcAft>
                          <a:spcPts val="0"/>
                        </a:spcAft>
                      </a:pPr>
                      <a:r>
                        <a:rPr lang="en-US" sz="1200" dirty="0">
                          <a:effectLst/>
                        </a:rPr>
                        <a:t>0.07</a:t>
                      </a:r>
                      <a:endParaRPr lang="en-US" sz="1200" dirty="0">
                        <a:effectLst/>
                        <a:latin typeface="Calibri" panose="020F0502020204030204" pitchFamily="34" charset="0"/>
                        <a:ea typeface="Times New Roman" panose="02020603050405020304" pitchFamily="18" charset="0"/>
                      </a:endParaRPr>
                    </a:p>
                  </a:txBody>
                  <a:tcPr marL="63500" marR="63500" marT="63500" marB="63500"/>
                </a:tc>
                <a:extLst>
                  <a:ext uri="{0D108BD9-81ED-4DB2-BD59-A6C34878D82A}">
                    <a16:rowId xmlns:a16="http://schemas.microsoft.com/office/drawing/2014/main" val="2080349344"/>
                  </a:ext>
                </a:extLst>
              </a:tr>
            </a:tbl>
          </a:graphicData>
        </a:graphic>
      </p:graphicFrame>
      <p:sp>
        <p:nvSpPr>
          <p:cNvPr id="9" name="Rectangle 8">
            <a:extLst>
              <a:ext uri="{FF2B5EF4-FFF2-40B4-BE49-F238E27FC236}">
                <a16:creationId xmlns:a16="http://schemas.microsoft.com/office/drawing/2014/main" id="{FE2B6A81-6B70-1370-495A-557212F819C6}"/>
              </a:ext>
            </a:extLst>
          </p:cNvPr>
          <p:cNvSpPr/>
          <p:nvPr/>
        </p:nvSpPr>
        <p:spPr>
          <a:xfrm>
            <a:off x="7098145" y="3782290"/>
            <a:ext cx="2641600" cy="121920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Folded Corner 9">
            <a:extLst>
              <a:ext uri="{FF2B5EF4-FFF2-40B4-BE49-F238E27FC236}">
                <a16:creationId xmlns:a16="http://schemas.microsoft.com/office/drawing/2014/main" id="{4F883AD5-6749-7F9A-A6FC-86BBF7DD00A8}"/>
              </a:ext>
            </a:extLst>
          </p:cNvPr>
          <p:cNvSpPr/>
          <p:nvPr/>
        </p:nvSpPr>
        <p:spPr>
          <a:xfrm>
            <a:off x="8091055" y="5634182"/>
            <a:ext cx="3297381" cy="785091"/>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ea typeface="Times New Roman" panose="02020603050405020304" pitchFamily="18" charset="0"/>
              </a:rPr>
              <a:t>C</a:t>
            </a:r>
            <a:r>
              <a:rPr lang="en-US" sz="1800" dirty="0">
                <a:effectLst/>
                <a:latin typeface="Times New Roman" panose="02020603050405020304" pitchFamily="18" charset="0"/>
                <a:ea typeface="Times New Roman" panose="02020603050405020304" pitchFamily="18" charset="0"/>
              </a:rPr>
              <a:t>orrectly predicting delayed flights need to be improved. </a:t>
            </a:r>
            <a:endParaRPr lang="en-US" dirty="0"/>
          </a:p>
        </p:txBody>
      </p:sp>
      <p:sp>
        <p:nvSpPr>
          <p:cNvPr id="2" name="TextBox 1">
            <a:extLst>
              <a:ext uri="{FF2B5EF4-FFF2-40B4-BE49-F238E27FC236}">
                <a16:creationId xmlns:a16="http://schemas.microsoft.com/office/drawing/2014/main" id="{63045C6D-8460-F27F-EA1A-AE1A0F79335F}"/>
              </a:ext>
            </a:extLst>
          </p:cNvPr>
          <p:cNvSpPr txBox="1"/>
          <p:nvPr/>
        </p:nvSpPr>
        <p:spPr>
          <a:xfrm>
            <a:off x="591671" y="5862918"/>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032ACE4B-C421-D387-62ED-C21EC3FC8B9C}"/>
              </a:ext>
            </a:extLst>
          </p:cNvPr>
          <p:cNvSpPr txBox="1"/>
          <p:nvPr/>
        </p:nvSpPr>
        <p:spPr>
          <a:xfrm>
            <a:off x="265579" y="5565062"/>
            <a:ext cx="6205816" cy="923330"/>
          </a:xfrm>
          <a:prstGeom prst="rect">
            <a:avLst/>
          </a:prstGeom>
          <a:noFill/>
        </p:spPr>
        <p:txBody>
          <a:bodyPr wrap="square">
            <a:spAutoFit/>
          </a:bodyPr>
          <a:lstStyle/>
          <a:p>
            <a:pPr algn="l"/>
            <a:r>
              <a:rPr lang="en-US" b="0" i="0" dirty="0">
                <a:solidFill>
                  <a:schemeClr val="accent1">
                    <a:lumMod val="20000"/>
                    <a:lumOff val="80000"/>
                  </a:schemeClr>
                </a:solidFill>
                <a:effectLst/>
                <a:latin typeface="Söhne"/>
              </a:rPr>
              <a:t>Precision = True Positives / (True Positives + False Positives)</a:t>
            </a:r>
          </a:p>
          <a:p>
            <a:pPr algn="l"/>
            <a:r>
              <a:rPr lang="en-US" b="0" i="0" dirty="0">
                <a:solidFill>
                  <a:schemeClr val="accent1">
                    <a:lumMod val="20000"/>
                    <a:lumOff val="80000"/>
                  </a:schemeClr>
                </a:solidFill>
                <a:effectLst/>
                <a:latin typeface="Söhne"/>
              </a:rPr>
              <a:t>Recall = True Positives / (True Positives + False Negatives)</a:t>
            </a:r>
          </a:p>
          <a:p>
            <a:pPr algn="l"/>
            <a:r>
              <a:rPr lang="en-US" b="0" i="0" dirty="0">
                <a:solidFill>
                  <a:schemeClr val="accent1">
                    <a:lumMod val="20000"/>
                    <a:lumOff val="80000"/>
                  </a:schemeClr>
                </a:solidFill>
                <a:effectLst/>
                <a:latin typeface="Söhne"/>
              </a:rPr>
              <a:t>F1 score = 2 * (precision * recall) / (precision + recall)</a:t>
            </a:r>
          </a:p>
        </p:txBody>
      </p:sp>
    </p:spTree>
    <p:extLst>
      <p:ext uri="{BB962C8B-B14F-4D97-AF65-F5344CB8AC3E}">
        <p14:creationId xmlns:p14="http://schemas.microsoft.com/office/powerpoint/2010/main" val="664956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ight bulb on yellow background with sketched light beams and cord">
            <a:extLst>
              <a:ext uri="{FF2B5EF4-FFF2-40B4-BE49-F238E27FC236}">
                <a16:creationId xmlns:a16="http://schemas.microsoft.com/office/drawing/2014/main" id="{878860AF-77B1-551A-120E-3B98000F8EA1}"/>
              </a:ext>
            </a:extLst>
          </p:cNvPr>
          <p:cNvPicPr>
            <a:picLocks noChangeAspect="1"/>
          </p:cNvPicPr>
          <p:nvPr/>
        </p:nvPicPr>
        <p:blipFill rotWithShape="1">
          <a:blip r:embed="rId3">
            <a:alphaModFix amt="20000"/>
          </a:blip>
          <a:srcRect t="8537"/>
          <a:stretch/>
        </p:blipFill>
        <p:spPr>
          <a:xfrm>
            <a:off x="20" y="193974"/>
            <a:ext cx="12191980" cy="6857990"/>
          </a:xfrm>
          <a:prstGeom prst="rect">
            <a:avLst/>
          </a:prstGeom>
        </p:spPr>
      </p:pic>
      <p:sp>
        <p:nvSpPr>
          <p:cNvPr id="5" name="Title 1">
            <a:extLst>
              <a:ext uri="{FF2B5EF4-FFF2-40B4-BE49-F238E27FC236}">
                <a16:creationId xmlns:a16="http://schemas.microsoft.com/office/drawing/2014/main" id="{1D64A2B1-B4D8-0A1E-CD70-8F6BF404BE22}"/>
              </a:ext>
            </a:extLst>
          </p:cNvPr>
          <p:cNvSpPr>
            <a:spLocks noGrp="1"/>
          </p:cNvSpPr>
          <p:nvPr>
            <p:ph type="title"/>
          </p:nvPr>
        </p:nvSpPr>
        <p:spPr>
          <a:xfrm>
            <a:off x="685801" y="609600"/>
            <a:ext cx="10131425" cy="1456267"/>
          </a:xfrm>
        </p:spPr>
        <p:txBody>
          <a:bodyPr>
            <a:normAutofit fontScale="90000"/>
          </a:bodyPr>
          <a:lstStyle/>
          <a:p>
            <a:r>
              <a:rPr lang="en-US" b="1" dirty="0">
                <a:latin typeface="Times New Roman" panose="02020603050405020304" pitchFamily="18" charset="0"/>
                <a:cs typeface="Times New Roman" panose="02020603050405020304" pitchFamily="18" charset="0"/>
              </a:rPr>
              <a:t>Model Results Comparison </a:t>
            </a:r>
            <a:r>
              <a:rPr lang="en-US" altLang="zh-CN" b="1" dirty="0">
                <a:latin typeface="Times New Roman" panose="02020603050405020304" pitchFamily="18" charset="0"/>
                <a:cs typeface="Times New Roman" panose="02020603050405020304" pitchFamily="18" charset="0"/>
              </a:rPr>
              <a:t>——</a:t>
            </a:r>
            <a:br>
              <a:rPr lang="en-US" altLang="zh-CN" b="1"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Area Under Curve (AUC)</a:t>
            </a:r>
            <a:br>
              <a:rPr lang="en-US" altLang="zh-CN"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2" name="Picture 1" descr="Chart, line chart&#10;&#10;Description automatically generated">
            <a:extLst>
              <a:ext uri="{FF2B5EF4-FFF2-40B4-BE49-F238E27FC236}">
                <a16:creationId xmlns:a16="http://schemas.microsoft.com/office/drawing/2014/main" id="{2B9145F2-0A3E-2544-320E-4401967B3C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9191" y="1797973"/>
            <a:ext cx="4502554" cy="4622633"/>
          </a:xfrm>
          <a:prstGeom prst="rect">
            <a:avLst/>
          </a:prstGeom>
        </p:spPr>
      </p:pic>
      <p:sp>
        <p:nvSpPr>
          <p:cNvPr id="3" name="TextBox 2">
            <a:extLst>
              <a:ext uri="{FF2B5EF4-FFF2-40B4-BE49-F238E27FC236}">
                <a16:creationId xmlns:a16="http://schemas.microsoft.com/office/drawing/2014/main" id="{8267EBBD-8A8F-8D07-839F-AC58F1A73B8E}"/>
              </a:ext>
            </a:extLst>
          </p:cNvPr>
          <p:cNvSpPr txBox="1"/>
          <p:nvPr/>
        </p:nvSpPr>
        <p:spPr>
          <a:xfrm>
            <a:off x="6207096" y="2505670"/>
            <a:ext cx="5065713" cy="1846659"/>
          </a:xfrm>
          <a:prstGeom prst="rect">
            <a:avLst/>
          </a:prstGeom>
          <a:noFill/>
        </p:spPr>
        <p:txBody>
          <a:bodyPr wrap="square" rtlCol="0">
            <a:spAutoFit/>
          </a:bodyPr>
          <a:lstStyle/>
          <a:p>
            <a:r>
              <a:rPr lang="en-US" sz="3200" dirty="0">
                <a:latin typeface="Times New Roman" panose="02020603050405020304" pitchFamily="18" charset="0"/>
                <a:ea typeface="Times New Roman" panose="02020603050405020304" pitchFamily="18" charset="0"/>
              </a:rPr>
              <a:t>T</a:t>
            </a:r>
            <a:r>
              <a:rPr lang="en-US" sz="3200" dirty="0">
                <a:effectLst/>
                <a:latin typeface="Times New Roman" panose="02020603050405020304" pitchFamily="18" charset="0"/>
                <a:ea typeface="Times New Roman" panose="02020603050405020304" pitchFamily="18" charset="0"/>
              </a:rPr>
              <a:t>he performance of the Logistic Regression model is superior, based on AUC.</a:t>
            </a:r>
          </a:p>
          <a:p>
            <a:endParaRPr lang="en-US" dirty="0"/>
          </a:p>
        </p:txBody>
      </p:sp>
    </p:spTree>
    <p:extLst>
      <p:ext uri="{BB962C8B-B14F-4D97-AF65-F5344CB8AC3E}">
        <p14:creationId xmlns:p14="http://schemas.microsoft.com/office/powerpoint/2010/main" val="291256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9" name="Rectangle 8">
            <a:extLst>
              <a:ext uri="{FF2B5EF4-FFF2-40B4-BE49-F238E27FC236}">
                <a16:creationId xmlns:a16="http://schemas.microsoft.com/office/drawing/2014/main" id="{1BE7BD64-C268-4BE6-8D67-F5DD171F0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D6C6E9A-567D-4054-B920-2E1BAF6D24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rcRect/>
          <a:stretch>
            <a:fillRect/>
          </a:stretch>
        </p:blipFill>
        <p:spPr>
          <a:xfrm>
            <a:off x="1" y="0"/>
            <a:ext cx="9676190" cy="5442857"/>
          </a:xfrm>
          <a:custGeom>
            <a:avLst/>
            <a:gdLst>
              <a:gd name="connsiteX0" fmla="*/ 0 w 9676190"/>
              <a:gd name="connsiteY0" fmla="*/ 0 h 5442857"/>
              <a:gd name="connsiteX1" fmla="*/ 9676190 w 9676190"/>
              <a:gd name="connsiteY1" fmla="*/ 0 h 5442857"/>
              <a:gd name="connsiteX2" fmla="*/ 9676190 w 9676190"/>
              <a:gd name="connsiteY2" fmla="*/ 5442857 h 5442857"/>
              <a:gd name="connsiteX3" fmla="*/ 1890711 w 9676190"/>
              <a:gd name="connsiteY3" fmla="*/ 5442857 h 5442857"/>
              <a:gd name="connsiteX4" fmla="*/ 1883227 w 9676190"/>
              <a:gd name="connsiteY4" fmla="*/ 5203371 h 5442857"/>
              <a:gd name="connsiteX5" fmla="*/ 1872341 w 9676190"/>
              <a:gd name="connsiteY5" fmla="*/ 5170714 h 5442857"/>
              <a:gd name="connsiteX6" fmla="*/ 1828798 w 9676190"/>
              <a:gd name="connsiteY6" fmla="*/ 5116285 h 5442857"/>
              <a:gd name="connsiteX7" fmla="*/ 1796141 w 9676190"/>
              <a:gd name="connsiteY7" fmla="*/ 4953000 h 5442857"/>
              <a:gd name="connsiteX8" fmla="*/ 1817912 w 9676190"/>
              <a:gd name="connsiteY8" fmla="*/ 4909457 h 5442857"/>
              <a:gd name="connsiteX9" fmla="*/ 1741712 w 9676190"/>
              <a:gd name="connsiteY9" fmla="*/ 4789714 h 5442857"/>
              <a:gd name="connsiteX10" fmla="*/ 1730827 w 9676190"/>
              <a:gd name="connsiteY10" fmla="*/ 4757057 h 5442857"/>
              <a:gd name="connsiteX11" fmla="*/ 1687284 w 9676190"/>
              <a:gd name="connsiteY11" fmla="*/ 4702628 h 5442857"/>
              <a:gd name="connsiteX12" fmla="*/ 1632855 w 9676190"/>
              <a:gd name="connsiteY12" fmla="*/ 4593771 h 5442857"/>
              <a:gd name="connsiteX13" fmla="*/ 1600198 w 9676190"/>
              <a:gd name="connsiteY13" fmla="*/ 4572000 h 5442857"/>
              <a:gd name="connsiteX14" fmla="*/ 1578427 w 9676190"/>
              <a:gd name="connsiteY14" fmla="*/ 4550228 h 5442857"/>
              <a:gd name="connsiteX15" fmla="*/ 1556655 w 9676190"/>
              <a:gd name="connsiteY15" fmla="*/ 4517571 h 5442857"/>
              <a:gd name="connsiteX16" fmla="*/ 1523998 w 9676190"/>
              <a:gd name="connsiteY16" fmla="*/ 4506685 h 5442857"/>
              <a:gd name="connsiteX17" fmla="*/ 1491341 w 9676190"/>
              <a:gd name="connsiteY17" fmla="*/ 4484914 h 5442857"/>
              <a:gd name="connsiteX18" fmla="*/ 1415141 w 9676190"/>
              <a:gd name="connsiteY18" fmla="*/ 4463143 h 5442857"/>
              <a:gd name="connsiteX19" fmla="*/ 1349827 w 9676190"/>
              <a:gd name="connsiteY19" fmla="*/ 4397828 h 5442857"/>
              <a:gd name="connsiteX20" fmla="*/ 1328055 w 9676190"/>
              <a:gd name="connsiteY20" fmla="*/ 4376057 h 5442857"/>
              <a:gd name="connsiteX21" fmla="*/ 1295398 w 9676190"/>
              <a:gd name="connsiteY21" fmla="*/ 4354285 h 5442857"/>
              <a:gd name="connsiteX22" fmla="*/ 1262741 w 9676190"/>
              <a:gd name="connsiteY22" fmla="*/ 4321628 h 5442857"/>
              <a:gd name="connsiteX23" fmla="*/ 1197427 w 9676190"/>
              <a:gd name="connsiteY23" fmla="*/ 4299857 h 5442857"/>
              <a:gd name="connsiteX24" fmla="*/ 1153884 w 9676190"/>
              <a:gd name="connsiteY24" fmla="*/ 4288971 h 5442857"/>
              <a:gd name="connsiteX25" fmla="*/ 1088570 w 9676190"/>
              <a:gd name="connsiteY25" fmla="*/ 4267200 h 5442857"/>
              <a:gd name="connsiteX26" fmla="*/ 1023255 w 9676190"/>
              <a:gd name="connsiteY26" fmla="*/ 4223657 h 5442857"/>
              <a:gd name="connsiteX27" fmla="*/ 1001484 w 9676190"/>
              <a:gd name="connsiteY27" fmla="*/ 4201885 h 5442857"/>
              <a:gd name="connsiteX28" fmla="*/ 947055 w 9676190"/>
              <a:gd name="connsiteY28" fmla="*/ 4191000 h 5442857"/>
              <a:gd name="connsiteX29" fmla="*/ 903512 w 9676190"/>
              <a:gd name="connsiteY29" fmla="*/ 4180114 h 5442857"/>
              <a:gd name="connsiteX30" fmla="*/ 870855 w 9676190"/>
              <a:gd name="connsiteY30" fmla="*/ 4158343 h 5442857"/>
              <a:gd name="connsiteX31" fmla="*/ 805541 w 9676190"/>
              <a:gd name="connsiteY31" fmla="*/ 4136571 h 5442857"/>
              <a:gd name="connsiteX32" fmla="*/ 772884 w 9676190"/>
              <a:gd name="connsiteY32" fmla="*/ 4125685 h 5442857"/>
              <a:gd name="connsiteX33" fmla="*/ 707570 w 9676190"/>
              <a:gd name="connsiteY33" fmla="*/ 4103914 h 5442857"/>
              <a:gd name="connsiteX34" fmla="*/ 674912 w 9676190"/>
              <a:gd name="connsiteY34" fmla="*/ 4093028 h 5442857"/>
              <a:gd name="connsiteX35" fmla="*/ 631370 w 9676190"/>
              <a:gd name="connsiteY35" fmla="*/ 4082143 h 5442857"/>
              <a:gd name="connsiteX36" fmla="*/ 359227 w 9676190"/>
              <a:gd name="connsiteY36" fmla="*/ 4093028 h 5442857"/>
              <a:gd name="connsiteX37" fmla="*/ 293912 w 9676190"/>
              <a:gd name="connsiteY37" fmla="*/ 4136571 h 5442857"/>
              <a:gd name="connsiteX38" fmla="*/ 217712 w 9676190"/>
              <a:gd name="connsiteY38" fmla="*/ 4158343 h 5442857"/>
              <a:gd name="connsiteX39" fmla="*/ 185055 w 9676190"/>
              <a:gd name="connsiteY39" fmla="*/ 4180114 h 5442857"/>
              <a:gd name="connsiteX40" fmla="*/ 141512 w 9676190"/>
              <a:gd name="connsiteY40" fmla="*/ 4201885 h 5442857"/>
              <a:gd name="connsiteX41" fmla="*/ 119741 w 9676190"/>
              <a:gd name="connsiteY41" fmla="*/ 4223657 h 5442857"/>
              <a:gd name="connsiteX42" fmla="*/ 87084 w 9676190"/>
              <a:gd name="connsiteY42" fmla="*/ 4234543 h 5442857"/>
              <a:gd name="connsiteX43" fmla="*/ 10884 w 9676190"/>
              <a:gd name="connsiteY43" fmla="*/ 4278085 h 5442857"/>
              <a:gd name="connsiteX44" fmla="*/ 0 w 9676190"/>
              <a:gd name="connsiteY44" fmla="*/ 4287781 h 544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676190" h="5442857">
                <a:moveTo>
                  <a:pt x="0" y="0"/>
                </a:moveTo>
                <a:lnTo>
                  <a:pt x="9676190" y="0"/>
                </a:lnTo>
                <a:lnTo>
                  <a:pt x="9676190" y="5442857"/>
                </a:lnTo>
                <a:lnTo>
                  <a:pt x="1890711" y="5442857"/>
                </a:lnTo>
                <a:lnTo>
                  <a:pt x="1883227" y="5203371"/>
                </a:lnTo>
                <a:cubicBezTo>
                  <a:pt x="1882572" y="5191915"/>
                  <a:pt x="1877473" y="5180977"/>
                  <a:pt x="1872341" y="5170714"/>
                </a:cubicBezTo>
                <a:cubicBezTo>
                  <a:pt x="1858608" y="5143249"/>
                  <a:pt x="1849049" y="5136536"/>
                  <a:pt x="1828798" y="5116285"/>
                </a:cubicBezTo>
                <a:cubicBezTo>
                  <a:pt x="1791950" y="5005739"/>
                  <a:pt x="1816272" y="5093911"/>
                  <a:pt x="1796141" y="4953000"/>
                </a:cubicBezTo>
                <a:cubicBezTo>
                  <a:pt x="1793524" y="4934684"/>
                  <a:pt x="1814283" y="4916714"/>
                  <a:pt x="1817912" y="4909457"/>
                </a:cubicBezTo>
                <a:cubicBezTo>
                  <a:pt x="1792512" y="4869543"/>
                  <a:pt x="1756672" y="4834597"/>
                  <a:pt x="1741712" y="4789714"/>
                </a:cubicBezTo>
                <a:cubicBezTo>
                  <a:pt x="1738084" y="4778828"/>
                  <a:pt x="1735959" y="4767320"/>
                  <a:pt x="1730827" y="4757057"/>
                </a:cubicBezTo>
                <a:cubicBezTo>
                  <a:pt x="1717096" y="4729596"/>
                  <a:pt x="1707532" y="4722877"/>
                  <a:pt x="1687284" y="4702628"/>
                </a:cubicBezTo>
                <a:cubicBezTo>
                  <a:pt x="1677462" y="4663342"/>
                  <a:pt x="1671736" y="4619691"/>
                  <a:pt x="1632855" y="4593771"/>
                </a:cubicBezTo>
                <a:cubicBezTo>
                  <a:pt x="1621969" y="4586514"/>
                  <a:pt x="1610414" y="4580173"/>
                  <a:pt x="1600198" y="4572000"/>
                </a:cubicBezTo>
                <a:cubicBezTo>
                  <a:pt x="1592184" y="4565589"/>
                  <a:pt x="1584838" y="4558242"/>
                  <a:pt x="1578427" y="4550228"/>
                </a:cubicBezTo>
                <a:cubicBezTo>
                  <a:pt x="1570254" y="4540012"/>
                  <a:pt x="1566871" y="4525744"/>
                  <a:pt x="1556655" y="4517571"/>
                </a:cubicBezTo>
                <a:cubicBezTo>
                  <a:pt x="1547695" y="4510403"/>
                  <a:pt x="1534261" y="4511817"/>
                  <a:pt x="1523998" y="4506685"/>
                </a:cubicBezTo>
                <a:cubicBezTo>
                  <a:pt x="1512296" y="4500834"/>
                  <a:pt x="1503043" y="4490765"/>
                  <a:pt x="1491341" y="4484914"/>
                </a:cubicBezTo>
                <a:cubicBezTo>
                  <a:pt x="1475720" y="4477104"/>
                  <a:pt x="1429098" y="4466632"/>
                  <a:pt x="1415141" y="4463143"/>
                </a:cubicBezTo>
                <a:lnTo>
                  <a:pt x="1349827" y="4397828"/>
                </a:lnTo>
                <a:cubicBezTo>
                  <a:pt x="1342570" y="4390571"/>
                  <a:pt x="1336594" y="4381750"/>
                  <a:pt x="1328055" y="4376057"/>
                </a:cubicBezTo>
                <a:cubicBezTo>
                  <a:pt x="1317169" y="4368800"/>
                  <a:pt x="1305449" y="4362661"/>
                  <a:pt x="1295398" y="4354285"/>
                </a:cubicBezTo>
                <a:cubicBezTo>
                  <a:pt x="1283572" y="4344430"/>
                  <a:pt x="1276198" y="4329104"/>
                  <a:pt x="1262741" y="4321628"/>
                </a:cubicBezTo>
                <a:cubicBezTo>
                  <a:pt x="1242680" y="4310483"/>
                  <a:pt x="1219691" y="4305423"/>
                  <a:pt x="1197427" y="4299857"/>
                </a:cubicBezTo>
                <a:cubicBezTo>
                  <a:pt x="1182913" y="4296228"/>
                  <a:pt x="1168214" y="4293270"/>
                  <a:pt x="1153884" y="4288971"/>
                </a:cubicBezTo>
                <a:cubicBezTo>
                  <a:pt x="1131903" y="4282377"/>
                  <a:pt x="1088570" y="4267200"/>
                  <a:pt x="1088570" y="4267200"/>
                </a:cubicBezTo>
                <a:cubicBezTo>
                  <a:pt x="1066798" y="4252686"/>
                  <a:pt x="1041757" y="4242160"/>
                  <a:pt x="1023255" y="4223657"/>
                </a:cubicBezTo>
                <a:cubicBezTo>
                  <a:pt x="1015998" y="4216400"/>
                  <a:pt x="1010917" y="4205928"/>
                  <a:pt x="1001484" y="4201885"/>
                </a:cubicBezTo>
                <a:cubicBezTo>
                  <a:pt x="984478" y="4194597"/>
                  <a:pt x="965117" y="4195014"/>
                  <a:pt x="947055" y="4191000"/>
                </a:cubicBezTo>
                <a:cubicBezTo>
                  <a:pt x="932450" y="4187755"/>
                  <a:pt x="918026" y="4183743"/>
                  <a:pt x="903512" y="4180114"/>
                </a:cubicBezTo>
                <a:cubicBezTo>
                  <a:pt x="892626" y="4172857"/>
                  <a:pt x="882810" y="4163656"/>
                  <a:pt x="870855" y="4158343"/>
                </a:cubicBezTo>
                <a:cubicBezTo>
                  <a:pt x="849884" y="4149022"/>
                  <a:pt x="827312" y="4143828"/>
                  <a:pt x="805541" y="4136571"/>
                </a:cubicBezTo>
                <a:lnTo>
                  <a:pt x="772884" y="4125685"/>
                </a:lnTo>
                <a:lnTo>
                  <a:pt x="707570" y="4103914"/>
                </a:lnTo>
                <a:cubicBezTo>
                  <a:pt x="696684" y="4100285"/>
                  <a:pt x="686044" y="4095811"/>
                  <a:pt x="674912" y="4093028"/>
                </a:cubicBezTo>
                <a:lnTo>
                  <a:pt x="631370" y="4082143"/>
                </a:lnTo>
                <a:cubicBezTo>
                  <a:pt x="540656" y="4085771"/>
                  <a:pt x="448856" y="4078572"/>
                  <a:pt x="359227" y="4093028"/>
                </a:cubicBezTo>
                <a:cubicBezTo>
                  <a:pt x="333395" y="4097194"/>
                  <a:pt x="318735" y="4128296"/>
                  <a:pt x="293912" y="4136571"/>
                </a:cubicBezTo>
                <a:cubicBezTo>
                  <a:pt x="247062" y="4152188"/>
                  <a:pt x="272387" y="4144674"/>
                  <a:pt x="217712" y="4158343"/>
                </a:cubicBezTo>
                <a:cubicBezTo>
                  <a:pt x="206826" y="4165600"/>
                  <a:pt x="196414" y="4173623"/>
                  <a:pt x="185055" y="4180114"/>
                </a:cubicBezTo>
                <a:cubicBezTo>
                  <a:pt x="170966" y="4188165"/>
                  <a:pt x="155014" y="4192884"/>
                  <a:pt x="141512" y="4201885"/>
                </a:cubicBezTo>
                <a:cubicBezTo>
                  <a:pt x="132973" y="4207578"/>
                  <a:pt x="128542" y="4218376"/>
                  <a:pt x="119741" y="4223657"/>
                </a:cubicBezTo>
                <a:cubicBezTo>
                  <a:pt x="109902" y="4229561"/>
                  <a:pt x="97631" y="4230023"/>
                  <a:pt x="87084" y="4234543"/>
                </a:cubicBezTo>
                <a:cubicBezTo>
                  <a:pt x="63016" y="4244858"/>
                  <a:pt x="31908" y="4261266"/>
                  <a:pt x="10884" y="4278085"/>
                </a:cubicBezTo>
                <a:lnTo>
                  <a:pt x="0" y="4287781"/>
                </a:lnTo>
                <a:close/>
              </a:path>
            </a:pathLst>
          </a:custGeom>
        </p:spPr>
      </p:pic>
      <p:pic>
        <p:nvPicPr>
          <p:cNvPr id="13" name="Picture 12">
            <a:extLst>
              <a:ext uri="{FF2B5EF4-FFF2-40B4-BE49-F238E27FC236}">
                <a16:creationId xmlns:a16="http://schemas.microsoft.com/office/drawing/2014/main" id="{94164FB2-EFB1-4531-A8F4-DD77A03E2C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72342" r="78777"/>
          <a:stretch/>
        </p:blipFill>
        <p:spPr>
          <a:xfrm>
            <a:off x="0" y="5352597"/>
            <a:ext cx="2053566" cy="1505403"/>
          </a:xfrm>
          <a:custGeom>
            <a:avLst/>
            <a:gdLst>
              <a:gd name="connsiteX0" fmla="*/ 1355645 w 2053566"/>
              <a:gd name="connsiteY0" fmla="*/ 0 h 1505403"/>
              <a:gd name="connsiteX1" fmla="*/ 2053566 w 2053566"/>
              <a:gd name="connsiteY1" fmla="*/ 0 h 1505403"/>
              <a:gd name="connsiteX2" fmla="*/ 2053566 w 2053566"/>
              <a:gd name="connsiteY2" fmla="*/ 500084 h 1505403"/>
              <a:gd name="connsiteX3" fmla="*/ 2046514 w 2053566"/>
              <a:gd name="connsiteY3" fmla="*/ 493032 h 1505403"/>
              <a:gd name="connsiteX4" fmla="*/ 2002971 w 2053566"/>
              <a:gd name="connsiteY4" fmla="*/ 438603 h 1505403"/>
              <a:gd name="connsiteX5" fmla="*/ 1970314 w 2053566"/>
              <a:gd name="connsiteY5" fmla="*/ 416832 h 1505403"/>
              <a:gd name="connsiteX6" fmla="*/ 1926771 w 2053566"/>
              <a:gd name="connsiteY6" fmla="*/ 373289 h 1505403"/>
              <a:gd name="connsiteX7" fmla="*/ 1905000 w 2053566"/>
              <a:gd name="connsiteY7" fmla="*/ 351517 h 1505403"/>
              <a:gd name="connsiteX8" fmla="*/ 1839686 w 2053566"/>
              <a:gd name="connsiteY8" fmla="*/ 307974 h 1505403"/>
              <a:gd name="connsiteX9" fmla="*/ 1774371 w 2053566"/>
              <a:gd name="connsiteY9" fmla="*/ 286203 h 1505403"/>
              <a:gd name="connsiteX10" fmla="*/ 1741714 w 2053566"/>
              <a:gd name="connsiteY10" fmla="*/ 264432 h 1505403"/>
              <a:gd name="connsiteX11" fmla="*/ 1676400 w 2053566"/>
              <a:gd name="connsiteY11" fmla="*/ 242660 h 1505403"/>
              <a:gd name="connsiteX12" fmla="*/ 1643743 w 2053566"/>
              <a:gd name="connsiteY12" fmla="*/ 210003 h 1505403"/>
              <a:gd name="connsiteX13" fmla="*/ 1600200 w 2053566"/>
              <a:gd name="connsiteY13" fmla="*/ 199117 h 1505403"/>
              <a:gd name="connsiteX14" fmla="*/ 1578429 w 2053566"/>
              <a:gd name="connsiteY14" fmla="*/ 155574 h 1505403"/>
              <a:gd name="connsiteX15" fmla="*/ 1502229 w 2053566"/>
              <a:gd name="connsiteY15" fmla="*/ 90260 h 1505403"/>
              <a:gd name="connsiteX16" fmla="*/ 1436914 w 2053566"/>
              <a:gd name="connsiteY16" fmla="*/ 46717 h 1505403"/>
              <a:gd name="connsiteX17" fmla="*/ 1404257 w 2053566"/>
              <a:gd name="connsiteY17" fmla="*/ 24946 h 1505403"/>
              <a:gd name="connsiteX18" fmla="*/ 1360714 w 2053566"/>
              <a:gd name="connsiteY18" fmla="*/ 3174 h 1505403"/>
              <a:gd name="connsiteX19" fmla="*/ 0 w 2053566"/>
              <a:gd name="connsiteY19" fmla="*/ 0 h 1505403"/>
              <a:gd name="connsiteX20" fmla="*/ 614898 w 2053566"/>
              <a:gd name="connsiteY20" fmla="*/ 0 h 1505403"/>
              <a:gd name="connsiteX21" fmla="*/ 620486 w 2053566"/>
              <a:gd name="connsiteY21" fmla="*/ 35832 h 1505403"/>
              <a:gd name="connsiteX22" fmla="*/ 685800 w 2053566"/>
              <a:gd name="connsiteY22" fmla="*/ 101146 h 1505403"/>
              <a:gd name="connsiteX23" fmla="*/ 718457 w 2053566"/>
              <a:gd name="connsiteY23" fmla="*/ 122917 h 1505403"/>
              <a:gd name="connsiteX24" fmla="*/ 762000 w 2053566"/>
              <a:gd name="connsiteY24" fmla="*/ 133803 h 1505403"/>
              <a:gd name="connsiteX25" fmla="*/ 794657 w 2053566"/>
              <a:gd name="connsiteY25" fmla="*/ 144689 h 1505403"/>
              <a:gd name="connsiteX26" fmla="*/ 838200 w 2053566"/>
              <a:gd name="connsiteY26" fmla="*/ 155574 h 1505403"/>
              <a:gd name="connsiteX27" fmla="*/ 903514 w 2053566"/>
              <a:gd name="connsiteY27" fmla="*/ 177346 h 1505403"/>
              <a:gd name="connsiteX28" fmla="*/ 968829 w 2053566"/>
              <a:gd name="connsiteY28" fmla="*/ 210003 h 1505403"/>
              <a:gd name="connsiteX29" fmla="*/ 1012371 w 2053566"/>
              <a:gd name="connsiteY29" fmla="*/ 242660 h 1505403"/>
              <a:gd name="connsiteX30" fmla="*/ 1045029 w 2053566"/>
              <a:gd name="connsiteY30" fmla="*/ 253546 h 1505403"/>
              <a:gd name="connsiteX31" fmla="*/ 1077686 w 2053566"/>
              <a:gd name="connsiteY31" fmla="*/ 286203 h 1505403"/>
              <a:gd name="connsiteX32" fmla="*/ 1110343 w 2053566"/>
              <a:gd name="connsiteY32" fmla="*/ 297089 h 1505403"/>
              <a:gd name="connsiteX33" fmla="*/ 1175657 w 2053566"/>
              <a:gd name="connsiteY33" fmla="*/ 340632 h 1505403"/>
              <a:gd name="connsiteX34" fmla="*/ 1208314 w 2053566"/>
              <a:gd name="connsiteY34" fmla="*/ 362403 h 1505403"/>
              <a:gd name="connsiteX35" fmla="*/ 1284514 w 2053566"/>
              <a:gd name="connsiteY35" fmla="*/ 384174 h 1505403"/>
              <a:gd name="connsiteX36" fmla="*/ 1317171 w 2053566"/>
              <a:gd name="connsiteY36" fmla="*/ 405946 h 1505403"/>
              <a:gd name="connsiteX37" fmla="*/ 1382486 w 2053566"/>
              <a:gd name="connsiteY37" fmla="*/ 427717 h 1505403"/>
              <a:gd name="connsiteX38" fmla="*/ 1436914 w 2053566"/>
              <a:gd name="connsiteY38" fmla="*/ 471260 h 1505403"/>
              <a:gd name="connsiteX39" fmla="*/ 1458686 w 2053566"/>
              <a:gd name="connsiteY39" fmla="*/ 493032 h 1505403"/>
              <a:gd name="connsiteX40" fmla="*/ 1524000 w 2053566"/>
              <a:gd name="connsiteY40" fmla="*/ 514803 h 1505403"/>
              <a:gd name="connsiteX41" fmla="*/ 1578429 w 2053566"/>
              <a:gd name="connsiteY41" fmla="*/ 569232 h 1505403"/>
              <a:gd name="connsiteX42" fmla="*/ 1611086 w 2053566"/>
              <a:gd name="connsiteY42" fmla="*/ 601889 h 1505403"/>
              <a:gd name="connsiteX43" fmla="*/ 1687286 w 2053566"/>
              <a:gd name="connsiteY43" fmla="*/ 667203 h 1505403"/>
              <a:gd name="connsiteX44" fmla="*/ 1763486 w 2053566"/>
              <a:gd name="connsiteY44" fmla="*/ 743403 h 1505403"/>
              <a:gd name="connsiteX45" fmla="*/ 1796143 w 2053566"/>
              <a:gd name="connsiteY45" fmla="*/ 776060 h 1505403"/>
              <a:gd name="connsiteX46" fmla="*/ 1817914 w 2053566"/>
              <a:gd name="connsiteY46" fmla="*/ 797832 h 1505403"/>
              <a:gd name="connsiteX47" fmla="*/ 1883229 w 2053566"/>
              <a:gd name="connsiteY47" fmla="*/ 841374 h 1505403"/>
              <a:gd name="connsiteX48" fmla="*/ 1915886 w 2053566"/>
              <a:gd name="connsiteY48" fmla="*/ 863146 h 1505403"/>
              <a:gd name="connsiteX49" fmla="*/ 1948543 w 2053566"/>
              <a:gd name="connsiteY49" fmla="*/ 895803 h 1505403"/>
              <a:gd name="connsiteX50" fmla="*/ 1992086 w 2053566"/>
              <a:gd name="connsiteY50" fmla="*/ 906689 h 1505403"/>
              <a:gd name="connsiteX51" fmla="*/ 2024743 w 2053566"/>
              <a:gd name="connsiteY51" fmla="*/ 917574 h 1505403"/>
              <a:gd name="connsiteX52" fmla="*/ 2053566 w 2053566"/>
              <a:gd name="connsiteY52" fmla="*/ 925251 h 1505403"/>
              <a:gd name="connsiteX53" fmla="*/ 2053566 w 2053566"/>
              <a:gd name="connsiteY53" fmla="*/ 1505403 h 1505403"/>
              <a:gd name="connsiteX54" fmla="*/ 0 w 2053566"/>
              <a:gd name="connsiteY54" fmla="*/ 1505403 h 1505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053566" h="1505403">
                <a:moveTo>
                  <a:pt x="1355645" y="0"/>
                </a:moveTo>
                <a:lnTo>
                  <a:pt x="2053566" y="0"/>
                </a:lnTo>
                <a:lnTo>
                  <a:pt x="2053566" y="500084"/>
                </a:lnTo>
                <a:lnTo>
                  <a:pt x="2046514" y="493032"/>
                </a:lnTo>
                <a:cubicBezTo>
                  <a:pt x="2021363" y="461593"/>
                  <a:pt x="2032180" y="461970"/>
                  <a:pt x="2002971" y="438603"/>
                </a:cubicBezTo>
                <a:cubicBezTo>
                  <a:pt x="1992755" y="430430"/>
                  <a:pt x="1980247" y="425346"/>
                  <a:pt x="1970314" y="416832"/>
                </a:cubicBezTo>
                <a:cubicBezTo>
                  <a:pt x="1954729" y="403474"/>
                  <a:pt x="1941285" y="387803"/>
                  <a:pt x="1926771" y="373289"/>
                </a:cubicBezTo>
                <a:cubicBezTo>
                  <a:pt x="1919514" y="366032"/>
                  <a:pt x="1913539" y="357210"/>
                  <a:pt x="1905000" y="351517"/>
                </a:cubicBezTo>
                <a:cubicBezTo>
                  <a:pt x="1883229" y="337003"/>
                  <a:pt x="1864509" y="316248"/>
                  <a:pt x="1839686" y="307974"/>
                </a:cubicBezTo>
                <a:cubicBezTo>
                  <a:pt x="1817914" y="300717"/>
                  <a:pt x="1793466" y="298933"/>
                  <a:pt x="1774371" y="286203"/>
                </a:cubicBezTo>
                <a:cubicBezTo>
                  <a:pt x="1763485" y="278946"/>
                  <a:pt x="1753669" y="269745"/>
                  <a:pt x="1741714" y="264432"/>
                </a:cubicBezTo>
                <a:cubicBezTo>
                  <a:pt x="1720743" y="255111"/>
                  <a:pt x="1676400" y="242660"/>
                  <a:pt x="1676400" y="242660"/>
                </a:cubicBezTo>
                <a:cubicBezTo>
                  <a:pt x="1665514" y="231774"/>
                  <a:pt x="1657109" y="217641"/>
                  <a:pt x="1643743" y="210003"/>
                </a:cubicBezTo>
                <a:cubicBezTo>
                  <a:pt x="1630753" y="202580"/>
                  <a:pt x="1614393" y="203848"/>
                  <a:pt x="1600200" y="199117"/>
                </a:cubicBezTo>
                <a:cubicBezTo>
                  <a:pt x="1592503" y="196551"/>
                  <a:pt x="1582058" y="162831"/>
                  <a:pt x="1578429" y="155574"/>
                </a:cubicBezTo>
                <a:cubicBezTo>
                  <a:pt x="1553029" y="133803"/>
                  <a:pt x="1528745" y="110657"/>
                  <a:pt x="1502229" y="90260"/>
                </a:cubicBezTo>
                <a:cubicBezTo>
                  <a:pt x="1481489" y="74306"/>
                  <a:pt x="1458686" y="61231"/>
                  <a:pt x="1436914" y="46717"/>
                </a:cubicBezTo>
                <a:cubicBezTo>
                  <a:pt x="1426028" y="39460"/>
                  <a:pt x="1415959" y="30797"/>
                  <a:pt x="1404257" y="24946"/>
                </a:cubicBezTo>
                <a:cubicBezTo>
                  <a:pt x="1389743" y="17689"/>
                  <a:pt x="1374803" y="11225"/>
                  <a:pt x="1360714" y="3174"/>
                </a:cubicBezTo>
                <a:close/>
                <a:moveTo>
                  <a:pt x="0" y="0"/>
                </a:moveTo>
                <a:lnTo>
                  <a:pt x="614898" y="0"/>
                </a:lnTo>
                <a:lnTo>
                  <a:pt x="620486" y="35832"/>
                </a:lnTo>
                <a:cubicBezTo>
                  <a:pt x="631645" y="64528"/>
                  <a:pt x="660182" y="84067"/>
                  <a:pt x="685800" y="101146"/>
                </a:cubicBezTo>
                <a:cubicBezTo>
                  <a:pt x="696686" y="108403"/>
                  <a:pt x="706432" y="117763"/>
                  <a:pt x="718457" y="122917"/>
                </a:cubicBezTo>
                <a:cubicBezTo>
                  <a:pt x="732208" y="128810"/>
                  <a:pt x="747615" y="129693"/>
                  <a:pt x="762000" y="133803"/>
                </a:cubicBezTo>
                <a:cubicBezTo>
                  <a:pt x="773033" y="136955"/>
                  <a:pt x="783624" y="141537"/>
                  <a:pt x="794657" y="144689"/>
                </a:cubicBezTo>
                <a:cubicBezTo>
                  <a:pt x="809042" y="148799"/>
                  <a:pt x="823870" y="151275"/>
                  <a:pt x="838200" y="155574"/>
                </a:cubicBezTo>
                <a:cubicBezTo>
                  <a:pt x="860181" y="162168"/>
                  <a:pt x="884419" y="164616"/>
                  <a:pt x="903514" y="177346"/>
                </a:cubicBezTo>
                <a:cubicBezTo>
                  <a:pt x="945719" y="205482"/>
                  <a:pt x="923759" y="194980"/>
                  <a:pt x="968829" y="210003"/>
                </a:cubicBezTo>
                <a:cubicBezTo>
                  <a:pt x="983343" y="220889"/>
                  <a:pt x="996619" y="233659"/>
                  <a:pt x="1012371" y="242660"/>
                </a:cubicBezTo>
                <a:cubicBezTo>
                  <a:pt x="1022334" y="248353"/>
                  <a:pt x="1035481" y="247181"/>
                  <a:pt x="1045029" y="253546"/>
                </a:cubicBezTo>
                <a:cubicBezTo>
                  <a:pt x="1057838" y="262085"/>
                  <a:pt x="1064877" y="277664"/>
                  <a:pt x="1077686" y="286203"/>
                </a:cubicBezTo>
                <a:cubicBezTo>
                  <a:pt x="1087233" y="292568"/>
                  <a:pt x="1100312" y="291516"/>
                  <a:pt x="1110343" y="297089"/>
                </a:cubicBezTo>
                <a:cubicBezTo>
                  <a:pt x="1133216" y="309796"/>
                  <a:pt x="1153886" y="326118"/>
                  <a:pt x="1175657" y="340632"/>
                </a:cubicBezTo>
                <a:cubicBezTo>
                  <a:pt x="1186543" y="347889"/>
                  <a:pt x="1195622" y="359230"/>
                  <a:pt x="1208314" y="362403"/>
                </a:cubicBezTo>
                <a:cubicBezTo>
                  <a:pt x="1262989" y="376072"/>
                  <a:pt x="1237664" y="368558"/>
                  <a:pt x="1284514" y="384174"/>
                </a:cubicBezTo>
                <a:cubicBezTo>
                  <a:pt x="1295400" y="391431"/>
                  <a:pt x="1305216" y="400632"/>
                  <a:pt x="1317171" y="405946"/>
                </a:cubicBezTo>
                <a:cubicBezTo>
                  <a:pt x="1338142" y="415267"/>
                  <a:pt x="1382486" y="427717"/>
                  <a:pt x="1382486" y="427717"/>
                </a:cubicBezTo>
                <a:cubicBezTo>
                  <a:pt x="1435049" y="480282"/>
                  <a:pt x="1368259" y="416336"/>
                  <a:pt x="1436914" y="471260"/>
                </a:cubicBezTo>
                <a:cubicBezTo>
                  <a:pt x="1444928" y="477671"/>
                  <a:pt x="1449506" y="488442"/>
                  <a:pt x="1458686" y="493032"/>
                </a:cubicBezTo>
                <a:cubicBezTo>
                  <a:pt x="1479212" y="503295"/>
                  <a:pt x="1524000" y="514803"/>
                  <a:pt x="1524000" y="514803"/>
                </a:cubicBezTo>
                <a:lnTo>
                  <a:pt x="1578429" y="569232"/>
                </a:lnTo>
                <a:cubicBezTo>
                  <a:pt x="1589315" y="580118"/>
                  <a:pt x="1598277" y="593350"/>
                  <a:pt x="1611086" y="601889"/>
                </a:cubicBezTo>
                <a:cubicBezTo>
                  <a:pt x="1660822" y="635046"/>
                  <a:pt x="1634492" y="614409"/>
                  <a:pt x="1687286" y="667203"/>
                </a:cubicBezTo>
                <a:lnTo>
                  <a:pt x="1763486" y="743403"/>
                </a:lnTo>
                <a:lnTo>
                  <a:pt x="1796143" y="776060"/>
                </a:lnTo>
                <a:cubicBezTo>
                  <a:pt x="1803400" y="783317"/>
                  <a:pt x="1809374" y="792139"/>
                  <a:pt x="1817914" y="797832"/>
                </a:cubicBezTo>
                <a:lnTo>
                  <a:pt x="1883229" y="841374"/>
                </a:lnTo>
                <a:cubicBezTo>
                  <a:pt x="1894115" y="848631"/>
                  <a:pt x="1906635" y="853895"/>
                  <a:pt x="1915886" y="863146"/>
                </a:cubicBezTo>
                <a:cubicBezTo>
                  <a:pt x="1926772" y="874032"/>
                  <a:pt x="1935177" y="888165"/>
                  <a:pt x="1948543" y="895803"/>
                </a:cubicBezTo>
                <a:cubicBezTo>
                  <a:pt x="1961533" y="903226"/>
                  <a:pt x="1977701" y="902579"/>
                  <a:pt x="1992086" y="906689"/>
                </a:cubicBezTo>
                <a:cubicBezTo>
                  <a:pt x="2003119" y="909841"/>
                  <a:pt x="2013673" y="914555"/>
                  <a:pt x="2024743" y="917574"/>
                </a:cubicBezTo>
                <a:lnTo>
                  <a:pt x="2053566" y="925251"/>
                </a:lnTo>
                <a:lnTo>
                  <a:pt x="2053566" y="1505403"/>
                </a:lnTo>
                <a:lnTo>
                  <a:pt x="0" y="1505403"/>
                </a:lnTo>
                <a:close/>
              </a:path>
            </a:pathLst>
          </a:custGeom>
        </p:spPr>
      </p:pic>
      <p:pic>
        <p:nvPicPr>
          <p:cNvPr id="15" name="Picture 14">
            <a:extLst>
              <a:ext uri="{FF2B5EF4-FFF2-40B4-BE49-F238E27FC236}">
                <a16:creationId xmlns:a16="http://schemas.microsoft.com/office/drawing/2014/main" id="{0E6BC652-4BE1-478A-BFA7-47149E82F2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4623" r="26442" b="66400"/>
          <a:stretch/>
        </p:blipFill>
        <p:spPr>
          <a:xfrm rot="1800000" flipH="1">
            <a:off x="489857" y="4860000"/>
            <a:ext cx="1806209" cy="876778"/>
          </a:xfrm>
          <a:custGeom>
            <a:avLst/>
            <a:gdLst>
              <a:gd name="connsiteX0" fmla="*/ 527412 w 1806209"/>
              <a:gd name="connsiteY0" fmla="*/ 0 h 876778"/>
              <a:gd name="connsiteX1" fmla="*/ 0 w 1806209"/>
              <a:gd name="connsiteY1" fmla="*/ 0 h 876778"/>
              <a:gd name="connsiteX2" fmla="*/ 0 w 1806209"/>
              <a:gd name="connsiteY2" fmla="*/ 255471 h 876778"/>
              <a:gd name="connsiteX3" fmla="*/ 10065 w 1806209"/>
              <a:gd name="connsiteY3" fmla="*/ 245407 h 876778"/>
              <a:gd name="connsiteX4" fmla="*/ 20951 w 1806209"/>
              <a:gd name="connsiteY4" fmla="*/ 234521 h 876778"/>
              <a:gd name="connsiteX5" fmla="*/ 53608 w 1806209"/>
              <a:gd name="connsiteY5" fmla="*/ 223635 h 876778"/>
              <a:gd name="connsiteX6" fmla="*/ 118922 w 1806209"/>
              <a:gd name="connsiteY6" fmla="*/ 190978 h 876778"/>
              <a:gd name="connsiteX7" fmla="*/ 206008 w 1806209"/>
              <a:gd name="connsiteY7" fmla="*/ 147435 h 876778"/>
              <a:gd name="connsiteX8" fmla="*/ 238665 w 1806209"/>
              <a:gd name="connsiteY8" fmla="*/ 125664 h 876778"/>
              <a:gd name="connsiteX9" fmla="*/ 260436 w 1806209"/>
              <a:gd name="connsiteY9" fmla="*/ 103892 h 876778"/>
              <a:gd name="connsiteX10" fmla="*/ 303979 w 1806209"/>
              <a:gd name="connsiteY10" fmla="*/ 93007 h 876778"/>
              <a:gd name="connsiteX11" fmla="*/ 336636 w 1806209"/>
              <a:gd name="connsiteY11" fmla="*/ 82121 h 876778"/>
              <a:gd name="connsiteX12" fmla="*/ 358408 w 1806209"/>
              <a:gd name="connsiteY12" fmla="*/ 60350 h 876778"/>
              <a:gd name="connsiteX13" fmla="*/ 412836 w 1806209"/>
              <a:gd name="connsiteY13" fmla="*/ 49464 h 876778"/>
              <a:gd name="connsiteX14" fmla="*/ 478151 w 1806209"/>
              <a:gd name="connsiteY14" fmla="*/ 27692 h 876778"/>
              <a:gd name="connsiteX15" fmla="*/ 510808 w 1806209"/>
              <a:gd name="connsiteY15" fmla="*/ 16807 h 876778"/>
              <a:gd name="connsiteX16" fmla="*/ 1806209 w 1806209"/>
              <a:gd name="connsiteY16" fmla="*/ 0 h 876778"/>
              <a:gd name="connsiteX17" fmla="*/ 708134 w 1806209"/>
              <a:gd name="connsiteY17" fmla="*/ 0 h 876778"/>
              <a:gd name="connsiteX18" fmla="*/ 709028 w 1806209"/>
              <a:gd name="connsiteY18" fmla="*/ 1950 h 876778"/>
              <a:gd name="connsiteX19" fmla="*/ 641436 w 1806209"/>
              <a:gd name="connsiteY19" fmla="*/ 71235 h 876778"/>
              <a:gd name="connsiteX20" fmla="*/ 576122 w 1806209"/>
              <a:gd name="connsiteY20" fmla="*/ 114778 h 876778"/>
              <a:gd name="connsiteX21" fmla="*/ 543465 w 1806209"/>
              <a:gd name="connsiteY21" fmla="*/ 125664 h 876778"/>
              <a:gd name="connsiteX22" fmla="*/ 510808 w 1806209"/>
              <a:gd name="connsiteY22" fmla="*/ 147435 h 876778"/>
              <a:gd name="connsiteX23" fmla="*/ 314865 w 1806209"/>
              <a:gd name="connsiteY23" fmla="*/ 169207 h 876778"/>
              <a:gd name="connsiteX24" fmla="*/ 260436 w 1806209"/>
              <a:gd name="connsiteY24" fmla="*/ 212750 h 876778"/>
              <a:gd name="connsiteX25" fmla="*/ 195122 w 1806209"/>
              <a:gd name="connsiteY25" fmla="*/ 256292 h 876778"/>
              <a:gd name="connsiteX26" fmla="*/ 140694 w 1806209"/>
              <a:gd name="connsiteY26" fmla="*/ 321607 h 876778"/>
              <a:gd name="connsiteX27" fmla="*/ 86265 w 1806209"/>
              <a:gd name="connsiteY27" fmla="*/ 376035 h 876778"/>
              <a:gd name="connsiteX28" fmla="*/ 42722 w 1806209"/>
              <a:gd name="connsiteY28" fmla="*/ 430464 h 876778"/>
              <a:gd name="connsiteX29" fmla="*/ 2368 w 1806209"/>
              <a:gd name="connsiteY29" fmla="*/ 445198 h 876778"/>
              <a:gd name="connsiteX30" fmla="*/ 0 w 1806209"/>
              <a:gd name="connsiteY30" fmla="*/ 445880 h 876778"/>
              <a:gd name="connsiteX31" fmla="*/ 0 w 1806209"/>
              <a:gd name="connsiteY31" fmla="*/ 876778 h 876778"/>
              <a:gd name="connsiteX32" fmla="*/ 1806209 w 1806209"/>
              <a:gd name="connsiteY32" fmla="*/ 876778 h 876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06209" h="876778">
                <a:moveTo>
                  <a:pt x="527412" y="0"/>
                </a:moveTo>
                <a:lnTo>
                  <a:pt x="0" y="0"/>
                </a:lnTo>
                <a:lnTo>
                  <a:pt x="0" y="255471"/>
                </a:lnTo>
                <a:lnTo>
                  <a:pt x="10065" y="245407"/>
                </a:lnTo>
                <a:cubicBezTo>
                  <a:pt x="13308" y="241284"/>
                  <a:pt x="16551" y="237161"/>
                  <a:pt x="20951" y="234521"/>
                </a:cubicBezTo>
                <a:cubicBezTo>
                  <a:pt x="30790" y="228617"/>
                  <a:pt x="43345" y="228767"/>
                  <a:pt x="53608" y="223635"/>
                </a:cubicBezTo>
                <a:cubicBezTo>
                  <a:pt x="138017" y="181431"/>
                  <a:pt x="36838" y="218340"/>
                  <a:pt x="118922" y="190978"/>
                </a:cubicBezTo>
                <a:cubicBezTo>
                  <a:pt x="156922" y="152980"/>
                  <a:pt x="130958" y="172453"/>
                  <a:pt x="206008" y="147435"/>
                </a:cubicBezTo>
                <a:cubicBezTo>
                  <a:pt x="216894" y="140178"/>
                  <a:pt x="228449" y="133837"/>
                  <a:pt x="238665" y="125664"/>
                </a:cubicBezTo>
                <a:cubicBezTo>
                  <a:pt x="246679" y="119253"/>
                  <a:pt x="251256" y="108482"/>
                  <a:pt x="260436" y="103892"/>
                </a:cubicBezTo>
                <a:cubicBezTo>
                  <a:pt x="273817" y="97201"/>
                  <a:pt x="289594" y="97117"/>
                  <a:pt x="303979" y="93007"/>
                </a:cubicBezTo>
                <a:cubicBezTo>
                  <a:pt x="315012" y="89855"/>
                  <a:pt x="325750" y="85750"/>
                  <a:pt x="336636" y="82121"/>
                </a:cubicBezTo>
                <a:cubicBezTo>
                  <a:pt x="343893" y="74864"/>
                  <a:pt x="348975" y="64393"/>
                  <a:pt x="358408" y="60350"/>
                </a:cubicBezTo>
                <a:cubicBezTo>
                  <a:pt x="375414" y="53062"/>
                  <a:pt x="394986" y="54332"/>
                  <a:pt x="412836" y="49464"/>
                </a:cubicBezTo>
                <a:cubicBezTo>
                  <a:pt x="434977" y="43425"/>
                  <a:pt x="456379" y="34949"/>
                  <a:pt x="478151" y="27692"/>
                </a:cubicBezTo>
                <a:lnTo>
                  <a:pt x="510808" y="16807"/>
                </a:lnTo>
                <a:close/>
                <a:moveTo>
                  <a:pt x="1806209" y="0"/>
                </a:moveTo>
                <a:lnTo>
                  <a:pt x="708134" y="0"/>
                </a:lnTo>
                <a:lnTo>
                  <a:pt x="709028" y="1950"/>
                </a:lnTo>
                <a:cubicBezTo>
                  <a:pt x="728907" y="60380"/>
                  <a:pt x="677113" y="62316"/>
                  <a:pt x="641436" y="71235"/>
                </a:cubicBezTo>
                <a:cubicBezTo>
                  <a:pt x="619665" y="85749"/>
                  <a:pt x="600945" y="106503"/>
                  <a:pt x="576122" y="114778"/>
                </a:cubicBezTo>
                <a:cubicBezTo>
                  <a:pt x="565236" y="118407"/>
                  <a:pt x="553728" y="120532"/>
                  <a:pt x="543465" y="125664"/>
                </a:cubicBezTo>
                <a:cubicBezTo>
                  <a:pt x="531763" y="131515"/>
                  <a:pt x="523220" y="143298"/>
                  <a:pt x="510808" y="147435"/>
                </a:cubicBezTo>
                <a:cubicBezTo>
                  <a:pt x="474669" y="159481"/>
                  <a:pt x="324413" y="168411"/>
                  <a:pt x="314865" y="169207"/>
                </a:cubicBezTo>
                <a:cubicBezTo>
                  <a:pt x="241324" y="193719"/>
                  <a:pt x="321038" y="159724"/>
                  <a:pt x="260436" y="212750"/>
                </a:cubicBezTo>
                <a:cubicBezTo>
                  <a:pt x="240744" y="229980"/>
                  <a:pt x="195122" y="256292"/>
                  <a:pt x="195122" y="256292"/>
                </a:cubicBezTo>
                <a:cubicBezTo>
                  <a:pt x="141076" y="337364"/>
                  <a:pt x="210531" y="237803"/>
                  <a:pt x="140694" y="321607"/>
                </a:cubicBezTo>
                <a:cubicBezTo>
                  <a:pt x="95337" y="376034"/>
                  <a:pt x="146135" y="336122"/>
                  <a:pt x="86265" y="376035"/>
                </a:cubicBezTo>
                <a:cubicBezTo>
                  <a:pt x="78573" y="387573"/>
                  <a:pt x="58234" y="422708"/>
                  <a:pt x="42722" y="430464"/>
                </a:cubicBezTo>
                <a:cubicBezTo>
                  <a:pt x="32459" y="435596"/>
                  <a:pt x="16131" y="441039"/>
                  <a:pt x="2368" y="445198"/>
                </a:cubicBezTo>
                <a:lnTo>
                  <a:pt x="0" y="445880"/>
                </a:lnTo>
                <a:lnTo>
                  <a:pt x="0" y="876778"/>
                </a:lnTo>
                <a:lnTo>
                  <a:pt x="1806209" y="876778"/>
                </a:lnTo>
                <a:close/>
              </a:path>
            </a:pathLst>
          </a:custGeom>
        </p:spPr>
      </p:pic>
      <p:sp>
        <p:nvSpPr>
          <p:cNvPr id="17" name="Freeform: Shape 16">
            <a:extLst>
              <a:ext uri="{FF2B5EF4-FFF2-40B4-BE49-F238E27FC236}">
                <a16:creationId xmlns:a16="http://schemas.microsoft.com/office/drawing/2014/main" id="{57E6F9A8-1B4B-4FEF-942A-15CA97ECE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6837"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AEDA19-7FD9-9FB9-C253-0773D38DD5DD}"/>
              </a:ext>
            </a:extLst>
          </p:cNvPr>
          <p:cNvSpPr>
            <a:spLocks noGrp="1"/>
          </p:cNvSpPr>
          <p:nvPr>
            <p:ph type="title"/>
          </p:nvPr>
        </p:nvSpPr>
        <p:spPr>
          <a:xfrm>
            <a:off x="4392900" y="2688336"/>
            <a:ext cx="6767224" cy="3182239"/>
          </a:xfrm>
        </p:spPr>
        <p:txBody>
          <a:bodyPr vert="horz" lIns="91440" tIns="45720" rIns="91440" bIns="45720" rtlCol="0" anchor="t">
            <a:normAutofit/>
          </a:bodyPr>
          <a:lstStyle/>
          <a:p>
            <a:pPr algn="r"/>
            <a:r>
              <a:rPr lang="en-US" sz="6600" b="1" dirty="0"/>
              <a:t>Conclusion</a:t>
            </a:r>
          </a:p>
        </p:txBody>
      </p:sp>
    </p:spTree>
    <p:extLst>
      <p:ext uri="{BB962C8B-B14F-4D97-AF65-F5344CB8AC3E}">
        <p14:creationId xmlns:p14="http://schemas.microsoft.com/office/powerpoint/2010/main" val="78133213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4" name="Picture 6">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6" name="Rectangle 8">
            <a:extLst>
              <a:ext uri="{FF2B5EF4-FFF2-40B4-BE49-F238E27FC236}">
                <a16:creationId xmlns:a16="http://schemas.microsoft.com/office/drawing/2014/main" id="{1BE7BD64-C268-4BE6-8D67-F5DD171F0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0">
            <a:extLst>
              <a:ext uri="{FF2B5EF4-FFF2-40B4-BE49-F238E27FC236}">
                <a16:creationId xmlns:a16="http://schemas.microsoft.com/office/drawing/2014/main" id="{7D6C6E9A-567D-4054-B920-2E1BAF6D24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a:xfrm>
            <a:off x="1" y="0"/>
            <a:ext cx="9676190" cy="5442857"/>
          </a:xfrm>
          <a:custGeom>
            <a:avLst/>
            <a:gdLst>
              <a:gd name="connsiteX0" fmla="*/ 0 w 9676190"/>
              <a:gd name="connsiteY0" fmla="*/ 0 h 5442857"/>
              <a:gd name="connsiteX1" fmla="*/ 9676190 w 9676190"/>
              <a:gd name="connsiteY1" fmla="*/ 0 h 5442857"/>
              <a:gd name="connsiteX2" fmla="*/ 9676190 w 9676190"/>
              <a:gd name="connsiteY2" fmla="*/ 5442857 h 5442857"/>
              <a:gd name="connsiteX3" fmla="*/ 1890711 w 9676190"/>
              <a:gd name="connsiteY3" fmla="*/ 5442857 h 5442857"/>
              <a:gd name="connsiteX4" fmla="*/ 1883227 w 9676190"/>
              <a:gd name="connsiteY4" fmla="*/ 5203371 h 5442857"/>
              <a:gd name="connsiteX5" fmla="*/ 1872341 w 9676190"/>
              <a:gd name="connsiteY5" fmla="*/ 5170714 h 5442857"/>
              <a:gd name="connsiteX6" fmla="*/ 1828798 w 9676190"/>
              <a:gd name="connsiteY6" fmla="*/ 5116285 h 5442857"/>
              <a:gd name="connsiteX7" fmla="*/ 1796141 w 9676190"/>
              <a:gd name="connsiteY7" fmla="*/ 4953000 h 5442857"/>
              <a:gd name="connsiteX8" fmla="*/ 1817912 w 9676190"/>
              <a:gd name="connsiteY8" fmla="*/ 4909457 h 5442857"/>
              <a:gd name="connsiteX9" fmla="*/ 1741712 w 9676190"/>
              <a:gd name="connsiteY9" fmla="*/ 4789714 h 5442857"/>
              <a:gd name="connsiteX10" fmla="*/ 1730827 w 9676190"/>
              <a:gd name="connsiteY10" fmla="*/ 4757057 h 5442857"/>
              <a:gd name="connsiteX11" fmla="*/ 1687284 w 9676190"/>
              <a:gd name="connsiteY11" fmla="*/ 4702628 h 5442857"/>
              <a:gd name="connsiteX12" fmla="*/ 1632855 w 9676190"/>
              <a:gd name="connsiteY12" fmla="*/ 4593771 h 5442857"/>
              <a:gd name="connsiteX13" fmla="*/ 1600198 w 9676190"/>
              <a:gd name="connsiteY13" fmla="*/ 4572000 h 5442857"/>
              <a:gd name="connsiteX14" fmla="*/ 1578427 w 9676190"/>
              <a:gd name="connsiteY14" fmla="*/ 4550228 h 5442857"/>
              <a:gd name="connsiteX15" fmla="*/ 1556655 w 9676190"/>
              <a:gd name="connsiteY15" fmla="*/ 4517571 h 5442857"/>
              <a:gd name="connsiteX16" fmla="*/ 1523998 w 9676190"/>
              <a:gd name="connsiteY16" fmla="*/ 4506685 h 5442857"/>
              <a:gd name="connsiteX17" fmla="*/ 1491341 w 9676190"/>
              <a:gd name="connsiteY17" fmla="*/ 4484914 h 5442857"/>
              <a:gd name="connsiteX18" fmla="*/ 1415141 w 9676190"/>
              <a:gd name="connsiteY18" fmla="*/ 4463143 h 5442857"/>
              <a:gd name="connsiteX19" fmla="*/ 1349827 w 9676190"/>
              <a:gd name="connsiteY19" fmla="*/ 4397828 h 5442857"/>
              <a:gd name="connsiteX20" fmla="*/ 1328055 w 9676190"/>
              <a:gd name="connsiteY20" fmla="*/ 4376057 h 5442857"/>
              <a:gd name="connsiteX21" fmla="*/ 1295398 w 9676190"/>
              <a:gd name="connsiteY21" fmla="*/ 4354285 h 5442857"/>
              <a:gd name="connsiteX22" fmla="*/ 1262741 w 9676190"/>
              <a:gd name="connsiteY22" fmla="*/ 4321628 h 5442857"/>
              <a:gd name="connsiteX23" fmla="*/ 1197427 w 9676190"/>
              <a:gd name="connsiteY23" fmla="*/ 4299857 h 5442857"/>
              <a:gd name="connsiteX24" fmla="*/ 1153884 w 9676190"/>
              <a:gd name="connsiteY24" fmla="*/ 4288971 h 5442857"/>
              <a:gd name="connsiteX25" fmla="*/ 1088570 w 9676190"/>
              <a:gd name="connsiteY25" fmla="*/ 4267200 h 5442857"/>
              <a:gd name="connsiteX26" fmla="*/ 1023255 w 9676190"/>
              <a:gd name="connsiteY26" fmla="*/ 4223657 h 5442857"/>
              <a:gd name="connsiteX27" fmla="*/ 1001484 w 9676190"/>
              <a:gd name="connsiteY27" fmla="*/ 4201885 h 5442857"/>
              <a:gd name="connsiteX28" fmla="*/ 947055 w 9676190"/>
              <a:gd name="connsiteY28" fmla="*/ 4191000 h 5442857"/>
              <a:gd name="connsiteX29" fmla="*/ 903512 w 9676190"/>
              <a:gd name="connsiteY29" fmla="*/ 4180114 h 5442857"/>
              <a:gd name="connsiteX30" fmla="*/ 870855 w 9676190"/>
              <a:gd name="connsiteY30" fmla="*/ 4158343 h 5442857"/>
              <a:gd name="connsiteX31" fmla="*/ 805541 w 9676190"/>
              <a:gd name="connsiteY31" fmla="*/ 4136571 h 5442857"/>
              <a:gd name="connsiteX32" fmla="*/ 772884 w 9676190"/>
              <a:gd name="connsiteY32" fmla="*/ 4125685 h 5442857"/>
              <a:gd name="connsiteX33" fmla="*/ 707570 w 9676190"/>
              <a:gd name="connsiteY33" fmla="*/ 4103914 h 5442857"/>
              <a:gd name="connsiteX34" fmla="*/ 674912 w 9676190"/>
              <a:gd name="connsiteY34" fmla="*/ 4093028 h 5442857"/>
              <a:gd name="connsiteX35" fmla="*/ 631370 w 9676190"/>
              <a:gd name="connsiteY35" fmla="*/ 4082143 h 5442857"/>
              <a:gd name="connsiteX36" fmla="*/ 359227 w 9676190"/>
              <a:gd name="connsiteY36" fmla="*/ 4093028 h 5442857"/>
              <a:gd name="connsiteX37" fmla="*/ 293912 w 9676190"/>
              <a:gd name="connsiteY37" fmla="*/ 4136571 h 5442857"/>
              <a:gd name="connsiteX38" fmla="*/ 217712 w 9676190"/>
              <a:gd name="connsiteY38" fmla="*/ 4158343 h 5442857"/>
              <a:gd name="connsiteX39" fmla="*/ 185055 w 9676190"/>
              <a:gd name="connsiteY39" fmla="*/ 4180114 h 5442857"/>
              <a:gd name="connsiteX40" fmla="*/ 141512 w 9676190"/>
              <a:gd name="connsiteY40" fmla="*/ 4201885 h 5442857"/>
              <a:gd name="connsiteX41" fmla="*/ 119741 w 9676190"/>
              <a:gd name="connsiteY41" fmla="*/ 4223657 h 5442857"/>
              <a:gd name="connsiteX42" fmla="*/ 87084 w 9676190"/>
              <a:gd name="connsiteY42" fmla="*/ 4234543 h 5442857"/>
              <a:gd name="connsiteX43" fmla="*/ 10884 w 9676190"/>
              <a:gd name="connsiteY43" fmla="*/ 4278085 h 5442857"/>
              <a:gd name="connsiteX44" fmla="*/ 0 w 9676190"/>
              <a:gd name="connsiteY44" fmla="*/ 4287781 h 544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676190" h="5442857">
                <a:moveTo>
                  <a:pt x="0" y="0"/>
                </a:moveTo>
                <a:lnTo>
                  <a:pt x="9676190" y="0"/>
                </a:lnTo>
                <a:lnTo>
                  <a:pt x="9676190" y="5442857"/>
                </a:lnTo>
                <a:lnTo>
                  <a:pt x="1890711" y="5442857"/>
                </a:lnTo>
                <a:lnTo>
                  <a:pt x="1883227" y="5203371"/>
                </a:lnTo>
                <a:cubicBezTo>
                  <a:pt x="1882572" y="5191915"/>
                  <a:pt x="1877473" y="5180977"/>
                  <a:pt x="1872341" y="5170714"/>
                </a:cubicBezTo>
                <a:cubicBezTo>
                  <a:pt x="1858608" y="5143249"/>
                  <a:pt x="1849049" y="5136536"/>
                  <a:pt x="1828798" y="5116285"/>
                </a:cubicBezTo>
                <a:cubicBezTo>
                  <a:pt x="1791950" y="5005739"/>
                  <a:pt x="1816272" y="5093911"/>
                  <a:pt x="1796141" y="4953000"/>
                </a:cubicBezTo>
                <a:cubicBezTo>
                  <a:pt x="1793524" y="4934684"/>
                  <a:pt x="1814283" y="4916714"/>
                  <a:pt x="1817912" y="4909457"/>
                </a:cubicBezTo>
                <a:cubicBezTo>
                  <a:pt x="1792512" y="4869543"/>
                  <a:pt x="1756672" y="4834597"/>
                  <a:pt x="1741712" y="4789714"/>
                </a:cubicBezTo>
                <a:cubicBezTo>
                  <a:pt x="1738084" y="4778828"/>
                  <a:pt x="1735959" y="4767320"/>
                  <a:pt x="1730827" y="4757057"/>
                </a:cubicBezTo>
                <a:cubicBezTo>
                  <a:pt x="1717096" y="4729596"/>
                  <a:pt x="1707532" y="4722877"/>
                  <a:pt x="1687284" y="4702628"/>
                </a:cubicBezTo>
                <a:cubicBezTo>
                  <a:pt x="1677462" y="4663342"/>
                  <a:pt x="1671736" y="4619691"/>
                  <a:pt x="1632855" y="4593771"/>
                </a:cubicBezTo>
                <a:cubicBezTo>
                  <a:pt x="1621969" y="4586514"/>
                  <a:pt x="1610414" y="4580173"/>
                  <a:pt x="1600198" y="4572000"/>
                </a:cubicBezTo>
                <a:cubicBezTo>
                  <a:pt x="1592184" y="4565589"/>
                  <a:pt x="1584838" y="4558242"/>
                  <a:pt x="1578427" y="4550228"/>
                </a:cubicBezTo>
                <a:cubicBezTo>
                  <a:pt x="1570254" y="4540012"/>
                  <a:pt x="1566871" y="4525744"/>
                  <a:pt x="1556655" y="4517571"/>
                </a:cubicBezTo>
                <a:cubicBezTo>
                  <a:pt x="1547695" y="4510403"/>
                  <a:pt x="1534261" y="4511817"/>
                  <a:pt x="1523998" y="4506685"/>
                </a:cubicBezTo>
                <a:cubicBezTo>
                  <a:pt x="1512296" y="4500834"/>
                  <a:pt x="1503043" y="4490765"/>
                  <a:pt x="1491341" y="4484914"/>
                </a:cubicBezTo>
                <a:cubicBezTo>
                  <a:pt x="1475720" y="4477104"/>
                  <a:pt x="1429098" y="4466632"/>
                  <a:pt x="1415141" y="4463143"/>
                </a:cubicBezTo>
                <a:lnTo>
                  <a:pt x="1349827" y="4397828"/>
                </a:lnTo>
                <a:cubicBezTo>
                  <a:pt x="1342570" y="4390571"/>
                  <a:pt x="1336594" y="4381750"/>
                  <a:pt x="1328055" y="4376057"/>
                </a:cubicBezTo>
                <a:cubicBezTo>
                  <a:pt x="1317169" y="4368800"/>
                  <a:pt x="1305449" y="4362661"/>
                  <a:pt x="1295398" y="4354285"/>
                </a:cubicBezTo>
                <a:cubicBezTo>
                  <a:pt x="1283572" y="4344430"/>
                  <a:pt x="1276198" y="4329104"/>
                  <a:pt x="1262741" y="4321628"/>
                </a:cubicBezTo>
                <a:cubicBezTo>
                  <a:pt x="1242680" y="4310483"/>
                  <a:pt x="1219691" y="4305423"/>
                  <a:pt x="1197427" y="4299857"/>
                </a:cubicBezTo>
                <a:cubicBezTo>
                  <a:pt x="1182913" y="4296228"/>
                  <a:pt x="1168214" y="4293270"/>
                  <a:pt x="1153884" y="4288971"/>
                </a:cubicBezTo>
                <a:cubicBezTo>
                  <a:pt x="1131903" y="4282377"/>
                  <a:pt x="1088570" y="4267200"/>
                  <a:pt x="1088570" y="4267200"/>
                </a:cubicBezTo>
                <a:cubicBezTo>
                  <a:pt x="1066798" y="4252686"/>
                  <a:pt x="1041757" y="4242160"/>
                  <a:pt x="1023255" y="4223657"/>
                </a:cubicBezTo>
                <a:cubicBezTo>
                  <a:pt x="1015998" y="4216400"/>
                  <a:pt x="1010917" y="4205928"/>
                  <a:pt x="1001484" y="4201885"/>
                </a:cubicBezTo>
                <a:cubicBezTo>
                  <a:pt x="984478" y="4194597"/>
                  <a:pt x="965117" y="4195014"/>
                  <a:pt x="947055" y="4191000"/>
                </a:cubicBezTo>
                <a:cubicBezTo>
                  <a:pt x="932450" y="4187755"/>
                  <a:pt x="918026" y="4183743"/>
                  <a:pt x="903512" y="4180114"/>
                </a:cubicBezTo>
                <a:cubicBezTo>
                  <a:pt x="892626" y="4172857"/>
                  <a:pt x="882810" y="4163656"/>
                  <a:pt x="870855" y="4158343"/>
                </a:cubicBezTo>
                <a:cubicBezTo>
                  <a:pt x="849884" y="4149022"/>
                  <a:pt x="827312" y="4143828"/>
                  <a:pt x="805541" y="4136571"/>
                </a:cubicBezTo>
                <a:lnTo>
                  <a:pt x="772884" y="4125685"/>
                </a:lnTo>
                <a:lnTo>
                  <a:pt x="707570" y="4103914"/>
                </a:lnTo>
                <a:cubicBezTo>
                  <a:pt x="696684" y="4100285"/>
                  <a:pt x="686044" y="4095811"/>
                  <a:pt x="674912" y="4093028"/>
                </a:cubicBezTo>
                <a:lnTo>
                  <a:pt x="631370" y="4082143"/>
                </a:lnTo>
                <a:cubicBezTo>
                  <a:pt x="540656" y="4085771"/>
                  <a:pt x="448856" y="4078572"/>
                  <a:pt x="359227" y="4093028"/>
                </a:cubicBezTo>
                <a:cubicBezTo>
                  <a:pt x="333395" y="4097194"/>
                  <a:pt x="318735" y="4128296"/>
                  <a:pt x="293912" y="4136571"/>
                </a:cubicBezTo>
                <a:cubicBezTo>
                  <a:pt x="247062" y="4152188"/>
                  <a:pt x="272387" y="4144674"/>
                  <a:pt x="217712" y="4158343"/>
                </a:cubicBezTo>
                <a:cubicBezTo>
                  <a:pt x="206826" y="4165600"/>
                  <a:pt x="196414" y="4173623"/>
                  <a:pt x="185055" y="4180114"/>
                </a:cubicBezTo>
                <a:cubicBezTo>
                  <a:pt x="170966" y="4188165"/>
                  <a:pt x="155014" y="4192884"/>
                  <a:pt x="141512" y="4201885"/>
                </a:cubicBezTo>
                <a:cubicBezTo>
                  <a:pt x="132973" y="4207578"/>
                  <a:pt x="128542" y="4218376"/>
                  <a:pt x="119741" y="4223657"/>
                </a:cubicBezTo>
                <a:cubicBezTo>
                  <a:pt x="109902" y="4229561"/>
                  <a:pt x="97631" y="4230023"/>
                  <a:pt x="87084" y="4234543"/>
                </a:cubicBezTo>
                <a:cubicBezTo>
                  <a:pt x="63016" y="4244858"/>
                  <a:pt x="31908" y="4261266"/>
                  <a:pt x="10884" y="4278085"/>
                </a:cubicBezTo>
                <a:lnTo>
                  <a:pt x="0" y="4287781"/>
                </a:lnTo>
                <a:close/>
              </a:path>
            </a:pathLst>
          </a:custGeom>
        </p:spPr>
      </p:pic>
      <p:pic>
        <p:nvPicPr>
          <p:cNvPr id="13" name="Picture 12">
            <a:extLst>
              <a:ext uri="{FF2B5EF4-FFF2-40B4-BE49-F238E27FC236}">
                <a16:creationId xmlns:a16="http://schemas.microsoft.com/office/drawing/2014/main" id="{94164FB2-EFB1-4531-A8F4-DD77A03E2C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72342" r="78777"/>
          <a:stretch/>
        </p:blipFill>
        <p:spPr>
          <a:xfrm>
            <a:off x="0" y="5352597"/>
            <a:ext cx="2053566" cy="1505403"/>
          </a:xfrm>
          <a:custGeom>
            <a:avLst/>
            <a:gdLst>
              <a:gd name="connsiteX0" fmla="*/ 1355645 w 2053566"/>
              <a:gd name="connsiteY0" fmla="*/ 0 h 1505403"/>
              <a:gd name="connsiteX1" fmla="*/ 2053566 w 2053566"/>
              <a:gd name="connsiteY1" fmla="*/ 0 h 1505403"/>
              <a:gd name="connsiteX2" fmla="*/ 2053566 w 2053566"/>
              <a:gd name="connsiteY2" fmla="*/ 500084 h 1505403"/>
              <a:gd name="connsiteX3" fmla="*/ 2046514 w 2053566"/>
              <a:gd name="connsiteY3" fmla="*/ 493032 h 1505403"/>
              <a:gd name="connsiteX4" fmla="*/ 2002971 w 2053566"/>
              <a:gd name="connsiteY4" fmla="*/ 438603 h 1505403"/>
              <a:gd name="connsiteX5" fmla="*/ 1970314 w 2053566"/>
              <a:gd name="connsiteY5" fmla="*/ 416832 h 1505403"/>
              <a:gd name="connsiteX6" fmla="*/ 1926771 w 2053566"/>
              <a:gd name="connsiteY6" fmla="*/ 373289 h 1505403"/>
              <a:gd name="connsiteX7" fmla="*/ 1905000 w 2053566"/>
              <a:gd name="connsiteY7" fmla="*/ 351517 h 1505403"/>
              <a:gd name="connsiteX8" fmla="*/ 1839686 w 2053566"/>
              <a:gd name="connsiteY8" fmla="*/ 307974 h 1505403"/>
              <a:gd name="connsiteX9" fmla="*/ 1774371 w 2053566"/>
              <a:gd name="connsiteY9" fmla="*/ 286203 h 1505403"/>
              <a:gd name="connsiteX10" fmla="*/ 1741714 w 2053566"/>
              <a:gd name="connsiteY10" fmla="*/ 264432 h 1505403"/>
              <a:gd name="connsiteX11" fmla="*/ 1676400 w 2053566"/>
              <a:gd name="connsiteY11" fmla="*/ 242660 h 1505403"/>
              <a:gd name="connsiteX12" fmla="*/ 1643743 w 2053566"/>
              <a:gd name="connsiteY12" fmla="*/ 210003 h 1505403"/>
              <a:gd name="connsiteX13" fmla="*/ 1600200 w 2053566"/>
              <a:gd name="connsiteY13" fmla="*/ 199117 h 1505403"/>
              <a:gd name="connsiteX14" fmla="*/ 1578429 w 2053566"/>
              <a:gd name="connsiteY14" fmla="*/ 155574 h 1505403"/>
              <a:gd name="connsiteX15" fmla="*/ 1502229 w 2053566"/>
              <a:gd name="connsiteY15" fmla="*/ 90260 h 1505403"/>
              <a:gd name="connsiteX16" fmla="*/ 1436914 w 2053566"/>
              <a:gd name="connsiteY16" fmla="*/ 46717 h 1505403"/>
              <a:gd name="connsiteX17" fmla="*/ 1404257 w 2053566"/>
              <a:gd name="connsiteY17" fmla="*/ 24946 h 1505403"/>
              <a:gd name="connsiteX18" fmla="*/ 1360714 w 2053566"/>
              <a:gd name="connsiteY18" fmla="*/ 3174 h 1505403"/>
              <a:gd name="connsiteX19" fmla="*/ 0 w 2053566"/>
              <a:gd name="connsiteY19" fmla="*/ 0 h 1505403"/>
              <a:gd name="connsiteX20" fmla="*/ 614898 w 2053566"/>
              <a:gd name="connsiteY20" fmla="*/ 0 h 1505403"/>
              <a:gd name="connsiteX21" fmla="*/ 620486 w 2053566"/>
              <a:gd name="connsiteY21" fmla="*/ 35832 h 1505403"/>
              <a:gd name="connsiteX22" fmla="*/ 685800 w 2053566"/>
              <a:gd name="connsiteY22" fmla="*/ 101146 h 1505403"/>
              <a:gd name="connsiteX23" fmla="*/ 718457 w 2053566"/>
              <a:gd name="connsiteY23" fmla="*/ 122917 h 1505403"/>
              <a:gd name="connsiteX24" fmla="*/ 762000 w 2053566"/>
              <a:gd name="connsiteY24" fmla="*/ 133803 h 1505403"/>
              <a:gd name="connsiteX25" fmla="*/ 794657 w 2053566"/>
              <a:gd name="connsiteY25" fmla="*/ 144689 h 1505403"/>
              <a:gd name="connsiteX26" fmla="*/ 838200 w 2053566"/>
              <a:gd name="connsiteY26" fmla="*/ 155574 h 1505403"/>
              <a:gd name="connsiteX27" fmla="*/ 903514 w 2053566"/>
              <a:gd name="connsiteY27" fmla="*/ 177346 h 1505403"/>
              <a:gd name="connsiteX28" fmla="*/ 968829 w 2053566"/>
              <a:gd name="connsiteY28" fmla="*/ 210003 h 1505403"/>
              <a:gd name="connsiteX29" fmla="*/ 1012371 w 2053566"/>
              <a:gd name="connsiteY29" fmla="*/ 242660 h 1505403"/>
              <a:gd name="connsiteX30" fmla="*/ 1045029 w 2053566"/>
              <a:gd name="connsiteY30" fmla="*/ 253546 h 1505403"/>
              <a:gd name="connsiteX31" fmla="*/ 1077686 w 2053566"/>
              <a:gd name="connsiteY31" fmla="*/ 286203 h 1505403"/>
              <a:gd name="connsiteX32" fmla="*/ 1110343 w 2053566"/>
              <a:gd name="connsiteY32" fmla="*/ 297089 h 1505403"/>
              <a:gd name="connsiteX33" fmla="*/ 1175657 w 2053566"/>
              <a:gd name="connsiteY33" fmla="*/ 340632 h 1505403"/>
              <a:gd name="connsiteX34" fmla="*/ 1208314 w 2053566"/>
              <a:gd name="connsiteY34" fmla="*/ 362403 h 1505403"/>
              <a:gd name="connsiteX35" fmla="*/ 1284514 w 2053566"/>
              <a:gd name="connsiteY35" fmla="*/ 384174 h 1505403"/>
              <a:gd name="connsiteX36" fmla="*/ 1317171 w 2053566"/>
              <a:gd name="connsiteY36" fmla="*/ 405946 h 1505403"/>
              <a:gd name="connsiteX37" fmla="*/ 1382486 w 2053566"/>
              <a:gd name="connsiteY37" fmla="*/ 427717 h 1505403"/>
              <a:gd name="connsiteX38" fmla="*/ 1436914 w 2053566"/>
              <a:gd name="connsiteY38" fmla="*/ 471260 h 1505403"/>
              <a:gd name="connsiteX39" fmla="*/ 1458686 w 2053566"/>
              <a:gd name="connsiteY39" fmla="*/ 493032 h 1505403"/>
              <a:gd name="connsiteX40" fmla="*/ 1524000 w 2053566"/>
              <a:gd name="connsiteY40" fmla="*/ 514803 h 1505403"/>
              <a:gd name="connsiteX41" fmla="*/ 1578429 w 2053566"/>
              <a:gd name="connsiteY41" fmla="*/ 569232 h 1505403"/>
              <a:gd name="connsiteX42" fmla="*/ 1611086 w 2053566"/>
              <a:gd name="connsiteY42" fmla="*/ 601889 h 1505403"/>
              <a:gd name="connsiteX43" fmla="*/ 1687286 w 2053566"/>
              <a:gd name="connsiteY43" fmla="*/ 667203 h 1505403"/>
              <a:gd name="connsiteX44" fmla="*/ 1763486 w 2053566"/>
              <a:gd name="connsiteY44" fmla="*/ 743403 h 1505403"/>
              <a:gd name="connsiteX45" fmla="*/ 1796143 w 2053566"/>
              <a:gd name="connsiteY45" fmla="*/ 776060 h 1505403"/>
              <a:gd name="connsiteX46" fmla="*/ 1817914 w 2053566"/>
              <a:gd name="connsiteY46" fmla="*/ 797832 h 1505403"/>
              <a:gd name="connsiteX47" fmla="*/ 1883229 w 2053566"/>
              <a:gd name="connsiteY47" fmla="*/ 841374 h 1505403"/>
              <a:gd name="connsiteX48" fmla="*/ 1915886 w 2053566"/>
              <a:gd name="connsiteY48" fmla="*/ 863146 h 1505403"/>
              <a:gd name="connsiteX49" fmla="*/ 1948543 w 2053566"/>
              <a:gd name="connsiteY49" fmla="*/ 895803 h 1505403"/>
              <a:gd name="connsiteX50" fmla="*/ 1992086 w 2053566"/>
              <a:gd name="connsiteY50" fmla="*/ 906689 h 1505403"/>
              <a:gd name="connsiteX51" fmla="*/ 2024743 w 2053566"/>
              <a:gd name="connsiteY51" fmla="*/ 917574 h 1505403"/>
              <a:gd name="connsiteX52" fmla="*/ 2053566 w 2053566"/>
              <a:gd name="connsiteY52" fmla="*/ 925251 h 1505403"/>
              <a:gd name="connsiteX53" fmla="*/ 2053566 w 2053566"/>
              <a:gd name="connsiteY53" fmla="*/ 1505403 h 1505403"/>
              <a:gd name="connsiteX54" fmla="*/ 0 w 2053566"/>
              <a:gd name="connsiteY54" fmla="*/ 1505403 h 1505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053566" h="1505403">
                <a:moveTo>
                  <a:pt x="1355645" y="0"/>
                </a:moveTo>
                <a:lnTo>
                  <a:pt x="2053566" y="0"/>
                </a:lnTo>
                <a:lnTo>
                  <a:pt x="2053566" y="500084"/>
                </a:lnTo>
                <a:lnTo>
                  <a:pt x="2046514" y="493032"/>
                </a:lnTo>
                <a:cubicBezTo>
                  <a:pt x="2021363" y="461593"/>
                  <a:pt x="2032180" y="461970"/>
                  <a:pt x="2002971" y="438603"/>
                </a:cubicBezTo>
                <a:cubicBezTo>
                  <a:pt x="1992755" y="430430"/>
                  <a:pt x="1980247" y="425346"/>
                  <a:pt x="1970314" y="416832"/>
                </a:cubicBezTo>
                <a:cubicBezTo>
                  <a:pt x="1954729" y="403474"/>
                  <a:pt x="1941285" y="387803"/>
                  <a:pt x="1926771" y="373289"/>
                </a:cubicBezTo>
                <a:cubicBezTo>
                  <a:pt x="1919514" y="366032"/>
                  <a:pt x="1913539" y="357210"/>
                  <a:pt x="1905000" y="351517"/>
                </a:cubicBezTo>
                <a:cubicBezTo>
                  <a:pt x="1883229" y="337003"/>
                  <a:pt x="1864509" y="316248"/>
                  <a:pt x="1839686" y="307974"/>
                </a:cubicBezTo>
                <a:cubicBezTo>
                  <a:pt x="1817914" y="300717"/>
                  <a:pt x="1793466" y="298933"/>
                  <a:pt x="1774371" y="286203"/>
                </a:cubicBezTo>
                <a:cubicBezTo>
                  <a:pt x="1763485" y="278946"/>
                  <a:pt x="1753669" y="269745"/>
                  <a:pt x="1741714" y="264432"/>
                </a:cubicBezTo>
                <a:cubicBezTo>
                  <a:pt x="1720743" y="255111"/>
                  <a:pt x="1676400" y="242660"/>
                  <a:pt x="1676400" y="242660"/>
                </a:cubicBezTo>
                <a:cubicBezTo>
                  <a:pt x="1665514" y="231774"/>
                  <a:pt x="1657109" y="217641"/>
                  <a:pt x="1643743" y="210003"/>
                </a:cubicBezTo>
                <a:cubicBezTo>
                  <a:pt x="1630753" y="202580"/>
                  <a:pt x="1614393" y="203848"/>
                  <a:pt x="1600200" y="199117"/>
                </a:cubicBezTo>
                <a:cubicBezTo>
                  <a:pt x="1592503" y="196551"/>
                  <a:pt x="1582058" y="162831"/>
                  <a:pt x="1578429" y="155574"/>
                </a:cubicBezTo>
                <a:cubicBezTo>
                  <a:pt x="1553029" y="133803"/>
                  <a:pt x="1528745" y="110657"/>
                  <a:pt x="1502229" y="90260"/>
                </a:cubicBezTo>
                <a:cubicBezTo>
                  <a:pt x="1481489" y="74306"/>
                  <a:pt x="1458686" y="61231"/>
                  <a:pt x="1436914" y="46717"/>
                </a:cubicBezTo>
                <a:cubicBezTo>
                  <a:pt x="1426028" y="39460"/>
                  <a:pt x="1415959" y="30797"/>
                  <a:pt x="1404257" y="24946"/>
                </a:cubicBezTo>
                <a:cubicBezTo>
                  <a:pt x="1389743" y="17689"/>
                  <a:pt x="1374803" y="11225"/>
                  <a:pt x="1360714" y="3174"/>
                </a:cubicBezTo>
                <a:close/>
                <a:moveTo>
                  <a:pt x="0" y="0"/>
                </a:moveTo>
                <a:lnTo>
                  <a:pt x="614898" y="0"/>
                </a:lnTo>
                <a:lnTo>
                  <a:pt x="620486" y="35832"/>
                </a:lnTo>
                <a:cubicBezTo>
                  <a:pt x="631645" y="64528"/>
                  <a:pt x="660182" y="84067"/>
                  <a:pt x="685800" y="101146"/>
                </a:cubicBezTo>
                <a:cubicBezTo>
                  <a:pt x="696686" y="108403"/>
                  <a:pt x="706432" y="117763"/>
                  <a:pt x="718457" y="122917"/>
                </a:cubicBezTo>
                <a:cubicBezTo>
                  <a:pt x="732208" y="128810"/>
                  <a:pt x="747615" y="129693"/>
                  <a:pt x="762000" y="133803"/>
                </a:cubicBezTo>
                <a:cubicBezTo>
                  <a:pt x="773033" y="136955"/>
                  <a:pt x="783624" y="141537"/>
                  <a:pt x="794657" y="144689"/>
                </a:cubicBezTo>
                <a:cubicBezTo>
                  <a:pt x="809042" y="148799"/>
                  <a:pt x="823870" y="151275"/>
                  <a:pt x="838200" y="155574"/>
                </a:cubicBezTo>
                <a:cubicBezTo>
                  <a:pt x="860181" y="162168"/>
                  <a:pt x="884419" y="164616"/>
                  <a:pt x="903514" y="177346"/>
                </a:cubicBezTo>
                <a:cubicBezTo>
                  <a:pt x="945719" y="205482"/>
                  <a:pt x="923759" y="194980"/>
                  <a:pt x="968829" y="210003"/>
                </a:cubicBezTo>
                <a:cubicBezTo>
                  <a:pt x="983343" y="220889"/>
                  <a:pt x="996619" y="233659"/>
                  <a:pt x="1012371" y="242660"/>
                </a:cubicBezTo>
                <a:cubicBezTo>
                  <a:pt x="1022334" y="248353"/>
                  <a:pt x="1035481" y="247181"/>
                  <a:pt x="1045029" y="253546"/>
                </a:cubicBezTo>
                <a:cubicBezTo>
                  <a:pt x="1057838" y="262085"/>
                  <a:pt x="1064877" y="277664"/>
                  <a:pt x="1077686" y="286203"/>
                </a:cubicBezTo>
                <a:cubicBezTo>
                  <a:pt x="1087233" y="292568"/>
                  <a:pt x="1100312" y="291516"/>
                  <a:pt x="1110343" y="297089"/>
                </a:cubicBezTo>
                <a:cubicBezTo>
                  <a:pt x="1133216" y="309796"/>
                  <a:pt x="1153886" y="326118"/>
                  <a:pt x="1175657" y="340632"/>
                </a:cubicBezTo>
                <a:cubicBezTo>
                  <a:pt x="1186543" y="347889"/>
                  <a:pt x="1195622" y="359230"/>
                  <a:pt x="1208314" y="362403"/>
                </a:cubicBezTo>
                <a:cubicBezTo>
                  <a:pt x="1262989" y="376072"/>
                  <a:pt x="1237664" y="368558"/>
                  <a:pt x="1284514" y="384174"/>
                </a:cubicBezTo>
                <a:cubicBezTo>
                  <a:pt x="1295400" y="391431"/>
                  <a:pt x="1305216" y="400632"/>
                  <a:pt x="1317171" y="405946"/>
                </a:cubicBezTo>
                <a:cubicBezTo>
                  <a:pt x="1338142" y="415267"/>
                  <a:pt x="1382486" y="427717"/>
                  <a:pt x="1382486" y="427717"/>
                </a:cubicBezTo>
                <a:cubicBezTo>
                  <a:pt x="1435049" y="480282"/>
                  <a:pt x="1368259" y="416336"/>
                  <a:pt x="1436914" y="471260"/>
                </a:cubicBezTo>
                <a:cubicBezTo>
                  <a:pt x="1444928" y="477671"/>
                  <a:pt x="1449506" y="488442"/>
                  <a:pt x="1458686" y="493032"/>
                </a:cubicBezTo>
                <a:cubicBezTo>
                  <a:pt x="1479212" y="503295"/>
                  <a:pt x="1524000" y="514803"/>
                  <a:pt x="1524000" y="514803"/>
                </a:cubicBezTo>
                <a:lnTo>
                  <a:pt x="1578429" y="569232"/>
                </a:lnTo>
                <a:cubicBezTo>
                  <a:pt x="1589315" y="580118"/>
                  <a:pt x="1598277" y="593350"/>
                  <a:pt x="1611086" y="601889"/>
                </a:cubicBezTo>
                <a:cubicBezTo>
                  <a:pt x="1660822" y="635046"/>
                  <a:pt x="1634492" y="614409"/>
                  <a:pt x="1687286" y="667203"/>
                </a:cubicBezTo>
                <a:lnTo>
                  <a:pt x="1763486" y="743403"/>
                </a:lnTo>
                <a:lnTo>
                  <a:pt x="1796143" y="776060"/>
                </a:lnTo>
                <a:cubicBezTo>
                  <a:pt x="1803400" y="783317"/>
                  <a:pt x="1809374" y="792139"/>
                  <a:pt x="1817914" y="797832"/>
                </a:cubicBezTo>
                <a:lnTo>
                  <a:pt x="1883229" y="841374"/>
                </a:lnTo>
                <a:cubicBezTo>
                  <a:pt x="1894115" y="848631"/>
                  <a:pt x="1906635" y="853895"/>
                  <a:pt x="1915886" y="863146"/>
                </a:cubicBezTo>
                <a:cubicBezTo>
                  <a:pt x="1926772" y="874032"/>
                  <a:pt x="1935177" y="888165"/>
                  <a:pt x="1948543" y="895803"/>
                </a:cubicBezTo>
                <a:cubicBezTo>
                  <a:pt x="1961533" y="903226"/>
                  <a:pt x="1977701" y="902579"/>
                  <a:pt x="1992086" y="906689"/>
                </a:cubicBezTo>
                <a:cubicBezTo>
                  <a:pt x="2003119" y="909841"/>
                  <a:pt x="2013673" y="914555"/>
                  <a:pt x="2024743" y="917574"/>
                </a:cubicBezTo>
                <a:lnTo>
                  <a:pt x="2053566" y="925251"/>
                </a:lnTo>
                <a:lnTo>
                  <a:pt x="2053566" y="1505403"/>
                </a:lnTo>
                <a:lnTo>
                  <a:pt x="0" y="1505403"/>
                </a:lnTo>
                <a:close/>
              </a:path>
            </a:pathLst>
          </a:custGeom>
        </p:spPr>
      </p:pic>
      <p:pic>
        <p:nvPicPr>
          <p:cNvPr id="15" name="Picture 14">
            <a:extLst>
              <a:ext uri="{FF2B5EF4-FFF2-40B4-BE49-F238E27FC236}">
                <a16:creationId xmlns:a16="http://schemas.microsoft.com/office/drawing/2014/main" id="{0E6BC652-4BE1-478A-BFA7-47149E82F2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4623" r="26442" b="66400"/>
          <a:stretch/>
        </p:blipFill>
        <p:spPr>
          <a:xfrm rot="1800000" flipH="1">
            <a:off x="489857" y="4860000"/>
            <a:ext cx="1806209" cy="876778"/>
          </a:xfrm>
          <a:custGeom>
            <a:avLst/>
            <a:gdLst>
              <a:gd name="connsiteX0" fmla="*/ 527412 w 1806209"/>
              <a:gd name="connsiteY0" fmla="*/ 0 h 876778"/>
              <a:gd name="connsiteX1" fmla="*/ 0 w 1806209"/>
              <a:gd name="connsiteY1" fmla="*/ 0 h 876778"/>
              <a:gd name="connsiteX2" fmla="*/ 0 w 1806209"/>
              <a:gd name="connsiteY2" fmla="*/ 255471 h 876778"/>
              <a:gd name="connsiteX3" fmla="*/ 10065 w 1806209"/>
              <a:gd name="connsiteY3" fmla="*/ 245407 h 876778"/>
              <a:gd name="connsiteX4" fmla="*/ 20951 w 1806209"/>
              <a:gd name="connsiteY4" fmla="*/ 234521 h 876778"/>
              <a:gd name="connsiteX5" fmla="*/ 53608 w 1806209"/>
              <a:gd name="connsiteY5" fmla="*/ 223635 h 876778"/>
              <a:gd name="connsiteX6" fmla="*/ 118922 w 1806209"/>
              <a:gd name="connsiteY6" fmla="*/ 190978 h 876778"/>
              <a:gd name="connsiteX7" fmla="*/ 206008 w 1806209"/>
              <a:gd name="connsiteY7" fmla="*/ 147435 h 876778"/>
              <a:gd name="connsiteX8" fmla="*/ 238665 w 1806209"/>
              <a:gd name="connsiteY8" fmla="*/ 125664 h 876778"/>
              <a:gd name="connsiteX9" fmla="*/ 260436 w 1806209"/>
              <a:gd name="connsiteY9" fmla="*/ 103892 h 876778"/>
              <a:gd name="connsiteX10" fmla="*/ 303979 w 1806209"/>
              <a:gd name="connsiteY10" fmla="*/ 93007 h 876778"/>
              <a:gd name="connsiteX11" fmla="*/ 336636 w 1806209"/>
              <a:gd name="connsiteY11" fmla="*/ 82121 h 876778"/>
              <a:gd name="connsiteX12" fmla="*/ 358408 w 1806209"/>
              <a:gd name="connsiteY12" fmla="*/ 60350 h 876778"/>
              <a:gd name="connsiteX13" fmla="*/ 412836 w 1806209"/>
              <a:gd name="connsiteY13" fmla="*/ 49464 h 876778"/>
              <a:gd name="connsiteX14" fmla="*/ 478151 w 1806209"/>
              <a:gd name="connsiteY14" fmla="*/ 27692 h 876778"/>
              <a:gd name="connsiteX15" fmla="*/ 510808 w 1806209"/>
              <a:gd name="connsiteY15" fmla="*/ 16807 h 876778"/>
              <a:gd name="connsiteX16" fmla="*/ 1806209 w 1806209"/>
              <a:gd name="connsiteY16" fmla="*/ 0 h 876778"/>
              <a:gd name="connsiteX17" fmla="*/ 708134 w 1806209"/>
              <a:gd name="connsiteY17" fmla="*/ 0 h 876778"/>
              <a:gd name="connsiteX18" fmla="*/ 709028 w 1806209"/>
              <a:gd name="connsiteY18" fmla="*/ 1950 h 876778"/>
              <a:gd name="connsiteX19" fmla="*/ 641436 w 1806209"/>
              <a:gd name="connsiteY19" fmla="*/ 71235 h 876778"/>
              <a:gd name="connsiteX20" fmla="*/ 576122 w 1806209"/>
              <a:gd name="connsiteY20" fmla="*/ 114778 h 876778"/>
              <a:gd name="connsiteX21" fmla="*/ 543465 w 1806209"/>
              <a:gd name="connsiteY21" fmla="*/ 125664 h 876778"/>
              <a:gd name="connsiteX22" fmla="*/ 510808 w 1806209"/>
              <a:gd name="connsiteY22" fmla="*/ 147435 h 876778"/>
              <a:gd name="connsiteX23" fmla="*/ 314865 w 1806209"/>
              <a:gd name="connsiteY23" fmla="*/ 169207 h 876778"/>
              <a:gd name="connsiteX24" fmla="*/ 260436 w 1806209"/>
              <a:gd name="connsiteY24" fmla="*/ 212750 h 876778"/>
              <a:gd name="connsiteX25" fmla="*/ 195122 w 1806209"/>
              <a:gd name="connsiteY25" fmla="*/ 256292 h 876778"/>
              <a:gd name="connsiteX26" fmla="*/ 140694 w 1806209"/>
              <a:gd name="connsiteY26" fmla="*/ 321607 h 876778"/>
              <a:gd name="connsiteX27" fmla="*/ 86265 w 1806209"/>
              <a:gd name="connsiteY27" fmla="*/ 376035 h 876778"/>
              <a:gd name="connsiteX28" fmla="*/ 42722 w 1806209"/>
              <a:gd name="connsiteY28" fmla="*/ 430464 h 876778"/>
              <a:gd name="connsiteX29" fmla="*/ 2368 w 1806209"/>
              <a:gd name="connsiteY29" fmla="*/ 445198 h 876778"/>
              <a:gd name="connsiteX30" fmla="*/ 0 w 1806209"/>
              <a:gd name="connsiteY30" fmla="*/ 445880 h 876778"/>
              <a:gd name="connsiteX31" fmla="*/ 0 w 1806209"/>
              <a:gd name="connsiteY31" fmla="*/ 876778 h 876778"/>
              <a:gd name="connsiteX32" fmla="*/ 1806209 w 1806209"/>
              <a:gd name="connsiteY32" fmla="*/ 876778 h 876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06209" h="876778">
                <a:moveTo>
                  <a:pt x="527412" y="0"/>
                </a:moveTo>
                <a:lnTo>
                  <a:pt x="0" y="0"/>
                </a:lnTo>
                <a:lnTo>
                  <a:pt x="0" y="255471"/>
                </a:lnTo>
                <a:lnTo>
                  <a:pt x="10065" y="245407"/>
                </a:lnTo>
                <a:cubicBezTo>
                  <a:pt x="13308" y="241284"/>
                  <a:pt x="16551" y="237161"/>
                  <a:pt x="20951" y="234521"/>
                </a:cubicBezTo>
                <a:cubicBezTo>
                  <a:pt x="30790" y="228617"/>
                  <a:pt x="43345" y="228767"/>
                  <a:pt x="53608" y="223635"/>
                </a:cubicBezTo>
                <a:cubicBezTo>
                  <a:pt x="138017" y="181431"/>
                  <a:pt x="36838" y="218340"/>
                  <a:pt x="118922" y="190978"/>
                </a:cubicBezTo>
                <a:cubicBezTo>
                  <a:pt x="156922" y="152980"/>
                  <a:pt x="130958" y="172453"/>
                  <a:pt x="206008" y="147435"/>
                </a:cubicBezTo>
                <a:cubicBezTo>
                  <a:pt x="216894" y="140178"/>
                  <a:pt x="228449" y="133837"/>
                  <a:pt x="238665" y="125664"/>
                </a:cubicBezTo>
                <a:cubicBezTo>
                  <a:pt x="246679" y="119253"/>
                  <a:pt x="251256" y="108482"/>
                  <a:pt x="260436" y="103892"/>
                </a:cubicBezTo>
                <a:cubicBezTo>
                  <a:pt x="273817" y="97201"/>
                  <a:pt x="289594" y="97117"/>
                  <a:pt x="303979" y="93007"/>
                </a:cubicBezTo>
                <a:cubicBezTo>
                  <a:pt x="315012" y="89855"/>
                  <a:pt x="325750" y="85750"/>
                  <a:pt x="336636" y="82121"/>
                </a:cubicBezTo>
                <a:cubicBezTo>
                  <a:pt x="343893" y="74864"/>
                  <a:pt x="348975" y="64393"/>
                  <a:pt x="358408" y="60350"/>
                </a:cubicBezTo>
                <a:cubicBezTo>
                  <a:pt x="375414" y="53062"/>
                  <a:pt x="394986" y="54332"/>
                  <a:pt x="412836" y="49464"/>
                </a:cubicBezTo>
                <a:cubicBezTo>
                  <a:pt x="434977" y="43425"/>
                  <a:pt x="456379" y="34949"/>
                  <a:pt x="478151" y="27692"/>
                </a:cubicBezTo>
                <a:lnTo>
                  <a:pt x="510808" y="16807"/>
                </a:lnTo>
                <a:close/>
                <a:moveTo>
                  <a:pt x="1806209" y="0"/>
                </a:moveTo>
                <a:lnTo>
                  <a:pt x="708134" y="0"/>
                </a:lnTo>
                <a:lnTo>
                  <a:pt x="709028" y="1950"/>
                </a:lnTo>
                <a:cubicBezTo>
                  <a:pt x="728907" y="60380"/>
                  <a:pt x="677113" y="62316"/>
                  <a:pt x="641436" y="71235"/>
                </a:cubicBezTo>
                <a:cubicBezTo>
                  <a:pt x="619665" y="85749"/>
                  <a:pt x="600945" y="106503"/>
                  <a:pt x="576122" y="114778"/>
                </a:cubicBezTo>
                <a:cubicBezTo>
                  <a:pt x="565236" y="118407"/>
                  <a:pt x="553728" y="120532"/>
                  <a:pt x="543465" y="125664"/>
                </a:cubicBezTo>
                <a:cubicBezTo>
                  <a:pt x="531763" y="131515"/>
                  <a:pt x="523220" y="143298"/>
                  <a:pt x="510808" y="147435"/>
                </a:cubicBezTo>
                <a:cubicBezTo>
                  <a:pt x="474669" y="159481"/>
                  <a:pt x="324413" y="168411"/>
                  <a:pt x="314865" y="169207"/>
                </a:cubicBezTo>
                <a:cubicBezTo>
                  <a:pt x="241324" y="193719"/>
                  <a:pt x="321038" y="159724"/>
                  <a:pt x="260436" y="212750"/>
                </a:cubicBezTo>
                <a:cubicBezTo>
                  <a:pt x="240744" y="229980"/>
                  <a:pt x="195122" y="256292"/>
                  <a:pt x="195122" y="256292"/>
                </a:cubicBezTo>
                <a:cubicBezTo>
                  <a:pt x="141076" y="337364"/>
                  <a:pt x="210531" y="237803"/>
                  <a:pt x="140694" y="321607"/>
                </a:cubicBezTo>
                <a:cubicBezTo>
                  <a:pt x="95337" y="376034"/>
                  <a:pt x="146135" y="336122"/>
                  <a:pt x="86265" y="376035"/>
                </a:cubicBezTo>
                <a:cubicBezTo>
                  <a:pt x="78573" y="387573"/>
                  <a:pt x="58234" y="422708"/>
                  <a:pt x="42722" y="430464"/>
                </a:cubicBezTo>
                <a:cubicBezTo>
                  <a:pt x="32459" y="435596"/>
                  <a:pt x="16131" y="441039"/>
                  <a:pt x="2368" y="445198"/>
                </a:cubicBezTo>
                <a:lnTo>
                  <a:pt x="0" y="445880"/>
                </a:lnTo>
                <a:lnTo>
                  <a:pt x="0" y="876778"/>
                </a:lnTo>
                <a:lnTo>
                  <a:pt x="1806209" y="876778"/>
                </a:lnTo>
                <a:close/>
              </a:path>
            </a:pathLst>
          </a:custGeom>
        </p:spPr>
      </p:pic>
      <p:sp>
        <p:nvSpPr>
          <p:cNvPr id="17" name="Freeform: Shape 16">
            <a:extLst>
              <a:ext uri="{FF2B5EF4-FFF2-40B4-BE49-F238E27FC236}">
                <a16:creationId xmlns:a16="http://schemas.microsoft.com/office/drawing/2014/main" id="{57E6F9A8-1B4B-4FEF-942A-15CA97ECE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6837"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AEDA19-7FD9-9FB9-C253-0773D38DD5DD}"/>
              </a:ext>
            </a:extLst>
          </p:cNvPr>
          <p:cNvSpPr>
            <a:spLocks noGrp="1"/>
          </p:cNvSpPr>
          <p:nvPr>
            <p:ph type="title"/>
          </p:nvPr>
        </p:nvSpPr>
        <p:spPr>
          <a:xfrm>
            <a:off x="3861536" y="2721428"/>
            <a:ext cx="6767224" cy="3182239"/>
          </a:xfrm>
        </p:spPr>
        <p:txBody>
          <a:bodyPr vert="horz" lIns="91440" tIns="45720" rIns="91440" bIns="45720" rtlCol="0" anchor="t">
            <a:normAutofit/>
          </a:bodyPr>
          <a:lstStyle/>
          <a:p>
            <a:pPr algn="r"/>
            <a:r>
              <a:rPr lang="en-US" sz="6600" b="1" dirty="0"/>
              <a:t>Introduction</a:t>
            </a:r>
          </a:p>
        </p:txBody>
      </p:sp>
    </p:spTree>
    <p:extLst>
      <p:ext uri="{BB962C8B-B14F-4D97-AF65-F5344CB8AC3E}">
        <p14:creationId xmlns:p14="http://schemas.microsoft.com/office/powerpoint/2010/main" val="755876605"/>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E86E6-7B0F-DF15-48B5-85E492E0B88F}"/>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Conclusion </a:t>
            </a:r>
            <a:r>
              <a:rPr lang="en-US" altLang="zh-CN" sz="3200" b="1" dirty="0">
                <a:latin typeface="Times New Roman" panose="02020603050405020304" pitchFamily="18" charset="0"/>
                <a:cs typeface="Times New Roman" panose="02020603050405020304" pitchFamily="18" charset="0"/>
              </a:rPr>
              <a:t>——</a:t>
            </a:r>
            <a:br>
              <a:rPr lang="en-US" altLang="zh-CN" sz="3200" b="1" dirty="0">
                <a:latin typeface="Times New Roman" panose="02020603050405020304" pitchFamily="18" charset="0"/>
                <a:cs typeface="Times New Roman" panose="02020603050405020304" pitchFamily="18" charset="0"/>
              </a:rPr>
            </a:br>
            <a:r>
              <a:rPr lang="en-US" altLang="zh-CN" sz="2300" dirty="0">
                <a:latin typeface="Times New Roman" panose="02020603050405020304" pitchFamily="18" charset="0"/>
                <a:cs typeface="Times New Roman" panose="02020603050405020304" pitchFamily="18" charset="0"/>
              </a:rPr>
              <a:t>Question Answered</a:t>
            </a:r>
            <a:endParaRPr lang="en-US" sz="23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B212F4-F6DF-ED6C-ABBE-77FB72602F1F}"/>
              </a:ext>
            </a:extLst>
          </p:cNvPr>
          <p:cNvSpPr>
            <a:spLocks noGrp="1"/>
          </p:cNvSpPr>
          <p:nvPr>
            <p:ph idx="1"/>
          </p:nvPr>
        </p:nvSpPr>
        <p:spPr/>
        <p:txBody>
          <a:bodyPr/>
          <a:lstStyle/>
          <a:p>
            <a:r>
              <a:rPr lang="en-US" sz="1800" dirty="0">
                <a:effectLst/>
                <a:latin typeface="Helvetica Neue" panose="02000503000000020004" pitchFamily="2" charset="0"/>
                <a:ea typeface="Helvetica Neue" panose="02000503000000020004" pitchFamily="2" charset="0"/>
                <a:cs typeface="Helvetica Neue" panose="02000503000000020004" pitchFamily="2" charset="0"/>
              </a:rPr>
              <a:t>There isn't a significant difference in the outcomes between the Logistic Regression Model and Naive Bayes Model.</a:t>
            </a:r>
          </a:p>
          <a:p>
            <a:pPr marL="0" indent="0">
              <a:buNone/>
            </a:pPr>
            <a:endParaRPr lang="en-US" sz="1800" dirty="0">
              <a:effectLst/>
              <a:latin typeface="Helvetica Neue" panose="02000503000000020004" pitchFamily="2" charset="0"/>
              <a:ea typeface="Helvetica Neue" panose="02000503000000020004" pitchFamily="2" charset="0"/>
              <a:cs typeface="Helvetica Neue" panose="02000503000000020004" pitchFamily="2" charset="0"/>
            </a:endParaRPr>
          </a:p>
          <a:p>
            <a:r>
              <a:rPr lang="en-US" sz="1800" dirty="0">
                <a:effectLst/>
                <a:latin typeface="Helvetica Neue" panose="02000503000000020004" pitchFamily="2" charset="0"/>
                <a:ea typeface="Helvetica Neue" panose="02000503000000020004" pitchFamily="2" charset="0"/>
                <a:cs typeface="Helvetica Neue" panose="02000503000000020004" pitchFamily="2" charset="0"/>
              </a:rPr>
              <a:t>Logistic Regression Model is overall better than the Naive Bayes Model, with an accuracy of 82.5%. </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a:p>
            <a:r>
              <a:rPr lang="en-US" dirty="0">
                <a:latin typeface="Helvetica Neue" panose="02000503000000020004" pitchFamily="2" charset="0"/>
                <a:ea typeface="Helvetica Neue" panose="02000503000000020004" pitchFamily="2" charset="0"/>
                <a:cs typeface="Helvetica Neue" panose="02000503000000020004" pitchFamily="2" charset="0"/>
              </a:rPr>
              <a:t>Using our model, passengers can make informed decisions, regarding their travel plans based on the predicted departure status of their flights. </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61757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E86E6-7B0F-DF15-48B5-85E492E0B88F}"/>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Conclusion </a:t>
            </a:r>
            <a:r>
              <a:rPr lang="en-US" altLang="zh-CN" sz="3200" b="1" dirty="0">
                <a:latin typeface="Times New Roman" panose="02020603050405020304" pitchFamily="18" charset="0"/>
                <a:cs typeface="Times New Roman" panose="02020603050405020304" pitchFamily="18" charset="0"/>
              </a:rPr>
              <a:t>——</a:t>
            </a:r>
            <a:br>
              <a:rPr lang="en-US" altLang="zh-CN" sz="3200" b="1" dirty="0">
                <a:latin typeface="Times New Roman" panose="02020603050405020304" pitchFamily="18" charset="0"/>
                <a:cs typeface="Times New Roman" panose="02020603050405020304" pitchFamily="18" charset="0"/>
              </a:rPr>
            </a:br>
            <a:r>
              <a:rPr lang="en-US" altLang="zh-CN" sz="2300" dirty="0">
                <a:latin typeface="Times New Roman" panose="02020603050405020304" pitchFamily="18" charset="0"/>
                <a:cs typeface="Times New Roman" panose="02020603050405020304" pitchFamily="18" charset="0"/>
              </a:rPr>
              <a:t>weakness &amp; limitations</a:t>
            </a:r>
            <a:endParaRPr lang="en-US" sz="23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B212F4-F6DF-ED6C-ABBE-77FB72602F1F}"/>
              </a:ext>
            </a:extLst>
          </p:cNvPr>
          <p:cNvSpPr>
            <a:spLocks noGrp="1"/>
          </p:cNvSpPr>
          <p:nvPr>
            <p:ph idx="1"/>
          </p:nvPr>
        </p:nvSpPr>
        <p:spPr>
          <a:xfrm>
            <a:off x="685801" y="1826478"/>
            <a:ext cx="11136744" cy="3649133"/>
          </a:xfrm>
        </p:spPr>
        <p:txBody>
          <a:bodyPr>
            <a:normAutofit/>
          </a:bodyPr>
          <a:lstStyle/>
          <a:p>
            <a:r>
              <a:rPr lang="en-US" sz="2000" dirty="0">
                <a:effectLst/>
                <a:latin typeface="Helvetica Neue" panose="02000503000000020004" pitchFamily="2" charset="0"/>
                <a:ea typeface="Helvetica Neue" panose="02000503000000020004" pitchFamily="2" charset="0"/>
                <a:cs typeface="Helvetica Neue" panose="02000503000000020004" pitchFamily="2" charset="0"/>
              </a:rPr>
              <a:t>Not accurate enough - limitation of the models </a:t>
            </a:r>
          </a:p>
          <a:p>
            <a:endParaRPr lang="en-US" sz="2000" dirty="0">
              <a:effectLst/>
              <a:latin typeface="Helvetica Neue" panose="02000503000000020004" pitchFamily="2" charset="0"/>
              <a:ea typeface="Helvetica Neue" panose="02000503000000020004" pitchFamily="2" charset="0"/>
              <a:cs typeface="Helvetica Neue" panose="02000503000000020004" pitchFamily="2" charset="0"/>
            </a:endParaRPr>
          </a:p>
          <a:p>
            <a:r>
              <a:rPr lang="en-US" sz="2000" dirty="0">
                <a:latin typeface="Helvetica Neue" panose="02000503000000020004" pitchFamily="2" charset="0"/>
                <a:ea typeface="Helvetica Neue" panose="02000503000000020004" pitchFamily="2" charset="0"/>
                <a:cs typeface="Helvetica Neue" panose="02000503000000020004" pitchFamily="2" charset="0"/>
              </a:rPr>
              <a:t>P</a:t>
            </a:r>
            <a:r>
              <a:rPr lang="en-US" sz="2000" dirty="0">
                <a:effectLst/>
                <a:latin typeface="Helvetica Neue" panose="02000503000000020004" pitchFamily="2" charset="0"/>
                <a:ea typeface="Helvetica Neue" panose="02000503000000020004" pitchFamily="2" charset="0"/>
                <a:cs typeface="Helvetica Neue" panose="02000503000000020004" pitchFamily="2" charset="0"/>
              </a:rPr>
              <a:t>erformance in correctly predicting delayed flights need to be improved</a:t>
            </a:r>
            <a:r>
              <a:rPr lang="en-US" sz="2000" dirty="0">
                <a:latin typeface="Helvetica Neue" panose="02000503000000020004" pitchFamily="2" charset="0"/>
                <a:ea typeface="Helvetica Neue" panose="02000503000000020004" pitchFamily="2" charset="0"/>
                <a:cs typeface="Helvetica Neue" panose="02000503000000020004" pitchFamily="2" charset="0"/>
              </a:rPr>
              <a:t> – data source bias</a:t>
            </a:r>
          </a:p>
          <a:p>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r>
              <a:rPr lang="en-US" sz="2000" dirty="0">
                <a:latin typeface="Helvetica Neue" panose="02000503000000020004" pitchFamily="2" charset="0"/>
                <a:ea typeface="Helvetica Neue" panose="02000503000000020004" pitchFamily="2" charset="0"/>
                <a:cs typeface="Helvetica Neue" panose="02000503000000020004" pitchFamily="2" charset="0"/>
              </a:rPr>
              <a:t>Other factors that are not considered</a:t>
            </a:r>
          </a:p>
        </p:txBody>
      </p:sp>
    </p:spTree>
    <p:extLst>
      <p:ext uri="{BB962C8B-B14F-4D97-AF65-F5344CB8AC3E}">
        <p14:creationId xmlns:p14="http://schemas.microsoft.com/office/powerpoint/2010/main" val="1916080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E86E6-7B0F-DF15-48B5-85E492E0B88F}"/>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Conclusion </a:t>
            </a:r>
            <a:r>
              <a:rPr lang="en-US" altLang="zh-CN" sz="3200" b="1" dirty="0">
                <a:latin typeface="Times New Roman" panose="02020603050405020304" pitchFamily="18" charset="0"/>
                <a:cs typeface="Times New Roman" panose="02020603050405020304" pitchFamily="18" charset="0"/>
              </a:rPr>
              <a:t>——</a:t>
            </a:r>
            <a:br>
              <a:rPr lang="en-US" altLang="zh-CN" sz="3200" b="1" dirty="0">
                <a:latin typeface="Times New Roman" panose="02020603050405020304" pitchFamily="18" charset="0"/>
                <a:cs typeface="Times New Roman" panose="02020603050405020304" pitchFamily="18" charset="0"/>
              </a:rPr>
            </a:br>
            <a:r>
              <a:rPr lang="en-US" altLang="zh-CN" sz="2300" dirty="0">
                <a:latin typeface="Times New Roman" panose="02020603050405020304" pitchFamily="18" charset="0"/>
                <a:cs typeface="Times New Roman" panose="02020603050405020304" pitchFamily="18" charset="0"/>
              </a:rPr>
              <a:t>What we learned</a:t>
            </a:r>
            <a:endParaRPr lang="en-US" sz="23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B212F4-F6DF-ED6C-ABBE-77FB72602F1F}"/>
              </a:ext>
            </a:extLst>
          </p:cNvPr>
          <p:cNvSpPr>
            <a:spLocks noGrp="1"/>
          </p:cNvSpPr>
          <p:nvPr>
            <p:ph idx="1"/>
          </p:nvPr>
        </p:nvSpPr>
        <p:spPr>
          <a:xfrm>
            <a:off x="685801" y="2142067"/>
            <a:ext cx="11136744" cy="3649133"/>
          </a:xfrm>
        </p:spPr>
        <p:txBody>
          <a:bodyPr>
            <a:norm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Utilized Naive Bayes algorithm in real-life scenarios</a:t>
            </a:r>
          </a:p>
          <a:p>
            <a:r>
              <a:rPr lang="en-US" sz="2000" dirty="0">
                <a:latin typeface="Helvetica Neue" panose="02000503000000020004" pitchFamily="2" charset="0"/>
                <a:ea typeface="Helvetica Neue" panose="02000503000000020004" pitchFamily="2" charset="0"/>
                <a:cs typeface="Helvetica Neue" panose="02000503000000020004" pitchFamily="2" charset="0"/>
              </a:rPr>
              <a:t>Broadened understanding of machine learning models</a:t>
            </a:r>
          </a:p>
          <a:p>
            <a:r>
              <a:rPr lang="en-US" sz="2000" dirty="0">
                <a:latin typeface="Helvetica Neue" panose="02000503000000020004" pitchFamily="2" charset="0"/>
                <a:ea typeface="Helvetica Neue" panose="02000503000000020004" pitchFamily="2" charset="0"/>
                <a:cs typeface="Helvetica Neue" panose="02000503000000020004" pitchFamily="2" charset="0"/>
              </a:rPr>
              <a:t>Utilized Python libraries for data manipulation and transformation, model building and visualization</a:t>
            </a:r>
          </a:p>
          <a:p>
            <a:r>
              <a:rPr lang="en-US" sz="2000" dirty="0">
                <a:latin typeface="Helvetica Neue" panose="02000503000000020004" pitchFamily="2" charset="0"/>
                <a:ea typeface="Helvetica Neue" panose="02000503000000020004" pitchFamily="2" charset="0"/>
                <a:cs typeface="Helvetica Neue" panose="02000503000000020004" pitchFamily="2" charset="0"/>
              </a:rPr>
              <a:t>Developed analytical abilities to scrutinize data</a:t>
            </a:r>
          </a:p>
          <a:p>
            <a:r>
              <a:rPr lang="en-US" sz="2000" dirty="0">
                <a:latin typeface="Helvetica Neue" panose="02000503000000020004" pitchFamily="2" charset="0"/>
                <a:ea typeface="Helvetica Neue" panose="02000503000000020004" pitchFamily="2" charset="0"/>
                <a:cs typeface="Helvetica Neue" panose="02000503000000020004" pitchFamily="2" charset="0"/>
              </a:rPr>
              <a:t>Implemented and evaluated different algorithms and models</a:t>
            </a:r>
          </a:p>
          <a:p>
            <a:r>
              <a:rPr lang="en-US" sz="2000" dirty="0">
                <a:latin typeface="Helvetica Neue" panose="02000503000000020004" pitchFamily="2" charset="0"/>
                <a:ea typeface="Helvetica Neue" panose="02000503000000020004" pitchFamily="2" charset="0"/>
                <a:cs typeface="Helvetica Neue" panose="02000503000000020004" pitchFamily="2" charset="0"/>
              </a:rPr>
              <a:t>Ignited passion for delving further into the realm of data science</a:t>
            </a:r>
          </a:p>
          <a:p>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428969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9" name="Rectangle 8">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6D62F5-7FF8-8827-4CD7-E8A3D35FCC09}"/>
              </a:ext>
            </a:extLst>
          </p:cNvPr>
          <p:cNvSpPr>
            <a:spLocks noGrp="1"/>
          </p:cNvSpPr>
          <p:nvPr>
            <p:ph type="title"/>
          </p:nvPr>
        </p:nvSpPr>
        <p:spPr>
          <a:xfrm>
            <a:off x="1031875" y="1212935"/>
            <a:ext cx="6020177" cy="4432130"/>
          </a:xfrm>
        </p:spPr>
        <p:txBody>
          <a:bodyPr vert="horz" lIns="91440" tIns="45720" rIns="91440" bIns="45720" rtlCol="0" anchor="ctr">
            <a:normAutofit/>
          </a:bodyPr>
          <a:lstStyle/>
          <a:p>
            <a:pPr algn="r"/>
            <a:r>
              <a:rPr lang="en-US" sz="6600" b="1" dirty="0"/>
              <a:t>Q&amp;A</a:t>
            </a:r>
          </a:p>
        </p:txBody>
      </p:sp>
      <p:cxnSp>
        <p:nvCxnSpPr>
          <p:cNvPr id="11" name="Straight Connector 10">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188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D33E-1B57-4660-58D8-7610EF0B1203}"/>
              </a:ext>
            </a:extLst>
          </p:cNvPr>
          <p:cNvSpPr>
            <a:spLocks noGrp="1"/>
          </p:cNvSpPr>
          <p:nvPr>
            <p:ph type="title"/>
          </p:nvPr>
        </p:nvSpPr>
        <p:spPr>
          <a:xfrm>
            <a:off x="4955458" y="639097"/>
            <a:ext cx="7105478" cy="1612490"/>
          </a:xfrm>
        </p:spPr>
        <p:txBody>
          <a:bodyPr>
            <a:normAutofit/>
          </a:bodyPr>
          <a:lstStyle/>
          <a:p>
            <a:pPr>
              <a:lnSpc>
                <a:spcPct val="90000"/>
              </a:lnSpc>
            </a:pPr>
            <a:r>
              <a:rPr lang="en-US" b="1" dirty="0">
                <a:effectLst/>
                <a:latin typeface="Helvetica Neue" panose="02000503000000020004" pitchFamily="2" charset="0"/>
              </a:rPr>
              <a:t>Why we picked this topic?</a:t>
            </a:r>
            <a:br>
              <a:rPr lang="en-US" dirty="0">
                <a:effectLst/>
                <a:latin typeface="Helvetica Neue" panose="02000503000000020004" pitchFamily="2" charset="0"/>
              </a:rPr>
            </a:br>
            <a:endParaRPr lang="en-US" dirty="0"/>
          </a:p>
        </p:txBody>
      </p:sp>
      <p:pic>
        <p:nvPicPr>
          <p:cNvPr id="5" name="Picture 4" descr="Aeroplane taking off against dramatic sky">
            <a:extLst>
              <a:ext uri="{FF2B5EF4-FFF2-40B4-BE49-F238E27FC236}">
                <a16:creationId xmlns:a16="http://schemas.microsoft.com/office/drawing/2014/main" id="{2B8626C4-BBFA-5458-DBAC-0082EBF4B96F}"/>
              </a:ext>
            </a:extLst>
          </p:cNvPr>
          <p:cNvPicPr>
            <a:picLocks noChangeAspect="1"/>
          </p:cNvPicPr>
          <p:nvPr/>
        </p:nvPicPr>
        <p:blipFill rotWithShape="1">
          <a:blip r:embed="rId3"/>
          <a:srcRect l="16252" r="38795"/>
          <a:stretch/>
        </p:blipFill>
        <p:spPr>
          <a:xfrm>
            <a:off x="20" y="975"/>
            <a:ext cx="4635988" cy="6858000"/>
          </a:xfrm>
          <a:prstGeom prst="rect">
            <a:avLst/>
          </a:prstGeom>
        </p:spPr>
      </p:pic>
      <p:sp>
        <p:nvSpPr>
          <p:cNvPr id="9" name="Content Placeholder 2">
            <a:extLst>
              <a:ext uri="{FF2B5EF4-FFF2-40B4-BE49-F238E27FC236}">
                <a16:creationId xmlns:a16="http://schemas.microsoft.com/office/drawing/2014/main" id="{1E6BC748-CED5-C090-DCD4-2A960C0DE0A3}"/>
              </a:ext>
            </a:extLst>
          </p:cNvPr>
          <p:cNvSpPr>
            <a:spLocks noGrp="1"/>
          </p:cNvSpPr>
          <p:nvPr>
            <p:ph idx="1"/>
          </p:nvPr>
        </p:nvSpPr>
        <p:spPr>
          <a:xfrm>
            <a:off x="4955458" y="2251587"/>
            <a:ext cx="6593075" cy="3972232"/>
          </a:xfrm>
        </p:spPr>
        <p:txBody>
          <a:bodyPr>
            <a:normAutofit/>
          </a:bodyPr>
          <a:lstStyle/>
          <a:p>
            <a:pPr>
              <a:buFont typeface="Arial" panose="020B0604020202020204" pitchFamily="34" charset="0"/>
              <a:buChar char="•"/>
            </a:pPr>
            <a:r>
              <a:rPr lang="en-US" sz="3200" dirty="0">
                <a:effectLst/>
                <a:latin typeface="Helvetica Neue" panose="02000503000000020004" pitchFamily="2" charset="0"/>
              </a:rPr>
              <a:t>Taking flights is an essential part of our daily life</a:t>
            </a:r>
          </a:p>
          <a:p>
            <a:pPr>
              <a:buFont typeface="Arial" panose="020B0604020202020204" pitchFamily="34" charset="0"/>
              <a:buChar char="•"/>
            </a:pPr>
            <a:r>
              <a:rPr lang="en-US" sz="3200" dirty="0">
                <a:effectLst/>
                <a:latin typeface="Helvetica Neue" panose="02000503000000020004" pitchFamily="2" charset="0"/>
              </a:rPr>
              <a:t>Flight delays can cause significant inconvenience</a:t>
            </a:r>
          </a:p>
          <a:p>
            <a:endParaRPr lang="en-US" sz="3200" dirty="0"/>
          </a:p>
        </p:txBody>
      </p:sp>
    </p:spTree>
    <p:extLst>
      <p:ext uri="{BB962C8B-B14F-4D97-AF65-F5344CB8AC3E}">
        <p14:creationId xmlns:p14="http://schemas.microsoft.com/office/powerpoint/2010/main" val="2304178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7144-3E6F-13A0-8296-136FDFA7CCA3}"/>
              </a:ext>
            </a:extLst>
          </p:cNvPr>
          <p:cNvSpPr>
            <a:spLocks noGrp="1"/>
          </p:cNvSpPr>
          <p:nvPr>
            <p:ph type="title"/>
          </p:nvPr>
        </p:nvSpPr>
        <p:spPr>
          <a:xfrm>
            <a:off x="685802" y="609601"/>
            <a:ext cx="6518562" cy="1320800"/>
          </a:xfrm>
        </p:spPr>
        <p:txBody>
          <a:bodyPr>
            <a:normAutofit/>
          </a:bodyPr>
          <a:lstStyle/>
          <a:p>
            <a:pPr>
              <a:lnSpc>
                <a:spcPct val="90000"/>
              </a:lnSpc>
            </a:pPr>
            <a:r>
              <a:rPr lang="en-US" sz="2300" b="1" dirty="0">
                <a:effectLst/>
                <a:latin typeface="Helvetica Neue" panose="02000503000000020004" pitchFamily="2" charset="0"/>
              </a:rPr>
              <a:t>Whether the flights departing from SEA will be on time or delayed?</a:t>
            </a:r>
            <a:r>
              <a:rPr lang="en-US" sz="2300" b="1" dirty="0">
                <a:effectLst/>
                <a:latin typeface="Times"/>
              </a:rPr>
              <a:t> </a:t>
            </a:r>
            <a:br>
              <a:rPr lang="en-US" sz="2300" dirty="0">
                <a:effectLst/>
                <a:latin typeface="Helvetica Neue" panose="02000503000000020004" pitchFamily="2" charset="0"/>
              </a:rPr>
            </a:br>
            <a:endParaRPr lang="en-US" sz="2300" dirty="0"/>
          </a:p>
        </p:txBody>
      </p:sp>
      <p:sp>
        <p:nvSpPr>
          <p:cNvPr id="3" name="Content Placeholder 2">
            <a:extLst>
              <a:ext uri="{FF2B5EF4-FFF2-40B4-BE49-F238E27FC236}">
                <a16:creationId xmlns:a16="http://schemas.microsoft.com/office/drawing/2014/main" id="{B2401359-FC1D-4D08-6E68-580A546AA5CB}"/>
              </a:ext>
            </a:extLst>
          </p:cNvPr>
          <p:cNvSpPr>
            <a:spLocks noGrp="1"/>
          </p:cNvSpPr>
          <p:nvPr>
            <p:ph idx="1"/>
          </p:nvPr>
        </p:nvSpPr>
        <p:spPr>
          <a:xfrm>
            <a:off x="685802" y="2142067"/>
            <a:ext cx="6282266" cy="3649133"/>
          </a:xfrm>
        </p:spPr>
        <p:txBody>
          <a:bodyPr>
            <a:noAutofit/>
          </a:bodyPr>
          <a:lstStyle/>
          <a:p>
            <a:pPr>
              <a:lnSpc>
                <a:spcPct val="90000"/>
              </a:lnSpc>
            </a:pPr>
            <a:r>
              <a:rPr lang="en-US" sz="1400" dirty="0">
                <a:effectLst/>
                <a:latin typeface="Helvetica Neue" panose="02000503000000020004" pitchFamily="2" charset="0"/>
                <a:ea typeface="Helvetica Neue" panose="02000503000000020004" pitchFamily="2" charset="0"/>
                <a:cs typeface="Helvetica Neue" panose="02000503000000020004" pitchFamily="2" charset="0"/>
              </a:rPr>
              <a:t>Our scope is narrowed down to the flights departing from Seattle-Tacoma Int’l Airport (SEA)</a:t>
            </a:r>
          </a:p>
          <a:p>
            <a:pPr marL="0" indent="0">
              <a:lnSpc>
                <a:spcPct val="90000"/>
              </a:lnSpc>
              <a:buNone/>
            </a:pPr>
            <a:endParaRPr lang="en-US" sz="1400" dirty="0">
              <a:effectLst/>
              <a:latin typeface="Helvetica Neue" panose="02000503000000020004" pitchFamily="2" charset="0"/>
              <a:ea typeface="Helvetica Neue" panose="02000503000000020004" pitchFamily="2" charset="0"/>
              <a:cs typeface="Helvetica Neue" panose="02000503000000020004" pitchFamily="2" charset="0"/>
            </a:endParaRPr>
          </a:p>
          <a:p>
            <a:pPr>
              <a:lnSpc>
                <a:spcPct val="90000"/>
              </a:lnSpc>
            </a:pPr>
            <a:r>
              <a:rPr lang="en-US" sz="1400" dirty="0">
                <a:effectLst/>
                <a:latin typeface="Helvetica Neue" panose="02000503000000020004" pitchFamily="2" charset="0"/>
                <a:ea typeface="Helvetica Neue" panose="02000503000000020004" pitchFamily="2" charset="0"/>
                <a:cs typeface="Helvetica Neue" panose="02000503000000020004" pitchFamily="2" charset="0"/>
              </a:rPr>
              <a:t>Data of year 2022</a:t>
            </a:r>
          </a:p>
          <a:p>
            <a:pPr lvl="1">
              <a:lnSpc>
                <a:spcPct val="90000"/>
              </a:lnSpc>
            </a:pPr>
            <a:r>
              <a:rPr lang="en-US" sz="1400" dirty="0">
                <a:effectLst/>
                <a:latin typeface="Helvetica Neue" panose="02000503000000020004" pitchFamily="2" charset="0"/>
                <a:ea typeface="Helvetica Neue" panose="02000503000000020004" pitchFamily="2" charset="0"/>
                <a:cs typeface="Helvetica Neue" panose="02000503000000020004" pitchFamily="2" charset="0"/>
              </a:rPr>
              <a:t>Flight data: U.S. DOT’s Bureau of Transportation Statistics</a:t>
            </a:r>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pPr lvl="1">
              <a:lnSpc>
                <a:spcPct val="90000"/>
              </a:lnSpc>
            </a:pPr>
            <a:r>
              <a:rPr lang="en-US" sz="1400" dirty="0">
                <a:effectLst/>
                <a:latin typeface="Helvetica Neue" panose="02000503000000020004" pitchFamily="2" charset="0"/>
                <a:ea typeface="Helvetica Neue" panose="02000503000000020004" pitchFamily="2" charset="0"/>
                <a:cs typeface="Helvetica Neue" panose="02000503000000020004" pitchFamily="2" charset="0"/>
              </a:rPr>
              <a:t>Weather data: National Centers for Environmental Information (NOAA)</a:t>
            </a:r>
          </a:p>
          <a:p>
            <a:pPr marL="457200" lvl="1" indent="0">
              <a:lnSpc>
                <a:spcPct val="90000"/>
              </a:lnSpc>
              <a:buNone/>
            </a:pPr>
            <a:endParaRPr lang="en-US" sz="1400" dirty="0">
              <a:effectLst/>
              <a:latin typeface="Helvetica Neue" panose="02000503000000020004" pitchFamily="2" charset="0"/>
              <a:ea typeface="Helvetica Neue" panose="02000503000000020004" pitchFamily="2" charset="0"/>
              <a:cs typeface="Helvetica Neue" panose="02000503000000020004" pitchFamily="2" charset="0"/>
            </a:endParaRPr>
          </a:p>
          <a:p>
            <a:pPr>
              <a:lnSpc>
                <a:spcPct val="90000"/>
              </a:lnSpc>
            </a:pPr>
            <a:r>
              <a:rPr lang="en-US" sz="1400" dirty="0">
                <a:latin typeface="Helvetica Neue" panose="02000503000000020004" pitchFamily="2" charset="0"/>
                <a:ea typeface="Helvetica Neue" panose="02000503000000020004" pitchFamily="2" charset="0"/>
                <a:cs typeface="Helvetica Neue" panose="02000503000000020004" pitchFamily="2" charset="0"/>
              </a:rPr>
              <a:t>Models to use:</a:t>
            </a:r>
          </a:p>
          <a:p>
            <a:pPr lvl="1">
              <a:lnSpc>
                <a:spcPct val="90000"/>
              </a:lnSpc>
            </a:pPr>
            <a:r>
              <a:rPr lang="en-US" sz="1400" dirty="0">
                <a:effectLst/>
                <a:latin typeface="Helvetica Neue" panose="02000503000000020004" pitchFamily="2" charset="0"/>
                <a:ea typeface="Helvetica Neue" panose="02000503000000020004" pitchFamily="2" charset="0"/>
                <a:cs typeface="Helvetica Neue" panose="02000503000000020004" pitchFamily="2" charset="0"/>
              </a:rPr>
              <a:t>Naive Bayes Model </a:t>
            </a:r>
          </a:p>
          <a:p>
            <a:pPr lvl="1">
              <a:lnSpc>
                <a:spcPct val="90000"/>
              </a:lnSpc>
            </a:pPr>
            <a:r>
              <a:rPr lang="en-US" sz="1400" dirty="0">
                <a:effectLst/>
                <a:latin typeface="Helvetica Neue" panose="02000503000000020004" pitchFamily="2" charset="0"/>
                <a:ea typeface="Helvetica Neue" panose="02000503000000020004" pitchFamily="2" charset="0"/>
                <a:cs typeface="Helvetica Neue" panose="02000503000000020004" pitchFamily="2" charset="0"/>
              </a:rPr>
              <a:t>Logistic Regression </a:t>
            </a:r>
            <a:r>
              <a:rPr lang="en-US" sz="1400" dirty="0">
                <a:latin typeface="Helvetica Neue" panose="02000503000000020004" pitchFamily="2" charset="0"/>
                <a:ea typeface="Helvetica Neue" panose="02000503000000020004" pitchFamily="2" charset="0"/>
                <a:cs typeface="Helvetica Neue" panose="02000503000000020004" pitchFamily="2" charset="0"/>
              </a:rPr>
              <a:t> Model</a:t>
            </a:r>
          </a:p>
          <a:p>
            <a:pPr lvl="1">
              <a:lnSpc>
                <a:spcPct val="90000"/>
              </a:lnSpc>
            </a:pPr>
            <a:endParaRPr lang="en-US" sz="1400" dirty="0">
              <a:effectLst/>
              <a:latin typeface="Helvetica Neue" panose="02000503000000020004" pitchFamily="2" charset="0"/>
              <a:ea typeface="Helvetica Neue" panose="02000503000000020004" pitchFamily="2" charset="0"/>
              <a:cs typeface="Helvetica Neue" panose="02000503000000020004" pitchFamily="2" charset="0"/>
            </a:endParaRPr>
          </a:p>
          <a:p>
            <a:pPr>
              <a:lnSpc>
                <a:spcPct val="90000"/>
              </a:lnSpc>
            </a:pPr>
            <a:r>
              <a:rPr lang="en-US" sz="1400" dirty="0">
                <a:latin typeface="Helvetica Neue" panose="02000503000000020004" pitchFamily="2" charset="0"/>
                <a:ea typeface="Helvetica Neue" panose="02000503000000020004" pitchFamily="2" charset="0"/>
                <a:cs typeface="Helvetica Neue" panose="02000503000000020004" pitchFamily="2" charset="0"/>
              </a:rPr>
              <a:t>Software</a:t>
            </a:r>
            <a:r>
              <a:rPr lang="en-US" altLang="zh-CN" sz="1400" dirty="0">
                <a:latin typeface="Helvetica Neue" panose="02000503000000020004" pitchFamily="2" charset="0"/>
                <a:ea typeface="Helvetica Neue" panose="02000503000000020004" pitchFamily="2" charset="0"/>
                <a:cs typeface="Helvetica Neue" panose="02000503000000020004" pitchFamily="2" charset="0"/>
              </a:rPr>
              <a:t>:</a:t>
            </a:r>
            <a:r>
              <a:rPr lang="zh-CN" altLang="en-US" sz="1400" dirty="0">
                <a:latin typeface="Helvetica Neue" panose="02000503000000020004" pitchFamily="2" charset="0"/>
                <a:cs typeface="Helvetica Neue" panose="02000503000000020004" pitchFamily="2" charset="0"/>
              </a:rPr>
              <a:t> </a:t>
            </a:r>
            <a:r>
              <a:rPr lang="en-US" altLang="zh-CN" sz="1400" dirty="0">
                <a:latin typeface="Helvetica Neue" panose="02000503000000020004" pitchFamily="2" charset="0"/>
                <a:ea typeface="Helvetica Neue" panose="02000503000000020004" pitchFamily="2" charset="0"/>
                <a:cs typeface="Helvetica Neue" panose="02000503000000020004" pitchFamily="2" charset="0"/>
              </a:rPr>
              <a:t>Python</a:t>
            </a:r>
            <a:endParaRPr lang="en-US" sz="1400" dirty="0">
              <a:effectLst/>
              <a:latin typeface="Helvetica Neue" panose="02000503000000020004" pitchFamily="2" charset="0"/>
              <a:ea typeface="Helvetica Neue" panose="02000503000000020004" pitchFamily="2" charset="0"/>
              <a:cs typeface="Helvetica Neue" panose="02000503000000020004" pitchFamily="2" charset="0"/>
            </a:endParaRPr>
          </a:p>
          <a:p>
            <a:pPr>
              <a:lnSpc>
                <a:spcPct val="90000"/>
              </a:lnSpc>
            </a:pPr>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14" name="Graphic 13" descr="Airplane">
            <a:extLst>
              <a:ext uri="{FF2B5EF4-FFF2-40B4-BE49-F238E27FC236}">
                <a16:creationId xmlns:a16="http://schemas.microsoft.com/office/drawing/2014/main" id="{A37755A9-BDF2-9E30-1E82-6221BD1027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0936" y="1668042"/>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36041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9" name="Rectangle 8">
            <a:extLst>
              <a:ext uri="{FF2B5EF4-FFF2-40B4-BE49-F238E27FC236}">
                <a16:creationId xmlns:a16="http://schemas.microsoft.com/office/drawing/2014/main" id="{1BE7BD64-C268-4BE6-8D67-F5DD171F0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D6C6E9A-567D-4054-B920-2E1BAF6D24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a:xfrm>
            <a:off x="1" y="0"/>
            <a:ext cx="9676190" cy="5442857"/>
          </a:xfrm>
          <a:custGeom>
            <a:avLst/>
            <a:gdLst>
              <a:gd name="connsiteX0" fmla="*/ 0 w 9676190"/>
              <a:gd name="connsiteY0" fmla="*/ 0 h 5442857"/>
              <a:gd name="connsiteX1" fmla="*/ 9676190 w 9676190"/>
              <a:gd name="connsiteY1" fmla="*/ 0 h 5442857"/>
              <a:gd name="connsiteX2" fmla="*/ 9676190 w 9676190"/>
              <a:gd name="connsiteY2" fmla="*/ 5442857 h 5442857"/>
              <a:gd name="connsiteX3" fmla="*/ 1890711 w 9676190"/>
              <a:gd name="connsiteY3" fmla="*/ 5442857 h 5442857"/>
              <a:gd name="connsiteX4" fmla="*/ 1883227 w 9676190"/>
              <a:gd name="connsiteY4" fmla="*/ 5203371 h 5442857"/>
              <a:gd name="connsiteX5" fmla="*/ 1872341 w 9676190"/>
              <a:gd name="connsiteY5" fmla="*/ 5170714 h 5442857"/>
              <a:gd name="connsiteX6" fmla="*/ 1828798 w 9676190"/>
              <a:gd name="connsiteY6" fmla="*/ 5116285 h 5442857"/>
              <a:gd name="connsiteX7" fmla="*/ 1796141 w 9676190"/>
              <a:gd name="connsiteY7" fmla="*/ 4953000 h 5442857"/>
              <a:gd name="connsiteX8" fmla="*/ 1817912 w 9676190"/>
              <a:gd name="connsiteY8" fmla="*/ 4909457 h 5442857"/>
              <a:gd name="connsiteX9" fmla="*/ 1741712 w 9676190"/>
              <a:gd name="connsiteY9" fmla="*/ 4789714 h 5442857"/>
              <a:gd name="connsiteX10" fmla="*/ 1730827 w 9676190"/>
              <a:gd name="connsiteY10" fmla="*/ 4757057 h 5442857"/>
              <a:gd name="connsiteX11" fmla="*/ 1687284 w 9676190"/>
              <a:gd name="connsiteY11" fmla="*/ 4702628 h 5442857"/>
              <a:gd name="connsiteX12" fmla="*/ 1632855 w 9676190"/>
              <a:gd name="connsiteY12" fmla="*/ 4593771 h 5442857"/>
              <a:gd name="connsiteX13" fmla="*/ 1600198 w 9676190"/>
              <a:gd name="connsiteY13" fmla="*/ 4572000 h 5442857"/>
              <a:gd name="connsiteX14" fmla="*/ 1578427 w 9676190"/>
              <a:gd name="connsiteY14" fmla="*/ 4550228 h 5442857"/>
              <a:gd name="connsiteX15" fmla="*/ 1556655 w 9676190"/>
              <a:gd name="connsiteY15" fmla="*/ 4517571 h 5442857"/>
              <a:gd name="connsiteX16" fmla="*/ 1523998 w 9676190"/>
              <a:gd name="connsiteY16" fmla="*/ 4506685 h 5442857"/>
              <a:gd name="connsiteX17" fmla="*/ 1491341 w 9676190"/>
              <a:gd name="connsiteY17" fmla="*/ 4484914 h 5442857"/>
              <a:gd name="connsiteX18" fmla="*/ 1415141 w 9676190"/>
              <a:gd name="connsiteY18" fmla="*/ 4463143 h 5442857"/>
              <a:gd name="connsiteX19" fmla="*/ 1349827 w 9676190"/>
              <a:gd name="connsiteY19" fmla="*/ 4397828 h 5442857"/>
              <a:gd name="connsiteX20" fmla="*/ 1328055 w 9676190"/>
              <a:gd name="connsiteY20" fmla="*/ 4376057 h 5442857"/>
              <a:gd name="connsiteX21" fmla="*/ 1295398 w 9676190"/>
              <a:gd name="connsiteY21" fmla="*/ 4354285 h 5442857"/>
              <a:gd name="connsiteX22" fmla="*/ 1262741 w 9676190"/>
              <a:gd name="connsiteY22" fmla="*/ 4321628 h 5442857"/>
              <a:gd name="connsiteX23" fmla="*/ 1197427 w 9676190"/>
              <a:gd name="connsiteY23" fmla="*/ 4299857 h 5442857"/>
              <a:gd name="connsiteX24" fmla="*/ 1153884 w 9676190"/>
              <a:gd name="connsiteY24" fmla="*/ 4288971 h 5442857"/>
              <a:gd name="connsiteX25" fmla="*/ 1088570 w 9676190"/>
              <a:gd name="connsiteY25" fmla="*/ 4267200 h 5442857"/>
              <a:gd name="connsiteX26" fmla="*/ 1023255 w 9676190"/>
              <a:gd name="connsiteY26" fmla="*/ 4223657 h 5442857"/>
              <a:gd name="connsiteX27" fmla="*/ 1001484 w 9676190"/>
              <a:gd name="connsiteY27" fmla="*/ 4201885 h 5442857"/>
              <a:gd name="connsiteX28" fmla="*/ 947055 w 9676190"/>
              <a:gd name="connsiteY28" fmla="*/ 4191000 h 5442857"/>
              <a:gd name="connsiteX29" fmla="*/ 903512 w 9676190"/>
              <a:gd name="connsiteY29" fmla="*/ 4180114 h 5442857"/>
              <a:gd name="connsiteX30" fmla="*/ 870855 w 9676190"/>
              <a:gd name="connsiteY30" fmla="*/ 4158343 h 5442857"/>
              <a:gd name="connsiteX31" fmla="*/ 805541 w 9676190"/>
              <a:gd name="connsiteY31" fmla="*/ 4136571 h 5442857"/>
              <a:gd name="connsiteX32" fmla="*/ 772884 w 9676190"/>
              <a:gd name="connsiteY32" fmla="*/ 4125685 h 5442857"/>
              <a:gd name="connsiteX33" fmla="*/ 707570 w 9676190"/>
              <a:gd name="connsiteY33" fmla="*/ 4103914 h 5442857"/>
              <a:gd name="connsiteX34" fmla="*/ 674912 w 9676190"/>
              <a:gd name="connsiteY34" fmla="*/ 4093028 h 5442857"/>
              <a:gd name="connsiteX35" fmla="*/ 631370 w 9676190"/>
              <a:gd name="connsiteY35" fmla="*/ 4082143 h 5442857"/>
              <a:gd name="connsiteX36" fmla="*/ 359227 w 9676190"/>
              <a:gd name="connsiteY36" fmla="*/ 4093028 h 5442857"/>
              <a:gd name="connsiteX37" fmla="*/ 293912 w 9676190"/>
              <a:gd name="connsiteY37" fmla="*/ 4136571 h 5442857"/>
              <a:gd name="connsiteX38" fmla="*/ 217712 w 9676190"/>
              <a:gd name="connsiteY38" fmla="*/ 4158343 h 5442857"/>
              <a:gd name="connsiteX39" fmla="*/ 185055 w 9676190"/>
              <a:gd name="connsiteY39" fmla="*/ 4180114 h 5442857"/>
              <a:gd name="connsiteX40" fmla="*/ 141512 w 9676190"/>
              <a:gd name="connsiteY40" fmla="*/ 4201885 h 5442857"/>
              <a:gd name="connsiteX41" fmla="*/ 119741 w 9676190"/>
              <a:gd name="connsiteY41" fmla="*/ 4223657 h 5442857"/>
              <a:gd name="connsiteX42" fmla="*/ 87084 w 9676190"/>
              <a:gd name="connsiteY42" fmla="*/ 4234543 h 5442857"/>
              <a:gd name="connsiteX43" fmla="*/ 10884 w 9676190"/>
              <a:gd name="connsiteY43" fmla="*/ 4278085 h 5442857"/>
              <a:gd name="connsiteX44" fmla="*/ 0 w 9676190"/>
              <a:gd name="connsiteY44" fmla="*/ 4287781 h 544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676190" h="5442857">
                <a:moveTo>
                  <a:pt x="0" y="0"/>
                </a:moveTo>
                <a:lnTo>
                  <a:pt x="9676190" y="0"/>
                </a:lnTo>
                <a:lnTo>
                  <a:pt x="9676190" y="5442857"/>
                </a:lnTo>
                <a:lnTo>
                  <a:pt x="1890711" y="5442857"/>
                </a:lnTo>
                <a:lnTo>
                  <a:pt x="1883227" y="5203371"/>
                </a:lnTo>
                <a:cubicBezTo>
                  <a:pt x="1882572" y="5191915"/>
                  <a:pt x="1877473" y="5180977"/>
                  <a:pt x="1872341" y="5170714"/>
                </a:cubicBezTo>
                <a:cubicBezTo>
                  <a:pt x="1858608" y="5143249"/>
                  <a:pt x="1849049" y="5136536"/>
                  <a:pt x="1828798" y="5116285"/>
                </a:cubicBezTo>
                <a:cubicBezTo>
                  <a:pt x="1791950" y="5005739"/>
                  <a:pt x="1816272" y="5093911"/>
                  <a:pt x="1796141" y="4953000"/>
                </a:cubicBezTo>
                <a:cubicBezTo>
                  <a:pt x="1793524" y="4934684"/>
                  <a:pt x="1814283" y="4916714"/>
                  <a:pt x="1817912" y="4909457"/>
                </a:cubicBezTo>
                <a:cubicBezTo>
                  <a:pt x="1792512" y="4869543"/>
                  <a:pt x="1756672" y="4834597"/>
                  <a:pt x="1741712" y="4789714"/>
                </a:cubicBezTo>
                <a:cubicBezTo>
                  <a:pt x="1738084" y="4778828"/>
                  <a:pt x="1735959" y="4767320"/>
                  <a:pt x="1730827" y="4757057"/>
                </a:cubicBezTo>
                <a:cubicBezTo>
                  <a:pt x="1717096" y="4729596"/>
                  <a:pt x="1707532" y="4722877"/>
                  <a:pt x="1687284" y="4702628"/>
                </a:cubicBezTo>
                <a:cubicBezTo>
                  <a:pt x="1677462" y="4663342"/>
                  <a:pt x="1671736" y="4619691"/>
                  <a:pt x="1632855" y="4593771"/>
                </a:cubicBezTo>
                <a:cubicBezTo>
                  <a:pt x="1621969" y="4586514"/>
                  <a:pt x="1610414" y="4580173"/>
                  <a:pt x="1600198" y="4572000"/>
                </a:cubicBezTo>
                <a:cubicBezTo>
                  <a:pt x="1592184" y="4565589"/>
                  <a:pt x="1584838" y="4558242"/>
                  <a:pt x="1578427" y="4550228"/>
                </a:cubicBezTo>
                <a:cubicBezTo>
                  <a:pt x="1570254" y="4540012"/>
                  <a:pt x="1566871" y="4525744"/>
                  <a:pt x="1556655" y="4517571"/>
                </a:cubicBezTo>
                <a:cubicBezTo>
                  <a:pt x="1547695" y="4510403"/>
                  <a:pt x="1534261" y="4511817"/>
                  <a:pt x="1523998" y="4506685"/>
                </a:cubicBezTo>
                <a:cubicBezTo>
                  <a:pt x="1512296" y="4500834"/>
                  <a:pt x="1503043" y="4490765"/>
                  <a:pt x="1491341" y="4484914"/>
                </a:cubicBezTo>
                <a:cubicBezTo>
                  <a:pt x="1475720" y="4477104"/>
                  <a:pt x="1429098" y="4466632"/>
                  <a:pt x="1415141" y="4463143"/>
                </a:cubicBezTo>
                <a:lnTo>
                  <a:pt x="1349827" y="4397828"/>
                </a:lnTo>
                <a:cubicBezTo>
                  <a:pt x="1342570" y="4390571"/>
                  <a:pt x="1336594" y="4381750"/>
                  <a:pt x="1328055" y="4376057"/>
                </a:cubicBezTo>
                <a:cubicBezTo>
                  <a:pt x="1317169" y="4368800"/>
                  <a:pt x="1305449" y="4362661"/>
                  <a:pt x="1295398" y="4354285"/>
                </a:cubicBezTo>
                <a:cubicBezTo>
                  <a:pt x="1283572" y="4344430"/>
                  <a:pt x="1276198" y="4329104"/>
                  <a:pt x="1262741" y="4321628"/>
                </a:cubicBezTo>
                <a:cubicBezTo>
                  <a:pt x="1242680" y="4310483"/>
                  <a:pt x="1219691" y="4305423"/>
                  <a:pt x="1197427" y="4299857"/>
                </a:cubicBezTo>
                <a:cubicBezTo>
                  <a:pt x="1182913" y="4296228"/>
                  <a:pt x="1168214" y="4293270"/>
                  <a:pt x="1153884" y="4288971"/>
                </a:cubicBezTo>
                <a:cubicBezTo>
                  <a:pt x="1131903" y="4282377"/>
                  <a:pt x="1088570" y="4267200"/>
                  <a:pt x="1088570" y="4267200"/>
                </a:cubicBezTo>
                <a:cubicBezTo>
                  <a:pt x="1066798" y="4252686"/>
                  <a:pt x="1041757" y="4242160"/>
                  <a:pt x="1023255" y="4223657"/>
                </a:cubicBezTo>
                <a:cubicBezTo>
                  <a:pt x="1015998" y="4216400"/>
                  <a:pt x="1010917" y="4205928"/>
                  <a:pt x="1001484" y="4201885"/>
                </a:cubicBezTo>
                <a:cubicBezTo>
                  <a:pt x="984478" y="4194597"/>
                  <a:pt x="965117" y="4195014"/>
                  <a:pt x="947055" y="4191000"/>
                </a:cubicBezTo>
                <a:cubicBezTo>
                  <a:pt x="932450" y="4187755"/>
                  <a:pt x="918026" y="4183743"/>
                  <a:pt x="903512" y="4180114"/>
                </a:cubicBezTo>
                <a:cubicBezTo>
                  <a:pt x="892626" y="4172857"/>
                  <a:pt x="882810" y="4163656"/>
                  <a:pt x="870855" y="4158343"/>
                </a:cubicBezTo>
                <a:cubicBezTo>
                  <a:pt x="849884" y="4149022"/>
                  <a:pt x="827312" y="4143828"/>
                  <a:pt x="805541" y="4136571"/>
                </a:cubicBezTo>
                <a:lnTo>
                  <a:pt x="772884" y="4125685"/>
                </a:lnTo>
                <a:lnTo>
                  <a:pt x="707570" y="4103914"/>
                </a:lnTo>
                <a:cubicBezTo>
                  <a:pt x="696684" y="4100285"/>
                  <a:pt x="686044" y="4095811"/>
                  <a:pt x="674912" y="4093028"/>
                </a:cubicBezTo>
                <a:lnTo>
                  <a:pt x="631370" y="4082143"/>
                </a:lnTo>
                <a:cubicBezTo>
                  <a:pt x="540656" y="4085771"/>
                  <a:pt x="448856" y="4078572"/>
                  <a:pt x="359227" y="4093028"/>
                </a:cubicBezTo>
                <a:cubicBezTo>
                  <a:pt x="333395" y="4097194"/>
                  <a:pt x="318735" y="4128296"/>
                  <a:pt x="293912" y="4136571"/>
                </a:cubicBezTo>
                <a:cubicBezTo>
                  <a:pt x="247062" y="4152188"/>
                  <a:pt x="272387" y="4144674"/>
                  <a:pt x="217712" y="4158343"/>
                </a:cubicBezTo>
                <a:cubicBezTo>
                  <a:pt x="206826" y="4165600"/>
                  <a:pt x="196414" y="4173623"/>
                  <a:pt x="185055" y="4180114"/>
                </a:cubicBezTo>
                <a:cubicBezTo>
                  <a:pt x="170966" y="4188165"/>
                  <a:pt x="155014" y="4192884"/>
                  <a:pt x="141512" y="4201885"/>
                </a:cubicBezTo>
                <a:cubicBezTo>
                  <a:pt x="132973" y="4207578"/>
                  <a:pt x="128542" y="4218376"/>
                  <a:pt x="119741" y="4223657"/>
                </a:cubicBezTo>
                <a:cubicBezTo>
                  <a:pt x="109902" y="4229561"/>
                  <a:pt x="97631" y="4230023"/>
                  <a:pt x="87084" y="4234543"/>
                </a:cubicBezTo>
                <a:cubicBezTo>
                  <a:pt x="63016" y="4244858"/>
                  <a:pt x="31908" y="4261266"/>
                  <a:pt x="10884" y="4278085"/>
                </a:cubicBezTo>
                <a:lnTo>
                  <a:pt x="0" y="4287781"/>
                </a:lnTo>
                <a:close/>
              </a:path>
            </a:pathLst>
          </a:custGeom>
        </p:spPr>
      </p:pic>
      <p:pic>
        <p:nvPicPr>
          <p:cNvPr id="13" name="Picture 12">
            <a:extLst>
              <a:ext uri="{FF2B5EF4-FFF2-40B4-BE49-F238E27FC236}">
                <a16:creationId xmlns:a16="http://schemas.microsoft.com/office/drawing/2014/main" id="{94164FB2-EFB1-4531-A8F4-DD77A03E2C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72342" r="78777"/>
          <a:stretch/>
        </p:blipFill>
        <p:spPr>
          <a:xfrm>
            <a:off x="0" y="5352597"/>
            <a:ext cx="2053566" cy="1505403"/>
          </a:xfrm>
          <a:custGeom>
            <a:avLst/>
            <a:gdLst>
              <a:gd name="connsiteX0" fmla="*/ 1355645 w 2053566"/>
              <a:gd name="connsiteY0" fmla="*/ 0 h 1505403"/>
              <a:gd name="connsiteX1" fmla="*/ 2053566 w 2053566"/>
              <a:gd name="connsiteY1" fmla="*/ 0 h 1505403"/>
              <a:gd name="connsiteX2" fmla="*/ 2053566 w 2053566"/>
              <a:gd name="connsiteY2" fmla="*/ 500084 h 1505403"/>
              <a:gd name="connsiteX3" fmla="*/ 2046514 w 2053566"/>
              <a:gd name="connsiteY3" fmla="*/ 493032 h 1505403"/>
              <a:gd name="connsiteX4" fmla="*/ 2002971 w 2053566"/>
              <a:gd name="connsiteY4" fmla="*/ 438603 h 1505403"/>
              <a:gd name="connsiteX5" fmla="*/ 1970314 w 2053566"/>
              <a:gd name="connsiteY5" fmla="*/ 416832 h 1505403"/>
              <a:gd name="connsiteX6" fmla="*/ 1926771 w 2053566"/>
              <a:gd name="connsiteY6" fmla="*/ 373289 h 1505403"/>
              <a:gd name="connsiteX7" fmla="*/ 1905000 w 2053566"/>
              <a:gd name="connsiteY7" fmla="*/ 351517 h 1505403"/>
              <a:gd name="connsiteX8" fmla="*/ 1839686 w 2053566"/>
              <a:gd name="connsiteY8" fmla="*/ 307974 h 1505403"/>
              <a:gd name="connsiteX9" fmla="*/ 1774371 w 2053566"/>
              <a:gd name="connsiteY9" fmla="*/ 286203 h 1505403"/>
              <a:gd name="connsiteX10" fmla="*/ 1741714 w 2053566"/>
              <a:gd name="connsiteY10" fmla="*/ 264432 h 1505403"/>
              <a:gd name="connsiteX11" fmla="*/ 1676400 w 2053566"/>
              <a:gd name="connsiteY11" fmla="*/ 242660 h 1505403"/>
              <a:gd name="connsiteX12" fmla="*/ 1643743 w 2053566"/>
              <a:gd name="connsiteY12" fmla="*/ 210003 h 1505403"/>
              <a:gd name="connsiteX13" fmla="*/ 1600200 w 2053566"/>
              <a:gd name="connsiteY13" fmla="*/ 199117 h 1505403"/>
              <a:gd name="connsiteX14" fmla="*/ 1578429 w 2053566"/>
              <a:gd name="connsiteY14" fmla="*/ 155574 h 1505403"/>
              <a:gd name="connsiteX15" fmla="*/ 1502229 w 2053566"/>
              <a:gd name="connsiteY15" fmla="*/ 90260 h 1505403"/>
              <a:gd name="connsiteX16" fmla="*/ 1436914 w 2053566"/>
              <a:gd name="connsiteY16" fmla="*/ 46717 h 1505403"/>
              <a:gd name="connsiteX17" fmla="*/ 1404257 w 2053566"/>
              <a:gd name="connsiteY17" fmla="*/ 24946 h 1505403"/>
              <a:gd name="connsiteX18" fmla="*/ 1360714 w 2053566"/>
              <a:gd name="connsiteY18" fmla="*/ 3174 h 1505403"/>
              <a:gd name="connsiteX19" fmla="*/ 0 w 2053566"/>
              <a:gd name="connsiteY19" fmla="*/ 0 h 1505403"/>
              <a:gd name="connsiteX20" fmla="*/ 614898 w 2053566"/>
              <a:gd name="connsiteY20" fmla="*/ 0 h 1505403"/>
              <a:gd name="connsiteX21" fmla="*/ 620486 w 2053566"/>
              <a:gd name="connsiteY21" fmla="*/ 35832 h 1505403"/>
              <a:gd name="connsiteX22" fmla="*/ 685800 w 2053566"/>
              <a:gd name="connsiteY22" fmla="*/ 101146 h 1505403"/>
              <a:gd name="connsiteX23" fmla="*/ 718457 w 2053566"/>
              <a:gd name="connsiteY23" fmla="*/ 122917 h 1505403"/>
              <a:gd name="connsiteX24" fmla="*/ 762000 w 2053566"/>
              <a:gd name="connsiteY24" fmla="*/ 133803 h 1505403"/>
              <a:gd name="connsiteX25" fmla="*/ 794657 w 2053566"/>
              <a:gd name="connsiteY25" fmla="*/ 144689 h 1505403"/>
              <a:gd name="connsiteX26" fmla="*/ 838200 w 2053566"/>
              <a:gd name="connsiteY26" fmla="*/ 155574 h 1505403"/>
              <a:gd name="connsiteX27" fmla="*/ 903514 w 2053566"/>
              <a:gd name="connsiteY27" fmla="*/ 177346 h 1505403"/>
              <a:gd name="connsiteX28" fmla="*/ 968829 w 2053566"/>
              <a:gd name="connsiteY28" fmla="*/ 210003 h 1505403"/>
              <a:gd name="connsiteX29" fmla="*/ 1012371 w 2053566"/>
              <a:gd name="connsiteY29" fmla="*/ 242660 h 1505403"/>
              <a:gd name="connsiteX30" fmla="*/ 1045029 w 2053566"/>
              <a:gd name="connsiteY30" fmla="*/ 253546 h 1505403"/>
              <a:gd name="connsiteX31" fmla="*/ 1077686 w 2053566"/>
              <a:gd name="connsiteY31" fmla="*/ 286203 h 1505403"/>
              <a:gd name="connsiteX32" fmla="*/ 1110343 w 2053566"/>
              <a:gd name="connsiteY32" fmla="*/ 297089 h 1505403"/>
              <a:gd name="connsiteX33" fmla="*/ 1175657 w 2053566"/>
              <a:gd name="connsiteY33" fmla="*/ 340632 h 1505403"/>
              <a:gd name="connsiteX34" fmla="*/ 1208314 w 2053566"/>
              <a:gd name="connsiteY34" fmla="*/ 362403 h 1505403"/>
              <a:gd name="connsiteX35" fmla="*/ 1284514 w 2053566"/>
              <a:gd name="connsiteY35" fmla="*/ 384174 h 1505403"/>
              <a:gd name="connsiteX36" fmla="*/ 1317171 w 2053566"/>
              <a:gd name="connsiteY36" fmla="*/ 405946 h 1505403"/>
              <a:gd name="connsiteX37" fmla="*/ 1382486 w 2053566"/>
              <a:gd name="connsiteY37" fmla="*/ 427717 h 1505403"/>
              <a:gd name="connsiteX38" fmla="*/ 1436914 w 2053566"/>
              <a:gd name="connsiteY38" fmla="*/ 471260 h 1505403"/>
              <a:gd name="connsiteX39" fmla="*/ 1458686 w 2053566"/>
              <a:gd name="connsiteY39" fmla="*/ 493032 h 1505403"/>
              <a:gd name="connsiteX40" fmla="*/ 1524000 w 2053566"/>
              <a:gd name="connsiteY40" fmla="*/ 514803 h 1505403"/>
              <a:gd name="connsiteX41" fmla="*/ 1578429 w 2053566"/>
              <a:gd name="connsiteY41" fmla="*/ 569232 h 1505403"/>
              <a:gd name="connsiteX42" fmla="*/ 1611086 w 2053566"/>
              <a:gd name="connsiteY42" fmla="*/ 601889 h 1505403"/>
              <a:gd name="connsiteX43" fmla="*/ 1687286 w 2053566"/>
              <a:gd name="connsiteY43" fmla="*/ 667203 h 1505403"/>
              <a:gd name="connsiteX44" fmla="*/ 1763486 w 2053566"/>
              <a:gd name="connsiteY44" fmla="*/ 743403 h 1505403"/>
              <a:gd name="connsiteX45" fmla="*/ 1796143 w 2053566"/>
              <a:gd name="connsiteY45" fmla="*/ 776060 h 1505403"/>
              <a:gd name="connsiteX46" fmla="*/ 1817914 w 2053566"/>
              <a:gd name="connsiteY46" fmla="*/ 797832 h 1505403"/>
              <a:gd name="connsiteX47" fmla="*/ 1883229 w 2053566"/>
              <a:gd name="connsiteY47" fmla="*/ 841374 h 1505403"/>
              <a:gd name="connsiteX48" fmla="*/ 1915886 w 2053566"/>
              <a:gd name="connsiteY48" fmla="*/ 863146 h 1505403"/>
              <a:gd name="connsiteX49" fmla="*/ 1948543 w 2053566"/>
              <a:gd name="connsiteY49" fmla="*/ 895803 h 1505403"/>
              <a:gd name="connsiteX50" fmla="*/ 1992086 w 2053566"/>
              <a:gd name="connsiteY50" fmla="*/ 906689 h 1505403"/>
              <a:gd name="connsiteX51" fmla="*/ 2024743 w 2053566"/>
              <a:gd name="connsiteY51" fmla="*/ 917574 h 1505403"/>
              <a:gd name="connsiteX52" fmla="*/ 2053566 w 2053566"/>
              <a:gd name="connsiteY52" fmla="*/ 925251 h 1505403"/>
              <a:gd name="connsiteX53" fmla="*/ 2053566 w 2053566"/>
              <a:gd name="connsiteY53" fmla="*/ 1505403 h 1505403"/>
              <a:gd name="connsiteX54" fmla="*/ 0 w 2053566"/>
              <a:gd name="connsiteY54" fmla="*/ 1505403 h 1505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053566" h="1505403">
                <a:moveTo>
                  <a:pt x="1355645" y="0"/>
                </a:moveTo>
                <a:lnTo>
                  <a:pt x="2053566" y="0"/>
                </a:lnTo>
                <a:lnTo>
                  <a:pt x="2053566" y="500084"/>
                </a:lnTo>
                <a:lnTo>
                  <a:pt x="2046514" y="493032"/>
                </a:lnTo>
                <a:cubicBezTo>
                  <a:pt x="2021363" y="461593"/>
                  <a:pt x="2032180" y="461970"/>
                  <a:pt x="2002971" y="438603"/>
                </a:cubicBezTo>
                <a:cubicBezTo>
                  <a:pt x="1992755" y="430430"/>
                  <a:pt x="1980247" y="425346"/>
                  <a:pt x="1970314" y="416832"/>
                </a:cubicBezTo>
                <a:cubicBezTo>
                  <a:pt x="1954729" y="403474"/>
                  <a:pt x="1941285" y="387803"/>
                  <a:pt x="1926771" y="373289"/>
                </a:cubicBezTo>
                <a:cubicBezTo>
                  <a:pt x="1919514" y="366032"/>
                  <a:pt x="1913539" y="357210"/>
                  <a:pt x="1905000" y="351517"/>
                </a:cubicBezTo>
                <a:cubicBezTo>
                  <a:pt x="1883229" y="337003"/>
                  <a:pt x="1864509" y="316248"/>
                  <a:pt x="1839686" y="307974"/>
                </a:cubicBezTo>
                <a:cubicBezTo>
                  <a:pt x="1817914" y="300717"/>
                  <a:pt x="1793466" y="298933"/>
                  <a:pt x="1774371" y="286203"/>
                </a:cubicBezTo>
                <a:cubicBezTo>
                  <a:pt x="1763485" y="278946"/>
                  <a:pt x="1753669" y="269745"/>
                  <a:pt x="1741714" y="264432"/>
                </a:cubicBezTo>
                <a:cubicBezTo>
                  <a:pt x="1720743" y="255111"/>
                  <a:pt x="1676400" y="242660"/>
                  <a:pt x="1676400" y="242660"/>
                </a:cubicBezTo>
                <a:cubicBezTo>
                  <a:pt x="1665514" y="231774"/>
                  <a:pt x="1657109" y="217641"/>
                  <a:pt x="1643743" y="210003"/>
                </a:cubicBezTo>
                <a:cubicBezTo>
                  <a:pt x="1630753" y="202580"/>
                  <a:pt x="1614393" y="203848"/>
                  <a:pt x="1600200" y="199117"/>
                </a:cubicBezTo>
                <a:cubicBezTo>
                  <a:pt x="1592503" y="196551"/>
                  <a:pt x="1582058" y="162831"/>
                  <a:pt x="1578429" y="155574"/>
                </a:cubicBezTo>
                <a:cubicBezTo>
                  <a:pt x="1553029" y="133803"/>
                  <a:pt x="1528745" y="110657"/>
                  <a:pt x="1502229" y="90260"/>
                </a:cubicBezTo>
                <a:cubicBezTo>
                  <a:pt x="1481489" y="74306"/>
                  <a:pt x="1458686" y="61231"/>
                  <a:pt x="1436914" y="46717"/>
                </a:cubicBezTo>
                <a:cubicBezTo>
                  <a:pt x="1426028" y="39460"/>
                  <a:pt x="1415959" y="30797"/>
                  <a:pt x="1404257" y="24946"/>
                </a:cubicBezTo>
                <a:cubicBezTo>
                  <a:pt x="1389743" y="17689"/>
                  <a:pt x="1374803" y="11225"/>
                  <a:pt x="1360714" y="3174"/>
                </a:cubicBezTo>
                <a:close/>
                <a:moveTo>
                  <a:pt x="0" y="0"/>
                </a:moveTo>
                <a:lnTo>
                  <a:pt x="614898" y="0"/>
                </a:lnTo>
                <a:lnTo>
                  <a:pt x="620486" y="35832"/>
                </a:lnTo>
                <a:cubicBezTo>
                  <a:pt x="631645" y="64528"/>
                  <a:pt x="660182" y="84067"/>
                  <a:pt x="685800" y="101146"/>
                </a:cubicBezTo>
                <a:cubicBezTo>
                  <a:pt x="696686" y="108403"/>
                  <a:pt x="706432" y="117763"/>
                  <a:pt x="718457" y="122917"/>
                </a:cubicBezTo>
                <a:cubicBezTo>
                  <a:pt x="732208" y="128810"/>
                  <a:pt x="747615" y="129693"/>
                  <a:pt x="762000" y="133803"/>
                </a:cubicBezTo>
                <a:cubicBezTo>
                  <a:pt x="773033" y="136955"/>
                  <a:pt x="783624" y="141537"/>
                  <a:pt x="794657" y="144689"/>
                </a:cubicBezTo>
                <a:cubicBezTo>
                  <a:pt x="809042" y="148799"/>
                  <a:pt x="823870" y="151275"/>
                  <a:pt x="838200" y="155574"/>
                </a:cubicBezTo>
                <a:cubicBezTo>
                  <a:pt x="860181" y="162168"/>
                  <a:pt x="884419" y="164616"/>
                  <a:pt x="903514" y="177346"/>
                </a:cubicBezTo>
                <a:cubicBezTo>
                  <a:pt x="945719" y="205482"/>
                  <a:pt x="923759" y="194980"/>
                  <a:pt x="968829" y="210003"/>
                </a:cubicBezTo>
                <a:cubicBezTo>
                  <a:pt x="983343" y="220889"/>
                  <a:pt x="996619" y="233659"/>
                  <a:pt x="1012371" y="242660"/>
                </a:cubicBezTo>
                <a:cubicBezTo>
                  <a:pt x="1022334" y="248353"/>
                  <a:pt x="1035481" y="247181"/>
                  <a:pt x="1045029" y="253546"/>
                </a:cubicBezTo>
                <a:cubicBezTo>
                  <a:pt x="1057838" y="262085"/>
                  <a:pt x="1064877" y="277664"/>
                  <a:pt x="1077686" y="286203"/>
                </a:cubicBezTo>
                <a:cubicBezTo>
                  <a:pt x="1087233" y="292568"/>
                  <a:pt x="1100312" y="291516"/>
                  <a:pt x="1110343" y="297089"/>
                </a:cubicBezTo>
                <a:cubicBezTo>
                  <a:pt x="1133216" y="309796"/>
                  <a:pt x="1153886" y="326118"/>
                  <a:pt x="1175657" y="340632"/>
                </a:cubicBezTo>
                <a:cubicBezTo>
                  <a:pt x="1186543" y="347889"/>
                  <a:pt x="1195622" y="359230"/>
                  <a:pt x="1208314" y="362403"/>
                </a:cubicBezTo>
                <a:cubicBezTo>
                  <a:pt x="1262989" y="376072"/>
                  <a:pt x="1237664" y="368558"/>
                  <a:pt x="1284514" y="384174"/>
                </a:cubicBezTo>
                <a:cubicBezTo>
                  <a:pt x="1295400" y="391431"/>
                  <a:pt x="1305216" y="400632"/>
                  <a:pt x="1317171" y="405946"/>
                </a:cubicBezTo>
                <a:cubicBezTo>
                  <a:pt x="1338142" y="415267"/>
                  <a:pt x="1382486" y="427717"/>
                  <a:pt x="1382486" y="427717"/>
                </a:cubicBezTo>
                <a:cubicBezTo>
                  <a:pt x="1435049" y="480282"/>
                  <a:pt x="1368259" y="416336"/>
                  <a:pt x="1436914" y="471260"/>
                </a:cubicBezTo>
                <a:cubicBezTo>
                  <a:pt x="1444928" y="477671"/>
                  <a:pt x="1449506" y="488442"/>
                  <a:pt x="1458686" y="493032"/>
                </a:cubicBezTo>
                <a:cubicBezTo>
                  <a:pt x="1479212" y="503295"/>
                  <a:pt x="1524000" y="514803"/>
                  <a:pt x="1524000" y="514803"/>
                </a:cubicBezTo>
                <a:lnTo>
                  <a:pt x="1578429" y="569232"/>
                </a:lnTo>
                <a:cubicBezTo>
                  <a:pt x="1589315" y="580118"/>
                  <a:pt x="1598277" y="593350"/>
                  <a:pt x="1611086" y="601889"/>
                </a:cubicBezTo>
                <a:cubicBezTo>
                  <a:pt x="1660822" y="635046"/>
                  <a:pt x="1634492" y="614409"/>
                  <a:pt x="1687286" y="667203"/>
                </a:cubicBezTo>
                <a:lnTo>
                  <a:pt x="1763486" y="743403"/>
                </a:lnTo>
                <a:lnTo>
                  <a:pt x="1796143" y="776060"/>
                </a:lnTo>
                <a:cubicBezTo>
                  <a:pt x="1803400" y="783317"/>
                  <a:pt x="1809374" y="792139"/>
                  <a:pt x="1817914" y="797832"/>
                </a:cubicBezTo>
                <a:lnTo>
                  <a:pt x="1883229" y="841374"/>
                </a:lnTo>
                <a:cubicBezTo>
                  <a:pt x="1894115" y="848631"/>
                  <a:pt x="1906635" y="853895"/>
                  <a:pt x="1915886" y="863146"/>
                </a:cubicBezTo>
                <a:cubicBezTo>
                  <a:pt x="1926772" y="874032"/>
                  <a:pt x="1935177" y="888165"/>
                  <a:pt x="1948543" y="895803"/>
                </a:cubicBezTo>
                <a:cubicBezTo>
                  <a:pt x="1961533" y="903226"/>
                  <a:pt x="1977701" y="902579"/>
                  <a:pt x="1992086" y="906689"/>
                </a:cubicBezTo>
                <a:cubicBezTo>
                  <a:pt x="2003119" y="909841"/>
                  <a:pt x="2013673" y="914555"/>
                  <a:pt x="2024743" y="917574"/>
                </a:cubicBezTo>
                <a:lnTo>
                  <a:pt x="2053566" y="925251"/>
                </a:lnTo>
                <a:lnTo>
                  <a:pt x="2053566" y="1505403"/>
                </a:lnTo>
                <a:lnTo>
                  <a:pt x="0" y="1505403"/>
                </a:lnTo>
                <a:close/>
              </a:path>
            </a:pathLst>
          </a:custGeom>
        </p:spPr>
      </p:pic>
      <p:pic>
        <p:nvPicPr>
          <p:cNvPr id="15" name="Picture 14">
            <a:extLst>
              <a:ext uri="{FF2B5EF4-FFF2-40B4-BE49-F238E27FC236}">
                <a16:creationId xmlns:a16="http://schemas.microsoft.com/office/drawing/2014/main" id="{0E6BC652-4BE1-478A-BFA7-47149E82F2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4623" r="26442" b="66400"/>
          <a:stretch/>
        </p:blipFill>
        <p:spPr>
          <a:xfrm rot="1800000" flipH="1">
            <a:off x="489857" y="4860000"/>
            <a:ext cx="1806209" cy="876778"/>
          </a:xfrm>
          <a:custGeom>
            <a:avLst/>
            <a:gdLst>
              <a:gd name="connsiteX0" fmla="*/ 527412 w 1806209"/>
              <a:gd name="connsiteY0" fmla="*/ 0 h 876778"/>
              <a:gd name="connsiteX1" fmla="*/ 0 w 1806209"/>
              <a:gd name="connsiteY1" fmla="*/ 0 h 876778"/>
              <a:gd name="connsiteX2" fmla="*/ 0 w 1806209"/>
              <a:gd name="connsiteY2" fmla="*/ 255471 h 876778"/>
              <a:gd name="connsiteX3" fmla="*/ 10065 w 1806209"/>
              <a:gd name="connsiteY3" fmla="*/ 245407 h 876778"/>
              <a:gd name="connsiteX4" fmla="*/ 20951 w 1806209"/>
              <a:gd name="connsiteY4" fmla="*/ 234521 h 876778"/>
              <a:gd name="connsiteX5" fmla="*/ 53608 w 1806209"/>
              <a:gd name="connsiteY5" fmla="*/ 223635 h 876778"/>
              <a:gd name="connsiteX6" fmla="*/ 118922 w 1806209"/>
              <a:gd name="connsiteY6" fmla="*/ 190978 h 876778"/>
              <a:gd name="connsiteX7" fmla="*/ 206008 w 1806209"/>
              <a:gd name="connsiteY7" fmla="*/ 147435 h 876778"/>
              <a:gd name="connsiteX8" fmla="*/ 238665 w 1806209"/>
              <a:gd name="connsiteY8" fmla="*/ 125664 h 876778"/>
              <a:gd name="connsiteX9" fmla="*/ 260436 w 1806209"/>
              <a:gd name="connsiteY9" fmla="*/ 103892 h 876778"/>
              <a:gd name="connsiteX10" fmla="*/ 303979 w 1806209"/>
              <a:gd name="connsiteY10" fmla="*/ 93007 h 876778"/>
              <a:gd name="connsiteX11" fmla="*/ 336636 w 1806209"/>
              <a:gd name="connsiteY11" fmla="*/ 82121 h 876778"/>
              <a:gd name="connsiteX12" fmla="*/ 358408 w 1806209"/>
              <a:gd name="connsiteY12" fmla="*/ 60350 h 876778"/>
              <a:gd name="connsiteX13" fmla="*/ 412836 w 1806209"/>
              <a:gd name="connsiteY13" fmla="*/ 49464 h 876778"/>
              <a:gd name="connsiteX14" fmla="*/ 478151 w 1806209"/>
              <a:gd name="connsiteY14" fmla="*/ 27692 h 876778"/>
              <a:gd name="connsiteX15" fmla="*/ 510808 w 1806209"/>
              <a:gd name="connsiteY15" fmla="*/ 16807 h 876778"/>
              <a:gd name="connsiteX16" fmla="*/ 1806209 w 1806209"/>
              <a:gd name="connsiteY16" fmla="*/ 0 h 876778"/>
              <a:gd name="connsiteX17" fmla="*/ 708134 w 1806209"/>
              <a:gd name="connsiteY17" fmla="*/ 0 h 876778"/>
              <a:gd name="connsiteX18" fmla="*/ 709028 w 1806209"/>
              <a:gd name="connsiteY18" fmla="*/ 1950 h 876778"/>
              <a:gd name="connsiteX19" fmla="*/ 641436 w 1806209"/>
              <a:gd name="connsiteY19" fmla="*/ 71235 h 876778"/>
              <a:gd name="connsiteX20" fmla="*/ 576122 w 1806209"/>
              <a:gd name="connsiteY20" fmla="*/ 114778 h 876778"/>
              <a:gd name="connsiteX21" fmla="*/ 543465 w 1806209"/>
              <a:gd name="connsiteY21" fmla="*/ 125664 h 876778"/>
              <a:gd name="connsiteX22" fmla="*/ 510808 w 1806209"/>
              <a:gd name="connsiteY22" fmla="*/ 147435 h 876778"/>
              <a:gd name="connsiteX23" fmla="*/ 314865 w 1806209"/>
              <a:gd name="connsiteY23" fmla="*/ 169207 h 876778"/>
              <a:gd name="connsiteX24" fmla="*/ 260436 w 1806209"/>
              <a:gd name="connsiteY24" fmla="*/ 212750 h 876778"/>
              <a:gd name="connsiteX25" fmla="*/ 195122 w 1806209"/>
              <a:gd name="connsiteY25" fmla="*/ 256292 h 876778"/>
              <a:gd name="connsiteX26" fmla="*/ 140694 w 1806209"/>
              <a:gd name="connsiteY26" fmla="*/ 321607 h 876778"/>
              <a:gd name="connsiteX27" fmla="*/ 86265 w 1806209"/>
              <a:gd name="connsiteY27" fmla="*/ 376035 h 876778"/>
              <a:gd name="connsiteX28" fmla="*/ 42722 w 1806209"/>
              <a:gd name="connsiteY28" fmla="*/ 430464 h 876778"/>
              <a:gd name="connsiteX29" fmla="*/ 2368 w 1806209"/>
              <a:gd name="connsiteY29" fmla="*/ 445198 h 876778"/>
              <a:gd name="connsiteX30" fmla="*/ 0 w 1806209"/>
              <a:gd name="connsiteY30" fmla="*/ 445880 h 876778"/>
              <a:gd name="connsiteX31" fmla="*/ 0 w 1806209"/>
              <a:gd name="connsiteY31" fmla="*/ 876778 h 876778"/>
              <a:gd name="connsiteX32" fmla="*/ 1806209 w 1806209"/>
              <a:gd name="connsiteY32" fmla="*/ 876778 h 876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06209" h="876778">
                <a:moveTo>
                  <a:pt x="527412" y="0"/>
                </a:moveTo>
                <a:lnTo>
                  <a:pt x="0" y="0"/>
                </a:lnTo>
                <a:lnTo>
                  <a:pt x="0" y="255471"/>
                </a:lnTo>
                <a:lnTo>
                  <a:pt x="10065" y="245407"/>
                </a:lnTo>
                <a:cubicBezTo>
                  <a:pt x="13308" y="241284"/>
                  <a:pt x="16551" y="237161"/>
                  <a:pt x="20951" y="234521"/>
                </a:cubicBezTo>
                <a:cubicBezTo>
                  <a:pt x="30790" y="228617"/>
                  <a:pt x="43345" y="228767"/>
                  <a:pt x="53608" y="223635"/>
                </a:cubicBezTo>
                <a:cubicBezTo>
                  <a:pt x="138017" y="181431"/>
                  <a:pt x="36838" y="218340"/>
                  <a:pt x="118922" y="190978"/>
                </a:cubicBezTo>
                <a:cubicBezTo>
                  <a:pt x="156922" y="152980"/>
                  <a:pt x="130958" y="172453"/>
                  <a:pt x="206008" y="147435"/>
                </a:cubicBezTo>
                <a:cubicBezTo>
                  <a:pt x="216894" y="140178"/>
                  <a:pt x="228449" y="133837"/>
                  <a:pt x="238665" y="125664"/>
                </a:cubicBezTo>
                <a:cubicBezTo>
                  <a:pt x="246679" y="119253"/>
                  <a:pt x="251256" y="108482"/>
                  <a:pt x="260436" y="103892"/>
                </a:cubicBezTo>
                <a:cubicBezTo>
                  <a:pt x="273817" y="97201"/>
                  <a:pt x="289594" y="97117"/>
                  <a:pt x="303979" y="93007"/>
                </a:cubicBezTo>
                <a:cubicBezTo>
                  <a:pt x="315012" y="89855"/>
                  <a:pt x="325750" y="85750"/>
                  <a:pt x="336636" y="82121"/>
                </a:cubicBezTo>
                <a:cubicBezTo>
                  <a:pt x="343893" y="74864"/>
                  <a:pt x="348975" y="64393"/>
                  <a:pt x="358408" y="60350"/>
                </a:cubicBezTo>
                <a:cubicBezTo>
                  <a:pt x="375414" y="53062"/>
                  <a:pt x="394986" y="54332"/>
                  <a:pt x="412836" y="49464"/>
                </a:cubicBezTo>
                <a:cubicBezTo>
                  <a:pt x="434977" y="43425"/>
                  <a:pt x="456379" y="34949"/>
                  <a:pt x="478151" y="27692"/>
                </a:cubicBezTo>
                <a:lnTo>
                  <a:pt x="510808" y="16807"/>
                </a:lnTo>
                <a:close/>
                <a:moveTo>
                  <a:pt x="1806209" y="0"/>
                </a:moveTo>
                <a:lnTo>
                  <a:pt x="708134" y="0"/>
                </a:lnTo>
                <a:lnTo>
                  <a:pt x="709028" y="1950"/>
                </a:lnTo>
                <a:cubicBezTo>
                  <a:pt x="728907" y="60380"/>
                  <a:pt x="677113" y="62316"/>
                  <a:pt x="641436" y="71235"/>
                </a:cubicBezTo>
                <a:cubicBezTo>
                  <a:pt x="619665" y="85749"/>
                  <a:pt x="600945" y="106503"/>
                  <a:pt x="576122" y="114778"/>
                </a:cubicBezTo>
                <a:cubicBezTo>
                  <a:pt x="565236" y="118407"/>
                  <a:pt x="553728" y="120532"/>
                  <a:pt x="543465" y="125664"/>
                </a:cubicBezTo>
                <a:cubicBezTo>
                  <a:pt x="531763" y="131515"/>
                  <a:pt x="523220" y="143298"/>
                  <a:pt x="510808" y="147435"/>
                </a:cubicBezTo>
                <a:cubicBezTo>
                  <a:pt x="474669" y="159481"/>
                  <a:pt x="324413" y="168411"/>
                  <a:pt x="314865" y="169207"/>
                </a:cubicBezTo>
                <a:cubicBezTo>
                  <a:pt x="241324" y="193719"/>
                  <a:pt x="321038" y="159724"/>
                  <a:pt x="260436" y="212750"/>
                </a:cubicBezTo>
                <a:cubicBezTo>
                  <a:pt x="240744" y="229980"/>
                  <a:pt x="195122" y="256292"/>
                  <a:pt x="195122" y="256292"/>
                </a:cubicBezTo>
                <a:cubicBezTo>
                  <a:pt x="141076" y="337364"/>
                  <a:pt x="210531" y="237803"/>
                  <a:pt x="140694" y="321607"/>
                </a:cubicBezTo>
                <a:cubicBezTo>
                  <a:pt x="95337" y="376034"/>
                  <a:pt x="146135" y="336122"/>
                  <a:pt x="86265" y="376035"/>
                </a:cubicBezTo>
                <a:cubicBezTo>
                  <a:pt x="78573" y="387573"/>
                  <a:pt x="58234" y="422708"/>
                  <a:pt x="42722" y="430464"/>
                </a:cubicBezTo>
                <a:cubicBezTo>
                  <a:pt x="32459" y="435596"/>
                  <a:pt x="16131" y="441039"/>
                  <a:pt x="2368" y="445198"/>
                </a:cubicBezTo>
                <a:lnTo>
                  <a:pt x="0" y="445880"/>
                </a:lnTo>
                <a:lnTo>
                  <a:pt x="0" y="876778"/>
                </a:lnTo>
                <a:lnTo>
                  <a:pt x="1806209" y="876778"/>
                </a:lnTo>
                <a:close/>
              </a:path>
            </a:pathLst>
          </a:custGeom>
        </p:spPr>
      </p:pic>
      <p:sp>
        <p:nvSpPr>
          <p:cNvPr id="17" name="Freeform: Shape 16">
            <a:extLst>
              <a:ext uri="{FF2B5EF4-FFF2-40B4-BE49-F238E27FC236}">
                <a16:creationId xmlns:a16="http://schemas.microsoft.com/office/drawing/2014/main" id="{57E6F9A8-1B4B-4FEF-942A-15CA97ECE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6837"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AEDA19-7FD9-9FB9-C253-0773D38DD5DD}"/>
              </a:ext>
            </a:extLst>
          </p:cNvPr>
          <p:cNvSpPr>
            <a:spLocks noGrp="1"/>
          </p:cNvSpPr>
          <p:nvPr>
            <p:ph type="title"/>
          </p:nvPr>
        </p:nvSpPr>
        <p:spPr>
          <a:xfrm>
            <a:off x="4392900" y="2688336"/>
            <a:ext cx="6767224" cy="3182239"/>
          </a:xfrm>
        </p:spPr>
        <p:txBody>
          <a:bodyPr vert="horz" lIns="91440" tIns="45720" rIns="91440" bIns="45720" rtlCol="0" anchor="t">
            <a:normAutofit/>
          </a:bodyPr>
          <a:lstStyle/>
          <a:p>
            <a:pPr algn="r"/>
            <a:r>
              <a:rPr lang="en-US" sz="6600" b="1" dirty="0"/>
              <a:t>Analysis</a:t>
            </a:r>
          </a:p>
        </p:txBody>
      </p:sp>
    </p:spTree>
    <p:extLst>
      <p:ext uri="{BB962C8B-B14F-4D97-AF65-F5344CB8AC3E}">
        <p14:creationId xmlns:p14="http://schemas.microsoft.com/office/powerpoint/2010/main" val="289450013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C819037-A607-4A7B-ADF1-B04516199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ine chart&#10;&#10;Description automatically generated">
            <a:extLst>
              <a:ext uri="{FF2B5EF4-FFF2-40B4-BE49-F238E27FC236}">
                <a16:creationId xmlns:a16="http://schemas.microsoft.com/office/drawing/2014/main" id="{68C0DE74-A4C0-4A1A-B789-22CC8D6E26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569" y="1083301"/>
            <a:ext cx="10586507" cy="4684529"/>
          </a:xfrm>
          <a:prstGeom prst="rect">
            <a:avLst/>
          </a:prstGeom>
        </p:spPr>
      </p:pic>
    </p:spTree>
    <p:extLst>
      <p:ext uri="{BB962C8B-B14F-4D97-AF65-F5344CB8AC3E}">
        <p14:creationId xmlns:p14="http://schemas.microsoft.com/office/powerpoint/2010/main" val="197714635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0176-666F-92AA-124B-FF27319C033B}"/>
              </a:ext>
            </a:extLst>
          </p:cNvPr>
          <p:cNvSpPr>
            <a:spLocks noGrp="1"/>
          </p:cNvSpPr>
          <p:nvPr>
            <p:ph type="title"/>
          </p:nvPr>
        </p:nvSpPr>
        <p:spPr>
          <a:xfrm>
            <a:off x="402824" y="495681"/>
            <a:ext cx="8482558" cy="1755905"/>
          </a:xfrm>
        </p:spPr>
        <p:txBody>
          <a:bodyPr>
            <a:normAutofit/>
          </a:bodyPr>
          <a:lstStyle/>
          <a:p>
            <a:pPr>
              <a:lnSpc>
                <a:spcPct val="90000"/>
              </a:lnSpc>
            </a:pPr>
            <a:r>
              <a:rPr lang="en-US" sz="2300" b="1" dirty="0">
                <a:latin typeface="Times New Roman" panose="02020603050405020304" pitchFamily="18" charset="0"/>
              </a:rPr>
              <a:t>Data Preparation </a:t>
            </a:r>
            <a:r>
              <a:rPr lang="en-US" altLang="zh-CN" sz="2300" b="1" dirty="0">
                <a:latin typeface="Times New Roman" panose="02020603050405020304" pitchFamily="18" charset="0"/>
              </a:rPr>
              <a:t>——</a:t>
            </a:r>
            <a:br>
              <a:rPr lang="en-US" sz="2300" b="1" dirty="0">
                <a:latin typeface="Times New Roman" panose="02020603050405020304" pitchFamily="18" charset="0"/>
              </a:rPr>
            </a:br>
            <a:r>
              <a:rPr lang="en-US" sz="2300" b="1" dirty="0">
                <a:latin typeface="Times New Roman" panose="02020603050405020304" pitchFamily="18" charset="0"/>
              </a:rPr>
              <a:t>Data Cleaning and Feature Extraction </a:t>
            </a:r>
            <a:br>
              <a:rPr lang="en-US" sz="2300" b="1" dirty="0">
                <a:effectLst/>
              </a:rPr>
            </a:br>
            <a:endParaRPr lang="en-US" sz="2300" b="1" dirty="0"/>
          </a:p>
        </p:txBody>
      </p:sp>
      <p:pic>
        <p:nvPicPr>
          <p:cNvPr id="4" name="Picture 3">
            <a:extLst>
              <a:ext uri="{FF2B5EF4-FFF2-40B4-BE49-F238E27FC236}">
                <a16:creationId xmlns:a16="http://schemas.microsoft.com/office/drawing/2014/main" id="{57359F70-DAAA-E22B-C3F2-0F60B46BB7D9}"/>
              </a:ext>
            </a:extLst>
          </p:cNvPr>
          <p:cNvPicPr>
            <a:picLocks noChangeAspect="1"/>
          </p:cNvPicPr>
          <p:nvPr/>
        </p:nvPicPr>
        <p:blipFill>
          <a:blip r:embed="rId3"/>
          <a:stretch>
            <a:fillRect/>
          </a:stretch>
        </p:blipFill>
        <p:spPr>
          <a:xfrm>
            <a:off x="402824" y="3152240"/>
            <a:ext cx="11364029" cy="224439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55B44C28-B303-434A-3F7F-DE0098AAF5B2}"/>
              </a:ext>
            </a:extLst>
          </p:cNvPr>
          <p:cNvSpPr>
            <a:spLocks noGrp="1"/>
          </p:cNvSpPr>
          <p:nvPr>
            <p:ph idx="1"/>
          </p:nvPr>
        </p:nvSpPr>
        <p:spPr>
          <a:xfrm>
            <a:off x="735551" y="1764369"/>
            <a:ext cx="8417502" cy="1241381"/>
          </a:xfrm>
        </p:spPr>
        <p:txBody>
          <a:bodyPr>
            <a:normAutofit/>
          </a:bodyPr>
          <a:lstStyle/>
          <a:p>
            <a:pPr lvl="1"/>
            <a:r>
              <a:rPr lang="en-US" sz="2400" dirty="0">
                <a:latin typeface="Helvetica Neue" panose="02000503000000020004" pitchFamily="2" charset="0"/>
                <a:ea typeface="Helvetica Neue" panose="02000503000000020004" pitchFamily="2" charset="0"/>
                <a:cs typeface="Helvetica Neue" panose="02000503000000020004" pitchFamily="2" charset="0"/>
              </a:rPr>
              <a:t>Merged two datasets (</a:t>
            </a:r>
            <a:r>
              <a:rPr lang="en-US" sz="2400" dirty="0">
                <a:effectLst/>
                <a:latin typeface="Helvetica Neue" panose="02000503000000020004" pitchFamily="2" charset="0"/>
                <a:ea typeface="Helvetica Neue" panose="02000503000000020004" pitchFamily="2" charset="0"/>
                <a:cs typeface="Helvetica Neue" panose="02000503000000020004" pitchFamily="2" charset="0"/>
              </a:rPr>
              <a:t>17</a:t>
            </a:r>
            <a:r>
              <a:rPr lang="en-US" altLang="zh-CN" sz="2400" dirty="0">
                <a:effectLst/>
                <a:latin typeface="Helvetica Neue" panose="02000503000000020004" pitchFamily="2" charset="0"/>
                <a:ea typeface="Helvetica Neue" panose="02000503000000020004" pitchFamily="2" charset="0"/>
                <a:cs typeface="Helvetica Neue" panose="02000503000000020004" pitchFamily="2" charset="0"/>
              </a:rPr>
              <a:t>4009</a:t>
            </a:r>
            <a:r>
              <a:rPr lang="en-US" sz="2400" dirty="0">
                <a:effectLst/>
                <a:latin typeface="Helvetica Neue" panose="02000503000000020004" pitchFamily="2" charset="0"/>
                <a:ea typeface="Helvetica Neue" panose="02000503000000020004" pitchFamily="2" charset="0"/>
                <a:cs typeface="Helvetica Neue" panose="02000503000000020004" pitchFamily="2" charset="0"/>
              </a:rPr>
              <a:t> rows * 31 columns</a:t>
            </a:r>
            <a:r>
              <a:rPr lang="en-US" sz="2400" dirty="0">
                <a:latin typeface="Helvetica Neue" panose="02000503000000020004" pitchFamily="2" charset="0"/>
                <a:ea typeface="Helvetica Neue" panose="02000503000000020004" pitchFamily="2" charset="0"/>
                <a:cs typeface="Helvetica Neue" panose="02000503000000020004" pitchFamily="2" charset="0"/>
              </a:rPr>
              <a:t>)</a:t>
            </a:r>
          </a:p>
        </p:txBody>
      </p:sp>
    </p:spTree>
    <p:extLst>
      <p:ext uri="{BB962C8B-B14F-4D97-AF65-F5344CB8AC3E}">
        <p14:creationId xmlns:p14="http://schemas.microsoft.com/office/powerpoint/2010/main" val="3450428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0176-666F-92AA-124B-FF27319C033B}"/>
              </a:ext>
            </a:extLst>
          </p:cNvPr>
          <p:cNvSpPr>
            <a:spLocks noGrp="1"/>
          </p:cNvSpPr>
          <p:nvPr>
            <p:ph type="title"/>
          </p:nvPr>
        </p:nvSpPr>
        <p:spPr>
          <a:xfrm>
            <a:off x="402824" y="495681"/>
            <a:ext cx="8482558" cy="1755905"/>
          </a:xfrm>
        </p:spPr>
        <p:txBody>
          <a:bodyPr>
            <a:normAutofit/>
          </a:bodyPr>
          <a:lstStyle/>
          <a:p>
            <a:pPr>
              <a:lnSpc>
                <a:spcPct val="90000"/>
              </a:lnSpc>
            </a:pPr>
            <a:r>
              <a:rPr lang="en-US" sz="2300" b="1" dirty="0">
                <a:latin typeface="Times New Roman" panose="02020603050405020304" pitchFamily="18" charset="0"/>
              </a:rPr>
              <a:t>Data Preparation </a:t>
            </a:r>
            <a:r>
              <a:rPr lang="en-US" altLang="zh-CN" sz="2300" b="1" dirty="0">
                <a:latin typeface="Times New Roman" panose="02020603050405020304" pitchFamily="18" charset="0"/>
              </a:rPr>
              <a:t>——</a:t>
            </a:r>
            <a:br>
              <a:rPr lang="en-US" sz="2300" b="1" dirty="0">
                <a:latin typeface="Times New Roman" panose="02020603050405020304" pitchFamily="18" charset="0"/>
              </a:rPr>
            </a:br>
            <a:r>
              <a:rPr lang="en-US" sz="2300" b="1" dirty="0">
                <a:latin typeface="Times New Roman" panose="02020603050405020304" pitchFamily="18" charset="0"/>
              </a:rPr>
              <a:t>Data Cleaning and Feature Extraction </a:t>
            </a:r>
            <a:br>
              <a:rPr lang="en-US" sz="2300" b="1" dirty="0">
                <a:effectLst/>
              </a:rPr>
            </a:br>
            <a:endParaRPr lang="en-US" sz="2300" b="1" dirty="0"/>
          </a:p>
        </p:txBody>
      </p:sp>
      <p:sp>
        <p:nvSpPr>
          <p:cNvPr id="3" name="Content Placeholder 2">
            <a:extLst>
              <a:ext uri="{FF2B5EF4-FFF2-40B4-BE49-F238E27FC236}">
                <a16:creationId xmlns:a16="http://schemas.microsoft.com/office/drawing/2014/main" id="{55B44C28-B303-434A-3F7F-DE0098AAF5B2}"/>
              </a:ext>
            </a:extLst>
          </p:cNvPr>
          <p:cNvSpPr>
            <a:spLocks noGrp="1"/>
          </p:cNvSpPr>
          <p:nvPr>
            <p:ph idx="1"/>
          </p:nvPr>
        </p:nvSpPr>
        <p:spPr>
          <a:xfrm>
            <a:off x="735550" y="1764369"/>
            <a:ext cx="9194833" cy="2158407"/>
          </a:xfrm>
        </p:spPr>
        <p:txBody>
          <a:bodyPr>
            <a:normAutofit/>
          </a:bodyPr>
          <a:lstStyle/>
          <a:p>
            <a:pPr lvl="1"/>
            <a:r>
              <a:rPr lang="en-US" sz="2400" dirty="0">
                <a:latin typeface="Helvetica Neue" panose="02000503000000020004" pitchFamily="2" charset="0"/>
                <a:ea typeface="Helvetica Neue" panose="02000503000000020004" pitchFamily="2" charset="0"/>
                <a:cs typeface="Helvetica Neue" panose="02000503000000020004" pitchFamily="2" charset="0"/>
              </a:rPr>
              <a:t>Removed cancellations (3473 records, 2% of total record) and outliers (190 records, 0.1% of total data)</a:t>
            </a:r>
          </a:p>
          <a:p>
            <a:pPr lvl="1"/>
            <a:r>
              <a:rPr lang="en-US" sz="2400" dirty="0">
                <a:effectLst/>
                <a:latin typeface="Helvetica Neue" panose="02000503000000020004" pitchFamily="2" charset="0"/>
                <a:ea typeface="Helvetica Neue" panose="02000503000000020004" pitchFamily="2" charset="0"/>
                <a:cs typeface="Helvetica Neue" panose="02000503000000020004" pitchFamily="2" charset="0"/>
              </a:rPr>
              <a:t>Some irrelevant and redundant columns such as taxing time, actual elapsed time, and arrival time were removed as well.</a:t>
            </a:r>
          </a:p>
          <a:p>
            <a:pPr lvl="1"/>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5" name="Picture 4">
            <a:extLst>
              <a:ext uri="{FF2B5EF4-FFF2-40B4-BE49-F238E27FC236}">
                <a16:creationId xmlns:a16="http://schemas.microsoft.com/office/drawing/2014/main" id="{7D6613B6-8BA6-20CC-7122-1866AB1BD6C0}"/>
              </a:ext>
            </a:extLst>
          </p:cNvPr>
          <p:cNvPicPr>
            <a:picLocks noChangeAspect="1"/>
          </p:cNvPicPr>
          <p:nvPr/>
        </p:nvPicPr>
        <p:blipFill>
          <a:blip r:embed="rId3"/>
          <a:stretch>
            <a:fillRect/>
          </a:stretch>
        </p:blipFill>
        <p:spPr>
          <a:xfrm>
            <a:off x="941458" y="4054385"/>
            <a:ext cx="10309083" cy="1938354"/>
          </a:xfrm>
          <a:prstGeom prst="rect">
            <a:avLst/>
          </a:prstGeom>
        </p:spPr>
      </p:pic>
    </p:spTree>
    <p:extLst>
      <p:ext uri="{BB962C8B-B14F-4D97-AF65-F5344CB8AC3E}">
        <p14:creationId xmlns:p14="http://schemas.microsoft.com/office/powerpoint/2010/main" val="3782303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0176-666F-92AA-124B-FF27319C033B}"/>
              </a:ext>
            </a:extLst>
          </p:cNvPr>
          <p:cNvSpPr>
            <a:spLocks noGrp="1"/>
          </p:cNvSpPr>
          <p:nvPr>
            <p:ph type="title"/>
          </p:nvPr>
        </p:nvSpPr>
        <p:spPr>
          <a:xfrm>
            <a:off x="685801" y="609601"/>
            <a:ext cx="6998853" cy="1092900"/>
          </a:xfrm>
        </p:spPr>
        <p:txBody>
          <a:bodyPr>
            <a:normAutofit/>
          </a:bodyPr>
          <a:lstStyle/>
          <a:p>
            <a:pPr>
              <a:lnSpc>
                <a:spcPct val="90000"/>
              </a:lnSpc>
            </a:pPr>
            <a:r>
              <a:rPr lang="en-US" sz="2300" b="1" dirty="0">
                <a:latin typeface="Times New Roman" panose="02020603050405020304" pitchFamily="18" charset="0"/>
              </a:rPr>
              <a:t>Data Preparation </a:t>
            </a:r>
            <a:r>
              <a:rPr lang="en-US" altLang="zh-CN" sz="2300" b="1" dirty="0">
                <a:latin typeface="Times New Roman" panose="02020603050405020304" pitchFamily="18" charset="0"/>
              </a:rPr>
              <a:t>——</a:t>
            </a:r>
            <a:br>
              <a:rPr lang="en-US" sz="2300" b="1" dirty="0">
                <a:latin typeface="Times New Roman" panose="02020603050405020304" pitchFamily="18" charset="0"/>
              </a:rPr>
            </a:br>
            <a:r>
              <a:rPr lang="en-US" sz="2300" b="1" dirty="0">
                <a:latin typeface="Times New Roman" panose="02020603050405020304" pitchFamily="18" charset="0"/>
              </a:rPr>
              <a:t>Data Cleaning and Feature Extraction </a:t>
            </a:r>
            <a:br>
              <a:rPr lang="en-US" sz="2300" b="1" dirty="0">
                <a:effectLst/>
              </a:rPr>
            </a:br>
            <a:endParaRPr lang="en-US" sz="2300" b="1" dirty="0"/>
          </a:p>
        </p:txBody>
      </p:sp>
      <p:sp>
        <p:nvSpPr>
          <p:cNvPr id="3" name="Content Placeholder 2">
            <a:extLst>
              <a:ext uri="{FF2B5EF4-FFF2-40B4-BE49-F238E27FC236}">
                <a16:creationId xmlns:a16="http://schemas.microsoft.com/office/drawing/2014/main" id="{55B44C28-B303-434A-3F7F-DE0098AAF5B2}"/>
              </a:ext>
            </a:extLst>
          </p:cNvPr>
          <p:cNvSpPr>
            <a:spLocks noGrp="1"/>
          </p:cNvSpPr>
          <p:nvPr>
            <p:ph idx="1"/>
          </p:nvPr>
        </p:nvSpPr>
        <p:spPr>
          <a:xfrm>
            <a:off x="685802" y="2142067"/>
            <a:ext cx="6282266" cy="3649133"/>
          </a:xfrm>
        </p:spPr>
        <p:txBody>
          <a:bodyPr>
            <a:normAutofit/>
          </a:bodyPr>
          <a:lstStyle/>
          <a:p>
            <a:pPr marL="457200" lvl="1" indent="0">
              <a:lnSpc>
                <a:spcPct val="90000"/>
              </a:lnSpc>
              <a:buNone/>
            </a:pPr>
            <a:r>
              <a:rPr lang="en-US" sz="1700" b="1" dirty="0">
                <a:latin typeface="Helvetica Neue" panose="02000503000000020004" pitchFamily="2" charset="0"/>
                <a:ea typeface="Helvetica Neue" panose="02000503000000020004" pitchFamily="2" charset="0"/>
                <a:cs typeface="Helvetica Neue" panose="02000503000000020004" pitchFamily="2" charset="0"/>
              </a:rPr>
              <a:t>A</a:t>
            </a:r>
            <a:r>
              <a:rPr lang="en-US" sz="1700" b="1" dirty="0">
                <a:effectLst/>
                <a:latin typeface="Helvetica Neue" panose="02000503000000020004" pitchFamily="2" charset="0"/>
                <a:ea typeface="Helvetica Neue" panose="02000503000000020004" pitchFamily="2" charset="0"/>
                <a:cs typeface="Helvetica Neue" panose="02000503000000020004" pitchFamily="2" charset="0"/>
              </a:rPr>
              <a:t> dataset of dimensions 170346 rows × 15 columns was obtained with the following features. </a:t>
            </a:r>
          </a:p>
          <a:p>
            <a:pPr lvl="1">
              <a:lnSpc>
                <a:spcPct val="90000"/>
              </a:lnSpc>
            </a:pPr>
            <a:endParaRPr lang="en-US" sz="1700" dirty="0">
              <a:latin typeface="Helvetica Neue" panose="02000503000000020004" pitchFamily="2" charset="0"/>
              <a:ea typeface="Helvetica Neue" panose="02000503000000020004" pitchFamily="2" charset="0"/>
              <a:cs typeface="Helvetica Neue" panose="02000503000000020004" pitchFamily="2" charset="0"/>
            </a:endParaRPr>
          </a:p>
          <a:p>
            <a:pPr marL="342900" marR="0" lvl="0" indent="-342900">
              <a:lnSpc>
                <a:spcPct val="90000"/>
              </a:lnSpc>
              <a:spcBef>
                <a:spcPts val="0"/>
              </a:spcBef>
              <a:spcAft>
                <a:spcPts val="0"/>
              </a:spcAft>
              <a:buFont typeface="Arial" panose="020B0604020202020204" pitchFamily="34" charset="0"/>
              <a:buChar char="●"/>
            </a:pPr>
            <a:r>
              <a:rPr lang="en-US" sz="17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Target variable: dep_del15</a:t>
            </a:r>
            <a:r>
              <a:rPr lang="zh-CN" altLang="en-US" sz="17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 </a:t>
            </a:r>
            <a:r>
              <a:rPr lang="en-US" sz="17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(Binary indicator whether a flight got delayed)</a:t>
            </a:r>
          </a:p>
          <a:p>
            <a:pPr marL="0" marR="0" lvl="0" indent="0">
              <a:lnSpc>
                <a:spcPct val="90000"/>
              </a:lnSpc>
              <a:spcBef>
                <a:spcPts val="0"/>
              </a:spcBef>
              <a:spcAft>
                <a:spcPts val="0"/>
              </a:spcAft>
              <a:buNone/>
            </a:pPr>
            <a:endParaRPr lang="en-US" sz="1700" u="none" strike="noStrike" dirty="0">
              <a:effectLst/>
              <a:latin typeface="Helvetica Neue" panose="02000503000000020004" pitchFamily="2" charset="0"/>
              <a:ea typeface="Helvetica Neue" panose="02000503000000020004" pitchFamily="2" charset="0"/>
              <a:cs typeface="Helvetica Neue" panose="02000503000000020004" pitchFamily="2" charset="0"/>
            </a:endParaRPr>
          </a:p>
          <a:p>
            <a:pPr marL="342900" marR="0" lvl="0" indent="-342900">
              <a:lnSpc>
                <a:spcPct val="90000"/>
              </a:lnSpc>
              <a:spcBef>
                <a:spcPts val="0"/>
              </a:spcBef>
              <a:spcAft>
                <a:spcPts val="0"/>
              </a:spcAft>
              <a:buFont typeface="Arial" panose="020B0604020202020204" pitchFamily="34" charset="0"/>
              <a:buChar char="●"/>
            </a:pPr>
            <a:r>
              <a:rPr lang="en-US" sz="17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Categorical features: Airline, Destination</a:t>
            </a:r>
          </a:p>
          <a:p>
            <a:pPr marL="342900" marR="0" lvl="0" indent="-342900">
              <a:lnSpc>
                <a:spcPct val="90000"/>
              </a:lnSpc>
              <a:spcBef>
                <a:spcPts val="0"/>
              </a:spcBef>
              <a:spcAft>
                <a:spcPts val="0"/>
              </a:spcAft>
              <a:buFont typeface="Arial" panose="020B0604020202020204" pitchFamily="34" charset="0"/>
              <a:buChar char="●"/>
            </a:pPr>
            <a:endParaRPr lang="en-US" sz="1700" u="none" strike="noStrike" dirty="0">
              <a:effectLst/>
              <a:latin typeface="Helvetica Neue" panose="02000503000000020004" pitchFamily="2" charset="0"/>
              <a:ea typeface="Helvetica Neue" panose="02000503000000020004" pitchFamily="2" charset="0"/>
              <a:cs typeface="Helvetica Neue" panose="02000503000000020004" pitchFamily="2" charset="0"/>
            </a:endParaRPr>
          </a:p>
          <a:p>
            <a:pPr marL="342900" marR="0" lvl="0" indent="-342900">
              <a:lnSpc>
                <a:spcPct val="90000"/>
              </a:lnSpc>
              <a:spcBef>
                <a:spcPts val="0"/>
              </a:spcBef>
              <a:spcAft>
                <a:spcPts val="0"/>
              </a:spcAft>
              <a:buFont typeface="Arial" panose="020B0604020202020204" pitchFamily="34" charset="0"/>
              <a:buChar char="●"/>
            </a:pPr>
            <a:r>
              <a:rPr lang="en-US" sz="17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Numerical features: Schedule elapsed time, Max and Min temperatures, Average wind speed, Precipitation, Snowfall, Snow depth, Fog, Heavy fog</a:t>
            </a:r>
          </a:p>
          <a:p>
            <a:pPr marL="342900" marR="0" lvl="0" indent="-342900">
              <a:lnSpc>
                <a:spcPct val="90000"/>
              </a:lnSpc>
              <a:spcBef>
                <a:spcPts val="0"/>
              </a:spcBef>
              <a:spcAft>
                <a:spcPts val="0"/>
              </a:spcAft>
              <a:buFont typeface="Arial" panose="020B0604020202020204" pitchFamily="34" charset="0"/>
              <a:buChar char="●"/>
            </a:pPr>
            <a:endParaRPr lang="en-US" sz="1700" u="none" strike="noStrike" dirty="0">
              <a:effectLst/>
              <a:latin typeface="Helvetica Neue" panose="02000503000000020004" pitchFamily="2" charset="0"/>
              <a:ea typeface="Helvetica Neue" panose="02000503000000020004" pitchFamily="2" charset="0"/>
              <a:cs typeface="Helvetica Neue" panose="02000503000000020004" pitchFamily="2" charset="0"/>
            </a:endParaRPr>
          </a:p>
          <a:p>
            <a:pPr marL="342900" marR="0" lvl="0" indent="-342900">
              <a:lnSpc>
                <a:spcPct val="90000"/>
              </a:lnSpc>
              <a:spcBef>
                <a:spcPts val="0"/>
              </a:spcBef>
              <a:spcAft>
                <a:spcPts val="0"/>
              </a:spcAft>
              <a:buFont typeface="Arial" panose="020B0604020202020204" pitchFamily="34" charset="0"/>
              <a:buChar char="●"/>
            </a:pPr>
            <a:r>
              <a:rPr lang="en-US" sz="1700" dirty="0">
                <a:effectLst/>
                <a:latin typeface="Helvetica Neue" panose="02000503000000020004" pitchFamily="2" charset="0"/>
                <a:ea typeface="Helvetica Neue" panose="02000503000000020004" pitchFamily="2" charset="0"/>
                <a:cs typeface="Helvetica Neue" panose="02000503000000020004" pitchFamily="2" charset="0"/>
              </a:rPr>
              <a:t>Date/Time features: Month, Day of week, Day period (morning, afternoon, evening, after midnight</a:t>
            </a:r>
            <a:r>
              <a:rPr lang="en-US" altLang="zh-CN" sz="1700" dirty="0">
                <a:latin typeface="Helvetica Neue" panose="02000503000000020004" pitchFamily="2" charset="0"/>
                <a:ea typeface="Helvetica Neue" panose="02000503000000020004" pitchFamily="2" charset="0"/>
                <a:cs typeface="Helvetica Neue" panose="02000503000000020004" pitchFamily="2" charset="0"/>
              </a:rPr>
              <a:t>)</a:t>
            </a:r>
            <a:endParaRPr lang="en-US" sz="1700" u="none" strike="noStrike" dirty="0">
              <a:effectLst/>
              <a:latin typeface="Helvetica Neue" panose="02000503000000020004" pitchFamily="2" charset="0"/>
              <a:ea typeface="Helvetica Neue" panose="02000503000000020004" pitchFamily="2" charset="0"/>
              <a:cs typeface="Helvetica Neue" panose="02000503000000020004" pitchFamily="2" charset="0"/>
            </a:endParaRPr>
          </a:p>
          <a:p>
            <a:pPr lvl="1">
              <a:lnSpc>
                <a:spcPct val="90000"/>
              </a:lnSpc>
            </a:pPr>
            <a:endParaRPr lang="en-US" sz="1700"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4" name="image6.png">
            <a:extLst>
              <a:ext uri="{FF2B5EF4-FFF2-40B4-BE49-F238E27FC236}">
                <a16:creationId xmlns:a16="http://schemas.microsoft.com/office/drawing/2014/main" id="{B0FE8989-2D24-A2BF-281E-02093D40D4C5}"/>
              </a:ext>
            </a:extLst>
          </p:cNvPr>
          <p:cNvPicPr/>
          <p:nvPr/>
        </p:nvPicPr>
        <p:blipFill>
          <a:blip r:embed="rId3"/>
          <a:stretch>
            <a:fillRect/>
          </a:stretch>
        </p:blipFill>
        <p:spPr>
          <a:xfrm>
            <a:off x="7590936" y="1702500"/>
            <a:ext cx="3445714" cy="33767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78722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docProps/app.xml><?xml version="1.0" encoding="utf-8"?>
<Properties xmlns="http://schemas.openxmlformats.org/officeDocument/2006/extended-properties" xmlns:vt="http://schemas.openxmlformats.org/officeDocument/2006/docPropsVTypes">
  <Template/>
  <TotalTime>1539</TotalTime>
  <Words>2006</Words>
  <Application>Microsoft Macintosh PowerPoint</Application>
  <PresentationFormat>Widescreen</PresentationFormat>
  <Paragraphs>197</Paragraphs>
  <Slides>23</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Söhne</vt:lpstr>
      <vt:lpstr>SymbolMT</vt:lpstr>
      <vt:lpstr>Times</vt:lpstr>
      <vt:lpstr>TimesNewRomanPSMT</vt:lpstr>
      <vt:lpstr>Arial</vt:lpstr>
      <vt:lpstr>Calibri</vt:lpstr>
      <vt:lpstr>Calibri Light</vt:lpstr>
      <vt:lpstr>Cambria Math</vt:lpstr>
      <vt:lpstr>Helvetica Neue</vt:lpstr>
      <vt:lpstr>Times New Roman</vt:lpstr>
      <vt:lpstr>Celestial</vt:lpstr>
      <vt:lpstr>Flights Status Prediction </vt:lpstr>
      <vt:lpstr>Introduction</vt:lpstr>
      <vt:lpstr>Why we picked this topic? </vt:lpstr>
      <vt:lpstr>Whether the flights departing from SEA will be on time or delayed?  </vt:lpstr>
      <vt:lpstr>Analysis</vt:lpstr>
      <vt:lpstr>PowerPoint Presentation</vt:lpstr>
      <vt:lpstr>Data Preparation —— Data Cleaning and Feature Extraction  </vt:lpstr>
      <vt:lpstr>Data Preparation —— Data Cleaning and Feature Extraction  </vt:lpstr>
      <vt:lpstr>Data Preparation —— Data Cleaning and Feature Extraction  </vt:lpstr>
      <vt:lpstr>Data Preparation —— Exploratory Data Analysis (EDA)  </vt:lpstr>
      <vt:lpstr>Data Preparation —— Exploratory Data Analysis (EDA)  </vt:lpstr>
      <vt:lpstr>Data Preparation —— Pre-process Data </vt:lpstr>
      <vt:lpstr>Apply Models —— Naive Bayes Classifier &amp; Logistic Regression </vt:lpstr>
      <vt:lpstr>Apply Models —— Naive Bayes Classifier &amp; Logistic Regression </vt:lpstr>
      <vt:lpstr>PowerPoint Presentation</vt:lpstr>
      <vt:lpstr>Model Results Comparison —— Test Score (Accuracy) </vt:lpstr>
      <vt:lpstr>Model Results Comparison —— classification Report </vt:lpstr>
      <vt:lpstr>Model Results Comparison —— Area Under Curve (AUC) </vt:lpstr>
      <vt:lpstr>Conclusion</vt:lpstr>
      <vt:lpstr>Conclusion —— Question Answered</vt:lpstr>
      <vt:lpstr>Conclusion —— weakness &amp; limitations</vt:lpstr>
      <vt:lpstr>Conclusion —— What we learned</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Flights Status Prediction </dc:title>
  <dc:creator>Chenyi Huang</dc:creator>
  <cp:lastModifiedBy>Chenyi Huang</cp:lastModifiedBy>
  <cp:revision>11</cp:revision>
  <dcterms:created xsi:type="dcterms:W3CDTF">2023-04-22T22:36:20Z</dcterms:created>
  <dcterms:modified xsi:type="dcterms:W3CDTF">2023-04-25T16:27:41Z</dcterms:modified>
</cp:coreProperties>
</file>