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65" r:id="rId2"/>
    <p:sldId id="310" r:id="rId3"/>
    <p:sldId id="326" r:id="rId4"/>
    <p:sldId id="327" r:id="rId5"/>
    <p:sldId id="328" r:id="rId6"/>
    <p:sldId id="315" r:id="rId7"/>
    <p:sldId id="324" r:id="rId8"/>
    <p:sldId id="325" r:id="rId9"/>
    <p:sldId id="329" r:id="rId10"/>
    <p:sldId id="320" r:id="rId11"/>
    <p:sldId id="316" r:id="rId12"/>
    <p:sldId id="317" r:id="rId13"/>
    <p:sldId id="330" r:id="rId14"/>
    <p:sldId id="331" r:id="rId15"/>
    <p:sldId id="332" r:id="rId16"/>
    <p:sldId id="333" r:id="rId17"/>
    <p:sldId id="334" r:id="rId18"/>
    <p:sldId id="335" r:id="rId19"/>
    <p:sldId id="338" r:id="rId20"/>
    <p:sldId id="336" r:id="rId21"/>
    <p:sldId id="337" r:id="rId22"/>
    <p:sldId id="339" r:id="rId23"/>
    <p:sldId id="340" r:id="rId24"/>
    <p:sldId id="341" r:id="rId25"/>
    <p:sldId id="342" r:id="rId26"/>
    <p:sldId id="318" r:id="rId27"/>
    <p:sldId id="319" r:id="rId28"/>
    <p:sldId id="349" r:id="rId29"/>
    <p:sldId id="343" r:id="rId30"/>
    <p:sldId id="345" r:id="rId31"/>
    <p:sldId id="346" r:id="rId32"/>
    <p:sldId id="347" r:id="rId33"/>
    <p:sldId id="348" r:id="rId34"/>
    <p:sldId id="350" r:id="rId35"/>
    <p:sldId id="351" r:id="rId36"/>
    <p:sldId id="352" r:id="rId37"/>
    <p:sldId id="353" r:id="rId38"/>
    <p:sldId id="354" r:id="rId39"/>
    <p:sldId id="355" r:id="rId40"/>
    <p:sldId id="356" r:id="rId41"/>
    <p:sldId id="322" r:id="rId42"/>
  </p:sldIdLst>
  <p:sldSz cx="12188825" cy="6858000"/>
  <p:notesSz cx="6858000" cy="9144000"/>
  <p:custDataLst>
    <p:tags r:id="rId45"/>
  </p:custDataLst>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089635-4CF1-45B7-86DC-9A068ED31436}">
          <p14:sldIdLst>
            <p14:sldId id="265"/>
            <p14:sldId id="310"/>
            <p14:sldId id="326"/>
            <p14:sldId id="327"/>
            <p14:sldId id="328"/>
            <p14:sldId id="315"/>
            <p14:sldId id="324"/>
            <p14:sldId id="325"/>
            <p14:sldId id="329"/>
            <p14:sldId id="320"/>
            <p14:sldId id="316"/>
            <p14:sldId id="317"/>
            <p14:sldId id="330"/>
            <p14:sldId id="331"/>
            <p14:sldId id="332"/>
            <p14:sldId id="333"/>
            <p14:sldId id="334"/>
            <p14:sldId id="335"/>
            <p14:sldId id="338"/>
            <p14:sldId id="336"/>
            <p14:sldId id="337"/>
            <p14:sldId id="339"/>
            <p14:sldId id="340"/>
            <p14:sldId id="341"/>
            <p14:sldId id="342"/>
            <p14:sldId id="318"/>
            <p14:sldId id="319"/>
            <p14:sldId id="349"/>
            <p14:sldId id="343"/>
            <p14:sldId id="345"/>
            <p14:sldId id="346"/>
            <p14:sldId id="347"/>
            <p14:sldId id="348"/>
            <p14:sldId id="350"/>
            <p14:sldId id="351"/>
            <p14:sldId id="352"/>
            <p14:sldId id="353"/>
            <p14:sldId id="354"/>
            <p14:sldId id="355"/>
            <p14:sldId id="356"/>
          </p14:sldIdLst>
        </p14:section>
        <p14:section name="Untitled Section" id="{EB9EADC6-E73D-422F-B3E9-B4C492EA72DB}">
          <p14:sldIdLst>
            <p14:sldId id="322"/>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68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4767" autoAdjust="0"/>
  </p:normalViewPr>
  <p:slideViewPr>
    <p:cSldViewPr showGuides="1">
      <p:cViewPr varScale="1">
        <p:scale>
          <a:sx n="74" d="100"/>
          <a:sy n="74" d="100"/>
        </p:scale>
        <p:origin x="1037" y="72"/>
      </p:cViewPr>
      <p:guideLst>
        <p:guide pos="3839"/>
        <p:guide orient="horz" pos="2160"/>
      </p:guideLst>
    </p:cSldViewPr>
  </p:slideViewPr>
  <p:outlineViewPr>
    <p:cViewPr>
      <p:scale>
        <a:sx n="33" d="100"/>
        <a:sy n="33" d="100"/>
      </p:scale>
      <p:origin x="0" y="-13973"/>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10/10/2018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10/10/2018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Ας δούμε αρχικά τι είναι τα νευρωνικα.</a:t>
            </a:r>
            <a:r>
              <a:rPr lang="el-GR" baseline="0" dirty="0" smtClean="0"/>
              <a:t> Τα νευρωνικα αποτελούν ένα βιολογικά εμπνευσμένο προγραμματιστικο παράδειγμα. Τα νευρωνιμα δεν είναι ένας αλγόριθμος αλλα ένα πλασιο από πολλούς και διαφορετικούς αλγόριθμους μάθησης. Μαθαίνει μέσα από την παρατήρηση τον δεδομένων. Μαθαίνει να αποφασιζει λαμβανοντας υποψην παραδείγματα. Δεν προγραμματιζονται με βάση συγκεκριμένους κανόνες.</a:t>
            </a:r>
          </a:p>
        </p:txBody>
      </p:sp>
      <p:sp>
        <p:nvSpPr>
          <p:cNvPr id="4" name="Slide Number Placeholder 3"/>
          <p:cNvSpPr>
            <a:spLocks noGrp="1"/>
          </p:cNvSpPr>
          <p:nvPr>
            <p:ph type="sldNum" sz="quarter" idx="10"/>
          </p:nvPr>
        </p:nvSpPr>
        <p:spPr/>
        <p:txBody>
          <a:bodyPr/>
          <a:lstStyle/>
          <a:p>
            <a:fld id="{F93199CD-3E1B-4AE6-990F-76F925F5EA9F}" type="slidenum">
              <a:rPr lang="el-GR" smtClean="0"/>
              <a:t>3</a:t>
            </a:fld>
            <a:endParaRPr lang="el-GR"/>
          </a:p>
        </p:txBody>
      </p:sp>
    </p:spTree>
    <p:extLst>
      <p:ext uri="{BB962C8B-B14F-4D97-AF65-F5344CB8AC3E}">
        <p14:creationId xmlns:p14="http://schemas.microsoft.com/office/powerpoint/2010/main" val="333018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2</a:t>
            </a:r>
            <a:r>
              <a:rPr lang="el-GR" baseline="0" dirty="0" smtClean="0"/>
              <a:t> βασικές λειτουργίες των νευρωνηκων είναι η ικανότητα τους να παράγουν έξοδο βάση της εισόδου αλλα και να αλλάζουν Τα βαροι κατά την διάρκεια της εκτελέσεις του αλγοριθμου. Αυτό γίνεται με βάση το </a:t>
            </a:r>
            <a:r>
              <a:rPr lang="en-US" baseline="0" dirty="0" smtClean="0"/>
              <a:t>backpropagation </a:t>
            </a:r>
            <a:r>
              <a:rPr lang="el-GR" baseline="0" dirty="0" smtClean="0"/>
              <a:t> που υπολογιζει τα ερρορ βάση της διαφοράς μεταξύ του απουελεσματοσ με την αναμενόμενη τιμή. Στην συνέχεια κατευθηνει την πληροφορία πίσω στα αλλα επειπεδα.</a:t>
            </a:r>
          </a:p>
        </p:txBody>
      </p:sp>
      <p:sp>
        <p:nvSpPr>
          <p:cNvPr id="4" name="Slide Number Placeholder 3"/>
          <p:cNvSpPr>
            <a:spLocks noGrp="1"/>
          </p:cNvSpPr>
          <p:nvPr>
            <p:ph type="sldNum" sz="quarter" idx="10"/>
          </p:nvPr>
        </p:nvSpPr>
        <p:spPr/>
        <p:txBody>
          <a:bodyPr/>
          <a:lstStyle/>
          <a:p>
            <a:fld id="{F93199CD-3E1B-4AE6-990F-76F925F5EA9F}" type="slidenum">
              <a:rPr lang="el-GR" smtClean="0"/>
              <a:t>12</a:t>
            </a:fld>
            <a:endParaRPr lang="el-GR"/>
          </a:p>
        </p:txBody>
      </p:sp>
    </p:spTree>
    <p:extLst>
      <p:ext uri="{BB962C8B-B14F-4D97-AF65-F5344CB8AC3E}">
        <p14:creationId xmlns:p14="http://schemas.microsoft.com/office/powerpoint/2010/main" val="104676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a:t>
            </a:r>
            <a:r>
              <a:rPr lang="el-GR" baseline="0" dirty="0" smtClean="0"/>
              <a:t> </a:t>
            </a:r>
            <a:r>
              <a:rPr lang="en-US" baseline="0" dirty="0" smtClean="0"/>
              <a:t>software </a:t>
            </a:r>
            <a:r>
              <a:rPr lang="en-US" baseline="0" dirty="0" err="1" smtClean="0"/>
              <a:t>einai</a:t>
            </a:r>
            <a:r>
              <a:rPr lang="en-US" baseline="0" dirty="0" smtClean="0"/>
              <a:t> </a:t>
            </a:r>
            <a:r>
              <a:rPr lang="el-GR" baseline="0" dirty="0" smtClean="0"/>
              <a:t> ευκολο να προγραμματισουμε αλλα δεν εχει καλες επειδοσεις</a:t>
            </a:r>
          </a:p>
          <a:p>
            <a:r>
              <a:rPr lang="el-GR" baseline="0" dirty="0" smtClean="0"/>
              <a:t>Απο την αλλη σε </a:t>
            </a:r>
            <a:r>
              <a:rPr lang="en-US" baseline="0" dirty="0" smtClean="0"/>
              <a:t> hardware</a:t>
            </a:r>
            <a:r>
              <a:rPr lang="el-GR" baseline="0" dirty="0" smtClean="0"/>
              <a:t> απαιτει περισσοτερο χρονο για ιλοποιηση αλλα εχει καλητερεσ επειδοσεισ. 10 φορεσ γρηγοροτερο και 10 φορεσ λιγοτερι καταναλωση.</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13</a:t>
            </a:fld>
            <a:endParaRPr lang="el-GR"/>
          </a:p>
        </p:txBody>
      </p:sp>
    </p:spTree>
    <p:extLst>
      <p:ext uri="{BB962C8B-B14F-4D97-AF65-F5344CB8AC3E}">
        <p14:creationId xmlns:p14="http://schemas.microsoft.com/office/powerpoint/2010/main" val="344994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ΤΑ </a:t>
            </a:r>
            <a:r>
              <a:rPr lang="en-US" dirty="0" smtClean="0"/>
              <a:t>FPGA</a:t>
            </a:r>
            <a:r>
              <a:rPr lang="en-US" baseline="0" dirty="0" smtClean="0"/>
              <a:t>  </a:t>
            </a:r>
            <a:r>
              <a:rPr lang="el-GR" baseline="0" dirty="0" smtClean="0"/>
              <a:t>χρησιμοποιουν </a:t>
            </a:r>
            <a:r>
              <a:rPr lang="en-US" baseline="0" dirty="0" smtClean="0"/>
              <a:t>hardware description language</a:t>
            </a:r>
            <a:r>
              <a:rPr lang="el-GR" baseline="0" dirty="0" smtClean="0"/>
              <a:t>. Τα νευρωνικα ειναι πιο ευκολο να εκτελεστουν στα </a:t>
            </a:r>
            <a:r>
              <a:rPr lang="en-US" baseline="0" dirty="0" smtClean="0"/>
              <a:t>FPGA. </a:t>
            </a:r>
            <a:r>
              <a:rPr lang="el-GR" baseline="0" dirty="0" smtClean="0"/>
              <a:t>Ομωσ τι ειναι ? Ειναι επαναπρογραματιζομενο (</a:t>
            </a:r>
            <a:r>
              <a:rPr lang="en-US" baseline="0" dirty="0" smtClean="0"/>
              <a:t>not programmed) </a:t>
            </a:r>
            <a:r>
              <a:rPr lang="el-GR" baseline="0" dirty="0" smtClean="0"/>
              <a:t>καθε φορα που χανει την ταση διαγραφονται ολα και πρεπει να τα απο8ικευουμε. Τα προγραμματιζουμε γραφοντασ κωδικα και ο συνθετης μετατρεπη το κυκλωμα σε λογικεσ πυλεσ. Παρεχει μνημη και πολλα αλλα.</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14</a:t>
            </a:fld>
            <a:endParaRPr lang="el-GR"/>
          </a:p>
        </p:txBody>
      </p:sp>
    </p:spTree>
    <p:extLst>
      <p:ext uri="{BB962C8B-B14F-4D97-AF65-F5344CB8AC3E}">
        <p14:creationId xmlns:p14="http://schemas.microsoft.com/office/powerpoint/2010/main" val="151499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Αρχικά απαιτείται λιγότερος χρόνος σχεδίασης γιατί δεν απαιτείται σχεδίαση κατοψης,</a:t>
            </a:r>
            <a:r>
              <a:rPr lang="el-GR" baseline="0" dirty="0" smtClean="0"/>
              <a:t> υλοποίηση μασκας και άλλων βημάτων επεξεργασίας του πυριτιου. </a:t>
            </a:r>
          </a:p>
          <a:p>
            <a:endParaRPr lang="el-GR" baseline="0" dirty="0" smtClean="0"/>
          </a:p>
          <a:p>
            <a:r>
              <a:rPr lang="el-GR" baseline="0" dirty="0" smtClean="0"/>
              <a:t>Έχει λιγότερα σχεδιαστικα κόστη γιατί η </a:t>
            </a:r>
            <a:r>
              <a:rPr lang="en-US" baseline="0" dirty="0" smtClean="0"/>
              <a:t>FPGA </a:t>
            </a:r>
            <a:r>
              <a:rPr lang="el-GR" baseline="0" dirty="0" smtClean="0"/>
              <a:t>δίνει το ευκολοτερο μονοπάτί</a:t>
            </a:r>
          </a:p>
          <a:p>
            <a:endParaRPr lang="el-GR" baseline="0" dirty="0" smtClean="0"/>
          </a:p>
          <a:p>
            <a:r>
              <a:rPr lang="el-GR" dirty="0" smtClean="0"/>
              <a:t>Μεσω</a:t>
            </a:r>
            <a:r>
              <a:rPr lang="el-GR" baseline="0" dirty="0" smtClean="0"/>
              <a:t> του λογισμικού </a:t>
            </a:r>
            <a:r>
              <a:rPr lang="en-US" baseline="0" dirty="0" smtClean="0"/>
              <a:t>CAD</a:t>
            </a:r>
            <a:r>
              <a:rPr lang="el-GR" baseline="0" dirty="0" smtClean="0"/>
              <a:t> μπορείς να εκτελεισ τις διαδικασίες πιο ευκολα.</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15</a:t>
            </a:fld>
            <a:endParaRPr lang="el-GR"/>
          </a:p>
        </p:txBody>
      </p:sp>
    </p:spTree>
    <p:extLst>
      <p:ext uri="{BB962C8B-B14F-4D97-AF65-F5344CB8AC3E}">
        <p14:creationId xmlns:p14="http://schemas.microsoft.com/office/powerpoint/2010/main" val="4042084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Ασ</a:t>
            </a:r>
            <a:r>
              <a:rPr lang="el-GR" baseline="0" dirty="0" smtClean="0"/>
              <a:t> δουμε μια προσεγκιση για τον τροπο που μπορουμε να υλοποιησουμε το επιπεδο εισοδου και το επιπεδο εξοδου και θα τα αναλυσουμε στην συνεχεια.</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16</a:t>
            </a:fld>
            <a:endParaRPr lang="el-GR"/>
          </a:p>
        </p:txBody>
      </p:sp>
    </p:spTree>
    <p:extLst>
      <p:ext uri="{BB962C8B-B14F-4D97-AF65-F5344CB8AC3E}">
        <p14:creationId xmlns:p14="http://schemas.microsoft.com/office/powerpoint/2010/main" val="1569898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Ασ</a:t>
            </a:r>
            <a:r>
              <a:rPr lang="el-GR" baseline="0" dirty="0" smtClean="0"/>
              <a:t> δουμε αρχικα τι μορφη θα τα δεδομενα. Στην ηλοποιηση θα χρησιμοποιησουμε αριθμους κινητης υποδιαστολης. Οταν ο αριθμοσ των μπιτ ειναι μικροσ τοτε η μοναδα ειναι γρηγοροτερη αρα λειτουργει με μεγαλητερη συχνοτητα και ειναι μικρη με αποτελεσμα να καταναλωνει λιγη ενεργεια.</a:t>
            </a:r>
            <a:r>
              <a:rPr lang="en-US" baseline="0" dirty="0" smtClean="0"/>
              <a:t> </a:t>
            </a:r>
            <a:r>
              <a:rPr lang="el-GR" baseline="0" dirty="0" smtClean="0"/>
              <a:t>Για να καληψουμε το ευροσ των τιμων θα χρησιμοποιησουμε 12 μπιτ 1 μπιτ για το προσημο 6 για την μαντισσα και 5 για τον εκθετη</a:t>
            </a:r>
            <a:endParaRPr lang="en-US" baseline="0" dirty="0" smtClean="0"/>
          </a:p>
        </p:txBody>
      </p:sp>
      <p:sp>
        <p:nvSpPr>
          <p:cNvPr id="4" name="Slide Number Placeholder 3"/>
          <p:cNvSpPr>
            <a:spLocks noGrp="1"/>
          </p:cNvSpPr>
          <p:nvPr>
            <p:ph type="sldNum" sz="quarter" idx="10"/>
          </p:nvPr>
        </p:nvSpPr>
        <p:spPr/>
        <p:txBody>
          <a:bodyPr/>
          <a:lstStyle/>
          <a:p>
            <a:fld id="{F93199CD-3E1B-4AE6-990F-76F925F5EA9F}" type="slidenum">
              <a:rPr lang="el-GR" smtClean="0"/>
              <a:t>17</a:t>
            </a:fld>
            <a:endParaRPr lang="el-GR"/>
          </a:p>
        </p:txBody>
      </p:sp>
    </p:spTree>
    <p:extLst>
      <p:ext uri="{BB962C8B-B14F-4D97-AF65-F5344CB8AC3E}">
        <p14:creationId xmlns:p14="http://schemas.microsoft.com/office/powerpoint/2010/main" val="2637785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πρωτο βημα σε</a:t>
            </a:r>
            <a:r>
              <a:rPr lang="el-GR" baseline="0" dirty="0" smtClean="0"/>
              <a:t> καθε νευρωνα ειναι να πολλαπλασιασουμε τισ  εισοδουσ με τα βαρη οποτε πρεπει να υλοποιησουμε εναν πολλαπλασιαστη.</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18</a:t>
            </a:fld>
            <a:endParaRPr lang="el-GR"/>
          </a:p>
        </p:txBody>
      </p:sp>
    </p:spTree>
    <p:extLst>
      <p:ext uri="{BB962C8B-B14F-4D97-AF65-F5344CB8AC3E}">
        <p14:creationId xmlns:p14="http://schemas.microsoft.com/office/powerpoint/2010/main" val="3971631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19</a:t>
            </a:fld>
            <a:endParaRPr lang="el-GR"/>
          </a:p>
        </p:txBody>
      </p:sp>
    </p:spTree>
    <p:extLst>
      <p:ext uri="{BB962C8B-B14F-4D97-AF65-F5344CB8AC3E}">
        <p14:creationId xmlns:p14="http://schemas.microsoft.com/office/powerpoint/2010/main" val="1279508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Για</a:t>
            </a:r>
            <a:r>
              <a:rPr lang="el-GR" baseline="0" dirty="0" smtClean="0"/>
              <a:t> να βρουμε το προσημο του πολλαπλασιασμου χρησιμοποιουμε </a:t>
            </a:r>
            <a:r>
              <a:rPr lang="en-US" baseline="0" dirty="0" smtClean="0"/>
              <a:t>NXOR</a:t>
            </a:r>
            <a:r>
              <a:rPr lang="el-GR" baseline="0" dirty="0" smtClean="0"/>
              <a:t>. Στην συνεχεια με χρηση </a:t>
            </a:r>
            <a:r>
              <a:rPr lang="en-US" baseline="0" dirty="0" smtClean="0"/>
              <a:t>full adder </a:t>
            </a:r>
            <a:r>
              <a:rPr lang="el-GR" baseline="0" dirty="0" smtClean="0"/>
              <a:t> υπολογιζουμε τον εκθετη. Μετα με </a:t>
            </a:r>
            <a:r>
              <a:rPr lang="en-US" baseline="0" dirty="0" smtClean="0"/>
              <a:t>and </a:t>
            </a:r>
            <a:r>
              <a:rPr lang="el-GR" baseline="0" dirty="0" smtClean="0"/>
              <a:t>πολλαπλασιαζουμε τα στοιχεια για να δημιουργησουμε τισ γραμμεσ και μετα προσθετουμε 2 γραμμεσ και στην συνεχεια με την απο κατω. Εχουμε 7 γραμμεσ οποτε θα χρειαστουμε 6 φορεσ να εκτελεστει το τελευταιο κομματι κωδικα.</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20</a:t>
            </a:fld>
            <a:endParaRPr lang="el-GR"/>
          </a:p>
        </p:txBody>
      </p:sp>
    </p:spTree>
    <p:extLst>
      <p:ext uri="{BB962C8B-B14F-4D97-AF65-F5344CB8AC3E}">
        <p14:creationId xmlns:p14="http://schemas.microsoft.com/office/powerpoint/2010/main" val="2693879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MantissaA</a:t>
            </a:r>
            <a:r>
              <a:rPr lang="en-US" dirty="0" smtClean="0"/>
              <a:t> = 7 </a:t>
            </a:r>
          </a:p>
          <a:p>
            <a:r>
              <a:rPr lang="en-US" dirty="0" err="1" smtClean="0"/>
              <a:t>MantissaB</a:t>
            </a:r>
            <a:r>
              <a:rPr lang="en-US" baseline="0" dirty="0" smtClean="0"/>
              <a:t> = 9 </a:t>
            </a:r>
          </a:p>
          <a:p>
            <a:r>
              <a:rPr lang="en-US" baseline="0" dirty="0" err="1" smtClean="0"/>
              <a:t>MantiSSAOut</a:t>
            </a:r>
            <a:r>
              <a:rPr lang="en-US" baseline="0" dirty="0" smtClean="0"/>
              <a:t> = 63</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21</a:t>
            </a:fld>
            <a:endParaRPr lang="el-GR"/>
          </a:p>
        </p:txBody>
      </p:sp>
    </p:spTree>
    <p:extLst>
      <p:ext uri="{BB962C8B-B14F-4D97-AF65-F5344CB8AC3E}">
        <p14:creationId xmlns:p14="http://schemas.microsoft.com/office/powerpoint/2010/main" val="296551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Τα τεχνητά δίκτυα ;ποτελουν</a:t>
            </a:r>
            <a:r>
              <a:rPr lang="el-GR" baseline="0" dirty="0" smtClean="0"/>
              <a:t> ένα άθροισμα επιπεδων. Τα διάφορα επίπεδα εκτελουν διαφορετικούς μετασχηματισμους στις είσοδους τους. Τα σήματα εισερχονται στο </a:t>
            </a:r>
            <a:r>
              <a:rPr lang="en-US" baseline="0" dirty="0" smtClean="0"/>
              <a:t>input layer </a:t>
            </a:r>
            <a:r>
              <a:rPr lang="el-GR" baseline="0" dirty="0" smtClean="0"/>
              <a:t>και εξερχονται από το </a:t>
            </a:r>
            <a:r>
              <a:rPr lang="en-US" baseline="0" dirty="0" smtClean="0"/>
              <a:t>output layer </a:t>
            </a:r>
            <a:r>
              <a:rPr lang="el-GR" baseline="0" dirty="0" smtClean="0"/>
              <a:t>περνοντας από τα κρυφά επίπεδα. Μετά μπορεί να το επαναλαβουν αρκετές φορές. Για να μαθαίνει το δίκτυο μπορεί να χρησιμοποιεί ένα μεγάλο πλήθος από τεχνικές για να μαθαίνει. Το σύνολο αυτό ονομάζετέ </a:t>
            </a:r>
            <a:r>
              <a:rPr lang="en-US" baseline="0" dirty="0" smtClean="0"/>
              <a:t>deep learning.</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4</a:t>
            </a:fld>
            <a:endParaRPr lang="el-GR"/>
          </a:p>
        </p:txBody>
      </p:sp>
    </p:spTree>
    <p:extLst>
      <p:ext uri="{BB962C8B-B14F-4D97-AF65-F5344CB8AC3E}">
        <p14:creationId xmlns:p14="http://schemas.microsoft.com/office/powerpoint/2010/main" val="2455710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Αφου</a:t>
            </a:r>
            <a:r>
              <a:rPr lang="el-GR" baseline="0" dirty="0" smtClean="0"/>
              <a:t> υπολογισοθμε τα γινομενα καθε νευρωνας πρεπει να τα αθροιση οποτε πρεπει να κανουμε και εναν αθροιστη.</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22</a:t>
            </a:fld>
            <a:endParaRPr lang="el-GR"/>
          </a:p>
        </p:txBody>
      </p:sp>
    </p:spTree>
    <p:extLst>
      <p:ext uri="{BB962C8B-B14F-4D97-AF65-F5344CB8AC3E}">
        <p14:creationId xmlns:p14="http://schemas.microsoft.com/office/powerpoint/2010/main" val="487504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 tin olis8isi </a:t>
            </a:r>
            <a:r>
              <a:rPr lang="en-US" dirty="0" err="1" smtClean="0"/>
              <a:t>bgazoume</a:t>
            </a:r>
            <a:r>
              <a:rPr lang="en-US" dirty="0" smtClean="0"/>
              <a:t> to </a:t>
            </a:r>
            <a:r>
              <a:rPr lang="en-US" dirty="0" err="1" smtClean="0"/>
              <a:t>teleutao</a:t>
            </a:r>
            <a:r>
              <a:rPr lang="en-US" dirty="0" smtClean="0"/>
              <a:t> bit</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24</a:t>
            </a:fld>
            <a:endParaRPr lang="el-GR"/>
          </a:p>
        </p:txBody>
      </p:sp>
    </p:spTree>
    <p:extLst>
      <p:ext uri="{BB962C8B-B14F-4D97-AF65-F5344CB8AC3E}">
        <p14:creationId xmlns:p14="http://schemas.microsoft.com/office/powerpoint/2010/main" val="2794002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Αρχικα</a:t>
            </a:r>
            <a:r>
              <a:rPr lang="el-GR" baseline="0" dirty="0" smtClean="0"/>
              <a:t> εχουμε την βηματικη συναρτηση εαν η τιμη εισοδου ειναι μεγαλιτερη απο το κατοφλι ο νευρωνασ ενεργοποιειτε. Σε αυτη την περιπτωση η εξοδοσ ειναι 1 ειτε 0. Εχουμε περισσοτερουσ απο εναν νευρωνα ενεργοποιημενουσ.  </a:t>
            </a:r>
          </a:p>
          <a:p>
            <a:endParaRPr lang="el-GR" baseline="0" dirty="0" smtClean="0"/>
          </a:p>
          <a:p>
            <a:r>
              <a:rPr lang="el-GR" baseline="0" dirty="0" smtClean="0"/>
              <a:t>Στην γραμμικη συναρτηση η ενεργοποιηση ειναι αναλογι προσ την εισοδο. Ειναι ευθεια γραμμη με ευροσ –απειρο + απειρο και η παραγογοσ ειναι σταθερη. Εαν εχουμε ενεργοποιησει σε πολλουσ νευρωνεσ τοτε ενεργοποιειτε ο νευρωνασ με την μεγαλυτερη τιμη.  Το προβλημα ειναι οτι δεν μπορουμε να εχουμε στρωματα</a:t>
            </a:r>
          </a:p>
          <a:p>
            <a:endParaRPr lang="el-GR" baseline="0" dirty="0" smtClean="0"/>
          </a:p>
          <a:p>
            <a:r>
              <a:rPr lang="el-GR" dirty="0" smtClean="0"/>
              <a:t>Η ΓΡΑΜΜΙΚΗ</a:t>
            </a:r>
            <a:r>
              <a:rPr lang="el-GR" baseline="0" dirty="0" smtClean="0"/>
              <a:t> ΔΕΝ ΕΧΕΙ ΔΙΑΔΙΚΗ ΕΝΕΡΓΟΠΟΙΣΗ ΟΠΩς Η ΒΗΜΑΤΙΚΗ.</a:t>
            </a:r>
          </a:p>
          <a:p>
            <a:endParaRPr lang="el-GR" baseline="0" dirty="0" smtClean="0"/>
          </a:p>
          <a:p>
            <a:r>
              <a:rPr lang="el-GR" baseline="0" dirty="0" smtClean="0"/>
              <a:t>Η </a:t>
            </a:r>
            <a:r>
              <a:rPr lang="en-US" baseline="0" dirty="0" smtClean="0"/>
              <a:t>sigmoid </a:t>
            </a:r>
            <a:r>
              <a:rPr lang="el-GR" baseline="0" dirty="0" smtClean="0"/>
              <a:t>δεν εινια γραμμικη και εχει ευροσ 0 με 1. μποροθμε να εχουμε δυαδικη αναζητηση αλλα και στρωματα. Εχει μεγαλεσ κλισεισ στο κεντρο αρα μικρεσ μεταβολεσ στην εισοδο οδηγουν σε μεγαλεσ μεταβολεσ στην εξοδο με αποτελεσμα να εχει ταση να φερει τισ τιμεσ εξοδου στα ακρα. Μετα απο ενα σημειο οπου η κλιση ειναι μικρη το νευρωνικο δεν μαθαινει η μαθαινει αργα.</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26</a:t>
            </a:fld>
            <a:endParaRPr lang="el-GR"/>
          </a:p>
        </p:txBody>
      </p:sp>
    </p:spTree>
    <p:extLst>
      <p:ext uri="{BB962C8B-B14F-4D97-AF65-F5344CB8AC3E}">
        <p14:creationId xmlns:p14="http://schemas.microsoft.com/office/powerpoint/2010/main" val="3827507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Η </a:t>
            </a:r>
            <a:r>
              <a:rPr lang="en-US" dirty="0" err="1" smtClean="0"/>
              <a:t>tanh</a:t>
            </a:r>
            <a:r>
              <a:rPr lang="en-US" baseline="0" dirty="0" smtClean="0"/>
              <a:t> </a:t>
            </a:r>
            <a:r>
              <a:rPr lang="el-GR" baseline="0" dirty="0" smtClean="0"/>
              <a:t>ειναι παρομοια με την </a:t>
            </a:r>
            <a:r>
              <a:rPr lang="en-US" baseline="0" dirty="0" smtClean="0"/>
              <a:t>sigmoid</a:t>
            </a:r>
            <a:r>
              <a:rPr lang="el-GR" baseline="0" dirty="0" smtClean="0"/>
              <a:t> αλλα το ευροσ εδω ειναι -1 , 1 και η κλιση ισχθροτερη απο την </a:t>
            </a:r>
            <a:r>
              <a:rPr lang="en-US" baseline="0" dirty="0" smtClean="0"/>
              <a:t>sigmoid</a:t>
            </a:r>
            <a:r>
              <a:rPr lang="el-GR" baseline="0" dirty="0" smtClean="0"/>
              <a:t>. Εχει μη-γραμμικο χαρακτηρα και το ευροσ μασ εγκθατε οτι δεν θα εχουμε πολλεσ ενεργοποιησεισ. Η </a:t>
            </a:r>
            <a:r>
              <a:rPr lang="en-US" baseline="0" dirty="0" err="1" smtClean="0"/>
              <a:t>tanh</a:t>
            </a:r>
            <a:r>
              <a:rPr lang="en-US" baseline="0" dirty="0" smtClean="0"/>
              <a:t> </a:t>
            </a:r>
            <a:r>
              <a:rPr lang="el-GR" baseline="0" dirty="0" smtClean="0"/>
              <a:t> ειναι αρκετα δημοφιλησ και ευρεωσ χρησιμοποιουμενη.</a:t>
            </a:r>
          </a:p>
          <a:p>
            <a:endParaRPr lang="el-GR" baseline="0" dirty="0" smtClean="0"/>
          </a:p>
          <a:p>
            <a:r>
              <a:rPr lang="el-GR" baseline="0" dirty="0" smtClean="0"/>
              <a:t>Στην </a:t>
            </a:r>
            <a:r>
              <a:rPr lang="en-US" baseline="0" dirty="0" smtClean="0"/>
              <a:t>RELU</a:t>
            </a:r>
            <a:r>
              <a:rPr lang="el-GR" baseline="0" dirty="0" smtClean="0"/>
              <a:t> εαν η εισοδο ειναι θετικη περναει στην εξοδο. Ειναι μη-γραμμικη εαν και φενετε γραμμικη. Το ευροσ ειναι 0 με απειρο.  Με αυτη την συναρτηση αποφευγουμε την ππυκνη ενεργοποιηση. Ενεργοποιοθνται λιγοτερη νευρωνεσ αρα το δικτυο ειναι ελεφρυτερο. Ωστοσω εχουμε το προβλημα θανατου οπου οι νευρωνεσ με αρνητικη τιμη δεν ατναποκρινονται οποτε για να λυσουμε το προβλημα αντικαθιστουμε την οριζοντια γραμμη με μια ελαφρωσ κεκλιμενη γραμμη.</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27</a:t>
            </a:fld>
            <a:endParaRPr lang="el-GR"/>
          </a:p>
        </p:txBody>
      </p:sp>
    </p:spTree>
    <p:extLst>
      <p:ext uri="{BB962C8B-B14F-4D97-AF65-F5344CB8AC3E}">
        <p14:creationId xmlns:p14="http://schemas.microsoft.com/office/powerpoint/2010/main" val="239967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Εχουμε</a:t>
            </a:r>
            <a:r>
              <a:rPr lang="el-GR" baseline="0" dirty="0" smtClean="0"/>
              <a:t> 2 ειδη εχουμε το </a:t>
            </a:r>
            <a:r>
              <a:rPr lang="en-US" baseline="0" dirty="0" smtClean="0"/>
              <a:t>multi-class classification </a:t>
            </a:r>
            <a:r>
              <a:rPr lang="el-GR" baseline="0" dirty="0" smtClean="0"/>
              <a:t> οπου βγαζουμε το αποτελσμα σε πιθανοτητεσ οι οποιεσ εναν τισ αθροισουμε θα εχουμε μοναδα 1. απο την αλλη μπορουμε να το χωρισουμε σε ξεχωριστα </a:t>
            </a:r>
            <a:r>
              <a:rPr lang="en-US" baseline="0" dirty="0" smtClean="0"/>
              <a:t>binary classifiers </a:t>
            </a:r>
            <a:r>
              <a:rPr lang="el-GR" baseline="0" dirty="0" smtClean="0"/>
              <a:t>και χρισιμοποιουμε </a:t>
            </a:r>
            <a:r>
              <a:rPr lang="en-US" baseline="0" dirty="0" smtClean="0"/>
              <a:t>sigmoid.</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36</a:t>
            </a:fld>
            <a:endParaRPr lang="el-GR"/>
          </a:p>
        </p:txBody>
      </p:sp>
    </p:spTree>
    <p:extLst>
      <p:ext uri="{BB962C8B-B14F-4D97-AF65-F5344CB8AC3E}">
        <p14:creationId xmlns:p14="http://schemas.microsoft.com/office/powerpoint/2010/main" val="3113799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APOTELESMA GIA A*B EINAI  -  /  010000  /  0110001000</a:t>
            </a:r>
          </a:p>
          <a:p>
            <a:r>
              <a:rPr lang="en-US" dirty="0" smtClean="0"/>
              <a:t>TO APOTELSMA GIA  C*D</a:t>
            </a:r>
            <a:r>
              <a:rPr lang="en-US" baseline="0" dirty="0" smtClean="0"/>
              <a:t> EINAI  + /  010000   / 0001110000</a:t>
            </a:r>
            <a:r>
              <a:rPr lang="en-US" dirty="0" smtClean="0"/>
              <a:t> </a:t>
            </a:r>
          </a:p>
          <a:p>
            <a:endParaRPr lang="en-US" dirty="0" smtClean="0"/>
          </a:p>
          <a:p>
            <a:r>
              <a:rPr lang="en-US" dirty="0" smtClean="0"/>
              <a:t>ARA TO A8ROISMA</a:t>
            </a:r>
            <a:r>
              <a:rPr lang="en-US" baseline="0" dirty="0" smtClean="0"/>
              <a:t> AUTON EINAI  -  010000</a:t>
            </a:r>
          </a:p>
          <a:p>
            <a:endParaRPr lang="en-US" baseline="0" dirty="0" smtClean="0"/>
          </a:p>
          <a:p>
            <a:r>
              <a:rPr lang="en-US" baseline="0" smtClean="0"/>
              <a:t>KAI META STHN TANH MPAINEI SE STO ELSE ARA GINETE AUTO POU BLEPOYME</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40</a:t>
            </a:fld>
            <a:endParaRPr lang="el-GR"/>
          </a:p>
        </p:txBody>
      </p:sp>
    </p:spTree>
    <p:extLst>
      <p:ext uri="{BB962C8B-B14F-4D97-AF65-F5344CB8AC3E}">
        <p14:creationId xmlns:p14="http://schemas.microsoft.com/office/powerpoint/2010/main" val="317996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Τα νευρωνικα</a:t>
            </a:r>
            <a:r>
              <a:rPr lang="el-GR" baseline="0" dirty="0" smtClean="0"/>
              <a:t> μπορεί να είναι είτε ψηφιακά είτε αναλογικά είτε και τα 2.  Αλλα γιατι να δημιουργηουμε νευρωνικα? Αρχικως στόχος ήταν να λύνει προβλήματα με ιδιο τρόπο όπως ο ανθρώπου.  Τα νευρωνικα παρεχουν αμεσωσ την καλθτερη λυση για  πολλές εφαρμογές όπως όραση υπολογιστή αναγνωρηση προσώπου αναγνώριση αντικειμενου αναγνωρίσει φωνής Κλπ.</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5</a:t>
            </a:fld>
            <a:endParaRPr lang="el-GR"/>
          </a:p>
        </p:txBody>
      </p:sp>
    </p:spTree>
    <p:extLst>
      <p:ext uri="{BB962C8B-B14F-4D97-AF65-F5344CB8AC3E}">
        <p14:creationId xmlns:p14="http://schemas.microsoft.com/office/powerpoint/2010/main" val="334047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Οι πλειοψηφία των συγχρονων υπολογιστών βασίζεται στην</a:t>
            </a:r>
            <a:r>
              <a:rPr lang="el-GR" baseline="0" dirty="0" smtClean="0"/>
              <a:t> τεχνολογία αλαν τουρινγκ.  όπου οι πληροφορίες αποθηκεύονται και επεξεργαζονται σε διαφορετικές μονάδες. Αυτή η τεχνολογία είναι η τεχνολογία βον νουμαν. Τα συστήματα αυτά χρειάζονται πολύ ενέργεια , κυρίως έχουν σειριακη εκτέλεση και θέλουν προγραμματισμό για κάθε ξεχωριστή λειτουργία.  Από την άλλη μεριά τα νουραλ βασιζονται στην παράλληλη εκτέλεση. Η αρχιτεκτονική βον νιουμαν βασιζετε στην βοολεαν αλγκεμπρα και τις λογικές πύλες ενώ έχουν μια μοναδα επεξεργασοας και μια μοναδα αποθηκεύσει. Τα νευρωνικα βασιζονται σε ασυγχρονη εκτέλεση α δεδομένα αποθηκεύονται και εξεργαζονται σε κάθε νευρώνα του νευρωνικου.</a:t>
            </a:r>
          </a:p>
        </p:txBody>
      </p:sp>
      <p:sp>
        <p:nvSpPr>
          <p:cNvPr id="4" name="Slide Number Placeholder 3"/>
          <p:cNvSpPr>
            <a:spLocks noGrp="1"/>
          </p:cNvSpPr>
          <p:nvPr>
            <p:ph type="sldNum" sz="quarter" idx="10"/>
          </p:nvPr>
        </p:nvSpPr>
        <p:spPr/>
        <p:txBody>
          <a:bodyPr/>
          <a:lstStyle/>
          <a:p>
            <a:fld id="{F93199CD-3E1B-4AE6-990F-76F925F5EA9F}" type="slidenum">
              <a:rPr lang="el-GR" smtClean="0"/>
              <a:t>6</a:t>
            </a:fld>
            <a:endParaRPr lang="el-GR"/>
          </a:p>
        </p:txBody>
      </p:sp>
    </p:spTree>
    <p:extLst>
      <p:ext uri="{BB962C8B-B14F-4D97-AF65-F5344CB8AC3E}">
        <p14:creationId xmlns:p14="http://schemas.microsoft.com/office/powerpoint/2010/main" val="2686977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Υπάρχουν αρκετά διαφορετικά είδη από νευρωνικα.</a:t>
            </a:r>
            <a:r>
              <a:rPr lang="el-GR" baseline="0" dirty="0" smtClean="0"/>
              <a:t> Αρκετά από αυτά παρουσιασοζονται παρακάτω.ωστόσο υπάρχουν και υποκατηγοριες.</a:t>
            </a:r>
          </a:p>
          <a:p>
            <a:endParaRPr lang="el-GR" baseline="0" dirty="0" smtClean="0"/>
          </a:p>
          <a:p>
            <a:endParaRPr lang="el-GR" baseline="0" dirty="0" smtClean="0"/>
          </a:p>
          <a:p>
            <a:r>
              <a:rPr lang="el-GR" baseline="0" dirty="0" smtClean="0"/>
              <a:t>Αρχικα τα </a:t>
            </a:r>
            <a:r>
              <a:rPr lang="en-US" baseline="0" dirty="0" smtClean="0"/>
              <a:t>radial basis function </a:t>
            </a:r>
            <a:r>
              <a:rPr lang="el-GR" baseline="0" dirty="0" smtClean="0"/>
              <a:t> βασιζονται στο κριτηριο αποστασεις σε σχεση με ενα κεντρο (εχει παρομοια λογικη με το Κ –ΝΝ ΤΡΕΕ. ΑΣ δοθμε ομωσ απο τι αποτελειτε. Εχει 3 επειπεδα το στρωμα εισοδου αποτελειτε απο Ν- 1 νευρωνες εαν εχοθμε Ν μεταβλητεσ για κατηγοριοποιηση. Το κρυφο στρωμα εχουμε μεταβλητο αριθμο απο νευρωνες καθε νευρωνασ αποτελειτε απο μια λειτοθργια ακτινικησ κεντραρισμενησ. Τα κεντρα κα8οριζονται απο την διαδικασια εκμα8ησεισ και κα8ε νευρωνας θπολογιζει την ευκλειδεια αποσταση απο το κεντρο τοθ νευρωνα. Το στρωμα αθροισματοσ η τιμη απο το κρυμμενο στρωμα πολλαπλασιαζετε με ενα βαροσ που σχετιζεται με τον νευρωνα κα ιπροστι8αιτε στισ στα8μισμενεσ τιμεσ των αλλων. </a:t>
            </a:r>
          </a:p>
          <a:p>
            <a:endParaRPr lang="el-GR" baseline="0" dirty="0" smtClean="0"/>
          </a:p>
          <a:p>
            <a:r>
              <a:rPr lang="en-US" baseline="0" dirty="0" smtClean="0"/>
              <a:t>RECURRENT NEURAL </a:t>
            </a:r>
            <a:r>
              <a:rPr lang="el-GR" baseline="0" dirty="0" smtClean="0"/>
              <a:t> μπορουν να μεταδιδουν δεδομενα και προσ τα μπροσ αλλα και προσ τα πισω απο μεταγενεστερα σταδια επεξεργαισασ.</a:t>
            </a:r>
          </a:p>
          <a:p>
            <a:endParaRPr lang="el-GR" baseline="0" dirty="0" smtClean="0"/>
          </a:p>
          <a:p>
            <a:r>
              <a:rPr lang="el-GR" baseline="0" dirty="0" smtClean="0"/>
              <a:t>Τα </a:t>
            </a:r>
            <a:r>
              <a:rPr lang="en-US" baseline="0" dirty="0" smtClean="0"/>
              <a:t>spiking </a:t>
            </a:r>
            <a:r>
              <a:rPr lang="el-GR" baseline="0" dirty="0" smtClean="0"/>
              <a:t>εξεταζοθν ρητα το χρονοδιαγραμμα των εισροων. Επεεργαζεται πληροφοριεσ στο πεδιο τοθ χρονοθ ( τα σηματα ποικιλλουν με την παροδο του χρονου</a:t>
            </a:r>
          </a:p>
          <a:p>
            <a:endParaRPr lang="el-GR" baseline="0" dirty="0" smtClean="0"/>
          </a:p>
          <a:p>
            <a:r>
              <a:rPr lang="en-US" baseline="0" dirty="0" smtClean="0"/>
              <a:t>DYNAMIC </a:t>
            </a:r>
            <a:r>
              <a:rPr lang="el-GR" baseline="0" dirty="0" smtClean="0"/>
              <a:t> ασχολουνται με τθν μη γραμμικη πολυπαραγοντικη σθμπεριφορα </a:t>
            </a:r>
          </a:p>
          <a:p>
            <a:endParaRPr lang="el-GR" baseline="0" dirty="0" smtClean="0"/>
          </a:p>
          <a:p>
            <a:r>
              <a:rPr lang="el-GR" baseline="0" dirty="0" smtClean="0"/>
              <a:t>Μεμορυ νετςορκ προσ8ετει νεα μοτιβα χωρισ εκπαιδεθση μεσω μιασ συγκεκριμενησ δομησ </a:t>
            </a:r>
          </a:p>
          <a:p>
            <a:endParaRPr lang="el-GR" baseline="0" dirty="0" smtClean="0"/>
          </a:p>
          <a:p>
            <a:endParaRPr lang="el-GR" dirty="0" smtClean="0"/>
          </a:p>
        </p:txBody>
      </p:sp>
      <p:sp>
        <p:nvSpPr>
          <p:cNvPr id="4" name="Slide Number Placeholder 3"/>
          <p:cNvSpPr>
            <a:spLocks noGrp="1"/>
          </p:cNvSpPr>
          <p:nvPr>
            <p:ph type="sldNum" sz="quarter" idx="10"/>
          </p:nvPr>
        </p:nvSpPr>
        <p:spPr/>
        <p:txBody>
          <a:bodyPr/>
          <a:lstStyle/>
          <a:p>
            <a:fld id="{F93199CD-3E1B-4AE6-990F-76F925F5EA9F}" type="slidenum">
              <a:rPr lang="el-GR" smtClean="0"/>
              <a:t>7</a:t>
            </a:fld>
            <a:endParaRPr lang="el-GR"/>
          </a:p>
        </p:txBody>
      </p:sp>
    </p:spTree>
    <p:extLst>
      <p:ext uri="{BB962C8B-B14F-4D97-AF65-F5344CB8AC3E}">
        <p14:creationId xmlns:p14="http://schemas.microsoft.com/office/powerpoint/2010/main" val="103734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Ασ</a:t>
            </a:r>
            <a:r>
              <a:rPr lang="el-GR" baseline="0" dirty="0" smtClean="0"/>
              <a:t> δούμε όμως αναλυτικά το  </a:t>
            </a:r>
            <a:r>
              <a:rPr lang="en-US" baseline="0" dirty="0" smtClean="0"/>
              <a:t>feed forward</a:t>
            </a:r>
            <a:r>
              <a:rPr lang="el-GR" baseline="0" dirty="0" smtClean="0"/>
              <a:t> που θα χρησιμοποιήσουμε και στο προτζεκτ. </a:t>
            </a:r>
            <a:r>
              <a:rPr lang="en-US" baseline="0" dirty="0" smtClean="0"/>
              <a:t> </a:t>
            </a:r>
            <a:r>
              <a:rPr lang="el-GR" baseline="0" dirty="0" smtClean="0"/>
              <a:t>Αυτα τα νευρωνικα ειναι τα πιο απλα και κατευ8ινουν την πληροφορια απο την εισοδο στην εξοδο κατεθ8ειαν. Και οι συνδεσεισ μεταξη των κομβων δεν σχηματιζουν κυκλο. Υπαρχουν τα μονοστρωματικα που δεν εχουν κρυφο επειπεδο και εχουν ενα κατωφλι για την ενεργοποιηση . Επισησ υπαρχουν και τα πολυστρωματικα στα οποια το ενα επιπεδο συνδεετε κατευ8ειαν με το αλλο. Χρησιμοποιουν πολλεσ τεχνικεσ μα8ησησ αλλα η κυριοτερη ειναι η </a:t>
            </a:r>
            <a:r>
              <a:rPr lang="en-US" baseline="0" dirty="0" smtClean="0"/>
              <a:t>backpropagation.</a:t>
            </a:r>
          </a:p>
          <a:p>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8</a:t>
            </a:fld>
            <a:endParaRPr lang="el-GR"/>
          </a:p>
        </p:txBody>
      </p:sp>
    </p:spTree>
    <p:extLst>
      <p:ext uri="{BB962C8B-B14F-4D97-AF65-F5344CB8AC3E}">
        <p14:creationId xmlns:p14="http://schemas.microsoft.com/office/powerpoint/2010/main" val="2704964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 </a:t>
            </a:r>
            <a:r>
              <a:rPr lang="el-GR" dirty="0" smtClean="0"/>
              <a:t>αριθμοσ</a:t>
            </a:r>
            <a:r>
              <a:rPr lang="el-GR" baseline="0" dirty="0" smtClean="0"/>
              <a:t> καθε κομβου δειχνει το οριο για να ενεργοποιηθει ο νευρωνας.</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9</a:t>
            </a:fld>
            <a:endParaRPr lang="el-GR"/>
          </a:p>
        </p:txBody>
      </p:sp>
    </p:spTree>
    <p:extLst>
      <p:ext uri="{BB962C8B-B14F-4D97-AF65-F5344CB8AC3E}">
        <p14:creationId xmlns:p14="http://schemas.microsoft.com/office/powerpoint/2010/main" val="1583321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βλέπουμε ένα παράδειγμα δνευρωνα</a:t>
            </a:r>
            <a:r>
              <a:rPr lang="el-GR" baseline="0" dirty="0" smtClean="0"/>
              <a:t>  πως λειτουργεί όμως?</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10</a:t>
            </a:fld>
            <a:endParaRPr lang="el-GR"/>
          </a:p>
        </p:txBody>
      </p:sp>
    </p:spTree>
    <p:extLst>
      <p:ext uri="{BB962C8B-B14F-4D97-AF65-F5344CB8AC3E}">
        <p14:creationId xmlns:p14="http://schemas.microsoft.com/office/powerpoint/2010/main" val="176553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Η  λειτουργία του Νευρωνα</a:t>
            </a:r>
            <a:r>
              <a:rPr lang="el-GR" baseline="0" dirty="0" smtClean="0"/>
              <a:t> είναι αρκετά απλή. Όπως μπορούμε να παρατηρησουμε στο σχήμα υπάρχουν </a:t>
            </a:r>
            <a:r>
              <a:rPr lang="en-US" baseline="0" dirty="0" smtClean="0"/>
              <a:t>m </a:t>
            </a:r>
            <a:r>
              <a:rPr lang="el-GR" baseline="0" dirty="0" smtClean="0"/>
              <a:t>εισοδοι οι οποί πολλαπλασιάζονται και καταλήγουν στους </a:t>
            </a:r>
            <a:r>
              <a:rPr lang="en-US" baseline="0" dirty="0" smtClean="0"/>
              <a:t>n </a:t>
            </a:r>
            <a:r>
              <a:rPr lang="el-GR" baseline="0" dirty="0" smtClean="0"/>
              <a:t>νευρωνεσ όπου αθροιζονται και το αποτέλεσμα παιρναει από μια συνάρτηση ενεργοποίησης για να δώσει είσοδο στο επόμενο </a:t>
            </a:r>
            <a:r>
              <a:rPr lang="en-US" baseline="0" dirty="0" smtClean="0"/>
              <a:t>layer </a:t>
            </a:r>
            <a:r>
              <a:rPr lang="el-GR" baseline="0" dirty="0" smtClean="0"/>
              <a:t>εκτός εάν είναι το τελικό που χρησιμοποιούμε την </a:t>
            </a:r>
            <a:r>
              <a:rPr lang="en-US" baseline="0" dirty="0" err="1" smtClean="0"/>
              <a:t>softmax</a:t>
            </a:r>
            <a:r>
              <a:rPr lang="en-US" baseline="0" dirty="0" smtClean="0"/>
              <a:t>.</a:t>
            </a:r>
            <a:endParaRPr lang="el-GR" dirty="0"/>
          </a:p>
        </p:txBody>
      </p:sp>
      <p:sp>
        <p:nvSpPr>
          <p:cNvPr id="4" name="Slide Number Placeholder 3"/>
          <p:cNvSpPr>
            <a:spLocks noGrp="1"/>
          </p:cNvSpPr>
          <p:nvPr>
            <p:ph type="sldNum" sz="quarter" idx="10"/>
          </p:nvPr>
        </p:nvSpPr>
        <p:spPr/>
        <p:txBody>
          <a:bodyPr/>
          <a:lstStyle/>
          <a:p>
            <a:fld id="{F93199CD-3E1B-4AE6-990F-76F925F5EA9F}" type="slidenum">
              <a:rPr lang="el-GR" smtClean="0"/>
              <a:t>11</a:t>
            </a:fld>
            <a:endParaRPr lang="el-GR"/>
          </a:p>
        </p:txBody>
      </p:sp>
    </p:spTree>
    <p:extLst>
      <p:ext uri="{BB962C8B-B14F-4D97-AF65-F5344CB8AC3E}">
        <p14:creationId xmlns:p14="http://schemas.microsoft.com/office/powerpoint/2010/main" val="357965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l-G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l-GR"/>
          </a:p>
        </p:txBody>
      </p:sp>
      <p:sp>
        <p:nvSpPr>
          <p:cNvPr id="4" name="Date Placeholder 3"/>
          <p:cNvSpPr>
            <a:spLocks noGrp="1"/>
          </p:cNvSpPr>
          <p:nvPr>
            <p:ph type="dt" sz="half" idx="10"/>
          </p:nvPr>
        </p:nvSpPr>
        <p:spPr/>
        <p:txBody>
          <a:bodyPr/>
          <a:lstStyle/>
          <a:p>
            <a:fld id="{FDA41E8E-58F9-4A16-A5DA-9E4F65557EEB}" type="datetimeFigureOut">
              <a:rPr lang="el-GR" smtClean="0"/>
              <a:t>10/10/2018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CAD26192-6F45-4441-8BCC-6B40848D3F64}" type="slidenum">
              <a:rPr lang="el-GR" smtClean="0"/>
              <a:t>‹#›</a:t>
            </a:fld>
            <a:endParaRPr lang="el-GR"/>
          </a:p>
        </p:txBody>
      </p:sp>
    </p:spTree>
    <p:extLst>
      <p:ext uri="{BB962C8B-B14F-4D97-AF65-F5344CB8AC3E}">
        <p14:creationId xmlns:p14="http://schemas.microsoft.com/office/powerpoint/2010/main" val="32453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03F41C87-7AD9-4845-A077-840E4A0F3F06}"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A013F82-EE5E-44EE-A61D-E31C6657F26F}" type="slidenum">
              <a:rPr lang="el-GR" smtClean="0"/>
              <a:t>‹#›</a:t>
            </a:fld>
            <a:endParaRPr lang="el-GR"/>
          </a:p>
        </p:txBody>
      </p:sp>
    </p:spTree>
    <p:extLst>
      <p:ext uri="{BB962C8B-B14F-4D97-AF65-F5344CB8AC3E}">
        <p14:creationId xmlns:p14="http://schemas.microsoft.com/office/powerpoint/2010/main" val="139413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03F41C87-7AD9-4845-A077-840E4A0F3F06}"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A013F82-EE5E-44EE-A61D-E31C6657F26F}" type="slidenum">
              <a:rPr lang="el-GR" smtClean="0"/>
              <a:t>‹#›</a:t>
            </a:fld>
            <a:endParaRPr lang="el-GR"/>
          </a:p>
        </p:txBody>
      </p:sp>
    </p:spTree>
    <p:extLst>
      <p:ext uri="{BB962C8B-B14F-4D97-AF65-F5344CB8AC3E}">
        <p14:creationId xmlns:p14="http://schemas.microsoft.com/office/powerpoint/2010/main" val="26648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03F41C87-7AD9-4845-A077-840E4A0F3F06}"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2A013F82-EE5E-44EE-A61D-E31C6657F26F}" type="slidenum">
              <a:rPr lang="el-GR" smtClean="0"/>
              <a:t>‹#›</a:t>
            </a:fld>
            <a:endParaRPr lang="el-GR"/>
          </a:p>
        </p:txBody>
      </p:sp>
    </p:spTree>
    <p:extLst>
      <p:ext uri="{BB962C8B-B14F-4D97-AF65-F5344CB8AC3E}">
        <p14:creationId xmlns:p14="http://schemas.microsoft.com/office/powerpoint/2010/main" val="426795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l-G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2A013F82-EE5E-44EE-A61D-E31C6657F26F}" type="slidenum">
              <a:rPr lang="el-GR" smtClean="0"/>
              <a:t>‹#›</a:t>
            </a:fld>
            <a:endParaRPr lang="el-GR"/>
          </a:p>
        </p:txBody>
      </p:sp>
    </p:spTree>
    <p:extLst>
      <p:ext uri="{BB962C8B-B14F-4D97-AF65-F5344CB8AC3E}">
        <p14:creationId xmlns:p14="http://schemas.microsoft.com/office/powerpoint/2010/main" val="267278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83798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617059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p>
            <a:fld id="{03F41C87-7AD9-4845-A077-840E4A0F3F06}"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2A013F82-EE5E-44EE-A61D-E31C6657F26F}" type="slidenum">
              <a:rPr lang="el-GR" smtClean="0"/>
              <a:t>‹#›</a:t>
            </a:fld>
            <a:endParaRPr lang="el-GR"/>
          </a:p>
        </p:txBody>
      </p:sp>
    </p:spTree>
    <p:extLst>
      <p:ext uri="{BB962C8B-B14F-4D97-AF65-F5344CB8AC3E}">
        <p14:creationId xmlns:p14="http://schemas.microsoft.com/office/powerpoint/2010/main" val="238217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l-G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p>
            <a:fld id="{03F41C87-7AD9-4845-A077-840E4A0F3F06}"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l-GR" dirty="0"/>
          </a:p>
        </p:txBody>
      </p:sp>
      <p:sp>
        <p:nvSpPr>
          <p:cNvPr id="9" name="Slide Number Placeholder 8"/>
          <p:cNvSpPr>
            <a:spLocks noGrp="1"/>
          </p:cNvSpPr>
          <p:nvPr>
            <p:ph type="sldNum" sz="quarter" idx="12"/>
          </p:nvPr>
        </p:nvSpPr>
        <p:spPr/>
        <p:txBody>
          <a:bodyPr/>
          <a:lstStyle/>
          <a:p>
            <a:fld id="{2A013F82-EE5E-44EE-A61D-E31C6657F26F}" type="slidenum">
              <a:rPr lang="el-GR" smtClean="0"/>
              <a:t>‹#›</a:t>
            </a:fld>
            <a:endParaRPr lang="el-GR"/>
          </a:p>
        </p:txBody>
      </p:sp>
    </p:spTree>
    <p:extLst>
      <p:ext uri="{BB962C8B-B14F-4D97-AF65-F5344CB8AC3E}">
        <p14:creationId xmlns:p14="http://schemas.microsoft.com/office/powerpoint/2010/main" val="111424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p>
            <a:fld id="{03F41C87-7AD9-4845-A077-840E4A0F3F06}"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2A013F82-EE5E-44EE-A61D-E31C6657F26F}" type="slidenum">
              <a:rPr lang="el-GR" smtClean="0"/>
              <a:t>‹#›</a:t>
            </a:fld>
            <a:endParaRPr lang="el-GR"/>
          </a:p>
        </p:txBody>
      </p:sp>
    </p:spTree>
    <p:extLst>
      <p:ext uri="{BB962C8B-B14F-4D97-AF65-F5344CB8AC3E}">
        <p14:creationId xmlns:p14="http://schemas.microsoft.com/office/powerpoint/2010/main" val="78800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2A013F82-EE5E-44EE-A61D-E31C6657F26F}" type="slidenum">
              <a:rPr lang="el-GR" smtClean="0"/>
              <a:t>‹#›</a:t>
            </a:fld>
            <a:endParaRPr lang="el-GR"/>
          </a:p>
        </p:txBody>
      </p:sp>
    </p:spTree>
    <p:extLst>
      <p:ext uri="{BB962C8B-B14F-4D97-AF65-F5344CB8AC3E}">
        <p14:creationId xmlns:p14="http://schemas.microsoft.com/office/powerpoint/2010/main" val="103933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l-G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A013F82-EE5E-44EE-A61D-E31C6657F26F}" type="slidenum">
              <a:rPr lang="el-GR" smtClean="0"/>
              <a:t>‹#›</a:t>
            </a:fld>
            <a:endParaRPr lang="el-GR"/>
          </a:p>
        </p:txBody>
      </p:sp>
    </p:spTree>
    <p:extLst>
      <p:ext uri="{BB962C8B-B14F-4D97-AF65-F5344CB8AC3E}">
        <p14:creationId xmlns:p14="http://schemas.microsoft.com/office/powerpoint/2010/main" val="190160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l-G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l-G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10/10/2018</a:t>
            </a:fld>
            <a:endParaRPr lang="en-US"/>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2A013F82-EE5E-44EE-A61D-E31C6657F26F}" type="slidenum">
              <a:rPr lang="el-GR" smtClean="0"/>
              <a:pPr/>
              <a:t>‹#›</a:t>
            </a:fld>
            <a:endParaRPr lang="el-GR"/>
          </a:p>
        </p:txBody>
      </p:sp>
    </p:spTree>
    <p:extLst>
      <p:ext uri="{BB962C8B-B14F-4D97-AF65-F5344CB8AC3E}">
        <p14:creationId xmlns:p14="http://schemas.microsoft.com/office/powerpoint/2010/main" val="234841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l-G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41C87-7AD9-4845-A077-840E4A0F3F06}" type="datetimeFigureOut">
              <a:rPr lang="en-US" smtClean="0"/>
              <a:pPr/>
              <a:t>10/10/2018</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3263990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l-GR"/>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s.google.com/machine-learning/glossary/#multi-clas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tmp"/><Relationship Id="rId4" Type="http://schemas.openxmlformats.org/officeDocument/2006/relationships/image" Target="../media/image22.tmp"/></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80393" y="1484784"/>
            <a:ext cx="8229600" cy="2159496"/>
          </a:xfrm>
        </p:spPr>
        <p:txBody>
          <a:bodyPr>
            <a:normAutofit/>
          </a:bodyPr>
          <a:lstStyle/>
          <a:p>
            <a:pPr algn="ctr"/>
            <a:r>
              <a:rPr lang="en-US" sz="6000" dirty="0" smtClean="0"/>
              <a:t>SUMMER INTERNSHIP</a:t>
            </a:r>
            <a:br>
              <a:rPr lang="en-US" sz="6000" dirty="0" smtClean="0"/>
            </a:br>
            <a:r>
              <a:rPr lang="en-US" sz="6000" dirty="0" smtClean="0"/>
              <a:t>2018</a:t>
            </a:r>
            <a:endParaRPr lang="en-US" sz="6000" dirty="0"/>
          </a:p>
        </p:txBody>
      </p:sp>
      <p:sp>
        <p:nvSpPr>
          <p:cNvPr id="4" name="Subtitle 3"/>
          <p:cNvSpPr>
            <a:spLocks noGrp="1"/>
          </p:cNvSpPr>
          <p:nvPr>
            <p:ph type="subTitle" idx="1"/>
          </p:nvPr>
        </p:nvSpPr>
        <p:spPr>
          <a:xfrm>
            <a:off x="1716075" y="4149080"/>
            <a:ext cx="6958235" cy="1003176"/>
          </a:xfrm>
          <a:ln>
            <a:noFill/>
          </a:ln>
        </p:spPr>
        <p:txBody>
          <a:bodyPr>
            <a:noAutofit/>
          </a:bodyPr>
          <a:lstStyle/>
          <a:p>
            <a:pPr algn="ctr"/>
            <a:r>
              <a:rPr lang="it-IT" sz="2400" dirty="0" smtClean="0"/>
              <a:t>EECE,UTH</a:t>
            </a:r>
          </a:p>
          <a:p>
            <a:pPr algn="ctr"/>
            <a:endParaRPr lang="it-IT" sz="2400" dirty="0"/>
          </a:p>
          <a:p>
            <a:pPr algn="ctr"/>
            <a:r>
              <a:rPr lang="it-IT" sz="2400" dirty="0" smtClean="0"/>
              <a:t>DIMITRIS CHRISTODOULOU</a:t>
            </a:r>
            <a:endParaRPr lang="it-IT" sz="2400" dirty="0"/>
          </a:p>
        </p:txBody>
      </p:sp>
      <p:cxnSp>
        <p:nvCxnSpPr>
          <p:cNvPr id="5" name="Straight Connector 4"/>
          <p:cNvCxnSpPr>
            <a:stCxn id="4" idx="1"/>
            <a:endCxn id="4" idx="3"/>
          </p:cNvCxnSpPr>
          <p:nvPr/>
        </p:nvCxnSpPr>
        <p:spPr>
          <a:xfrm>
            <a:off x="1716075" y="4650668"/>
            <a:ext cx="695823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Neural Network</a:t>
            </a:r>
            <a:endParaRPr lang="el-GR" dirty="0"/>
          </a:p>
        </p:txBody>
      </p:sp>
      <p:pic>
        <p:nvPicPr>
          <p:cNvPr id="4" name="Content Placeholder 3"/>
          <p:cNvPicPr>
            <a:picLocks noGrp="1" noChangeAspect="1"/>
          </p:cNvPicPr>
          <p:nvPr>
            <p:ph idx="1"/>
          </p:nvPr>
        </p:nvPicPr>
        <p:blipFill>
          <a:blip r:embed="rId3"/>
          <a:stretch>
            <a:fillRect/>
          </a:stretch>
        </p:blipFill>
        <p:spPr>
          <a:xfrm>
            <a:off x="2226556" y="1825625"/>
            <a:ext cx="7735712" cy="4351338"/>
          </a:xfrm>
          <a:prstGeom prst="rect">
            <a:avLst/>
          </a:prstGeom>
        </p:spPr>
      </p:pic>
    </p:spTree>
    <p:extLst>
      <p:ext uri="{BB962C8B-B14F-4D97-AF65-F5344CB8AC3E}">
        <p14:creationId xmlns:p14="http://schemas.microsoft.com/office/powerpoint/2010/main" val="24623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Neuromorphic</a:t>
            </a:r>
            <a:endParaRPr lang="el-GR" dirty="0"/>
          </a:p>
        </p:txBody>
      </p:sp>
      <p:pic>
        <p:nvPicPr>
          <p:cNvPr id="4" name="Content Placeholder 3"/>
          <p:cNvPicPr>
            <a:picLocks noGrp="1" noChangeAspect="1"/>
          </p:cNvPicPr>
          <p:nvPr>
            <p:ph idx="1"/>
          </p:nvPr>
        </p:nvPicPr>
        <p:blipFill>
          <a:blip r:embed="rId3"/>
          <a:stretch>
            <a:fillRect/>
          </a:stretch>
        </p:blipFill>
        <p:spPr>
          <a:xfrm>
            <a:off x="821586" y="1556792"/>
            <a:ext cx="6427635" cy="3919290"/>
          </a:xfrm>
          <a:prstGeom prst="rect">
            <a:avLst/>
          </a:prstGeom>
        </p:spPr>
      </p:pic>
      <p:sp>
        <p:nvSpPr>
          <p:cNvPr id="5" name="TextBox 4"/>
          <p:cNvSpPr txBox="1"/>
          <p:nvPr/>
        </p:nvSpPr>
        <p:spPr>
          <a:xfrm>
            <a:off x="3197696" y="1187460"/>
            <a:ext cx="936104" cy="369332"/>
          </a:xfrm>
          <a:prstGeom prst="rect">
            <a:avLst/>
          </a:prstGeom>
          <a:noFill/>
        </p:spPr>
        <p:txBody>
          <a:bodyPr wrap="square" rtlCol="0">
            <a:spAutoFit/>
          </a:bodyPr>
          <a:lstStyle/>
          <a:p>
            <a:r>
              <a:rPr lang="en-US" dirty="0" smtClean="0"/>
              <a:t>INPUTS</a:t>
            </a:r>
            <a:endParaRPr lang="el-GR" dirty="0"/>
          </a:p>
        </p:txBody>
      </p:sp>
      <p:sp>
        <p:nvSpPr>
          <p:cNvPr id="6" name="TextBox 5"/>
          <p:cNvSpPr txBox="1"/>
          <p:nvPr/>
        </p:nvSpPr>
        <p:spPr>
          <a:xfrm>
            <a:off x="3125688" y="5733583"/>
            <a:ext cx="1080120" cy="369332"/>
          </a:xfrm>
          <a:prstGeom prst="rect">
            <a:avLst/>
          </a:prstGeom>
          <a:noFill/>
        </p:spPr>
        <p:txBody>
          <a:bodyPr wrap="square" rtlCol="0">
            <a:spAutoFit/>
          </a:bodyPr>
          <a:lstStyle/>
          <a:p>
            <a:r>
              <a:rPr lang="en-US" dirty="0" smtClean="0"/>
              <a:t>OUTPUT</a:t>
            </a:r>
            <a:endParaRPr lang="el-GR" dirty="0"/>
          </a:p>
        </p:txBody>
      </p:sp>
      <p:sp>
        <p:nvSpPr>
          <p:cNvPr id="7" name="TextBox 6"/>
          <p:cNvSpPr txBox="1"/>
          <p:nvPr/>
        </p:nvSpPr>
        <p:spPr>
          <a:xfrm>
            <a:off x="7462564" y="1948190"/>
            <a:ext cx="4320480" cy="2308324"/>
          </a:xfrm>
          <a:prstGeom prst="rect">
            <a:avLst/>
          </a:prstGeom>
          <a:noFill/>
        </p:spPr>
        <p:txBody>
          <a:bodyPr wrap="square" rtlCol="0">
            <a:spAutoFit/>
          </a:bodyPr>
          <a:lstStyle/>
          <a:p>
            <a:pPr marL="342900" indent="-342900">
              <a:buFont typeface="+mj-lt"/>
              <a:buAutoNum type="arabicPeriod"/>
            </a:pPr>
            <a:r>
              <a:rPr lang="en-US" dirty="0" smtClean="0"/>
              <a:t>Inputs multiplies with synaptic weights.</a:t>
            </a:r>
          </a:p>
          <a:p>
            <a:pPr marL="342900" indent="-342900">
              <a:buFont typeface="+mj-lt"/>
              <a:buAutoNum type="arabicPeriod"/>
            </a:pPr>
            <a:r>
              <a:rPr lang="en-US" dirty="0" smtClean="0"/>
              <a:t>The results are sent to N neurons as inputs.</a:t>
            </a:r>
          </a:p>
          <a:p>
            <a:pPr marL="342900" indent="-342900">
              <a:buFont typeface="+mj-lt"/>
              <a:buAutoNum type="arabicPeriod"/>
            </a:pPr>
            <a:r>
              <a:rPr lang="en-US" dirty="0" smtClean="0"/>
              <a:t>Each neuron gets M inputs from M synapses.</a:t>
            </a:r>
          </a:p>
          <a:p>
            <a:pPr marL="342900" indent="-342900">
              <a:buFont typeface="+mj-lt"/>
              <a:buAutoNum type="arabicPeriod"/>
            </a:pPr>
            <a:r>
              <a:rPr lang="en-US" dirty="0" smtClean="0"/>
              <a:t>Neuron summing all inputs.</a:t>
            </a:r>
          </a:p>
          <a:p>
            <a:pPr marL="342900" indent="-342900">
              <a:buFont typeface="+mj-lt"/>
              <a:buAutoNum type="arabicPeriod"/>
            </a:pPr>
            <a:r>
              <a:rPr lang="en-US" dirty="0" smtClean="0"/>
              <a:t>Performing activation function to the accumulation value.</a:t>
            </a:r>
            <a:endParaRPr lang="el-GR" dirty="0"/>
          </a:p>
        </p:txBody>
      </p:sp>
      <p:sp>
        <p:nvSpPr>
          <p:cNvPr id="10" name="TextBox 9"/>
          <p:cNvSpPr txBox="1"/>
          <p:nvPr/>
        </p:nvSpPr>
        <p:spPr>
          <a:xfrm>
            <a:off x="7462564" y="5013176"/>
            <a:ext cx="4320480" cy="646331"/>
          </a:xfrm>
          <a:prstGeom prst="rect">
            <a:avLst/>
          </a:prstGeom>
          <a:noFill/>
        </p:spPr>
        <p:txBody>
          <a:bodyPr wrap="square" rtlCol="0">
            <a:spAutoFit/>
          </a:bodyPr>
          <a:lstStyle/>
          <a:p>
            <a:r>
              <a:rPr lang="en-US" dirty="0" smtClean="0"/>
              <a:t>There are M inputs , N output neuron and M*N synapses.</a:t>
            </a:r>
          </a:p>
        </p:txBody>
      </p:sp>
      <mc:AlternateContent xmlns:mc="http://schemas.openxmlformats.org/markup-compatibility/2006" xmlns:a14="http://schemas.microsoft.com/office/drawing/2010/main">
        <mc:Choice Requires="a14">
          <p:sp>
            <p:nvSpPr>
              <p:cNvPr id="11" name="TextBox 10"/>
              <p:cNvSpPr txBox="1"/>
              <p:nvPr/>
            </p:nvSpPr>
            <p:spPr>
              <a:xfrm>
                <a:off x="1917948" y="6302615"/>
                <a:ext cx="3744416" cy="646331"/>
              </a:xfrm>
              <a:prstGeom prst="rect">
                <a:avLst/>
              </a:prstGeom>
              <a:noFill/>
            </p:spPr>
            <p:txBody>
              <a:bodyPr wrap="square" rtlCol="0">
                <a:spAutoFit/>
              </a:bodyPr>
              <a:lstStyle/>
              <a:p>
                <a:r>
                  <a:rPr lang="en-US" dirty="0" smtClean="0"/>
                  <a:t>Output </a:t>
                </a:r>
                <a14:m>
                  <m:oMath xmlns:m="http://schemas.openxmlformats.org/officeDocument/2006/math">
                    <m:r>
                      <a:rPr lang="pt-BR" i="1">
                        <a:latin typeface="Cambria Math" panose="02040503050406030204" pitchFamily="18" charset="0"/>
                      </a:rPr>
                      <m:t>=</m:t>
                    </m:r>
                    <m:r>
                      <a:rPr lang="en-US" i="1" dirty="0">
                        <a:latin typeface="Cambria Math" panose="02040503050406030204" pitchFamily="18" charset="0"/>
                      </a:rPr>
                      <m:t>𝛴</m:t>
                    </m:r>
                    <m:d>
                      <m:dPr>
                        <m:ctrlPr>
                          <a:rPr lang="en-US" i="1" dirty="0">
                            <a:latin typeface="Cambria Math" panose="02040503050406030204" pitchFamily="18" charset="0"/>
                          </a:rPr>
                        </m:ctrlPr>
                      </m:dPr>
                      <m:e>
                        <m:r>
                          <a:rPr lang="en-US" i="1" dirty="0">
                            <a:latin typeface="Cambria Math" panose="02040503050406030204" pitchFamily="18" charset="0"/>
                          </a:rPr>
                          <m:t>𝑤𝑒𝑖𝑔h𝑡</m:t>
                        </m:r>
                        <m:r>
                          <a:rPr lang="en-US" i="1" dirty="0">
                            <a:latin typeface="Cambria Math" panose="02040503050406030204" pitchFamily="18" charset="0"/>
                          </a:rPr>
                          <m:t>∗</m:t>
                        </m:r>
                        <m:r>
                          <a:rPr lang="en-US" i="1" dirty="0">
                            <a:latin typeface="Cambria Math" panose="02040503050406030204" pitchFamily="18" charset="0"/>
                          </a:rPr>
                          <m:t>𝑖𝑛𝑝𝑢𝑡</m:t>
                        </m:r>
                      </m:e>
                    </m:d>
                    <m:r>
                      <a:rPr lang="en-US" i="1" dirty="0">
                        <a:latin typeface="Cambria Math" panose="02040503050406030204" pitchFamily="18" charset="0"/>
                      </a:rPr>
                      <m:t>+</m:t>
                    </m:r>
                    <m:r>
                      <a:rPr lang="en-US" i="1" dirty="0">
                        <a:latin typeface="Cambria Math" panose="02040503050406030204" pitchFamily="18" charset="0"/>
                      </a:rPr>
                      <m:t>𝑏𝑖𝑎𝑠</m:t>
                    </m:r>
                  </m:oMath>
                </a14:m>
                <a:endParaRPr lang="en-US" dirty="0"/>
              </a:p>
              <a:p>
                <a:endParaRPr lang="el-GR" dirty="0"/>
              </a:p>
            </p:txBody>
          </p:sp>
        </mc:Choice>
        <mc:Fallback xmlns="">
          <p:sp>
            <p:nvSpPr>
              <p:cNvPr id="11" name="TextBox 10"/>
              <p:cNvSpPr txBox="1">
                <a:spLocks noRot="1" noChangeAspect="1" noMove="1" noResize="1" noEditPoints="1" noAdjustHandles="1" noChangeArrowheads="1" noChangeShapeType="1" noTextEdit="1"/>
              </p:cNvSpPr>
              <p:nvPr/>
            </p:nvSpPr>
            <p:spPr>
              <a:xfrm>
                <a:off x="1917948" y="6302615"/>
                <a:ext cx="3744416" cy="646331"/>
              </a:xfrm>
              <a:prstGeom prst="rect">
                <a:avLst/>
              </a:prstGeom>
              <a:blipFill>
                <a:blip r:embed="rId4"/>
                <a:stretch>
                  <a:fillRect l="-1466" t="-5660"/>
                </a:stretch>
              </a:blipFill>
            </p:spPr>
            <p:txBody>
              <a:bodyPr/>
              <a:lstStyle/>
              <a:p>
                <a:r>
                  <a:rPr lang="el-GR">
                    <a:noFill/>
                  </a:rPr>
                  <a:t> </a:t>
                </a:r>
              </a:p>
            </p:txBody>
          </p:sp>
        </mc:Fallback>
      </mc:AlternateContent>
    </p:spTree>
    <p:extLst>
      <p:ext uri="{BB962C8B-B14F-4D97-AF65-F5344CB8AC3E}">
        <p14:creationId xmlns:p14="http://schemas.microsoft.com/office/powerpoint/2010/main" val="10787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Neuromorphic</a:t>
            </a:r>
            <a:endParaRPr lang="el-GR" dirty="0"/>
          </a:p>
        </p:txBody>
      </p:sp>
      <p:sp>
        <p:nvSpPr>
          <p:cNvPr id="3" name="Content Placeholder 2"/>
          <p:cNvSpPr>
            <a:spLocks noGrp="1"/>
          </p:cNvSpPr>
          <p:nvPr>
            <p:ph idx="1"/>
          </p:nvPr>
        </p:nvSpPr>
        <p:spPr/>
        <p:txBody>
          <a:bodyPr/>
          <a:lstStyle/>
          <a:p>
            <a:pPr marL="0" indent="0">
              <a:buNone/>
            </a:pPr>
            <a:r>
              <a:rPr lang="en-US" dirty="0" smtClean="0"/>
              <a:t>There are </a:t>
            </a:r>
            <a:r>
              <a:rPr lang="en-US" dirty="0"/>
              <a:t> two essential synaptic </a:t>
            </a:r>
            <a:r>
              <a:rPr lang="en-US" dirty="0" smtClean="0"/>
              <a:t>attributes:</a:t>
            </a:r>
          </a:p>
          <a:p>
            <a:pPr marL="914263" lvl="1" indent="-457200">
              <a:buFont typeface="+mj-lt"/>
              <a:buAutoNum type="arabicPeriod"/>
            </a:pPr>
            <a:r>
              <a:rPr lang="en-US" dirty="0" smtClean="0"/>
              <a:t> Synaptic </a:t>
            </a:r>
            <a:r>
              <a:rPr lang="en-US" dirty="0" err="1" smtClean="0"/>
              <a:t>afficacy</a:t>
            </a:r>
            <a:r>
              <a:rPr lang="en-US" dirty="0" smtClean="0"/>
              <a:t>: Refer to the generation of a synaptic output based on the incoming neuronal activation.</a:t>
            </a:r>
          </a:p>
          <a:p>
            <a:pPr marL="914263" lvl="1" indent="-457200">
              <a:buFont typeface="+mj-lt"/>
              <a:buAutoNum type="arabicPeriod"/>
            </a:pPr>
            <a:r>
              <a:rPr lang="en-US" dirty="0" smtClean="0"/>
              <a:t> Synaptic plasticity: the ability of the synapse to change </a:t>
            </a:r>
            <a:r>
              <a:rPr lang="en-US" dirty="0" err="1" smtClean="0"/>
              <a:t>weight,during</a:t>
            </a:r>
            <a:r>
              <a:rPr lang="en-US" dirty="0" smtClean="0"/>
              <a:t> the execution of a learning algorithm.</a:t>
            </a:r>
            <a:endParaRPr lang="en-US" dirty="0"/>
          </a:p>
          <a:p>
            <a:pPr marL="457063" lvl="1" indent="0">
              <a:buNone/>
            </a:pPr>
            <a:endParaRPr lang="en-US" dirty="0"/>
          </a:p>
          <a:p>
            <a:pPr marL="0" indent="0">
              <a:buNone/>
            </a:pPr>
            <a:r>
              <a:rPr lang="en-US" dirty="0" smtClean="0"/>
              <a:t>Backpropagation: </a:t>
            </a:r>
            <a:r>
              <a:rPr lang="en-US" sz="2400" dirty="0" smtClean="0"/>
              <a:t>calculate a gradient that is needed in the calculation of the weights. The error is calculated at the output and distributed back through the layers.</a:t>
            </a:r>
            <a:endParaRPr lang="en-US" sz="2400" dirty="0"/>
          </a:p>
        </p:txBody>
      </p:sp>
    </p:spTree>
    <p:extLst>
      <p:ext uri="{BB962C8B-B14F-4D97-AF65-F5344CB8AC3E}">
        <p14:creationId xmlns:p14="http://schemas.microsoft.com/office/powerpoint/2010/main" val="153244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IMPLEMENT ON FPGA?</a:t>
            </a:r>
            <a:endParaRPr lang="el-GR" dirty="0"/>
          </a:p>
        </p:txBody>
      </p:sp>
      <p:sp>
        <p:nvSpPr>
          <p:cNvPr id="3" name="Content Placeholder 2"/>
          <p:cNvSpPr>
            <a:spLocks noGrp="1"/>
          </p:cNvSpPr>
          <p:nvPr>
            <p:ph idx="1"/>
          </p:nvPr>
        </p:nvSpPr>
        <p:spPr/>
        <p:txBody>
          <a:bodyPr/>
          <a:lstStyle/>
          <a:p>
            <a:r>
              <a:rPr lang="en-US" dirty="0" smtClean="0"/>
              <a:t>Software versions have the advantage of being easy to implement, but with poor performance.</a:t>
            </a:r>
          </a:p>
          <a:p>
            <a:endParaRPr lang="en-US" dirty="0"/>
          </a:p>
          <a:p>
            <a:r>
              <a:rPr lang="en-US" dirty="0" smtClean="0"/>
              <a:t>Hardware versions are generally more difficult and time consuming to implement, but with better performance than software versions.</a:t>
            </a:r>
          </a:p>
          <a:p>
            <a:pPr lvl="1"/>
            <a:r>
              <a:rPr lang="en-US" dirty="0" smtClean="0"/>
              <a:t>Run faster( ~10x).</a:t>
            </a:r>
          </a:p>
          <a:p>
            <a:pPr lvl="1"/>
            <a:r>
              <a:rPr lang="en-US" dirty="0" smtClean="0"/>
              <a:t>Lower power consumption(~10x).</a:t>
            </a:r>
            <a:endParaRPr lang="el-GR" dirty="0"/>
          </a:p>
        </p:txBody>
      </p:sp>
    </p:spTree>
    <p:extLst>
      <p:ext uri="{BB962C8B-B14F-4D97-AF65-F5344CB8AC3E}">
        <p14:creationId xmlns:p14="http://schemas.microsoft.com/office/powerpoint/2010/main" val="24174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Field-Programmable</a:t>
            </a:r>
            <a:r>
              <a:rPr lang="en-US" b="1" dirty="0"/>
              <a:t> </a:t>
            </a:r>
            <a:r>
              <a:rPr lang="en-US" dirty="0"/>
              <a:t>Gate</a:t>
            </a:r>
            <a:r>
              <a:rPr lang="en-US" b="1" dirty="0"/>
              <a:t> </a:t>
            </a:r>
            <a:r>
              <a:rPr lang="en-US" dirty="0"/>
              <a:t>Array (FPGA)</a:t>
            </a:r>
            <a:endParaRPr lang="el-GR" dirty="0"/>
          </a:p>
        </p:txBody>
      </p:sp>
      <p:pic>
        <p:nvPicPr>
          <p:cNvPr id="5" name="Picture 2" descr="https://upload.wikimedia.org/wikipedia/commons/3/35/Fpga_xilinx_spart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4692" y="2852936"/>
            <a:ext cx="3208291"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
          </p:nvPr>
        </p:nvSpPr>
        <p:spPr>
          <a:xfrm>
            <a:off x="621804" y="1690689"/>
            <a:ext cx="10542487" cy="4351338"/>
          </a:xfrm>
        </p:spPr>
        <p:txBody>
          <a:bodyPr/>
          <a:lstStyle/>
          <a:p>
            <a:r>
              <a:rPr lang="en-US" dirty="0" smtClean="0"/>
              <a:t>The FPGA  configuration is generally specified using a HDL or state machine or using schematic.</a:t>
            </a:r>
          </a:p>
          <a:p>
            <a:endParaRPr lang="en-US" dirty="0"/>
          </a:p>
          <a:p>
            <a:r>
              <a:rPr lang="en-US" dirty="0" smtClean="0"/>
              <a:t>Neural Networks are easier to implement on FPGA.</a:t>
            </a:r>
          </a:p>
          <a:p>
            <a:endParaRPr lang="en-US" dirty="0"/>
          </a:p>
          <a:p>
            <a:r>
              <a:rPr lang="en-US" dirty="0" smtClean="0"/>
              <a:t>Consists of millions </a:t>
            </a:r>
            <a:r>
              <a:rPr lang="en-US" dirty="0" err="1" smtClean="0"/>
              <a:t>lagic</a:t>
            </a:r>
            <a:r>
              <a:rPr lang="en-US" dirty="0" smtClean="0"/>
              <a:t> gates.</a:t>
            </a:r>
          </a:p>
          <a:p>
            <a:endParaRPr lang="en-US" dirty="0" smtClean="0"/>
          </a:p>
          <a:p>
            <a:r>
              <a:rPr lang="en-US" dirty="0" smtClean="0"/>
              <a:t>Not programmed.</a:t>
            </a:r>
            <a:endParaRPr lang="en-US" dirty="0"/>
          </a:p>
        </p:txBody>
      </p:sp>
    </p:spTree>
    <p:extLst>
      <p:ext uri="{BB962C8B-B14F-4D97-AF65-F5344CB8AC3E}">
        <p14:creationId xmlns:p14="http://schemas.microsoft.com/office/powerpoint/2010/main" val="39763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FPGA  ADVANTAGE </a:t>
            </a:r>
            <a:endParaRPr lang="el-GR" dirty="0"/>
          </a:p>
        </p:txBody>
      </p:sp>
      <p:sp>
        <p:nvSpPr>
          <p:cNvPr id="3" name="Content Placeholder 2"/>
          <p:cNvSpPr>
            <a:spLocks noGrp="1"/>
          </p:cNvSpPr>
          <p:nvPr>
            <p:ph idx="1"/>
          </p:nvPr>
        </p:nvSpPr>
        <p:spPr/>
        <p:txBody>
          <a:bodyPr/>
          <a:lstStyle/>
          <a:p>
            <a:r>
              <a:rPr lang="en-US" dirty="0" smtClean="0"/>
              <a:t>Less designing time.</a:t>
            </a:r>
          </a:p>
          <a:p>
            <a:endParaRPr lang="en-US" dirty="0"/>
          </a:p>
          <a:p>
            <a:r>
              <a:rPr lang="en-US" dirty="0" smtClean="0"/>
              <a:t>Cheaper designing cost.</a:t>
            </a:r>
          </a:p>
          <a:p>
            <a:endParaRPr lang="en-US" dirty="0"/>
          </a:p>
          <a:p>
            <a:r>
              <a:rPr lang="en-US" dirty="0" smtClean="0"/>
              <a:t>More simple design flow.</a:t>
            </a:r>
          </a:p>
          <a:p>
            <a:endParaRPr lang="en-US" dirty="0"/>
          </a:p>
          <a:p>
            <a:r>
              <a:rPr lang="en-US" dirty="0" smtClean="0"/>
              <a:t>Programming at the field.</a:t>
            </a:r>
          </a:p>
        </p:txBody>
      </p:sp>
    </p:spTree>
    <p:extLst>
      <p:ext uri="{BB962C8B-B14F-4D97-AF65-F5344CB8AC3E}">
        <p14:creationId xmlns:p14="http://schemas.microsoft.com/office/powerpoint/2010/main" val="368852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NEUROMORPHIC -FPGA</a:t>
            </a:r>
            <a:endParaRPr lang="el-GR"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3442" y="1690689"/>
            <a:ext cx="8781942" cy="4741782"/>
          </a:xfrm>
        </p:spPr>
      </p:pic>
    </p:spTree>
    <p:extLst>
      <p:ext uri="{BB962C8B-B14F-4D97-AF65-F5344CB8AC3E}">
        <p14:creationId xmlns:p14="http://schemas.microsoft.com/office/powerpoint/2010/main" val="103149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FLOATING POINT</a:t>
            </a:r>
            <a:endParaRPr lang="el-GR" dirty="0"/>
          </a:p>
        </p:txBody>
      </p:sp>
      <p:sp>
        <p:nvSpPr>
          <p:cNvPr id="3" name="Content Placeholder 2"/>
          <p:cNvSpPr>
            <a:spLocks noGrp="1"/>
          </p:cNvSpPr>
          <p:nvPr>
            <p:ph idx="1"/>
          </p:nvPr>
        </p:nvSpPr>
        <p:spPr>
          <a:xfrm>
            <a:off x="837982" y="1825624"/>
            <a:ext cx="10512862" cy="4843735"/>
          </a:xfrm>
        </p:spPr>
        <p:txBody>
          <a:bodyPr>
            <a:normAutofit/>
          </a:bodyPr>
          <a:lstStyle/>
          <a:p>
            <a:pPr marL="285750" indent="-285750"/>
            <a:r>
              <a:rPr lang="en-US" dirty="0"/>
              <a:t>Reducing the ﬂoating-point bit width improves hardware performance in two ways : </a:t>
            </a:r>
          </a:p>
          <a:p>
            <a:pPr marL="0" indent="0">
              <a:buNone/>
            </a:pPr>
            <a:r>
              <a:rPr lang="en-US" dirty="0" smtClean="0"/>
              <a:t>	1</a:t>
            </a:r>
            <a:r>
              <a:rPr lang="en-US" dirty="0"/>
              <a:t>. Reduced bit width makes a computation unit </a:t>
            </a:r>
            <a:r>
              <a:rPr lang="en-US" dirty="0" smtClean="0"/>
              <a:t> faster</a:t>
            </a:r>
            <a:r>
              <a:rPr lang="en-US" dirty="0"/>
              <a:t>. 		    	</a:t>
            </a:r>
            <a:r>
              <a:rPr lang="en-US" dirty="0" smtClean="0"/>
              <a:t>    Reducing </a:t>
            </a:r>
            <a:r>
              <a:rPr lang="en-US" dirty="0"/>
              <a:t>the bit width, allowing the logic to </a:t>
            </a:r>
            <a:r>
              <a:rPr lang="en-US" dirty="0" smtClean="0"/>
              <a:t>operate </a:t>
            </a:r>
            <a:r>
              <a:rPr lang="en-US" dirty="0"/>
              <a:t>at a </a:t>
            </a:r>
            <a:r>
              <a:rPr lang="en-US" dirty="0" smtClean="0"/>
              <a:t>	    	    higher </a:t>
            </a:r>
            <a:r>
              <a:rPr lang="en-US" dirty="0"/>
              <a:t>clock frequency.							</a:t>
            </a:r>
            <a:r>
              <a:rPr lang="en-US" dirty="0" smtClean="0"/>
              <a:t>2</a:t>
            </a:r>
            <a:r>
              <a:rPr lang="en-US" dirty="0"/>
              <a:t>. Reduced bit width makes a computation </a:t>
            </a:r>
            <a:r>
              <a:rPr lang="en-US" dirty="0" smtClean="0"/>
              <a:t>unit </a:t>
            </a:r>
            <a:r>
              <a:rPr lang="en-US" dirty="0"/>
              <a:t>smaller and </a:t>
            </a:r>
            <a:r>
              <a:rPr lang="el-GR" dirty="0" smtClean="0"/>
              <a:t>	    	    </a:t>
            </a:r>
            <a:r>
              <a:rPr lang="en-US" dirty="0" smtClean="0"/>
              <a:t>require </a:t>
            </a:r>
            <a:r>
              <a:rPr lang="en-US" dirty="0"/>
              <a:t>less energy.</a:t>
            </a:r>
          </a:p>
          <a:p>
            <a:pPr marL="285750" indent="-285750"/>
            <a:r>
              <a:rPr lang="en-US" dirty="0" smtClean="0"/>
              <a:t>Use 12-bit Floating point</a:t>
            </a:r>
          </a:p>
          <a:p>
            <a:pPr marL="0" indent="0">
              <a:buNone/>
            </a:pPr>
            <a:endParaRPr lang="en-US" dirty="0"/>
          </a:p>
          <a:p>
            <a:pPr marL="1199876" lvl="2" indent="-285750"/>
            <a:r>
              <a:rPr lang="en-US" dirty="0"/>
              <a:t>Decimal digits of Precision: 2.1</a:t>
            </a:r>
          </a:p>
          <a:p>
            <a:pPr marL="1199876" lvl="2" indent="-285750"/>
            <a:r>
              <a:rPr lang="en-US" dirty="0"/>
              <a:t>Range: </a:t>
            </a:r>
            <a:r>
              <a:rPr lang="el-GR" dirty="0"/>
              <a:t>6.10 × 10</a:t>
            </a:r>
            <a:r>
              <a:rPr lang="el-GR" baseline="30000" dirty="0"/>
              <a:t>-</a:t>
            </a:r>
            <a:r>
              <a:rPr lang="en-US" baseline="30000" dirty="0"/>
              <a:t>5</a:t>
            </a:r>
            <a:r>
              <a:rPr lang="en-US" dirty="0"/>
              <a:t> - </a:t>
            </a:r>
            <a:r>
              <a:rPr lang="el-GR" dirty="0"/>
              <a:t>6.50 × 10</a:t>
            </a:r>
            <a:r>
              <a:rPr lang="el-GR" baseline="30000" dirty="0"/>
              <a:t>4</a:t>
            </a:r>
            <a:r>
              <a:rPr lang="en-US" baseline="30000" dirty="0"/>
              <a:t> </a:t>
            </a:r>
            <a:r>
              <a:rPr lang="en-US" dirty="0"/>
              <a:t>.</a:t>
            </a:r>
          </a:p>
          <a:p>
            <a:pPr marL="1199876" lvl="2" indent="-285750"/>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15386155"/>
              </p:ext>
            </p:extLst>
          </p:nvPr>
        </p:nvGraphicFramePr>
        <p:xfrm>
          <a:off x="1773932" y="5301208"/>
          <a:ext cx="8125884" cy="365633"/>
        </p:xfrm>
        <a:graphic>
          <a:graphicData uri="http://schemas.openxmlformats.org/drawingml/2006/table">
            <a:tbl>
              <a:tblPr firstRow="1" bandRow="1">
                <a:tableStyleId>{5C22544A-7EE6-4342-B048-85BDC9FD1C3A}</a:tableStyleId>
              </a:tblPr>
              <a:tblGrid>
                <a:gridCol w="677157">
                  <a:extLst>
                    <a:ext uri="{9D8B030D-6E8A-4147-A177-3AD203B41FA5}">
                      <a16:colId xmlns:a16="http://schemas.microsoft.com/office/drawing/2014/main" val="2773736112"/>
                    </a:ext>
                  </a:extLst>
                </a:gridCol>
                <a:gridCol w="677157">
                  <a:extLst>
                    <a:ext uri="{9D8B030D-6E8A-4147-A177-3AD203B41FA5}">
                      <a16:colId xmlns:a16="http://schemas.microsoft.com/office/drawing/2014/main" val="3441275538"/>
                    </a:ext>
                  </a:extLst>
                </a:gridCol>
                <a:gridCol w="677157">
                  <a:extLst>
                    <a:ext uri="{9D8B030D-6E8A-4147-A177-3AD203B41FA5}">
                      <a16:colId xmlns:a16="http://schemas.microsoft.com/office/drawing/2014/main" val="1231151375"/>
                    </a:ext>
                  </a:extLst>
                </a:gridCol>
                <a:gridCol w="677157">
                  <a:extLst>
                    <a:ext uri="{9D8B030D-6E8A-4147-A177-3AD203B41FA5}">
                      <a16:colId xmlns:a16="http://schemas.microsoft.com/office/drawing/2014/main" val="215283739"/>
                    </a:ext>
                  </a:extLst>
                </a:gridCol>
                <a:gridCol w="677157">
                  <a:extLst>
                    <a:ext uri="{9D8B030D-6E8A-4147-A177-3AD203B41FA5}">
                      <a16:colId xmlns:a16="http://schemas.microsoft.com/office/drawing/2014/main" val="2709869256"/>
                    </a:ext>
                  </a:extLst>
                </a:gridCol>
                <a:gridCol w="677157">
                  <a:extLst>
                    <a:ext uri="{9D8B030D-6E8A-4147-A177-3AD203B41FA5}">
                      <a16:colId xmlns:a16="http://schemas.microsoft.com/office/drawing/2014/main" val="1498243948"/>
                    </a:ext>
                  </a:extLst>
                </a:gridCol>
                <a:gridCol w="677157">
                  <a:extLst>
                    <a:ext uri="{9D8B030D-6E8A-4147-A177-3AD203B41FA5}">
                      <a16:colId xmlns:a16="http://schemas.microsoft.com/office/drawing/2014/main" val="292597333"/>
                    </a:ext>
                  </a:extLst>
                </a:gridCol>
                <a:gridCol w="677157">
                  <a:extLst>
                    <a:ext uri="{9D8B030D-6E8A-4147-A177-3AD203B41FA5}">
                      <a16:colId xmlns:a16="http://schemas.microsoft.com/office/drawing/2014/main" val="3792864436"/>
                    </a:ext>
                  </a:extLst>
                </a:gridCol>
                <a:gridCol w="677157">
                  <a:extLst>
                    <a:ext uri="{9D8B030D-6E8A-4147-A177-3AD203B41FA5}">
                      <a16:colId xmlns:a16="http://schemas.microsoft.com/office/drawing/2014/main" val="1621236526"/>
                    </a:ext>
                  </a:extLst>
                </a:gridCol>
                <a:gridCol w="677157">
                  <a:extLst>
                    <a:ext uri="{9D8B030D-6E8A-4147-A177-3AD203B41FA5}">
                      <a16:colId xmlns:a16="http://schemas.microsoft.com/office/drawing/2014/main" val="2429867276"/>
                    </a:ext>
                  </a:extLst>
                </a:gridCol>
                <a:gridCol w="677157">
                  <a:extLst>
                    <a:ext uri="{9D8B030D-6E8A-4147-A177-3AD203B41FA5}">
                      <a16:colId xmlns:a16="http://schemas.microsoft.com/office/drawing/2014/main" val="3685052886"/>
                    </a:ext>
                  </a:extLst>
                </a:gridCol>
                <a:gridCol w="677157">
                  <a:extLst>
                    <a:ext uri="{9D8B030D-6E8A-4147-A177-3AD203B41FA5}">
                      <a16:colId xmlns:a16="http://schemas.microsoft.com/office/drawing/2014/main" val="3873529464"/>
                    </a:ext>
                  </a:extLst>
                </a:gridCol>
              </a:tblGrid>
              <a:tr h="0">
                <a:tc>
                  <a:txBody>
                    <a:bodyPr/>
                    <a:lstStyle/>
                    <a:p>
                      <a:r>
                        <a:rPr lang="en-US" dirty="0" smtClean="0"/>
                        <a:t>S</a:t>
                      </a:r>
                      <a:endParaRPr lang="el-GR" dirty="0"/>
                    </a:p>
                  </a:txBody>
                  <a:tcPr>
                    <a:solidFill>
                      <a:srgbClr val="FFC00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extLst>
                  <a:ext uri="{0D108BD9-81ED-4DB2-BD59-A6C34878D82A}">
                    <a16:rowId xmlns:a16="http://schemas.microsoft.com/office/drawing/2014/main" val="1325703517"/>
                  </a:ext>
                </a:extLst>
              </a:tr>
            </a:tbl>
          </a:graphicData>
        </a:graphic>
      </p:graphicFrame>
    </p:spTree>
    <p:extLst>
      <p:ext uri="{BB962C8B-B14F-4D97-AF65-F5344CB8AC3E}">
        <p14:creationId xmlns:p14="http://schemas.microsoft.com/office/powerpoint/2010/main" val="160055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MULTIPLY </a:t>
            </a:r>
            <a:r>
              <a:rPr lang="en-US" dirty="0"/>
              <a:t>FLOATING POINT</a:t>
            </a:r>
            <a:endParaRPr lang="el-GR" dirty="0"/>
          </a:p>
        </p:txBody>
      </p:sp>
      <p:pic>
        <p:nvPicPr>
          <p:cNvPr id="4" name="Picture 2" descr="ÎÏÎ¿ÏÎ­Î»ÎµÏÎ¼Î± ÎµÎ¹ÎºÏÎ½Î±Ï Î³Î¹Î± multiply float 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940" y="2204864"/>
            <a:ext cx="8355092"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55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MULTIPLY FLOATING POINT</a:t>
            </a:r>
            <a:endParaRPr lang="el-GR" dirty="0"/>
          </a:p>
        </p:txBody>
      </p:sp>
      <p:sp>
        <p:nvSpPr>
          <p:cNvPr id="3" name="Content Placeholder 2"/>
          <p:cNvSpPr>
            <a:spLocks noGrp="1"/>
          </p:cNvSpPr>
          <p:nvPr>
            <p:ph idx="1"/>
          </p:nvPr>
        </p:nvSpPr>
        <p:spPr>
          <a:xfrm>
            <a:off x="1069279" y="1771652"/>
            <a:ext cx="10512862" cy="4351338"/>
          </a:xfrm>
        </p:spPr>
        <p:txBody>
          <a:bodyPr/>
          <a:lstStyle/>
          <a:p>
            <a:r>
              <a:rPr lang="en-US" dirty="0" smtClean="0"/>
              <a:t>INPUT</a:t>
            </a:r>
          </a:p>
          <a:p>
            <a:endParaRPr lang="en-US" dirty="0"/>
          </a:p>
          <a:p>
            <a:endParaRPr lang="en-US" dirty="0" smtClean="0"/>
          </a:p>
          <a:p>
            <a:endParaRPr lang="en-US" dirty="0"/>
          </a:p>
          <a:p>
            <a:r>
              <a:rPr lang="en-US" dirty="0" smtClean="0"/>
              <a:t>OUTPUT</a:t>
            </a:r>
            <a:endParaRPr lang="el-GR" dirty="0"/>
          </a:p>
        </p:txBody>
      </p:sp>
      <p:graphicFrame>
        <p:nvGraphicFramePr>
          <p:cNvPr id="4" name="Table 3"/>
          <p:cNvGraphicFramePr>
            <a:graphicFrameLocks noGrp="1"/>
          </p:cNvGraphicFramePr>
          <p:nvPr>
            <p:extLst>
              <p:ext uri="{D42A27DB-BD31-4B8C-83A1-F6EECF244321}">
                <p14:modId xmlns:p14="http://schemas.microsoft.com/office/powerpoint/2010/main" val="2701554386"/>
              </p:ext>
            </p:extLst>
          </p:nvPr>
        </p:nvGraphicFramePr>
        <p:xfrm>
          <a:off x="1671374" y="4725144"/>
          <a:ext cx="8846077" cy="370840"/>
        </p:xfrm>
        <a:graphic>
          <a:graphicData uri="http://schemas.openxmlformats.org/drawingml/2006/table">
            <a:tbl>
              <a:tblPr firstRow="1" bandRow="1">
                <a:tableStyleId>{5C22544A-7EE6-4342-B048-85BDC9FD1C3A}</a:tableStyleId>
              </a:tblPr>
              <a:tblGrid>
                <a:gridCol w="465583">
                  <a:extLst>
                    <a:ext uri="{9D8B030D-6E8A-4147-A177-3AD203B41FA5}">
                      <a16:colId xmlns:a16="http://schemas.microsoft.com/office/drawing/2014/main" val="89530751"/>
                    </a:ext>
                  </a:extLst>
                </a:gridCol>
                <a:gridCol w="465583">
                  <a:extLst>
                    <a:ext uri="{9D8B030D-6E8A-4147-A177-3AD203B41FA5}">
                      <a16:colId xmlns:a16="http://schemas.microsoft.com/office/drawing/2014/main" val="1863062150"/>
                    </a:ext>
                  </a:extLst>
                </a:gridCol>
                <a:gridCol w="465583">
                  <a:extLst>
                    <a:ext uri="{9D8B030D-6E8A-4147-A177-3AD203B41FA5}">
                      <a16:colId xmlns:a16="http://schemas.microsoft.com/office/drawing/2014/main" val="3691049151"/>
                    </a:ext>
                  </a:extLst>
                </a:gridCol>
                <a:gridCol w="465583">
                  <a:extLst>
                    <a:ext uri="{9D8B030D-6E8A-4147-A177-3AD203B41FA5}">
                      <a16:colId xmlns:a16="http://schemas.microsoft.com/office/drawing/2014/main" val="2042898607"/>
                    </a:ext>
                  </a:extLst>
                </a:gridCol>
                <a:gridCol w="465583">
                  <a:extLst>
                    <a:ext uri="{9D8B030D-6E8A-4147-A177-3AD203B41FA5}">
                      <a16:colId xmlns:a16="http://schemas.microsoft.com/office/drawing/2014/main" val="3854504015"/>
                    </a:ext>
                  </a:extLst>
                </a:gridCol>
                <a:gridCol w="465583">
                  <a:extLst>
                    <a:ext uri="{9D8B030D-6E8A-4147-A177-3AD203B41FA5}">
                      <a16:colId xmlns:a16="http://schemas.microsoft.com/office/drawing/2014/main" val="3325609880"/>
                    </a:ext>
                  </a:extLst>
                </a:gridCol>
                <a:gridCol w="465583">
                  <a:extLst>
                    <a:ext uri="{9D8B030D-6E8A-4147-A177-3AD203B41FA5}">
                      <a16:colId xmlns:a16="http://schemas.microsoft.com/office/drawing/2014/main" val="768405460"/>
                    </a:ext>
                  </a:extLst>
                </a:gridCol>
                <a:gridCol w="465583">
                  <a:extLst>
                    <a:ext uri="{9D8B030D-6E8A-4147-A177-3AD203B41FA5}">
                      <a16:colId xmlns:a16="http://schemas.microsoft.com/office/drawing/2014/main" val="821095352"/>
                    </a:ext>
                  </a:extLst>
                </a:gridCol>
                <a:gridCol w="465583">
                  <a:extLst>
                    <a:ext uri="{9D8B030D-6E8A-4147-A177-3AD203B41FA5}">
                      <a16:colId xmlns:a16="http://schemas.microsoft.com/office/drawing/2014/main" val="1108451040"/>
                    </a:ext>
                  </a:extLst>
                </a:gridCol>
                <a:gridCol w="465583">
                  <a:extLst>
                    <a:ext uri="{9D8B030D-6E8A-4147-A177-3AD203B41FA5}">
                      <a16:colId xmlns:a16="http://schemas.microsoft.com/office/drawing/2014/main" val="2247389189"/>
                    </a:ext>
                  </a:extLst>
                </a:gridCol>
                <a:gridCol w="465583">
                  <a:extLst>
                    <a:ext uri="{9D8B030D-6E8A-4147-A177-3AD203B41FA5}">
                      <a16:colId xmlns:a16="http://schemas.microsoft.com/office/drawing/2014/main" val="472634148"/>
                    </a:ext>
                  </a:extLst>
                </a:gridCol>
                <a:gridCol w="465583">
                  <a:extLst>
                    <a:ext uri="{9D8B030D-6E8A-4147-A177-3AD203B41FA5}">
                      <a16:colId xmlns:a16="http://schemas.microsoft.com/office/drawing/2014/main" val="117874557"/>
                    </a:ext>
                  </a:extLst>
                </a:gridCol>
                <a:gridCol w="465583">
                  <a:extLst>
                    <a:ext uri="{9D8B030D-6E8A-4147-A177-3AD203B41FA5}">
                      <a16:colId xmlns:a16="http://schemas.microsoft.com/office/drawing/2014/main" val="3650723249"/>
                    </a:ext>
                  </a:extLst>
                </a:gridCol>
                <a:gridCol w="465583">
                  <a:extLst>
                    <a:ext uri="{9D8B030D-6E8A-4147-A177-3AD203B41FA5}">
                      <a16:colId xmlns:a16="http://schemas.microsoft.com/office/drawing/2014/main" val="240135834"/>
                    </a:ext>
                  </a:extLst>
                </a:gridCol>
                <a:gridCol w="465583">
                  <a:extLst>
                    <a:ext uri="{9D8B030D-6E8A-4147-A177-3AD203B41FA5}">
                      <a16:colId xmlns:a16="http://schemas.microsoft.com/office/drawing/2014/main" val="235572550"/>
                    </a:ext>
                  </a:extLst>
                </a:gridCol>
                <a:gridCol w="465583">
                  <a:extLst>
                    <a:ext uri="{9D8B030D-6E8A-4147-A177-3AD203B41FA5}">
                      <a16:colId xmlns:a16="http://schemas.microsoft.com/office/drawing/2014/main" val="3038107333"/>
                    </a:ext>
                  </a:extLst>
                </a:gridCol>
                <a:gridCol w="465583">
                  <a:extLst>
                    <a:ext uri="{9D8B030D-6E8A-4147-A177-3AD203B41FA5}">
                      <a16:colId xmlns:a16="http://schemas.microsoft.com/office/drawing/2014/main" val="51821399"/>
                    </a:ext>
                  </a:extLst>
                </a:gridCol>
                <a:gridCol w="465583">
                  <a:extLst>
                    <a:ext uri="{9D8B030D-6E8A-4147-A177-3AD203B41FA5}">
                      <a16:colId xmlns:a16="http://schemas.microsoft.com/office/drawing/2014/main" val="3825793087"/>
                    </a:ext>
                  </a:extLst>
                </a:gridCol>
                <a:gridCol w="465583">
                  <a:extLst>
                    <a:ext uri="{9D8B030D-6E8A-4147-A177-3AD203B41FA5}">
                      <a16:colId xmlns:a16="http://schemas.microsoft.com/office/drawing/2014/main" val="348204122"/>
                    </a:ext>
                  </a:extLst>
                </a:gridCol>
              </a:tblGrid>
              <a:tr h="370840">
                <a:tc>
                  <a:txBody>
                    <a:bodyPr/>
                    <a:lstStyle/>
                    <a:p>
                      <a:r>
                        <a:rPr lang="en-US" dirty="0" smtClean="0"/>
                        <a:t>S</a:t>
                      </a:r>
                      <a:endParaRPr lang="el-GR" dirty="0"/>
                    </a:p>
                  </a:txBody>
                  <a:tcPr>
                    <a:solidFill>
                      <a:schemeClr val="accent2"/>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solidFill>
                          <a:srgbClr val="FF0000"/>
                        </a:solidFill>
                      </a:endParaRPr>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extLst>
                  <a:ext uri="{0D108BD9-81ED-4DB2-BD59-A6C34878D82A}">
                    <a16:rowId xmlns:a16="http://schemas.microsoft.com/office/drawing/2014/main" val="9175588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36876436"/>
              </p:ext>
            </p:extLst>
          </p:nvPr>
        </p:nvGraphicFramePr>
        <p:xfrm>
          <a:off x="2031470" y="2492896"/>
          <a:ext cx="8125884" cy="365633"/>
        </p:xfrm>
        <a:graphic>
          <a:graphicData uri="http://schemas.openxmlformats.org/drawingml/2006/table">
            <a:tbl>
              <a:tblPr firstRow="1" bandRow="1">
                <a:tableStyleId>{5C22544A-7EE6-4342-B048-85BDC9FD1C3A}</a:tableStyleId>
              </a:tblPr>
              <a:tblGrid>
                <a:gridCol w="677157">
                  <a:extLst>
                    <a:ext uri="{9D8B030D-6E8A-4147-A177-3AD203B41FA5}">
                      <a16:colId xmlns:a16="http://schemas.microsoft.com/office/drawing/2014/main" val="2773736112"/>
                    </a:ext>
                  </a:extLst>
                </a:gridCol>
                <a:gridCol w="677157">
                  <a:extLst>
                    <a:ext uri="{9D8B030D-6E8A-4147-A177-3AD203B41FA5}">
                      <a16:colId xmlns:a16="http://schemas.microsoft.com/office/drawing/2014/main" val="3441275538"/>
                    </a:ext>
                  </a:extLst>
                </a:gridCol>
                <a:gridCol w="677157">
                  <a:extLst>
                    <a:ext uri="{9D8B030D-6E8A-4147-A177-3AD203B41FA5}">
                      <a16:colId xmlns:a16="http://schemas.microsoft.com/office/drawing/2014/main" val="1231151375"/>
                    </a:ext>
                  </a:extLst>
                </a:gridCol>
                <a:gridCol w="677157">
                  <a:extLst>
                    <a:ext uri="{9D8B030D-6E8A-4147-A177-3AD203B41FA5}">
                      <a16:colId xmlns:a16="http://schemas.microsoft.com/office/drawing/2014/main" val="215283739"/>
                    </a:ext>
                  </a:extLst>
                </a:gridCol>
                <a:gridCol w="677157">
                  <a:extLst>
                    <a:ext uri="{9D8B030D-6E8A-4147-A177-3AD203B41FA5}">
                      <a16:colId xmlns:a16="http://schemas.microsoft.com/office/drawing/2014/main" val="2709869256"/>
                    </a:ext>
                  </a:extLst>
                </a:gridCol>
                <a:gridCol w="677157">
                  <a:extLst>
                    <a:ext uri="{9D8B030D-6E8A-4147-A177-3AD203B41FA5}">
                      <a16:colId xmlns:a16="http://schemas.microsoft.com/office/drawing/2014/main" val="1498243948"/>
                    </a:ext>
                  </a:extLst>
                </a:gridCol>
                <a:gridCol w="677157">
                  <a:extLst>
                    <a:ext uri="{9D8B030D-6E8A-4147-A177-3AD203B41FA5}">
                      <a16:colId xmlns:a16="http://schemas.microsoft.com/office/drawing/2014/main" val="292597333"/>
                    </a:ext>
                  </a:extLst>
                </a:gridCol>
                <a:gridCol w="677157">
                  <a:extLst>
                    <a:ext uri="{9D8B030D-6E8A-4147-A177-3AD203B41FA5}">
                      <a16:colId xmlns:a16="http://schemas.microsoft.com/office/drawing/2014/main" val="3792864436"/>
                    </a:ext>
                  </a:extLst>
                </a:gridCol>
                <a:gridCol w="677157">
                  <a:extLst>
                    <a:ext uri="{9D8B030D-6E8A-4147-A177-3AD203B41FA5}">
                      <a16:colId xmlns:a16="http://schemas.microsoft.com/office/drawing/2014/main" val="1621236526"/>
                    </a:ext>
                  </a:extLst>
                </a:gridCol>
                <a:gridCol w="677157">
                  <a:extLst>
                    <a:ext uri="{9D8B030D-6E8A-4147-A177-3AD203B41FA5}">
                      <a16:colId xmlns:a16="http://schemas.microsoft.com/office/drawing/2014/main" val="2429867276"/>
                    </a:ext>
                  </a:extLst>
                </a:gridCol>
                <a:gridCol w="677157">
                  <a:extLst>
                    <a:ext uri="{9D8B030D-6E8A-4147-A177-3AD203B41FA5}">
                      <a16:colId xmlns:a16="http://schemas.microsoft.com/office/drawing/2014/main" val="3685052886"/>
                    </a:ext>
                  </a:extLst>
                </a:gridCol>
                <a:gridCol w="677157">
                  <a:extLst>
                    <a:ext uri="{9D8B030D-6E8A-4147-A177-3AD203B41FA5}">
                      <a16:colId xmlns:a16="http://schemas.microsoft.com/office/drawing/2014/main" val="3873529464"/>
                    </a:ext>
                  </a:extLst>
                </a:gridCol>
              </a:tblGrid>
              <a:tr h="0">
                <a:tc>
                  <a:txBody>
                    <a:bodyPr/>
                    <a:lstStyle/>
                    <a:p>
                      <a:r>
                        <a:rPr lang="en-US" dirty="0" smtClean="0"/>
                        <a:t>S</a:t>
                      </a:r>
                      <a:endParaRPr lang="el-GR" dirty="0"/>
                    </a:p>
                  </a:txBody>
                  <a:tcPr>
                    <a:solidFill>
                      <a:schemeClr val="accent2"/>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extLst>
                  <a:ext uri="{0D108BD9-81ED-4DB2-BD59-A6C34878D82A}">
                    <a16:rowId xmlns:a16="http://schemas.microsoft.com/office/drawing/2014/main" val="1325703517"/>
                  </a:ext>
                </a:extLst>
              </a:tr>
            </a:tbl>
          </a:graphicData>
        </a:graphic>
      </p:graphicFrame>
      <p:sp>
        <p:nvSpPr>
          <p:cNvPr id="6" name="TextBox 5"/>
          <p:cNvSpPr txBox="1"/>
          <p:nvPr/>
        </p:nvSpPr>
        <p:spPr>
          <a:xfrm>
            <a:off x="2710036" y="3090719"/>
            <a:ext cx="6552728" cy="369332"/>
          </a:xfrm>
          <a:prstGeom prst="rect">
            <a:avLst/>
          </a:prstGeom>
          <a:noFill/>
        </p:spPr>
        <p:txBody>
          <a:bodyPr wrap="square" rtlCol="0">
            <a:spAutoFit/>
          </a:bodyPr>
          <a:lstStyle/>
          <a:p>
            <a:r>
              <a:rPr lang="en-US" dirty="0" smtClean="0"/>
              <a:t>Mantissa 6 bits.			      Exponent 5 bits.</a:t>
            </a:r>
            <a:endParaRPr lang="el-GR" dirty="0"/>
          </a:p>
        </p:txBody>
      </p:sp>
      <p:sp>
        <p:nvSpPr>
          <p:cNvPr id="7" name="TextBox 6"/>
          <p:cNvSpPr txBox="1"/>
          <p:nvPr/>
        </p:nvSpPr>
        <p:spPr>
          <a:xfrm>
            <a:off x="2133971" y="5367498"/>
            <a:ext cx="8383479" cy="369332"/>
          </a:xfrm>
          <a:prstGeom prst="rect">
            <a:avLst/>
          </a:prstGeom>
          <a:noFill/>
        </p:spPr>
        <p:txBody>
          <a:bodyPr wrap="square" rtlCol="0">
            <a:spAutoFit/>
          </a:bodyPr>
          <a:lstStyle/>
          <a:p>
            <a:r>
              <a:rPr lang="en-US" dirty="0" smtClean="0"/>
              <a:t>Mantissa 12 bits.			                                   Exponent 6 bits.</a:t>
            </a:r>
            <a:endParaRPr lang="el-GR" dirty="0"/>
          </a:p>
        </p:txBody>
      </p:sp>
    </p:spTree>
    <p:extLst>
      <p:ext uri="{BB962C8B-B14F-4D97-AF65-F5344CB8AC3E}">
        <p14:creationId xmlns:p14="http://schemas.microsoft.com/office/powerpoint/2010/main" val="342296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7649" y="116632"/>
            <a:ext cx="9144001" cy="1371600"/>
          </a:xfrm>
        </p:spPr>
        <p:txBody>
          <a:bodyPr>
            <a:normAutofit/>
          </a:bodyPr>
          <a:lstStyle/>
          <a:p>
            <a:pPr algn="ctr"/>
            <a:r>
              <a:rPr lang="en-US" dirty="0" smtClean="0"/>
              <a:t>PROJECT:</a:t>
            </a:r>
            <a:r>
              <a:rPr lang="en-US" dirty="0"/>
              <a:t/>
            </a:r>
            <a:br>
              <a:rPr lang="en-US" dirty="0"/>
            </a:br>
            <a:r>
              <a:rPr lang="en-US" sz="2700" dirty="0"/>
              <a:t>NEUROMORPHIC IMPLEMENTATION (FPGA</a:t>
            </a:r>
            <a:r>
              <a:rPr lang="en-US" sz="2700" dirty="0" smtClean="0"/>
              <a:t>)</a:t>
            </a:r>
            <a:endParaRPr lang="en-US" sz="2700" dirty="0"/>
          </a:p>
        </p:txBody>
      </p:sp>
      <p:pic>
        <p:nvPicPr>
          <p:cNvPr id="1026" name="Picture 2" descr="Î£ÏÎµÏÎ¹ÎºÎ® ÎµÎ¹ÎºÏÎ½Î±"/>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22750" y="1825625"/>
            <a:ext cx="7743325" cy="4351338"/>
          </a:xfrm>
          <a:prstGeom prst="rect">
            <a:avLst/>
          </a:prstGeom>
          <a:noFill/>
          <a:effectLst>
            <a:glow rad="1397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MULTIPLY FLOATING POINT</a:t>
            </a:r>
            <a:endParaRPr lang="el-GR" dirty="0"/>
          </a:p>
        </p:txBody>
      </p:sp>
      <p:sp>
        <p:nvSpPr>
          <p:cNvPr id="3" name="Content Placeholder 2"/>
          <p:cNvSpPr>
            <a:spLocks noGrp="1"/>
          </p:cNvSpPr>
          <p:nvPr>
            <p:ph idx="1"/>
          </p:nvPr>
        </p:nvSpPr>
        <p:spPr>
          <a:xfrm>
            <a:off x="189756" y="1340768"/>
            <a:ext cx="11593288" cy="5400600"/>
          </a:xfrm>
        </p:spPr>
        <p:txBody>
          <a:bodyPr>
            <a:normAutofit/>
          </a:bodyPr>
          <a:lstStyle/>
          <a:p>
            <a:pPr marL="0" indent="0">
              <a:buNone/>
            </a:pPr>
            <a:r>
              <a:rPr lang="en-US" sz="1400" dirty="0" smtClean="0"/>
              <a:t>module multiply</a:t>
            </a:r>
          </a:p>
          <a:p>
            <a:pPr marL="457063" lvl="1" indent="0">
              <a:buNone/>
            </a:pPr>
            <a:endParaRPr lang="en-US" sz="1400" dirty="0"/>
          </a:p>
          <a:p>
            <a:pPr marL="457063" lvl="1" indent="0">
              <a:buNone/>
            </a:pPr>
            <a:r>
              <a:rPr lang="en-US" sz="1400" dirty="0"/>
              <a:t>a</a:t>
            </a:r>
            <a:r>
              <a:rPr lang="en-US" sz="1400" dirty="0" smtClean="0"/>
              <a:t>ssign </a:t>
            </a:r>
            <a:r>
              <a:rPr lang="en-US" sz="1400" dirty="0" err="1" smtClean="0"/>
              <a:t>SignOut</a:t>
            </a:r>
            <a:r>
              <a:rPr lang="en-US" sz="1400" dirty="0" smtClean="0"/>
              <a:t> = </a:t>
            </a:r>
            <a:r>
              <a:rPr lang="en-US" sz="1400" dirty="0" err="1" smtClean="0"/>
              <a:t>SignA</a:t>
            </a:r>
            <a:r>
              <a:rPr lang="en-US" sz="1400" dirty="0" smtClean="0"/>
              <a:t> ~^ </a:t>
            </a:r>
            <a:r>
              <a:rPr lang="en-US" sz="1400" dirty="0" err="1" smtClean="0"/>
              <a:t>SignB</a:t>
            </a:r>
            <a:r>
              <a:rPr lang="en-US" sz="1400" dirty="0" smtClean="0"/>
              <a:t>;</a:t>
            </a:r>
          </a:p>
          <a:p>
            <a:pPr marL="457063" lvl="1" indent="0">
              <a:buNone/>
            </a:pPr>
            <a:endParaRPr lang="en-US" sz="1400" dirty="0"/>
          </a:p>
          <a:p>
            <a:pPr marL="457063" lvl="1" indent="0">
              <a:buNone/>
            </a:pPr>
            <a:r>
              <a:rPr lang="en-US" sz="1400" dirty="0" smtClean="0"/>
              <a:t>FA inst1 ( </a:t>
            </a:r>
            <a:r>
              <a:rPr lang="en-US" sz="1400" dirty="0" err="1" smtClean="0"/>
              <a:t>ExponentA</a:t>
            </a:r>
            <a:r>
              <a:rPr lang="en-US" sz="1400" dirty="0" smtClean="0"/>
              <a:t>[0], </a:t>
            </a:r>
            <a:r>
              <a:rPr lang="en-US" sz="1400" dirty="0" err="1" smtClean="0"/>
              <a:t>ExponentB</a:t>
            </a:r>
            <a:r>
              <a:rPr lang="en-US" sz="1400" dirty="0" smtClean="0"/>
              <a:t>[0]);</a:t>
            </a:r>
          </a:p>
          <a:p>
            <a:pPr marL="457063" lvl="1" indent="0">
              <a:buNone/>
            </a:pPr>
            <a:r>
              <a:rPr lang="en-US" sz="1400" dirty="0" smtClean="0"/>
              <a:t>…</a:t>
            </a:r>
          </a:p>
          <a:p>
            <a:pPr marL="457063" lvl="1" indent="0">
              <a:buNone/>
            </a:pPr>
            <a:r>
              <a:rPr lang="en-US" sz="1400" dirty="0" smtClean="0"/>
              <a:t>FA inst5 ( </a:t>
            </a:r>
            <a:r>
              <a:rPr lang="en-US" sz="1400" dirty="0" err="1" smtClean="0"/>
              <a:t>ExponentA</a:t>
            </a:r>
            <a:r>
              <a:rPr lang="en-US" sz="1400" dirty="0" smtClean="0"/>
              <a:t>[4], </a:t>
            </a:r>
            <a:r>
              <a:rPr lang="en-US" sz="1400" dirty="0" err="1" smtClean="0"/>
              <a:t>ExponentB</a:t>
            </a:r>
            <a:r>
              <a:rPr lang="en-US" sz="1400" dirty="0" smtClean="0"/>
              <a:t>[4]);</a:t>
            </a:r>
            <a:endParaRPr lang="en-US" sz="1400" dirty="0"/>
          </a:p>
          <a:p>
            <a:pPr marL="457063" lvl="1" indent="0">
              <a:buNone/>
            </a:pPr>
            <a:endParaRPr lang="en-US" sz="1400" dirty="0" smtClean="0"/>
          </a:p>
          <a:p>
            <a:pPr marL="457063" lvl="1" indent="0">
              <a:buNone/>
            </a:pPr>
            <a:r>
              <a:rPr lang="en-US" sz="1400" dirty="0" smtClean="0"/>
              <a:t>and (</a:t>
            </a:r>
            <a:r>
              <a:rPr lang="en-US" sz="1400" dirty="0" err="1" smtClean="0"/>
              <a:t>MantissaOut</a:t>
            </a:r>
            <a:r>
              <a:rPr lang="en-US" sz="1400" dirty="0" smtClean="0"/>
              <a:t>[0</a:t>
            </a:r>
            <a:r>
              <a:rPr lang="en-US" sz="1400" dirty="0"/>
              <a:t>], </a:t>
            </a:r>
            <a:r>
              <a:rPr lang="en-US" sz="1400" dirty="0" err="1"/>
              <a:t>MantissaA</a:t>
            </a:r>
            <a:r>
              <a:rPr lang="en-US" sz="1400" dirty="0"/>
              <a:t>[0], </a:t>
            </a:r>
            <a:r>
              <a:rPr lang="en-US" sz="1400" dirty="0" err="1"/>
              <a:t>MantissaB</a:t>
            </a:r>
            <a:r>
              <a:rPr lang="en-US" sz="1400" dirty="0"/>
              <a:t>[0]);</a:t>
            </a:r>
          </a:p>
          <a:p>
            <a:pPr marL="457063" lvl="1" indent="0">
              <a:buNone/>
            </a:pPr>
            <a:r>
              <a:rPr lang="en-US" sz="1400" dirty="0"/>
              <a:t>a</a:t>
            </a:r>
            <a:r>
              <a:rPr lang="en-US" sz="1400" dirty="0" smtClean="0"/>
              <a:t>nd (pp[1</a:t>
            </a:r>
            <a:r>
              <a:rPr lang="en-US" sz="1400" dirty="0"/>
              <a:t>], </a:t>
            </a:r>
            <a:r>
              <a:rPr lang="en-US" sz="1400" dirty="0" err="1"/>
              <a:t>MantissaA</a:t>
            </a:r>
            <a:r>
              <a:rPr lang="en-US" sz="1400" dirty="0"/>
              <a:t>[0], </a:t>
            </a:r>
            <a:r>
              <a:rPr lang="en-US" sz="1400" dirty="0" err="1"/>
              <a:t>MantissaB</a:t>
            </a:r>
            <a:r>
              <a:rPr lang="en-US" sz="1400" dirty="0"/>
              <a:t>[1</a:t>
            </a:r>
            <a:r>
              <a:rPr lang="en-US" sz="1400" dirty="0" smtClean="0"/>
              <a:t>]);</a:t>
            </a:r>
          </a:p>
          <a:p>
            <a:pPr marL="457063" lvl="1" indent="0">
              <a:buNone/>
            </a:pPr>
            <a:r>
              <a:rPr lang="en-US" sz="1400" dirty="0" smtClean="0"/>
              <a:t>…</a:t>
            </a:r>
          </a:p>
          <a:p>
            <a:pPr marL="457063" lvl="1" indent="0">
              <a:buNone/>
            </a:pPr>
            <a:r>
              <a:rPr lang="en-US" sz="1400" dirty="0"/>
              <a:t>a</a:t>
            </a:r>
            <a:r>
              <a:rPr lang="en-US" sz="1400" dirty="0" smtClean="0"/>
              <a:t>nd (pp[35</a:t>
            </a:r>
            <a:r>
              <a:rPr lang="en-US" sz="1400" dirty="0"/>
              <a:t>], </a:t>
            </a:r>
            <a:r>
              <a:rPr lang="en-US" sz="1400" dirty="0" err="1"/>
              <a:t>MantissaA</a:t>
            </a:r>
            <a:r>
              <a:rPr lang="en-US" sz="1400" dirty="0"/>
              <a:t>[5], </a:t>
            </a:r>
            <a:r>
              <a:rPr lang="en-US" sz="1400" dirty="0" err="1"/>
              <a:t>MantissaB</a:t>
            </a:r>
            <a:r>
              <a:rPr lang="en-US" sz="1400" dirty="0"/>
              <a:t>[5</a:t>
            </a:r>
            <a:r>
              <a:rPr lang="en-US" sz="1400" dirty="0" smtClean="0"/>
              <a:t>]);</a:t>
            </a:r>
            <a:endParaRPr lang="en-US" sz="1400" dirty="0"/>
          </a:p>
          <a:p>
            <a:pPr marL="457063" lvl="1" indent="0">
              <a:buNone/>
            </a:pPr>
            <a:endParaRPr lang="en-US" sz="1400" dirty="0" smtClean="0"/>
          </a:p>
          <a:p>
            <a:pPr marL="457063" lvl="1" indent="0">
              <a:buNone/>
            </a:pPr>
            <a:endParaRPr lang="en-US" sz="1400" dirty="0"/>
          </a:p>
          <a:p>
            <a:pPr marL="457063" lvl="1" indent="0">
              <a:buNone/>
            </a:pPr>
            <a:r>
              <a:rPr lang="pt-BR" sz="1400" dirty="0" smtClean="0"/>
              <a:t>HA  inst37  (pp[6</a:t>
            </a:r>
            <a:r>
              <a:rPr lang="pt-BR" sz="1400" dirty="0"/>
              <a:t>], pp[1], MantissaOut[1], r1c[0]);</a:t>
            </a:r>
          </a:p>
          <a:p>
            <a:pPr marL="457063" lvl="1" indent="0">
              <a:buNone/>
            </a:pPr>
            <a:r>
              <a:rPr lang="pt-BR" sz="1400" dirty="0" smtClean="0"/>
              <a:t>FA   inst38  (pp[7</a:t>
            </a:r>
            <a:r>
              <a:rPr lang="pt-BR" sz="1400" dirty="0"/>
              <a:t>], pp[2], r1c[0], r1s[1], r1c[1]);</a:t>
            </a:r>
          </a:p>
          <a:p>
            <a:pPr marL="457063" lvl="1" indent="0">
              <a:buNone/>
            </a:pPr>
            <a:r>
              <a:rPr lang="pt-BR" sz="1400" dirty="0" smtClean="0"/>
              <a:t>FA   inst39  (pp[8</a:t>
            </a:r>
            <a:r>
              <a:rPr lang="pt-BR" sz="1400" dirty="0"/>
              <a:t>], pp[3], r1c[1], r1s[2], r1c[2]);</a:t>
            </a:r>
          </a:p>
          <a:p>
            <a:pPr marL="457063" lvl="1" indent="0">
              <a:buNone/>
            </a:pPr>
            <a:r>
              <a:rPr lang="pt-BR" sz="1400" dirty="0" smtClean="0"/>
              <a:t>FA    inst40 (pp[9</a:t>
            </a:r>
            <a:r>
              <a:rPr lang="pt-BR" sz="1400" dirty="0"/>
              <a:t>], pp[4], r1c[2], r1s[3], r1c[3]);</a:t>
            </a:r>
          </a:p>
          <a:p>
            <a:pPr marL="457063" lvl="1" indent="0">
              <a:buNone/>
            </a:pPr>
            <a:r>
              <a:rPr lang="pt-BR" sz="1400" dirty="0" smtClean="0"/>
              <a:t>FA    inst41 (pp[10</a:t>
            </a:r>
            <a:r>
              <a:rPr lang="pt-BR" sz="1400" dirty="0"/>
              <a:t>], pp[5], r1c[3], r1s[4], r1c[4]);</a:t>
            </a:r>
            <a:endParaRPr lang="en-US" sz="1400" dirty="0"/>
          </a:p>
        </p:txBody>
      </p:sp>
      <p:cxnSp>
        <p:nvCxnSpPr>
          <p:cNvPr id="5" name="Straight Arrow Connector 4"/>
          <p:cNvCxnSpPr/>
          <p:nvPr/>
        </p:nvCxnSpPr>
        <p:spPr>
          <a:xfrm>
            <a:off x="3646140" y="1988840"/>
            <a:ext cx="18722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662364" y="1731752"/>
            <a:ext cx="3960440" cy="461665"/>
          </a:xfrm>
          <a:prstGeom prst="rect">
            <a:avLst/>
          </a:prstGeom>
          <a:noFill/>
        </p:spPr>
        <p:txBody>
          <a:bodyPr wrap="square" rtlCol="0">
            <a:spAutoFit/>
          </a:bodyPr>
          <a:lstStyle/>
          <a:p>
            <a:r>
              <a:rPr lang="en-US" sz="2400" dirty="0"/>
              <a:t>U</a:t>
            </a:r>
            <a:r>
              <a:rPr lang="en-US" sz="2400" dirty="0" smtClean="0"/>
              <a:t>se XNOR</a:t>
            </a:r>
            <a:endParaRPr lang="el-GR" sz="2400" dirty="0"/>
          </a:p>
        </p:txBody>
      </p:sp>
      <p:sp>
        <p:nvSpPr>
          <p:cNvPr id="7" name="Right Brace 6"/>
          <p:cNvSpPr/>
          <p:nvPr/>
        </p:nvSpPr>
        <p:spPr>
          <a:xfrm>
            <a:off x="4006180" y="2286992"/>
            <a:ext cx="360040" cy="85397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cxnSp>
        <p:nvCxnSpPr>
          <p:cNvPr id="8" name="Straight Arrow Connector 7"/>
          <p:cNvCxnSpPr/>
          <p:nvPr/>
        </p:nvCxnSpPr>
        <p:spPr>
          <a:xfrm>
            <a:off x="4582244" y="2713980"/>
            <a:ext cx="18722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53345" y="2483147"/>
            <a:ext cx="2880320" cy="461665"/>
          </a:xfrm>
          <a:prstGeom prst="rect">
            <a:avLst/>
          </a:prstGeom>
          <a:noFill/>
        </p:spPr>
        <p:txBody>
          <a:bodyPr wrap="square" rtlCol="0">
            <a:spAutoFit/>
          </a:bodyPr>
          <a:lstStyle/>
          <a:p>
            <a:r>
              <a:rPr lang="en-US" sz="2400" dirty="0" smtClean="0"/>
              <a:t>Add Exponent</a:t>
            </a:r>
            <a:endParaRPr lang="el-GR" sz="24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604" y="4149080"/>
            <a:ext cx="2300700" cy="2367581"/>
          </a:xfrm>
          <a:prstGeom prst="rect">
            <a:avLst/>
          </a:prstGeom>
        </p:spPr>
      </p:pic>
      <p:cxnSp>
        <p:nvCxnSpPr>
          <p:cNvPr id="11" name="Elbow Connector 10"/>
          <p:cNvCxnSpPr/>
          <p:nvPr/>
        </p:nvCxnSpPr>
        <p:spPr>
          <a:xfrm>
            <a:off x="4582244" y="3501008"/>
            <a:ext cx="5328592" cy="301565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6" idx="1"/>
          </p:cNvCxnSpPr>
          <p:nvPr/>
        </p:nvCxnSpPr>
        <p:spPr>
          <a:xfrm>
            <a:off x="3934172" y="3789040"/>
            <a:ext cx="5740084" cy="1267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9633665" y="5008834"/>
            <a:ext cx="277171" cy="3240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Left Brace 19"/>
          <p:cNvSpPr/>
          <p:nvPr/>
        </p:nvSpPr>
        <p:spPr>
          <a:xfrm>
            <a:off x="8182644" y="5008834"/>
            <a:ext cx="288032" cy="5804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21" name="TextBox 20"/>
          <p:cNvSpPr txBox="1"/>
          <p:nvPr/>
        </p:nvSpPr>
        <p:spPr>
          <a:xfrm>
            <a:off x="7750596" y="5114371"/>
            <a:ext cx="432048" cy="369332"/>
          </a:xfrm>
          <a:prstGeom prst="rect">
            <a:avLst/>
          </a:prstGeom>
          <a:noFill/>
        </p:spPr>
        <p:txBody>
          <a:bodyPr wrap="square" rtlCol="0">
            <a:spAutoFit/>
          </a:bodyPr>
          <a:lstStyle/>
          <a:p>
            <a:r>
              <a:rPr lang="en-US" dirty="0" smtClean="0"/>
              <a:t>+</a:t>
            </a:r>
            <a:endParaRPr lang="el-GR" dirty="0"/>
          </a:p>
        </p:txBody>
      </p:sp>
      <p:cxnSp>
        <p:nvCxnSpPr>
          <p:cNvPr id="23" name="Straight Arrow Connector 22"/>
          <p:cNvCxnSpPr/>
          <p:nvPr/>
        </p:nvCxnSpPr>
        <p:spPr>
          <a:xfrm flipV="1">
            <a:off x="4582244" y="5299037"/>
            <a:ext cx="3060340"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07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419" y="2852936"/>
            <a:ext cx="10512425" cy="1933096"/>
          </a:xfrm>
        </p:spPr>
      </p:pic>
      <p:pic>
        <p:nvPicPr>
          <p:cNvPr id="6" name="Content Placeholder 4" descr="Screen Clipping"/>
          <p:cNvPicPr>
            <a:picLocks noChangeAspect="1"/>
          </p:cNvPicPr>
          <p:nvPr/>
        </p:nvPicPr>
        <p:blipFill rotWithShape="1">
          <a:blip r:embed="rId3">
            <a:extLst>
              <a:ext uri="{28A0092B-C50C-407E-A947-70E740481C1C}">
                <a14:useLocalDpi xmlns:a14="http://schemas.microsoft.com/office/drawing/2010/main" val="0"/>
              </a:ext>
            </a:extLst>
          </a:blip>
          <a:srcRect r="71231" b="-575"/>
          <a:stretch/>
        </p:blipFill>
        <p:spPr>
          <a:xfrm>
            <a:off x="838419" y="2841816"/>
            <a:ext cx="3024336" cy="1944216"/>
          </a:xfrm>
          <a:prstGeom prst="rect">
            <a:avLst/>
          </a:prstGeom>
        </p:spPr>
      </p:pic>
      <p:sp>
        <p:nvSpPr>
          <p:cNvPr id="7" name="Title 1"/>
          <p:cNvSpPr>
            <a:spLocks noGrp="1"/>
          </p:cNvSpPr>
          <p:nvPr>
            <p:ph type="title"/>
          </p:nvPr>
        </p:nvSpPr>
        <p:spPr>
          <a:xfrm>
            <a:off x="837982" y="365126"/>
            <a:ext cx="10512862" cy="1325563"/>
          </a:xfrm>
        </p:spPr>
        <p:txBody>
          <a:bodyPr/>
          <a:lstStyle/>
          <a:p>
            <a:pPr algn="ctr"/>
            <a:r>
              <a:rPr lang="en-US" dirty="0"/>
              <a:t>MULTIPLY </a:t>
            </a:r>
            <a:r>
              <a:rPr lang="en-US" dirty="0" smtClean="0"/>
              <a:t>SIMULATION</a:t>
            </a:r>
            <a:endParaRPr lang="el-GR" dirty="0"/>
          </a:p>
        </p:txBody>
      </p:sp>
    </p:spTree>
    <p:extLst>
      <p:ext uri="{BB962C8B-B14F-4D97-AF65-F5344CB8AC3E}">
        <p14:creationId xmlns:p14="http://schemas.microsoft.com/office/powerpoint/2010/main" val="13607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 FLOATING POINT</a:t>
            </a:r>
            <a:endParaRPr lang="el-GR"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5132" y="2138042"/>
            <a:ext cx="6698560" cy="3726503"/>
          </a:xfrm>
        </p:spPr>
      </p:pic>
    </p:spTree>
    <p:extLst>
      <p:ext uri="{BB962C8B-B14F-4D97-AF65-F5344CB8AC3E}">
        <p14:creationId xmlns:p14="http://schemas.microsoft.com/office/powerpoint/2010/main" val="100391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 FLOATING POINT</a:t>
            </a:r>
            <a:endParaRPr lang="el-GR" dirty="0"/>
          </a:p>
        </p:txBody>
      </p:sp>
      <p:sp>
        <p:nvSpPr>
          <p:cNvPr id="3" name="Content Placeholder 2"/>
          <p:cNvSpPr>
            <a:spLocks noGrp="1"/>
          </p:cNvSpPr>
          <p:nvPr>
            <p:ph idx="1"/>
          </p:nvPr>
        </p:nvSpPr>
        <p:spPr/>
        <p:txBody>
          <a:bodyPr/>
          <a:lstStyle/>
          <a:p>
            <a:r>
              <a:rPr lang="en-US" dirty="0" smtClean="0"/>
              <a:t>INPUT</a:t>
            </a:r>
          </a:p>
          <a:p>
            <a:endParaRPr lang="en-US" dirty="0"/>
          </a:p>
          <a:p>
            <a:endParaRPr lang="en-US" dirty="0" smtClean="0"/>
          </a:p>
          <a:p>
            <a:endParaRPr lang="en-US" dirty="0"/>
          </a:p>
          <a:p>
            <a:r>
              <a:rPr lang="en-US" dirty="0" smtClean="0"/>
              <a:t>OUTPUT</a:t>
            </a:r>
            <a:endParaRPr lang="el-GR" dirty="0"/>
          </a:p>
        </p:txBody>
      </p:sp>
      <p:graphicFrame>
        <p:nvGraphicFramePr>
          <p:cNvPr id="4" name="Table 3"/>
          <p:cNvGraphicFramePr>
            <a:graphicFrameLocks noGrp="1"/>
          </p:cNvGraphicFramePr>
          <p:nvPr>
            <p:extLst>
              <p:ext uri="{D42A27DB-BD31-4B8C-83A1-F6EECF244321}">
                <p14:modId xmlns:p14="http://schemas.microsoft.com/office/powerpoint/2010/main" val="1208941920"/>
              </p:ext>
            </p:extLst>
          </p:nvPr>
        </p:nvGraphicFramePr>
        <p:xfrm>
          <a:off x="1671374" y="4725144"/>
          <a:ext cx="8846077" cy="370840"/>
        </p:xfrm>
        <a:graphic>
          <a:graphicData uri="http://schemas.openxmlformats.org/drawingml/2006/table">
            <a:tbl>
              <a:tblPr firstRow="1" bandRow="1">
                <a:tableStyleId>{5C22544A-7EE6-4342-B048-85BDC9FD1C3A}</a:tableStyleId>
              </a:tblPr>
              <a:tblGrid>
                <a:gridCol w="465583">
                  <a:extLst>
                    <a:ext uri="{9D8B030D-6E8A-4147-A177-3AD203B41FA5}">
                      <a16:colId xmlns:a16="http://schemas.microsoft.com/office/drawing/2014/main" val="89530751"/>
                    </a:ext>
                  </a:extLst>
                </a:gridCol>
                <a:gridCol w="465583">
                  <a:extLst>
                    <a:ext uri="{9D8B030D-6E8A-4147-A177-3AD203B41FA5}">
                      <a16:colId xmlns:a16="http://schemas.microsoft.com/office/drawing/2014/main" val="1863062150"/>
                    </a:ext>
                  </a:extLst>
                </a:gridCol>
                <a:gridCol w="465583">
                  <a:extLst>
                    <a:ext uri="{9D8B030D-6E8A-4147-A177-3AD203B41FA5}">
                      <a16:colId xmlns:a16="http://schemas.microsoft.com/office/drawing/2014/main" val="3691049151"/>
                    </a:ext>
                  </a:extLst>
                </a:gridCol>
                <a:gridCol w="465583">
                  <a:extLst>
                    <a:ext uri="{9D8B030D-6E8A-4147-A177-3AD203B41FA5}">
                      <a16:colId xmlns:a16="http://schemas.microsoft.com/office/drawing/2014/main" val="2042898607"/>
                    </a:ext>
                  </a:extLst>
                </a:gridCol>
                <a:gridCol w="465583">
                  <a:extLst>
                    <a:ext uri="{9D8B030D-6E8A-4147-A177-3AD203B41FA5}">
                      <a16:colId xmlns:a16="http://schemas.microsoft.com/office/drawing/2014/main" val="3854504015"/>
                    </a:ext>
                  </a:extLst>
                </a:gridCol>
                <a:gridCol w="465583">
                  <a:extLst>
                    <a:ext uri="{9D8B030D-6E8A-4147-A177-3AD203B41FA5}">
                      <a16:colId xmlns:a16="http://schemas.microsoft.com/office/drawing/2014/main" val="3325609880"/>
                    </a:ext>
                  </a:extLst>
                </a:gridCol>
                <a:gridCol w="465583">
                  <a:extLst>
                    <a:ext uri="{9D8B030D-6E8A-4147-A177-3AD203B41FA5}">
                      <a16:colId xmlns:a16="http://schemas.microsoft.com/office/drawing/2014/main" val="768405460"/>
                    </a:ext>
                  </a:extLst>
                </a:gridCol>
                <a:gridCol w="465583">
                  <a:extLst>
                    <a:ext uri="{9D8B030D-6E8A-4147-A177-3AD203B41FA5}">
                      <a16:colId xmlns:a16="http://schemas.microsoft.com/office/drawing/2014/main" val="821095352"/>
                    </a:ext>
                  </a:extLst>
                </a:gridCol>
                <a:gridCol w="465583">
                  <a:extLst>
                    <a:ext uri="{9D8B030D-6E8A-4147-A177-3AD203B41FA5}">
                      <a16:colId xmlns:a16="http://schemas.microsoft.com/office/drawing/2014/main" val="1108451040"/>
                    </a:ext>
                  </a:extLst>
                </a:gridCol>
                <a:gridCol w="465583">
                  <a:extLst>
                    <a:ext uri="{9D8B030D-6E8A-4147-A177-3AD203B41FA5}">
                      <a16:colId xmlns:a16="http://schemas.microsoft.com/office/drawing/2014/main" val="2247389189"/>
                    </a:ext>
                  </a:extLst>
                </a:gridCol>
                <a:gridCol w="465583">
                  <a:extLst>
                    <a:ext uri="{9D8B030D-6E8A-4147-A177-3AD203B41FA5}">
                      <a16:colId xmlns:a16="http://schemas.microsoft.com/office/drawing/2014/main" val="472634148"/>
                    </a:ext>
                  </a:extLst>
                </a:gridCol>
                <a:gridCol w="465583">
                  <a:extLst>
                    <a:ext uri="{9D8B030D-6E8A-4147-A177-3AD203B41FA5}">
                      <a16:colId xmlns:a16="http://schemas.microsoft.com/office/drawing/2014/main" val="117874557"/>
                    </a:ext>
                  </a:extLst>
                </a:gridCol>
                <a:gridCol w="465583">
                  <a:extLst>
                    <a:ext uri="{9D8B030D-6E8A-4147-A177-3AD203B41FA5}">
                      <a16:colId xmlns:a16="http://schemas.microsoft.com/office/drawing/2014/main" val="3650723249"/>
                    </a:ext>
                  </a:extLst>
                </a:gridCol>
                <a:gridCol w="465583">
                  <a:extLst>
                    <a:ext uri="{9D8B030D-6E8A-4147-A177-3AD203B41FA5}">
                      <a16:colId xmlns:a16="http://schemas.microsoft.com/office/drawing/2014/main" val="240135834"/>
                    </a:ext>
                  </a:extLst>
                </a:gridCol>
                <a:gridCol w="465583">
                  <a:extLst>
                    <a:ext uri="{9D8B030D-6E8A-4147-A177-3AD203B41FA5}">
                      <a16:colId xmlns:a16="http://schemas.microsoft.com/office/drawing/2014/main" val="235572550"/>
                    </a:ext>
                  </a:extLst>
                </a:gridCol>
                <a:gridCol w="465583">
                  <a:extLst>
                    <a:ext uri="{9D8B030D-6E8A-4147-A177-3AD203B41FA5}">
                      <a16:colId xmlns:a16="http://schemas.microsoft.com/office/drawing/2014/main" val="3038107333"/>
                    </a:ext>
                  </a:extLst>
                </a:gridCol>
                <a:gridCol w="465583">
                  <a:extLst>
                    <a:ext uri="{9D8B030D-6E8A-4147-A177-3AD203B41FA5}">
                      <a16:colId xmlns:a16="http://schemas.microsoft.com/office/drawing/2014/main" val="51821399"/>
                    </a:ext>
                  </a:extLst>
                </a:gridCol>
                <a:gridCol w="465583">
                  <a:extLst>
                    <a:ext uri="{9D8B030D-6E8A-4147-A177-3AD203B41FA5}">
                      <a16:colId xmlns:a16="http://schemas.microsoft.com/office/drawing/2014/main" val="3825793087"/>
                    </a:ext>
                  </a:extLst>
                </a:gridCol>
                <a:gridCol w="465583">
                  <a:extLst>
                    <a:ext uri="{9D8B030D-6E8A-4147-A177-3AD203B41FA5}">
                      <a16:colId xmlns:a16="http://schemas.microsoft.com/office/drawing/2014/main" val="348204122"/>
                    </a:ext>
                  </a:extLst>
                </a:gridCol>
              </a:tblGrid>
              <a:tr h="370840">
                <a:tc>
                  <a:txBody>
                    <a:bodyPr/>
                    <a:lstStyle/>
                    <a:p>
                      <a:r>
                        <a:rPr lang="en-US" dirty="0" smtClean="0"/>
                        <a:t>S</a:t>
                      </a:r>
                      <a:endParaRPr lang="el-GR" dirty="0"/>
                    </a:p>
                  </a:txBody>
                  <a:tcPr>
                    <a:solidFill>
                      <a:schemeClr val="accent2"/>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solidFill>
                          <a:srgbClr val="FF0000"/>
                        </a:solidFill>
                      </a:endParaRPr>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extLst>
                  <a:ext uri="{0D108BD9-81ED-4DB2-BD59-A6C34878D82A}">
                    <a16:rowId xmlns:a16="http://schemas.microsoft.com/office/drawing/2014/main" val="9175588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0484254"/>
              </p:ext>
            </p:extLst>
          </p:nvPr>
        </p:nvGraphicFramePr>
        <p:xfrm>
          <a:off x="1671373" y="2492896"/>
          <a:ext cx="8846077" cy="370840"/>
        </p:xfrm>
        <a:graphic>
          <a:graphicData uri="http://schemas.openxmlformats.org/drawingml/2006/table">
            <a:tbl>
              <a:tblPr firstRow="1" bandRow="1">
                <a:tableStyleId>{5C22544A-7EE6-4342-B048-85BDC9FD1C3A}</a:tableStyleId>
              </a:tblPr>
              <a:tblGrid>
                <a:gridCol w="465583">
                  <a:extLst>
                    <a:ext uri="{9D8B030D-6E8A-4147-A177-3AD203B41FA5}">
                      <a16:colId xmlns:a16="http://schemas.microsoft.com/office/drawing/2014/main" val="89530751"/>
                    </a:ext>
                  </a:extLst>
                </a:gridCol>
                <a:gridCol w="465583">
                  <a:extLst>
                    <a:ext uri="{9D8B030D-6E8A-4147-A177-3AD203B41FA5}">
                      <a16:colId xmlns:a16="http://schemas.microsoft.com/office/drawing/2014/main" val="1863062150"/>
                    </a:ext>
                  </a:extLst>
                </a:gridCol>
                <a:gridCol w="465583">
                  <a:extLst>
                    <a:ext uri="{9D8B030D-6E8A-4147-A177-3AD203B41FA5}">
                      <a16:colId xmlns:a16="http://schemas.microsoft.com/office/drawing/2014/main" val="3691049151"/>
                    </a:ext>
                  </a:extLst>
                </a:gridCol>
                <a:gridCol w="465583">
                  <a:extLst>
                    <a:ext uri="{9D8B030D-6E8A-4147-A177-3AD203B41FA5}">
                      <a16:colId xmlns:a16="http://schemas.microsoft.com/office/drawing/2014/main" val="2042898607"/>
                    </a:ext>
                  </a:extLst>
                </a:gridCol>
                <a:gridCol w="465583">
                  <a:extLst>
                    <a:ext uri="{9D8B030D-6E8A-4147-A177-3AD203B41FA5}">
                      <a16:colId xmlns:a16="http://schemas.microsoft.com/office/drawing/2014/main" val="3854504015"/>
                    </a:ext>
                  </a:extLst>
                </a:gridCol>
                <a:gridCol w="465583">
                  <a:extLst>
                    <a:ext uri="{9D8B030D-6E8A-4147-A177-3AD203B41FA5}">
                      <a16:colId xmlns:a16="http://schemas.microsoft.com/office/drawing/2014/main" val="3325609880"/>
                    </a:ext>
                  </a:extLst>
                </a:gridCol>
                <a:gridCol w="465583">
                  <a:extLst>
                    <a:ext uri="{9D8B030D-6E8A-4147-A177-3AD203B41FA5}">
                      <a16:colId xmlns:a16="http://schemas.microsoft.com/office/drawing/2014/main" val="768405460"/>
                    </a:ext>
                  </a:extLst>
                </a:gridCol>
                <a:gridCol w="465583">
                  <a:extLst>
                    <a:ext uri="{9D8B030D-6E8A-4147-A177-3AD203B41FA5}">
                      <a16:colId xmlns:a16="http://schemas.microsoft.com/office/drawing/2014/main" val="821095352"/>
                    </a:ext>
                  </a:extLst>
                </a:gridCol>
                <a:gridCol w="465583">
                  <a:extLst>
                    <a:ext uri="{9D8B030D-6E8A-4147-A177-3AD203B41FA5}">
                      <a16:colId xmlns:a16="http://schemas.microsoft.com/office/drawing/2014/main" val="1108451040"/>
                    </a:ext>
                  </a:extLst>
                </a:gridCol>
                <a:gridCol w="465583">
                  <a:extLst>
                    <a:ext uri="{9D8B030D-6E8A-4147-A177-3AD203B41FA5}">
                      <a16:colId xmlns:a16="http://schemas.microsoft.com/office/drawing/2014/main" val="2247389189"/>
                    </a:ext>
                  </a:extLst>
                </a:gridCol>
                <a:gridCol w="465583">
                  <a:extLst>
                    <a:ext uri="{9D8B030D-6E8A-4147-A177-3AD203B41FA5}">
                      <a16:colId xmlns:a16="http://schemas.microsoft.com/office/drawing/2014/main" val="472634148"/>
                    </a:ext>
                  </a:extLst>
                </a:gridCol>
                <a:gridCol w="465583">
                  <a:extLst>
                    <a:ext uri="{9D8B030D-6E8A-4147-A177-3AD203B41FA5}">
                      <a16:colId xmlns:a16="http://schemas.microsoft.com/office/drawing/2014/main" val="117874557"/>
                    </a:ext>
                  </a:extLst>
                </a:gridCol>
                <a:gridCol w="465583">
                  <a:extLst>
                    <a:ext uri="{9D8B030D-6E8A-4147-A177-3AD203B41FA5}">
                      <a16:colId xmlns:a16="http://schemas.microsoft.com/office/drawing/2014/main" val="3650723249"/>
                    </a:ext>
                  </a:extLst>
                </a:gridCol>
                <a:gridCol w="465583">
                  <a:extLst>
                    <a:ext uri="{9D8B030D-6E8A-4147-A177-3AD203B41FA5}">
                      <a16:colId xmlns:a16="http://schemas.microsoft.com/office/drawing/2014/main" val="240135834"/>
                    </a:ext>
                  </a:extLst>
                </a:gridCol>
                <a:gridCol w="465583">
                  <a:extLst>
                    <a:ext uri="{9D8B030D-6E8A-4147-A177-3AD203B41FA5}">
                      <a16:colId xmlns:a16="http://schemas.microsoft.com/office/drawing/2014/main" val="235572550"/>
                    </a:ext>
                  </a:extLst>
                </a:gridCol>
                <a:gridCol w="465583">
                  <a:extLst>
                    <a:ext uri="{9D8B030D-6E8A-4147-A177-3AD203B41FA5}">
                      <a16:colId xmlns:a16="http://schemas.microsoft.com/office/drawing/2014/main" val="3038107333"/>
                    </a:ext>
                  </a:extLst>
                </a:gridCol>
                <a:gridCol w="465583">
                  <a:extLst>
                    <a:ext uri="{9D8B030D-6E8A-4147-A177-3AD203B41FA5}">
                      <a16:colId xmlns:a16="http://schemas.microsoft.com/office/drawing/2014/main" val="51821399"/>
                    </a:ext>
                  </a:extLst>
                </a:gridCol>
                <a:gridCol w="465583">
                  <a:extLst>
                    <a:ext uri="{9D8B030D-6E8A-4147-A177-3AD203B41FA5}">
                      <a16:colId xmlns:a16="http://schemas.microsoft.com/office/drawing/2014/main" val="3825793087"/>
                    </a:ext>
                  </a:extLst>
                </a:gridCol>
                <a:gridCol w="465583">
                  <a:extLst>
                    <a:ext uri="{9D8B030D-6E8A-4147-A177-3AD203B41FA5}">
                      <a16:colId xmlns:a16="http://schemas.microsoft.com/office/drawing/2014/main" val="348204122"/>
                    </a:ext>
                  </a:extLst>
                </a:gridCol>
              </a:tblGrid>
              <a:tr h="370840">
                <a:tc>
                  <a:txBody>
                    <a:bodyPr/>
                    <a:lstStyle/>
                    <a:p>
                      <a:r>
                        <a:rPr lang="en-US" dirty="0" smtClean="0"/>
                        <a:t>S</a:t>
                      </a:r>
                      <a:endParaRPr lang="el-GR" dirty="0"/>
                    </a:p>
                  </a:txBody>
                  <a:tcPr>
                    <a:solidFill>
                      <a:schemeClr val="accent2"/>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solidFill>
                          <a:srgbClr val="FF0000"/>
                        </a:solidFill>
                      </a:endParaRPr>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extLst>
                  <a:ext uri="{0D108BD9-81ED-4DB2-BD59-A6C34878D82A}">
                    <a16:rowId xmlns:a16="http://schemas.microsoft.com/office/drawing/2014/main" val="91755886"/>
                  </a:ext>
                </a:extLst>
              </a:tr>
            </a:tbl>
          </a:graphicData>
        </a:graphic>
      </p:graphicFrame>
      <p:sp>
        <p:nvSpPr>
          <p:cNvPr id="6" name="TextBox 5"/>
          <p:cNvSpPr txBox="1"/>
          <p:nvPr/>
        </p:nvSpPr>
        <p:spPr>
          <a:xfrm>
            <a:off x="2133971" y="5367498"/>
            <a:ext cx="8383479" cy="369332"/>
          </a:xfrm>
          <a:prstGeom prst="rect">
            <a:avLst/>
          </a:prstGeom>
          <a:noFill/>
        </p:spPr>
        <p:txBody>
          <a:bodyPr wrap="square" rtlCol="0">
            <a:spAutoFit/>
          </a:bodyPr>
          <a:lstStyle/>
          <a:p>
            <a:r>
              <a:rPr lang="en-US" dirty="0" smtClean="0"/>
              <a:t>Mantissa 12 bits.			                                   Exponent 6 bits.</a:t>
            </a:r>
            <a:endParaRPr lang="el-GR" dirty="0"/>
          </a:p>
        </p:txBody>
      </p:sp>
      <p:sp>
        <p:nvSpPr>
          <p:cNvPr id="7" name="TextBox 6"/>
          <p:cNvSpPr txBox="1"/>
          <p:nvPr/>
        </p:nvSpPr>
        <p:spPr>
          <a:xfrm>
            <a:off x="2110643" y="2998672"/>
            <a:ext cx="8383479" cy="369332"/>
          </a:xfrm>
          <a:prstGeom prst="rect">
            <a:avLst/>
          </a:prstGeom>
          <a:noFill/>
        </p:spPr>
        <p:txBody>
          <a:bodyPr wrap="square" rtlCol="0">
            <a:spAutoFit/>
          </a:bodyPr>
          <a:lstStyle/>
          <a:p>
            <a:r>
              <a:rPr lang="en-US" dirty="0" smtClean="0"/>
              <a:t>Mantissa 12 bits.			                                   Exponent 6 bits.</a:t>
            </a:r>
            <a:endParaRPr lang="el-GR" dirty="0"/>
          </a:p>
        </p:txBody>
      </p:sp>
    </p:spTree>
    <p:extLst>
      <p:ext uri="{BB962C8B-B14F-4D97-AF65-F5344CB8AC3E}">
        <p14:creationId xmlns:p14="http://schemas.microsoft.com/office/powerpoint/2010/main" val="25924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3" y="-12068"/>
            <a:ext cx="10512862" cy="1325563"/>
          </a:xfrm>
        </p:spPr>
        <p:txBody>
          <a:bodyPr/>
          <a:lstStyle/>
          <a:p>
            <a:pPr algn="ctr"/>
            <a:r>
              <a:rPr lang="en-US" dirty="0"/>
              <a:t>ADD FLOATING POINT</a:t>
            </a:r>
            <a:endParaRPr lang="el-GR" dirty="0"/>
          </a:p>
        </p:txBody>
      </p:sp>
      <p:sp>
        <p:nvSpPr>
          <p:cNvPr id="3" name="Content Placeholder 2"/>
          <p:cNvSpPr>
            <a:spLocks noGrp="1"/>
          </p:cNvSpPr>
          <p:nvPr>
            <p:ph idx="1"/>
          </p:nvPr>
        </p:nvSpPr>
        <p:spPr>
          <a:xfrm>
            <a:off x="837982" y="1825625"/>
            <a:ext cx="4536350" cy="4351338"/>
          </a:xfrm>
        </p:spPr>
        <p:txBody>
          <a:bodyPr>
            <a:normAutofit fontScale="77500" lnSpcReduction="20000"/>
          </a:bodyPr>
          <a:lstStyle/>
          <a:p>
            <a:pPr marL="0" indent="0">
              <a:buNone/>
            </a:pPr>
            <a:r>
              <a:rPr lang="en-US" dirty="0" smtClean="0"/>
              <a:t>module</a:t>
            </a:r>
          </a:p>
          <a:p>
            <a:pPr marL="457063" lvl="1" indent="0">
              <a:buNone/>
            </a:pPr>
            <a:r>
              <a:rPr lang="en-US" dirty="0" smtClean="0"/>
              <a:t>if (</a:t>
            </a:r>
            <a:r>
              <a:rPr lang="en-US" dirty="0" err="1" smtClean="0"/>
              <a:t>ExponentA</a:t>
            </a:r>
            <a:r>
              <a:rPr lang="en-US" dirty="0" smtClean="0"/>
              <a:t> == </a:t>
            </a:r>
            <a:r>
              <a:rPr lang="en-US" dirty="0" err="1" smtClean="0"/>
              <a:t>ExponentB</a:t>
            </a:r>
            <a:r>
              <a:rPr lang="en-US" dirty="0" smtClean="0"/>
              <a:t>){</a:t>
            </a:r>
          </a:p>
          <a:p>
            <a:pPr marL="457063" lvl="1" indent="0">
              <a:buNone/>
            </a:pPr>
            <a:r>
              <a:rPr lang="en-US" dirty="0"/>
              <a:t>	</a:t>
            </a:r>
            <a:r>
              <a:rPr lang="en-US" dirty="0" err="1" smtClean="0"/>
              <a:t>MantissaA</a:t>
            </a:r>
            <a:r>
              <a:rPr lang="en-US" dirty="0" smtClean="0"/>
              <a:t>;	</a:t>
            </a:r>
            <a:r>
              <a:rPr lang="en-US" dirty="0" err="1" smtClean="0"/>
              <a:t>MantissaB</a:t>
            </a:r>
            <a:r>
              <a:rPr lang="en-US" dirty="0" smtClean="0"/>
              <a:t>;</a:t>
            </a:r>
          </a:p>
          <a:p>
            <a:pPr marL="457063" lvl="1" indent="0">
              <a:buNone/>
            </a:pPr>
            <a:r>
              <a:rPr lang="en-US" dirty="0"/>
              <a:t>	</a:t>
            </a:r>
            <a:r>
              <a:rPr lang="en-US" dirty="0" err="1" smtClean="0"/>
              <a:t>ExponentOut</a:t>
            </a:r>
            <a:r>
              <a:rPr lang="en-US" dirty="0" smtClean="0"/>
              <a:t> = </a:t>
            </a:r>
            <a:r>
              <a:rPr lang="en-US" dirty="0" err="1" smtClean="0"/>
              <a:t>ExponentA</a:t>
            </a:r>
            <a:r>
              <a:rPr lang="en-US" dirty="0" smtClean="0"/>
              <a:t>;</a:t>
            </a:r>
          </a:p>
          <a:p>
            <a:pPr marL="457063" lvl="1" indent="0">
              <a:buNone/>
            </a:pPr>
            <a:r>
              <a:rPr lang="en-US" dirty="0" smtClean="0"/>
              <a:t>}</a:t>
            </a:r>
          </a:p>
          <a:p>
            <a:pPr marL="457063" lvl="1" indent="0">
              <a:buNone/>
            </a:pPr>
            <a:r>
              <a:rPr lang="en-US" dirty="0" smtClean="0"/>
              <a:t>Else if (</a:t>
            </a:r>
            <a:r>
              <a:rPr lang="en-US" dirty="0" err="1" smtClean="0"/>
              <a:t>ExponentA</a:t>
            </a:r>
            <a:r>
              <a:rPr lang="en-US" dirty="0" smtClean="0"/>
              <a:t> &gt; </a:t>
            </a:r>
            <a:r>
              <a:rPr lang="en-US" dirty="0" err="1" smtClean="0"/>
              <a:t>ExponentB</a:t>
            </a:r>
            <a:r>
              <a:rPr lang="en-US" dirty="0" smtClean="0"/>
              <a:t>){</a:t>
            </a:r>
          </a:p>
          <a:p>
            <a:pPr marL="457063" lvl="1" indent="0">
              <a:buNone/>
            </a:pPr>
            <a:r>
              <a:rPr lang="en-US" dirty="0"/>
              <a:t>	</a:t>
            </a:r>
            <a:r>
              <a:rPr lang="en-US" dirty="0" smtClean="0"/>
              <a:t>diff = </a:t>
            </a:r>
            <a:r>
              <a:rPr lang="en-US" dirty="0" err="1" smtClean="0"/>
              <a:t>ExponentA</a:t>
            </a:r>
            <a:r>
              <a:rPr lang="en-US" dirty="0" smtClean="0"/>
              <a:t> – </a:t>
            </a:r>
            <a:r>
              <a:rPr lang="en-US" dirty="0" err="1" smtClean="0"/>
              <a:t>ExponentB</a:t>
            </a:r>
            <a:r>
              <a:rPr lang="en-US" dirty="0" smtClean="0"/>
              <a:t>;</a:t>
            </a:r>
          </a:p>
          <a:p>
            <a:pPr marL="457063" lvl="1" indent="0">
              <a:buNone/>
            </a:pPr>
            <a:r>
              <a:rPr lang="en-US" dirty="0"/>
              <a:t>	</a:t>
            </a:r>
            <a:r>
              <a:rPr lang="en-US" dirty="0" err="1" smtClean="0"/>
              <a:t>MantissaB</a:t>
            </a:r>
            <a:r>
              <a:rPr lang="en-US" dirty="0" smtClean="0"/>
              <a:t> &gt;&gt; diff;  </a:t>
            </a:r>
            <a:r>
              <a:rPr lang="en-US" dirty="0" err="1" smtClean="0"/>
              <a:t>MantissaA</a:t>
            </a:r>
            <a:r>
              <a:rPr lang="en-US" dirty="0" smtClean="0"/>
              <a:t>;</a:t>
            </a:r>
          </a:p>
          <a:p>
            <a:pPr marL="457063" lvl="1" indent="0">
              <a:buNone/>
            </a:pPr>
            <a:r>
              <a:rPr lang="en-US" dirty="0"/>
              <a:t>	</a:t>
            </a:r>
            <a:r>
              <a:rPr lang="en-US" dirty="0" err="1" smtClean="0"/>
              <a:t>ExponentOut</a:t>
            </a:r>
            <a:r>
              <a:rPr lang="en-US" dirty="0" smtClean="0"/>
              <a:t> = </a:t>
            </a:r>
            <a:r>
              <a:rPr lang="en-US" dirty="0" err="1" smtClean="0"/>
              <a:t>ExponentA</a:t>
            </a:r>
            <a:r>
              <a:rPr lang="en-US" dirty="0" smtClean="0"/>
              <a:t>;</a:t>
            </a:r>
          </a:p>
          <a:p>
            <a:pPr marL="457063" lvl="1" indent="0">
              <a:buNone/>
            </a:pPr>
            <a:r>
              <a:rPr lang="en-US" dirty="0" smtClean="0"/>
              <a:t>}</a:t>
            </a:r>
          </a:p>
          <a:p>
            <a:pPr marL="457063" lvl="1" indent="0">
              <a:buNone/>
            </a:pPr>
            <a:r>
              <a:rPr lang="en-US" dirty="0" smtClean="0"/>
              <a:t>Else {</a:t>
            </a:r>
          </a:p>
          <a:p>
            <a:pPr marL="457063" lvl="1" indent="0">
              <a:buNone/>
            </a:pPr>
            <a:r>
              <a:rPr lang="en-US" dirty="0"/>
              <a:t>	</a:t>
            </a:r>
            <a:r>
              <a:rPr lang="en-US" dirty="0" smtClean="0"/>
              <a:t>diff = </a:t>
            </a:r>
            <a:r>
              <a:rPr lang="en-US" dirty="0" err="1" smtClean="0"/>
              <a:t>ExponentB</a:t>
            </a:r>
            <a:r>
              <a:rPr lang="en-US" dirty="0"/>
              <a:t> </a:t>
            </a:r>
            <a:r>
              <a:rPr lang="en-US" dirty="0" smtClean="0"/>
              <a:t>– </a:t>
            </a:r>
            <a:r>
              <a:rPr lang="en-US" dirty="0" err="1" smtClean="0"/>
              <a:t>ExponentA</a:t>
            </a:r>
            <a:r>
              <a:rPr lang="en-US" dirty="0" smtClean="0"/>
              <a:t>;</a:t>
            </a:r>
          </a:p>
          <a:p>
            <a:pPr marL="457063" lvl="1" indent="0">
              <a:buNone/>
            </a:pPr>
            <a:r>
              <a:rPr lang="en-US" dirty="0"/>
              <a:t>	</a:t>
            </a:r>
            <a:r>
              <a:rPr lang="en-US" dirty="0" err="1" smtClean="0"/>
              <a:t>MantissaA</a:t>
            </a:r>
            <a:r>
              <a:rPr lang="en-US" dirty="0" smtClean="0"/>
              <a:t> &gt;&gt; diff;  </a:t>
            </a:r>
            <a:r>
              <a:rPr lang="en-US" dirty="0" err="1" smtClean="0"/>
              <a:t>MantissaB</a:t>
            </a:r>
            <a:r>
              <a:rPr lang="en-US" dirty="0" smtClean="0"/>
              <a:t>;</a:t>
            </a:r>
          </a:p>
          <a:p>
            <a:pPr marL="457063" lvl="1" indent="0">
              <a:buNone/>
            </a:pPr>
            <a:r>
              <a:rPr lang="en-US" dirty="0"/>
              <a:t>	</a:t>
            </a:r>
            <a:r>
              <a:rPr lang="en-US" dirty="0" err="1" smtClean="0"/>
              <a:t>ExponentOut</a:t>
            </a:r>
            <a:r>
              <a:rPr lang="en-US" dirty="0" smtClean="0"/>
              <a:t> = </a:t>
            </a:r>
            <a:r>
              <a:rPr lang="en-US" dirty="0" err="1" smtClean="0"/>
              <a:t>ExponentB</a:t>
            </a:r>
            <a:r>
              <a:rPr lang="en-US" dirty="0" smtClean="0"/>
              <a:t>;</a:t>
            </a:r>
          </a:p>
          <a:p>
            <a:pPr marL="457063" lvl="1" indent="0">
              <a:buNone/>
            </a:pPr>
            <a:r>
              <a:rPr lang="en-US" dirty="0"/>
              <a:t>}</a:t>
            </a:r>
            <a:r>
              <a:rPr lang="en-US" dirty="0" smtClean="0"/>
              <a:t> </a:t>
            </a:r>
          </a:p>
          <a:p>
            <a:pPr marL="457063" lvl="1" indent="0">
              <a:buNone/>
            </a:pPr>
            <a:r>
              <a:rPr lang="en-US" dirty="0" smtClean="0"/>
              <a:t> </a:t>
            </a:r>
            <a:endParaRPr lang="el-GR" dirty="0"/>
          </a:p>
        </p:txBody>
      </p:sp>
      <p:sp>
        <p:nvSpPr>
          <p:cNvPr id="4" name="Content Placeholder 2"/>
          <p:cNvSpPr txBox="1">
            <a:spLocks/>
          </p:cNvSpPr>
          <p:nvPr/>
        </p:nvSpPr>
        <p:spPr>
          <a:xfrm>
            <a:off x="6094413" y="1040774"/>
            <a:ext cx="5904655" cy="5851847"/>
          </a:xfrm>
          <a:prstGeom prst="rect">
            <a:avLst/>
          </a:prstGeom>
        </p:spPr>
        <p:txBody>
          <a:bodyPr vert="horz" lIns="91440" tIns="45720" rIns="91440" bIns="45720" rtlCol="0">
            <a:normAutofit fontScale="77500" lnSpcReduction="20000"/>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en-US" dirty="0" smtClean="0"/>
              <a:t>module</a:t>
            </a:r>
          </a:p>
          <a:p>
            <a:pPr marL="457063" lvl="1" indent="0">
              <a:buFont typeface="Arial" panose="020B0604020202020204" pitchFamily="34" charset="0"/>
              <a:buNone/>
            </a:pPr>
            <a:r>
              <a:rPr lang="en-US" dirty="0" smtClean="0"/>
              <a:t>if (</a:t>
            </a:r>
            <a:r>
              <a:rPr lang="en-US" dirty="0" err="1" smtClean="0"/>
              <a:t>SignA</a:t>
            </a:r>
            <a:r>
              <a:rPr lang="en-US" dirty="0" smtClean="0"/>
              <a:t> == 1 &amp;&amp; </a:t>
            </a:r>
            <a:r>
              <a:rPr lang="en-US" dirty="0" err="1" smtClean="0"/>
              <a:t>SignB</a:t>
            </a:r>
            <a:r>
              <a:rPr lang="en-US" dirty="0" smtClean="0"/>
              <a:t> == 1){</a:t>
            </a:r>
          </a:p>
          <a:p>
            <a:pPr marL="457063" lvl="1" indent="0">
              <a:buFont typeface="Arial" panose="020B0604020202020204" pitchFamily="34" charset="0"/>
              <a:buNone/>
            </a:pPr>
            <a:r>
              <a:rPr lang="en-US" dirty="0" smtClean="0"/>
              <a:t>	</a:t>
            </a:r>
            <a:r>
              <a:rPr lang="en-US" dirty="0" err="1" smtClean="0"/>
              <a:t>SignOut</a:t>
            </a:r>
            <a:r>
              <a:rPr lang="en-US" dirty="0" smtClean="0"/>
              <a:t> = 1;</a:t>
            </a:r>
          </a:p>
          <a:p>
            <a:pPr marL="457063" lvl="1" indent="0">
              <a:buNone/>
            </a:pPr>
            <a:r>
              <a:rPr lang="en-US" dirty="0"/>
              <a:t>	</a:t>
            </a:r>
            <a:r>
              <a:rPr lang="en-US" dirty="0" err="1" smtClean="0"/>
              <a:t>MantissaA</a:t>
            </a:r>
            <a:r>
              <a:rPr lang="en-US" dirty="0" smtClean="0"/>
              <a:t> + </a:t>
            </a:r>
            <a:r>
              <a:rPr lang="en-US" dirty="0" err="1" smtClean="0"/>
              <a:t>MantissaB</a:t>
            </a:r>
            <a:endParaRPr lang="en-US" dirty="0" smtClean="0"/>
          </a:p>
          <a:p>
            <a:pPr marL="457063" lvl="1" indent="0">
              <a:buFont typeface="Arial" panose="020B0604020202020204" pitchFamily="34" charset="0"/>
              <a:buNone/>
            </a:pPr>
            <a:r>
              <a:rPr lang="en-US" dirty="0"/>
              <a:t>	</a:t>
            </a:r>
            <a:r>
              <a:rPr lang="en-US" dirty="0" smtClean="0"/>
              <a:t>}</a:t>
            </a:r>
          </a:p>
          <a:p>
            <a:pPr marL="457063" lvl="1" indent="0">
              <a:buNone/>
            </a:pPr>
            <a:r>
              <a:rPr lang="en-US" dirty="0" smtClean="0"/>
              <a:t>Else if </a:t>
            </a:r>
            <a:r>
              <a:rPr lang="en-US" dirty="0"/>
              <a:t>(</a:t>
            </a:r>
            <a:r>
              <a:rPr lang="en-US" dirty="0" err="1"/>
              <a:t>SignA</a:t>
            </a:r>
            <a:r>
              <a:rPr lang="en-US" dirty="0"/>
              <a:t> == </a:t>
            </a:r>
            <a:r>
              <a:rPr lang="en-US" dirty="0" smtClean="0"/>
              <a:t>0 </a:t>
            </a:r>
            <a:r>
              <a:rPr lang="en-US" dirty="0"/>
              <a:t>&amp;&amp; </a:t>
            </a:r>
            <a:r>
              <a:rPr lang="en-US" dirty="0" err="1"/>
              <a:t>SignB</a:t>
            </a:r>
            <a:r>
              <a:rPr lang="en-US" dirty="0"/>
              <a:t> == </a:t>
            </a:r>
            <a:r>
              <a:rPr lang="en-US" dirty="0" smtClean="0"/>
              <a:t>0){</a:t>
            </a:r>
            <a:endParaRPr lang="en-US" dirty="0"/>
          </a:p>
          <a:p>
            <a:pPr marL="457063" lvl="1" indent="0">
              <a:buNone/>
            </a:pPr>
            <a:r>
              <a:rPr lang="en-US" dirty="0"/>
              <a:t>	</a:t>
            </a:r>
            <a:r>
              <a:rPr lang="en-US" dirty="0" err="1"/>
              <a:t>SignOut</a:t>
            </a:r>
            <a:r>
              <a:rPr lang="en-US" dirty="0"/>
              <a:t> = </a:t>
            </a:r>
            <a:r>
              <a:rPr lang="en-US" dirty="0" smtClean="0"/>
              <a:t>0;</a:t>
            </a:r>
            <a:endParaRPr lang="en-US" dirty="0"/>
          </a:p>
          <a:p>
            <a:pPr marL="457063" lvl="1" indent="0">
              <a:buNone/>
            </a:pPr>
            <a:r>
              <a:rPr lang="en-US" dirty="0"/>
              <a:t>	</a:t>
            </a:r>
            <a:r>
              <a:rPr lang="en-US" dirty="0" err="1" smtClean="0"/>
              <a:t>MantissaA</a:t>
            </a:r>
            <a:r>
              <a:rPr lang="en-US" dirty="0" smtClean="0"/>
              <a:t> + </a:t>
            </a:r>
            <a:r>
              <a:rPr lang="en-US" dirty="0" err="1" smtClean="0"/>
              <a:t>MantissaB</a:t>
            </a:r>
            <a:endParaRPr lang="en-US" dirty="0"/>
          </a:p>
          <a:p>
            <a:pPr marL="457063" lvl="1" indent="0">
              <a:buNone/>
            </a:pPr>
            <a:r>
              <a:rPr lang="en-US" dirty="0"/>
              <a:t>}</a:t>
            </a:r>
          </a:p>
          <a:p>
            <a:pPr marL="457063" lvl="1" indent="0">
              <a:buNone/>
            </a:pPr>
            <a:r>
              <a:rPr lang="en-US" dirty="0" smtClean="0"/>
              <a:t>Else if </a:t>
            </a:r>
            <a:r>
              <a:rPr lang="en-US" dirty="0"/>
              <a:t>(</a:t>
            </a:r>
            <a:r>
              <a:rPr lang="en-US" dirty="0" err="1"/>
              <a:t>SignA</a:t>
            </a:r>
            <a:r>
              <a:rPr lang="en-US" dirty="0"/>
              <a:t> == </a:t>
            </a:r>
            <a:r>
              <a:rPr lang="en-US" dirty="0" smtClean="0"/>
              <a:t>0 </a:t>
            </a:r>
            <a:r>
              <a:rPr lang="en-US" dirty="0"/>
              <a:t>&amp;&amp; </a:t>
            </a:r>
            <a:r>
              <a:rPr lang="en-US" dirty="0" err="1"/>
              <a:t>SignB</a:t>
            </a:r>
            <a:r>
              <a:rPr lang="en-US" dirty="0"/>
              <a:t> == </a:t>
            </a:r>
            <a:r>
              <a:rPr lang="en-US" dirty="0" smtClean="0"/>
              <a:t>1){</a:t>
            </a:r>
          </a:p>
          <a:p>
            <a:pPr marL="457063" lvl="1" indent="0">
              <a:buNone/>
            </a:pPr>
            <a:r>
              <a:rPr lang="en-US" dirty="0"/>
              <a:t>	</a:t>
            </a:r>
            <a:r>
              <a:rPr lang="en-US" dirty="0" smtClean="0"/>
              <a:t>if (</a:t>
            </a:r>
            <a:r>
              <a:rPr lang="en-US" dirty="0" err="1" smtClean="0"/>
              <a:t>MantissaA</a:t>
            </a:r>
            <a:r>
              <a:rPr lang="en-US" dirty="0" smtClean="0"/>
              <a:t> &gt; </a:t>
            </a:r>
            <a:r>
              <a:rPr lang="en-US" dirty="0" err="1" smtClean="0"/>
              <a:t>MantissaB</a:t>
            </a:r>
            <a:r>
              <a:rPr lang="en-US" dirty="0" smtClean="0"/>
              <a:t>){</a:t>
            </a:r>
            <a:endParaRPr lang="en-US" dirty="0"/>
          </a:p>
          <a:p>
            <a:pPr marL="914126" lvl="2" indent="0">
              <a:buNone/>
            </a:pPr>
            <a:r>
              <a:rPr lang="en-US" dirty="0"/>
              <a:t>	</a:t>
            </a:r>
            <a:r>
              <a:rPr lang="en-US" dirty="0" err="1"/>
              <a:t>SignOut</a:t>
            </a:r>
            <a:r>
              <a:rPr lang="en-US" dirty="0"/>
              <a:t> = </a:t>
            </a:r>
            <a:r>
              <a:rPr lang="en-US" dirty="0" smtClean="0"/>
              <a:t>0;</a:t>
            </a:r>
            <a:endParaRPr lang="en-US" dirty="0"/>
          </a:p>
          <a:p>
            <a:pPr marL="914126" lvl="2" indent="0">
              <a:buNone/>
            </a:pPr>
            <a:r>
              <a:rPr lang="en-US" dirty="0"/>
              <a:t>	</a:t>
            </a:r>
            <a:r>
              <a:rPr lang="en-US" dirty="0" err="1" smtClean="0"/>
              <a:t>MantissaA</a:t>
            </a:r>
            <a:r>
              <a:rPr lang="en-US" dirty="0" smtClean="0"/>
              <a:t> - </a:t>
            </a:r>
            <a:r>
              <a:rPr lang="en-US" dirty="0" err="1" smtClean="0"/>
              <a:t>MantissaB</a:t>
            </a:r>
            <a:endParaRPr lang="en-US" dirty="0" smtClean="0"/>
          </a:p>
          <a:p>
            <a:pPr marL="457063" lvl="1" indent="0">
              <a:buNone/>
            </a:pPr>
            <a:r>
              <a:rPr lang="en-US" dirty="0"/>
              <a:t>	</a:t>
            </a:r>
            <a:r>
              <a:rPr lang="en-US" dirty="0" smtClean="0"/>
              <a:t>}</a:t>
            </a:r>
          </a:p>
          <a:p>
            <a:pPr marL="457063" lvl="1" indent="0">
              <a:buNone/>
            </a:pPr>
            <a:r>
              <a:rPr lang="en-US" dirty="0"/>
              <a:t>	</a:t>
            </a:r>
            <a:r>
              <a:rPr lang="en-US" dirty="0" smtClean="0"/>
              <a:t>else { </a:t>
            </a:r>
          </a:p>
          <a:p>
            <a:pPr marL="914126" lvl="2" indent="0">
              <a:buNone/>
            </a:pPr>
            <a:r>
              <a:rPr lang="en-US" dirty="0"/>
              <a:t>	</a:t>
            </a:r>
            <a:r>
              <a:rPr lang="en-US" dirty="0" err="1" smtClean="0"/>
              <a:t>SignOut</a:t>
            </a:r>
            <a:r>
              <a:rPr lang="en-US" dirty="0" smtClean="0"/>
              <a:t> </a:t>
            </a:r>
            <a:r>
              <a:rPr lang="en-US" dirty="0"/>
              <a:t>= </a:t>
            </a:r>
            <a:r>
              <a:rPr lang="en-US" dirty="0" smtClean="0"/>
              <a:t>1;</a:t>
            </a:r>
            <a:endParaRPr lang="en-US" dirty="0"/>
          </a:p>
          <a:p>
            <a:pPr marL="914126" lvl="2" indent="0">
              <a:buNone/>
            </a:pPr>
            <a:r>
              <a:rPr lang="en-US" dirty="0"/>
              <a:t>	</a:t>
            </a:r>
            <a:r>
              <a:rPr lang="en-US" dirty="0" err="1" smtClean="0"/>
              <a:t>MantissaB</a:t>
            </a:r>
            <a:r>
              <a:rPr lang="en-US" dirty="0" smtClean="0"/>
              <a:t> -  </a:t>
            </a:r>
            <a:r>
              <a:rPr lang="en-US" dirty="0" err="1" smtClean="0"/>
              <a:t>MantissaA</a:t>
            </a:r>
            <a:endParaRPr lang="en-US" dirty="0"/>
          </a:p>
          <a:p>
            <a:pPr marL="914126" lvl="2" indent="0">
              <a:buNone/>
            </a:pPr>
            <a:r>
              <a:rPr lang="en-US" dirty="0" smtClean="0"/>
              <a:t> 	}</a:t>
            </a:r>
            <a:endParaRPr lang="en-US" dirty="0"/>
          </a:p>
          <a:p>
            <a:pPr marL="457063" lvl="1" indent="0">
              <a:buNone/>
            </a:pPr>
            <a:r>
              <a:rPr lang="en-US" dirty="0" smtClean="0"/>
              <a:t>}</a:t>
            </a:r>
          </a:p>
          <a:p>
            <a:pPr marL="457063" lvl="1" indent="0">
              <a:buNone/>
            </a:pPr>
            <a:r>
              <a:rPr lang="en-US" dirty="0" smtClean="0"/>
              <a:t>Else if (</a:t>
            </a:r>
            <a:r>
              <a:rPr lang="en-US" dirty="0" err="1" smtClean="0"/>
              <a:t>SignA</a:t>
            </a:r>
            <a:r>
              <a:rPr lang="en-US" dirty="0"/>
              <a:t> </a:t>
            </a:r>
            <a:r>
              <a:rPr lang="en-US" dirty="0" smtClean="0"/>
              <a:t>== 1 &amp;&amp; </a:t>
            </a:r>
            <a:r>
              <a:rPr lang="en-US" dirty="0" err="1" smtClean="0"/>
              <a:t>SignB</a:t>
            </a:r>
            <a:r>
              <a:rPr lang="en-US" dirty="0" smtClean="0"/>
              <a:t> == 0){</a:t>
            </a:r>
          </a:p>
          <a:p>
            <a:pPr marL="457063" lvl="1" indent="0">
              <a:buNone/>
            </a:pPr>
            <a:r>
              <a:rPr lang="en-US" dirty="0"/>
              <a:t>}</a:t>
            </a:r>
          </a:p>
          <a:p>
            <a:pPr marL="457063" lvl="1" indent="0">
              <a:buFont typeface="Arial" panose="020B0604020202020204" pitchFamily="34" charset="0"/>
              <a:buNone/>
            </a:pPr>
            <a:r>
              <a:rPr lang="en-US" dirty="0" smtClean="0"/>
              <a:t> </a:t>
            </a:r>
            <a:endParaRPr lang="el-GR" dirty="0"/>
          </a:p>
        </p:txBody>
      </p:sp>
    </p:spTree>
    <p:extLst>
      <p:ext uri="{BB962C8B-B14F-4D97-AF65-F5344CB8AC3E}">
        <p14:creationId xmlns:p14="http://schemas.microsoft.com/office/powerpoint/2010/main" val="12348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 SIMULATION</a:t>
            </a:r>
            <a:endParaRPr lang="el-GR"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93192"/>
            <a:ext cx="10512425" cy="2216203"/>
          </a:xfrm>
        </p:spPr>
      </p:pic>
      <p:pic>
        <p:nvPicPr>
          <p:cNvPr id="8" name="Content Placeholder 4" descr="Screen Clipping"/>
          <p:cNvPicPr>
            <a:picLocks noChangeAspect="1"/>
          </p:cNvPicPr>
          <p:nvPr/>
        </p:nvPicPr>
        <p:blipFill rotWithShape="1">
          <a:blip r:embed="rId2">
            <a:extLst>
              <a:ext uri="{28A0092B-C50C-407E-A947-70E740481C1C}">
                <a14:useLocalDpi xmlns:a14="http://schemas.microsoft.com/office/drawing/2010/main" val="0"/>
              </a:ext>
            </a:extLst>
          </a:blip>
          <a:srcRect r="71999" b="-1779"/>
          <a:stretch/>
        </p:blipFill>
        <p:spPr>
          <a:xfrm>
            <a:off x="837982" y="2893192"/>
            <a:ext cx="2943572" cy="2255616"/>
          </a:xfrm>
          <a:prstGeom prst="rect">
            <a:avLst/>
          </a:prstGeom>
        </p:spPr>
      </p:pic>
    </p:spTree>
    <p:extLst>
      <p:ext uri="{BB962C8B-B14F-4D97-AF65-F5344CB8AC3E}">
        <p14:creationId xmlns:p14="http://schemas.microsoft.com/office/powerpoint/2010/main" val="307205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Neuromorphic – Activation functions</a:t>
            </a:r>
            <a:endParaRPr lang="el-GR" dirty="0"/>
          </a:p>
        </p:txBody>
      </p:sp>
      <p:sp>
        <p:nvSpPr>
          <p:cNvPr id="3" name="Content Placeholder 2"/>
          <p:cNvSpPr>
            <a:spLocks noGrp="1"/>
          </p:cNvSpPr>
          <p:nvPr>
            <p:ph idx="1"/>
          </p:nvPr>
        </p:nvSpPr>
        <p:spPr>
          <a:xfrm>
            <a:off x="477788" y="1825625"/>
            <a:ext cx="11089232" cy="4351338"/>
          </a:xfrm>
        </p:spPr>
        <p:txBody>
          <a:bodyPr>
            <a:normAutofit/>
          </a:bodyPr>
          <a:lstStyle/>
          <a:p>
            <a:pPr marL="0" indent="0">
              <a:buNone/>
            </a:pPr>
            <a:r>
              <a:rPr lang="en-US" dirty="0" smtClean="0"/>
              <a:t>1.Step Function:</a:t>
            </a:r>
          </a:p>
          <a:p>
            <a:pPr marL="457063" lvl="1" indent="0">
              <a:buNone/>
            </a:pPr>
            <a:r>
              <a:rPr lang="en-US" dirty="0" smtClean="0"/>
              <a:t> Activation function A = “activated” if Y &gt; threshold. Binary activation.</a:t>
            </a:r>
          </a:p>
          <a:p>
            <a:pPr marL="457063" lvl="1" indent="0">
              <a:buNone/>
            </a:pPr>
            <a:r>
              <a:rPr lang="en-US" dirty="0" err="1" smtClean="0"/>
              <a:t>Problem:more</a:t>
            </a:r>
            <a:r>
              <a:rPr lang="en-US" dirty="0" smtClean="0"/>
              <a:t> than 1 neuron is “activated”.</a:t>
            </a:r>
            <a:endParaRPr lang="en-US" dirty="0"/>
          </a:p>
          <a:p>
            <a:pPr marL="0" indent="0">
              <a:buNone/>
            </a:pPr>
            <a:r>
              <a:rPr lang="en-US" dirty="0" smtClean="0"/>
              <a:t>2.Linear Function:</a:t>
            </a:r>
          </a:p>
          <a:p>
            <a:pPr marL="457063" lvl="1" indent="0">
              <a:buNone/>
            </a:pPr>
            <a:r>
              <a:rPr lang="en-US" dirty="0" smtClean="0"/>
              <a:t>A=cx. A straight line function where activation is proportional to input. Range(-∞,∞)</a:t>
            </a:r>
          </a:p>
          <a:p>
            <a:pPr marL="457063" lvl="1" indent="0">
              <a:buNone/>
            </a:pPr>
            <a:r>
              <a:rPr lang="en-US" dirty="0" smtClean="0"/>
              <a:t>If more than 1 neuron is “activated”, we could take the max. No binary activation.</a:t>
            </a:r>
          </a:p>
          <a:p>
            <a:pPr marL="457063" lvl="1" indent="0">
              <a:buNone/>
            </a:pPr>
            <a:r>
              <a:rPr lang="en-US" dirty="0" smtClean="0"/>
              <a:t>Problem: lost the ability of stacking layers.</a:t>
            </a:r>
          </a:p>
          <a:p>
            <a:pPr marL="0" indent="0">
              <a:buNone/>
            </a:pPr>
            <a:r>
              <a:rPr lang="en-US" dirty="0" smtClean="0"/>
              <a:t>3.Sigmoid Function:</a:t>
            </a:r>
          </a:p>
          <a:p>
            <a:pPr marL="457063" lvl="1" indent="0">
              <a:buNone/>
            </a:pPr>
            <a:r>
              <a:rPr lang="en-US" dirty="0" smtClean="0"/>
              <a:t>It is </a:t>
            </a:r>
            <a:r>
              <a:rPr lang="en-US" dirty="0" err="1" smtClean="0"/>
              <a:t>nolinear</a:t>
            </a:r>
            <a:r>
              <a:rPr lang="en-US" dirty="0" smtClean="0"/>
              <a:t> and give analog activation. Range(0,1).</a:t>
            </a:r>
          </a:p>
          <a:p>
            <a:pPr marL="457063" lvl="1" indent="0">
              <a:buNone/>
            </a:pPr>
            <a:r>
              <a:rPr lang="en-US" dirty="0" smtClean="0"/>
              <a:t>Ability of stacking layers.</a:t>
            </a:r>
          </a:p>
          <a:p>
            <a:pPr marL="457063" lvl="1" indent="0">
              <a:buNone/>
            </a:pPr>
            <a:endParaRPr lang="en-US" dirty="0" smtClean="0"/>
          </a:p>
        </p:txBody>
      </p:sp>
      <p:pic>
        <p:nvPicPr>
          <p:cNvPr id="4" name="Picture 2" descr="ÎÏÎ¿ÏÎ­Î»ÎµÏÎ¼Î± ÎµÎ¹ÎºÏÎ½Î±Ï Î³Î¹Î± sigmoid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2684" y="4690016"/>
            <a:ext cx="3243337"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99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Neuromorphic – Activation functions</a:t>
            </a:r>
            <a:endParaRPr lang="el-GR" dirty="0"/>
          </a:p>
        </p:txBody>
      </p:sp>
      <p:sp>
        <p:nvSpPr>
          <p:cNvPr id="3" name="Content Placeholder 2"/>
          <p:cNvSpPr>
            <a:spLocks noGrp="1"/>
          </p:cNvSpPr>
          <p:nvPr>
            <p:ph idx="1"/>
          </p:nvPr>
        </p:nvSpPr>
        <p:spPr/>
        <p:txBody>
          <a:bodyPr/>
          <a:lstStyle/>
          <a:p>
            <a:pPr marL="0" indent="0">
              <a:buNone/>
            </a:pPr>
            <a:r>
              <a:rPr lang="en-US" dirty="0" smtClean="0"/>
              <a:t>4.Tanh Function:</a:t>
            </a:r>
          </a:p>
          <a:p>
            <a:pPr marL="457063" lvl="1" indent="0">
              <a:buNone/>
            </a:pPr>
            <a:r>
              <a:rPr lang="en-US" dirty="0" smtClean="0"/>
              <a:t>This look very similar to sigmoid. Range (-1,1).</a:t>
            </a:r>
            <a:endParaRPr lang="en-US" dirty="0"/>
          </a:p>
          <a:p>
            <a:pPr marL="457063" lvl="1" indent="0">
              <a:buNone/>
            </a:pPr>
            <a:r>
              <a:rPr lang="en-US" dirty="0" smtClean="0"/>
              <a:t>It is </a:t>
            </a:r>
            <a:r>
              <a:rPr lang="en-US" dirty="0" err="1" smtClean="0"/>
              <a:t>nolinear</a:t>
            </a:r>
            <a:r>
              <a:rPr lang="en-US" dirty="0" smtClean="0"/>
              <a:t> and we can stack layers.</a:t>
            </a:r>
          </a:p>
          <a:p>
            <a:pPr marL="457063" lvl="1" indent="0">
              <a:buNone/>
            </a:pPr>
            <a:endParaRPr lang="en-US" dirty="0"/>
          </a:p>
          <a:p>
            <a:pPr marL="0" indent="0">
              <a:buNone/>
            </a:pPr>
            <a:endParaRPr lang="en-US" dirty="0" smtClean="0"/>
          </a:p>
          <a:p>
            <a:pPr marL="0" indent="0">
              <a:buNone/>
            </a:pPr>
            <a:r>
              <a:rPr lang="en-US" dirty="0" smtClean="0"/>
              <a:t>5.ReLu:</a:t>
            </a:r>
            <a:endParaRPr lang="el-GR" dirty="0"/>
          </a:p>
          <a:p>
            <a:pPr marL="457063" lvl="1" indent="0">
              <a:buNone/>
            </a:pPr>
            <a:r>
              <a:rPr lang="en-US" dirty="0" smtClean="0"/>
              <a:t>Output x (if x&gt;0 and 0 otherwise). Range(0,∞).</a:t>
            </a:r>
          </a:p>
          <a:p>
            <a:pPr marL="457063" lvl="1" indent="0">
              <a:buNone/>
            </a:pPr>
            <a:r>
              <a:rPr lang="en-US" dirty="0" smtClean="0"/>
              <a:t>It is </a:t>
            </a:r>
            <a:r>
              <a:rPr lang="en-US" dirty="0" err="1" smtClean="0"/>
              <a:t>nolinear</a:t>
            </a:r>
            <a:r>
              <a:rPr lang="en-US" dirty="0" smtClean="0"/>
              <a:t> and we can stack layers.</a:t>
            </a:r>
          </a:p>
          <a:p>
            <a:pPr marL="457063" lvl="1" indent="0">
              <a:buNone/>
            </a:pPr>
            <a:r>
              <a:rPr lang="en-US" dirty="0" smtClean="0"/>
              <a:t>Fewer neurons are firing so the network is lighter.</a:t>
            </a:r>
            <a:endParaRPr lang="el-GR" dirty="0"/>
          </a:p>
        </p:txBody>
      </p:sp>
      <p:pic>
        <p:nvPicPr>
          <p:cNvPr id="4" name="Picture 4" descr="ÎÏÎ¿ÏÎ­Î»ÎµÏÎ¼Î± ÎµÎ¹ÎºÏÎ½Î±Ï Î³Î¹Î± tanh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540" y="1690689"/>
            <a:ext cx="3337338" cy="216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ÎÏÎ¿ÏÎ­Î»ÎµÏÎ¼Î± ÎµÎ¹ÎºÏÎ½Î±Ï Î³Î¹Î± Re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7534" y="3900741"/>
            <a:ext cx="3096344" cy="2411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10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ACTIVATION FUNCTION</a:t>
            </a:r>
            <a:endParaRPr lang="el-GR" dirty="0"/>
          </a:p>
        </p:txBody>
      </p:sp>
      <p:sp>
        <p:nvSpPr>
          <p:cNvPr id="3" name="Content Placeholder 2"/>
          <p:cNvSpPr>
            <a:spLocks noGrp="1"/>
          </p:cNvSpPr>
          <p:nvPr>
            <p:ph idx="1"/>
          </p:nvPr>
        </p:nvSpPr>
        <p:spPr/>
        <p:txBody>
          <a:bodyPr/>
          <a:lstStyle/>
          <a:p>
            <a:r>
              <a:rPr lang="en-US" dirty="0" smtClean="0"/>
              <a:t>INPUT</a:t>
            </a:r>
          </a:p>
          <a:p>
            <a:endParaRPr lang="en-US" dirty="0"/>
          </a:p>
          <a:p>
            <a:endParaRPr lang="en-US" dirty="0" smtClean="0"/>
          </a:p>
          <a:p>
            <a:endParaRPr lang="en-US" dirty="0"/>
          </a:p>
          <a:p>
            <a:r>
              <a:rPr lang="en-US" dirty="0" smtClean="0"/>
              <a:t>OUTPUT</a:t>
            </a:r>
            <a:endParaRPr lang="el-GR" dirty="0"/>
          </a:p>
        </p:txBody>
      </p:sp>
      <p:graphicFrame>
        <p:nvGraphicFramePr>
          <p:cNvPr id="5" name="Table 4"/>
          <p:cNvGraphicFramePr>
            <a:graphicFrameLocks noGrp="1"/>
          </p:cNvGraphicFramePr>
          <p:nvPr>
            <p:extLst>
              <p:ext uri="{D42A27DB-BD31-4B8C-83A1-F6EECF244321}">
                <p14:modId xmlns:p14="http://schemas.microsoft.com/office/powerpoint/2010/main" val="4148044768"/>
              </p:ext>
            </p:extLst>
          </p:nvPr>
        </p:nvGraphicFramePr>
        <p:xfrm>
          <a:off x="1557851" y="2564904"/>
          <a:ext cx="8846077" cy="370840"/>
        </p:xfrm>
        <a:graphic>
          <a:graphicData uri="http://schemas.openxmlformats.org/drawingml/2006/table">
            <a:tbl>
              <a:tblPr firstRow="1" bandRow="1">
                <a:tableStyleId>{5C22544A-7EE6-4342-B048-85BDC9FD1C3A}</a:tableStyleId>
              </a:tblPr>
              <a:tblGrid>
                <a:gridCol w="465583">
                  <a:extLst>
                    <a:ext uri="{9D8B030D-6E8A-4147-A177-3AD203B41FA5}">
                      <a16:colId xmlns:a16="http://schemas.microsoft.com/office/drawing/2014/main" val="89530751"/>
                    </a:ext>
                  </a:extLst>
                </a:gridCol>
                <a:gridCol w="465583">
                  <a:extLst>
                    <a:ext uri="{9D8B030D-6E8A-4147-A177-3AD203B41FA5}">
                      <a16:colId xmlns:a16="http://schemas.microsoft.com/office/drawing/2014/main" val="1863062150"/>
                    </a:ext>
                  </a:extLst>
                </a:gridCol>
                <a:gridCol w="465583">
                  <a:extLst>
                    <a:ext uri="{9D8B030D-6E8A-4147-A177-3AD203B41FA5}">
                      <a16:colId xmlns:a16="http://schemas.microsoft.com/office/drawing/2014/main" val="3691049151"/>
                    </a:ext>
                  </a:extLst>
                </a:gridCol>
                <a:gridCol w="465583">
                  <a:extLst>
                    <a:ext uri="{9D8B030D-6E8A-4147-A177-3AD203B41FA5}">
                      <a16:colId xmlns:a16="http://schemas.microsoft.com/office/drawing/2014/main" val="2042898607"/>
                    </a:ext>
                  </a:extLst>
                </a:gridCol>
                <a:gridCol w="465583">
                  <a:extLst>
                    <a:ext uri="{9D8B030D-6E8A-4147-A177-3AD203B41FA5}">
                      <a16:colId xmlns:a16="http://schemas.microsoft.com/office/drawing/2014/main" val="3854504015"/>
                    </a:ext>
                  </a:extLst>
                </a:gridCol>
                <a:gridCol w="465583">
                  <a:extLst>
                    <a:ext uri="{9D8B030D-6E8A-4147-A177-3AD203B41FA5}">
                      <a16:colId xmlns:a16="http://schemas.microsoft.com/office/drawing/2014/main" val="3325609880"/>
                    </a:ext>
                  </a:extLst>
                </a:gridCol>
                <a:gridCol w="465583">
                  <a:extLst>
                    <a:ext uri="{9D8B030D-6E8A-4147-A177-3AD203B41FA5}">
                      <a16:colId xmlns:a16="http://schemas.microsoft.com/office/drawing/2014/main" val="768405460"/>
                    </a:ext>
                  </a:extLst>
                </a:gridCol>
                <a:gridCol w="465583">
                  <a:extLst>
                    <a:ext uri="{9D8B030D-6E8A-4147-A177-3AD203B41FA5}">
                      <a16:colId xmlns:a16="http://schemas.microsoft.com/office/drawing/2014/main" val="821095352"/>
                    </a:ext>
                  </a:extLst>
                </a:gridCol>
                <a:gridCol w="465583">
                  <a:extLst>
                    <a:ext uri="{9D8B030D-6E8A-4147-A177-3AD203B41FA5}">
                      <a16:colId xmlns:a16="http://schemas.microsoft.com/office/drawing/2014/main" val="1108451040"/>
                    </a:ext>
                  </a:extLst>
                </a:gridCol>
                <a:gridCol w="465583">
                  <a:extLst>
                    <a:ext uri="{9D8B030D-6E8A-4147-A177-3AD203B41FA5}">
                      <a16:colId xmlns:a16="http://schemas.microsoft.com/office/drawing/2014/main" val="2247389189"/>
                    </a:ext>
                  </a:extLst>
                </a:gridCol>
                <a:gridCol w="465583">
                  <a:extLst>
                    <a:ext uri="{9D8B030D-6E8A-4147-A177-3AD203B41FA5}">
                      <a16:colId xmlns:a16="http://schemas.microsoft.com/office/drawing/2014/main" val="472634148"/>
                    </a:ext>
                  </a:extLst>
                </a:gridCol>
                <a:gridCol w="465583">
                  <a:extLst>
                    <a:ext uri="{9D8B030D-6E8A-4147-A177-3AD203B41FA5}">
                      <a16:colId xmlns:a16="http://schemas.microsoft.com/office/drawing/2014/main" val="117874557"/>
                    </a:ext>
                  </a:extLst>
                </a:gridCol>
                <a:gridCol w="465583">
                  <a:extLst>
                    <a:ext uri="{9D8B030D-6E8A-4147-A177-3AD203B41FA5}">
                      <a16:colId xmlns:a16="http://schemas.microsoft.com/office/drawing/2014/main" val="3650723249"/>
                    </a:ext>
                  </a:extLst>
                </a:gridCol>
                <a:gridCol w="465583">
                  <a:extLst>
                    <a:ext uri="{9D8B030D-6E8A-4147-A177-3AD203B41FA5}">
                      <a16:colId xmlns:a16="http://schemas.microsoft.com/office/drawing/2014/main" val="240135834"/>
                    </a:ext>
                  </a:extLst>
                </a:gridCol>
                <a:gridCol w="465583">
                  <a:extLst>
                    <a:ext uri="{9D8B030D-6E8A-4147-A177-3AD203B41FA5}">
                      <a16:colId xmlns:a16="http://schemas.microsoft.com/office/drawing/2014/main" val="235572550"/>
                    </a:ext>
                  </a:extLst>
                </a:gridCol>
                <a:gridCol w="465583">
                  <a:extLst>
                    <a:ext uri="{9D8B030D-6E8A-4147-A177-3AD203B41FA5}">
                      <a16:colId xmlns:a16="http://schemas.microsoft.com/office/drawing/2014/main" val="3038107333"/>
                    </a:ext>
                  </a:extLst>
                </a:gridCol>
                <a:gridCol w="465583">
                  <a:extLst>
                    <a:ext uri="{9D8B030D-6E8A-4147-A177-3AD203B41FA5}">
                      <a16:colId xmlns:a16="http://schemas.microsoft.com/office/drawing/2014/main" val="51821399"/>
                    </a:ext>
                  </a:extLst>
                </a:gridCol>
                <a:gridCol w="465583">
                  <a:extLst>
                    <a:ext uri="{9D8B030D-6E8A-4147-A177-3AD203B41FA5}">
                      <a16:colId xmlns:a16="http://schemas.microsoft.com/office/drawing/2014/main" val="3825793087"/>
                    </a:ext>
                  </a:extLst>
                </a:gridCol>
                <a:gridCol w="465583">
                  <a:extLst>
                    <a:ext uri="{9D8B030D-6E8A-4147-A177-3AD203B41FA5}">
                      <a16:colId xmlns:a16="http://schemas.microsoft.com/office/drawing/2014/main" val="348204122"/>
                    </a:ext>
                  </a:extLst>
                </a:gridCol>
              </a:tblGrid>
              <a:tr h="370840">
                <a:tc>
                  <a:txBody>
                    <a:bodyPr/>
                    <a:lstStyle/>
                    <a:p>
                      <a:r>
                        <a:rPr lang="en-US" dirty="0" smtClean="0"/>
                        <a:t>S</a:t>
                      </a:r>
                      <a:endParaRPr lang="el-GR" dirty="0"/>
                    </a:p>
                  </a:txBody>
                  <a:tcPr>
                    <a:solidFill>
                      <a:schemeClr val="accent2"/>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solidFill>
                          <a:srgbClr val="FF0000"/>
                        </a:solidFill>
                      </a:endParaRPr>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extLst>
                  <a:ext uri="{0D108BD9-81ED-4DB2-BD59-A6C34878D82A}">
                    <a16:rowId xmlns:a16="http://schemas.microsoft.com/office/drawing/2014/main" val="91755886"/>
                  </a:ext>
                </a:extLst>
              </a:tr>
            </a:tbl>
          </a:graphicData>
        </a:graphic>
      </p:graphicFrame>
      <p:sp>
        <p:nvSpPr>
          <p:cNvPr id="6" name="TextBox 5"/>
          <p:cNvSpPr txBox="1"/>
          <p:nvPr/>
        </p:nvSpPr>
        <p:spPr>
          <a:xfrm>
            <a:off x="2020448" y="3207258"/>
            <a:ext cx="8383479" cy="369332"/>
          </a:xfrm>
          <a:prstGeom prst="rect">
            <a:avLst/>
          </a:prstGeom>
          <a:noFill/>
        </p:spPr>
        <p:txBody>
          <a:bodyPr wrap="square" rtlCol="0">
            <a:spAutoFit/>
          </a:bodyPr>
          <a:lstStyle/>
          <a:p>
            <a:r>
              <a:rPr lang="en-US" dirty="0" smtClean="0"/>
              <a:t>Mantissa 12 bits.			                                   Exponent 6 bits.</a:t>
            </a:r>
            <a:endParaRPr lang="el-GR" dirty="0"/>
          </a:p>
        </p:txBody>
      </p:sp>
      <p:graphicFrame>
        <p:nvGraphicFramePr>
          <p:cNvPr id="7" name="Table 6"/>
          <p:cNvGraphicFramePr>
            <a:graphicFrameLocks noGrp="1"/>
          </p:cNvGraphicFramePr>
          <p:nvPr>
            <p:extLst>
              <p:ext uri="{D42A27DB-BD31-4B8C-83A1-F6EECF244321}">
                <p14:modId xmlns:p14="http://schemas.microsoft.com/office/powerpoint/2010/main" val="1236179401"/>
              </p:ext>
            </p:extLst>
          </p:nvPr>
        </p:nvGraphicFramePr>
        <p:xfrm>
          <a:off x="1845940" y="4653136"/>
          <a:ext cx="8125884" cy="365633"/>
        </p:xfrm>
        <a:graphic>
          <a:graphicData uri="http://schemas.openxmlformats.org/drawingml/2006/table">
            <a:tbl>
              <a:tblPr firstRow="1" bandRow="1">
                <a:tableStyleId>{5C22544A-7EE6-4342-B048-85BDC9FD1C3A}</a:tableStyleId>
              </a:tblPr>
              <a:tblGrid>
                <a:gridCol w="677157">
                  <a:extLst>
                    <a:ext uri="{9D8B030D-6E8A-4147-A177-3AD203B41FA5}">
                      <a16:colId xmlns:a16="http://schemas.microsoft.com/office/drawing/2014/main" val="2773736112"/>
                    </a:ext>
                  </a:extLst>
                </a:gridCol>
                <a:gridCol w="677157">
                  <a:extLst>
                    <a:ext uri="{9D8B030D-6E8A-4147-A177-3AD203B41FA5}">
                      <a16:colId xmlns:a16="http://schemas.microsoft.com/office/drawing/2014/main" val="3441275538"/>
                    </a:ext>
                  </a:extLst>
                </a:gridCol>
                <a:gridCol w="677157">
                  <a:extLst>
                    <a:ext uri="{9D8B030D-6E8A-4147-A177-3AD203B41FA5}">
                      <a16:colId xmlns:a16="http://schemas.microsoft.com/office/drawing/2014/main" val="1231151375"/>
                    </a:ext>
                  </a:extLst>
                </a:gridCol>
                <a:gridCol w="677157">
                  <a:extLst>
                    <a:ext uri="{9D8B030D-6E8A-4147-A177-3AD203B41FA5}">
                      <a16:colId xmlns:a16="http://schemas.microsoft.com/office/drawing/2014/main" val="215283739"/>
                    </a:ext>
                  </a:extLst>
                </a:gridCol>
                <a:gridCol w="677157">
                  <a:extLst>
                    <a:ext uri="{9D8B030D-6E8A-4147-A177-3AD203B41FA5}">
                      <a16:colId xmlns:a16="http://schemas.microsoft.com/office/drawing/2014/main" val="2709869256"/>
                    </a:ext>
                  </a:extLst>
                </a:gridCol>
                <a:gridCol w="677157">
                  <a:extLst>
                    <a:ext uri="{9D8B030D-6E8A-4147-A177-3AD203B41FA5}">
                      <a16:colId xmlns:a16="http://schemas.microsoft.com/office/drawing/2014/main" val="1498243948"/>
                    </a:ext>
                  </a:extLst>
                </a:gridCol>
                <a:gridCol w="677157">
                  <a:extLst>
                    <a:ext uri="{9D8B030D-6E8A-4147-A177-3AD203B41FA5}">
                      <a16:colId xmlns:a16="http://schemas.microsoft.com/office/drawing/2014/main" val="292597333"/>
                    </a:ext>
                  </a:extLst>
                </a:gridCol>
                <a:gridCol w="677157">
                  <a:extLst>
                    <a:ext uri="{9D8B030D-6E8A-4147-A177-3AD203B41FA5}">
                      <a16:colId xmlns:a16="http://schemas.microsoft.com/office/drawing/2014/main" val="3792864436"/>
                    </a:ext>
                  </a:extLst>
                </a:gridCol>
                <a:gridCol w="677157">
                  <a:extLst>
                    <a:ext uri="{9D8B030D-6E8A-4147-A177-3AD203B41FA5}">
                      <a16:colId xmlns:a16="http://schemas.microsoft.com/office/drawing/2014/main" val="1621236526"/>
                    </a:ext>
                  </a:extLst>
                </a:gridCol>
                <a:gridCol w="677157">
                  <a:extLst>
                    <a:ext uri="{9D8B030D-6E8A-4147-A177-3AD203B41FA5}">
                      <a16:colId xmlns:a16="http://schemas.microsoft.com/office/drawing/2014/main" val="2429867276"/>
                    </a:ext>
                  </a:extLst>
                </a:gridCol>
                <a:gridCol w="677157">
                  <a:extLst>
                    <a:ext uri="{9D8B030D-6E8A-4147-A177-3AD203B41FA5}">
                      <a16:colId xmlns:a16="http://schemas.microsoft.com/office/drawing/2014/main" val="3685052886"/>
                    </a:ext>
                  </a:extLst>
                </a:gridCol>
                <a:gridCol w="677157">
                  <a:extLst>
                    <a:ext uri="{9D8B030D-6E8A-4147-A177-3AD203B41FA5}">
                      <a16:colId xmlns:a16="http://schemas.microsoft.com/office/drawing/2014/main" val="3873529464"/>
                    </a:ext>
                  </a:extLst>
                </a:gridCol>
              </a:tblGrid>
              <a:tr h="0">
                <a:tc>
                  <a:txBody>
                    <a:bodyPr/>
                    <a:lstStyle/>
                    <a:p>
                      <a:r>
                        <a:rPr lang="en-US" dirty="0" smtClean="0"/>
                        <a:t>S</a:t>
                      </a:r>
                      <a:endParaRPr lang="el-GR" dirty="0"/>
                    </a:p>
                  </a:txBody>
                  <a:tcPr>
                    <a:solidFill>
                      <a:schemeClr val="accent2"/>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M</a:t>
                      </a:r>
                      <a:endParaRPr lang="el-GR" dirty="0"/>
                    </a:p>
                  </a:txBody>
                  <a:tcPr>
                    <a:solidFill>
                      <a:srgbClr val="00B05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tc>
                  <a:txBody>
                    <a:bodyPr/>
                    <a:lstStyle/>
                    <a:p>
                      <a:r>
                        <a:rPr lang="en-US" dirty="0" smtClean="0"/>
                        <a:t>E</a:t>
                      </a:r>
                      <a:endParaRPr lang="el-GR" dirty="0"/>
                    </a:p>
                  </a:txBody>
                  <a:tcPr>
                    <a:solidFill>
                      <a:srgbClr val="FF0000"/>
                    </a:solidFill>
                  </a:tcPr>
                </a:tc>
                <a:extLst>
                  <a:ext uri="{0D108BD9-81ED-4DB2-BD59-A6C34878D82A}">
                    <a16:rowId xmlns:a16="http://schemas.microsoft.com/office/drawing/2014/main" val="1325703517"/>
                  </a:ext>
                </a:extLst>
              </a:tr>
            </a:tbl>
          </a:graphicData>
        </a:graphic>
      </p:graphicFrame>
      <p:sp>
        <p:nvSpPr>
          <p:cNvPr id="8" name="TextBox 7"/>
          <p:cNvSpPr txBox="1"/>
          <p:nvPr/>
        </p:nvSpPr>
        <p:spPr>
          <a:xfrm>
            <a:off x="2524506" y="5250959"/>
            <a:ext cx="6552728" cy="369332"/>
          </a:xfrm>
          <a:prstGeom prst="rect">
            <a:avLst/>
          </a:prstGeom>
          <a:noFill/>
        </p:spPr>
        <p:txBody>
          <a:bodyPr wrap="square" rtlCol="0">
            <a:spAutoFit/>
          </a:bodyPr>
          <a:lstStyle/>
          <a:p>
            <a:r>
              <a:rPr lang="en-US" dirty="0" smtClean="0"/>
              <a:t>Mantissa 6 bits.			      Exponent 5 bits.</a:t>
            </a:r>
            <a:endParaRPr lang="el-GR" dirty="0"/>
          </a:p>
        </p:txBody>
      </p:sp>
    </p:spTree>
    <p:extLst>
      <p:ext uri="{BB962C8B-B14F-4D97-AF65-F5344CB8AC3E}">
        <p14:creationId xmlns:p14="http://schemas.microsoft.com/office/powerpoint/2010/main" val="122579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ΤΑΝΗ</a:t>
            </a:r>
            <a:endParaRPr lang="el-GR" dirty="0"/>
          </a:p>
        </p:txBody>
      </p:sp>
      <p:pic>
        <p:nvPicPr>
          <p:cNvPr id="6" name="Picture 4" descr="ÎÏÎ¿ÏÎ­Î»ÎµÏÎ¼Î± ÎµÎ¹ÎºÏÎ½Î±Ï Î³Î¹Î± tanh fun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1441" y="1268760"/>
            <a:ext cx="7085943" cy="458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are Neural Networks?</a:t>
            </a:r>
            <a:endParaRPr lang="el-GR" dirty="0"/>
          </a:p>
        </p:txBody>
      </p:sp>
      <p:sp>
        <p:nvSpPr>
          <p:cNvPr id="3" name="Content Placeholder 2"/>
          <p:cNvSpPr>
            <a:spLocks noGrp="1"/>
          </p:cNvSpPr>
          <p:nvPr>
            <p:ph idx="1"/>
          </p:nvPr>
        </p:nvSpPr>
        <p:spPr/>
        <p:txBody>
          <a:bodyPr/>
          <a:lstStyle/>
          <a:p>
            <a:r>
              <a:rPr lang="en-US" dirty="0" smtClean="0"/>
              <a:t>Artificial neural networks are computing systems inspired by biological neural networks.</a:t>
            </a:r>
          </a:p>
          <a:p>
            <a:endParaRPr lang="en-US" dirty="0"/>
          </a:p>
          <a:p>
            <a:r>
              <a:rPr lang="en-US" dirty="0" smtClean="0"/>
              <a:t>The neural network it isn’t an algorithm, but a framework for many different machine learning algorithms.</a:t>
            </a:r>
            <a:endParaRPr lang="el-GR" dirty="0" smtClean="0"/>
          </a:p>
          <a:p>
            <a:endParaRPr lang="el-GR" dirty="0"/>
          </a:p>
          <a:p>
            <a:r>
              <a:rPr lang="en-US" dirty="0" smtClean="0"/>
              <a:t>Enable a computer to learn from observational data .</a:t>
            </a:r>
            <a:endParaRPr lang="el-GR" dirty="0"/>
          </a:p>
        </p:txBody>
      </p:sp>
    </p:spTree>
    <p:extLst>
      <p:ext uri="{BB962C8B-B14F-4D97-AF65-F5344CB8AC3E}">
        <p14:creationId xmlns:p14="http://schemas.microsoft.com/office/powerpoint/2010/main" val="91579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ΤΑΝΗ</a:t>
            </a:r>
            <a:endParaRPr lang="el-GR" dirty="0"/>
          </a:p>
        </p:txBody>
      </p:sp>
      <p:graphicFrame>
        <p:nvGraphicFramePr>
          <p:cNvPr id="4" name="Table 3"/>
          <p:cNvGraphicFramePr>
            <a:graphicFrameLocks noGrp="1"/>
          </p:cNvGraphicFramePr>
          <p:nvPr>
            <p:extLst>
              <p:ext uri="{D42A27DB-BD31-4B8C-83A1-F6EECF244321}">
                <p14:modId xmlns:p14="http://schemas.microsoft.com/office/powerpoint/2010/main" val="3943834305"/>
              </p:ext>
            </p:extLst>
          </p:nvPr>
        </p:nvGraphicFramePr>
        <p:xfrm>
          <a:off x="2031471" y="1700808"/>
          <a:ext cx="8125884" cy="37084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3244500106"/>
                    </a:ext>
                  </a:extLst>
                </a:gridCol>
                <a:gridCol w="4062942">
                  <a:extLst>
                    <a:ext uri="{9D8B030D-6E8A-4147-A177-3AD203B41FA5}">
                      <a16:colId xmlns:a16="http://schemas.microsoft.com/office/drawing/2014/main" val="1919277768"/>
                    </a:ext>
                  </a:extLst>
                </a:gridCol>
              </a:tblGrid>
              <a:tr h="370840">
                <a:tc>
                  <a:txBody>
                    <a:bodyPr/>
                    <a:lstStyle/>
                    <a:p>
                      <a:r>
                        <a:rPr lang="en-US" dirty="0" smtClean="0"/>
                        <a:t>Inputs</a:t>
                      </a:r>
                      <a:endParaRPr lang="el-GR" dirty="0"/>
                    </a:p>
                  </a:txBody>
                  <a:tcPr/>
                </a:tc>
                <a:tc>
                  <a:txBody>
                    <a:bodyPr/>
                    <a:lstStyle/>
                    <a:p>
                      <a:r>
                        <a:rPr lang="en-US" dirty="0" smtClean="0"/>
                        <a:t>Output</a:t>
                      </a:r>
                      <a:endParaRPr lang="el-GR" dirty="0"/>
                    </a:p>
                  </a:txBody>
                  <a:tcPr/>
                </a:tc>
                <a:extLst>
                  <a:ext uri="{0D108BD9-81ED-4DB2-BD59-A6C34878D82A}">
                    <a16:rowId xmlns:a16="http://schemas.microsoft.com/office/drawing/2014/main" val="2116181666"/>
                  </a:ext>
                </a:extLst>
              </a:tr>
              <a:tr h="370840">
                <a:tc>
                  <a:txBody>
                    <a:bodyPr/>
                    <a:lstStyle/>
                    <a:p>
                      <a:r>
                        <a:rPr lang="en-US" dirty="0" smtClean="0"/>
                        <a:t>X&gt;3</a:t>
                      </a:r>
                      <a:endParaRPr lang="el-GR" dirty="0"/>
                    </a:p>
                  </a:txBody>
                  <a:tcPr/>
                </a:tc>
                <a:tc>
                  <a:txBody>
                    <a:bodyPr/>
                    <a:lstStyle/>
                    <a:p>
                      <a:r>
                        <a:rPr lang="en-US" dirty="0" smtClean="0"/>
                        <a:t>Y=1</a:t>
                      </a:r>
                      <a:endParaRPr lang="el-GR" dirty="0"/>
                    </a:p>
                  </a:txBody>
                  <a:tcPr/>
                </a:tc>
                <a:extLst>
                  <a:ext uri="{0D108BD9-81ED-4DB2-BD59-A6C34878D82A}">
                    <a16:rowId xmlns:a16="http://schemas.microsoft.com/office/drawing/2014/main" val="2708582879"/>
                  </a:ext>
                </a:extLst>
              </a:tr>
              <a:tr h="370840">
                <a:tc>
                  <a:txBody>
                    <a:bodyPr/>
                    <a:lstStyle/>
                    <a:p>
                      <a:r>
                        <a:rPr lang="en-US" dirty="0" smtClean="0"/>
                        <a:t>1,5&lt;X&lt;3</a:t>
                      </a:r>
                      <a:endParaRPr lang="el-GR" dirty="0"/>
                    </a:p>
                  </a:txBody>
                  <a:tcPr/>
                </a:tc>
                <a:tc>
                  <a:txBody>
                    <a:bodyPr/>
                    <a:lstStyle/>
                    <a:p>
                      <a:r>
                        <a:rPr lang="en-US" dirty="0" smtClean="0"/>
                        <a:t>Y=0,93</a:t>
                      </a:r>
                      <a:endParaRPr lang="el-GR" dirty="0"/>
                    </a:p>
                  </a:txBody>
                  <a:tcPr/>
                </a:tc>
                <a:extLst>
                  <a:ext uri="{0D108BD9-81ED-4DB2-BD59-A6C34878D82A}">
                    <a16:rowId xmlns:a16="http://schemas.microsoft.com/office/drawing/2014/main" val="2856867063"/>
                  </a:ext>
                </a:extLst>
              </a:tr>
              <a:tr h="370840">
                <a:tc>
                  <a:txBody>
                    <a:bodyPr/>
                    <a:lstStyle/>
                    <a:p>
                      <a:r>
                        <a:rPr lang="en-US" dirty="0" smtClean="0"/>
                        <a:t>1,1&lt;X&lt;1,5</a:t>
                      </a:r>
                      <a:endParaRPr lang="el-GR" dirty="0"/>
                    </a:p>
                  </a:txBody>
                  <a:tcPr/>
                </a:tc>
                <a:tc>
                  <a:txBody>
                    <a:bodyPr/>
                    <a:lstStyle/>
                    <a:p>
                      <a:r>
                        <a:rPr lang="en-US" dirty="0" smtClean="0"/>
                        <a:t>Y=0,83</a:t>
                      </a:r>
                      <a:endParaRPr lang="el-GR" dirty="0"/>
                    </a:p>
                  </a:txBody>
                  <a:tcPr/>
                </a:tc>
                <a:extLst>
                  <a:ext uri="{0D108BD9-81ED-4DB2-BD59-A6C34878D82A}">
                    <a16:rowId xmlns:a16="http://schemas.microsoft.com/office/drawing/2014/main" val="154020176"/>
                  </a:ext>
                </a:extLst>
              </a:tr>
              <a:tr h="370840">
                <a:tc>
                  <a:txBody>
                    <a:bodyPr/>
                    <a:lstStyle/>
                    <a:p>
                      <a:r>
                        <a:rPr lang="en-US" dirty="0" smtClean="0"/>
                        <a:t>0,9&lt;X&lt;1,1</a:t>
                      </a:r>
                      <a:endParaRPr lang="el-GR" dirty="0"/>
                    </a:p>
                  </a:txBody>
                  <a:tcPr/>
                </a:tc>
                <a:tc>
                  <a:txBody>
                    <a:bodyPr/>
                    <a:lstStyle/>
                    <a:p>
                      <a:r>
                        <a:rPr lang="en-US" dirty="0" smtClean="0"/>
                        <a:t>Y=0,75</a:t>
                      </a:r>
                      <a:endParaRPr lang="el-GR" dirty="0"/>
                    </a:p>
                  </a:txBody>
                  <a:tcPr/>
                </a:tc>
                <a:extLst>
                  <a:ext uri="{0D108BD9-81ED-4DB2-BD59-A6C34878D82A}">
                    <a16:rowId xmlns:a16="http://schemas.microsoft.com/office/drawing/2014/main" val="628100590"/>
                  </a:ext>
                </a:extLst>
              </a:tr>
              <a:tr h="370840">
                <a:tc>
                  <a:txBody>
                    <a:bodyPr/>
                    <a:lstStyle/>
                    <a:p>
                      <a:r>
                        <a:rPr lang="en-US" dirty="0" smtClean="0"/>
                        <a:t>0,7&lt;X&lt;0,9</a:t>
                      </a:r>
                      <a:endParaRPr lang="el-GR" dirty="0"/>
                    </a:p>
                  </a:txBody>
                  <a:tcPr/>
                </a:tc>
                <a:tc>
                  <a:txBody>
                    <a:bodyPr/>
                    <a:lstStyle/>
                    <a:p>
                      <a:r>
                        <a:rPr lang="en-US" dirty="0" smtClean="0"/>
                        <a:t>Y=0,65</a:t>
                      </a:r>
                      <a:endParaRPr lang="el-GR" dirty="0"/>
                    </a:p>
                  </a:txBody>
                  <a:tcPr/>
                </a:tc>
                <a:extLst>
                  <a:ext uri="{0D108BD9-81ED-4DB2-BD59-A6C34878D82A}">
                    <a16:rowId xmlns:a16="http://schemas.microsoft.com/office/drawing/2014/main" val="3443596433"/>
                  </a:ext>
                </a:extLst>
              </a:tr>
              <a:tr h="370840">
                <a:tc>
                  <a:txBody>
                    <a:bodyPr/>
                    <a:lstStyle/>
                    <a:p>
                      <a:r>
                        <a:rPr lang="en-US" dirty="0" smtClean="0"/>
                        <a:t>0,5&lt;X&lt;0,7</a:t>
                      </a:r>
                      <a:endParaRPr lang="el-GR" dirty="0"/>
                    </a:p>
                  </a:txBody>
                  <a:tcPr/>
                </a:tc>
                <a:tc>
                  <a:txBody>
                    <a:bodyPr/>
                    <a:lstStyle/>
                    <a:p>
                      <a:r>
                        <a:rPr lang="en-US" dirty="0" smtClean="0"/>
                        <a:t>Y=0,53</a:t>
                      </a:r>
                      <a:endParaRPr lang="el-GR" dirty="0"/>
                    </a:p>
                  </a:txBody>
                  <a:tcPr/>
                </a:tc>
                <a:extLst>
                  <a:ext uri="{0D108BD9-81ED-4DB2-BD59-A6C34878D82A}">
                    <a16:rowId xmlns:a16="http://schemas.microsoft.com/office/drawing/2014/main" val="1306321037"/>
                  </a:ext>
                </a:extLst>
              </a:tr>
              <a:tr h="370840">
                <a:tc>
                  <a:txBody>
                    <a:bodyPr/>
                    <a:lstStyle/>
                    <a:p>
                      <a:r>
                        <a:rPr lang="en-US" dirty="0" smtClean="0"/>
                        <a:t>0,25&lt;X&lt;0,5</a:t>
                      </a:r>
                      <a:endParaRPr lang="el-GR" dirty="0"/>
                    </a:p>
                  </a:txBody>
                  <a:tcPr/>
                </a:tc>
                <a:tc>
                  <a:txBody>
                    <a:bodyPr/>
                    <a:lstStyle/>
                    <a:p>
                      <a:r>
                        <a:rPr lang="en-US" dirty="0" smtClean="0"/>
                        <a:t>Y=0,35</a:t>
                      </a:r>
                      <a:endParaRPr lang="el-GR" dirty="0"/>
                    </a:p>
                  </a:txBody>
                  <a:tcPr/>
                </a:tc>
                <a:extLst>
                  <a:ext uri="{0D108BD9-81ED-4DB2-BD59-A6C34878D82A}">
                    <a16:rowId xmlns:a16="http://schemas.microsoft.com/office/drawing/2014/main" val="1055757142"/>
                  </a:ext>
                </a:extLst>
              </a:tr>
              <a:tr h="370840">
                <a:tc>
                  <a:txBody>
                    <a:bodyPr/>
                    <a:lstStyle/>
                    <a:p>
                      <a:r>
                        <a:rPr lang="en-US" dirty="0" smtClean="0"/>
                        <a:t>0,125&lt;X&lt;0,25</a:t>
                      </a:r>
                      <a:endParaRPr lang="el-GR" dirty="0"/>
                    </a:p>
                  </a:txBody>
                  <a:tcPr/>
                </a:tc>
                <a:tc>
                  <a:txBody>
                    <a:bodyPr/>
                    <a:lstStyle/>
                    <a:p>
                      <a:r>
                        <a:rPr lang="en-US" dirty="0" smtClean="0"/>
                        <a:t>Y=0,18</a:t>
                      </a:r>
                      <a:endParaRPr lang="el-GR" dirty="0"/>
                    </a:p>
                  </a:txBody>
                  <a:tcPr/>
                </a:tc>
                <a:extLst>
                  <a:ext uri="{0D108BD9-81ED-4DB2-BD59-A6C34878D82A}">
                    <a16:rowId xmlns:a16="http://schemas.microsoft.com/office/drawing/2014/main" val="2826887311"/>
                  </a:ext>
                </a:extLst>
              </a:tr>
              <a:tr h="370840">
                <a:tc>
                  <a:txBody>
                    <a:bodyPr/>
                    <a:lstStyle/>
                    <a:p>
                      <a:r>
                        <a:rPr lang="en-US" dirty="0" smtClean="0"/>
                        <a:t>0&lt;X&lt;0,125</a:t>
                      </a:r>
                      <a:endParaRPr lang="el-GR" dirty="0"/>
                    </a:p>
                  </a:txBody>
                  <a:tcPr/>
                </a:tc>
                <a:tc>
                  <a:txBody>
                    <a:bodyPr/>
                    <a:lstStyle/>
                    <a:p>
                      <a:r>
                        <a:rPr lang="en-US" dirty="0" smtClean="0"/>
                        <a:t>Y=0,07</a:t>
                      </a:r>
                      <a:endParaRPr lang="el-GR" dirty="0"/>
                    </a:p>
                  </a:txBody>
                  <a:tcPr/>
                </a:tc>
                <a:extLst>
                  <a:ext uri="{0D108BD9-81ED-4DB2-BD59-A6C34878D82A}">
                    <a16:rowId xmlns:a16="http://schemas.microsoft.com/office/drawing/2014/main" val="2990231001"/>
                  </a:ext>
                </a:extLst>
              </a:tr>
            </a:tbl>
          </a:graphicData>
        </a:graphic>
      </p:graphicFrame>
    </p:spTree>
    <p:extLst>
      <p:ext uri="{BB962C8B-B14F-4D97-AF65-F5344CB8AC3E}">
        <p14:creationId xmlns:p14="http://schemas.microsoft.com/office/powerpoint/2010/main" val="142438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ΤΑΝΗ</a:t>
            </a:r>
            <a:endParaRPr lang="el-GR" dirty="0"/>
          </a:p>
        </p:txBody>
      </p:sp>
      <p:graphicFrame>
        <p:nvGraphicFramePr>
          <p:cNvPr id="5" name="Table 4"/>
          <p:cNvGraphicFramePr>
            <a:graphicFrameLocks noGrp="1"/>
          </p:cNvGraphicFramePr>
          <p:nvPr>
            <p:extLst>
              <p:ext uri="{D42A27DB-BD31-4B8C-83A1-F6EECF244321}">
                <p14:modId xmlns:p14="http://schemas.microsoft.com/office/powerpoint/2010/main" val="4142888704"/>
              </p:ext>
            </p:extLst>
          </p:nvPr>
        </p:nvGraphicFramePr>
        <p:xfrm>
          <a:off x="2031471" y="1700808"/>
          <a:ext cx="8125884" cy="37084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3244500106"/>
                    </a:ext>
                  </a:extLst>
                </a:gridCol>
                <a:gridCol w="4062942">
                  <a:extLst>
                    <a:ext uri="{9D8B030D-6E8A-4147-A177-3AD203B41FA5}">
                      <a16:colId xmlns:a16="http://schemas.microsoft.com/office/drawing/2014/main" val="1919277768"/>
                    </a:ext>
                  </a:extLst>
                </a:gridCol>
              </a:tblGrid>
              <a:tr h="370840">
                <a:tc>
                  <a:txBody>
                    <a:bodyPr/>
                    <a:lstStyle/>
                    <a:p>
                      <a:r>
                        <a:rPr lang="en-US" dirty="0" smtClean="0"/>
                        <a:t>Inputs</a:t>
                      </a:r>
                      <a:endParaRPr lang="el-GR" dirty="0"/>
                    </a:p>
                  </a:txBody>
                  <a:tcPr/>
                </a:tc>
                <a:tc>
                  <a:txBody>
                    <a:bodyPr/>
                    <a:lstStyle/>
                    <a:p>
                      <a:r>
                        <a:rPr lang="en-US" dirty="0" smtClean="0"/>
                        <a:t>Output</a:t>
                      </a:r>
                      <a:endParaRPr lang="el-GR" dirty="0"/>
                    </a:p>
                  </a:txBody>
                  <a:tcPr/>
                </a:tc>
                <a:extLst>
                  <a:ext uri="{0D108BD9-81ED-4DB2-BD59-A6C34878D82A}">
                    <a16:rowId xmlns:a16="http://schemas.microsoft.com/office/drawing/2014/main" val="2116181666"/>
                  </a:ext>
                </a:extLst>
              </a:tr>
              <a:tr h="370840">
                <a:tc>
                  <a:txBody>
                    <a:bodyPr/>
                    <a:lstStyle/>
                    <a:p>
                      <a:r>
                        <a:rPr lang="en-US" dirty="0" smtClean="0"/>
                        <a:t>X&lt;-3</a:t>
                      </a:r>
                      <a:endParaRPr lang="el-GR" dirty="0"/>
                    </a:p>
                  </a:txBody>
                  <a:tcPr/>
                </a:tc>
                <a:tc>
                  <a:txBody>
                    <a:bodyPr/>
                    <a:lstStyle/>
                    <a:p>
                      <a:r>
                        <a:rPr lang="en-US" dirty="0" smtClean="0"/>
                        <a:t>Y=-1</a:t>
                      </a:r>
                      <a:endParaRPr lang="el-GR" dirty="0"/>
                    </a:p>
                  </a:txBody>
                  <a:tcPr/>
                </a:tc>
                <a:extLst>
                  <a:ext uri="{0D108BD9-81ED-4DB2-BD59-A6C34878D82A}">
                    <a16:rowId xmlns:a16="http://schemas.microsoft.com/office/drawing/2014/main" val="2708582879"/>
                  </a:ext>
                </a:extLst>
              </a:tr>
              <a:tr h="370840">
                <a:tc>
                  <a:txBody>
                    <a:bodyPr/>
                    <a:lstStyle/>
                    <a:p>
                      <a:r>
                        <a:rPr lang="en-US" dirty="0" smtClean="0"/>
                        <a:t>-3&lt;</a:t>
                      </a:r>
                      <a:r>
                        <a:rPr lang="el-GR" dirty="0" smtClean="0"/>
                        <a:t>Χ&lt;-1,5</a:t>
                      </a:r>
                      <a:endParaRPr lang="el-GR" dirty="0"/>
                    </a:p>
                  </a:txBody>
                  <a:tcPr/>
                </a:tc>
                <a:tc>
                  <a:txBody>
                    <a:bodyPr/>
                    <a:lstStyle/>
                    <a:p>
                      <a:r>
                        <a:rPr lang="en-US" dirty="0" smtClean="0"/>
                        <a:t>Y=-0,93</a:t>
                      </a:r>
                      <a:endParaRPr lang="el-GR" dirty="0"/>
                    </a:p>
                  </a:txBody>
                  <a:tcPr/>
                </a:tc>
                <a:extLst>
                  <a:ext uri="{0D108BD9-81ED-4DB2-BD59-A6C34878D82A}">
                    <a16:rowId xmlns:a16="http://schemas.microsoft.com/office/drawing/2014/main" val="2856867063"/>
                  </a:ext>
                </a:extLst>
              </a:tr>
              <a:tr h="370840">
                <a:tc>
                  <a:txBody>
                    <a:bodyPr/>
                    <a:lstStyle/>
                    <a:p>
                      <a:r>
                        <a:rPr lang="en-US" dirty="0" smtClean="0"/>
                        <a:t>-1,5&lt;</a:t>
                      </a:r>
                      <a:r>
                        <a:rPr lang="el-GR" dirty="0" smtClean="0"/>
                        <a:t>Χ&lt;-1,1</a:t>
                      </a:r>
                      <a:endParaRPr lang="el-GR" dirty="0"/>
                    </a:p>
                  </a:txBody>
                  <a:tcPr/>
                </a:tc>
                <a:tc>
                  <a:txBody>
                    <a:bodyPr/>
                    <a:lstStyle/>
                    <a:p>
                      <a:r>
                        <a:rPr lang="en-US" dirty="0" smtClean="0"/>
                        <a:t>Y=-0,83</a:t>
                      </a:r>
                      <a:endParaRPr lang="el-GR" dirty="0"/>
                    </a:p>
                  </a:txBody>
                  <a:tcPr/>
                </a:tc>
                <a:extLst>
                  <a:ext uri="{0D108BD9-81ED-4DB2-BD59-A6C34878D82A}">
                    <a16:rowId xmlns:a16="http://schemas.microsoft.com/office/drawing/2014/main" val="154020176"/>
                  </a:ext>
                </a:extLst>
              </a:tr>
              <a:tr h="370840">
                <a:tc>
                  <a:txBody>
                    <a:bodyPr/>
                    <a:lstStyle/>
                    <a:p>
                      <a:r>
                        <a:rPr lang="en-US" dirty="0" smtClean="0"/>
                        <a:t>-1,1&lt;</a:t>
                      </a:r>
                      <a:r>
                        <a:rPr lang="el-GR" dirty="0" smtClean="0"/>
                        <a:t>Χ&lt;-0,9</a:t>
                      </a:r>
                      <a:endParaRPr lang="el-GR" dirty="0"/>
                    </a:p>
                  </a:txBody>
                  <a:tcPr/>
                </a:tc>
                <a:tc>
                  <a:txBody>
                    <a:bodyPr/>
                    <a:lstStyle/>
                    <a:p>
                      <a:r>
                        <a:rPr lang="en-US" dirty="0" smtClean="0"/>
                        <a:t>Y=-0,75</a:t>
                      </a:r>
                      <a:endParaRPr lang="el-GR" dirty="0"/>
                    </a:p>
                  </a:txBody>
                  <a:tcPr/>
                </a:tc>
                <a:extLst>
                  <a:ext uri="{0D108BD9-81ED-4DB2-BD59-A6C34878D82A}">
                    <a16:rowId xmlns:a16="http://schemas.microsoft.com/office/drawing/2014/main" val="628100590"/>
                  </a:ext>
                </a:extLst>
              </a:tr>
              <a:tr h="370840">
                <a:tc>
                  <a:txBody>
                    <a:bodyPr/>
                    <a:lstStyle/>
                    <a:p>
                      <a:r>
                        <a:rPr lang="en-US" dirty="0" smtClean="0"/>
                        <a:t>-0,9&lt;</a:t>
                      </a:r>
                      <a:r>
                        <a:rPr lang="el-GR" dirty="0" smtClean="0"/>
                        <a:t>Χ&lt;-0,7</a:t>
                      </a:r>
                      <a:endParaRPr lang="el-GR" dirty="0"/>
                    </a:p>
                  </a:txBody>
                  <a:tcPr/>
                </a:tc>
                <a:tc>
                  <a:txBody>
                    <a:bodyPr/>
                    <a:lstStyle/>
                    <a:p>
                      <a:r>
                        <a:rPr lang="en-US" dirty="0" smtClean="0"/>
                        <a:t>Y=-0,65</a:t>
                      </a:r>
                      <a:endParaRPr lang="el-GR" dirty="0"/>
                    </a:p>
                  </a:txBody>
                  <a:tcPr/>
                </a:tc>
                <a:extLst>
                  <a:ext uri="{0D108BD9-81ED-4DB2-BD59-A6C34878D82A}">
                    <a16:rowId xmlns:a16="http://schemas.microsoft.com/office/drawing/2014/main" val="3443596433"/>
                  </a:ext>
                </a:extLst>
              </a:tr>
              <a:tr h="370840">
                <a:tc>
                  <a:txBody>
                    <a:bodyPr/>
                    <a:lstStyle/>
                    <a:p>
                      <a:r>
                        <a:rPr lang="en-US" dirty="0" smtClean="0"/>
                        <a:t>-0,7&lt;</a:t>
                      </a:r>
                      <a:r>
                        <a:rPr lang="el-GR" dirty="0" smtClean="0"/>
                        <a:t>Χ&lt;-0,5</a:t>
                      </a:r>
                      <a:endParaRPr lang="el-GR" dirty="0"/>
                    </a:p>
                  </a:txBody>
                  <a:tcPr/>
                </a:tc>
                <a:tc>
                  <a:txBody>
                    <a:bodyPr/>
                    <a:lstStyle/>
                    <a:p>
                      <a:r>
                        <a:rPr lang="en-US" dirty="0" smtClean="0"/>
                        <a:t>Y=-0,53</a:t>
                      </a:r>
                      <a:endParaRPr lang="el-GR" dirty="0"/>
                    </a:p>
                  </a:txBody>
                  <a:tcPr/>
                </a:tc>
                <a:extLst>
                  <a:ext uri="{0D108BD9-81ED-4DB2-BD59-A6C34878D82A}">
                    <a16:rowId xmlns:a16="http://schemas.microsoft.com/office/drawing/2014/main" val="1306321037"/>
                  </a:ext>
                </a:extLst>
              </a:tr>
              <a:tr h="370840">
                <a:tc>
                  <a:txBody>
                    <a:bodyPr/>
                    <a:lstStyle/>
                    <a:p>
                      <a:r>
                        <a:rPr lang="en-US" dirty="0" smtClean="0"/>
                        <a:t>-0,5&lt;</a:t>
                      </a:r>
                      <a:r>
                        <a:rPr lang="el-GR" dirty="0" smtClean="0"/>
                        <a:t>Χ&lt;-0,25</a:t>
                      </a:r>
                      <a:endParaRPr lang="el-GR" dirty="0"/>
                    </a:p>
                  </a:txBody>
                  <a:tcPr/>
                </a:tc>
                <a:tc>
                  <a:txBody>
                    <a:bodyPr/>
                    <a:lstStyle/>
                    <a:p>
                      <a:r>
                        <a:rPr lang="en-US" dirty="0" smtClean="0"/>
                        <a:t>Y=-0,35</a:t>
                      </a:r>
                      <a:endParaRPr lang="el-GR" dirty="0"/>
                    </a:p>
                  </a:txBody>
                  <a:tcPr/>
                </a:tc>
                <a:extLst>
                  <a:ext uri="{0D108BD9-81ED-4DB2-BD59-A6C34878D82A}">
                    <a16:rowId xmlns:a16="http://schemas.microsoft.com/office/drawing/2014/main" val="1055757142"/>
                  </a:ext>
                </a:extLst>
              </a:tr>
              <a:tr h="370840">
                <a:tc>
                  <a:txBody>
                    <a:bodyPr/>
                    <a:lstStyle/>
                    <a:p>
                      <a:r>
                        <a:rPr lang="en-US" dirty="0" smtClean="0"/>
                        <a:t>-0,25&lt;</a:t>
                      </a:r>
                      <a:r>
                        <a:rPr lang="el-GR" dirty="0" smtClean="0"/>
                        <a:t>Χ&lt;-0,125</a:t>
                      </a:r>
                      <a:endParaRPr lang="el-GR" dirty="0"/>
                    </a:p>
                  </a:txBody>
                  <a:tcPr/>
                </a:tc>
                <a:tc>
                  <a:txBody>
                    <a:bodyPr/>
                    <a:lstStyle/>
                    <a:p>
                      <a:r>
                        <a:rPr lang="en-US" dirty="0" smtClean="0"/>
                        <a:t>Y=-0,18</a:t>
                      </a:r>
                      <a:endParaRPr lang="el-GR" dirty="0"/>
                    </a:p>
                  </a:txBody>
                  <a:tcPr/>
                </a:tc>
                <a:extLst>
                  <a:ext uri="{0D108BD9-81ED-4DB2-BD59-A6C34878D82A}">
                    <a16:rowId xmlns:a16="http://schemas.microsoft.com/office/drawing/2014/main" val="2826887311"/>
                  </a:ext>
                </a:extLst>
              </a:tr>
              <a:tr h="370840">
                <a:tc>
                  <a:txBody>
                    <a:bodyPr/>
                    <a:lstStyle/>
                    <a:p>
                      <a:r>
                        <a:rPr lang="en-US" dirty="0" smtClean="0"/>
                        <a:t>-0,125&lt;</a:t>
                      </a:r>
                      <a:r>
                        <a:rPr lang="el-GR" dirty="0" smtClean="0"/>
                        <a:t>Χ&lt;0</a:t>
                      </a:r>
                      <a:endParaRPr lang="el-GR" dirty="0"/>
                    </a:p>
                  </a:txBody>
                  <a:tcPr/>
                </a:tc>
                <a:tc>
                  <a:txBody>
                    <a:bodyPr/>
                    <a:lstStyle/>
                    <a:p>
                      <a:r>
                        <a:rPr lang="en-US" dirty="0" smtClean="0"/>
                        <a:t>Y=-0,07</a:t>
                      </a:r>
                      <a:endParaRPr lang="el-GR" dirty="0"/>
                    </a:p>
                  </a:txBody>
                  <a:tcPr/>
                </a:tc>
                <a:extLst>
                  <a:ext uri="{0D108BD9-81ED-4DB2-BD59-A6C34878D82A}">
                    <a16:rowId xmlns:a16="http://schemas.microsoft.com/office/drawing/2014/main" val="2990231001"/>
                  </a:ext>
                </a:extLst>
              </a:tr>
            </a:tbl>
          </a:graphicData>
        </a:graphic>
      </p:graphicFrame>
    </p:spTree>
    <p:extLst>
      <p:ext uri="{BB962C8B-B14F-4D97-AF65-F5344CB8AC3E}">
        <p14:creationId xmlns:p14="http://schemas.microsoft.com/office/powerpoint/2010/main" val="319810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10444" y="116632"/>
            <a:ext cx="10512862" cy="1325563"/>
          </a:xfrm>
        </p:spPr>
        <p:txBody>
          <a:bodyPr/>
          <a:lstStyle/>
          <a:p>
            <a:pPr algn="ctr"/>
            <a:r>
              <a:rPr lang="el-GR" dirty="0" smtClean="0"/>
              <a:t>ΤΑΝΗ(Χ) </a:t>
            </a:r>
            <a:r>
              <a:rPr lang="en-US" dirty="0" smtClean="0"/>
              <a:t>CODE</a:t>
            </a:r>
            <a:endParaRPr lang="el-GR" dirty="0"/>
          </a:p>
        </p:txBody>
      </p:sp>
      <p:pic>
        <p:nvPicPr>
          <p:cNvPr id="4"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060" y="1124744"/>
            <a:ext cx="8712968" cy="5369000"/>
          </a:xfrm>
        </p:spPr>
      </p:pic>
    </p:spTree>
    <p:extLst>
      <p:ext uri="{BB962C8B-B14F-4D97-AF65-F5344CB8AC3E}">
        <p14:creationId xmlns:p14="http://schemas.microsoft.com/office/powerpoint/2010/main" val="238782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TANH(X) SIMULATION</a:t>
            </a:r>
            <a:endParaRPr lang="el-GR"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170515"/>
            <a:ext cx="10512425" cy="1661558"/>
          </a:xfrm>
        </p:spPr>
      </p:pic>
      <p:pic>
        <p:nvPicPr>
          <p:cNvPr id="5"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r="71314" b="-1727"/>
          <a:stretch/>
        </p:blipFill>
        <p:spPr>
          <a:xfrm>
            <a:off x="837982" y="3141812"/>
            <a:ext cx="3015580" cy="1690261"/>
          </a:xfrm>
          <a:prstGeom prst="rect">
            <a:avLst/>
          </a:prstGeom>
        </p:spPr>
      </p:pic>
    </p:spTree>
    <p:extLst>
      <p:ext uri="{BB962C8B-B14F-4D97-AF65-F5344CB8AC3E}">
        <p14:creationId xmlns:p14="http://schemas.microsoft.com/office/powerpoint/2010/main" val="761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ReLu</a:t>
            </a:r>
            <a:endParaRPr lang="el-GR" dirty="0"/>
          </a:p>
        </p:txBody>
      </p:sp>
      <p:pic>
        <p:nvPicPr>
          <p:cNvPr id="4" name="Picture 6" descr="ÎÏÎ¿ÏÎ­Î»ÎµÏÎ¼Î± ÎµÎ¹ÎºÏÎ½Î±Ï Î³Î¹Î± Re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96" y="1484784"/>
            <a:ext cx="5713602" cy="44492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670476" y="1916832"/>
            <a:ext cx="4608512" cy="3693319"/>
          </a:xfrm>
          <a:prstGeom prst="rect">
            <a:avLst/>
          </a:prstGeom>
          <a:noFill/>
        </p:spPr>
        <p:txBody>
          <a:bodyPr wrap="square" rtlCol="0">
            <a:spAutoFit/>
          </a:bodyPr>
          <a:lstStyle/>
          <a:p>
            <a:r>
              <a:rPr lang="en-US" dirty="0" smtClean="0"/>
              <a:t>module</a:t>
            </a:r>
          </a:p>
          <a:p>
            <a:pPr lvl="1"/>
            <a:r>
              <a:rPr lang="en-US" dirty="0" smtClean="0"/>
              <a:t>If (Sign = 1){</a:t>
            </a:r>
          </a:p>
          <a:p>
            <a:pPr lvl="2"/>
            <a:r>
              <a:rPr lang="en-US" dirty="0" err="1" smtClean="0"/>
              <a:t>SignOut</a:t>
            </a:r>
            <a:r>
              <a:rPr lang="en-US" dirty="0" smtClean="0"/>
              <a:t> = Sign;</a:t>
            </a:r>
          </a:p>
          <a:p>
            <a:pPr lvl="2"/>
            <a:r>
              <a:rPr lang="en-US" dirty="0" err="1" smtClean="0"/>
              <a:t>ExponentOut</a:t>
            </a:r>
            <a:r>
              <a:rPr lang="en-US" dirty="0" smtClean="0"/>
              <a:t> = Exponent;</a:t>
            </a:r>
          </a:p>
          <a:p>
            <a:pPr lvl="2"/>
            <a:r>
              <a:rPr lang="en-US" dirty="0" err="1" smtClean="0"/>
              <a:t>MantissaOut</a:t>
            </a:r>
            <a:r>
              <a:rPr lang="en-US" dirty="0" smtClean="0"/>
              <a:t> = Mantissa;</a:t>
            </a:r>
          </a:p>
          <a:p>
            <a:pPr lvl="1"/>
            <a:r>
              <a:rPr lang="en-US" dirty="0" smtClean="0"/>
              <a:t>}</a:t>
            </a:r>
          </a:p>
          <a:p>
            <a:pPr lvl="1"/>
            <a:r>
              <a:rPr lang="en-US" dirty="0" smtClean="0"/>
              <a:t>Else{</a:t>
            </a:r>
          </a:p>
          <a:p>
            <a:pPr lvl="2"/>
            <a:r>
              <a:rPr lang="en-US" dirty="0" err="1" smtClean="0"/>
              <a:t>SignOut</a:t>
            </a:r>
            <a:r>
              <a:rPr lang="en-US" dirty="0" smtClean="0"/>
              <a:t> = 0;</a:t>
            </a:r>
          </a:p>
          <a:p>
            <a:pPr lvl="2"/>
            <a:r>
              <a:rPr lang="en-US" dirty="0" err="1" smtClean="0"/>
              <a:t>ExponentOut</a:t>
            </a:r>
            <a:r>
              <a:rPr lang="en-US" dirty="0" smtClean="0"/>
              <a:t> = 0;</a:t>
            </a:r>
          </a:p>
          <a:p>
            <a:pPr lvl="2"/>
            <a:r>
              <a:rPr lang="en-US" dirty="0" err="1" smtClean="0"/>
              <a:t>MantissaOut</a:t>
            </a:r>
            <a:r>
              <a:rPr lang="en-US" dirty="0" smtClean="0"/>
              <a:t> = 0;</a:t>
            </a:r>
          </a:p>
          <a:p>
            <a:pPr lvl="1"/>
            <a:r>
              <a:rPr lang="en-US" dirty="0" smtClean="0"/>
              <a:t>}</a:t>
            </a:r>
          </a:p>
          <a:p>
            <a:r>
              <a:rPr lang="en-US" dirty="0" err="1" smtClean="0"/>
              <a:t>endmodule</a:t>
            </a:r>
            <a:endParaRPr lang="en-US" dirty="0" smtClean="0"/>
          </a:p>
          <a:p>
            <a:endParaRPr lang="el-GR" dirty="0"/>
          </a:p>
        </p:txBody>
      </p:sp>
    </p:spTree>
    <p:extLst>
      <p:ext uri="{BB962C8B-B14F-4D97-AF65-F5344CB8AC3E}">
        <p14:creationId xmlns:p14="http://schemas.microsoft.com/office/powerpoint/2010/main" val="393915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ReLu</a:t>
            </a:r>
            <a:r>
              <a:rPr lang="en-US" dirty="0" smtClean="0"/>
              <a:t> SIMULATION</a:t>
            </a:r>
            <a:endParaRPr lang="el-GR"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982" y="2276872"/>
            <a:ext cx="10512425" cy="1515594"/>
          </a:xfrm>
        </p:spPr>
      </p:pic>
      <p:pic>
        <p:nvPicPr>
          <p:cNvPr id="5"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r="71314" b="-1958"/>
          <a:stretch/>
        </p:blipFill>
        <p:spPr>
          <a:xfrm>
            <a:off x="837764" y="2247195"/>
            <a:ext cx="3015580" cy="1545271"/>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64" y="4374905"/>
            <a:ext cx="10512643" cy="1564612"/>
          </a:xfrm>
          <a:prstGeom prst="rect">
            <a:avLst/>
          </a:prstGeom>
        </p:spPr>
      </p:pic>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r="71310" b="-88"/>
          <a:stretch/>
        </p:blipFill>
        <p:spPr>
          <a:xfrm>
            <a:off x="837764" y="4374905"/>
            <a:ext cx="3016016" cy="1565991"/>
          </a:xfrm>
          <a:prstGeom prst="rect">
            <a:avLst/>
          </a:prstGeom>
        </p:spPr>
      </p:pic>
    </p:spTree>
    <p:extLst>
      <p:ext uri="{BB962C8B-B14F-4D97-AF65-F5344CB8AC3E}">
        <p14:creationId xmlns:p14="http://schemas.microsoft.com/office/powerpoint/2010/main" val="129897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SOFTMAX</a:t>
            </a:r>
            <a:endParaRPr lang="el-GR" dirty="0"/>
          </a:p>
        </p:txBody>
      </p:sp>
      <p:sp>
        <p:nvSpPr>
          <p:cNvPr id="4" name="Content Placeholder 3"/>
          <p:cNvSpPr txBox="1">
            <a:spLocks noGrp="1"/>
          </p:cNvSpPr>
          <p:nvPr>
            <p:ph idx="1"/>
          </p:nvPr>
        </p:nvSpPr>
        <p:spPr>
          <a:xfrm>
            <a:off x="618655" y="1394346"/>
            <a:ext cx="5760640" cy="2674835"/>
          </a:xfrm>
          <a:prstGeom prst="rect">
            <a:avLst/>
          </a:prstGeom>
          <a:noFill/>
        </p:spPr>
        <p:txBody>
          <a:bodyPr wrap="square" rtlCol="0">
            <a:spAutoFit/>
          </a:bodyPr>
          <a:lstStyle/>
          <a:p>
            <a:pPr marL="285750" indent="-285750">
              <a:buFont typeface="Arial" panose="020B0604020202020204" pitchFamily="34" charset="0"/>
              <a:buChar char="•"/>
            </a:pPr>
            <a:r>
              <a:rPr lang="en-US" dirty="0"/>
              <a:t>M</a:t>
            </a:r>
            <a:r>
              <a:rPr lang="en-US" dirty="0" smtClean="0"/>
              <a:t>ulti-class classification.</a:t>
            </a:r>
          </a:p>
          <a:p>
            <a:pPr marL="285750" indent="-285750">
              <a:buFont typeface="Arial" panose="020B0604020202020204" pitchFamily="34" charset="0"/>
              <a:buChar char="•"/>
            </a:pPr>
            <a:r>
              <a:rPr lang="en-US" dirty="0"/>
              <a:t>A function that provides probabilities for each possible class in a </a:t>
            </a:r>
            <a:r>
              <a:rPr lang="en-US" b="1" dirty="0">
                <a:hlinkClick r:id="rId3"/>
              </a:rPr>
              <a:t>multi-class classification model</a:t>
            </a:r>
            <a:r>
              <a:rPr lang="en-US" dirty="0" smtClean="0"/>
              <a:t>.</a:t>
            </a:r>
          </a:p>
          <a:p>
            <a:pPr marL="285750" indent="-285750">
              <a:buFont typeface="Arial" panose="020B0604020202020204" pitchFamily="34" charset="0"/>
              <a:buChar char="•"/>
            </a:pPr>
            <a:r>
              <a:rPr lang="en-US" dirty="0"/>
              <a:t>The probabilities add up to exactly 1.0.</a:t>
            </a:r>
          </a:p>
        </p:txBody>
      </p:sp>
      <p:sp>
        <p:nvSpPr>
          <p:cNvPr id="6" name="TextBox 5"/>
          <p:cNvSpPr txBox="1"/>
          <p:nvPr/>
        </p:nvSpPr>
        <p:spPr>
          <a:xfrm>
            <a:off x="6379295" y="1556792"/>
            <a:ext cx="5472608" cy="2492990"/>
          </a:xfrm>
          <a:prstGeom prst="rect">
            <a:avLst/>
          </a:prstGeom>
          <a:noFill/>
        </p:spPr>
        <p:txBody>
          <a:bodyPr wrap="square" rtlCol="0">
            <a:spAutoFit/>
          </a:bodyPr>
          <a:lstStyle/>
          <a:p>
            <a:pPr marL="285750" indent="-285750">
              <a:buFont typeface="Arial" panose="020B0604020202020204" pitchFamily="34" charset="0"/>
              <a:buChar char="•"/>
            </a:pPr>
            <a:r>
              <a:rPr lang="en-US" sz="2400" dirty="0"/>
              <a:t>Given a classification problem with N possible solutions, a one-vs.-all solution consists of N separate binary classifiers—one binary classifier for each possible outcome</a:t>
            </a:r>
            <a:r>
              <a:rPr lang="en-US" sz="2400" dirty="0" smtClean="0"/>
              <a:t>.</a:t>
            </a:r>
          </a:p>
          <a:p>
            <a:endParaRPr lang="en-US" dirty="0" smtClean="0"/>
          </a:p>
          <a:p>
            <a:endParaRPr lang="el-GR" dirty="0"/>
          </a:p>
        </p:txBody>
      </p:sp>
      <p:pic>
        <p:nvPicPr>
          <p:cNvPr id="7" name="Content Placeholder 3" descr="Screen Clipping"/>
          <p:cNvPicPr>
            <a:picLocks noChangeAspect="1"/>
          </p:cNvPicPr>
          <p:nvPr/>
        </p:nvPicPr>
        <p:blipFill rotWithShape="1">
          <a:blip r:embed="rId4">
            <a:extLst>
              <a:ext uri="{28A0092B-C50C-407E-A947-70E740481C1C}">
                <a14:useLocalDpi xmlns:a14="http://schemas.microsoft.com/office/drawing/2010/main" val="0"/>
              </a:ext>
            </a:extLst>
          </a:blip>
          <a:srcRect l="29207" t="12350" r="1801" b="3222"/>
          <a:stretch/>
        </p:blipFill>
        <p:spPr>
          <a:xfrm>
            <a:off x="1698775" y="3702647"/>
            <a:ext cx="4680520" cy="3077602"/>
          </a:xfrm>
          <a:prstGeom prst="rect">
            <a:avLst/>
          </a:prstGeom>
        </p:spPr>
      </p:pic>
      <p:pic>
        <p:nvPicPr>
          <p:cNvPr id="8" name="Content Placeholder 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6540" y="3572892"/>
            <a:ext cx="4275190" cy="3254022"/>
          </a:xfrm>
          <a:prstGeom prst="rect">
            <a:avLst/>
          </a:prstGeom>
        </p:spPr>
      </p:pic>
    </p:spTree>
    <p:extLst>
      <p:ext uri="{BB962C8B-B14F-4D97-AF65-F5344CB8AC3E}">
        <p14:creationId xmlns:p14="http://schemas.microsoft.com/office/powerpoint/2010/main" val="238590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SIGMOID</a:t>
            </a:r>
            <a:endParaRPr lang="el-GR" dirty="0"/>
          </a:p>
        </p:txBody>
      </p:sp>
      <p:pic>
        <p:nvPicPr>
          <p:cNvPr id="4" name="Picture 2" descr="ÎÏÎ¿ÏÎ­Î»ÎµÏÎ¼Î± ÎµÎ¹ÎºÏÎ½Î±Ï Î³Î¹Î± sigmoid fun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9996" y="1658079"/>
            <a:ext cx="6808998" cy="4534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4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316" y="260648"/>
            <a:ext cx="10512862" cy="1325563"/>
          </a:xfrm>
        </p:spPr>
        <p:txBody>
          <a:bodyPr/>
          <a:lstStyle/>
          <a:p>
            <a:pPr algn="ctr"/>
            <a:r>
              <a:rPr lang="en-US" dirty="0" smtClean="0"/>
              <a:t>SIGMOID</a:t>
            </a:r>
            <a:endParaRPr lang="el-GR"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459204576"/>
              </p:ext>
            </p:extLst>
          </p:nvPr>
        </p:nvGraphicFramePr>
        <p:xfrm>
          <a:off x="837982" y="1340768"/>
          <a:ext cx="10512426" cy="5191760"/>
        </p:xfrm>
        <a:graphic>
          <a:graphicData uri="http://schemas.openxmlformats.org/drawingml/2006/table">
            <a:tbl>
              <a:tblPr firstRow="1" bandRow="1">
                <a:tableStyleId>{5C22544A-7EE6-4342-B048-85BDC9FD1C3A}</a:tableStyleId>
              </a:tblPr>
              <a:tblGrid>
                <a:gridCol w="5256213">
                  <a:extLst>
                    <a:ext uri="{9D8B030D-6E8A-4147-A177-3AD203B41FA5}">
                      <a16:colId xmlns:a16="http://schemas.microsoft.com/office/drawing/2014/main" val="1335424682"/>
                    </a:ext>
                  </a:extLst>
                </a:gridCol>
                <a:gridCol w="5256213">
                  <a:extLst>
                    <a:ext uri="{9D8B030D-6E8A-4147-A177-3AD203B41FA5}">
                      <a16:colId xmlns:a16="http://schemas.microsoft.com/office/drawing/2014/main" val="2770326519"/>
                    </a:ext>
                  </a:extLst>
                </a:gridCol>
              </a:tblGrid>
              <a:tr h="370840">
                <a:tc>
                  <a:txBody>
                    <a:bodyPr/>
                    <a:lstStyle/>
                    <a:p>
                      <a:r>
                        <a:rPr lang="en-US" dirty="0" smtClean="0"/>
                        <a:t>Inputs</a:t>
                      </a:r>
                      <a:endParaRPr lang="el-GR" dirty="0"/>
                    </a:p>
                  </a:txBody>
                  <a:tcPr/>
                </a:tc>
                <a:tc>
                  <a:txBody>
                    <a:bodyPr/>
                    <a:lstStyle/>
                    <a:p>
                      <a:r>
                        <a:rPr lang="en-US" dirty="0" smtClean="0"/>
                        <a:t>Outputs</a:t>
                      </a:r>
                      <a:endParaRPr lang="el-GR" dirty="0"/>
                    </a:p>
                  </a:txBody>
                  <a:tcPr/>
                </a:tc>
                <a:extLst>
                  <a:ext uri="{0D108BD9-81ED-4DB2-BD59-A6C34878D82A}">
                    <a16:rowId xmlns:a16="http://schemas.microsoft.com/office/drawing/2014/main" val="2910837540"/>
                  </a:ext>
                </a:extLst>
              </a:tr>
              <a:tr h="370840">
                <a:tc>
                  <a:txBody>
                    <a:bodyPr/>
                    <a:lstStyle/>
                    <a:p>
                      <a:r>
                        <a:rPr lang="en-US" dirty="0" smtClean="0"/>
                        <a:t>-4&lt;X</a:t>
                      </a:r>
                      <a:endParaRPr lang="el-GR" dirty="0"/>
                    </a:p>
                  </a:txBody>
                  <a:tcPr/>
                </a:tc>
                <a:tc>
                  <a:txBody>
                    <a:bodyPr/>
                    <a:lstStyle/>
                    <a:p>
                      <a:r>
                        <a:rPr lang="en-US" dirty="0" smtClean="0"/>
                        <a:t>Y=0</a:t>
                      </a:r>
                      <a:endParaRPr lang="el-GR" dirty="0"/>
                    </a:p>
                  </a:txBody>
                  <a:tcPr/>
                </a:tc>
                <a:extLst>
                  <a:ext uri="{0D108BD9-81ED-4DB2-BD59-A6C34878D82A}">
                    <a16:rowId xmlns:a16="http://schemas.microsoft.com/office/drawing/2014/main" val="1665505955"/>
                  </a:ext>
                </a:extLst>
              </a:tr>
              <a:tr h="370840">
                <a:tc>
                  <a:txBody>
                    <a:bodyPr/>
                    <a:lstStyle/>
                    <a:p>
                      <a:r>
                        <a:rPr lang="en-US" dirty="0" smtClean="0"/>
                        <a:t>-2&lt;X&lt;-4</a:t>
                      </a:r>
                      <a:endParaRPr lang="el-GR" dirty="0"/>
                    </a:p>
                  </a:txBody>
                  <a:tcPr/>
                </a:tc>
                <a:tc>
                  <a:txBody>
                    <a:bodyPr/>
                    <a:lstStyle/>
                    <a:p>
                      <a:r>
                        <a:rPr lang="en-US" dirty="0" smtClean="0"/>
                        <a:t>Y=0,05</a:t>
                      </a:r>
                      <a:endParaRPr lang="el-GR" dirty="0"/>
                    </a:p>
                  </a:txBody>
                  <a:tcPr/>
                </a:tc>
                <a:extLst>
                  <a:ext uri="{0D108BD9-81ED-4DB2-BD59-A6C34878D82A}">
                    <a16:rowId xmlns:a16="http://schemas.microsoft.com/office/drawing/2014/main" val="1036088382"/>
                  </a:ext>
                </a:extLst>
              </a:tr>
              <a:tr h="370840">
                <a:tc>
                  <a:txBody>
                    <a:bodyPr/>
                    <a:lstStyle/>
                    <a:p>
                      <a:r>
                        <a:rPr lang="en-US" dirty="0" smtClean="0"/>
                        <a:t>-1,4&lt;X&lt;-2</a:t>
                      </a:r>
                      <a:endParaRPr lang="el-GR" dirty="0"/>
                    </a:p>
                  </a:txBody>
                  <a:tcPr/>
                </a:tc>
                <a:tc>
                  <a:txBody>
                    <a:bodyPr/>
                    <a:lstStyle/>
                    <a:p>
                      <a:r>
                        <a:rPr lang="en-US" dirty="0" smtClean="0"/>
                        <a:t>Y=0,15</a:t>
                      </a:r>
                      <a:endParaRPr lang="el-GR" dirty="0"/>
                    </a:p>
                  </a:txBody>
                  <a:tcPr/>
                </a:tc>
                <a:extLst>
                  <a:ext uri="{0D108BD9-81ED-4DB2-BD59-A6C34878D82A}">
                    <a16:rowId xmlns:a16="http://schemas.microsoft.com/office/drawing/2014/main" val="124023872"/>
                  </a:ext>
                </a:extLst>
              </a:tr>
              <a:tr h="370840">
                <a:tc>
                  <a:txBody>
                    <a:bodyPr/>
                    <a:lstStyle/>
                    <a:p>
                      <a:r>
                        <a:rPr lang="en-US" dirty="0" smtClean="0"/>
                        <a:t>-0,8&lt;X&lt;-1,4</a:t>
                      </a:r>
                      <a:endParaRPr lang="el-GR" dirty="0"/>
                    </a:p>
                  </a:txBody>
                  <a:tcPr/>
                </a:tc>
                <a:tc>
                  <a:txBody>
                    <a:bodyPr/>
                    <a:lstStyle/>
                    <a:p>
                      <a:r>
                        <a:rPr lang="en-US" dirty="0" smtClean="0"/>
                        <a:t>Y=0,25</a:t>
                      </a:r>
                      <a:endParaRPr lang="el-GR" dirty="0"/>
                    </a:p>
                  </a:txBody>
                  <a:tcPr/>
                </a:tc>
                <a:extLst>
                  <a:ext uri="{0D108BD9-81ED-4DB2-BD59-A6C34878D82A}">
                    <a16:rowId xmlns:a16="http://schemas.microsoft.com/office/drawing/2014/main" val="3433685173"/>
                  </a:ext>
                </a:extLst>
              </a:tr>
              <a:tr h="370840">
                <a:tc>
                  <a:txBody>
                    <a:bodyPr/>
                    <a:lstStyle/>
                    <a:p>
                      <a:r>
                        <a:rPr lang="en-US" dirty="0" smtClean="0"/>
                        <a:t>-0,4&lt;X&lt;-0,8</a:t>
                      </a:r>
                      <a:endParaRPr lang="el-GR" dirty="0"/>
                    </a:p>
                  </a:txBody>
                  <a:tcPr/>
                </a:tc>
                <a:tc>
                  <a:txBody>
                    <a:bodyPr/>
                    <a:lstStyle/>
                    <a:p>
                      <a:r>
                        <a:rPr lang="en-US" dirty="0" smtClean="0"/>
                        <a:t>Y=0,35</a:t>
                      </a:r>
                      <a:endParaRPr lang="el-GR" dirty="0"/>
                    </a:p>
                  </a:txBody>
                  <a:tcPr/>
                </a:tc>
                <a:extLst>
                  <a:ext uri="{0D108BD9-81ED-4DB2-BD59-A6C34878D82A}">
                    <a16:rowId xmlns:a16="http://schemas.microsoft.com/office/drawing/2014/main" val="4133491074"/>
                  </a:ext>
                </a:extLst>
              </a:tr>
              <a:tr h="370840">
                <a:tc>
                  <a:txBody>
                    <a:bodyPr/>
                    <a:lstStyle/>
                    <a:p>
                      <a:r>
                        <a:rPr lang="en-US" dirty="0" smtClean="0"/>
                        <a:t>0&lt;X&lt;-0,4</a:t>
                      </a:r>
                      <a:endParaRPr lang="el-GR" dirty="0"/>
                    </a:p>
                  </a:txBody>
                  <a:tcPr/>
                </a:tc>
                <a:tc>
                  <a:txBody>
                    <a:bodyPr/>
                    <a:lstStyle/>
                    <a:p>
                      <a:r>
                        <a:rPr lang="en-US" dirty="0" smtClean="0"/>
                        <a:t>Y=0,45</a:t>
                      </a:r>
                      <a:endParaRPr lang="el-GR" dirty="0"/>
                    </a:p>
                  </a:txBody>
                  <a:tcPr/>
                </a:tc>
                <a:extLst>
                  <a:ext uri="{0D108BD9-81ED-4DB2-BD59-A6C34878D82A}">
                    <a16:rowId xmlns:a16="http://schemas.microsoft.com/office/drawing/2014/main" val="1224133313"/>
                  </a:ext>
                </a:extLst>
              </a:tr>
              <a:tr h="370840">
                <a:tc>
                  <a:txBody>
                    <a:bodyPr/>
                    <a:lstStyle/>
                    <a:p>
                      <a:r>
                        <a:rPr lang="en-US" dirty="0" smtClean="0"/>
                        <a:t>X=0</a:t>
                      </a:r>
                      <a:endParaRPr lang="el-GR" dirty="0"/>
                    </a:p>
                  </a:txBody>
                  <a:tcPr/>
                </a:tc>
                <a:tc>
                  <a:txBody>
                    <a:bodyPr/>
                    <a:lstStyle/>
                    <a:p>
                      <a:r>
                        <a:rPr lang="en-US" dirty="0" smtClean="0"/>
                        <a:t>Y=0,5</a:t>
                      </a:r>
                      <a:endParaRPr lang="el-GR" dirty="0"/>
                    </a:p>
                  </a:txBody>
                  <a:tcPr/>
                </a:tc>
                <a:extLst>
                  <a:ext uri="{0D108BD9-81ED-4DB2-BD59-A6C34878D82A}">
                    <a16:rowId xmlns:a16="http://schemas.microsoft.com/office/drawing/2014/main" val="3091187421"/>
                  </a:ext>
                </a:extLst>
              </a:tr>
              <a:tr h="370840">
                <a:tc>
                  <a:txBody>
                    <a:bodyPr/>
                    <a:lstStyle/>
                    <a:p>
                      <a:r>
                        <a:rPr lang="en-US" dirty="0" smtClean="0"/>
                        <a:t>0&lt;X&lt;0,4</a:t>
                      </a:r>
                      <a:endParaRPr lang="el-GR" dirty="0"/>
                    </a:p>
                  </a:txBody>
                  <a:tcPr/>
                </a:tc>
                <a:tc>
                  <a:txBody>
                    <a:bodyPr/>
                    <a:lstStyle/>
                    <a:p>
                      <a:r>
                        <a:rPr lang="en-US" dirty="0" smtClean="0"/>
                        <a:t>Y=0,55</a:t>
                      </a:r>
                      <a:endParaRPr lang="el-GR" dirty="0"/>
                    </a:p>
                  </a:txBody>
                  <a:tcPr/>
                </a:tc>
                <a:extLst>
                  <a:ext uri="{0D108BD9-81ED-4DB2-BD59-A6C34878D82A}">
                    <a16:rowId xmlns:a16="http://schemas.microsoft.com/office/drawing/2014/main" val="1154717987"/>
                  </a:ext>
                </a:extLst>
              </a:tr>
              <a:tr h="370840">
                <a:tc>
                  <a:txBody>
                    <a:bodyPr/>
                    <a:lstStyle/>
                    <a:p>
                      <a:r>
                        <a:rPr lang="en-US" dirty="0" smtClean="0"/>
                        <a:t>0,4&lt;X&lt;0,8</a:t>
                      </a:r>
                      <a:endParaRPr lang="el-GR" dirty="0"/>
                    </a:p>
                  </a:txBody>
                  <a:tcPr/>
                </a:tc>
                <a:tc>
                  <a:txBody>
                    <a:bodyPr/>
                    <a:lstStyle/>
                    <a:p>
                      <a:r>
                        <a:rPr lang="en-US" dirty="0" smtClean="0"/>
                        <a:t>Y=0,65</a:t>
                      </a:r>
                      <a:endParaRPr lang="el-GR" dirty="0"/>
                    </a:p>
                  </a:txBody>
                  <a:tcPr/>
                </a:tc>
                <a:extLst>
                  <a:ext uri="{0D108BD9-81ED-4DB2-BD59-A6C34878D82A}">
                    <a16:rowId xmlns:a16="http://schemas.microsoft.com/office/drawing/2014/main" val="2037708553"/>
                  </a:ext>
                </a:extLst>
              </a:tr>
              <a:tr h="370840">
                <a:tc>
                  <a:txBody>
                    <a:bodyPr/>
                    <a:lstStyle/>
                    <a:p>
                      <a:r>
                        <a:rPr lang="en-US" dirty="0" smtClean="0"/>
                        <a:t>0,8&lt;1,4</a:t>
                      </a:r>
                    </a:p>
                  </a:txBody>
                  <a:tcPr/>
                </a:tc>
                <a:tc>
                  <a:txBody>
                    <a:bodyPr/>
                    <a:lstStyle/>
                    <a:p>
                      <a:r>
                        <a:rPr lang="en-US" dirty="0" smtClean="0"/>
                        <a:t>Y=0,75</a:t>
                      </a:r>
                      <a:endParaRPr lang="el-GR" dirty="0"/>
                    </a:p>
                  </a:txBody>
                  <a:tcPr/>
                </a:tc>
                <a:extLst>
                  <a:ext uri="{0D108BD9-81ED-4DB2-BD59-A6C34878D82A}">
                    <a16:rowId xmlns:a16="http://schemas.microsoft.com/office/drawing/2014/main" val="338814784"/>
                  </a:ext>
                </a:extLst>
              </a:tr>
              <a:tr h="370840">
                <a:tc>
                  <a:txBody>
                    <a:bodyPr/>
                    <a:lstStyle/>
                    <a:p>
                      <a:r>
                        <a:rPr lang="en-US" dirty="0" smtClean="0"/>
                        <a:t>1,4&lt;X&lt;2</a:t>
                      </a:r>
                      <a:endParaRPr lang="el-GR" dirty="0"/>
                    </a:p>
                  </a:txBody>
                  <a:tcPr/>
                </a:tc>
                <a:tc>
                  <a:txBody>
                    <a:bodyPr/>
                    <a:lstStyle/>
                    <a:p>
                      <a:r>
                        <a:rPr lang="en-US" dirty="0" smtClean="0"/>
                        <a:t>Y=0,85</a:t>
                      </a:r>
                      <a:endParaRPr lang="el-GR" dirty="0"/>
                    </a:p>
                  </a:txBody>
                  <a:tcPr/>
                </a:tc>
                <a:extLst>
                  <a:ext uri="{0D108BD9-81ED-4DB2-BD59-A6C34878D82A}">
                    <a16:rowId xmlns:a16="http://schemas.microsoft.com/office/drawing/2014/main" val="3502420972"/>
                  </a:ext>
                </a:extLst>
              </a:tr>
              <a:tr h="370840">
                <a:tc>
                  <a:txBody>
                    <a:bodyPr/>
                    <a:lstStyle/>
                    <a:p>
                      <a:r>
                        <a:rPr lang="en-US" dirty="0" smtClean="0"/>
                        <a:t>2&lt;X&lt;4</a:t>
                      </a:r>
                      <a:endParaRPr lang="el-GR" dirty="0"/>
                    </a:p>
                  </a:txBody>
                  <a:tcPr/>
                </a:tc>
                <a:tc>
                  <a:txBody>
                    <a:bodyPr/>
                    <a:lstStyle/>
                    <a:p>
                      <a:r>
                        <a:rPr lang="en-US" dirty="0" smtClean="0"/>
                        <a:t>Y=0,95</a:t>
                      </a:r>
                      <a:endParaRPr lang="el-GR" dirty="0"/>
                    </a:p>
                  </a:txBody>
                  <a:tcPr/>
                </a:tc>
                <a:extLst>
                  <a:ext uri="{0D108BD9-81ED-4DB2-BD59-A6C34878D82A}">
                    <a16:rowId xmlns:a16="http://schemas.microsoft.com/office/drawing/2014/main" val="618751243"/>
                  </a:ext>
                </a:extLst>
              </a:tr>
              <a:tr h="370840">
                <a:tc>
                  <a:txBody>
                    <a:bodyPr/>
                    <a:lstStyle/>
                    <a:p>
                      <a:r>
                        <a:rPr lang="en-US" dirty="0" smtClean="0"/>
                        <a:t>4&lt;X</a:t>
                      </a:r>
                      <a:endParaRPr lang="el-GR" dirty="0"/>
                    </a:p>
                  </a:txBody>
                  <a:tcPr/>
                </a:tc>
                <a:tc>
                  <a:txBody>
                    <a:bodyPr/>
                    <a:lstStyle/>
                    <a:p>
                      <a:r>
                        <a:rPr lang="en-US" dirty="0" smtClean="0"/>
                        <a:t>Y=1</a:t>
                      </a:r>
                      <a:endParaRPr lang="el-GR" dirty="0"/>
                    </a:p>
                  </a:txBody>
                  <a:tcPr/>
                </a:tc>
                <a:extLst>
                  <a:ext uri="{0D108BD9-81ED-4DB2-BD59-A6C34878D82A}">
                    <a16:rowId xmlns:a16="http://schemas.microsoft.com/office/drawing/2014/main" val="573763745"/>
                  </a:ext>
                </a:extLst>
              </a:tr>
            </a:tbl>
          </a:graphicData>
        </a:graphic>
      </p:graphicFrame>
    </p:spTree>
    <p:extLst>
      <p:ext uri="{BB962C8B-B14F-4D97-AF65-F5344CB8AC3E}">
        <p14:creationId xmlns:p14="http://schemas.microsoft.com/office/powerpoint/2010/main" val="388596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SIGMOID SIMULATION</a:t>
            </a:r>
            <a:endParaRPr lang="el-GR"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419" y="2348880"/>
            <a:ext cx="10512425" cy="1536828"/>
          </a:xfrm>
        </p:spPr>
      </p:pic>
      <p:pic>
        <p:nvPicPr>
          <p:cNvPr id="5"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r="71314" b="8130"/>
          <a:stretch/>
        </p:blipFill>
        <p:spPr>
          <a:xfrm>
            <a:off x="838201" y="2348880"/>
            <a:ext cx="3015579" cy="1411872"/>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2" y="4293096"/>
            <a:ext cx="10512862" cy="1512168"/>
          </a:xfrm>
          <a:prstGeom prst="rect">
            <a:avLst/>
          </a:prstGeom>
        </p:spPr>
      </p:pic>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r="71998" b="555"/>
          <a:stretch/>
        </p:blipFill>
        <p:spPr>
          <a:xfrm>
            <a:off x="816541" y="4301480"/>
            <a:ext cx="2943790" cy="1503784"/>
          </a:xfrm>
          <a:prstGeom prst="rect">
            <a:avLst/>
          </a:prstGeom>
        </p:spPr>
      </p:pic>
    </p:spTree>
    <p:extLst>
      <p:ext uri="{BB962C8B-B14F-4D97-AF65-F5344CB8AC3E}">
        <p14:creationId xmlns:p14="http://schemas.microsoft.com/office/powerpoint/2010/main" val="399221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NEURAL NETWORKS</a:t>
            </a:r>
            <a:endParaRPr lang="el-GR" dirty="0"/>
          </a:p>
        </p:txBody>
      </p:sp>
      <p:sp>
        <p:nvSpPr>
          <p:cNvPr id="3" name="Content Placeholder 2"/>
          <p:cNvSpPr>
            <a:spLocks noGrp="1"/>
          </p:cNvSpPr>
          <p:nvPr>
            <p:ph idx="1"/>
          </p:nvPr>
        </p:nvSpPr>
        <p:spPr/>
        <p:txBody>
          <a:bodyPr>
            <a:normAutofit/>
          </a:bodyPr>
          <a:lstStyle/>
          <a:p>
            <a:r>
              <a:rPr lang="en-US" dirty="0" smtClean="0"/>
              <a:t>Artificial neurons are aggregated into layers.</a:t>
            </a:r>
          </a:p>
          <a:p>
            <a:endParaRPr lang="en-US" dirty="0"/>
          </a:p>
          <a:p>
            <a:r>
              <a:rPr lang="en-US" dirty="0" smtClean="0"/>
              <a:t>Different layers perform different kinds of </a:t>
            </a:r>
            <a:r>
              <a:rPr lang="el-GR" dirty="0"/>
              <a:t> </a:t>
            </a:r>
            <a:r>
              <a:rPr lang="el-GR" dirty="0" smtClean="0"/>
              <a:t>                       </a:t>
            </a:r>
            <a:r>
              <a:rPr lang="en-US" dirty="0" smtClean="0"/>
              <a:t>transformations on their inputs.</a:t>
            </a:r>
          </a:p>
          <a:p>
            <a:endParaRPr lang="en-US" dirty="0"/>
          </a:p>
          <a:p>
            <a:r>
              <a:rPr lang="en-US" dirty="0" smtClean="0"/>
              <a:t>Signals travel from the first layer to the last layer.</a:t>
            </a:r>
          </a:p>
          <a:p>
            <a:endParaRPr lang="en-US" dirty="0"/>
          </a:p>
          <a:p>
            <a:r>
              <a:rPr lang="en-US" dirty="0" smtClean="0"/>
              <a:t>DEEP LEARNING: Powerful set of techniques for learning in neural networks.</a:t>
            </a:r>
            <a:endParaRPr lang="el-G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62" y="1690689"/>
            <a:ext cx="2796782" cy="3269263"/>
          </a:xfrm>
          <a:prstGeom prst="rect">
            <a:avLst/>
          </a:prstGeom>
        </p:spPr>
      </p:pic>
    </p:spTree>
    <p:extLst>
      <p:ext uri="{BB962C8B-B14F-4D97-AF65-F5344CB8AC3E}">
        <p14:creationId xmlns:p14="http://schemas.microsoft.com/office/powerpoint/2010/main" val="121373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NEURON SIMULATION</a:t>
            </a:r>
            <a:endParaRPr lang="el-GR"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690689"/>
            <a:ext cx="11631915" cy="4215497"/>
          </a:xfrm>
        </p:spPr>
      </p:pic>
    </p:spTree>
    <p:extLst>
      <p:ext uri="{BB962C8B-B14F-4D97-AF65-F5344CB8AC3E}">
        <p14:creationId xmlns:p14="http://schemas.microsoft.com/office/powerpoint/2010/main" val="127938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on FPGA</a:t>
            </a:r>
            <a:endParaRPr lang="el-GR" dirty="0"/>
          </a:p>
        </p:txBody>
      </p:sp>
      <p:cxnSp>
        <p:nvCxnSpPr>
          <p:cNvPr id="8" name="Straight Arrow Connector 7"/>
          <p:cNvCxnSpPr>
            <a:endCxn id="9" idx="2"/>
          </p:cNvCxnSpPr>
          <p:nvPr/>
        </p:nvCxnSpPr>
        <p:spPr>
          <a:xfrm>
            <a:off x="594025" y="2132855"/>
            <a:ext cx="8727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466765" y="1841972"/>
            <a:ext cx="595199" cy="581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0" name="Straight Arrow Connector 9"/>
          <p:cNvCxnSpPr>
            <a:endCxn id="11" idx="2"/>
          </p:cNvCxnSpPr>
          <p:nvPr/>
        </p:nvCxnSpPr>
        <p:spPr>
          <a:xfrm>
            <a:off x="647263" y="3717031"/>
            <a:ext cx="8195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466765" y="3426148"/>
            <a:ext cx="595199" cy="581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2" name="Straight Arrow Connector 11"/>
          <p:cNvCxnSpPr/>
          <p:nvPr/>
        </p:nvCxnSpPr>
        <p:spPr>
          <a:xfrm>
            <a:off x="647263" y="5309379"/>
            <a:ext cx="8116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466765" y="5006714"/>
            <a:ext cx="595199" cy="581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Oval 13"/>
          <p:cNvSpPr/>
          <p:nvPr/>
        </p:nvSpPr>
        <p:spPr>
          <a:xfrm>
            <a:off x="4537003" y="2634060"/>
            <a:ext cx="595199" cy="581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Oval 14"/>
          <p:cNvSpPr/>
          <p:nvPr/>
        </p:nvSpPr>
        <p:spPr>
          <a:xfrm>
            <a:off x="4537003" y="4214626"/>
            <a:ext cx="595199" cy="581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Oval 15"/>
          <p:cNvSpPr/>
          <p:nvPr/>
        </p:nvSpPr>
        <p:spPr>
          <a:xfrm>
            <a:off x="7057283" y="3426148"/>
            <a:ext cx="595199" cy="581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8" name="Straight Arrow Connector 17"/>
          <p:cNvCxnSpPr>
            <a:stCxn id="9" idx="6"/>
            <a:endCxn id="14" idx="1"/>
          </p:cNvCxnSpPr>
          <p:nvPr/>
        </p:nvCxnSpPr>
        <p:spPr>
          <a:xfrm>
            <a:off x="2061964" y="2132856"/>
            <a:ext cx="2562204" cy="58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5" idx="1"/>
          </p:cNvCxnSpPr>
          <p:nvPr/>
        </p:nvCxnSpPr>
        <p:spPr>
          <a:xfrm>
            <a:off x="2061964" y="2132856"/>
            <a:ext cx="2562204" cy="2166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6"/>
            <a:endCxn id="14" idx="2"/>
          </p:cNvCxnSpPr>
          <p:nvPr/>
        </p:nvCxnSpPr>
        <p:spPr>
          <a:xfrm flipV="1">
            <a:off x="2061964" y="2924944"/>
            <a:ext cx="2475039"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6"/>
            <a:endCxn id="15" idx="2"/>
          </p:cNvCxnSpPr>
          <p:nvPr/>
        </p:nvCxnSpPr>
        <p:spPr>
          <a:xfrm>
            <a:off x="2061964" y="3717032"/>
            <a:ext cx="2475039" cy="788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6"/>
            <a:endCxn id="14" idx="3"/>
          </p:cNvCxnSpPr>
          <p:nvPr/>
        </p:nvCxnSpPr>
        <p:spPr>
          <a:xfrm flipV="1">
            <a:off x="2061964" y="3130629"/>
            <a:ext cx="2562204" cy="2166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6"/>
            <a:endCxn id="15" idx="3"/>
          </p:cNvCxnSpPr>
          <p:nvPr/>
        </p:nvCxnSpPr>
        <p:spPr>
          <a:xfrm flipV="1">
            <a:off x="2061964" y="4711195"/>
            <a:ext cx="2562204" cy="58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6"/>
            <a:endCxn id="16" idx="1"/>
          </p:cNvCxnSpPr>
          <p:nvPr/>
        </p:nvCxnSpPr>
        <p:spPr>
          <a:xfrm>
            <a:off x="5132202" y="2924944"/>
            <a:ext cx="2012246" cy="58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5" idx="6"/>
            <a:endCxn id="16" idx="3"/>
          </p:cNvCxnSpPr>
          <p:nvPr/>
        </p:nvCxnSpPr>
        <p:spPr>
          <a:xfrm flipV="1">
            <a:off x="5132202" y="3922717"/>
            <a:ext cx="2012246" cy="582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6" idx="6"/>
          </p:cNvCxnSpPr>
          <p:nvPr/>
        </p:nvCxnSpPr>
        <p:spPr>
          <a:xfrm flipV="1">
            <a:off x="7652482" y="3713288"/>
            <a:ext cx="1076509" cy="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81311" y="1788186"/>
            <a:ext cx="798346" cy="369332"/>
          </a:xfrm>
          <a:prstGeom prst="rect">
            <a:avLst/>
          </a:prstGeom>
          <a:noFill/>
        </p:spPr>
        <p:txBody>
          <a:bodyPr wrap="square" rtlCol="0">
            <a:spAutoFit/>
          </a:bodyPr>
          <a:lstStyle/>
          <a:p>
            <a:r>
              <a:rPr lang="en-US" dirty="0" smtClean="0"/>
              <a:t>Input</a:t>
            </a:r>
            <a:endParaRPr lang="el-GR" dirty="0"/>
          </a:p>
        </p:txBody>
      </p:sp>
      <p:sp>
        <p:nvSpPr>
          <p:cNvPr id="42" name="TextBox 41"/>
          <p:cNvSpPr txBox="1"/>
          <p:nvPr/>
        </p:nvSpPr>
        <p:spPr>
          <a:xfrm>
            <a:off x="541061" y="3369568"/>
            <a:ext cx="678846" cy="369332"/>
          </a:xfrm>
          <a:prstGeom prst="rect">
            <a:avLst/>
          </a:prstGeom>
          <a:noFill/>
        </p:spPr>
        <p:txBody>
          <a:bodyPr wrap="square" rtlCol="0">
            <a:spAutoFit/>
          </a:bodyPr>
          <a:lstStyle/>
          <a:p>
            <a:r>
              <a:rPr lang="en-US" dirty="0" smtClean="0"/>
              <a:t>Input</a:t>
            </a:r>
            <a:endParaRPr lang="el-GR" dirty="0"/>
          </a:p>
        </p:txBody>
      </p:sp>
      <p:sp>
        <p:nvSpPr>
          <p:cNvPr id="43" name="TextBox 42"/>
          <p:cNvSpPr txBox="1"/>
          <p:nvPr/>
        </p:nvSpPr>
        <p:spPr>
          <a:xfrm>
            <a:off x="551427" y="5004396"/>
            <a:ext cx="726339" cy="369332"/>
          </a:xfrm>
          <a:prstGeom prst="rect">
            <a:avLst/>
          </a:prstGeom>
          <a:noFill/>
        </p:spPr>
        <p:txBody>
          <a:bodyPr wrap="square" rtlCol="0">
            <a:spAutoFit/>
          </a:bodyPr>
          <a:lstStyle/>
          <a:p>
            <a:r>
              <a:rPr lang="en-US" dirty="0" smtClean="0"/>
              <a:t>Input</a:t>
            </a:r>
            <a:endParaRPr lang="el-GR" dirty="0"/>
          </a:p>
        </p:txBody>
      </p:sp>
      <p:sp>
        <p:nvSpPr>
          <p:cNvPr id="44" name="TextBox 43"/>
          <p:cNvSpPr txBox="1"/>
          <p:nvPr/>
        </p:nvSpPr>
        <p:spPr>
          <a:xfrm>
            <a:off x="1466767" y="1319262"/>
            <a:ext cx="1354244" cy="369332"/>
          </a:xfrm>
          <a:prstGeom prst="rect">
            <a:avLst/>
          </a:prstGeom>
          <a:noFill/>
        </p:spPr>
        <p:txBody>
          <a:bodyPr wrap="square" rtlCol="0">
            <a:spAutoFit/>
          </a:bodyPr>
          <a:lstStyle/>
          <a:p>
            <a:r>
              <a:rPr lang="en-US" dirty="0" smtClean="0"/>
              <a:t>Input Layer</a:t>
            </a:r>
            <a:endParaRPr lang="el-GR" dirty="0"/>
          </a:p>
        </p:txBody>
      </p:sp>
      <p:sp>
        <p:nvSpPr>
          <p:cNvPr id="45" name="TextBox 44"/>
          <p:cNvSpPr txBox="1"/>
          <p:nvPr/>
        </p:nvSpPr>
        <p:spPr>
          <a:xfrm>
            <a:off x="4537005" y="2169350"/>
            <a:ext cx="1455681" cy="369332"/>
          </a:xfrm>
          <a:prstGeom prst="rect">
            <a:avLst/>
          </a:prstGeom>
          <a:noFill/>
        </p:spPr>
        <p:txBody>
          <a:bodyPr wrap="square" rtlCol="0">
            <a:spAutoFit/>
          </a:bodyPr>
          <a:lstStyle/>
          <a:p>
            <a:r>
              <a:rPr lang="en-US" dirty="0" smtClean="0"/>
              <a:t>Hidden Layer</a:t>
            </a:r>
            <a:endParaRPr lang="el-GR" dirty="0"/>
          </a:p>
        </p:txBody>
      </p:sp>
      <p:sp>
        <p:nvSpPr>
          <p:cNvPr id="46" name="TextBox 45"/>
          <p:cNvSpPr txBox="1"/>
          <p:nvPr/>
        </p:nvSpPr>
        <p:spPr>
          <a:xfrm>
            <a:off x="7057286" y="2940817"/>
            <a:ext cx="1527689" cy="369332"/>
          </a:xfrm>
          <a:prstGeom prst="rect">
            <a:avLst/>
          </a:prstGeom>
          <a:noFill/>
        </p:spPr>
        <p:txBody>
          <a:bodyPr wrap="square" rtlCol="0">
            <a:spAutoFit/>
          </a:bodyPr>
          <a:lstStyle/>
          <a:p>
            <a:r>
              <a:rPr lang="en-US" dirty="0" smtClean="0"/>
              <a:t>Output Layer</a:t>
            </a:r>
            <a:endParaRPr lang="el-GR" dirty="0"/>
          </a:p>
        </p:txBody>
      </p:sp>
      <p:sp>
        <p:nvSpPr>
          <p:cNvPr id="47" name="TextBox 46"/>
          <p:cNvSpPr txBox="1"/>
          <p:nvPr/>
        </p:nvSpPr>
        <p:spPr>
          <a:xfrm rot="685430">
            <a:off x="2848839" y="2120821"/>
            <a:ext cx="883196" cy="369332"/>
          </a:xfrm>
          <a:prstGeom prst="rect">
            <a:avLst/>
          </a:prstGeom>
          <a:noFill/>
        </p:spPr>
        <p:txBody>
          <a:bodyPr wrap="square" rtlCol="0">
            <a:spAutoFit/>
          </a:bodyPr>
          <a:lstStyle/>
          <a:p>
            <a:r>
              <a:rPr lang="en-US" dirty="0" smtClean="0"/>
              <a:t>Weight</a:t>
            </a:r>
            <a:endParaRPr lang="el-GR" dirty="0"/>
          </a:p>
        </p:txBody>
      </p:sp>
      <p:sp>
        <p:nvSpPr>
          <p:cNvPr id="48" name="TextBox 47"/>
          <p:cNvSpPr txBox="1"/>
          <p:nvPr/>
        </p:nvSpPr>
        <p:spPr>
          <a:xfrm rot="1254826">
            <a:off x="2974282" y="3833505"/>
            <a:ext cx="853138" cy="369332"/>
          </a:xfrm>
          <a:prstGeom prst="rect">
            <a:avLst/>
          </a:prstGeom>
          <a:noFill/>
        </p:spPr>
        <p:txBody>
          <a:bodyPr wrap="square" rtlCol="0">
            <a:spAutoFit/>
          </a:bodyPr>
          <a:lstStyle/>
          <a:p>
            <a:r>
              <a:rPr lang="en-US" dirty="0" smtClean="0"/>
              <a:t>Weight</a:t>
            </a:r>
            <a:endParaRPr lang="el-GR" dirty="0"/>
          </a:p>
        </p:txBody>
      </p:sp>
      <p:sp>
        <p:nvSpPr>
          <p:cNvPr id="49" name="TextBox 48"/>
          <p:cNvSpPr txBox="1"/>
          <p:nvPr/>
        </p:nvSpPr>
        <p:spPr>
          <a:xfrm rot="936326">
            <a:off x="5768996" y="2928982"/>
            <a:ext cx="925532" cy="369332"/>
          </a:xfrm>
          <a:prstGeom prst="rect">
            <a:avLst/>
          </a:prstGeom>
          <a:noFill/>
        </p:spPr>
        <p:txBody>
          <a:bodyPr wrap="square" rtlCol="0">
            <a:spAutoFit/>
          </a:bodyPr>
          <a:lstStyle/>
          <a:p>
            <a:r>
              <a:rPr lang="en-US" dirty="0" smtClean="0"/>
              <a:t>Weight</a:t>
            </a:r>
            <a:endParaRPr lang="el-GR" dirty="0"/>
          </a:p>
        </p:txBody>
      </p:sp>
      <mc:AlternateContent xmlns:mc="http://schemas.openxmlformats.org/markup-compatibility/2006" xmlns:a14="http://schemas.microsoft.com/office/drawing/2010/main">
        <mc:Choice Requires="a14">
          <p:sp>
            <p:nvSpPr>
              <p:cNvPr id="60" name="TextBox 59"/>
              <p:cNvSpPr txBox="1"/>
              <p:nvPr/>
            </p:nvSpPr>
            <p:spPr>
              <a:xfrm>
                <a:off x="9160262" y="1615167"/>
                <a:ext cx="2592288" cy="4085927"/>
              </a:xfrm>
              <a:prstGeom prst="rect">
                <a:avLst/>
              </a:prstGeom>
              <a:noFill/>
            </p:spPr>
            <p:txBody>
              <a:bodyPr wrap="square" rtlCol="0">
                <a:spAutoFit/>
              </a:bodyPr>
              <a:lstStyle/>
              <a:p>
                <a:r>
                  <a:rPr lang="en-US" dirty="0" smtClean="0"/>
                  <a:t>Input : Data type convert to float point.</a:t>
                </a:r>
              </a:p>
              <a:p>
                <a:endParaRPr lang="en-US" dirty="0" smtClean="0"/>
              </a:p>
              <a:p>
                <a:r>
                  <a:rPr lang="en-US" dirty="0" smtClean="0"/>
                  <a:t>Input type = Output type.</a:t>
                </a:r>
              </a:p>
              <a:p>
                <a:endParaRPr lang="en-US" dirty="0"/>
              </a:p>
              <a:p>
                <a:r>
                  <a:rPr lang="en-US" dirty="0" smtClean="0"/>
                  <a:t>Use </a:t>
                </a:r>
                <a:r>
                  <a:rPr lang="en-US" dirty="0" err="1" smtClean="0"/>
                  <a:t>singmoid</a:t>
                </a:r>
                <a:r>
                  <a:rPr lang="en-US" dirty="0" smtClean="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1+</m:t>
                        </m:r>
                        <m:sSup>
                          <m:sSupPr>
                            <m:ctrlPr>
                              <a:rPr lang="en-US" i="1" smtClean="0">
                                <a:latin typeface="Cambria Math" panose="02040503050406030204" pitchFamily="18" charset="0"/>
                              </a:rPr>
                            </m:ctrlPr>
                          </m:sSupPr>
                          <m:e>
                            <m:r>
                              <a:rPr lang="en-US" i="1" smtClean="0">
                                <a:latin typeface="Cambria Math" panose="02040503050406030204" pitchFamily="18" charset="0"/>
                              </a:rPr>
                              <m:t>ⅇ</m:t>
                            </m:r>
                          </m:e>
                          <m:sup>
                            <m:r>
                              <a:rPr lang="en-US" i="1" smtClean="0">
                                <a:latin typeface="Cambria Math" panose="02040503050406030204" pitchFamily="18" charset="0"/>
                              </a:rPr>
                              <m:t>−</m:t>
                            </m:r>
                            <m:r>
                              <a:rPr lang="en-US" i="1" smtClean="0">
                                <a:latin typeface="Cambria Math" panose="02040503050406030204" pitchFamily="18" charset="0"/>
                              </a:rPr>
                              <m:t>𝑧</m:t>
                            </m:r>
                          </m:sup>
                        </m:sSup>
                      </m:den>
                    </m:f>
                    <m:r>
                      <a:rPr lang="en-US" b="0" i="1" smtClean="0">
                        <a:latin typeface="Cambria Math" panose="02040503050406030204" pitchFamily="18" charset="0"/>
                      </a:rPr>
                      <m:t>)</m:t>
                    </m:r>
                  </m:oMath>
                </a14:m>
                <a:endParaRPr lang="en-US" dirty="0" smtClean="0"/>
              </a:p>
              <a:p>
                <a:r>
                  <a:rPr lang="en-US" dirty="0" smtClean="0"/>
                  <a:t>or </a:t>
                </a:r>
                <a:r>
                  <a:rPr lang="en-US" dirty="0" err="1" smtClean="0"/>
                  <a:t>tanh</a:t>
                </a:r>
                <a:r>
                  <a:rPr lang="en-US" dirty="0" smtClean="0"/>
                  <a:t> (</a:t>
                </a:r>
                <a:r>
                  <a:rPr lang="en-US" dirty="0" err="1" smtClean="0"/>
                  <a:t>tanhz</a:t>
                </a:r>
                <a:r>
                  <a:rPr lang="en-US" dirty="0" smtClean="0"/>
                  <a:t>).</a:t>
                </a:r>
              </a:p>
              <a:p>
                <a:endParaRPr lang="en-US" dirty="0"/>
              </a:p>
              <a:p>
                <a:r>
                  <a:rPr lang="en-US" dirty="0" smtClean="0"/>
                  <a:t>z = input*weight.</a:t>
                </a:r>
              </a:p>
              <a:p>
                <a:endParaRPr lang="en-US" dirty="0"/>
              </a:p>
              <a:p>
                <a:r>
                  <a:rPr lang="en-US" dirty="0" smtClean="0"/>
                  <a:t>Input is 4 bytes.</a:t>
                </a:r>
              </a:p>
              <a:p>
                <a:r>
                  <a:rPr lang="en-US" dirty="0" smtClean="0"/>
                  <a:t>Weight is 4 bytes.</a:t>
                </a:r>
              </a:p>
              <a:p>
                <a:r>
                  <a:rPr lang="en-US" dirty="0" smtClean="0"/>
                  <a:t>Output is 4 bytes.</a:t>
                </a:r>
              </a:p>
              <a:p>
                <a:endParaRPr lang="el-GR" dirty="0"/>
              </a:p>
            </p:txBody>
          </p:sp>
        </mc:Choice>
        <mc:Fallback xmlns="">
          <p:sp>
            <p:nvSpPr>
              <p:cNvPr id="60" name="TextBox 59"/>
              <p:cNvSpPr txBox="1">
                <a:spLocks noRot="1" noChangeAspect="1" noMove="1" noResize="1" noEditPoints="1" noAdjustHandles="1" noChangeArrowheads="1" noChangeShapeType="1" noTextEdit="1"/>
              </p:cNvSpPr>
              <p:nvPr/>
            </p:nvSpPr>
            <p:spPr>
              <a:xfrm>
                <a:off x="9160262" y="1615167"/>
                <a:ext cx="2592288" cy="4085927"/>
              </a:xfrm>
              <a:prstGeom prst="rect">
                <a:avLst/>
              </a:prstGeom>
              <a:blipFill>
                <a:blip r:embed="rId2"/>
                <a:stretch>
                  <a:fillRect l="-2118" t="-896" r="-706"/>
                </a:stretch>
              </a:blipFill>
            </p:spPr>
            <p:txBody>
              <a:bodyPr/>
              <a:lstStyle/>
              <a:p>
                <a:r>
                  <a:rPr lang="el-GR">
                    <a:noFill/>
                  </a:rPr>
                  <a:t> </a:t>
                </a:r>
              </a:p>
            </p:txBody>
          </p:sp>
        </mc:Fallback>
      </mc:AlternateContent>
      <p:sp>
        <p:nvSpPr>
          <p:cNvPr id="61" name="TextBox 60"/>
          <p:cNvSpPr txBox="1"/>
          <p:nvPr/>
        </p:nvSpPr>
        <p:spPr>
          <a:xfrm>
            <a:off x="261764" y="2169350"/>
            <a:ext cx="1288282" cy="369332"/>
          </a:xfrm>
          <a:prstGeom prst="rect">
            <a:avLst/>
          </a:prstGeom>
          <a:noFill/>
        </p:spPr>
        <p:txBody>
          <a:bodyPr wrap="square" rtlCol="0">
            <a:spAutoFit/>
          </a:bodyPr>
          <a:lstStyle/>
          <a:p>
            <a:r>
              <a:rPr lang="en-US" dirty="0" smtClean="0"/>
              <a:t>Float point</a:t>
            </a:r>
            <a:endParaRPr lang="el-GR" dirty="0"/>
          </a:p>
        </p:txBody>
      </p:sp>
      <p:sp>
        <p:nvSpPr>
          <p:cNvPr id="64" name="TextBox 63"/>
          <p:cNvSpPr txBox="1"/>
          <p:nvPr/>
        </p:nvSpPr>
        <p:spPr>
          <a:xfrm>
            <a:off x="7940834" y="3741939"/>
            <a:ext cx="1288282" cy="369332"/>
          </a:xfrm>
          <a:prstGeom prst="rect">
            <a:avLst/>
          </a:prstGeom>
          <a:noFill/>
        </p:spPr>
        <p:txBody>
          <a:bodyPr wrap="square" rtlCol="0">
            <a:spAutoFit/>
          </a:bodyPr>
          <a:lstStyle/>
          <a:p>
            <a:r>
              <a:rPr lang="en-US" dirty="0" smtClean="0"/>
              <a:t>Float point</a:t>
            </a:r>
            <a:endParaRPr lang="el-GR" dirty="0"/>
          </a:p>
        </p:txBody>
      </p:sp>
      <p:sp>
        <p:nvSpPr>
          <p:cNvPr id="65" name="TextBox 64"/>
          <p:cNvSpPr txBox="1"/>
          <p:nvPr/>
        </p:nvSpPr>
        <p:spPr>
          <a:xfrm>
            <a:off x="7947090" y="3369568"/>
            <a:ext cx="883305" cy="369332"/>
          </a:xfrm>
          <a:prstGeom prst="rect">
            <a:avLst/>
          </a:prstGeom>
          <a:noFill/>
        </p:spPr>
        <p:txBody>
          <a:bodyPr wrap="square" rtlCol="0">
            <a:spAutoFit/>
          </a:bodyPr>
          <a:lstStyle/>
          <a:p>
            <a:r>
              <a:rPr lang="en-US" dirty="0" smtClean="0"/>
              <a:t>Output</a:t>
            </a:r>
            <a:endParaRPr lang="el-GR" dirty="0"/>
          </a:p>
        </p:txBody>
      </p:sp>
    </p:spTree>
    <p:extLst>
      <p:ext uri="{BB962C8B-B14F-4D97-AF65-F5344CB8AC3E}">
        <p14:creationId xmlns:p14="http://schemas.microsoft.com/office/powerpoint/2010/main" val="363178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NEUROMORPHIC</a:t>
            </a:r>
            <a:endParaRPr lang="el-GR" dirty="0"/>
          </a:p>
        </p:txBody>
      </p:sp>
      <p:sp>
        <p:nvSpPr>
          <p:cNvPr id="3" name="Content Placeholder 2"/>
          <p:cNvSpPr>
            <a:spLocks noGrp="1"/>
          </p:cNvSpPr>
          <p:nvPr>
            <p:ph idx="1"/>
          </p:nvPr>
        </p:nvSpPr>
        <p:spPr/>
        <p:txBody>
          <a:bodyPr>
            <a:normAutofit fontScale="92500" lnSpcReduction="10000"/>
          </a:bodyPr>
          <a:lstStyle/>
          <a:p>
            <a:r>
              <a:rPr lang="en-US" dirty="0" err="1"/>
              <a:t>Neuromorphics</a:t>
            </a:r>
            <a:r>
              <a:rPr lang="en-US" dirty="0"/>
              <a:t> are digital ,analog and mixed digital-analog</a:t>
            </a:r>
            <a:r>
              <a:rPr lang="en-US" dirty="0" smtClean="0"/>
              <a:t>.</a:t>
            </a:r>
          </a:p>
          <a:p>
            <a:pPr marL="0" indent="0">
              <a:buNone/>
            </a:pPr>
            <a:endParaRPr lang="en-US" dirty="0"/>
          </a:p>
          <a:p>
            <a:r>
              <a:rPr lang="en-US" dirty="0" smtClean="0"/>
              <a:t>The original goal was to solve problems in the same way that a human brain would.</a:t>
            </a:r>
          </a:p>
          <a:p>
            <a:endParaRPr lang="en-US" dirty="0"/>
          </a:p>
          <a:p>
            <a:r>
              <a:rPr lang="en-US" dirty="0" smtClean="0"/>
              <a:t>Neuromorphic have been used on a variety of tasks:</a:t>
            </a:r>
          </a:p>
          <a:p>
            <a:pPr marL="914263" lvl="1" indent="-457200">
              <a:buFont typeface="+mj-lt"/>
              <a:buAutoNum type="arabicPeriod"/>
            </a:pPr>
            <a:r>
              <a:rPr lang="en-US" dirty="0" smtClean="0"/>
              <a:t>Computer vision.</a:t>
            </a:r>
          </a:p>
          <a:p>
            <a:pPr marL="914263" lvl="1" indent="-457200">
              <a:buFont typeface="+mj-lt"/>
              <a:buAutoNum type="arabicPeriod"/>
            </a:pPr>
            <a:r>
              <a:rPr lang="en-US" dirty="0" smtClean="0"/>
              <a:t>Speech recognition.</a:t>
            </a:r>
          </a:p>
          <a:p>
            <a:pPr marL="914263" lvl="1" indent="-457200">
              <a:buFont typeface="+mj-lt"/>
              <a:buAutoNum type="arabicPeriod"/>
            </a:pPr>
            <a:r>
              <a:rPr lang="en-US" dirty="0" smtClean="0"/>
              <a:t>Machine </a:t>
            </a:r>
            <a:r>
              <a:rPr lang="en-US" dirty="0" err="1" smtClean="0"/>
              <a:t>transalation</a:t>
            </a:r>
            <a:r>
              <a:rPr lang="en-US" dirty="0" smtClean="0"/>
              <a:t>.</a:t>
            </a:r>
            <a:endParaRPr lang="en-US" dirty="0"/>
          </a:p>
          <a:p>
            <a:pPr marL="914263" lvl="1" indent="-457200">
              <a:buFont typeface="+mj-lt"/>
              <a:buAutoNum type="arabicPeriod"/>
            </a:pPr>
            <a:r>
              <a:rPr lang="en-US" dirty="0" smtClean="0"/>
              <a:t>Social network filtering.</a:t>
            </a:r>
          </a:p>
          <a:p>
            <a:pPr marL="914263" lvl="1" indent="-457200">
              <a:buFont typeface="+mj-lt"/>
              <a:buAutoNum type="arabicPeriod"/>
            </a:pPr>
            <a:r>
              <a:rPr lang="en-US" dirty="0" smtClean="0"/>
              <a:t>Medical diagnosis. </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0004" y="3140968"/>
            <a:ext cx="6260761" cy="3586188"/>
          </a:xfrm>
          <a:prstGeom prst="rect">
            <a:avLst/>
          </a:prstGeom>
        </p:spPr>
      </p:pic>
    </p:spTree>
    <p:extLst>
      <p:ext uri="{BB962C8B-B14F-4D97-AF65-F5344CB8AC3E}">
        <p14:creationId xmlns:p14="http://schemas.microsoft.com/office/powerpoint/2010/main" val="413092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err="1" smtClean="0"/>
              <a:t>vonNeumann</a:t>
            </a:r>
            <a:r>
              <a:rPr lang="en-US" dirty="0" smtClean="0"/>
              <a:t>    vs   Neuromorphic</a:t>
            </a:r>
            <a:endParaRPr lang="el-GR" dirty="0"/>
          </a:p>
        </p:txBody>
      </p:sp>
      <p:pic>
        <p:nvPicPr>
          <p:cNvPr id="7" name="Content Placeholder 6"/>
          <p:cNvPicPr>
            <a:picLocks noGrp="1" noChangeAspect="1"/>
          </p:cNvPicPr>
          <p:nvPr>
            <p:ph idx="1"/>
          </p:nvPr>
        </p:nvPicPr>
        <p:blipFill>
          <a:blip r:embed="rId3"/>
          <a:stretch>
            <a:fillRect/>
          </a:stretch>
        </p:blipFill>
        <p:spPr>
          <a:xfrm>
            <a:off x="2784490" y="1484784"/>
            <a:ext cx="6619846" cy="4351338"/>
          </a:xfrm>
          <a:prstGeom prst="rect">
            <a:avLst/>
          </a:prstGeom>
        </p:spPr>
      </p:pic>
      <p:sp>
        <p:nvSpPr>
          <p:cNvPr id="8" name="TextBox 7"/>
          <p:cNvSpPr txBox="1"/>
          <p:nvPr/>
        </p:nvSpPr>
        <p:spPr>
          <a:xfrm>
            <a:off x="333772" y="1844824"/>
            <a:ext cx="2160240" cy="923330"/>
          </a:xfrm>
          <a:prstGeom prst="rect">
            <a:avLst/>
          </a:prstGeom>
          <a:noFill/>
        </p:spPr>
        <p:txBody>
          <a:bodyPr wrap="square" rtlCol="0">
            <a:spAutoFit/>
          </a:bodyPr>
          <a:lstStyle/>
          <a:p>
            <a:r>
              <a:rPr lang="en-US" dirty="0" err="1" smtClean="0"/>
              <a:t>vonNeumann</a:t>
            </a:r>
            <a:r>
              <a:rPr lang="en-US" dirty="0" smtClean="0"/>
              <a:t> based on Boolean Algebra and Logic Gates.</a:t>
            </a:r>
            <a:endParaRPr lang="el-GR" dirty="0"/>
          </a:p>
        </p:txBody>
      </p:sp>
      <p:sp>
        <p:nvSpPr>
          <p:cNvPr id="10" name="TextBox 9"/>
          <p:cNvSpPr txBox="1"/>
          <p:nvPr/>
        </p:nvSpPr>
        <p:spPr>
          <a:xfrm>
            <a:off x="333772" y="4149080"/>
            <a:ext cx="2160240" cy="1477328"/>
          </a:xfrm>
          <a:prstGeom prst="rect">
            <a:avLst/>
          </a:prstGeom>
          <a:noFill/>
        </p:spPr>
        <p:txBody>
          <a:bodyPr wrap="square" rtlCol="0">
            <a:spAutoFit/>
          </a:bodyPr>
          <a:lstStyle/>
          <a:p>
            <a:r>
              <a:rPr lang="en-US" dirty="0" err="1" smtClean="0"/>
              <a:t>vonNeumann</a:t>
            </a:r>
            <a:r>
              <a:rPr lang="en-US" dirty="0" smtClean="0"/>
              <a:t> have one CPU for processed and one Memory Unit for store.</a:t>
            </a:r>
            <a:endParaRPr lang="el-GR" dirty="0"/>
          </a:p>
        </p:txBody>
      </p:sp>
      <p:sp>
        <p:nvSpPr>
          <p:cNvPr id="11" name="TextBox 10"/>
          <p:cNvSpPr txBox="1"/>
          <p:nvPr/>
        </p:nvSpPr>
        <p:spPr>
          <a:xfrm>
            <a:off x="9694814" y="1836913"/>
            <a:ext cx="2160240" cy="1477328"/>
          </a:xfrm>
          <a:prstGeom prst="rect">
            <a:avLst/>
          </a:prstGeom>
          <a:noFill/>
        </p:spPr>
        <p:txBody>
          <a:bodyPr wrap="square" rtlCol="0">
            <a:spAutoFit/>
          </a:bodyPr>
          <a:lstStyle/>
          <a:p>
            <a:r>
              <a:rPr lang="en-US" dirty="0" smtClean="0"/>
              <a:t>Neuromorphic based on asynchronous, distributed and event-driven computing.</a:t>
            </a:r>
            <a:endParaRPr lang="el-GR" dirty="0"/>
          </a:p>
        </p:txBody>
      </p:sp>
      <p:sp>
        <p:nvSpPr>
          <p:cNvPr id="12" name="TextBox 11"/>
          <p:cNvSpPr txBox="1"/>
          <p:nvPr/>
        </p:nvSpPr>
        <p:spPr>
          <a:xfrm>
            <a:off x="9694814" y="4109138"/>
            <a:ext cx="2160240" cy="923330"/>
          </a:xfrm>
          <a:prstGeom prst="rect">
            <a:avLst/>
          </a:prstGeom>
          <a:noFill/>
        </p:spPr>
        <p:txBody>
          <a:bodyPr wrap="square" rtlCol="0">
            <a:spAutoFit/>
          </a:bodyPr>
          <a:lstStyle/>
          <a:p>
            <a:r>
              <a:rPr lang="en-US" dirty="0" smtClean="0"/>
              <a:t>Information is stored and processed at every neuron.</a:t>
            </a:r>
            <a:endParaRPr lang="el-GR" dirty="0"/>
          </a:p>
        </p:txBody>
      </p:sp>
    </p:spTree>
    <p:extLst>
      <p:ext uri="{BB962C8B-B14F-4D97-AF65-F5344CB8AC3E}">
        <p14:creationId xmlns:p14="http://schemas.microsoft.com/office/powerpoint/2010/main" val="104957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NEURAL</a:t>
            </a:r>
            <a:endParaRPr lang="el-GR" dirty="0"/>
          </a:p>
        </p:txBody>
      </p:sp>
      <p:sp>
        <p:nvSpPr>
          <p:cNvPr id="3" name="Content Placeholder 2"/>
          <p:cNvSpPr>
            <a:spLocks noGrp="1"/>
          </p:cNvSpPr>
          <p:nvPr>
            <p:ph idx="1"/>
          </p:nvPr>
        </p:nvSpPr>
        <p:spPr/>
        <p:txBody>
          <a:bodyPr>
            <a:normAutofit fontScale="85000" lnSpcReduction="20000"/>
          </a:bodyPr>
          <a:lstStyle/>
          <a:p>
            <a:r>
              <a:rPr lang="en-US" dirty="0" smtClean="0"/>
              <a:t>FEEDFORWARD.</a:t>
            </a:r>
          </a:p>
          <a:p>
            <a:endParaRPr lang="en-US" dirty="0"/>
          </a:p>
          <a:p>
            <a:r>
              <a:rPr lang="en-US" dirty="0" smtClean="0"/>
              <a:t>RADIAL BASIS FUNCTION.</a:t>
            </a:r>
          </a:p>
          <a:p>
            <a:endParaRPr lang="en-US" dirty="0"/>
          </a:p>
          <a:p>
            <a:r>
              <a:rPr lang="en-US" dirty="0" smtClean="0"/>
              <a:t>RECURRENT NEURAL NETWORK.</a:t>
            </a:r>
          </a:p>
          <a:p>
            <a:endParaRPr lang="en-US" dirty="0"/>
          </a:p>
          <a:p>
            <a:r>
              <a:rPr lang="en-US" dirty="0" smtClean="0"/>
              <a:t>SPIKING.</a:t>
            </a:r>
          </a:p>
          <a:p>
            <a:endParaRPr lang="en-US" dirty="0"/>
          </a:p>
          <a:p>
            <a:r>
              <a:rPr lang="en-US" dirty="0" smtClean="0"/>
              <a:t>DYNAMIC.</a:t>
            </a:r>
          </a:p>
          <a:p>
            <a:endParaRPr lang="en-US" dirty="0"/>
          </a:p>
          <a:p>
            <a:r>
              <a:rPr lang="en-US" dirty="0" smtClean="0"/>
              <a:t>MEMORY NETWORKS.</a:t>
            </a:r>
            <a:endParaRPr lang="el-GR" dirty="0"/>
          </a:p>
        </p:txBody>
      </p:sp>
    </p:spTree>
    <p:extLst>
      <p:ext uri="{BB962C8B-B14F-4D97-AF65-F5344CB8AC3E}">
        <p14:creationId xmlns:p14="http://schemas.microsoft.com/office/powerpoint/2010/main" val="306795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FEEDFORWARD</a:t>
            </a:r>
            <a:endParaRPr lang="el-GR" dirty="0"/>
          </a:p>
        </p:txBody>
      </p:sp>
      <p:sp>
        <p:nvSpPr>
          <p:cNvPr id="3" name="Content Placeholder 2"/>
          <p:cNvSpPr>
            <a:spLocks noGrp="1"/>
          </p:cNvSpPr>
          <p:nvPr>
            <p:ph idx="1"/>
          </p:nvPr>
        </p:nvSpPr>
        <p:spPr/>
        <p:txBody>
          <a:bodyPr/>
          <a:lstStyle/>
          <a:p>
            <a:r>
              <a:rPr lang="en-US" dirty="0" smtClean="0"/>
              <a:t>The feedforward neural network was the first and simplest type.</a:t>
            </a:r>
          </a:p>
          <a:p>
            <a:endParaRPr lang="en-US" dirty="0"/>
          </a:p>
          <a:p>
            <a:r>
              <a:rPr lang="en-US" dirty="0" smtClean="0"/>
              <a:t>In this network the information moves only from the input layer directly through any hidden layers to the output layer.</a:t>
            </a:r>
          </a:p>
          <a:p>
            <a:endParaRPr lang="en-US" dirty="0"/>
          </a:p>
          <a:p>
            <a:r>
              <a:rPr lang="en-US" dirty="0" smtClean="0"/>
              <a:t>Connections between the nodes do not from a cycle.</a:t>
            </a:r>
          </a:p>
          <a:p>
            <a:endParaRPr lang="en-US" dirty="0"/>
          </a:p>
          <a:p>
            <a:endParaRPr lang="el-GR" dirty="0"/>
          </a:p>
        </p:txBody>
      </p:sp>
    </p:spTree>
    <p:extLst>
      <p:ext uri="{BB962C8B-B14F-4D97-AF65-F5344CB8AC3E}">
        <p14:creationId xmlns:p14="http://schemas.microsoft.com/office/powerpoint/2010/main" val="162523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l-GR"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1690689"/>
            <a:ext cx="3598604" cy="3573173"/>
          </a:xfrm>
        </p:spPr>
      </p:pic>
      <p:sp>
        <p:nvSpPr>
          <p:cNvPr id="8" name="TextBox 7"/>
          <p:cNvSpPr txBox="1"/>
          <p:nvPr/>
        </p:nvSpPr>
        <p:spPr>
          <a:xfrm>
            <a:off x="5950396" y="2492896"/>
            <a:ext cx="5256584" cy="2585323"/>
          </a:xfrm>
          <a:prstGeom prst="rect">
            <a:avLst/>
          </a:prstGeom>
          <a:noFill/>
        </p:spPr>
        <p:txBody>
          <a:bodyPr wrap="square" rtlCol="0">
            <a:spAutoFit/>
          </a:bodyPr>
          <a:lstStyle/>
          <a:p>
            <a:r>
              <a:rPr lang="en-US" dirty="0" smtClean="0"/>
              <a:t>X		Y		OUT</a:t>
            </a:r>
          </a:p>
          <a:p>
            <a:endParaRPr lang="en-US" dirty="0"/>
          </a:p>
          <a:p>
            <a:r>
              <a:rPr lang="en-US" dirty="0" smtClean="0"/>
              <a:t>0		0		0</a:t>
            </a:r>
          </a:p>
          <a:p>
            <a:endParaRPr lang="en-US" dirty="0"/>
          </a:p>
          <a:p>
            <a:r>
              <a:rPr lang="en-US" dirty="0" smtClean="0"/>
              <a:t>0		1		1</a:t>
            </a:r>
          </a:p>
          <a:p>
            <a:endParaRPr lang="en-US" dirty="0"/>
          </a:p>
          <a:p>
            <a:r>
              <a:rPr lang="en-US" dirty="0" smtClean="0"/>
              <a:t>1		0		1</a:t>
            </a:r>
          </a:p>
          <a:p>
            <a:endParaRPr lang="en-US" dirty="0"/>
          </a:p>
          <a:p>
            <a:r>
              <a:rPr lang="en-US" dirty="0" smtClean="0"/>
              <a:t>1		1		0</a:t>
            </a:r>
            <a:endParaRPr lang="el-GR" dirty="0"/>
          </a:p>
        </p:txBody>
      </p:sp>
      <p:cxnSp>
        <p:nvCxnSpPr>
          <p:cNvPr id="10" name="Straight Connector 9"/>
          <p:cNvCxnSpPr>
            <a:stCxn id="8" idx="0"/>
            <a:endCxn id="8" idx="2"/>
          </p:cNvCxnSpPr>
          <p:nvPr/>
        </p:nvCxnSpPr>
        <p:spPr>
          <a:xfrm>
            <a:off x="8578688" y="2492896"/>
            <a:ext cx="0" cy="258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58508" y="2492896"/>
            <a:ext cx="0" cy="25853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3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TotalTime>
  <Words>2597</Words>
  <Application>Microsoft Office PowerPoint</Application>
  <PresentationFormat>Custom</PresentationFormat>
  <Paragraphs>534</Paragraphs>
  <Slides>41</Slides>
  <Notes>25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Corbel</vt:lpstr>
      <vt:lpstr>Office Theme</vt:lpstr>
      <vt:lpstr>SUMMER INTERNSHIP 2018</vt:lpstr>
      <vt:lpstr>PROJECT: NEUROMORPHIC IMPLEMENTATION (FPGA)</vt:lpstr>
      <vt:lpstr>What are Neural Networks?</vt:lpstr>
      <vt:lpstr>NEURAL NETWORKS</vt:lpstr>
      <vt:lpstr>NEUROMORPHIC</vt:lpstr>
      <vt:lpstr>   vonNeumann    vs   Neuromorphic</vt:lpstr>
      <vt:lpstr>TYPES OF NEURAL</vt:lpstr>
      <vt:lpstr>FEEDFORWARD</vt:lpstr>
      <vt:lpstr>EXAMPLE</vt:lpstr>
      <vt:lpstr>Neural Network</vt:lpstr>
      <vt:lpstr>Neuromorphic</vt:lpstr>
      <vt:lpstr>Neuromorphic</vt:lpstr>
      <vt:lpstr>WHY IMPLEMENT ON FPGA?</vt:lpstr>
      <vt:lpstr>Field-Programmable Gate Array (FPGA)</vt:lpstr>
      <vt:lpstr>FPGA  ADVANTAGE </vt:lpstr>
      <vt:lpstr>NEUROMORPHIC -FPGA</vt:lpstr>
      <vt:lpstr>FLOATING POINT</vt:lpstr>
      <vt:lpstr>MULTIPLY FLOATING POINT</vt:lpstr>
      <vt:lpstr>MULTIPLY FLOATING POINT</vt:lpstr>
      <vt:lpstr>MULTIPLY FLOATING POINT</vt:lpstr>
      <vt:lpstr>MULTIPLY SIMULATION</vt:lpstr>
      <vt:lpstr>ADD FLOATING POINT</vt:lpstr>
      <vt:lpstr>ADD FLOATING POINT</vt:lpstr>
      <vt:lpstr>ADD FLOATING POINT</vt:lpstr>
      <vt:lpstr>ADD SIMULATION</vt:lpstr>
      <vt:lpstr>Neuromorphic – Activation functions</vt:lpstr>
      <vt:lpstr>Neuromorphic – Activation functions</vt:lpstr>
      <vt:lpstr>ACTIVATION FUNCTION</vt:lpstr>
      <vt:lpstr>ΤΑΝΗ</vt:lpstr>
      <vt:lpstr>ΤΑΝΗ</vt:lpstr>
      <vt:lpstr>ΤΑΝΗ</vt:lpstr>
      <vt:lpstr>ΤΑΝΗ(Χ) CODE</vt:lpstr>
      <vt:lpstr>TANH(X) SIMULATION</vt:lpstr>
      <vt:lpstr>ReLu</vt:lpstr>
      <vt:lpstr>ReLu SIMULATION</vt:lpstr>
      <vt:lpstr>SOFTMAX</vt:lpstr>
      <vt:lpstr>SIGMOID</vt:lpstr>
      <vt:lpstr>SIGMOID</vt:lpstr>
      <vt:lpstr>SIGMOID SIMULATION</vt:lpstr>
      <vt:lpstr>NEURON SIMULATION</vt:lpstr>
      <vt:lpstr>Implementation on FPGA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2018</dc:title>
  <dc:creator>ΔΗΜΗΤΡΗΣ ΧΡΙΣΤΟΔΟΥΛΟΥ</dc:creator>
  <cp:lastModifiedBy>ΔΗΜΗΤΡΗΣ ΧΡΙΣΤΟΔΟΥΛΟΥ</cp:lastModifiedBy>
  <cp:revision>101</cp:revision>
  <dcterms:created xsi:type="dcterms:W3CDTF">2018-07-01T21:18:23Z</dcterms:created>
  <dcterms:modified xsi:type="dcterms:W3CDTF">2018-10-10T16:58:21Z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