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handoutMasterIdLst>
    <p:handoutMasterId r:id="rId20"/>
  </p:handoutMasterIdLst>
  <p:sldIdLst>
    <p:sldId id="256" r:id="rId2"/>
    <p:sldId id="265" r:id="rId3"/>
    <p:sldId id="276" r:id="rId4"/>
    <p:sldId id="277" r:id="rId5"/>
    <p:sldId id="278" r:id="rId6"/>
    <p:sldId id="279" r:id="rId7"/>
    <p:sldId id="280" r:id="rId8"/>
    <p:sldId id="281" r:id="rId9"/>
    <p:sldId id="282" r:id="rId10"/>
    <p:sldId id="283" r:id="rId11"/>
    <p:sldId id="284" r:id="rId12"/>
    <p:sldId id="285" r:id="rId13"/>
    <p:sldId id="286" r:id="rId14"/>
    <p:sldId id="267" r:id="rId15"/>
    <p:sldId id="288" r:id="rId16"/>
    <p:sldId id="289" r:id="rId17"/>
    <p:sldId id="290"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20" autoAdjust="0"/>
    <p:restoredTop sz="94660"/>
  </p:normalViewPr>
  <p:slideViewPr>
    <p:cSldViewPr>
      <p:cViewPr varScale="1">
        <p:scale>
          <a:sx n="57" d="100"/>
          <a:sy n="57" d="100"/>
        </p:scale>
        <p:origin x="72" y="610"/>
      </p:cViewPr>
      <p:guideLst>
        <p:guide pos="3840"/>
        <p:guide orient="horz" pos="2160"/>
      </p:guideLst>
    </p:cSldViewPr>
  </p:slideViewPr>
  <p:notesTextViewPr>
    <p:cViewPr>
      <p:scale>
        <a:sx n="1" d="1"/>
        <a:sy n="1" d="1"/>
      </p:scale>
      <p:origin x="0" y="0"/>
    </p:cViewPr>
  </p:notesTextViewPr>
  <p:notesViewPr>
    <p:cSldViewPr showGuides="1">
      <p:cViewPr varScale="1">
        <p:scale>
          <a:sx n="63" d="100"/>
          <a:sy n="63" d="100"/>
        </p:scale>
        <p:origin x="2838"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62B48F5-BACC-47D6-A0F7-82FBF9C6BC85}" type="datetimeFigureOut">
              <a:rPr lang="en-US"/>
              <a:t>2/22/2024</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5ACAF8E-318A-4EFE-8633-D9E72ABCE0ED}" type="slidenum">
              <a:rPr/>
              <a:t>‹#›</a:t>
            </a:fld>
            <a:endParaRPr/>
          </a:p>
        </p:txBody>
      </p:sp>
    </p:spTree>
    <p:extLst>
      <p:ext uri="{BB962C8B-B14F-4D97-AF65-F5344CB8AC3E}">
        <p14:creationId xmlns:p14="http://schemas.microsoft.com/office/powerpoint/2010/main" val="24065597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B1CD00-5424-4675-AB18-2C419B060449}" type="datetimeFigureOut">
              <a:rPr lang="en-US"/>
              <a:t>2/22/2024</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E2CF44-2B13-41B4-A334-1CDF534EEBBF}" type="slidenum">
              <a:rPr/>
              <a:t>‹#›</a:t>
            </a:fld>
            <a:endParaRPr/>
          </a:p>
        </p:txBody>
      </p:sp>
    </p:spTree>
    <p:extLst>
      <p:ext uri="{BB962C8B-B14F-4D97-AF65-F5344CB8AC3E}">
        <p14:creationId xmlns:p14="http://schemas.microsoft.com/office/powerpoint/2010/main" val="445385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Διαφάνεια τίτλου">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bwMode="gray">
          <a:xfrm>
            <a:off x="0" y="2825016"/>
            <a:ext cx="12188952" cy="3180930"/>
          </a:xfrm>
          <a:prstGeom prst="rect">
            <a:avLst/>
          </a:prstGeom>
          <a:solidFill>
            <a:schemeClr val="bg1">
              <a:lumMod val="85000"/>
              <a:lumOff val="1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userDrawn="1"/>
        </p:nvSpPr>
        <p:spPr bwMode="black">
          <a:xfrm>
            <a:off x="0" y="3075709"/>
            <a:ext cx="12188952" cy="26392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bwMode="white">
          <a:xfrm>
            <a:off x="1066800" y="3165763"/>
            <a:ext cx="10058400" cy="1711037"/>
          </a:xfrm>
        </p:spPr>
        <p:txBody>
          <a:bodyPr anchor="b">
            <a:normAutofit/>
          </a:bodyPr>
          <a:lstStyle>
            <a:lvl1pPr algn="l">
              <a:lnSpc>
                <a:spcPct val="80000"/>
              </a:lnSpc>
              <a:defRPr sz="5400">
                <a:solidFill>
                  <a:schemeClr val="tx1"/>
                </a:solidFill>
              </a:defRPr>
            </a:lvl1pPr>
          </a:lstStyle>
          <a:p>
            <a:r>
              <a:rPr lang="el-GR"/>
              <a:t>Κάντε κλικ για να επεξεργαστείτε τον τίτλο υποδείγματος</a:t>
            </a:r>
            <a:endParaRPr lang="en-US" dirty="0"/>
          </a:p>
        </p:txBody>
      </p:sp>
      <p:sp>
        <p:nvSpPr>
          <p:cNvPr id="3" name="Subtitle 2"/>
          <p:cNvSpPr>
            <a:spLocks noGrp="1"/>
          </p:cNvSpPr>
          <p:nvPr>
            <p:ph type="subTitle" idx="1"/>
          </p:nvPr>
        </p:nvSpPr>
        <p:spPr bwMode="white">
          <a:xfrm>
            <a:off x="1066800" y="4953000"/>
            <a:ext cx="10058400" cy="685800"/>
          </a:xfrm>
        </p:spPr>
        <p:txBody>
          <a:bodyPr>
            <a:normAutofit/>
          </a:bodyPr>
          <a:lstStyle>
            <a:lvl1pPr marL="0" indent="0" algn="l">
              <a:spcBef>
                <a:spcPts val="0"/>
              </a:spcBef>
              <a:buNone/>
              <a:defRPr sz="2000">
                <a:solidFill>
                  <a:schemeClr val="accent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l-GR"/>
              <a:t>Κάντε κλικ για να επεξεργαστείτε τον υπότιτλο του υποδείγματος</a:t>
            </a:r>
            <a:endParaRPr lang="en-US" dirty="0"/>
          </a:p>
        </p:txBody>
      </p:sp>
    </p:spTree>
    <p:extLst>
      <p:ext uri="{BB962C8B-B14F-4D97-AF65-F5344CB8AC3E}">
        <p14:creationId xmlns:p14="http://schemas.microsoft.com/office/powerpoint/2010/main" val="7988627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Τίτλος και Κατακόρυφο κείμεν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a:t>Κάντε κλικ για να επεξεργαστείτε τον τίτλο υποδείγματος</a:t>
            </a:r>
            <a:endParaRPr lang="en-US"/>
          </a:p>
        </p:txBody>
      </p:sp>
      <p:sp>
        <p:nvSpPr>
          <p:cNvPr id="3" name="Vertical Text Placeholder 2"/>
          <p:cNvSpPr>
            <a:spLocks noGrp="1"/>
          </p:cNvSpPr>
          <p:nvPr>
            <p:ph type="body" orient="vert" idx="1"/>
          </p:nvPr>
        </p:nvSpPr>
        <p:spPr/>
        <p:txBody>
          <a:bodyPr vert="eaVert"/>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t>2/22/2024</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4771542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Κατακόρυφος τίτλος και Κείμενο">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457199"/>
            <a:ext cx="1943100" cy="5638801"/>
          </a:xfrm>
        </p:spPr>
        <p:txBody>
          <a:bodyPr vert="eaVert"/>
          <a:lstStyle/>
          <a:p>
            <a:r>
              <a:rPr lang="el-GR"/>
              <a:t>Κάντε κλικ για να επεξεργαστείτε τον τίτλο υποδείγματος</a:t>
            </a:r>
            <a:endParaRPr lang="en-US"/>
          </a:p>
        </p:txBody>
      </p:sp>
      <p:sp>
        <p:nvSpPr>
          <p:cNvPr id="3" name="Vertical Text Placeholder 2"/>
          <p:cNvSpPr>
            <a:spLocks noGrp="1"/>
          </p:cNvSpPr>
          <p:nvPr>
            <p:ph type="body" orient="vert" idx="1"/>
          </p:nvPr>
        </p:nvSpPr>
        <p:spPr>
          <a:xfrm>
            <a:off x="1524000" y="457199"/>
            <a:ext cx="7048500" cy="5638801"/>
          </a:xfrm>
        </p:spPr>
        <p:txBody>
          <a:bodyPr vert="eaVert"/>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t>2/22/2024</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24635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Τίτλος και περιεχόμεν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a:t>Κάντε κλικ για να επεξεργαστείτε τον τίτλο υποδείγματος</a:t>
            </a:r>
            <a:endParaRPr lang="en-US"/>
          </a:p>
        </p:txBody>
      </p:sp>
      <p:sp>
        <p:nvSpPr>
          <p:cNvPr id="3" name="Content Placeholder 2"/>
          <p:cNvSpPr>
            <a:spLocks noGrp="1"/>
          </p:cNvSpPr>
          <p:nvPr>
            <p:ph idx="1"/>
          </p:nvPr>
        </p:nvSpPr>
        <p:spPr/>
        <p:txBody>
          <a:bodyPr/>
          <a:lstStyle>
            <a:lvl5pPr>
              <a:defRPr/>
            </a:lvl5p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5" name="Footer Placeholder 4"/>
          <p:cNvSpPr>
            <a:spLocks noGrp="1"/>
          </p:cNvSpPr>
          <p:nvPr>
            <p:ph type="ftr" sz="quarter" idx="11"/>
          </p:nvPr>
        </p:nvSpPr>
        <p:spPr/>
        <p:txBody>
          <a:bodyPr/>
          <a:lstStyle/>
          <a:p>
            <a:endParaRPr lang="en-US" dirty="0"/>
          </a:p>
        </p:txBody>
      </p:sp>
      <p:sp>
        <p:nvSpPr>
          <p:cNvPr id="4" name="Date Placeholder 3"/>
          <p:cNvSpPr>
            <a:spLocks noGrp="1"/>
          </p:cNvSpPr>
          <p:nvPr>
            <p:ph type="dt" sz="half" idx="10"/>
          </p:nvPr>
        </p:nvSpPr>
        <p:spPr/>
        <p:txBody>
          <a:bodyPr/>
          <a:lstStyle/>
          <a:p>
            <a:fld id="{37CC0096-1860-4642-9CD2-0079EA5E7CD1}" type="datetimeFigureOut">
              <a:rPr lang="en-US" smtClean="0"/>
              <a:t>2/22/2024</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124441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Κεφαλίδα ενότητας">
    <p:spTree>
      <p:nvGrpSpPr>
        <p:cNvPr id="1" name=""/>
        <p:cNvGrpSpPr/>
        <p:nvPr/>
      </p:nvGrpSpPr>
      <p:grpSpPr>
        <a:xfrm>
          <a:off x="0" y="0"/>
          <a:ext cx="0" cy="0"/>
          <a:chOff x="0" y="0"/>
          <a:chExt cx="0" cy="0"/>
        </a:xfrm>
      </p:grpSpPr>
      <p:sp>
        <p:nvSpPr>
          <p:cNvPr id="2" name="Title 1"/>
          <p:cNvSpPr>
            <a:spLocks noGrp="1"/>
          </p:cNvSpPr>
          <p:nvPr>
            <p:ph type="title"/>
          </p:nvPr>
        </p:nvSpPr>
        <p:spPr>
          <a:xfrm>
            <a:off x="1524000" y="1828800"/>
            <a:ext cx="9144000" cy="2743200"/>
          </a:xfrm>
        </p:spPr>
        <p:txBody>
          <a:bodyPr anchor="b">
            <a:normAutofit/>
          </a:bodyPr>
          <a:lstStyle>
            <a:lvl1pPr>
              <a:defRPr sz="5400">
                <a:solidFill>
                  <a:schemeClr val="tx1"/>
                </a:solidFill>
              </a:defRPr>
            </a:lvl1pPr>
          </a:lstStyle>
          <a:p>
            <a:r>
              <a:rPr lang="el-GR"/>
              <a:t>Κάντε κλικ για να επεξεργαστείτε τον τίτλο υποδείγματος</a:t>
            </a:r>
            <a:endParaRPr lang="en-US"/>
          </a:p>
        </p:txBody>
      </p:sp>
      <p:sp>
        <p:nvSpPr>
          <p:cNvPr id="3" name="Text Placeholder 2"/>
          <p:cNvSpPr>
            <a:spLocks noGrp="1"/>
          </p:cNvSpPr>
          <p:nvPr>
            <p:ph type="body" idx="1"/>
          </p:nvPr>
        </p:nvSpPr>
        <p:spPr>
          <a:xfrm>
            <a:off x="1524000" y="4589463"/>
            <a:ext cx="9144000" cy="1506537"/>
          </a:xfrm>
        </p:spPr>
        <p:txBody>
          <a:bodyPr>
            <a:normAutofit/>
          </a:bodyPr>
          <a:lstStyle>
            <a:lvl1pPr marL="0" indent="0">
              <a:spcBef>
                <a:spcPts val="0"/>
              </a:spcBef>
              <a:buNone/>
              <a:defRPr sz="2000">
                <a:solidFill>
                  <a:schemeClr val="accent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l-GR"/>
              <a:t>Στυλ κειμένου υποδείγματος</a:t>
            </a:r>
          </a:p>
        </p:txBody>
      </p:sp>
    </p:spTree>
    <p:extLst>
      <p:ext uri="{BB962C8B-B14F-4D97-AF65-F5344CB8AC3E}">
        <p14:creationId xmlns:p14="http://schemas.microsoft.com/office/powerpoint/2010/main" val="35067780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Δύο περιεχόμενα">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a:t>Κάντε κλικ για να επεξεργαστείτε τον τίτλο υποδείγματος</a:t>
            </a:r>
            <a:endParaRPr lang="en-US"/>
          </a:p>
        </p:txBody>
      </p:sp>
      <p:sp>
        <p:nvSpPr>
          <p:cNvPr id="3" name="Content Placeholder 2"/>
          <p:cNvSpPr>
            <a:spLocks noGrp="1"/>
          </p:cNvSpPr>
          <p:nvPr>
            <p:ph sz="half" idx="1"/>
          </p:nvPr>
        </p:nvSpPr>
        <p:spPr>
          <a:xfrm>
            <a:off x="15240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4" name="Content Placeholder 3"/>
          <p:cNvSpPr>
            <a:spLocks noGrp="1"/>
          </p:cNvSpPr>
          <p:nvPr>
            <p:ph sz="half" idx="2"/>
          </p:nvPr>
        </p:nvSpPr>
        <p:spPr>
          <a:xfrm>
            <a:off x="63246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2/22/2024</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44567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Σύγκριση">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a:t>Κάντε κλικ για να επεξεργαστείτε τον τίτλο υποδείγματος</a:t>
            </a:r>
            <a:endParaRPr lang="en-US"/>
          </a:p>
        </p:txBody>
      </p:sp>
      <p:sp>
        <p:nvSpPr>
          <p:cNvPr id="3" name="Text Placeholder 2"/>
          <p:cNvSpPr>
            <a:spLocks noGrp="1"/>
          </p:cNvSpPr>
          <p:nvPr>
            <p:ph type="body" idx="1"/>
          </p:nvPr>
        </p:nvSpPr>
        <p:spPr>
          <a:xfrm>
            <a:off x="15270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a:t>Στυλ κειμένου υποδείγματος</a:t>
            </a:r>
          </a:p>
        </p:txBody>
      </p:sp>
      <p:sp>
        <p:nvSpPr>
          <p:cNvPr id="4" name="Content Placeholder 3"/>
          <p:cNvSpPr>
            <a:spLocks noGrp="1"/>
          </p:cNvSpPr>
          <p:nvPr>
            <p:ph sz="half" idx="2"/>
          </p:nvPr>
        </p:nvSpPr>
        <p:spPr>
          <a:xfrm>
            <a:off x="15270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5" name="Text Placeholder 4"/>
          <p:cNvSpPr>
            <a:spLocks noGrp="1"/>
          </p:cNvSpPr>
          <p:nvPr>
            <p:ph type="body" sz="quarter" idx="3"/>
          </p:nvPr>
        </p:nvSpPr>
        <p:spPr>
          <a:xfrm>
            <a:off x="63276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a:t>Στυλ κειμένου υποδείγματος</a:t>
            </a:r>
          </a:p>
        </p:txBody>
      </p:sp>
      <p:sp>
        <p:nvSpPr>
          <p:cNvPr id="6" name="Content Placeholder 5"/>
          <p:cNvSpPr>
            <a:spLocks noGrp="1"/>
          </p:cNvSpPr>
          <p:nvPr>
            <p:ph sz="quarter" idx="4"/>
          </p:nvPr>
        </p:nvSpPr>
        <p:spPr>
          <a:xfrm>
            <a:off x="63276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8" name="Footer Placeholder 7"/>
          <p:cNvSpPr>
            <a:spLocks noGrp="1"/>
          </p:cNvSpPr>
          <p:nvPr>
            <p:ph type="ftr" sz="quarter" idx="11"/>
          </p:nvPr>
        </p:nvSpPr>
        <p:spPr/>
        <p:txBody>
          <a:bodyPr/>
          <a:lstStyle/>
          <a:p>
            <a:endParaRPr lang="en-US"/>
          </a:p>
        </p:txBody>
      </p:sp>
      <p:sp>
        <p:nvSpPr>
          <p:cNvPr id="7" name="Date Placeholder 6"/>
          <p:cNvSpPr>
            <a:spLocks noGrp="1"/>
          </p:cNvSpPr>
          <p:nvPr>
            <p:ph type="dt" sz="half" idx="10"/>
          </p:nvPr>
        </p:nvSpPr>
        <p:spPr/>
        <p:txBody>
          <a:bodyPr/>
          <a:lstStyle/>
          <a:p>
            <a:fld id="{37CC0096-1860-4642-9CD2-0079EA5E7CD1}" type="datetimeFigureOut">
              <a:rPr lang="en-US" smtClean="0"/>
              <a:t>2/22/2024</a:t>
            </a:fld>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97906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Μόνο τίτλο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a:t>Κάντε κλικ για να επεξεργαστείτε τον τίτλο υποδείγματος</a:t>
            </a:r>
            <a:endParaRPr lang="en-US"/>
          </a:p>
        </p:txBody>
      </p:sp>
      <p:sp>
        <p:nvSpPr>
          <p:cNvPr id="4" name="Footer Placeholder 3"/>
          <p:cNvSpPr>
            <a:spLocks noGrp="1"/>
          </p:cNvSpPr>
          <p:nvPr>
            <p:ph type="ftr" sz="quarter" idx="11"/>
          </p:nvPr>
        </p:nvSpPr>
        <p:spPr/>
        <p:txBody>
          <a:bodyPr/>
          <a:lstStyle/>
          <a:p>
            <a:endParaRPr lang="en-US"/>
          </a:p>
        </p:txBody>
      </p:sp>
      <p:sp>
        <p:nvSpPr>
          <p:cNvPr id="3" name="Date Placeholder 2"/>
          <p:cNvSpPr>
            <a:spLocks noGrp="1"/>
          </p:cNvSpPr>
          <p:nvPr>
            <p:ph type="dt" sz="half" idx="10"/>
          </p:nvPr>
        </p:nvSpPr>
        <p:spPr/>
        <p:txBody>
          <a:bodyPr/>
          <a:lstStyle/>
          <a:p>
            <a:fld id="{37CC0096-1860-4642-9CD2-0079EA5E7CD1}" type="datetimeFigureOut">
              <a:rPr lang="en-US" smtClean="0"/>
              <a:t>2/22/2024</a:t>
            </a:fld>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389767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Κενό">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a:p>
        </p:txBody>
      </p:sp>
      <p:sp>
        <p:nvSpPr>
          <p:cNvPr id="2" name="Date Placeholder 1"/>
          <p:cNvSpPr>
            <a:spLocks noGrp="1"/>
          </p:cNvSpPr>
          <p:nvPr>
            <p:ph type="dt" sz="half" idx="10"/>
          </p:nvPr>
        </p:nvSpPr>
        <p:spPr/>
        <p:txBody>
          <a:bodyPr/>
          <a:lstStyle/>
          <a:p>
            <a:fld id="{37CC0096-1860-4642-9CD2-0079EA5E7CD1}" type="datetimeFigureOut">
              <a:rPr lang="en-US" smtClean="0"/>
              <a:t>2/22/2024</a:t>
            </a:fld>
            <a:endParaRPr lang="en-US"/>
          </a:p>
        </p:txBody>
      </p:sp>
      <p:sp>
        <p:nvSpPr>
          <p:cNvPr id="4" name="Slide Number Placeholder 3"/>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1468172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Περιεχόμενο με λεζάντα">
    <p:spTree>
      <p:nvGrpSpPr>
        <p:cNvPr id="1" name=""/>
        <p:cNvGrpSpPr/>
        <p:nvPr/>
      </p:nvGrpSpPr>
      <p:grpSpPr>
        <a:xfrm>
          <a:off x="0" y="0"/>
          <a:ext cx="0" cy="0"/>
          <a:chOff x="0" y="0"/>
          <a:chExt cx="0" cy="0"/>
        </a:xfrm>
      </p:grpSpPr>
      <p:sp>
        <p:nvSpPr>
          <p:cNvPr id="2" name="Title 1"/>
          <p:cNvSpPr>
            <a:spLocks noGrp="1"/>
          </p:cNvSpPr>
          <p:nvPr>
            <p:ph type="title"/>
          </p:nvPr>
        </p:nvSpPr>
        <p:spPr>
          <a:xfrm>
            <a:off x="8002587" y="1600200"/>
            <a:ext cx="3122613" cy="1828800"/>
          </a:xfrm>
        </p:spPr>
        <p:txBody>
          <a:bodyPr anchor="b">
            <a:normAutofit/>
          </a:bodyPr>
          <a:lstStyle>
            <a:lvl1pPr>
              <a:defRPr sz="3400"/>
            </a:lvl1pPr>
          </a:lstStyle>
          <a:p>
            <a:r>
              <a:rPr lang="el-GR"/>
              <a:t>Κάντε κλικ για να επεξεργαστείτε τον τίτλο υποδείγματος</a:t>
            </a:r>
            <a:endParaRPr lang="en-US" dirty="0"/>
          </a:p>
        </p:txBody>
      </p:sp>
      <p:sp>
        <p:nvSpPr>
          <p:cNvPr id="3" name="Content Placeholder 2"/>
          <p:cNvSpPr>
            <a:spLocks noGrp="1"/>
          </p:cNvSpPr>
          <p:nvPr>
            <p:ph idx="1"/>
          </p:nvPr>
        </p:nvSpPr>
        <p:spPr>
          <a:xfrm>
            <a:off x="760412" y="762000"/>
            <a:ext cx="6400800" cy="5334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4" name="Text Placeholder 3"/>
          <p:cNvSpPr>
            <a:spLocks noGrp="1"/>
          </p:cNvSpPr>
          <p:nvPr>
            <p:ph type="body" sz="half" idx="2"/>
          </p:nvPr>
        </p:nvSpPr>
        <p:spPr>
          <a:xfrm>
            <a:off x="8001039" y="3429000"/>
            <a:ext cx="3124161"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l-GR"/>
              <a:t>Στυλ κειμένου υποδείγματος</a:t>
            </a:r>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2/22/2024</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667374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Εικόνα με λεζάντα">
    <p:spTree>
      <p:nvGrpSpPr>
        <p:cNvPr id="1" name=""/>
        <p:cNvGrpSpPr/>
        <p:nvPr/>
      </p:nvGrpSpPr>
      <p:grpSpPr>
        <a:xfrm>
          <a:off x="0" y="0"/>
          <a:ext cx="0" cy="0"/>
          <a:chOff x="0" y="0"/>
          <a:chExt cx="0" cy="0"/>
        </a:xfrm>
      </p:grpSpPr>
      <p:sp>
        <p:nvSpPr>
          <p:cNvPr id="2" name="Title 1"/>
          <p:cNvSpPr>
            <a:spLocks noGrp="1"/>
          </p:cNvSpPr>
          <p:nvPr>
            <p:ph type="title"/>
          </p:nvPr>
        </p:nvSpPr>
        <p:spPr>
          <a:xfrm>
            <a:off x="7997952" y="1600200"/>
            <a:ext cx="3127248" cy="1828800"/>
          </a:xfrm>
        </p:spPr>
        <p:txBody>
          <a:bodyPr anchor="b">
            <a:normAutofit/>
          </a:bodyPr>
          <a:lstStyle>
            <a:lvl1pPr>
              <a:defRPr sz="3400"/>
            </a:lvl1pPr>
          </a:lstStyle>
          <a:p>
            <a:r>
              <a:rPr lang="el-GR"/>
              <a:t>Κάντε κλικ για να επεξεργαστείτε τον τίτλο υποδείγματος</a:t>
            </a:r>
            <a:endParaRPr lang="en-US"/>
          </a:p>
        </p:txBody>
      </p:sp>
      <p:sp>
        <p:nvSpPr>
          <p:cNvPr id="3" name="Picture Placeholder 2"/>
          <p:cNvSpPr>
            <a:spLocks noGrp="1"/>
          </p:cNvSpPr>
          <p:nvPr>
            <p:ph type="pic" idx="1"/>
          </p:nvPr>
        </p:nvSpPr>
        <p:spPr>
          <a:xfrm>
            <a:off x="781251" y="777240"/>
            <a:ext cx="6400800" cy="5303520"/>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l-GR"/>
              <a:t>Κάντε κλικ στο εικονίδιο για να προσθέσετε εικόνα</a:t>
            </a:r>
            <a:endParaRPr lang="en-US"/>
          </a:p>
        </p:txBody>
      </p:sp>
      <p:sp>
        <p:nvSpPr>
          <p:cNvPr id="4" name="Text Placeholder 3"/>
          <p:cNvSpPr>
            <a:spLocks noGrp="1"/>
          </p:cNvSpPr>
          <p:nvPr>
            <p:ph type="body" sz="half" idx="2"/>
          </p:nvPr>
        </p:nvSpPr>
        <p:spPr>
          <a:xfrm>
            <a:off x="7997952" y="3429000"/>
            <a:ext cx="3127248"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l-GR"/>
              <a:t>Στυλ κειμένου υποδείγματος</a:t>
            </a:r>
          </a:p>
        </p:txBody>
      </p:sp>
      <p:sp>
        <p:nvSpPr>
          <p:cNvPr id="8" name="Rectangle 7" descr="An empty placeholder to add an image. Click on the placeholder and select the image that you wish to add."/>
          <p:cNvSpPr/>
          <p:nvPr userDrawn="1"/>
        </p:nvSpPr>
        <p:spPr bwMode="blackWhite">
          <a:xfrm>
            <a:off x="644091" y="640080"/>
            <a:ext cx="6675120" cy="5577840"/>
          </a:xfrm>
          <a:prstGeom prst="rect">
            <a:avLst/>
          </a:prstGeom>
          <a:solidFill>
            <a:srgbClr val="000000"/>
          </a:solidFill>
          <a:ln w="10160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2/22/2024</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9772497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4000" y="457200"/>
            <a:ext cx="9144000" cy="1143000"/>
          </a:xfrm>
          <a:prstGeom prst="rect">
            <a:avLst/>
          </a:prstGeom>
        </p:spPr>
        <p:txBody>
          <a:bodyPr vert="horz" lIns="91440" tIns="45720" rIns="91440" bIns="45720" rtlCol="0" anchor="b">
            <a:normAutofit/>
          </a:bodyPr>
          <a:lstStyle/>
          <a:p>
            <a:r>
              <a:rPr lang="el-GR"/>
              <a:t>Κάντε κλικ για να επεξεργαστείτε τον τίτλο υποδείγματος</a:t>
            </a:r>
            <a:endParaRPr/>
          </a:p>
        </p:txBody>
      </p:sp>
      <p:sp>
        <p:nvSpPr>
          <p:cNvPr id="3" name="Text Placeholder 2"/>
          <p:cNvSpPr>
            <a:spLocks noGrp="1"/>
          </p:cNvSpPr>
          <p:nvPr>
            <p:ph type="body" idx="1"/>
          </p:nvPr>
        </p:nvSpPr>
        <p:spPr>
          <a:xfrm>
            <a:off x="1524000" y="1828800"/>
            <a:ext cx="9144000" cy="4267200"/>
          </a:xfrm>
          <a:prstGeom prst="rect">
            <a:avLst/>
          </a:prstGeom>
        </p:spPr>
        <p:txBody>
          <a:bodyPr vert="horz" lIns="91440" tIns="45720" rIns="91440" bIns="45720" rtlCol="0">
            <a:normAutofit/>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a:p>
        </p:txBody>
      </p:sp>
      <p:sp>
        <p:nvSpPr>
          <p:cNvPr id="5" name="Footer Placeholder 4"/>
          <p:cNvSpPr>
            <a:spLocks noGrp="1"/>
          </p:cNvSpPr>
          <p:nvPr>
            <p:ph type="ftr" sz="quarter" idx="3"/>
          </p:nvPr>
        </p:nvSpPr>
        <p:spPr>
          <a:xfrm>
            <a:off x="1524000" y="6362700"/>
            <a:ext cx="6881553" cy="257176"/>
          </a:xfrm>
          <a:prstGeom prst="rect">
            <a:avLst/>
          </a:prstGeom>
        </p:spPr>
        <p:txBody>
          <a:bodyPr vert="horz" lIns="91440" tIns="45720" rIns="91440" bIns="45720" rtlCol="0" anchor="ctr"/>
          <a:lstStyle>
            <a:lvl1pPr algn="l">
              <a:defRPr sz="1100">
                <a:solidFill>
                  <a:schemeClr val="tx1">
                    <a:lumMod val="85000"/>
                  </a:schemeClr>
                </a:solidFill>
              </a:defRPr>
            </a:lvl1pPr>
          </a:lstStyle>
          <a:p>
            <a:endParaRPr lang="en-US" dirty="0"/>
          </a:p>
        </p:txBody>
      </p:sp>
      <p:sp>
        <p:nvSpPr>
          <p:cNvPr id="4" name="Date Placeholder 3"/>
          <p:cNvSpPr>
            <a:spLocks noGrp="1"/>
          </p:cNvSpPr>
          <p:nvPr>
            <p:ph type="dt" sz="half" idx="2"/>
          </p:nvPr>
        </p:nvSpPr>
        <p:spPr>
          <a:xfrm>
            <a:off x="8610600" y="6362700"/>
            <a:ext cx="990600" cy="257176"/>
          </a:xfrm>
          <a:prstGeom prst="rect">
            <a:avLst/>
          </a:prstGeom>
        </p:spPr>
        <p:txBody>
          <a:bodyPr vert="horz" lIns="91440" tIns="45720" rIns="91440" bIns="45720" rtlCol="0" anchor="ctr"/>
          <a:lstStyle>
            <a:lvl1pPr algn="r">
              <a:defRPr sz="1100">
                <a:solidFill>
                  <a:schemeClr val="tx1">
                    <a:lumMod val="85000"/>
                  </a:schemeClr>
                </a:solidFill>
              </a:defRPr>
            </a:lvl1pPr>
          </a:lstStyle>
          <a:p>
            <a:fld id="{37CC0096-1860-4642-9CD2-0079EA5E7CD1}" type="datetimeFigureOut">
              <a:rPr lang="en-US" smtClean="0"/>
              <a:pPr/>
              <a:t>2/22/2024</a:t>
            </a:fld>
            <a:endParaRPr lang="en-US"/>
          </a:p>
        </p:txBody>
      </p:sp>
      <p:sp>
        <p:nvSpPr>
          <p:cNvPr id="6" name="Slide Number Placeholder 5"/>
          <p:cNvSpPr>
            <a:spLocks noGrp="1"/>
          </p:cNvSpPr>
          <p:nvPr>
            <p:ph type="sldNum" sz="quarter" idx="4"/>
          </p:nvPr>
        </p:nvSpPr>
        <p:spPr>
          <a:xfrm>
            <a:off x="9829800" y="6362700"/>
            <a:ext cx="838200" cy="257176"/>
          </a:xfrm>
          <a:prstGeom prst="rect">
            <a:avLst/>
          </a:prstGeom>
        </p:spPr>
        <p:txBody>
          <a:bodyPr vert="horz" lIns="91440" tIns="45720" rIns="91440" bIns="45720" rtlCol="0" anchor="ctr"/>
          <a:lstStyle>
            <a:lvl1pPr algn="r">
              <a:defRPr sz="1100">
                <a:solidFill>
                  <a:schemeClr val="tx1">
                    <a:lumMod val="85000"/>
                  </a:schemeClr>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943259863"/>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www.cs.ox.ac.uk/people/shimon.whiteson/pubs/vanseijenadprl09.pdf" TargetMode="External"/><Relationship Id="rId2" Type="http://schemas.openxmlformats.org/officeDocument/2006/relationships/hyperlink" Target="%7bhttps:/link.springer.com/article/10.1007/BF00992698" TargetMode="External"/><Relationship Id="rId1" Type="http://schemas.openxmlformats.org/officeDocument/2006/relationships/slideLayout" Target="../slideLayouts/slideLayout2.xml"/><Relationship Id="rId6" Type="http://schemas.openxmlformats.org/officeDocument/2006/relationships/hyperlink" Target="https://en.wikipedia.org/wiki/Mountain_car_problem" TargetMode="External"/><Relationship Id="rId5" Type="http://schemas.openxmlformats.org/officeDocument/2006/relationships/hyperlink" Target="https://www.gymlibrary.dev/content/basic_usage/" TargetMode="External"/><Relationship Id="rId4" Type="http://schemas.openxmlformats.org/officeDocument/2006/relationships/hyperlink" Target="https://paperswithcode.com/method/dqn"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Reinforcement Learning on Markov Decision Processes</a:t>
            </a:r>
            <a:endParaRPr dirty="0"/>
          </a:p>
        </p:txBody>
      </p:sp>
      <p:sp>
        <p:nvSpPr>
          <p:cNvPr id="3" name="Subtitle 2"/>
          <p:cNvSpPr>
            <a:spLocks noGrp="1"/>
          </p:cNvSpPr>
          <p:nvPr>
            <p:ph type="subTitle" idx="1"/>
          </p:nvPr>
        </p:nvSpPr>
        <p:spPr/>
        <p:txBody>
          <a:bodyPr/>
          <a:lstStyle/>
          <a:p>
            <a:r>
              <a:rPr lang="en-US" dirty="0"/>
              <a:t>By Damianos Dimitris</a:t>
            </a:r>
            <a:endParaRPr dirty="0"/>
          </a:p>
        </p:txBody>
      </p:sp>
    </p:spTree>
    <p:extLst>
      <p:ext uri="{BB962C8B-B14F-4D97-AF65-F5344CB8AC3E}">
        <p14:creationId xmlns:p14="http://schemas.microsoft.com/office/powerpoint/2010/main" val="2424538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0817B6A7-EB50-5C08-7567-8E6A92CD861A}"/>
              </a:ext>
            </a:extLst>
          </p:cNvPr>
          <p:cNvSpPr>
            <a:spLocks noGrp="1"/>
          </p:cNvSpPr>
          <p:nvPr>
            <p:ph type="title"/>
          </p:nvPr>
        </p:nvSpPr>
        <p:spPr/>
        <p:txBody>
          <a:bodyPr/>
          <a:lstStyle/>
          <a:p>
            <a:r>
              <a:rPr lang="en-US" dirty="0"/>
              <a:t>Environment - 2</a:t>
            </a:r>
          </a:p>
        </p:txBody>
      </p:sp>
      <mc:AlternateContent xmlns:mc="http://schemas.openxmlformats.org/markup-compatibility/2006">
        <mc:Choice xmlns:a14="http://schemas.microsoft.com/office/drawing/2010/main" Requires="a14">
          <p:sp>
            <p:nvSpPr>
              <p:cNvPr id="3" name="Θέση περιεχομένου 2">
                <a:extLst>
                  <a:ext uri="{FF2B5EF4-FFF2-40B4-BE49-F238E27FC236}">
                    <a16:creationId xmlns:a16="http://schemas.microsoft.com/office/drawing/2014/main" id="{1F7E3AC1-81F8-9CB2-5FFD-EDAE2CA5519A}"/>
                  </a:ext>
                </a:extLst>
              </p:cNvPr>
              <p:cNvSpPr>
                <a:spLocks noGrp="1"/>
              </p:cNvSpPr>
              <p:nvPr>
                <p:ph idx="1"/>
              </p:nvPr>
            </p:nvSpPr>
            <p:spPr/>
            <p:txBody>
              <a:bodyPr/>
              <a:lstStyle/>
              <a:p>
                <a:r>
                  <a:rPr lang="en-US" dirty="0"/>
                  <a:t>State space:</a:t>
                </a:r>
              </a:p>
              <a:p>
                <a:pPr lvl="1"/>
                <a:r>
                  <a:rPr lang="en-US" dirty="0"/>
                  <a:t>Position , in the range [-1.2, 0.6] (starting position is assigned randomly in [-0.6,-0.4]) </a:t>
                </a:r>
              </a:p>
              <a:p>
                <a:pPr lvl="1"/>
                <a:r>
                  <a:rPr lang="en-US" dirty="0"/>
                  <a:t>Velocity, in the range [-0.07, 0.07]  (starting velocity is zero)</a:t>
                </a:r>
              </a:p>
              <a:p>
                <a:r>
                  <a:rPr lang="en-US" dirty="0"/>
                  <a:t>Action space:</a:t>
                </a:r>
              </a:p>
              <a:p>
                <a:pPr lvl="1"/>
                <a:r>
                  <a:rPr lang="en-US" dirty="0"/>
                  <a:t>Accelerate left, right or don’t accelerate</a:t>
                </a:r>
              </a:p>
              <a:p>
                <a:r>
                  <a:rPr lang="en-US" dirty="0"/>
                  <a:t>Transition Dynamics:</a:t>
                </a:r>
              </a:p>
              <a:p>
                <a:pPr lvl="1"/>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𝑡</m:t>
                        </m:r>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𝑡</m:t>
                        </m:r>
                      </m:sub>
                    </m:sSub>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𝑎𝑐𝑡𝑖𝑜𝑛</m:t>
                        </m:r>
                        <m:r>
                          <a:rPr lang="en-US" b="0" i="1" smtClean="0">
                            <a:latin typeface="Cambria Math" panose="02040503050406030204" pitchFamily="18" charset="0"/>
                          </a:rPr>
                          <m:t>−1</m:t>
                        </m:r>
                      </m:e>
                    </m:d>
                    <m:r>
                      <a:rPr lang="en-US" b="0" i="1" smtClean="0">
                        <a:latin typeface="Cambria Math" panose="02040503050406030204" pitchFamily="18" charset="0"/>
                      </a:rPr>
                      <m:t>∗</m:t>
                    </m:r>
                    <m:r>
                      <a:rPr lang="en-US" b="0" i="1" smtClean="0">
                        <a:latin typeface="Cambria Math" panose="02040503050406030204" pitchFamily="18" charset="0"/>
                      </a:rPr>
                      <m:t>𝑓𝑜𝑟𝑐𝑒</m:t>
                    </m:r>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cos</m:t>
                        </m:r>
                      </m:fName>
                      <m:e>
                        <m:d>
                          <m:dPr>
                            <m:ctrlPr>
                              <a:rPr lang="en-US" b="0" i="1" smtClean="0">
                                <a:latin typeface="Cambria Math" panose="02040503050406030204" pitchFamily="18" charset="0"/>
                              </a:rPr>
                            </m:ctrlPr>
                          </m:dPr>
                          <m:e>
                            <m:r>
                              <a:rPr lang="en-US" b="0" i="1" smtClean="0">
                                <a:latin typeface="Cambria Math" panose="02040503050406030204" pitchFamily="18" charset="0"/>
                              </a:rPr>
                              <m:t>3∗</m:t>
                            </m:r>
                            <m:r>
                              <a:rPr lang="en-US" b="0" i="1" smtClean="0">
                                <a:latin typeface="Cambria Math" panose="02040503050406030204" pitchFamily="18" charset="0"/>
                              </a:rPr>
                              <m:t>𝑝</m:t>
                            </m:r>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e>
                        </m:d>
                      </m:e>
                    </m:func>
                    <m:r>
                      <a:rPr lang="en-US" b="0" i="1" smtClean="0">
                        <a:latin typeface="Cambria Math" panose="02040503050406030204" pitchFamily="18" charset="0"/>
                      </a:rPr>
                      <m:t>∗</m:t>
                    </m:r>
                    <m:r>
                      <a:rPr lang="en-US" b="0" i="1" smtClean="0">
                        <a:latin typeface="Cambria Math" panose="02040503050406030204" pitchFamily="18" charset="0"/>
                      </a:rPr>
                      <m:t>𝑔𝑟𝑎𝑣𝑖𝑡𝑦</m:t>
                    </m:r>
                  </m:oMath>
                </a14:m>
                <a:endParaRPr lang="en-US" b="0" dirty="0"/>
              </a:p>
              <a:p>
                <a:pPr lvl="1"/>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𝑡</m:t>
                        </m:r>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𝑡</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𝑡</m:t>
                        </m:r>
                        <m:r>
                          <a:rPr lang="en-US" b="0" i="1" smtClean="0">
                            <a:latin typeface="Cambria Math" panose="02040503050406030204" pitchFamily="18" charset="0"/>
                          </a:rPr>
                          <m:t>+1</m:t>
                        </m:r>
                      </m:sub>
                    </m:sSub>
                  </m:oMath>
                </a14:m>
                <a:endParaRPr lang="en-US" dirty="0"/>
              </a:p>
              <a:p>
                <a:pPr lvl="1"/>
                <a:r>
                  <a:rPr lang="en-US" dirty="0"/>
                  <a:t>force = 0.0001, gravity = 0.0025</a:t>
                </a:r>
              </a:p>
            </p:txBody>
          </p:sp>
        </mc:Choice>
        <mc:Fallback>
          <p:sp>
            <p:nvSpPr>
              <p:cNvPr id="3" name="Θέση περιεχομένου 2">
                <a:extLst>
                  <a:ext uri="{FF2B5EF4-FFF2-40B4-BE49-F238E27FC236}">
                    <a16:creationId xmlns:a16="http://schemas.microsoft.com/office/drawing/2014/main" id="{1F7E3AC1-81F8-9CB2-5FFD-EDAE2CA5519A}"/>
                  </a:ext>
                </a:extLst>
              </p:cNvPr>
              <p:cNvSpPr>
                <a:spLocks noGrp="1" noRot="1" noChangeAspect="1" noMove="1" noResize="1" noEditPoints="1" noAdjustHandles="1" noChangeArrowheads="1" noChangeShapeType="1" noTextEdit="1"/>
              </p:cNvSpPr>
              <p:nvPr>
                <p:ph idx="1"/>
              </p:nvPr>
            </p:nvSpPr>
            <p:spPr>
              <a:blipFill>
                <a:blip r:embed="rId2"/>
                <a:stretch>
                  <a:fillRect l="-600" t="-1429"/>
                </a:stretch>
              </a:blipFill>
            </p:spPr>
            <p:txBody>
              <a:bodyPr/>
              <a:lstStyle/>
              <a:p>
                <a:r>
                  <a:rPr lang="en-US">
                    <a:noFill/>
                  </a:rPr>
                  <a:t> </a:t>
                </a:r>
              </a:p>
            </p:txBody>
          </p:sp>
        </mc:Fallback>
      </mc:AlternateContent>
    </p:spTree>
    <p:extLst>
      <p:ext uri="{BB962C8B-B14F-4D97-AF65-F5344CB8AC3E}">
        <p14:creationId xmlns:p14="http://schemas.microsoft.com/office/powerpoint/2010/main" val="8480680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35621478-57F0-77EB-4BF0-444D58A1AD85}"/>
              </a:ext>
            </a:extLst>
          </p:cNvPr>
          <p:cNvSpPr>
            <a:spLocks noGrp="1"/>
          </p:cNvSpPr>
          <p:nvPr>
            <p:ph type="title"/>
          </p:nvPr>
        </p:nvSpPr>
        <p:spPr/>
        <p:txBody>
          <a:bodyPr/>
          <a:lstStyle/>
          <a:p>
            <a:r>
              <a:rPr lang="en-US" dirty="0"/>
              <a:t>Environment - 3</a:t>
            </a:r>
          </a:p>
        </p:txBody>
      </p:sp>
      <mc:AlternateContent xmlns:mc="http://schemas.openxmlformats.org/markup-compatibility/2006">
        <mc:Choice xmlns:a14="http://schemas.microsoft.com/office/drawing/2010/main" Requires="a14">
          <p:sp>
            <p:nvSpPr>
              <p:cNvPr id="3" name="Θέση περιεχομένου 2">
                <a:extLst>
                  <a:ext uri="{FF2B5EF4-FFF2-40B4-BE49-F238E27FC236}">
                    <a16:creationId xmlns:a16="http://schemas.microsoft.com/office/drawing/2014/main" id="{55F509A8-C9ED-7FA3-BD23-B1EA1A29E598}"/>
                  </a:ext>
                </a:extLst>
              </p:cNvPr>
              <p:cNvSpPr>
                <a:spLocks noGrp="1"/>
              </p:cNvSpPr>
              <p:nvPr>
                <p:ph idx="1"/>
              </p:nvPr>
            </p:nvSpPr>
            <p:spPr/>
            <p:txBody>
              <a:bodyPr/>
              <a:lstStyle/>
              <a:p>
                <a:pPr marL="0" indent="0">
                  <a:buNone/>
                </a:pPr>
                <a:r>
                  <a:rPr lang="en-US" dirty="0"/>
                  <a:t>Rewards:</a:t>
                </a:r>
              </a:p>
              <a:p>
                <a:pPr marL="0" indent="0">
                  <a:buNone/>
                </a:pPr>
                <a:r>
                  <a:rPr lang="en-US" dirty="0"/>
                  <a:t>We used the following 2 rewarding strategies</a:t>
                </a:r>
              </a:p>
              <a:p>
                <a:pPr marL="0" indent="0">
                  <a:buNone/>
                </a:pPr>
                <a:r>
                  <a:rPr lang="en-US" dirty="0"/>
                  <a:t>Default strategy:</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𝑟𝑒𝑤𝑎𝑟𝑑</m:t>
                      </m:r>
                      <m:r>
                        <a:rPr lang="en-US" b="0" i="1" smtClean="0">
                          <a:latin typeface="Cambria Math" panose="02040503050406030204" pitchFamily="18" charset="0"/>
                        </a:rPr>
                        <m:t>=0, </m:t>
                      </m:r>
                      <m:r>
                        <a:rPr lang="en-US" b="0" i="1" smtClean="0">
                          <a:latin typeface="Cambria Math" panose="02040503050406030204" pitchFamily="18" charset="0"/>
                        </a:rPr>
                        <m:t>𝑖𝑓</m:t>
                      </m:r>
                      <m:r>
                        <a:rPr lang="en-US" b="0" i="1" smtClean="0">
                          <a:latin typeface="Cambria Math" panose="02040503050406030204" pitchFamily="18" charset="0"/>
                        </a:rPr>
                        <m:t> </m:t>
                      </m:r>
                      <m:r>
                        <a:rPr lang="en-US" b="0" i="1" smtClean="0">
                          <a:latin typeface="Cambria Math" panose="02040503050406030204" pitchFamily="18" charset="0"/>
                        </a:rPr>
                        <m:t>𝑔𝑜𝑎𝑙</m:t>
                      </m:r>
                      <m:r>
                        <a:rPr lang="en-US" b="0" i="1" smtClean="0">
                          <a:latin typeface="Cambria Math" panose="02040503050406030204" pitchFamily="18" charset="0"/>
                        </a:rPr>
                        <m:t> </m:t>
                      </m:r>
                      <m:r>
                        <a:rPr lang="en-US" b="0" i="1" smtClean="0">
                          <a:latin typeface="Cambria Math" panose="02040503050406030204" pitchFamily="18" charset="0"/>
                        </a:rPr>
                        <m:t>𝑟𝑒𝑎𝑐h𝑒𝑑</m:t>
                      </m:r>
                    </m:oMath>
                    <m:oMath xmlns:m="http://schemas.openxmlformats.org/officeDocument/2006/math">
                      <m:r>
                        <a:rPr lang="en-US" b="0" i="1" smtClean="0">
                          <a:latin typeface="Cambria Math" panose="02040503050406030204" pitchFamily="18" charset="0"/>
                        </a:rPr>
                        <m:t>𝑟𝑒𝑤𝑎𝑟𝑑</m:t>
                      </m:r>
                      <m:r>
                        <a:rPr lang="en-US" b="0" i="1" smtClean="0">
                          <a:latin typeface="Cambria Math" panose="02040503050406030204" pitchFamily="18" charset="0"/>
                        </a:rPr>
                        <m:t>=−1, </m:t>
                      </m:r>
                      <m:r>
                        <a:rPr lang="en-US" b="0" i="1" smtClean="0">
                          <a:latin typeface="Cambria Math" panose="02040503050406030204" pitchFamily="18" charset="0"/>
                        </a:rPr>
                        <m:t>𝑜𝑡h𝑒𝑟𝑤𝑖𝑠𝑒</m:t>
                      </m:r>
                    </m:oMath>
                  </m:oMathPara>
                </a14:m>
                <a:endParaRPr lang="en-US" b="0" dirty="0"/>
              </a:p>
              <a:p>
                <a:pPr marL="0" indent="0">
                  <a:buNone/>
                </a:pPr>
                <a:r>
                  <a:rPr lang="en-US" dirty="0"/>
                  <a:t>Custom strategy:</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𝑟𝑒𝑤𝑎𝑟𝑑</m:t>
                      </m:r>
                      <m:r>
                        <a:rPr lang="en-US" b="0" i="1" smtClean="0">
                          <a:latin typeface="Cambria Math" panose="02040503050406030204" pitchFamily="18" charset="0"/>
                        </a:rPr>
                        <m:t>=10, </m:t>
                      </m:r>
                      <m:r>
                        <a:rPr lang="en-US" b="0" i="1" smtClean="0">
                          <a:latin typeface="Cambria Math" panose="02040503050406030204" pitchFamily="18" charset="0"/>
                        </a:rPr>
                        <m:t>𝑖𝑓</m:t>
                      </m:r>
                      <m:r>
                        <a:rPr lang="en-US" b="0" i="1" smtClean="0">
                          <a:latin typeface="Cambria Math" panose="02040503050406030204" pitchFamily="18" charset="0"/>
                        </a:rPr>
                        <m:t> </m:t>
                      </m:r>
                      <m:r>
                        <a:rPr lang="en-US" b="0" i="1" smtClean="0">
                          <a:latin typeface="Cambria Math" panose="02040503050406030204" pitchFamily="18" charset="0"/>
                        </a:rPr>
                        <m:t>𝑔𝑜𝑎𝑙</m:t>
                      </m:r>
                      <m:r>
                        <a:rPr lang="en-US" b="0" i="1" smtClean="0">
                          <a:latin typeface="Cambria Math" panose="02040503050406030204" pitchFamily="18" charset="0"/>
                        </a:rPr>
                        <m:t> </m:t>
                      </m:r>
                      <m:r>
                        <a:rPr lang="en-US" b="0" i="1" smtClean="0">
                          <a:latin typeface="Cambria Math" panose="02040503050406030204" pitchFamily="18" charset="0"/>
                        </a:rPr>
                        <m:t>𝑟𝑒𝑎𝑐h𝑒𝑑</m:t>
                      </m:r>
                    </m:oMath>
                    <m:oMath xmlns:m="http://schemas.openxmlformats.org/officeDocument/2006/math">
                      <m:r>
                        <a:rPr lang="en-US" b="0" i="1" smtClean="0">
                          <a:latin typeface="Cambria Math" panose="02040503050406030204" pitchFamily="18" charset="0"/>
                        </a:rPr>
                        <m:t>𝑟𝑒𝑤𝑎𝑟𝑑</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0" i="1" smtClean="0">
                                  <a:latin typeface="Cambria Math" panose="02040503050406030204" pitchFamily="18" charset="0"/>
                                </a:rPr>
                                <m:t>1+</m:t>
                              </m:r>
                              <m:r>
                                <a:rPr lang="en-US" b="0" i="1" smtClean="0">
                                  <a:latin typeface="Cambria Math" panose="02040503050406030204" pitchFamily="18" charset="0"/>
                                </a:rPr>
                                <m:t>𝑝</m:t>
                              </m:r>
                            </m:e>
                          </m:d>
                        </m:e>
                        <m:sup>
                          <m:r>
                            <a:rPr lang="en-US" b="0" i="1" smtClean="0">
                              <a:latin typeface="Cambria Math" panose="02040503050406030204" pitchFamily="18" charset="0"/>
                            </a:rPr>
                            <m:t>2</m:t>
                          </m:r>
                        </m:sup>
                      </m:sSup>
                      <m:r>
                        <a:rPr lang="en-US" b="0" i="1" smtClean="0">
                          <a:latin typeface="Cambria Math" panose="02040503050406030204" pitchFamily="18" charset="0"/>
                        </a:rPr>
                        <m:t>, </m:t>
                      </m:r>
                      <m:r>
                        <a:rPr lang="en-US" b="0" i="1" smtClean="0">
                          <a:latin typeface="Cambria Math" panose="02040503050406030204" pitchFamily="18" charset="0"/>
                        </a:rPr>
                        <m:t>𝑖𝑓</m:t>
                      </m:r>
                      <m:r>
                        <a:rPr lang="en-US" b="0" i="1" smtClean="0">
                          <a:latin typeface="Cambria Math" panose="02040503050406030204" pitchFamily="18" charset="0"/>
                        </a:rPr>
                        <m:t> </m:t>
                      </m:r>
                      <m:r>
                        <a:rPr lang="en-US" b="0" i="1" smtClean="0">
                          <a:latin typeface="Cambria Math" panose="02040503050406030204" pitchFamily="18" charset="0"/>
                        </a:rPr>
                        <m:t>𝑝</m:t>
                      </m:r>
                      <m:r>
                        <a:rPr lang="en-US" b="0" i="1" smtClean="0">
                          <a:latin typeface="Cambria Math" panose="02040503050406030204" pitchFamily="18" charset="0"/>
                        </a:rPr>
                        <m:t>≻0.4 </m:t>
                      </m:r>
                      <m:r>
                        <a:rPr lang="en-US" b="0" i="1" smtClean="0">
                          <a:latin typeface="Cambria Math" panose="02040503050406030204" pitchFamily="18" charset="0"/>
                        </a:rPr>
                        <m:t>𝑜𝑟</m:t>
                      </m:r>
                      <m:r>
                        <a:rPr lang="en-US" b="0" i="1" smtClean="0">
                          <a:latin typeface="Cambria Math" panose="02040503050406030204" pitchFamily="18" charset="0"/>
                        </a:rPr>
                        <m:t> </m:t>
                      </m:r>
                      <m:r>
                        <a:rPr lang="en-US" b="0" i="1" smtClean="0">
                          <a:latin typeface="Cambria Math" panose="02040503050406030204" pitchFamily="18" charset="0"/>
                        </a:rPr>
                        <m:t>𝑝</m:t>
                      </m:r>
                      <m:r>
                        <a:rPr lang="en-US" b="0" i="1" smtClean="0">
                          <a:latin typeface="Cambria Math" panose="02040503050406030204" pitchFamily="18" charset="0"/>
                        </a:rPr>
                        <m:t>&lt;−0.8</m:t>
                      </m:r>
                    </m:oMath>
                    <m:oMath xmlns:m="http://schemas.openxmlformats.org/officeDocument/2006/math">
                      <m:r>
                        <a:rPr lang="en-US" b="0" i="1" smtClean="0">
                          <a:latin typeface="Cambria Math" panose="02040503050406030204" pitchFamily="18" charset="0"/>
                        </a:rPr>
                        <m:t>𝑟𝑒𝑤𝑎𝑟𝑑</m:t>
                      </m:r>
                      <m:r>
                        <a:rPr lang="en-US" b="0" i="1" smtClean="0">
                          <a:latin typeface="Cambria Math" panose="02040503050406030204" pitchFamily="18" charset="0"/>
                        </a:rPr>
                        <m:t>=−1, </m:t>
                      </m:r>
                      <m:r>
                        <a:rPr lang="en-US" b="0" i="1" smtClean="0">
                          <a:latin typeface="Cambria Math" panose="02040503050406030204" pitchFamily="18" charset="0"/>
                        </a:rPr>
                        <m:t>𝑜𝑡h𝑒𝑟𝑤𝑖𝑠𝑒</m:t>
                      </m:r>
                    </m:oMath>
                  </m:oMathPara>
                </a14:m>
                <a:endParaRPr lang="en-US" b="0" dirty="0"/>
              </a:p>
            </p:txBody>
          </p:sp>
        </mc:Choice>
        <mc:Fallback>
          <p:sp>
            <p:nvSpPr>
              <p:cNvPr id="3" name="Θέση περιεχομένου 2">
                <a:extLst>
                  <a:ext uri="{FF2B5EF4-FFF2-40B4-BE49-F238E27FC236}">
                    <a16:creationId xmlns:a16="http://schemas.microsoft.com/office/drawing/2014/main" id="{55F509A8-C9ED-7FA3-BD23-B1EA1A29E598}"/>
                  </a:ext>
                </a:extLst>
              </p:cNvPr>
              <p:cNvSpPr>
                <a:spLocks noGrp="1" noRot="1" noChangeAspect="1" noMove="1" noResize="1" noEditPoints="1" noAdjustHandles="1" noChangeArrowheads="1" noChangeShapeType="1" noTextEdit="1"/>
              </p:cNvSpPr>
              <p:nvPr>
                <p:ph idx="1"/>
              </p:nvPr>
            </p:nvSpPr>
            <p:spPr>
              <a:blipFill>
                <a:blip r:embed="rId2"/>
                <a:stretch>
                  <a:fillRect l="-667" t="-1429"/>
                </a:stretch>
              </a:blipFill>
            </p:spPr>
            <p:txBody>
              <a:bodyPr/>
              <a:lstStyle/>
              <a:p>
                <a:r>
                  <a:rPr lang="en-US">
                    <a:noFill/>
                  </a:rPr>
                  <a:t> </a:t>
                </a:r>
              </a:p>
            </p:txBody>
          </p:sp>
        </mc:Fallback>
      </mc:AlternateContent>
    </p:spTree>
    <p:extLst>
      <p:ext uri="{BB962C8B-B14F-4D97-AF65-F5344CB8AC3E}">
        <p14:creationId xmlns:p14="http://schemas.microsoft.com/office/powerpoint/2010/main" val="8976272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256A849F-D5B7-1C66-3194-CE01CFF3CA71}"/>
              </a:ext>
            </a:extLst>
          </p:cNvPr>
          <p:cNvSpPr>
            <a:spLocks noGrp="1"/>
          </p:cNvSpPr>
          <p:nvPr>
            <p:ph type="title"/>
          </p:nvPr>
        </p:nvSpPr>
        <p:spPr/>
        <p:txBody>
          <a:bodyPr/>
          <a:lstStyle/>
          <a:p>
            <a:r>
              <a:rPr lang="en-US" dirty="0"/>
              <a:t>Training - Details</a:t>
            </a:r>
          </a:p>
        </p:txBody>
      </p:sp>
      <mc:AlternateContent xmlns:mc="http://schemas.openxmlformats.org/markup-compatibility/2006">
        <mc:Choice xmlns:a14="http://schemas.microsoft.com/office/drawing/2010/main" Requires="a14">
          <p:sp>
            <p:nvSpPr>
              <p:cNvPr id="3" name="Θέση περιεχομένου 2">
                <a:extLst>
                  <a:ext uri="{FF2B5EF4-FFF2-40B4-BE49-F238E27FC236}">
                    <a16:creationId xmlns:a16="http://schemas.microsoft.com/office/drawing/2014/main" id="{EC59C029-6E3D-0DF5-D48E-F984FC18912D}"/>
                  </a:ext>
                </a:extLst>
              </p:cNvPr>
              <p:cNvSpPr>
                <a:spLocks noGrp="1"/>
              </p:cNvSpPr>
              <p:nvPr>
                <p:ph idx="1"/>
              </p:nvPr>
            </p:nvSpPr>
            <p:spPr>
              <a:xfrm>
                <a:off x="1524000" y="1828800"/>
                <a:ext cx="6156176" cy="4267200"/>
              </a:xfrm>
            </p:spPr>
            <p:txBody>
              <a:bodyPr/>
              <a:lstStyle/>
              <a:p>
                <a:r>
                  <a:rPr lang="en-US" dirty="0"/>
                  <a:t>Policy used: </a:t>
                </a:r>
                <a:br>
                  <a:rPr lang="en-US" dirty="0"/>
                </a:br>
                <a:r>
                  <a:rPr lang="en-US" dirty="0"/>
                  <a:t>The </a:t>
                </a:r>
                <a14:m>
                  <m:oMath xmlns:m="http://schemas.openxmlformats.org/officeDocument/2006/math">
                    <m:r>
                      <a:rPr lang="en-US" b="0" i="1" dirty="0" smtClean="0">
                        <a:latin typeface="Cambria Math" panose="02040503050406030204" pitchFamily="18" charset="0"/>
                      </a:rPr>
                      <m:t>𝜖</m:t>
                    </m:r>
                    <m:r>
                      <a:rPr lang="en-US" i="1" dirty="0" smtClean="0">
                        <a:latin typeface="Cambria Math" panose="02040503050406030204" pitchFamily="18" charset="0"/>
                      </a:rPr>
                      <m:t>−</m:t>
                    </m:r>
                    <m:r>
                      <a:rPr lang="en-US" i="1" dirty="0" smtClean="0">
                        <a:latin typeface="Cambria Math" panose="02040503050406030204" pitchFamily="18" charset="0"/>
                      </a:rPr>
                      <m:t>𝑔𝑟𝑒𝑒𝑑𝑦</m:t>
                    </m:r>
                  </m:oMath>
                </a14:m>
                <a:r>
                  <a:rPr lang="en-US" dirty="0"/>
                  <a:t>, with </a:t>
                </a:r>
                <a14:m>
                  <m:oMath xmlns:m="http://schemas.openxmlformats.org/officeDocument/2006/math">
                    <m:r>
                      <a:rPr lang="en-US" b="0" i="1" smtClean="0">
                        <a:latin typeface="Cambria Math" panose="02040503050406030204" pitchFamily="18" charset="0"/>
                      </a:rPr>
                      <m:t>𝜖</m:t>
                    </m:r>
                  </m:oMath>
                </a14:m>
                <a:r>
                  <a:rPr lang="en-US" dirty="0"/>
                  <a:t> being discounted by a factor of 0.995 after every success</a:t>
                </a:r>
              </a:p>
              <a:p>
                <a:r>
                  <a:rPr lang="en-US" dirty="0"/>
                  <a:t>Q-learning, SARSA:</a:t>
                </a:r>
                <a:br>
                  <a:rPr lang="en-US" dirty="0"/>
                </a:br>
                <a:r>
                  <a:rPr lang="en-US" dirty="0"/>
                  <a:t>Learning rate </a:t>
                </a:r>
                <a14:m>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 </m:t>
                    </m:r>
                  </m:oMath>
                </a14:m>
                <a:r>
                  <a:rPr lang="en-US" dirty="0"/>
                  <a:t>to 0.001, discount factor </a:t>
                </a:r>
                <a14:m>
                  <m:oMath xmlns:m="http://schemas.openxmlformats.org/officeDocument/2006/math">
                    <m:r>
                      <a:rPr lang="en-US" b="0" i="1" smtClean="0">
                        <a:latin typeface="Cambria Math" panose="02040503050406030204" pitchFamily="18" charset="0"/>
                      </a:rPr>
                      <m:t>𝛾</m:t>
                    </m:r>
                  </m:oMath>
                </a14:m>
                <a:r>
                  <a:rPr lang="en-US" dirty="0"/>
                  <a:t> to 0.95.  </a:t>
                </a:r>
                <a:br>
                  <a:rPr lang="en-US" dirty="0"/>
                </a:br>
                <a:r>
                  <a:rPr lang="en-US" dirty="0"/>
                  <a:t>Limited steps per episode</a:t>
                </a:r>
              </a:p>
              <a:p>
                <a:r>
                  <a:rPr lang="en-US" dirty="0"/>
                  <a:t>DQN:</a:t>
                </a:r>
                <a:br>
                  <a:rPr lang="en-US" dirty="0"/>
                </a:br>
                <a:r>
                  <a:rPr lang="en-US" dirty="0"/>
                  <a:t>Dense NN with 2 hidden layers, with </a:t>
                </a:r>
                <a:r>
                  <a:rPr lang="en-US" dirty="0" err="1"/>
                  <a:t>ReLU</a:t>
                </a:r>
                <a:r>
                  <a:rPr lang="en-US" dirty="0"/>
                  <a:t> activation between them.</a:t>
                </a:r>
                <a:br>
                  <a:rPr lang="en-US" dirty="0"/>
                </a:br>
                <a:endParaRPr lang="en-US" dirty="0"/>
              </a:p>
            </p:txBody>
          </p:sp>
        </mc:Choice>
        <mc:Fallback>
          <p:sp>
            <p:nvSpPr>
              <p:cNvPr id="3" name="Θέση περιεχομένου 2">
                <a:extLst>
                  <a:ext uri="{FF2B5EF4-FFF2-40B4-BE49-F238E27FC236}">
                    <a16:creationId xmlns:a16="http://schemas.microsoft.com/office/drawing/2014/main" id="{EC59C029-6E3D-0DF5-D48E-F984FC18912D}"/>
                  </a:ext>
                </a:extLst>
              </p:cNvPr>
              <p:cNvSpPr>
                <a:spLocks noGrp="1" noRot="1" noChangeAspect="1" noMove="1" noResize="1" noEditPoints="1" noAdjustHandles="1" noChangeArrowheads="1" noChangeShapeType="1" noTextEdit="1"/>
              </p:cNvSpPr>
              <p:nvPr>
                <p:ph idx="1"/>
              </p:nvPr>
            </p:nvSpPr>
            <p:spPr>
              <a:xfrm>
                <a:off x="1524000" y="1828800"/>
                <a:ext cx="6156176" cy="4267200"/>
              </a:xfrm>
              <a:blipFill>
                <a:blip r:embed="rId2"/>
                <a:stretch>
                  <a:fillRect l="-891" t="-1429"/>
                </a:stretch>
              </a:blipFill>
            </p:spPr>
            <p:txBody>
              <a:bodyPr/>
              <a:lstStyle/>
              <a:p>
                <a:r>
                  <a:rPr lang="en-US">
                    <a:noFill/>
                  </a:rPr>
                  <a:t> </a:t>
                </a:r>
              </a:p>
            </p:txBody>
          </p:sp>
        </mc:Fallback>
      </mc:AlternateContent>
      <p:pic>
        <p:nvPicPr>
          <p:cNvPr id="7" name="Εικόνα 6" descr="Εικόνα που περιέχει κείμενο, στιγμιότυπο οθόνης, γραμματοσειρά, σχεδίαση&#10;&#10;Περιγραφή που δημιουργήθηκε αυτόματα">
            <a:extLst>
              <a:ext uri="{FF2B5EF4-FFF2-40B4-BE49-F238E27FC236}">
                <a16:creationId xmlns:a16="http://schemas.microsoft.com/office/drawing/2014/main" id="{3E493729-22EF-EE8D-505D-EC6AAB832F5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12224" y="2996952"/>
            <a:ext cx="3565755" cy="2805286"/>
          </a:xfrm>
          <a:prstGeom prst="rect">
            <a:avLst/>
          </a:prstGeom>
        </p:spPr>
      </p:pic>
    </p:spTree>
    <p:extLst>
      <p:ext uri="{BB962C8B-B14F-4D97-AF65-F5344CB8AC3E}">
        <p14:creationId xmlns:p14="http://schemas.microsoft.com/office/powerpoint/2010/main" val="40814614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D6F83D89-F0F9-C56B-EACE-9959EB4B9C5D}"/>
              </a:ext>
            </a:extLst>
          </p:cNvPr>
          <p:cNvSpPr>
            <a:spLocks noGrp="1"/>
          </p:cNvSpPr>
          <p:nvPr>
            <p:ph type="title"/>
          </p:nvPr>
        </p:nvSpPr>
        <p:spPr/>
        <p:txBody>
          <a:bodyPr/>
          <a:lstStyle/>
          <a:p>
            <a:r>
              <a:rPr lang="en-US" dirty="0"/>
              <a:t>Training – Results - 1</a:t>
            </a:r>
          </a:p>
        </p:txBody>
      </p:sp>
      <p:sp>
        <p:nvSpPr>
          <p:cNvPr id="3" name="Θέση περιεχομένου 2">
            <a:extLst>
              <a:ext uri="{FF2B5EF4-FFF2-40B4-BE49-F238E27FC236}">
                <a16:creationId xmlns:a16="http://schemas.microsoft.com/office/drawing/2014/main" id="{1A71D80E-B092-CB21-E48F-17C2A6882FAB}"/>
              </a:ext>
            </a:extLst>
          </p:cNvPr>
          <p:cNvSpPr>
            <a:spLocks noGrp="1"/>
          </p:cNvSpPr>
          <p:nvPr>
            <p:ph idx="1"/>
          </p:nvPr>
        </p:nvSpPr>
        <p:spPr>
          <a:xfrm>
            <a:off x="1524000" y="1828800"/>
            <a:ext cx="5076056" cy="4267200"/>
          </a:xfrm>
        </p:spPr>
        <p:txBody>
          <a:bodyPr/>
          <a:lstStyle/>
          <a:p>
            <a:pPr marL="0" indent="0">
              <a:buNone/>
            </a:pPr>
            <a:r>
              <a:rPr lang="en-US" dirty="0"/>
              <a:t>Percentage of success over all episode , using </a:t>
            </a:r>
          </a:p>
          <a:p>
            <a:r>
              <a:rPr lang="en-US" dirty="0"/>
              <a:t>Default reward strategy (top)</a:t>
            </a:r>
          </a:p>
          <a:p>
            <a:r>
              <a:rPr lang="en-US" dirty="0"/>
              <a:t>Custom reward strategy (bottom)</a:t>
            </a:r>
          </a:p>
          <a:p>
            <a:pPr marL="0" indent="0">
              <a:buNone/>
            </a:pPr>
            <a:r>
              <a:rPr lang="en-US" dirty="0"/>
              <a:t>DQN was significantly better in both scenarios (5% and 20% success ratio)</a:t>
            </a:r>
          </a:p>
          <a:p>
            <a:pPr marL="0" indent="0">
              <a:buNone/>
            </a:pPr>
            <a:r>
              <a:rPr lang="en-US" dirty="0"/>
              <a:t>Q-learning was slightly better than SARSA in both scenarios (2.3% and 2.5% over 1.8% and 2.3% respectively)</a:t>
            </a:r>
          </a:p>
        </p:txBody>
      </p:sp>
      <p:pic>
        <p:nvPicPr>
          <p:cNvPr id="14" name="Εικόνα 13" descr="Εικόνα που περιέχει κείμενο, στιγμιότυπο οθόνης, ορθογώνιο παραλληλόγραμμο, διάγραμμα&#10;&#10;Περιγραφή που δημιουργήθηκε αυτόματα">
            <a:extLst>
              <a:ext uri="{FF2B5EF4-FFF2-40B4-BE49-F238E27FC236}">
                <a16:creationId xmlns:a16="http://schemas.microsoft.com/office/drawing/2014/main" id="{8576D7B8-10FD-6975-5D29-5C08BE4164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08168" y="3861048"/>
            <a:ext cx="3960440" cy="2392367"/>
          </a:xfrm>
          <a:prstGeom prst="rect">
            <a:avLst/>
          </a:prstGeom>
        </p:spPr>
      </p:pic>
      <p:pic>
        <p:nvPicPr>
          <p:cNvPr id="16" name="Εικόνα 15" descr="Εικόνα που περιέχει κείμενο, στιγμιότυπο οθόνης, ορθογώνιο παραλληλόγραμμο, διάγραμμα&#10;&#10;Περιγραφή που δημιουργήθηκε αυτόματα">
            <a:extLst>
              <a:ext uri="{FF2B5EF4-FFF2-40B4-BE49-F238E27FC236}">
                <a16:creationId xmlns:a16="http://schemas.microsoft.com/office/drawing/2014/main" id="{B5C5145D-1FD9-D402-0A8A-AF4B36CD98F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08168" y="1124744"/>
            <a:ext cx="3960440" cy="2392367"/>
          </a:xfrm>
          <a:prstGeom prst="rect">
            <a:avLst/>
          </a:prstGeom>
        </p:spPr>
      </p:pic>
    </p:spTree>
    <p:extLst>
      <p:ext uri="{BB962C8B-B14F-4D97-AF65-F5344CB8AC3E}">
        <p14:creationId xmlns:p14="http://schemas.microsoft.com/office/powerpoint/2010/main" val="7250449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Training – Results – 2 </a:t>
            </a:r>
            <a:endParaRPr dirty="0"/>
          </a:p>
        </p:txBody>
      </p:sp>
      <p:sp>
        <p:nvSpPr>
          <p:cNvPr id="3" name="Content Placeholder 2"/>
          <p:cNvSpPr>
            <a:spLocks noGrp="1"/>
          </p:cNvSpPr>
          <p:nvPr>
            <p:ph sz="half" idx="1"/>
          </p:nvPr>
        </p:nvSpPr>
        <p:spPr/>
        <p:txBody>
          <a:bodyPr/>
          <a:lstStyle/>
          <a:p>
            <a:pPr marL="0" indent="0">
              <a:buNone/>
            </a:pPr>
            <a:r>
              <a:rPr lang="en-US" dirty="0"/>
              <a:t>Mean cumulative reward over successful episodes:</a:t>
            </a:r>
          </a:p>
          <a:p>
            <a:pPr marL="0" indent="0">
              <a:buNone/>
            </a:pPr>
            <a:r>
              <a:rPr lang="en-US" dirty="0"/>
              <a:t>DQN achieved significantly better results from the other 2 algorithms with both rewarding strategies.</a:t>
            </a:r>
          </a:p>
          <a:p>
            <a:pPr marL="0" indent="0">
              <a:buNone/>
            </a:pPr>
            <a:r>
              <a:rPr lang="en-US" dirty="0"/>
              <a:t>The custom rewarding strategy improved all algorithms performance </a:t>
            </a:r>
          </a:p>
          <a:p>
            <a:pPr marL="0" indent="0">
              <a:buNone/>
            </a:pPr>
            <a:endParaRPr lang="en-US" dirty="0"/>
          </a:p>
          <a:p>
            <a:pPr marL="0" indent="0">
              <a:buNone/>
            </a:pPr>
            <a:endParaRPr dirty="0"/>
          </a:p>
        </p:txBody>
      </p:sp>
      <p:graphicFrame>
        <p:nvGraphicFramePr>
          <p:cNvPr id="5" name="Content Placeholder 4"/>
          <p:cNvGraphicFramePr>
            <a:graphicFrameLocks noGrp="1"/>
          </p:cNvGraphicFramePr>
          <p:nvPr>
            <p:ph sz="half" idx="2"/>
            <p:extLst>
              <p:ext uri="{D42A27DB-BD31-4B8C-83A1-F6EECF244321}">
                <p14:modId xmlns:p14="http://schemas.microsoft.com/office/powerpoint/2010/main" val="3589457843"/>
              </p:ext>
            </p:extLst>
          </p:nvPr>
        </p:nvGraphicFramePr>
        <p:xfrm>
          <a:off x="6324602" y="1807167"/>
          <a:ext cx="4343400" cy="2397997"/>
        </p:xfrm>
        <a:graphic>
          <a:graphicData uri="http://schemas.openxmlformats.org/drawingml/2006/table">
            <a:tbl>
              <a:tblPr firstRow="1" bandRow="1">
                <a:tableStyleId>{073A0DAA-6AF3-43AB-8588-CEC1D06C72B9}</a:tableStyleId>
              </a:tblPr>
              <a:tblGrid>
                <a:gridCol w="1447800">
                  <a:extLst>
                    <a:ext uri="{9D8B030D-6E8A-4147-A177-3AD203B41FA5}">
                      <a16:colId xmlns:a16="http://schemas.microsoft.com/office/drawing/2014/main" val="20000"/>
                    </a:ext>
                  </a:extLst>
                </a:gridCol>
                <a:gridCol w="1447800">
                  <a:extLst>
                    <a:ext uri="{9D8B030D-6E8A-4147-A177-3AD203B41FA5}">
                      <a16:colId xmlns:a16="http://schemas.microsoft.com/office/drawing/2014/main" val="20001"/>
                    </a:ext>
                  </a:extLst>
                </a:gridCol>
                <a:gridCol w="1447800">
                  <a:extLst>
                    <a:ext uri="{9D8B030D-6E8A-4147-A177-3AD203B41FA5}">
                      <a16:colId xmlns:a16="http://schemas.microsoft.com/office/drawing/2014/main" val="20002"/>
                    </a:ext>
                  </a:extLst>
                </a:gridCol>
              </a:tblGrid>
              <a:tr h="496094">
                <a:tc>
                  <a:txBody>
                    <a:bodyPr/>
                    <a:lstStyle/>
                    <a:p>
                      <a:r>
                        <a:rPr lang="en-US" dirty="0"/>
                        <a:t>Algorithm</a:t>
                      </a:r>
                      <a:endParaRPr dirty="0"/>
                    </a:p>
                  </a:txBody>
                  <a:tcPr anchor="ctr"/>
                </a:tc>
                <a:tc>
                  <a:txBody>
                    <a:bodyPr/>
                    <a:lstStyle/>
                    <a:p>
                      <a:pPr algn="ctr"/>
                      <a:r>
                        <a:rPr lang="en-US" dirty="0"/>
                        <a:t>Default</a:t>
                      </a:r>
                    </a:p>
                    <a:p>
                      <a:pPr algn="ctr"/>
                      <a:r>
                        <a:rPr lang="en-US" dirty="0"/>
                        <a:t>Strategy </a:t>
                      </a:r>
                      <a:endParaRPr dirty="0"/>
                    </a:p>
                  </a:txBody>
                  <a:tcPr anchor="ctr"/>
                </a:tc>
                <a:tc>
                  <a:txBody>
                    <a:bodyPr/>
                    <a:lstStyle/>
                    <a:p>
                      <a:pPr algn="ctr"/>
                      <a:r>
                        <a:rPr lang="en-US" dirty="0"/>
                        <a:t>Custom </a:t>
                      </a:r>
                    </a:p>
                    <a:p>
                      <a:pPr algn="ctr"/>
                      <a:r>
                        <a:rPr lang="en-US" dirty="0"/>
                        <a:t>Strategy </a:t>
                      </a:r>
                      <a:endParaRPr dirty="0"/>
                    </a:p>
                  </a:txBody>
                  <a:tcPr anchor="ctr"/>
                </a:tc>
                <a:extLst>
                  <a:ext uri="{0D108BD9-81ED-4DB2-BD59-A6C34878D82A}">
                    <a16:rowId xmlns:a16="http://schemas.microsoft.com/office/drawing/2014/main" val="10000"/>
                  </a:ext>
                </a:extLst>
              </a:tr>
              <a:tr h="765729">
                <a:tc>
                  <a:txBody>
                    <a:bodyPr/>
                    <a:lstStyle/>
                    <a:p>
                      <a:r>
                        <a:rPr lang="en-US" dirty="0"/>
                        <a:t>DQN</a:t>
                      </a:r>
                      <a:endParaRPr dirty="0"/>
                    </a:p>
                  </a:txBody>
                  <a:tcPr anchor="ctr"/>
                </a:tc>
                <a:tc>
                  <a:txBody>
                    <a:bodyPr/>
                    <a:lstStyle/>
                    <a:p>
                      <a:pPr algn="ctr"/>
                      <a:r>
                        <a:rPr lang="en-US" dirty="0"/>
                        <a:t>-654.45</a:t>
                      </a:r>
                      <a:endParaRPr dirty="0"/>
                    </a:p>
                  </a:txBody>
                  <a:tcPr anchor="ctr"/>
                </a:tc>
                <a:tc>
                  <a:txBody>
                    <a:bodyPr/>
                    <a:lstStyle/>
                    <a:p>
                      <a:pPr algn="ctr"/>
                      <a:r>
                        <a:rPr lang="en-US" dirty="0"/>
                        <a:t>-449.3</a:t>
                      </a:r>
                      <a:endParaRPr dirty="0"/>
                    </a:p>
                  </a:txBody>
                  <a:tcPr anchor="ctr"/>
                </a:tc>
                <a:extLst>
                  <a:ext uri="{0D108BD9-81ED-4DB2-BD59-A6C34878D82A}">
                    <a16:rowId xmlns:a16="http://schemas.microsoft.com/office/drawing/2014/main" val="10001"/>
                  </a:ext>
                </a:extLst>
              </a:tr>
              <a:tr h="496094">
                <a:tc>
                  <a:txBody>
                    <a:bodyPr/>
                    <a:lstStyle/>
                    <a:p>
                      <a:r>
                        <a:rPr lang="en-US" dirty="0"/>
                        <a:t>Q-learning</a:t>
                      </a:r>
                      <a:endParaRPr dirty="0"/>
                    </a:p>
                  </a:txBody>
                  <a:tcPr anchor="ctr"/>
                </a:tc>
                <a:tc>
                  <a:txBody>
                    <a:bodyPr/>
                    <a:lstStyle/>
                    <a:p>
                      <a:pPr algn="ctr"/>
                      <a:r>
                        <a:rPr lang="en-US" dirty="0"/>
                        <a:t>-1451.17</a:t>
                      </a:r>
                      <a:endParaRPr dirty="0"/>
                    </a:p>
                  </a:txBody>
                  <a:tcPr anchor="ctr"/>
                </a:tc>
                <a:tc>
                  <a:txBody>
                    <a:bodyPr/>
                    <a:lstStyle/>
                    <a:p>
                      <a:pPr algn="ctr"/>
                      <a:r>
                        <a:rPr lang="en-US" dirty="0"/>
                        <a:t>-1161.31</a:t>
                      </a:r>
                      <a:endParaRPr dirty="0"/>
                    </a:p>
                  </a:txBody>
                  <a:tcPr anchor="ctr"/>
                </a:tc>
                <a:extLst>
                  <a:ext uri="{0D108BD9-81ED-4DB2-BD59-A6C34878D82A}">
                    <a16:rowId xmlns:a16="http://schemas.microsoft.com/office/drawing/2014/main" val="10002"/>
                  </a:ext>
                </a:extLst>
              </a:tr>
              <a:tr h="496094">
                <a:tc>
                  <a:txBody>
                    <a:bodyPr/>
                    <a:lstStyle/>
                    <a:p>
                      <a:r>
                        <a:rPr lang="en-US" dirty="0"/>
                        <a:t>SARSA</a:t>
                      </a:r>
                      <a:endParaRPr dirty="0"/>
                    </a:p>
                  </a:txBody>
                  <a:tcPr anchor="ctr"/>
                </a:tc>
                <a:tc>
                  <a:txBody>
                    <a:bodyPr/>
                    <a:lstStyle/>
                    <a:p>
                      <a:pPr algn="ctr"/>
                      <a:r>
                        <a:rPr lang="en-US" dirty="0"/>
                        <a:t>-1495.17</a:t>
                      </a:r>
                      <a:endParaRPr dirty="0"/>
                    </a:p>
                  </a:txBody>
                  <a:tcPr anchor="ctr"/>
                </a:tc>
                <a:tc>
                  <a:txBody>
                    <a:bodyPr/>
                    <a:lstStyle/>
                    <a:p>
                      <a:pPr algn="ctr"/>
                      <a:r>
                        <a:rPr lang="en-US" dirty="0"/>
                        <a:t>-1131.87</a:t>
                      </a:r>
                      <a:endParaRPr dirty="0"/>
                    </a:p>
                  </a:txBody>
                  <a:tcPr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41452613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397ECB0C-467A-6181-0454-8552DBBF4B44}"/>
              </a:ext>
            </a:extLst>
          </p:cNvPr>
          <p:cNvSpPr>
            <a:spLocks noGrp="1"/>
          </p:cNvSpPr>
          <p:nvPr>
            <p:ph type="title"/>
          </p:nvPr>
        </p:nvSpPr>
        <p:spPr/>
        <p:txBody>
          <a:bodyPr/>
          <a:lstStyle/>
          <a:p>
            <a:r>
              <a:rPr lang="en-US" dirty="0"/>
              <a:t>Training – Final Notes</a:t>
            </a:r>
          </a:p>
        </p:txBody>
      </p:sp>
      <mc:AlternateContent xmlns:mc="http://schemas.openxmlformats.org/markup-compatibility/2006">
        <mc:Choice xmlns:a14="http://schemas.microsoft.com/office/drawing/2010/main" Requires="a14">
          <p:sp>
            <p:nvSpPr>
              <p:cNvPr id="3" name="Θέση περιεχομένου 2">
                <a:extLst>
                  <a:ext uri="{FF2B5EF4-FFF2-40B4-BE49-F238E27FC236}">
                    <a16:creationId xmlns:a16="http://schemas.microsoft.com/office/drawing/2014/main" id="{EDC41654-A84C-C385-BF91-4384AD65B0FC}"/>
                  </a:ext>
                </a:extLst>
              </p:cNvPr>
              <p:cNvSpPr>
                <a:spLocks noGrp="1"/>
              </p:cNvSpPr>
              <p:nvPr>
                <p:ph idx="1"/>
              </p:nvPr>
            </p:nvSpPr>
            <p:spPr>
              <a:xfrm>
                <a:off x="1343472" y="1844824"/>
                <a:ext cx="9144000" cy="4267200"/>
              </a:xfrm>
            </p:spPr>
            <p:txBody>
              <a:bodyPr/>
              <a:lstStyle/>
              <a:p>
                <a:pPr marL="0" indent="0">
                  <a:buNone/>
                </a:pPr>
                <a:r>
                  <a:rPr lang="en-US" dirty="0"/>
                  <a:t>Due to the stochastic nature of </a:t>
                </a:r>
                <a14:m>
                  <m:oMath xmlns:m="http://schemas.openxmlformats.org/officeDocument/2006/math">
                    <m:r>
                      <a:rPr lang="en-US" b="0" i="1" smtClean="0">
                        <a:latin typeface="Cambria Math" panose="02040503050406030204" pitchFamily="18" charset="0"/>
                      </a:rPr>
                      <m:t>𝜖</m:t>
                    </m:r>
                  </m:oMath>
                </a14:m>
                <a:r>
                  <a:rPr lang="en-US" dirty="0"/>
                  <a:t>-greedy policy, in some training sessions the agent </a:t>
                </a:r>
                <a:r>
                  <a:rPr lang="en-GB" dirty="0"/>
                  <a:t>failed systematically to reach the goal.</a:t>
                </a:r>
              </a:p>
              <a:p>
                <a:pPr marL="0" indent="0">
                  <a:buNone/>
                </a:pPr>
                <a:r>
                  <a:rPr lang="en-GB" dirty="0"/>
                  <a:t>This resulted to the agent getting stuck in the valley while trying to climb only one of the hills.</a:t>
                </a:r>
              </a:p>
              <a:p>
                <a:pPr marL="0" indent="0">
                  <a:buNone/>
                </a:pPr>
                <a:r>
                  <a:rPr lang="en-GB" dirty="0"/>
                  <a:t>The stochastic nature of the policy is perhaps to blame, where the randomly-taken actions at the beginning failed to explore sufficiently.</a:t>
                </a:r>
              </a:p>
              <a:p>
                <a:pPr marL="0" indent="0">
                  <a:buNone/>
                </a:pPr>
                <a:r>
                  <a:rPr lang="en-GB" dirty="0"/>
                  <a:t>The issue was resolved by simple starting the training over.</a:t>
                </a:r>
                <a:endParaRPr lang="en-US" dirty="0"/>
              </a:p>
            </p:txBody>
          </p:sp>
        </mc:Choice>
        <mc:Fallback>
          <p:sp>
            <p:nvSpPr>
              <p:cNvPr id="3" name="Θέση περιεχομένου 2">
                <a:extLst>
                  <a:ext uri="{FF2B5EF4-FFF2-40B4-BE49-F238E27FC236}">
                    <a16:creationId xmlns:a16="http://schemas.microsoft.com/office/drawing/2014/main" id="{EDC41654-A84C-C385-BF91-4384AD65B0FC}"/>
                  </a:ext>
                </a:extLst>
              </p:cNvPr>
              <p:cNvSpPr>
                <a:spLocks noGrp="1" noRot="1" noChangeAspect="1" noMove="1" noResize="1" noEditPoints="1" noAdjustHandles="1" noChangeArrowheads="1" noChangeShapeType="1" noTextEdit="1"/>
              </p:cNvSpPr>
              <p:nvPr>
                <p:ph idx="1"/>
              </p:nvPr>
            </p:nvSpPr>
            <p:spPr>
              <a:xfrm>
                <a:off x="1343472" y="1844824"/>
                <a:ext cx="9144000" cy="4267200"/>
              </a:xfrm>
              <a:blipFill>
                <a:blip r:embed="rId2"/>
                <a:stretch>
                  <a:fillRect l="-667" t="-1571" r="-333"/>
                </a:stretch>
              </a:blipFill>
            </p:spPr>
            <p:txBody>
              <a:bodyPr/>
              <a:lstStyle/>
              <a:p>
                <a:r>
                  <a:rPr lang="en-US">
                    <a:noFill/>
                  </a:rPr>
                  <a:t> </a:t>
                </a:r>
              </a:p>
            </p:txBody>
          </p:sp>
        </mc:Fallback>
      </mc:AlternateContent>
    </p:spTree>
    <p:extLst>
      <p:ext uri="{BB962C8B-B14F-4D97-AF65-F5344CB8AC3E}">
        <p14:creationId xmlns:p14="http://schemas.microsoft.com/office/powerpoint/2010/main" val="39739359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791B2A8F-44D7-7740-63E1-B47361B9751C}"/>
              </a:ext>
            </a:extLst>
          </p:cNvPr>
          <p:cNvSpPr>
            <a:spLocks noGrp="1"/>
          </p:cNvSpPr>
          <p:nvPr>
            <p:ph type="title"/>
          </p:nvPr>
        </p:nvSpPr>
        <p:spPr/>
        <p:txBody>
          <a:bodyPr/>
          <a:lstStyle/>
          <a:p>
            <a:r>
              <a:rPr lang="en-US" dirty="0"/>
              <a:t>References</a:t>
            </a:r>
          </a:p>
        </p:txBody>
      </p:sp>
      <p:sp>
        <p:nvSpPr>
          <p:cNvPr id="3" name="Θέση περιεχομένου 2">
            <a:extLst>
              <a:ext uri="{FF2B5EF4-FFF2-40B4-BE49-F238E27FC236}">
                <a16:creationId xmlns:a16="http://schemas.microsoft.com/office/drawing/2014/main" id="{92151471-089C-0AF9-FCAD-0426E859FF20}"/>
              </a:ext>
            </a:extLst>
          </p:cNvPr>
          <p:cNvSpPr>
            <a:spLocks noGrp="1"/>
          </p:cNvSpPr>
          <p:nvPr>
            <p:ph idx="1"/>
          </p:nvPr>
        </p:nvSpPr>
        <p:spPr/>
        <p:txBody>
          <a:bodyPr/>
          <a:lstStyle/>
          <a:p>
            <a:r>
              <a:rPr lang="en-US" dirty="0">
                <a:hlinkClick r:id="rId2"/>
              </a:rPr>
              <a:t>Q-learning (Watkins, 1989)</a:t>
            </a:r>
            <a:endParaRPr lang="en-US" dirty="0"/>
          </a:p>
          <a:p>
            <a:r>
              <a:rPr lang="en-GB" dirty="0">
                <a:hlinkClick r:id="rId3"/>
              </a:rPr>
              <a:t>A Theoretical and Empirical Analysis of Expected </a:t>
            </a:r>
            <a:r>
              <a:rPr lang="en-GB" dirty="0" err="1">
                <a:hlinkClick r:id="rId3"/>
              </a:rPr>
              <a:t>Sarsa</a:t>
            </a:r>
            <a:endParaRPr lang="en-GB" dirty="0"/>
          </a:p>
          <a:p>
            <a:r>
              <a:rPr lang="en-US" dirty="0">
                <a:hlinkClick r:id="rId4"/>
              </a:rPr>
              <a:t>Deep Q-Network</a:t>
            </a:r>
            <a:endParaRPr lang="en-US" dirty="0"/>
          </a:p>
          <a:p>
            <a:r>
              <a:rPr lang="en-US" dirty="0">
                <a:hlinkClick r:id="rId5"/>
              </a:rPr>
              <a:t>OpenAI Gym </a:t>
            </a:r>
            <a:endParaRPr lang="en-US" dirty="0"/>
          </a:p>
          <a:p>
            <a:r>
              <a:rPr lang="en-GB" dirty="0">
                <a:hlinkClick r:id="rId6"/>
              </a:rPr>
              <a:t>Efficient Memory-Based Learning for Robot Control, PhD thesis, University of Cambridge, November 1990.</a:t>
            </a:r>
            <a:endParaRPr lang="en-US" dirty="0"/>
          </a:p>
        </p:txBody>
      </p:sp>
    </p:spTree>
    <p:extLst>
      <p:ext uri="{BB962C8B-B14F-4D97-AF65-F5344CB8AC3E}">
        <p14:creationId xmlns:p14="http://schemas.microsoft.com/office/powerpoint/2010/main" val="6108587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51A4E20C-0C83-EB5C-2BF6-FFCD4D529202}"/>
              </a:ext>
            </a:extLst>
          </p:cNvPr>
          <p:cNvSpPr>
            <a:spLocks noGrp="1"/>
          </p:cNvSpPr>
          <p:nvPr>
            <p:ph type="title"/>
          </p:nvPr>
        </p:nvSpPr>
        <p:spPr/>
        <p:txBody>
          <a:bodyPr/>
          <a:lstStyle/>
          <a:p>
            <a:r>
              <a:rPr lang="en-US" dirty="0"/>
              <a:t>Thank you</a:t>
            </a:r>
          </a:p>
        </p:txBody>
      </p:sp>
      <p:sp>
        <p:nvSpPr>
          <p:cNvPr id="3" name="Θέση κειμένου 2">
            <a:extLst>
              <a:ext uri="{FF2B5EF4-FFF2-40B4-BE49-F238E27FC236}">
                <a16:creationId xmlns:a16="http://schemas.microsoft.com/office/drawing/2014/main" id="{3ADF86F8-95D1-B052-6076-8D66DBAF3AB3}"/>
              </a:ext>
            </a:extLst>
          </p:cNvPr>
          <p:cNvSpPr>
            <a:spLocks noGrp="1"/>
          </p:cNvSpPr>
          <p:nvPr>
            <p:ph type="body" idx="1"/>
          </p:nvPr>
        </p:nvSpPr>
        <p:spPr/>
        <p:txBody>
          <a:bodyPr/>
          <a:lstStyle/>
          <a:p>
            <a:r>
              <a:rPr lang="en-US" dirty="0"/>
              <a:t>Any questions?</a:t>
            </a:r>
          </a:p>
        </p:txBody>
      </p:sp>
    </p:spTree>
    <p:extLst>
      <p:ext uri="{BB962C8B-B14F-4D97-AF65-F5344CB8AC3E}">
        <p14:creationId xmlns:p14="http://schemas.microsoft.com/office/powerpoint/2010/main" val="11421204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Table of Contents</a:t>
            </a:r>
            <a:endParaRPr dirty="0"/>
          </a:p>
        </p:txBody>
      </p:sp>
      <p:sp>
        <p:nvSpPr>
          <p:cNvPr id="14" name="Content Placeholder 13"/>
          <p:cNvSpPr>
            <a:spLocks noGrp="1"/>
          </p:cNvSpPr>
          <p:nvPr>
            <p:ph idx="1"/>
          </p:nvPr>
        </p:nvSpPr>
        <p:spPr/>
        <p:txBody>
          <a:bodyPr/>
          <a:lstStyle/>
          <a:p>
            <a:r>
              <a:rPr lang="en-US" dirty="0"/>
              <a:t>Reinforcement Learning</a:t>
            </a:r>
            <a:endParaRPr dirty="0"/>
          </a:p>
          <a:p>
            <a:r>
              <a:rPr lang="en-US" dirty="0"/>
              <a:t>Markov Decision Processes</a:t>
            </a:r>
            <a:endParaRPr dirty="0"/>
          </a:p>
          <a:p>
            <a:r>
              <a:rPr lang="en-US" dirty="0"/>
              <a:t>Algorithms</a:t>
            </a:r>
          </a:p>
          <a:p>
            <a:pPr lvl="1"/>
            <a:r>
              <a:rPr lang="en-US" dirty="0"/>
              <a:t>Q-learning</a:t>
            </a:r>
          </a:p>
          <a:p>
            <a:pPr lvl="1"/>
            <a:r>
              <a:rPr lang="en-US" dirty="0"/>
              <a:t>SARSA</a:t>
            </a:r>
          </a:p>
          <a:p>
            <a:pPr lvl="1"/>
            <a:r>
              <a:rPr lang="en-US" dirty="0"/>
              <a:t>DQN</a:t>
            </a:r>
          </a:p>
          <a:p>
            <a:r>
              <a:rPr lang="en-US" dirty="0"/>
              <a:t>Environment</a:t>
            </a:r>
          </a:p>
          <a:p>
            <a:r>
              <a:rPr lang="en-US" dirty="0"/>
              <a:t>Training</a:t>
            </a:r>
          </a:p>
          <a:p>
            <a:r>
              <a:rPr lang="en-US" dirty="0"/>
              <a:t>References</a:t>
            </a:r>
          </a:p>
          <a:p>
            <a:endParaRPr lang="en-US" dirty="0"/>
          </a:p>
        </p:txBody>
      </p:sp>
    </p:spTree>
    <p:extLst>
      <p:ext uri="{BB962C8B-B14F-4D97-AF65-F5344CB8AC3E}">
        <p14:creationId xmlns:p14="http://schemas.microsoft.com/office/powerpoint/2010/main" val="30428263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31FB5AB7-406B-F986-0B4B-051B2CC6AA03}"/>
              </a:ext>
            </a:extLst>
          </p:cNvPr>
          <p:cNvSpPr>
            <a:spLocks noGrp="1"/>
          </p:cNvSpPr>
          <p:nvPr>
            <p:ph type="title"/>
          </p:nvPr>
        </p:nvSpPr>
        <p:spPr/>
        <p:txBody>
          <a:bodyPr/>
          <a:lstStyle/>
          <a:p>
            <a:r>
              <a:rPr lang="en-US" dirty="0"/>
              <a:t>Reinforcement Learning (RL)</a:t>
            </a:r>
          </a:p>
        </p:txBody>
      </p:sp>
      <p:sp>
        <p:nvSpPr>
          <p:cNvPr id="3" name="Θέση περιεχομένου 2">
            <a:extLst>
              <a:ext uri="{FF2B5EF4-FFF2-40B4-BE49-F238E27FC236}">
                <a16:creationId xmlns:a16="http://schemas.microsoft.com/office/drawing/2014/main" id="{3136E61F-F32D-A79D-E16F-C852E0ECAFB1}"/>
              </a:ext>
            </a:extLst>
          </p:cNvPr>
          <p:cNvSpPr>
            <a:spLocks noGrp="1"/>
          </p:cNvSpPr>
          <p:nvPr>
            <p:ph idx="1"/>
          </p:nvPr>
        </p:nvSpPr>
        <p:spPr/>
        <p:txBody>
          <a:bodyPr/>
          <a:lstStyle/>
          <a:p>
            <a:pPr marL="0" indent="0">
              <a:buNone/>
            </a:pPr>
            <a:r>
              <a:rPr lang="en-US" dirty="0"/>
              <a:t>RL focuses on enabling agents to learn </a:t>
            </a:r>
            <a:r>
              <a:rPr lang="en-GB" dirty="0"/>
              <a:t>optimal decision-making strategies through interaction with an environment.</a:t>
            </a:r>
          </a:p>
          <a:p>
            <a:pPr marL="0" indent="0">
              <a:buNone/>
            </a:pPr>
            <a:r>
              <a:rPr lang="en-GB" dirty="0"/>
              <a:t>In RL, agents learn by trial and error, receiving feedback in the form of rewards or penalties based on their actions.</a:t>
            </a:r>
          </a:p>
          <a:p>
            <a:pPr marL="0" indent="0">
              <a:buNone/>
            </a:pPr>
            <a:r>
              <a:rPr lang="en-GB" dirty="0"/>
              <a:t>The core challenge in RL is to discover a policy, a mapping from states to actions, that maximizes the cumulative reward over time</a:t>
            </a:r>
            <a:r>
              <a:rPr lang="en-US" dirty="0"/>
              <a:t>. This requires a trade-off</a:t>
            </a:r>
            <a:r>
              <a:rPr lang="en-GB" dirty="0"/>
              <a:t> between exploration, where the agent tries new actions</a:t>
            </a:r>
            <a:r>
              <a:rPr lang="en-US" dirty="0"/>
              <a:t>, and </a:t>
            </a:r>
            <a:r>
              <a:rPr lang="en-GB" dirty="0"/>
              <a:t>exploitation, where the agent leverages its current knowledge to maximize rewards.</a:t>
            </a:r>
          </a:p>
          <a:p>
            <a:pPr marL="0" indent="0">
              <a:buNone/>
            </a:pPr>
            <a:r>
              <a:rPr lang="en-GB" dirty="0"/>
              <a:t>Finding the optimal solution requires a mathematical modelling, which in the case of RL is provided by the framework of Markov Decision Processes (MDP)</a:t>
            </a:r>
          </a:p>
        </p:txBody>
      </p:sp>
    </p:spTree>
    <p:extLst>
      <p:ext uri="{BB962C8B-B14F-4D97-AF65-F5344CB8AC3E}">
        <p14:creationId xmlns:p14="http://schemas.microsoft.com/office/powerpoint/2010/main" val="34926668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2F6B83E7-3734-9318-D68B-535EC4803CFE}"/>
              </a:ext>
            </a:extLst>
          </p:cNvPr>
          <p:cNvSpPr>
            <a:spLocks noGrp="1"/>
          </p:cNvSpPr>
          <p:nvPr>
            <p:ph type="title"/>
          </p:nvPr>
        </p:nvSpPr>
        <p:spPr/>
        <p:txBody>
          <a:bodyPr/>
          <a:lstStyle/>
          <a:p>
            <a:r>
              <a:rPr lang="en-US" dirty="0"/>
              <a:t>Markov Decision Processes (MDP)</a:t>
            </a:r>
          </a:p>
        </p:txBody>
      </p:sp>
      <p:sp>
        <p:nvSpPr>
          <p:cNvPr id="3" name="Θέση περιεχομένου 2">
            <a:extLst>
              <a:ext uri="{FF2B5EF4-FFF2-40B4-BE49-F238E27FC236}">
                <a16:creationId xmlns:a16="http://schemas.microsoft.com/office/drawing/2014/main" id="{F154A24F-7B41-9A62-80CA-86ECD5DE75E3}"/>
              </a:ext>
            </a:extLst>
          </p:cNvPr>
          <p:cNvSpPr>
            <a:spLocks noGrp="1"/>
          </p:cNvSpPr>
          <p:nvPr>
            <p:ph idx="1"/>
          </p:nvPr>
        </p:nvSpPr>
        <p:spPr/>
        <p:txBody>
          <a:bodyPr>
            <a:normAutofit lnSpcReduction="10000"/>
          </a:bodyPr>
          <a:lstStyle/>
          <a:p>
            <a:pPr marL="0" indent="0">
              <a:buNone/>
            </a:pPr>
            <a:r>
              <a:rPr lang="en-US" dirty="0"/>
              <a:t>Mathematical model used </a:t>
            </a:r>
            <a:r>
              <a:rPr lang="en-GB" dirty="0"/>
              <a:t>to describe decision-making scenarios in which an agent interacts with an environment over a series of discrete time steps.</a:t>
            </a:r>
          </a:p>
          <a:p>
            <a:pPr marL="0" indent="0">
              <a:buNone/>
            </a:pPr>
            <a:r>
              <a:rPr lang="en-GB" dirty="0"/>
              <a:t>Key assumption: </a:t>
            </a:r>
            <a:br>
              <a:rPr lang="en-GB" dirty="0"/>
            </a:br>
            <a:r>
              <a:rPr lang="en-GB" dirty="0"/>
              <a:t>Markov property (the future depends only on the present and not the past)</a:t>
            </a:r>
          </a:p>
          <a:p>
            <a:pPr marL="0" indent="0">
              <a:buNone/>
            </a:pPr>
            <a:r>
              <a:rPr lang="en-GB" dirty="0"/>
              <a:t>Components:</a:t>
            </a:r>
          </a:p>
          <a:p>
            <a:r>
              <a:rPr lang="en-GB" dirty="0"/>
              <a:t>States: All possible situations of the environment</a:t>
            </a:r>
          </a:p>
          <a:p>
            <a:r>
              <a:rPr lang="en-GB" dirty="0"/>
              <a:t>Actions: The available choices of the agent</a:t>
            </a:r>
          </a:p>
          <a:p>
            <a:r>
              <a:rPr lang="en-GB" dirty="0"/>
              <a:t>Rewards: values that the agent receives upon taking an action</a:t>
            </a:r>
          </a:p>
          <a:p>
            <a:pPr marL="0" indent="0">
              <a:buNone/>
            </a:pPr>
            <a:r>
              <a:rPr lang="en-GB" dirty="0"/>
              <a:t>Solving MDP (finding optimal policy):</a:t>
            </a:r>
          </a:p>
          <a:p>
            <a:pPr marL="0" indent="0">
              <a:buNone/>
            </a:pPr>
            <a:r>
              <a:rPr lang="en-GB" dirty="0"/>
              <a:t>RL algorithms (Q-learning, etc), Gradient Ascent methods</a:t>
            </a:r>
          </a:p>
        </p:txBody>
      </p:sp>
    </p:spTree>
    <p:extLst>
      <p:ext uri="{BB962C8B-B14F-4D97-AF65-F5344CB8AC3E}">
        <p14:creationId xmlns:p14="http://schemas.microsoft.com/office/powerpoint/2010/main" val="24619916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56F2D1E6-DA60-7694-670E-16C88F46F1D0}"/>
              </a:ext>
            </a:extLst>
          </p:cNvPr>
          <p:cNvSpPr>
            <a:spLocks noGrp="1"/>
          </p:cNvSpPr>
          <p:nvPr>
            <p:ph type="title"/>
          </p:nvPr>
        </p:nvSpPr>
        <p:spPr/>
        <p:txBody>
          <a:bodyPr/>
          <a:lstStyle/>
          <a:p>
            <a:r>
              <a:rPr lang="en-US" dirty="0"/>
              <a:t>Algorithms: Q-learning - 1</a:t>
            </a:r>
          </a:p>
        </p:txBody>
      </p:sp>
      <p:sp>
        <p:nvSpPr>
          <p:cNvPr id="3" name="Θέση περιεχομένου 2">
            <a:extLst>
              <a:ext uri="{FF2B5EF4-FFF2-40B4-BE49-F238E27FC236}">
                <a16:creationId xmlns:a16="http://schemas.microsoft.com/office/drawing/2014/main" id="{80E52E2B-8BA9-3A52-5EE0-6D009A153F06}"/>
              </a:ext>
            </a:extLst>
          </p:cNvPr>
          <p:cNvSpPr>
            <a:spLocks noGrp="1"/>
          </p:cNvSpPr>
          <p:nvPr>
            <p:ph idx="1"/>
          </p:nvPr>
        </p:nvSpPr>
        <p:spPr>
          <a:xfrm>
            <a:off x="1553277" y="1772816"/>
            <a:ext cx="9144000" cy="4267200"/>
          </a:xfrm>
        </p:spPr>
        <p:txBody>
          <a:bodyPr/>
          <a:lstStyle/>
          <a:p>
            <a:pPr marL="0" indent="0">
              <a:buNone/>
            </a:pPr>
            <a:r>
              <a:rPr lang="en-US" dirty="0"/>
              <a:t>Is model-free (doesn’t require a model of the environment)</a:t>
            </a:r>
            <a:br>
              <a:rPr lang="en-US" dirty="0"/>
            </a:br>
            <a:r>
              <a:rPr lang="en-US" dirty="0"/>
              <a:t>Is off-policy (produces its own rules to solve the problem)</a:t>
            </a:r>
          </a:p>
          <a:p>
            <a:pPr marL="0" indent="0">
              <a:buNone/>
            </a:pPr>
            <a:r>
              <a:rPr lang="en-US" dirty="0"/>
              <a:t>Components</a:t>
            </a:r>
          </a:p>
          <a:p>
            <a:r>
              <a:rPr lang="en-GB" dirty="0"/>
              <a:t>Agent: the entity that interacts with the environment</a:t>
            </a:r>
            <a:endParaRPr lang="en-US" dirty="0"/>
          </a:p>
          <a:p>
            <a:r>
              <a:rPr lang="en-US" dirty="0"/>
              <a:t>States: agent’s possible positions in the environment</a:t>
            </a:r>
          </a:p>
          <a:p>
            <a:r>
              <a:rPr lang="en-GB" dirty="0"/>
              <a:t>Actions: possible action the agent can perform in each state</a:t>
            </a:r>
            <a:endParaRPr lang="en-US" dirty="0"/>
          </a:p>
          <a:p>
            <a:r>
              <a:rPr lang="en-GB" dirty="0"/>
              <a:t>Rewards: the response provided by the environment</a:t>
            </a:r>
          </a:p>
          <a:p>
            <a:r>
              <a:rPr lang="en-GB" dirty="0"/>
              <a:t>Episodes: : an episode concludes when the agent stops taking new actions</a:t>
            </a:r>
          </a:p>
          <a:p>
            <a:r>
              <a:rPr lang="en-GB" dirty="0"/>
              <a:t>Q-values: Metric used to measure an action for a given state, stored in Q-table</a:t>
            </a:r>
            <a:endParaRPr lang="en-US" dirty="0"/>
          </a:p>
        </p:txBody>
      </p:sp>
    </p:spTree>
    <p:extLst>
      <p:ext uri="{BB962C8B-B14F-4D97-AF65-F5344CB8AC3E}">
        <p14:creationId xmlns:p14="http://schemas.microsoft.com/office/powerpoint/2010/main" val="31756123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3170E2DF-8174-3A35-D9D4-7C9925156F29}"/>
              </a:ext>
            </a:extLst>
          </p:cNvPr>
          <p:cNvSpPr>
            <a:spLocks noGrp="1"/>
          </p:cNvSpPr>
          <p:nvPr>
            <p:ph type="title"/>
          </p:nvPr>
        </p:nvSpPr>
        <p:spPr/>
        <p:txBody>
          <a:bodyPr/>
          <a:lstStyle/>
          <a:p>
            <a:r>
              <a:rPr lang="en-US" dirty="0"/>
              <a:t>Algorithms: Q-learning - 2</a:t>
            </a:r>
          </a:p>
        </p:txBody>
      </p:sp>
      <mc:AlternateContent xmlns:mc="http://schemas.openxmlformats.org/markup-compatibility/2006">
        <mc:Choice xmlns:a14="http://schemas.microsoft.com/office/drawing/2010/main" Requires="a14">
          <p:sp>
            <p:nvSpPr>
              <p:cNvPr id="3" name="Θέση περιεχομένου 2">
                <a:extLst>
                  <a:ext uri="{FF2B5EF4-FFF2-40B4-BE49-F238E27FC236}">
                    <a16:creationId xmlns:a16="http://schemas.microsoft.com/office/drawing/2014/main" id="{EF913A82-13FC-7D07-94A9-55CED15C39D1}"/>
                  </a:ext>
                </a:extLst>
              </p:cNvPr>
              <p:cNvSpPr>
                <a:spLocks noGrp="1"/>
              </p:cNvSpPr>
              <p:nvPr>
                <p:ph idx="1"/>
              </p:nvPr>
            </p:nvSpPr>
            <p:spPr/>
            <p:txBody>
              <a:bodyPr>
                <a:noAutofit/>
              </a:bodyPr>
              <a:lstStyle/>
              <a:p>
                <a:pPr marL="0" indent="0">
                  <a:buNone/>
                </a:pPr>
                <a:r>
                  <a:rPr lang="en-GB" sz="2100" dirty="0"/>
                  <a:t>Q-values </a:t>
                </a:r>
                <a:r>
                  <a:rPr lang="en-GB" sz="2100" b="1" i="1" dirty="0"/>
                  <a:t>Q(S,A)</a:t>
                </a:r>
                <a:r>
                  <a:rPr lang="en-GB" sz="2100" i="1" dirty="0"/>
                  <a:t>  </a:t>
                </a:r>
                <a:r>
                  <a:rPr lang="en-GB" sz="2100" dirty="0"/>
                  <a:t>are a key element of the algorithm, since they affect the action-taking process. These values usually are initiated to zero or in random, and are updated iteratively, using the Bellman’s equation: </a:t>
                </a:r>
                <a:br>
                  <a:rPr lang="en-GB" sz="2100" dirty="0"/>
                </a:br>
                <a:endParaRPr lang="en-GB" sz="2100" dirty="0"/>
              </a:p>
              <a:p>
                <a:pPr marL="0" indent="0">
                  <a:buNone/>
                </a:pPr>
                <a14:m>
                  <m:oMathPara xmlns:m="http://schemas.openxmlformats.org/officeDocument/2006/math">
                    <m:oMathParaPr>
                      <m:jc m:val="centerGroup"/>
                    </m:oMathParaPr>
                    <m:oMath xmlns:m="http://schemas.openxmlformats.org/officeDocument/2006/math">
                      <m:r>
                        <a:rPr lang="en-US" sz="2100" b="0" i="1" smtClean="0">
                          <a:latin typeface="Cambria Math" panose="02040503050406030204" pitchFamily="18" charset="0"/>
                        </a:rPr>
                        <m:t>𝑄</m:t>
                      </m:r>
                      <m:d>
                        <m:dPr>
                          <m:ctrlPr>
                            <a:rPr lang="en-US" sz="2100" b="0" i="1" smtClean="0">
                              <a:latin typeface="Cambria Math" panose="02040503050406030204" pitchFamily="18" charset="0"/>
                            </a:rPr>
                          </m:ctrlPr>
                        </m:dPr>
                        <m:e>
                          <m:sSub>
                            <m:sSubPr>
                              <m:ctrlPr>
                                <a:rPr lang="en-US" sz="2100" b="0" i="1" smtClean="0">
                                  <a:latin typeface="Cambria Math" panose="02040503050406030204" pitchFamily="18" charset="0"/>
                                </a:rPr>
                              </m:ctrlPr>
                            </m:sSubPr>
                            <m:e>
                              <m:r>
                                <a:rPr lang="en-US" sz="2100" b="0" i="1" smtClean="0">
                                  <a:latin typeface="Cambria Math" panose="02040503050406030204" pitchFamily="18" charset="0"/>
                                </a:rPr>
                                <m:t>𝑆</m:t>
                              </m:r>
                            </m:e>
                            <m:sub>
                              <m:r>
                                <a:rPr lang="en-US" sz="2100" b="0" i="1" smtClean="0">
                                  <a:latin typeface="Cambria Math" panose="02040503050406030204" pitchFamily="18" charset="0"/>
                                </a:rPr>
                                <m:t>𝑡</m:t>
                              </m:r>
                            </m:sub>
                          </m:sSub>
                          <m:r>
                            <a:rPr lang="en-US" sz="2100" b="0" i="1" smtClean="0">
                              <a:latin typeface="Cambria Math" panose="02040503050406030204" pitchFamily="18" charset="0"/>
                            </a:rPr>
                            <m:t>,</m:t>
                          </m:r>
                          <m:sSub>
                            <m:sSubPr>
                              <m:ctrlPr>
                                <a:rPr lang="en-US" sz="2100" b="0" i="1" smtClean="0">
                                  <a:latin typeface="Cambria Math" panose="02040503050406030204" pitchFamily="18" charset="0"/>
                                </a:rPr>
                              </m:ctrlPr>
                            </m:sSubPr>
                            <m:e>
                              <m:r>
                                <a:rPr lang="en-US" sz="2100" b="0" i="1" smtClean="0">
                                  <a:latin typeface="Cambria Math" panose="02040503050406030204" pitchFamily="18" charset="0"/>
                                </a:rPr>
                                <m:t>𝐴</m:t>
                              </m:r>
                            </m:e>
                            <m:sub>
                              <m:r>
                                <a:rPr lang="en-US" sz="2100" b="0" i="1" smtClean="0">
                                  <a:latin typeface="Cambria Math" panose="02040503050406030204" pitchFamily="18" charset="0"/>
                                </a:rPr>
                                <m:t>𝑡</m:t>
                              </m:r>
                            </m:sub>
                          </m:sSub>
                        </m:e>
                      </m:d>
                      <m:r>
                        <a:rPr lang="en-US" sz="2100" b="0" i="1" smtClean="0">
                          <a:latin typeface="Cambria Math" panose="02040503050406030204" pitchFamily="18" charset="0"/>
                        </a:rPr>
                        <m:t>=</m:t>
                      </m:r>
                      <m:r>
                        <a:rPr lang="en-US" sz="2100" b="0" i="1" smtClean="0">
                          <a:latin typeface="Cambria Math" panose="02040503050406030204" pitchFamily="18" charset="0"/>
                        </a:rPr>
                        <m:t>𝑄</m:t>
                      </m:r>
                      <m:d>
                        <m:dPr>
                          <m:ctrlPr>
                            <a:rPr lang="en-US" sz="2100" b="0" i="1" smtClean="0">
                              <a:latin typeface="Cambria Math" panose="02040503050406030204" pitchFamily="18" charset="0"/>
                            </a:rPr>
                          </m:ctrlPr>
                        </m:dPr>
                        <m:e>
                          <m:sSub>
                            <m:sSubPr>
                              <m:ctrlPr>
                                <a:rPr lang="en-US" sz="2100" b="0" i="1" smtClean="0">
                                  <a:latin typeface="Cambria Math" panose="02040503050406030204" pitchFamily="18" charset="0"/>
                                </a:rPr>
                              </m:ctrlPr>
                            </m:sSubPr>
                            <m:e>
                              <m:r>
                                <a:rPr lang="en-US" sz="2100" b="0" i="1" smtClean="0">
                                  <a:latin typeface="Cambria Math" panose="02040503050406030204" pitchFamily="18" charset="0"/>
                                </a:rPr>
                                <m:t>𝑆</m:t>
                              </m:r>
                            </m:e>
                            <m:sub>
                              <m:r>
                                <a:rPr lang="en-US" sz="2100" b="0" i="1" smtClean="0">
                                  <a:latin typeface="Cambria Math" panose="02040503050406030204" pitchFamily="18" charset="0"/>
                                </a:rPr>
                                <m:t>𝑡</m:t>
                              </m:r>
                            </m:sub>
                          </m:sSub>
                          <m:r>
                            <a:rPr lang="en-US" sz="2100" b="0" i="1" smtClean="0">
                              <a:latin typeface="Cambria Math" panose="02040503050406030204" pitchFamily="18" charset="0"/>
                            </a:rPr>
                            <m:t>,</m:t>
                          </m:r>
                          <m:sSub>
                            <m:sSubPr>
                              <m:ctrlPr>
                                <a:rPr lang="en-US" sz="2100" b="0" i="1" smtClean="0">
                                  <a:latin typeface="Cambria Math" panose="02040503050406030204" pitchFamily="18" charset="0"/>
                                </a:rPr>
                              </m:ctrlPr>
                            </m:sSubPr>
                            <m:e>
                              <m:r>
                                <a:rPr lang="en-US" sz="2100" b="0" i="1" smtClean="0">
                                  <a:latin typeface="Cambria Math" panose="02040503050406030204" pitchFamily="18" charset="0"/>
                                </a:rPr>
                                <m:t>𝐴</m:t>
                              </m:r>
                            </m:e>
                            <m:sub>
                              <m:r>
                                <a:rPr lang="en-US" sz="2100" b="0" i="1" smtClean="0">
                                  <a:latin typeface="Cambria Math" panose="02040503050406030204" pitchFamily="18" charset="0"/>
                                </a:rPr>
                                <m:t>𝑡</m:t>
                              </m:r>
                            </m:sub>
                          </m:sSub>
                        </m:e>
                      </m:d>
                      <m:r>
                        <a:rPr lang="en-US" sz="2100" b="0" i="1" smtClean="0">
                          <a:latin typeface="Cambria Math" panose="02040503050406030204" pitchFamily="18" charset="0"/>
                        </a:rPr>
                        <m:t>+</m:t>
                      </m:r>
                      <m:r>
                        <a:rPr lang="en-US" sz="2100" b="0" i="1" smtClean="0">
                          <a:latin typeface="Cambria Math" panose="02040503050406030204" pitchFamily="18" charset="0"/>
                        </a:rPr>
                        <m:t>𝑎</m:t>
                      </m:r>
                      <m:r>
                        <a:rPr lang="en-US" sz="2100" b="0" i="1" smtClean="0">
                          <a:latin typeface="Cambria Math" panose="02040503050406030204" pitchFamily="18" charset="0"/>
                        </a:rPr>
                        <m:t>∗(</m:t>
                      </m:r>
                      <m:sSub>
                        <m:sSubPr>
                          <m:ctrlPr>
                            <a:rPr lang="en-US" sz="2100" b="0" i="1" smtClean="0">
                              <a:latin typeface="Cambria Math" panose="02040503050406030204" pitchFamily="18" charset="0"/>
                            </a:rPr>
                          </m:ctrlPr>
                        </m:sSubPr>
                        <m:e>
                          <m:r>
                            <a:rPr lang="en-US" sz="2100" b="0" i="1" smtClean="0">
                              <a:latin typeface="Cambria Math" panose="02040503050406030204" pitchFamily="18" charset="0"/>
                            </a:rPr>
                            <m:t>𝑟</m:t>
                          </m:r>
                        </m:e>
                        <m:sub>
                          <m:r>
                            <a:rPr lang="en-US" sz="2100" b="0" i="1" smtClean="0">
                              <a:latin typeface="Cambria Math" panose="02040503050406030204" pitchFamily="18" charset="0"/>
                            </a:rPr>
                            <m:t>𝑡</m:t>
                          </m:r>
                          <m:r>
                            <a:rPr lang="en-US" sz="2100" b="0" i="1" smtClean="0">
                              <a:latin typeface="Cambria Math" panose="02040503050406030204" pitchFamily="18" charset="0"/>
                            </a:rPr>
                            <m:t>+1</m:t>
                          </m:r>
                        </m:sub>
                      </m:sSub>
                      <m:r>
                        <a:rPr lang="en-US" sz="2100" b="0" i="1" smtClean="0">
                          <a:latin typeface="Cambria Math" panose="02040503050406030204" pitchFamily="18" charset="0"/>
                        </a:rPr>
                        <m:t>+</m:t>
                      </m:r>
                      <m:r>
                        <a:rPr lang="en-US" sz="2100" b="0" i="1" smtClean="0">
                          <a:latin typeface="Cambria Math" panose="02040503050406030204" pitchFamily="18" charset="0"/>
                        </a:rPr>
                        <m:t>𝛾</m:t>
                      </m:r>
                      <m:r>
                        <a:rPr lang="en-US" sz="2100" b="0" i="1" smtClean="0">
                          <a:latin typeface="Cambria Math" panose="02040503050406030204" pitchFamily="18" charset="0"/>
                        </a:rPr>
                        <m:t>∗</m:t>
                      </m:r>
                      <m:func>
                        <m:funcPr>
                          <m:ctrlPr>
                            <a:rPr lang="en-US" sz="2100" b="0" i="1" smtClean="0">
                              <a:latin typeface="Cambria Math" panose="02040503050406030204" pitchFamily="18" charset="0"/>
                            </a:rPr>
                          </m:ctrlPr>
                        </m:funcPr>
                        <m:fName>
                          <m:limLow>
                            <m:limLowPr>
                              <m:ctrlPr>
                                <a:rPr lang="en-US" sz="2100" b="0" i="1" smtClean="0">
                                  <a:latin typeface="Cambria Math" panose="02040503050406030204" pitchFamily="18" charset="0"/>
                                </a:rPr>
                              </m:ctrlPr>
                            </m:limLowPr>
                            <m:e>
                              <m:r>
                                <m:rPr>
                                  <m:sty m:val="p"/>
                                </m:rPr>
                                <a:rPr lang="en-US" sz="2100" b="0" i="0" smtClean="0">
                                  <a:latin typeface="Cambria Math" panose="02040503050406030204" pitchFamily="18" charset="0"/>
                                </a:rPr>
                                <m:t>max</m:t>
                              </m:r>
                            </m:e>
                            <m:lim>
                              <m:r>
                                <a:rPr lang="en-US" sz="2100" b="0" i="1" smtClean="0">
                                  <a:latin typeface="Cambria Math" panose="02040503050406030204" pitchFamily="18" charset="0"/>
                                </a:rPr>
                                <m:t>𝐴</m:t>
                              </m:r>
                            </m:lim>
                          </m:limLow>
                        </m:fName>
                        <m:e>
                          <m:r>
                            <a:rPr lang="en-US" sz="2100" b="0" i="1" smtClean="0">
                              <a:latin typeface="Cambria Math" panose="02040503050406030204" pitchFamily="18" charset="0"/>
                            </a:rPr>
                            <m:t>𝑄</m:t>
                          </m:r>
                          <m:d>
                            <m:dPr>
                              <m:ctrlPr>
                                <a:rPr lang="en-US" sz="2100" b="0" i="1" smtClean="0">
                                  <a:latin typeface="Cambria Math" panose="02040503050406030204" pitchFamily="18" charset="0"/>
                                </a:rPr>
                              </m:ctrlPr>
                            </m:dPr>
                            <m:e>
                              <m:sSub>
                                <m:sSubPr>
                                  <m:ctrlPr>
                                    <a:rPr lang="en-US" sz="2100" b="0" i="1" smtClean="0">
                                      <a:latin typeface="Cambria Math" panose="02040503050406030204" pitchFamily="18" charset="0"/>
                                    </a:rPr>
                                  </m:ctrlPr>
                                </m:sSubPr>
                                <m:e>
                                  <m:r>
                                    <a:rPr lang="en-US" sz="2100" b="0" i="1" smtClean="0">
                                      <a:latin typeface="Cambria Math" panose="02040503050406030204" pitchFamily="18" charset="0"/>
                                    </a:rPr>
                                    <m:t>𝑆</m:t>
                                  </m:r>
                                </m:e>
                                <m:sub>
                                  <m:r>
                                    <a:rPr lang="en-US" sz="2100" b="0" i="1" smtClean="0">
                                      <a:latin typeface="Cambria Math" panose="02040503050406030204" pitchFamily="18" charset="0"/>
                                    </a:rPr>
                                    <m:t>𝑡</m:t>
                                  </m:r>
                                  <m:r>
                                    <a:rPr lang="en-US" sz="2100" b="0" i="1" smtClean="0">
                                      <a:latin typeface="Cambria Math" panose="02040503050406030204" pitchFamily="18" charset="0"/>
                                    </a:rPr>
                                    <m:t>+1</m:t>
                                  </m:r>
                                </m:sub>
                              </m:sSub>
                              <m:r>
                                <a:rPr lang="en-US" sz="2100" b="0" i="1" smtClean="0">
                                  <a:latin typeface="Cambria Math" panose="02040503050406030204" pitchFamily="18" charset="0"/>
                                </a:rPr>
                                <m:t>,</m:t>
                              </m:r>
                              <m:r>
                                <a:rPr lang="en-US" sz="2100" b="0" i="1" smtClean="0">
                                  <a:latin typeface="Cambria Math" panose="02040503050406030204" pitchFamily="18" charset="0"/>
                                </a:rPr>
                                <m:t>𝐴</m:t>
                              </m:r>
                            </m:e>
                          </m:d>
                        </m:e>
                      </m:func>
                      <m:r>
                        <a:rPr lang="en-US" sz="2100" i="1">
                          <a:latin typeface="Cambria Math" panose="02040503050406030204" pitchFamily="18" charset="0"/>
                        </a:rPr>
                        <m:t>−</m:t>
                      </m:r>
                      <m:r>
                        <a:rPr lang="en-US" sz="2100" i="1">
                          <a:latin typeface="Cambria Math" panose="02040503050406030204" pitchFamily="18" charset="0"/>
                        </a:rPr>
                        <m:t>𝑄</m:t>
                      </m:r>
                      <m:r>
                        <a:rPr lang="en-US" sz="2100" i="1">
                          <a:latin typeface="Cambria Math" panose="02040503050406030204" pitchFamily="18" charset="0"/>
                        </a:rPr>
                        <m:t>(</m:t>
                      </m:r>
                      <m:sSub>
                        <m:sSubPr>
                          <m:ctrlPr>
                            <a:rPr lang="en-US" sz="2100" i="1">
                              <a:latin typeface="Cambria Math" panose="02040503050406030204" pitchFamily="18" charset="0"/>
                            </a:rPr>
                          </m:ctrlPr>
                        </m:sSubPr>
                        <m:e>
                          <m:r>
                            <a:rPr lang="en-US" sz="2100" i="1">
                              <a:latin typeface="Cambria Math" panose="02040503050406030204" pitchFamily="18" charset="0"/>
                            </a:rPr>
                            <m:t>𝑆</m:t>
                          </m:r>
                        </m:e>
                        <m:sub>
                          <m:r>
                            <a:rPr lang="en-US" sz="2100" i="1">
                              <a:latin typeface="Cambria Math" panose="02040503050406030204" pitchFamily="18" charset="0"/>
                            </a:rPr>
                            <m:t>𝑡</m:t>
                          </m:r>
                        </m:sub>
                      </m:sSub>
                      <m:r>
                        <a:rPr lang="en-US" sz="2100" i="1">
                          <a:latin typeface="Cambria Math" panose="02040503050406030204" pitchFamily="18" charset="0"/>
                        </a:rPr>
                        <m:t>,</m:t>
                      </m:r>
                      <m:sSub>
                        <m:sSubPr>
                          <m:ctrlPr>
                            <a:rPr lang="en-US" sz="2100" i="1">
                              <a:latin typeface="Cambria Math" panose="02040503050406030204" pitchFamily="18" charset="0"/>
                            </a:rPr>
                          </m:ctrlPr>
                        </m:sSubPr>
                        <m:e>
                          <m:r>
                            <a:rPr lang="en-US" sz="2100" i="1">
                              <a:latin typeface="Cambria Math" panose="02040503050406030204" pitchFamily="18" charset="0"/>
                            </a:rPr>
                            <m:t>𝐴</m:t>
                          </m:r>
                        </m:e>
                        <m:sub>
                          <m:r>
                            <a:rPr lang="en-US" sz="2100" i="1">
                              <a:latin typeface="Cambria Math" panose="02040503050406030204" pitchFamily="18" charset="0"/>
                            </a:rPr>
                            <m:t>𝑡</m:t>
                          </m:r>
                        </m:sub>
                      </m:sSub>
                      <m:r>
                        <a:rPr lang="en-US" sz="2100" i="1">
                          <a:latin typeface="Cambria Math" panose="02040503050406030204" pitchFamily="18" charset="0"/>
                        </a:rPr>
                        <m:t>))</m:t>
                      </m:r>
                    </m:oMath>
                  </m:oMathPara>
                </a14:m>
                <a:br>
                  <a:rPr lang="en-US" sz="2100" dirty="0"/>
                </a:br>
                <a:endParaRPr lang="en-US" sz="2100" dirty="0"/>
              </a:p>
              <a:p>
                <a:pPr marL="0" indent="0">
                  <a:buNone/>
                </a:pPr>
                <a:r>
                  <a:rPr lang="en-US" sz="2100" dirty="0"/>
                  <a:t>Where: </a:t>
                </a:r>
                <a:br>
                  <a:rPr lang="en-US" sz="2100" dirty="0"/>
                </a:br>
                <a14:m>
                  <m:oMath xmlns:m="http://schemas.openxmlformats.org/officeDocument/2006/math">
                    <m:sSub>
                      <m:sSubPr>
                        <m:ctrlPr>
                          <a:rPr lang="en-US" sz="2100" b="0" i="1" smtClean="0">
                            <a:latin typeface="Cambria Math" panose="02040503050406030204" pitchFamily="18" charset="0"/>
                          </a:rPr>
                        </m:ctrlPr>
                      </m:sSubPr>
                      <m:e>
                        <m:r>
                          <a:rPr lang="en-US" sz="2100" b="0" i="1" smtClean="0">
                            <a:latin typeface="Cambria Math" panose="02040503050406030204" pitchFamily="18" charset="0"/>
                          </a:rPr>
                          <m:t>𝑟</m:t>
                        </m:r>
                      </m:e>
                      <m:sub>
                        <m:r>
                          <a:rPr lang="en-US" sz="2100" b="0" i="1" smtClean="0">
                            <a:latin typeface="Cambria Math" panose="02040503050406030204" pitchFamily="18" charset="0"/>
                          </a:rPr>
                          <m:t>𝑡</m:t>
                        </m:r>
                        <m:r>
                          <a:rPr lang="en-US" sz="2100" b="0" i="1" smtClean="0">
                            <a:latin typeface="Cambria Math" panose="02040503050406030204" pitchFamily="18" charset="0"/>
                          </a:rPr>
                          <m:t>+1</m:t>
                        </m:r>
                      </m:sub>
                    </m:sSub>
                  </m:oMath>
                </a14:m>
                <a:r>
                  <a:rPr lang="en-US" sz="2100" dirty="0"/>
                  <a:t>: reward for action </a:t>
                </a:r>
                <a14:m>
                  <m:oMath xmlns:m="http://schemas.openxmlformats.org/officeDocument/2006/math">
                    <m:sSub>
                      <m:sSubPr>
                        <m:ctrlPr>
                          <a:rPr lang="en-US" sz="2100" b="0" i="1" smtClean="0">
                            <a:latin typeface="Cambria Math" panose="02040503050406030204" pitchFamily="18" charset="0"/>
                          </a:rPr>
                        </m:ctrlPr>
                      </m:sSubPr>
                      <m:e>
                        <m:r>
                          <a:rPr lang="en-US" sz="2100" b="0" i="1" smtClean="0">
                            <a:latin typeface="Cambria Math" panose="02040503050406030204" pitchFamily="18" charset="0"/>
                          </a:rPr>
                          <m:t>𝐴</m:t>
                        </m:r>
                      </m:e>
                      <m:sub>
                        <m:r>
                          <a:rPr lang="en-US" sz="2100" b="0" i="1" smtClean="0">
                            <a:latin typeface="Cambria Math" panose="02040503050406030204" pitchFamily="18" charset="0"/>
                          </a:rPr>
                          <m:t>𝑡</m:t>
                        </m:r>
                      </m:sub>
                    </m:sSub>
                  </m:oMath>
                </a14:m>
                <a:br>
                  <a:rPr lang="en-US" sz="2100" dirty="0"/>
                </a:br>
                <a14:m>
                  <m:oMath xmlns:m="http://schemas.openxmlformats.org/officeDocument/2006/math">
                    <m:r>
                      <a:rPr lang="en-US" sz="2100" b="0" i="1" smtClean="0">
                        <a:latin typeface="Cambria Math" panose="02040503050406030204" pitchFamily="18" charset="0"/>
                      </a:rPr>
                      <m:t>𝑎</m:t>
                    </m:r>
                    <m:r>
                      <a:rPr lang="en-US" sz="2100" b="0" i="1" smtClean="0">
                        <a:latin typeface="Cambria Math" panose="02040503050406030204" pitchFamily="18" charset="0"/>
                      </a:rPr>
                      <m:t>,</m:t>
                    </m:r>
                    <m:r>
                      <a:rPr lang="en-US" sz="2100" b="0" i="1" smtClean="0">
                        <a:latin typeface="Cambria Math" panose="02040503050406030204" pitchFamily="18" charset="0"/>
                      </a:rPr>
                      <m:t>𝛾</m:t>
                    </m:r>
                  </m:oMath>
                </a14:m>
                <a:r>
                  <a:rPr lang="en-US" sz="2100" dirty="0"/>
                  <a:t>: learning rate and discount factor</a:t>
                </a:r>
                <a:br>
                  <a:rPr lang="en-US" sz="2100" dirty="0"/>
                </a:br>
                <a14:m>
                  <m:oMath xmlns:m="http://schemas.openxmlformats.org/officeDocument/2006/math">
                    <m:func>
                      <m:funcPr>
                        <m:ctrlPr>
                          <a:rPr lang="en-US" sz="2100" i="1">
                            <a:latin typeface="Cambria Math" panose="02040503050406030204" pitchFamily="18" charset="0"/>
                          </a:rPr>
                        </m:ctrlPr>
                      </m:funcPr>
                      <m:fName>
                        <m:limLow>
                          <m:limLowPr>
                            <m:ctrlPr>
                              <a:rPr lang="en-US" sz="2100" i="1">
                                <a:latin typeface="Cambria Math" panose="02040503050406030204" pitchFamily="18" charset="0"/>
                              </a:rPr>
                            </m:ctrlPr>
                          </m:limLowPr>
                          <m:e>
                            <m:r>
                              <m:rPr>
                                <m:sty m:val="p"/>
                              </m:rPr>
                              <a:rPr lang="en-US" sz="2100">
                                <a:latin typeface="Cambria Math" panose="02040503050406030204" pitchFamily="18" charset="0"/>
                              </a:rPr>
                              <m:t>max</m:t>
                            </m:r>
                          </m:e>
                          <m:lim>
                            <m:r>
                              <a:rPr lang="en-US" sz="2100" i="1">
                                <a:latin typeface="Cambria Math" panose="02040503050406030204" pitchFamily="18" charset="0"/>
                              </a:rPr>
                              <m:t>𝐴</m:t>
                            </m:r>
                          </m:lim>
                        </m:limLow>
                      </m:fName>
                      <m:e>
                        <m:r>
                          <a:rPr lang="en-US" sz="2100" i="1">
                            <a:latin typeface="Cambria Math" panose="02040503050406030204" pitchFamily="18" charset="0"/>
                          </a:rPr>
                          <m:t>𝑄</m:t>
                        </m:r>
                        <m:d>
                          <m:dPr>
                            <m:ctrlPr>
                              <a:rPr lang="en-US" sz="2100" i="1">
                                <a:latin typeface="Cambria Math" panose="02040503050406030204" pitchFamily="18" charset="0"/>
                              </a:rPr>
                            </m:ctrlPr>
                          </m:dPr>
                          <m:e>
                            <m:sSub>
                              <m:sSubPr>
                                <m:ctrlPr>
                                  <a:rPr lang="en-US" sz="2100" i="1">
                                    <a:latin typeface="Cambria Math" panose="02040503050406030204" pitchFamily="18" charset="0"/>
                                  </a:rPr>
                                </m:ctrlPr>
                              </m:sSubPr>
                              <m:e>
                                <m:r>
                                  <a:rPr lang="en-US" sz="2100" i="1">
                                    <a:latin typeface="Cambria Math" panose="02040503050406030204" pitchFamily="18" charset="0"/>
                                  </a:rPr>
                                  <m:t>𝑆</m:t>
                                </m:r>
                              </m:e>
                              <m:sub>
                                <m:r>
                                  <a:rPr lang="en-US" sz="2100" i="1">
                                    <a:latin typeface="Cambria Math" panose="02040503050406030204" pitchFamily="18" charset="0"/>
                                  </a:rPr>
                                  <m:t>𝑡</m:t>
                                </m:r>
                                <m:r>
                                  <a:rPr lang="en-US" sz="2100" i="1">
                                    <a:latin typeface="Cambria Math" panose="02040503050406030204" pitchFamily="18" charset="0"/>
                                  </a:rPr>
                                  <m:t>+1</m:t>
                                </m:r>
                              </m:sub>
                            </m:sSub>
                            <m:r>
                              <a:rPr lang="en-US" sz="2100" i="1">
                                <a:latin typeface="Cambria Math" panose="02040503050406030204" pitchFamily="18" charset="0"/>
                              </a:rPr>
                              <m:t>,</m:t>
                            </m:r>
                            <m:r>
                              <a:rPr lang="en-US" sz="2100" i="1">
                                <a:latin typeface="Cambria Math" panose="02040503050406030204" pitchFamily="18" charset="0"/>
                              </a:rPr>
                              <m:t>𝐴</m:t>
                            </m:r>
                          </m:e>
                        </m:d>
                      </m:e>
                    </m:func>
                  </m:oMath>
                </a14:m>
                <a:r>
                  <a:rPr lang="en-US" sz="2100" dirty="0"/>
                  <a:t>: </a:t>
                </a:r>
                <a:r>
                  <a:rPr lang="en-GB" sz="2100" dirty="0"/>
                  <a:t>highest expected reward starting from the new state</a:t>
                </a:r>
              </a:p>
              <a:p>
                <a:pPr marL="0" indent="0">
                  <a:buNone/>
                </a:pPr>
                <a:r>
                  <a:rPr lang="en-GB" sz="2100" dirty="0"/>
                  <a:t>The goal is to calculate the optimal Q-values to solve the task at hand.</a:t>
                </a:r>
                <a:br>
                  <a:rPr lang="en-GB" sz="2100" dirty="0"/>
                </a:br>
                <a:r>
                  <a:rPr lang="en-GB" sz="2100" dirty="0"/>
                  <a:t>Q-learning is considered off-policy, since Q-values updates takes in account the highest expected reward of the next state, regardless if the given policy directs the agent towards the action that yields this reward</a:t>
                </a:r>
                <a:endParaRPr lang="en-US" sz="2100" dirty="0"/>
              </a:p>
            </p:txBody>
          </p:sp>
        </mc:Choice>
        <mc:Fallback>
          <p:sp>
            <p:nvSpPr>
              <p:cNvPr id="3" name="Θέση περιεχομένου 2">
                <a:extLst>
                  <a:ext uri="{FF2B5EF4-FFF2-40B4-BE49-F238E27FC236}">
                    <a16:creationId xmlns:a16="http://schemas.microsoft.com/office/drawing/2014/main" id="{EF913A82-13FC-7D07-94A9-55CED15C39D1}"/>
                  </a:ext>
                </a:extLst>
              </p:cNvPr>
              <p:cNvSpPr>
                <a:spLocks noGrp="1" noRot="1" noChangeAspect="1" noMove="1" noResize="1" noEditPoints="1" noAdjustHandles="1" noChangeArrowheads="1" noChangeShapeType="1" noTextEdit="1"/>
              </p:cNvSpPr>
              <p:nvPr>
                <p:ph idx="1"/>
              </p:nvPr>
            </p:nvSpPr>
            <p:spPr>
              <a:blipFill>
                <a:blip r:embed="rId2"/>
                <a:stretch>
                  <a:fillRect l="-800" t="-1571" r="-800" b="-7429"/>
                </a:stretch>
              </a:blipFill>
            </p:spPr>
            <p:txBody>
              <a:bodyPr/>
              <a:lstStyle/>
              <a:p>
                <a:r>
                  <a:rPr lang="en-US">
                    <a:noFill/>
                  </a:rPr>
                  <a:t> </a:t>
                </a:r>
              </a:p>
            </p:txBody>
          </p:sp>
        </mc:Fallback>
      </mc:AlternateContent>
    </p:spTree>
    <p:extLst>
      <p:ext uri="{BB962C8B-B14F-4D97-AF65-F5344CB8AC3E}">
        <p14:creationId xmlns:p14="http://schemas.microsoft.com/office/powerpoint/2010/main" val="606482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754092A6-F54C-3942-E02A-DDCAF260FB40}"/>
              </a:ext>
            </a:extLst>
          </p:cNvPr>
          <p:cNvSpPr>
            <a:spLocks noGrp="1"/>
          </p:cNvSpPr>
          <p:nvPr>
            <p:ph type="title"/>
          </p:nvPr>
        </p:nvSpPr>
        <p:spPr/>
        <p:txBody>
          <a:bodyPr/>
          <a:lstStyle/>
          <a:p>
            <a:r>
              <a:rPr lang="en-US" dirty="0"/>
              <a:t>Algorithms – SARSA </a:t>
            </a:r>
          </a:p>
        </p:txBody>
      </p:sp>
      <mc:AlternateContent xmlns:mc="http://schemas.openxmlformats.org/markup-compatibility/2006">
        <mc:Choice xmlns:a14="http://schemas.microsoft.com/office/drawing/2010/main" Requires="a14">
          <p:sp>
            <p:nvSpPr>
              <p:cNvPr id="3" name="Θέση περιεχομένου 2">
                <a:extLst>
                  <a:ext uri="{FF2B5EF4-FFF2-40B4-BE49-F238E27FC236}">
                    <a16:creationId xmlns:a16="http://schemas.microsoft.com/office/drawing/2014/main" id="{CCB9C32A-D169-B263-CA6D-AA6E24A71875}"/>
                  </a:ext>
                </a:extLst>
              </p:cNvPr>
              <p:cNvSpPr>
                <a:spLocks noGrp="1"/>
              </p:cNvSpPr>
              <p:nvPr>
                <p:ph idx="1"/>
              </p:nvPr>
            </p:nvSpPr>
            <p:spPr/>
            <p:txBody>
              <a:bodyPr/>
              <a:lstStyle/>
              <a:p>
                <a:pPr marL="0" indent="0">
                  <a:buNone/>
                </a:pPr>
                <a:r>
                  <a:rPr lang="en-GB" dirty="0"/>
                  <a:t>SARSA (State-Action-Reward-State-Action) is an on-policy, model-free reinforcement learning algorithm. It’s like Q-learning but differs in that it updates the Q-values based on the current policy’s action selection.</a:t>
                </a:r>
              </a:p>
              <a:p>
                <a:pPr marL="0" indent="0">
                  <a:buNone/>
                </a:pPr>
                <a:r>
                  <a:rPr lang="en-US" dirty="0"/>
                  <a:t>Similar to Q-learning</a:t>
                </a:r>
                <a:r>
                  <a:rPr lang="en-GB" dirty="0"/>
                  <a:t>, the agent chooses an action based on the current policy. Using the reward from this action, the Q-values are updated as follows:</a:t>
                </a: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𝑄</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d>
                      <m:r>
                        <a:rPr lang="en-US" i="1">
                          <a:latin typeface="Cambria Math" panose="02040503050406030204" pitchFamily="18" charset="0"/>
                        </a:rPr>
                        <m:t>=</m:t>
                      </m:r>
                      <m:r>
                        <a:rPr lang="en-US" i="1">
                          <a:latin typeface="Cambria Math" panose="02040503050406030204" pitchFamily="18" charset="0"/>
                        </a:rPr>
                        <m:t>𝑄</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d>
                      <m:r>
                        <a:rPr lang="en-US" i="1">
                          <a:latin typeface="Cambria Math" panose="02040503050406030204" pitchFamily="18" charset="0"/>
                        </a:rPr>
                        <m:t>+</m:t>
                      </m:r>
                      <m:r>
                        <a:rPr lang="en-US" i="1">
                          <a:latin typeface="Cambria Math" panose="02040503050406030204" pitchFamily="18" charset="0"/>
                        </a:rPr>
                        <m:t>𝑎</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𝑟</m:t>
                          </m:r>
                        </m:e>
                        <m:sub>
                          <m:r>
                            <a:rPr lang="en-US" i="1">
                              <a:latin typeface="Cambria Math" panose="02040503050406030204" pitchFamily="18" charset="0"/>
                            </a:rPr>
                            <m:t>𝑡</m:t>
                          </m:r>
                          <m:r>
                            <a:rPr lang="en-US" i="1">
                              <a:latin typeface="Cambria Math" panose="02040503050406030204" pitchFamily="18" charset="0"/>
                            </a:rPr>
                            <m:t>+1</m:t>
                          </m:r>
                        </m:sub>
                      </m:sSub>
                      <m:r>
                        <a:rPr lang="en-US" i="1">
                          <a:latin typeface="Cambria Math" panose="02040503050406030204" pitchFamily="18" charset="0"/>
                        </a:rPr>
                        <m:t>+</m:t>
                      </m:r>
                      <m:r>
                        <a:rPr lang="en-US" i="1">
                          <a:latin typeface="Cambria Math" panose="02040503050406030204" pitchFamily="18" charset="0"/>
                        </a:rPr>
                        <m:t>𝛾</m:t>
                      </m:r>
                      <m:r>
                        <a:rPr lang="en-US" i="1">
                          <a:latin typeface="Cambria Math" panose="02040503050406030204" pitchFamily="18" charset="0"/>
                        </a:rPr>
                        <m:t>∗</m:t>
                      </m:r>
                      <m:r>
                        <a:rPr lang="en-US" b="0" i="1" smtClean="0">
                          <a:latin typeface="Cambria Math" panose="02040503050406030204" pitchFamily="18" charset="0"/>
                        </a:rPr>
                        <m:t>𝑄</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𝑡</m:t>
                          </m:r>
                          <m:r>
                            <a:rPr lang="en-US" b="0" i="1" smtClean="0">
                              <a:latin typeface="Cambria Math" panose="02040503050406030204" pitchFamily="18" charset="0"/>
                            </a:rPr>
                            <m:t>+1</m:t>
                          </m:r>
                        </m:sub>
                      </m:sSub>
                      <m:r>
                        <a:rPr lang="en-US" b="0" i="1" smtClean="0">
                          <a:latin typeface="Cambria Math" panose="02040503050406030204" pitchFamily="18" charset="0"/>
                        </a:rPr>
                        <m:t>)</m:t>
                      </m:r>
                      <m:r>
                        <a:rPr lang="en-US" i="1">
                          <a:latin typeface="Cambria Math" panose="02040503050406030204" pitchFamily="18" charset="0"/>
                        </a:rPr>
                        <m:t>−</m:t>
                      </m:r>
                      <m:r>
                        <a:rPr lang="en-US" i="1">
                          <a:latin typeface="Cambria Math" panose="02040503050406030204" pitchFamily="18" charset="0"/>
                        </a:rPr>
                        <m:t>𝑄</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r>
                        <a:rPr lang="en-US" i="1">
                          <a:latin typeface="Cambria Math" panose="02040503050406030204" pitchFamily="18" charset="0"/>
                        </a:rPr>
                        <m:t>))</m:t>
                      </m:r>
                    </m:oMath>
                  </m:oMathPara>
                </a14:m>
                <a:endParaRPr lang="en-US" dirty="0"/>
              </a:p>
              <a:p>
                <a:pPr marL="0" indent="0">
                  <a:buNone/>
                </a:pPr>
                <a:r>
                  <a:rPr lang="en-US" dirty="0"/>
                  <a:t>Where:</a:t>
                </a:r>
                <a:br>
                  <a:rPr lang="en-US" dirty="0"/>
                </a:br>
                <a14:m>
                  <m:oMath xmlns:m="http://schemas.openxmlformats.org/officeDocument/2006/math">
                    <m:r>
                      <a:rPr lang="en-US" i="1">
                        <a:latin typeface="Cambria Math" panose="02040503050406030204" pitchFamily="18" charset="0"/>
                      </a:rPr>
                      <m:t>𝑄</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r>
                          <a:rPr lang="en-US" i="1">
                            <a:latin typeface="Cambria Math" panose="02040503050406030204" pitchFamily="18" charset="0"/>
                          </a:rPr>
                          <m:t>+1</m:t>
                        </m:r>
                      </m:sub>
                    </m:sSub>
                    <m:r>
                      <a:rPr lang="en-US" i="1">
                        <a:latin typeface="Cambria Math" panose="02040503050406030204" pitchFamily="18" charset="0"/>
                      </a:rPr>
                      <m:t>)</m:t>
                    </m:r>
                  </m:oMath>
                </a14:m>
                <a:r>
                  <a:rPr lang="en-US" dirty="0"/>
                  <a:t>: </a:t>
                </a:r>
                <a:r>
                  <a:rPr lang="en-GB" dirty="0"/>
                  <a:t>expected reward from the next state when taking the next action following the current policy</a:t>
                </a:r>
              </a:p>
              <a:p>
                <a:pPr marL="0" indent="0">
                  <a:buNone/>
                </a:pPr>
                <a:r>
                  <a:rPr lang="en-GB" dirty="0"/>
                  <a:t>SARSA is an on-policy algorithm, since Q-values update depends on the pair </a:t>
                </a:r>
                <a14:m>
                  <m:oMath xmlns:m="http://schemas.openxmlformats.org/officeDocument/2006/math">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𝑡</m:t>
                            </m:r>
                            <m:r>
                              <a:rPr lang="en-US" b="0" i="1" smtClean="0">
                                <a:latin typeface="Cambria Math" panose="02040503050406030204" pitchFamily="18" charset="0"/>
                              </a:rPr>
                              <m:t>+1</m:t>
                            </m:r>
                          </m:sub>
                        </m:sSub>
                      </m:e>
                    </m:d>
                  </m:oMath>
                </a14:m>
                <a:r>
                  <a:rPr lang="en-GB" dirty="0"/>
                  <a:t> which is produced by the chosen policy. During training, SARSA learns the optimal Q-values and the chosen policy.</a:t>
                </a:r>
                <a:endParaRPr lang="en-US" dirty="0"/>
              </a:p>
            </p:txBody>
          </p:sp>
        </mc:Choice>
        <mc:Fallback>
          <p:sp>
            <p:nvSpPr>
              <p:cNvPr id="3" name="Θέση περιεχομένου 2">
                <a:extLst>
                  <a:ext uri="{FF2B5EF4-FFF2-40B4-BE49-F238E27FC236}">
                    <a16:creationId xmlns:a16="http://schemas.microsoft.com/office/drawing/2014/main" id="{CCB9C32A-D169-B263-CA6D-AA6E24A71875}"/>
                  </a:ext>
                </a:extLst>
              </p:cNvPr>
              <p:cNvSpPr>
                <a:spLocks noGrp="1" noRot="1" noChangeAspect="1" noMove="1" noResize="1" noEditPoints="1" noAdjustHandles="1" noChangeArrowheads="1" noChangeShapeType="1" noTextEdit="1"/>
              </p:cNvSpPr>
              <p:nvPr>
                <p:ph idx="1"/>
              </p:nvPr>
            </p:nvSpPr>
            <p:spPr>
              <a:blipFill>
                <a:blip r:embed="rId2"/>
                <a:stretch>
                  <a:fillRect l="-667" t="-1429"/>
                </a:stretch>
              </a:blipFill>
            </p:spPr>
            <p:txBody>
              <a:bodyPr/>
              <a:lstStyle/>
              <a:p>
                <a:r>
                  <a:rPr lang="en-US">
                    <a:noFill/>
                  </a:rPr>
                  <a:t> </a:t>
                </a:r>
              </a:p>
            </p:txBody>
          </p:sp>
        </mc:Fallback>
      </mc:AlternateContent>
    </p:spTree>
    <p:extLst>
      <p:ext uri="{BB962C8B-B14F-4D97-AF65-F5344CB8AC3E}">
        <p14:creationId xmlns:p14="http://schemas.microsoft.com/office/powerpoint/2010/main" val="4217497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713BA441-CA9D-DD88-6E87-129E231B51B7}"/>
              </a:ext>
            </a:extLst>
          </p:cNvPr>
          <p:cNvSpPr>
            <a:spLocks noGrp="1"/>
          </p:cNvSpPr>
          <p:nvPr>
            <p:ph type="title"/>
          </p:nvPr>
        </p:nvSpPr>
        <p:spPr/>
        <p:txBody>
          <a:bodyPr/>
          <a:lstStyle/>
          <a:p>
            <a:r>
              <a:rPr lang="en-US" dirty="0"/>
              <a:t>Algorithms - Deep Q-Network (DQN)</a:t>
            </a:r>
          </a:p>
        </p:txBody>
      </p:sp>
      <p:sp>
        <p:nvSpPr>
          <p:cNvPr id="3" name="Θέση περιεχομένου 2">
            <a:extLst>
              <a:ext uri="{FF2B5EF4-FFF2-40B4-BE49-F238E27FC236}">
                <a16:creationId xmlns:a16="http://schemas.microsoft.com/office/drawing/2014/main" id="{17420056-2728-7F00-2A20-7554217EDC99}"/>
              </a:ext>
            </a:extLst>
          </p:cNvPr>
          <p:cNvSpPr>
            <a:spLocks noGrp="1"/>
          </p:cNvSpPr>
          <p:nvPr>
            <p:ph idx="1"/>
          </p:nvPr>
        </p:nvSpPr>
        <p:spPr>
          <a:xfrm>
            <a:off x="1524000" y="1828800"/>
            <a:ext cx="7308304" cy="4267200"/>
          </a:xfrm>
        </p:spPr>
        <p:txBody>
          <a:bodyPr/>
          <a:lstStyle/>
          <a:p>
            <a:pPr marL="0" indent="0">
              <a:buNone/>
            </a:pPr>
            <a:r>
              <a:rPr lang="en-GB" dirty="0"/>
              <a:t>Proposed by DeepMind in 2013, uses deep neural networks to approximate the </a:t>
            </a:r>
            <a:r>
              <a:rPr lang="en-US"/>
              <a:t>Q-values</a:t>
            </a:r>
            <a:r>
              <a:rPr lang="en-GB"/>
              <a:t>. </a:t>
            </a:r>
            <a:endParaRPr lang="en-GB" dirty="0"/>
          </a:p>
          <a:p>
            <a:pPr marL="0" indent="0">
              <a:buNone/>
            </a:pPr>
            <a:r>
              <a:rPr lang="en-GB" dirty="0"/>
              <a:t>It replaces Q-table with a deep neural network (MLP, CNN etc.) which allows the handling of high-dimensional state spaces (like images).</a:t>
            </a:r>
          </a:p>
          <a:p>
            <a:pPr marL="0" indent="0">
              <a:buNone/>
            </a:pPr>
            <a:r>
              <a:rPr lang="en-GB" dirty="0"/>
              <a:t>Pros:</a:t>
            </a:r>
            <a:br>
              <a:rPr lang="en-US" dirty="0"/>
            </a:br>
            <a:r>
              <a:rPr lang="en-US" dirty="0"/>
              <a:t>Scalability, generalization</a:t>
            </a:r>
          </a:p>
          <a:p>
            <a:pPr marL="0" indent="0">
              <a:buNone/>
            </a:pPr>
            <a:r>
              <a:rPr lang="en-US" dirty="0"/>
              <a:t>Cons:</a:t>
            </a:r>
            <a:br>
              <a:rPr lang="en-US" dirty="0"/>
            </a:br>
            <a:r>
              <a:rPr lang="en-US" dirty="0"/>
              <a:t>Sensitive to hyperparameters tuning</a:t>
            </a:r>
            <a:endParaRPr lang="en-GB" dirty="0"/>
          </a:p>
        </p:txBody>
      </p:sp>
    </p:spTree>
    <p:extLst>
      <p:ext uri="{BB962C8B-B14F-4D97-AF65-F5344CB8AC3E}">
        <p14:creationId xmlns:p14="http://schemas.microsoft.com/office/powerpoint/2010/main" val="3961219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2D8B5637-5796-967D-1A95-096AFF88D3AB}"/>
              </a:ext>
            </a:extLst>
          </p:cNvPr>
          <p:cNvSpPr>
            <a:spLocks noGrp="1"/>
          </p:cNvSpPr>
          <p:nvPr>
            <p:ph type="title"/>
          </p:nvPr>
        </p:nvSpPr>
        <p:spPr/>
        <p:txBody>
          <a:bodyPr/>
          <a:lstStyle/>
          <a:p>
            <a:r>
              <a:rPr lang="en-US" dirty="0"/>
              <a:t>Environment - 1</a:t>
            </a:r>
          </a:p>
        </p:txBody>
      </p:sp>
      <p:sp>
        <p:nvSpPr>
          <p:cNvPr id="3" name="Θέση περιεχομένου 2">
            <a:extLst>
              <a:ext uri="{FF2B5EF4-FFF2-40B4-BE49-F238E27FC236}">
                <a16:creationId xmlns:a16="http://schemas.microsoft.com/office/drawing/2014/main" id="{CE6D3EF0-A044-B5E3-1F58-A3419CFDB080}"/>
              </a:ext>
            </a:extLst>
          </p:cNvPr>
          <p:cNvSpPr>
            <a:spLocks noGrp="1"/>
          </p:cNvSpPr>
          <p:nvPr>
            <p:ph idx="1"/>
          </p:nvPr>
        </p:nvSpPr>
        <p:spPr>
          <a:xfrm>
            <a:off x="1524000" y="1828800"/>
            <a:ext cx="4860032" cy="4267200"/>
          </a:xfrm>
        </p:spPr>
        <p:txBody>
          <a:bodyPr>
            <a:normAutofit/>
          </a:bodyPr>
          <a:lstStyle/>
          <a:p>
            <a:pPr marL="0" indent="0">
              <a:buNone/>
            </a:pPr>
            <a:r>
              <a:rPr lang="en-US" dirty="0"/>
              <a:t>Provided by OpenAI’s Gym library, we use the Mountain Car environment.</a:t>
            </a:r>
          </a:p>
          <a:p>
            <a:pPr marL="0" indent="0">
              <a:buNone/>
            </a:pPr>
            <a:r>
              <a:rPr lang="en-GB" dirty="0"/>
              <a:t>It is a deterministic MDP that consists of a car placed stochastically at the bottom of a sinusoidal valley.</a:t>
            </a:r>
          </a:p>
          <a:p>
            <a:pPr marL="0" indent="0">
              <a:buNone/>
            </a:pPr>
            <a:r>
              <a:rPr lang="en-GB" dirty="0"/>
              <a:t>The only possible actions are the accelerations left or right</a:t>
            </a:r>
          </a:p>
          <a:p>
            <a:pPr marL="0" indent="0">
              <a:buNone/>
            </a:pPr>
            <a:r>
              <a:rPr lang="en-GB" dirty="0"/>
              <a:t>The goal is to reach the goal state on top of the right hill. The trick is that the car cannot reach the flag by simply accelerating right, but it requires to build momentum by climbing the left hill.</a:t>
            </a:r>
            <a:endParaRPr lang="en-US" dirty="0"/>
          </a:p>
        </p:txBody>
      </p:sp>
      <p:pic>
        <p:nvPicPr>
          <p:cNvPr id="5" name="Εικόνα 4" descr="Εικόνα που περιέχει γραμμή, σκίτσο/σχέδιο&#10;&#10;Περιγραφή που δημιουργήθηκε αυτόματα">
            <a:extLst>
              <a:ext uri="{FF2B5EF4-FFF2-40B4-BE49-F238E27FC236}">
                <a16:creationId xmlns:a16="http://schemas.microsoft.com/office/drawing/2014/main" id="{F85FF090-5DD2-3622-B13A-47690A16FA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88088" y="2132856"/>
            <a:ext cx="4476291" cy="3008120"/>
          </a:xfrm>
          <a:prstGeom prst="rect">
            <a:avLst/>
          </a:prstGeom>
        </p:spPr>
      </p:pic>
    </p:spTree>
    <p:extLst>
      <p:ext uri="{BB962C8B-B14F-4D97-AF65-F5344CB8AC3E}">
        <p14:creationId xmlns:p14="http://schemas.microsoft.com/office/powerpoint/2010/main" val="1868552760"/>
      </p:ext>
    </p:extLst>
  </p:cSld>
  <p:clrMapOvr>
    <a:masterClrMapping/>
  </p:clrMapOvr>
</p:sld>
</file>

<file path=ppt/theme/theme1.xml><?xml version="1.0" encoding="utf-8"?>
<a:theme xmlns:a="http://schemas.openxmlformats.org/drawingml/2006/main" name="Tech Computer 16x9">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2901026.potx" id="{FD85E87A-7813-4F67-9E59-69B5487A1910}" vid="{BDF94C36-3ACF-4CF1-939F-F4211E6D666F}"/>
    </a:ext>
  </a:extLst>
</a:theme>
</file>

<file path=ppt/theme/theme2.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Business technology circuit board design presentation (widescreen)</Template>
  <TotalTime>214</TotalTime>
  <Words>1243</Words>
  <Application>Microsoft Office PowerPoint</Application>
  <PresentationFormat>Ευρεία οθόνη</PresentationFormat>
  <Paragraphs>114</Paragraphs>
  <Slides>17</Slides>
  <Notes>0</Notes>
  <HiddenSlides>0</HiddenSlides>
  <MMClips>0</MMClips>
  <ScaleCrop>false</ScaleCrop>
  <HeadingPairs>
    <vt:vector size="6" baseType="variant">
      <vt:variant>
        <vt:lpstr>Γραμματοσειρές που χρησιμοποιούνται</vt:lpstr>
      </vt:variant>
      <vt:variant>
        <vt:i4>4</vt:i4>
      </vt:variant>
      <vt:variant>
        <vt:lpstr>Θέμα</vt:lpstr>
      </vt:variant>
      <vt:variant>
        <vt:i4>1</vt:i4>
      </vt:variant>
      <vt:variant>
        <vt:lpstr>Τίτλοι διαφανειών</vt:lpstr>
      </vt:variant>
      <vt:variant>
        <vt:i4>17</vt:i4>
      </vt:variant>
    </vt:vector>
  </HeadingPairs>
  <TitlesOfParts>
    <vt:vector size="22" baseType="lpstr">
      <vt:lpstr>Arial</vt:lpstr>
      <vt:lpstr>Cambria Math</vt:lpstr>
      <vt:lpstr>Candara</vt:lpstr>
      <vt:lpstr>Consolas</vt:lpstr>
      <vt:lpstr>Tech Computer 16x9</vt:lpstr>
      <vt:lpstr>Reinforcement Learning on Markov Decision Processes</vt:lpstr>
      <vt:lpstr>Table of Contents</vt:lpstr>
      <vt:lpstr>Reinforcement Learning (RL)</vt:lpstr>
      <vt:lpstr>Markov Decision Processes (MDP)</vt:lpstr>
      <vt:lpstr>Algorithms: Q-learning - 1</vt:lpstr>
      <vt:lpstr>Algorithms: Q-learning - 2</vt:lpstr>
      <vt:lpstr>Algorithms – SARSA </vt:lpstr>
      <vt:lpstr>Algorithms - Deep Q-Network (DQN)</vt:lpstr>
      <vt:lpstr>Environment - 1</vt:lpstr>
      <vt:lpstr>Environment - 2</vt:lpstr>
      <vt:lpstr>Environment - 3</vt:lpstr>
      <vt:lpstr>Training - Details</vt:lpstr>
      <vt:lpstr>Training – Results - 1</vt:lpstr>
      <vt:lpstr>Training – Results – 2 </vt:lpstr>
      <vt:lpstr>Training – Final Notes</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Reinforcement Learning on Markov Decision Processes</dc:title>
  <dc:creator>Dimitris Damianos</dc:creator>
  <cp:lastModifiedBy>Dimitris Damianos</cp:lastModifiedBy>
  <cp:revision>23</cp:revision>
  <dcterms:created xsi:type="dcterms:W3CDTF">2024-02-22T12:27:03Z</dcterms:created>
  <dcterms:modified xsi:type="dcterms:W3CDTF">2024-02-22T16:01:45Z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