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30.xml" ContentType="application/vnd.openxmlformats-officedocument.presentationml.notesSlide+xml"/>
  <Override PartName="/ppt/ink/ink4.xml" ContentType="application/inkml+xml"/>
  <Override PartName="/ppt/ink/ink5.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6.xml" ContentType="application/inkml+xml"/>
  <Override PartName="/ppt/ink/ink7.xml" ContentType="application/inkml+xml"/>
  <Override PartName="/ppt/notesSlides/notesSlide38.xml" ContentType="application/vnd.openxmlformats-officedocument.presentationml.notesSlide+xml"/>
  <Override PartName="/ppt/ink/ink8.xml" ContentType="application/inkml+xml"/>
  <Override PartName="/ppt/ink/ink9.xml" ContentType="application/inkml+xml"/>
  <Override PartName="/ppt/notesSlides/notesSlide39.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40.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41.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44.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45.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notesSlides/notesSlide46.xml" ContentType="application/vnd.openxmlformats-officedocument.presentationml.notesSlide+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ink/ink46.xml" ContentType="application/inkml+xml"/>
  <Override PartName="/ppt/notesSlides/notesSlide51.xml" ContentType="application/vnd.openxmlformats-officedocument.presentationml.notesSlide+xml"/>
  <Override PartName="/ppt/ink/ink47.xml" ContentType="application/inkml+xml"/>
  <Override PartName="/ppt/ink/ink48.xml" ContentType="application/inkml+xml"/>
  <Override PartName="/ppt/ink/ink49.xml" ContentType="application/inkml+xml"/>
  <Override PartName="/ppt/notesSlides/notesSlide52.xml" ContentType="application/vnd.openxmlformats-officedocument.presentationml.notesSlide+xml"/>
  <Override PartName="/ppt/ink/ink50.xml" ContentType="application/inkml+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ink/ink51.xml" ContentType="application/inkml+xml"/>
  <Override PartName="/ppt/ink/ink52.xml" ContentType="application/inkml+xml"/>
  <Override PartName="/ppt/ink/ink53.xml" ContentType="application/inkml+xml"/>
  <Override PartName="/ppt/ink/ink54.xml" ContentType="application/inkml+xml"/>
  <Override PartName="/ppt/notesSlides/notesSlide55.xml" ContentType="application/vnd.openxmlformats-officedocument.presentationml.notesSlide+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notesSlides/notesSlide56.xml" ContentType="application/vnd.openxmlformats-officedocument.presentationml.notesSlide+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notesSlides/notesSlide69.xml" ContentType="application/vnd.openxmlformats-officedocument.presentationml.notesSlide+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notesSlides/notesSlide72.xml" ContentType="application/vnd.openxmlformats-officedocument.presentationml.notesSlide+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notesSlides/notesSlide73.xml" ContentType="application/vnd.openxmlformats-officedocument.presentationml.notesSlide+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256" r:id="rId2"/>
    <p:sldId id="261" r:id="rId3"/>
    <p:sldId id="366" r:id="rId4"/>
    <p:sldId id="260" r:id="rId5"/>
    <p:sldId id="262" r:id="rId6"/>
    <p:sldId id="264" r:id="rId7"/>
    <p:sldId id="363" r:id="rId8"/>
    <p:sldId id="362" r:id="rId9"/>
    <p:sldId id="364" r:id="rId10"/>
    <p:sldId id="267" r:id="rId11"/>
    <p:sldId id="365" r:id="rId12"/>
    <p:sldId id="269" r:id="rId13"/>
    <p:sldId id="272" r:id="rId14"/>
    <p:sldId id="278" r:id="rId15"/>
    <p:sldId id="271" r:id="rId16"/>
    <p:sldId id="273" r:id="rId17"/>
    <p:sldId id="270" r:id="rId18"/>
    <p:sldId id="279" r:id="rId19"/>
    <p:sldId id="286" r:id="rId20"/>
    <p:sldId id="287" r:id="rId21"/>
    <p:sldId id="367" r:id="rId22"/>
    <p:sldId id="368" r:id="rId23"/>
    <p:sldId id="292" r:id="rId24"/>
    <p:sldId id="300" r:id="rId25"/>
    <p:sldId id="296" r:id="rId26"/>
    <p:sldId id="297" r:id="rId27"/>
    <p:sldId id="302" r:id="rId28"/>
    <p:sldId id="303" r:id="rId29"/>
    <p:sldId id="304" r:id="rId30"/>
    <p:sldId id="305" r:id="rId31"/>
    <p:sldId id="307" r:id="rId32"/>
    <p:sldId id="306" r:id="rId33"/>
    <p:sldId id="308" r:id="rId34"/>
    <p:sldId id="310" r:id="rId35"/>
    <p:sldId id="309" r:id="rId36"/>
    <p:sldId id="311" r:id="rId37"/>
    <p:sldId id="312" r:id="rId38"/>
    <p:sldId id="313" r:id="rId39"/>
    <p:sldId id="318" r:id="rId40"/>
    <p:sldId id="315" r:id="rId41"/>
    <p:sldId id="316" r:id="rId42"/>
    <p:sldId id="317" r:id="rId43"/>
    <p:sldId id="320" r:id="rId44"/>
    <p:sldId id="321" r:id="rId45"/>
    <p:sldId id="322" r:id="rId46"/>
    <p:sldId id="324" r:id="rId47"/>
    <p:sldId id="325" r:id="rId48"/>
    <p:sldId id="326" r:id="rId49"/>
    <p:sldId id="327" r:id="rId50"/>
    <p:sldId id="330" r:id="rId51"/>
    <p:sldId id="328" r:id="rId52"/>
    <p:sldId id="332" r:id="rId53"/>
    <p:sldId id="331" r:id="rId54"/>
    <p:sldId id="333" r:id="rId55"/>
    <p:sldId id="334" r:id="rId56"/>
    <p:sldId id="335" r:id="rId57"/>
    <p:sldId id="337" r:id="rId58"/>
    <p:sldId id="346" r:id="rId59"/>
    <p:sldId id="341" r:id="rId60"/>
    <p:sldId id="338" r:id="rId61"/>
    <p:sldId id="342" r:id="rId62"/>
    <p:sldId id="339" r:id="rId63"/>
    <p:sldId id="343" r:id="rId64"/>
    <p:sldId id="345" r:id="rId65"/>
    <p:sldId id="347" r:id="rId66"/>
    <p:sldId id="348" r:id="rId67"/>
    <p:sldId id="350" r:id="rId68"/>
    <p:sldId id="351" r:id="rId69"/>
    <p:sldId id="353" r:id="rId70"/>
    <p:sldId id="354" r:id="rId71"/>
    <p:sldId id="355" r:id="rId72"/>
    <p:sldId id="357" r:id="rId73"/>
    <p:sldId id="358" r:id="rId74"/>
    <p:sldId id="359" r:id="rId75"/>
    <p:sldId id="360" r:id="rId76"/>
    <p:sldId id="361" r:id="rId77"/>
  </p:sldIdLst>
  <p:sldSz cx="12192000" cy="6858000"/>
  <p:notesSz cx="6858000" cy="9144000"/>
  <p:defaultTextStyle>
    <a:defPPr>
      <a:defRPr lang="en-NL"/>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585"/>
    <a:srgbClr val="008000"/>
    <a:srgbClr val="00B44B"/>
    <a:srgbClr val="0000FF"/>
    <a:srgbClr val="FFFC00"/>
    <a:srgbClr val="2F5597"/>
    <a:srgbClr val="DAE3F3"/>
    <a:srgbClr val="600000"/>
    <a:srgbClr val="8A0000"/>
    <a:srgbClr val="A8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0" autoAdjust="0"/>
    <p:restoredTop sz="69514" autoAdjust="0"/>
  </p:normalViewPr>
  <p:slideViewPr>
    <p:cSldViewPr snapToGrid="0">
      <p:cViewPr varScale="1">
        <p:scale>
          <a:sx n="75" d="100"/>
          <a:sy n="75" d="100"/>
        </p:scale>
        <p:origin x="1608" y="60"/>
      </p:cViewPr>
      <p:guideLst/>
    </p:cSldViewPr>
  </p:slideViewPr>
  <p:notesTextViewPr>
    <p:cViewPr>
      <p:scale>
        <a:sx n="1" d="1"/>
        <a:sy n="1" d="1"/>
      </p:scale>
      <p:origin x="0" y="0"/>
    </p:cViewPr>
  </p:notesTextViewPr>
  <p:notesViewPr>
    <p:cSldViewPr snapToGrid="0">
      <p:cViewPr varScale="1">
        <p:scale>
          <a:sx n="86" d="100"/>
          <a:sy n="86" d="100"/>
        </p:scale>
        <p:origin x="3864"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87EC1B-77C9-4734-B64F-C6F44DB580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a:extLst>
              <a:ext uri="{FF2B5EF4-FFF2-40B4-BE49-F238E27FC236}">
                <a16:creationId xmlns:a16="http://schemas.microsoft.com/office/drawing/2014/main" id="{29BA97B2-09F3-9BEC-747F-E83FB496AB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28A59D-15DC-4015-982F-F13B2DFA21D6}" type="datetimeFigureOut">
              <a:rPr lang="en-NL" smtClean="0"/>
              <a:t>20/12/2022</a:t>
            </a:fld>
            <a:endParaRPr lang="en-NL"/>
          </a:p>
        </p:txBody>
      </p:sp>
      <p:sp>
        <p:nvSpPr>
          <p:cNvPr id="4" name="Footer Placeholder 3">
            <a:extLst>
              <a:ext uri="{FF2B5EF4-FFF2-40B4-BE49-F238E27FC236}">
                <a16:creationId xmlns:a16="http://schemas.microsoft.com/office/drawing/2014/main" id="{655D96E4-57F0-5B92-5FBB-822E155BD9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5" name="Slide Number Placeholder 4">
            <a:extLst>
              <a:ext uri="{FF2B5EF4-FFF2-40B4-BE49-F238E27FC236}">
                <a16:creationId xmlns:a16="http://schemas.microsoft.com/office/drawing/2014/main" id="{B6A77190-455F-E2AD-FBDB-72976FDAAC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6117D9-40A3-4CF8-8627-F796F54E5CB9}" type="slidenum">
              <a:rPr lang="en-NL" smtClean="0"/>
              <a:t>‹#›</a:t>
            </a:fld>
            <a:endParaRPr lang="en-NL"/>
          </a:p>
        </p:txBody>
      </p:sp>
    </p:spTree>
    <p:extLst>
      <p:ext uri="{BB962C8B-B14F-4D97-AF65-F5344CB8AC3E}">
        <p14:creationId xmlns:p14="http://schemas.microsoft.com/office/powerpoint/2010/main" val="13922650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06:46:30.9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14,'543'0,"-476"-12,-56 11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0:28:35.23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53,'62'3,"-38"-2,0 0,1-1,33-5,-36 0,-11 3,0-1,0 2,19-1,246-5,-38-6,-49 16,190-6,-167-10,-196 12,388-5,27 13,-303-7,-6 13,-53-14,100 2,-63 7,164-9,298-8,-344 11,-58 5,332-7,-492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44 4252,'19'-82,"-14"-255,-8 182,3-2261,-2 2388,-7-46,4 46,-1-49,5 23,-14-83,9 64,2 1,7-75,-1 24,-1 61,1 17,-3 1,-1 0,-10-51,8 67,1 0,1-57,2 67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65 19,'2'45,"0"-33,-1 1,-1-1,0 1,-1-1,0 1,0-1,-2 0,-4 16,7-28,0 1,0-1,0 1,0 0,0-1,-1 1,1-1,0 0,0 1,-1-1,1 1,0-1,-1 1,1-1,-1 0,1 1,0-1,-1 0,1 1,-1-1,1 0,-1 1,1-1,-1 0,1 0,-1 0,1 0,-1 1,1-1,-1 0,1 0,-1 0,0 0,0 0,-12-17,-3-33,15 47,-3-19,0 0,2 0,0-39,2 56,0 9,0 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7"/>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0,'0'4,"0"4,0 5,0 4,0 2,0 6,0 1,0 1,0-1,0-2,0-1,0-4</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 0,'-1'40,"-1"-27,2-1,0 1,0 0,1-1,0 1,2-1,-1 1,1-1,6 15,-3-13,-1 0,0 0,-1 1,0-1,-2 1,3 28,-7 95,-1-54,3 3557,-1-3627,-1-1,0 0,-1 0,0 0,-7 16,5-13,0 0,1-1,-3 20,4 273,6-161,-3 237,1-373,0 0,1-1,0 1,1-1,0 0,6 13,-4-12,-1 1,-1 0,1-1,-2 1,2 13,-5 173,2 14,9-128,-5-50,2 53,-8 1232,2-1285,8 43,-4-44,1 49,-7 129,1-193</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0,'0'4,"3"0,2 4,-1 5,0 2,-1 3,-2 3,0-4</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44 4252,'19'-82,"-14"-255,-8 182,3-2261,-2 2388,-7-46,4 46,-1-49,5 23,-14-83,9 64,2 1,7-75,-1 24,-1 61,1 17,-3 1,-1 0,-10-51,8 67,1 0,1-57,2 67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65 19,'2'45,"0"-33,-1 1,-1-1,0 1,-1-1,0 1,0-1,-2 0,-4 16,7-28,0 1,0-1,0 1,0 0,0-1,-1 1,1-1,0 0,0 1,-1-1,1 1,0-1,-1 1,1-1,-1 0,1 1,0-1,-1 0,1 1,-1-1,1 0,-1 1,1-1,-1 0,1 0,-1 0,1 0,-1 1,1-1,-1 0,1 0,-1 0,0 0,0 0,-12-17,-3-33,15 47,-3-19,0 0,2 0,0-39,2 56,0 9,0 4</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0:31:25.01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1,'821'0,"-810"0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0,'0'4,"0"4,0 5,0 4,0 2,0 6,0 1,0 1,0-1,0-2,0-1,0-4</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04.20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 0,'-1'40,"-1"-27,2-1,0 1,0 0,1-1,0 1,2-1,-1 1,1-1,6 15,-3-13,-1 0,0 0,-1 1,0-1,-2 1,3 28,-7 95,-1-54,3 3557,-1-3627,-1-1,0 0,-1 0,0 0,-7 16,5-13,0 0,1-1,-3 20,4 273,6-161,-3 237,1-373,0 0,1-1,0 1,1-1,0 0,6 13,-4-12,-1 1,-1 0,1-1,-2 1,2 13,-5 173,2 14,9-128,-5-50,2 53,-8 1232,2-1285,8 43,-4-44,1 49,-7 129,1-193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09.44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0,'0'4,"3"0,2 4,-1 5,0 2,-1 3,-2 3,0-4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13.21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44 4252,'19'-82,"-14"-255,-8 182,3-2261,-2 2388,-7-46,4 46,-1-49,5 23,-14-83,9 64,2 1,7-75,-1 24,-1 61,1 17,-3 1,-1 0,-10-51,8 67,1 0,1-57,2 67</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19.99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65 19,'2'45,"0"-33,-1 1,-1-1,0 1,-1-1,0 1,0-1,-2 0,-4 16,7-28,0 1,0-1,0 1,0 0,0-1,-1 1,1-1,0 0,0 1,-1-1,1 1,0-1,-1 1,1-1,-1 0,1 1,0-1,-1 0,1 1,-1-1,1 0,-1 1,1-1,-1 0,1 0,-1 0,1 0,-1 1,1-1,-1 0,1 0,-1 0,0 0,0 0,-12-17,-3-33,15 47,-3-19,0 0,2 0,0-39,2 56,0 9,0 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23.43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24.14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27.17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0,'0'4,"0"4,0 5,0 4,0 2,0 6,0 1,0 1,0-1,0-2,0-1,0-4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 0,'-1'40,"-1"-27,2-1,0 1,0 0,1-1,0 1,2-1,-1 1,1-1,6 15,-3-13,-1 0,0 0,-1 1,0-1,-2 1,3 28,-7 95,-1-54,3 3557,-1-3627,-1-1,0 0,-1 0,0 0,-7 16,5-13,0 0,1-1,-3 20,4 273,6-161,-3 237,1-373,0 0,1-1,0 1,1-1,0 0,6 13,-4-12,-1 1,-1 0,1-1,-2 1,2 13,-5 173,2 14,9-128,-5-50,2 53,-8 1232,2-1285,8 43,-4-44,1 49,-7 129,1-193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0:31:2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6,'781'0,"-757"-2,-15-1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0,'0'4,"3"0,2 4,-1 5,0 2,-1 3,-2 3,0-4</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44 4252,'19'-82,"-14"-255,-8 182,3-2261,-2 2388,-7-46,4 46,-1-49,5 23,-14-83,9 64,2 1,7-75,-1 24,-1 61,1 17,-3 1,-1 0,-10-51,8 67,1 0,1-57,2 67</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65 19,'2'45,"0"-33,-1 1,-1-1,0 1,-1-1,0 1,0-1,-2 0,-4 16,7-28,0 1,0-1,0 1,0 0,0-1,-1 1,1-1,0 0,0 1,-1-1,1 1,0-1,-1 1,1-1,-1 0,1 1,0-1,-1 0,1 1,-1-1,1 0,-1 1,1-1,-1 0,1 0,-1 0,1 0,-1 1,1-1,-1 0,1 0,-1 0,0 0,0 0,-12-17,-3-33,15 47,-3-19,0 0,2 0,0-39,2 56,0 9,0 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7"/>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0,'0'4,"0"4,0 5,0 4,0 2,0 6,0 1,0 1,0-1,0-2,0-1,0-4</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 0,'-1'40,"-1"-27,2-1,0 1,0 0,1-1,0 1,2-1,-1 1,1-1,6 15,-3-13,-1 0,0 0,-1 1,0-1,-2 1,3 28,-7 95,-1-54,3 3557,-1-3627,-1-1,0 0,-1 0,0 0,-7 16,5-13,0 0,1-1,-3 20,4 273,6-161,-3 237,1-373,0 0,1-1,0 1,1-1,0 0,6 13,-4-12,-1 1,-1 0,1-1,-2 1,2 13,-5 173,2 14,9-128,-5-50,2 53,-8 1232,2-1285,8 43,-4-44,1 49,-7 129,1-193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0,'0'4,"3"0,2 4,-1 5,0 2,-1 3,-2 3,0-4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44 4252,'19'-82,"-14"-255,-8 182,3-2261,-2 2388,-7-46,4 46,-1-49,5 23,-14-83,9 64,2 1,7-75,-1 24,-1 61,1 17,-3 1,-1 0,-10-51,8 67,1 0,1-57,2 67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65 19,'2'45,"0"-33,-1 1,-1-1,0 1,-1-1,0 1,0-1,-2 0,-4 16,7-28,0 1,0-1,0 1,0 0,0-1,-1 1,1-1,0 0,0 1,-1-1,1 1,0-1,-1 1,1-1,-1 0,1 1,0-1,-1 0,1 1,-1-1,1 0,-1 1,1-1,-1 0,1 0,-1 0,1 0,-1 1,1-1,-1 0,1 0,-1 0,0 0,0 0,-12-17,-3-33,15 47,-3-19,0 0,2 0,0-39,2 56,0 9,0 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0:31:29.590"/>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0,'1064'0,"-1050"0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7"/>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0,'0'4,"0"4,0 5,0 4,0 2,0 6,0 1,0 1,0-1,0-2,0-1,0-4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 0,'-1'40,"-1"-27,2-1,0 1,0 0,1-1,0 1,2-1,-1 1,1-1,6 15,-3-13,-1 0,0 0,-1 1,0-1,-2 1,3 28,-7 95,-1-54,3 3557,-1-3627,-1-1,0 0,-1 0,0 0,-7 16,5-13,0 0,1-1,-3 20,4 273,6-161,-3 237,1-373,0 0,1-1,0 1,1-1,0 0,6 13,-4-12,-1 1,-1 0,1-1,-2 1,2 13,-5 173,2 14,9-128,-5-50,2 53,-8 1232,2-1285,8 43,-4-44,1 49,-7 129,1-193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0,'0'4,"3"0,2 4,-1 5,0 2,-1 3,-2 3,0-4</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44 4252,'19'-82,"-14"-255,-8 182,3-2261,-2 2388,-7-46,4 46,-1-49,5 23,-14-83,9 64,2 1,7-75,-1 24,-1 61,1 17,-3 1,-1 0,-10-51,8 67,1 0,1-57,2 67</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65 19,'2'45,"0"-33,-1 1,-1-1,0 1,-1-1,0 1,0-1,-2 0,-4 16,7-28,0 1,0-1,0 1,0 0,0-1,-1 1,1-1,0 0,0 1,-1-1,1 1,0-1,-1 1,1-1,-1 0,1 1,0-1,-1 0,1 1,-1-1,1 0,-1 1,1-1,-1 0,1 0,-1 0,1 0,-1 1,1-1,-1 0,1 0,-1 0,0 0,0 0,-12-17,-3-33,15 47,-3-19,0 0,2 0,0-39,2 56,0 9,0 4</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0,'0'4,"0"4,0 5,0 4,0 2,0 6,0 1,0 1,0-1,0-2,0-1,0-4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0:34:22.230"/>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53,'62'3,"-38"-2,0 0,1-1,33-5,-36 0,-11 3,0-1,0 2,19-1,246-5,-38-6,-49 16,190-6,-167-10,-196 12,388-5,27 13,-303-7,-6 13,-53-14,100 2,-63 7,164-9,298-8,-344 11,-58 5,332-7,-492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04.20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 0,'-1'40,"-1"-27,2-1,0 1,0 0,1-1,0 1,2-1,-1 1,1-1,6 15,-3-13,-1 0,0 0,-1 1,0-1,-2 1,3 28,-7 95,-1-54,3 3557,-1-3627,-1-1,0 0,-1 0,0 0,-7 16,5-13,0 0,1-1,-3 20,4 273,6-161,-3 237,1-373,0 0,1-1,0 1,1-1,0 0,6 13,-4-12,-1 1,-1 0,1-1,-2 1,2 13,-5 173,2 14,9-128,-5-50,2 53,-8 1232,2-1285,8 43,-4-44,1 49,-7 129,1-193</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09.44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0,'0'4,"3"0,2 4,-1 5,0 2,-1 3,-2 3,0-4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13.21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44 4252,'19'-82,"-14"-255,-8 182,3-2261,-2 2388,-7-46,4 46,-1-49,5 23,-14-83,9 64,2 1,7-75,-1 24,-1 61,1 17,-3 1,-1 0,-10-51,8 67,1 0,1-57,2 67</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19.99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65 19,'2'45,"0"-33,-1 1,-1-1,0 1,-1-1,0 1,0-1,-2 0,-4 16,7-28,0 1,0-1,0 1,0 0,0-1,-1 1,1-1,0 0,0 1,-1-1,1 1,0-1,-1 1,1-1,-1 0,1 1,0-1,-1 0,1 1,-1-1,1 0,-1 1,1-1,-1 0,1 0,-1 0,1 0,-1 1,1-1,-1 0,1 0,-1 0,0 0,0 0,-12-17,-3-33,15 47,-3-19,0 0,2 0,0-39,2 56,0 9,0 4</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23.43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24.14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27.17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0,'0'4,"0"4,0 5,0 4,0 2,0 6,0 1,0 1,0-1,0-2,0-1,0-4</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 0,'-1'40,"-1"-27,2-1,0 1,0 0,1-1,0 1,2-1,-1 1,1-1,6 15,-3-13,-1 0,0 0,-1 1,0-1,-2 1,3 28,-7 95,-1-54,3 3557,-1-3627,-1-1,0 0,-1 0,0 0,-7 16,5-13,0 0,1-1,-3 20,4 273,6-161,-3 237,1-373,0 0,1-1,0 1,1-1,0 0,6 13,-4-12,-1 1,-1 0,1-1,-2 1,2 13,-5 173,2 14,9-128,-5-50,2 53,-8 1232,2-1285,8 43,-4-44,1 49,-7 129,1-193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0,'0'4,"3"0,2 4,-1 5,0 2,-1 3,-2 3,0-4</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44 4252,'19'-82,"-14"-255,-8 182,3-2261,-2 2388,-7-46,4 46,-1-49,5 23,-14-83,9 64,2 1,7-75,-1 24,-1 61,1 17,-3 1,-1 0,-10-51,8 67,1 0,1-57,2 67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0:34:22.23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1,'821'0,"-810"0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65 19,'2'45,"0"-33,-1 1,-1-1,0 1,-1-1,0 1,0-1,-2 0,-4 16,7-28,0 1,0-1,0 1,0 0,0-1,-1 1,1-1,0 0,0 1,-1-1,1 1,0-1,-1 1,1-1,-1 0,1 1,0-1,-1 0,1 1,-1-1,1 0,-1 1,1-1,-1 0,1 0,-1 0,1 0,-1 1,1-1,-1 0,1 0,-1 0,0 0,0 0,-12-17,-3-33,15 47,-3-19,0 0,2 0,0-39,2 56,0 9,0 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7"/>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0,'0'4,"0"4,0 5,0 4,0 2,0 6,0 1,0 1,0-1,0-2,0-1,0-4</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 0,'-1'40,"-1"-27,2-1,0 1,0 0,1-1,0 1,2-1,-1 1,1-1,6 15,-3-13,-1 0,0 0,-1 1,0-1,-2 1,3 28,-7 95,-1-54,3 3557,-1-3627,-1-1,0 0,-1 0,0 0,-7 16,5-13,0 0,1-1,-3 20,4 273,6-161,-3 237,1-373,0 0,1-1,0 1,1-1,0 0,6 13,-4-12,-1 1,-1 0,1-1,-2 1,2 13,-5 173,2 14,9-128,-5-50,2 53,-8 1232,2-1285,8 43,-4-44,1 49,-7 129,1-193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0,'0'4,"3"0,2 4,-1 5,0 2,-1 3,-2 3,0-4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44 4252,'19'-82,"-14"-255,-8 182,3-2261,-2 2388,-7-46,4 46,-1-49,5 23,-14-83,9 64,2 1,7-75,-1 24,-1 61,1 17,-3 1,-1 0,-10-51,8 67,1 0,1-57,2 67</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65 19,'2'45,"0"-33,-1 1,-1-1,0 1,-1-1,0 1,0-1,-2 0,-4 16,7-28,0 1,0-1,0 1,0 0,0-1,-1 1,1-1,0 0,0 1,-1-1,1 1,0-1,-1 1,1-1,-1 0,1 1,0-1,-1 0,1 1,-1-1,1 0,-1 1,1-1,-1 0,1 0,-1 0,1 0,-1 1,1-1,-1 0,1 0,-1 0,0 0,0 0,-12-17,-3-33,15 47,-3-19,0 0,2 0,0-39,2 56,0 9,0 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7"/>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0:34:22.23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6,'781'0,"-757"-2,-15-1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0,'0'4,"0"4,0 5,0 4,0 2,0 6,0 1,0 1,0-1,0-2,0-1,0-4</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 0,'-1'40,"-1"-27,2-1,0 1,0 0,1-1,0 1,2-1,-1 1,1-1,6 15,-3-13,-1 0,0 0,-1 1,0-1,-2 1,3 28,-7 95,-1-54,3 3557,-1-3627,-1-1,0 0,-1 0,0 0,-7 16,5-13,0 0,1-1,-3 20,4 273,6-161,-3 237,1-373,0 0,1-1,0 1,1-1,0 0,6 13,-4-12,-1 1,-1 0,1-1,-2 1,2 13,-5 173,2 14,9-128,-5-50,2 53,-8 1232,2-1285,8 43,-4-44,1 49,-7 129,1-193</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0,'0'4,"3"0,2 4,-1 5,0 2,-1 3,-2 3,0-4</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44 4252,'19'-82,"-14"-255,-8 182,3-2261,-2 2388,-7-46,4 46,-1-49,5 23,-14-83,9 64,2 1,7-75,-1 24,-1 61,1 17,-3 1,-1 0,-10-51,8 67,1 0,1-57,2 67</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65 19,'2'45,"0"-33,-1 1,-1-1,0 1,-1-1,0 1,0-1,-2 0,-4 16,7-28,0 1,0-1,0 1,0 0,0-1,-1 1,1-1,0 0,0 1,-1-1,1 1,0-1,-1 1,1-1,-1 0,1 1,0-1,-1 0,1 1,-1-1,1 0,-1 1,1-1,-1 0,1 0,-1 0,1 0,-1 1,1-1,-1 0,1 0,-1 0,0 0,0 0,-12-17,-3-33,15 47,-3-19,0 0,2 0,0-39,2 56,0 9,0 4</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56.98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0,'0'4,"0"4,0 5,0 4,0 2,0 6,0 1,0 1,0-1,0-2,0-1,0-4</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5:05:00.282"/>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1 0,'1'3,"0"-1,0 0,0 0,0 0,1 0,-1 0,1 0,0 0,-1 0,1-1,0 1,0 0,0-1,0 0,0 1,0-1,3 1,9 7,121 116,-98-87,2-2,1-1,53 35,-63-49,0 2,-1 2,-2 0,0 2,27 35,-38-43,20 20,1-2,81 62,-88-73,0 1,-2 1,27 36,-25-28,60 55,-19-27,88 99,38 56,-32-21,-107-123,97 96,107 84,-147-141,131 145,-56-61,39 30,33 18,-205-198,-42-36,0 0,-1 1,21 25,39 55,90 87,45 42,-20-35,123 139,-293-307,201 180,-170-159,-13-10,52 52,178 170,-126-126,30 17,-26-13,-127-114,-1 0,0 1,-2 0,17 24,-15-19,0-1,33 31,109 72,-148-116,15 13,-2 2,0 0,24 32,-45-51,23 27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0:34:22.23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0,'1064'0,"-1050"0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17:06:54.734"/>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214 870,'-2'-14,"0"-1,-1 1,-1 0,0 0,0 1,-9-17,-8-28,10 2,2 0,2 0,3 0,7-107,-1 49,-1 90,2-1,10-42,-5 24,-7 41,0 0,0 0,0 0,0 0,0 0,0 0,0 0,1 1,-1-1,1 1,-1-1,1 1,0-1,-1 1,1 0,0 0,0 0,0 0,0 0,0 0,0 1,0-1,0 1,0-1,0 1,0 0,1-1,-1 1,0 0,0 1,4 0,-3-1,1 0,-1 0,0 1,0-1,1 1,-1 0,0 0,0 0,0 0,0 1,0-1,0 1,-1 0,1-1,0 1,-1 1,0-1,1 0,-1 1,0-1,2 3,0 10,0 0,0 0,-2 1,0-1,0 0,-2 22,3 28,0-27,-2 0,-1 0,-2 0,-2 0,-17 73,-7-24,6 62,22-148,0 0,1 0,-1 0,0 0,0 0,1-1,-1 1,1 0,-1 0,1 0,-1 0,1 0,-1-1,1 1,0 0,0-1,-1 1,1 0,0-1,0 1,0-1,-1 1,1-1,0 1,0-1,0 0,0 1,2-1,36 6,-17-7,-54-2,12 4,0-2,-1 0,1-2,0 0,0-1,1-1,-1 0,-27-13,45 16,0 1,1-1,-1 0,0 0,1 1,-1-1,1 0,0 0,0-1,0 1,0 0,0 0,0 0,0-1,1 1,-1 0,1-1,0 1,-1-5,4-55,-1 37,0-42,-4-224,-12 146,3 74,13 104,-3 58,-1-22,-12 168,1-92,12-70,2 64,0-137,-1 0,1 0,-1 0,1 0,-1 0,1 0,0 0,0-1,0 1,0 0,0-1,1 1,-1-1,0 1,1-1,-1 1,1-1,-1 0,1 0,0 0,-1 0,1 0,0 0,0 0,0-1,0 1,0-1,0 1,0-1,0 0,3 1,10 0,0-1,0 0,21-3,-5 1,-19 2,0 0,-1-1,1 0,-1-1,1 0,-1-1,12-4,25-2,-42 9,1 0,-1-1,0 0,-1 0,1-1,9-3,-14 4,1 0,0 0,-1 0,1 0,-1-1,1 1,-1 0,0-1,1 1,-1-1,0 0,0 1,0-1,0 0,0 0,-1 0,1 0,-1 0,1 0,-1 1,1-1,-1 0,0 0,0-3,1-59,-1 39,1-1,1 0,10-48,-3 18,-8 42,1 1,1 0,6-23,-5 22,0-1,-1 0,-1 0,-1-1,0 1,-2-29,0 24,1 0,0 1,6-28,-2 17,-1 0,-1-1,-2 1,-4-44,0 64,0 23,-2 24,5-36,-10 58,6-41,2 0,0 1,-1 26,5 378,0-415,0 1,1-1,0 0,1 0,-1 0,6 8,5 23,-5-14,-5-14,0-1,0 0,-1 1,1 18,-3-15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17:06:59.20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06:46:37.9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0,'452'13,"-163"-13,-277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17:07:08.015"/>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37,'764'0,"-725"-2,75-14,-71 9,59-4,-20 11,-44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1:22:20.623"/>
    </inkml:context>
    <inkml:brush xml:id="br0">
      <inkml:brushProperty name="width" value="0.4" units="cm"/>
      <inkml:brushProperty name="height" value="0.8" units="cm"/>
      <inkml:brushProperty name="color" value="#E6E6E6"/>
      <inkml:brushProperty name="tip" value="rectangle"/>
      <inkml:brushProperty name="rasterOp" value="maskPen"/>
      <inkml:brushProperty name="ignorePressure" value="1"/>
    </inkml:brush>
  </inkml:definitions>
  <inkml:trace contextRef="#ctx0" brushRef="#br0">0 1,'2'0,"4"0,2 0,2 0,4 0,3 0,-1 0,0 0,0 0,-4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1:22:20.624"/>
    </inkml:context>
    <inkml:brush xml:id="br0">
      <inkml:brushProperty name="width" value="0.4" units="cm"/>
      <inkml:brushProperty name="height" value="0.8" units="cm"/>
      <inkml:brushProperty name="color" value="#E6E6E6"/>
      <inkml:brushProperty name="tip" value="rectangle"/>
      <inkml:brushProperty name="rasterOp" value="maskPen"/>
      <inkml:brushProperty name="ignorePressure" value="1"/>
    </inkml:brush>
  </inkml:definitions>
  <inkml:trace contextRef="#ctx0" brushRef="#br0">1 3,'256'-3,"272"6,-392 7,48 1,1822-12,-1986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1:22:20.625"/>
    </inkml:context>
    <inkml:brush xml:id="br0">
      <inkml:brushProperty name="width" value="0.4" units="cm"/>
      <inkml:brushProperty name="height" value="0.8" units="cm"/>
      <inkml:brushProperty name="color" value="#E6E6E6"/>
      <inkml:brushProperty name="tip" value="rectangle"/>
      <inkml:brushProperty name="rasterOp" value="maskPen"/>
      <inkml:brushProperty name="ignorePressure" value="1"/>
    </inkml:brush>
  </inkml:definitions>
  <inkml:trace contextRef="#ctx0" brushRef="#br0">0 1,'2'0,"4"0,2 0,2 0,4 0,3 0,-1 0,0 0,0 0,-4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1:22:20.626"/>
    </inkml:context>
    <inkml:brush xml:id="br0">
      <inkml:brushProperty name="width" value="0.4" units="cm"/>
      <inkml:brushProperty name="height" value="0.8" units="cm"/>
      <inkml:brushProperty name="color" value="#E6E6E6"/>
      <inkml:brushProperty name="tip" value="rectangle"/>
      <inkml:brushProperty name="rasterOp" value="maskPen"/>
      <inkml:brushProperty name="ignorePressure" value="1"/>
    </inkml:brush>
  </inkml:definitions>
  <inkml:trace contextRef="#ctx0" brushRef="#br0">0 1,'2'0,"4"0,2 0,2 0,4 0,3 0,-1 0,0 0,0 0,-4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1:04:44.539"/>
    </inkml:context>
    <inkml:brush xml:id="br0">
      <inkml:brushProperty name="width" value="0.4" units="cm"/>
      <inkml:brushProperty name="height" value="0.8" units="cm"/>
      <inkml:brushProperty name="color" value="#E6E6E6"/>
      <inkml:brushProperty name="tip" value="rectangle"/>
      <inkml:brushProperty name="rasterOp" value="maskPen"/>
      <inkml:brushProperty name="ignorePressure" value="1"/>
    </inkml:brush>
  </inkml:definitions>
  <inkml:trace contextRef="#ctx0" brushRef="#br0">0 1,'2'0,"4"0,2 0,2 0,4 0,3 0,-1 0,0 0,0 0,-4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1:05:09.745"/>
    </inkml:context>
    <inkml:brush xml:id="br0">
      <inkml:brushProperty name="width" value="0.4" units="cm"/>
      <inkml:brushProperty name="height" value="0.8" units="cm"/>
      <inkml:brushProperty name="color" value="#E6E6E6"/>
      <inkml:brushProperty name="tip" value="rectangle"/>
      <inkml:brushProperty name="rasterOp" value="maskPen"/>
      <inkml:brushProperty name="ignorePressure" value="1"/>
    </inkml:brush>
  </inkml:definitions>
  <inkml:trace contextRef="#ctx0" brushRef="#br0">1 3,'256'-3,"272"6,-392 7,48 1,1822-12,-1986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1:12:46.554"/>
    </inkml:context>
    <inkml:brush xml:id="br0">
      <inkml:brushProperty name="width" value="0.4" units="cm"/>
      <inkml:brushProperty name="height" value="0.8" units="cm"/>
      <inkml:brushProperty name="color" value="#FF8517"/>
      <inkml:brushProperty name="transparency" value="86"/>
      <inkml:brushProperty name="tip" value="rectangle"/>
      <inkml:brushProperty name="rasterOp" value="maskPen"/>
      <inkml:brushProperty name="ignorePressure" value="1"/>
    </inkml:brush>
  </inkml:definitions>
  <inkml:trace contextRef="#ctx0" brushRef="#br0">0 1,'3'0,"4"0,4 0,3 0,2 0,4 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1:12:57.826"/>
    </inkml:context>
    <inkml:brush xml:id="br0">
      <inkml:brushProperty name="width" value="0.4" units="cm"/>
      <inkml:brushProperty name="height" value="0.8" units="cm"/>
      <inkml:brushProperty name="color" value="#E6E6E6"/>
      <inkml:brushProperty name="tip" value="rectangle"/>
      <inkml:brushProperty name="rasterOp" value="maskPen"/>
      <inkml:brushProperty name="ignorePressure" value="1"/>
    </inkml:brush>
  </inkml:definitions>
  <inkml:trace contextRef="#ctx0" brushRef="#br0">0 1,'2'0,"4"0,2 0,2 0,4 0,3 0,-1 0,0 0,0 0,-4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1:12:57.827"/>
    </inkml:context>
    <inkml:brush xml:id="br0">
      <inkml:brushProperty name="width" value="0.4" units="cm"/>
      <inkml:brushProperty name="height" value="0.8" units="cm"/>
      <inkml:brushProperty name="color" value="#FF8517"/>
      <inkml:brushProperty name="transparency" value="86"/>
      <inkml:brushProperty name="tip" value="rectangle"/>
      <inkml:brushProperty name="rasterOp" value="maskPen"/>
      <inkml:brushProperty name="ignorePressure" value="1"/>
    </inkml:brush>
  </inkml:definitions>
  <inkml:trace contextRef="#ctx0" brushRef="#br0">0 1,'3'0,"4"0,4 0,3 0,2 0,4 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06:46:46.2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1,'226'12,"250"2,-450-14,-15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1:13:04.931"/>
    </inkml:context>
    <inkml:brush xml:id="br0">
      <inkml:brushProperty name="width" value="0.4" units="cm"/>
      <inkml:brushProperty name="height" value="0.8" units="cm"/>
      <inkml:brushProperty name="color" value="#E6E6E6"/>
      <inkml:brushProperty name="tip" value="rectangle"/>
      <inkml:brushProperty name="rasterOp" value="maskPen"/>
      <inkml:brushProperty name="ignorePressure" value="1"/>
    </inkml:brush>
  </inkml:definitions>
  <inkml:trace contextRef="#ctx0" brushRef="#br0">0 1,'2'0,"4"0,2 0,2 0,4 0,3 0,-1 0,0 0,0 0,-4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1:13:04.932"/>
    </inkml:context>
    <inkml:brush xml:id="br0">
      <inkml:brushProperty name="width" value="0.4" units="cm"/>
      <inkml:brushProperty name="height" value="0.8" units="cm"/>
      <inkml:brushProperty name="color" value="#FF8517"/>
      <inkml:brushProperty name="transparency" value="86"/>
      <inkml:brushProperty name="tip" value="rectangle"/>
      <inkml:brushProperty name="rasterOp" value="maskPen"/>
      <inkml:brushProperty name="ignorePressure" value="1"/>
    </inkml:brush>
  </inkml:definitions>
  <inkml:trace contextRef="#ctx0" brushRef="#br0">0 1,'3'0,"4"0,4 0,3 0,2 0,4 0,-1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1:13:46.251"/>
    </inkml:context>
    <inkml:brush xml:id="br0">
      <inkml:brushProperty name="width" value="0.4" units="cm"/>
      <inkml:brushProperty name="height" value="0.8" units="cm"/>
      <inkml:brushProperty name="color" value="#FF8517"/>
      <inkml:brushProperty name="transparency" value="86"/>
      <inkml:brushProperty name="tip" value="rectangle"/>
      <inkml:brushProperty name="rasterOp" value="maskPen"/>
      <inkml:brushProperty name="ignorePressure" value="1"/>
    </inkml:brush>
  </inkml:definitions>
  <inkml:trace contextRef="#ctx0" brushRef="#br0">0 3,'153'-2,"155"4,297 6,-364-10,-183 5,77 13,-69-9,133-5,-103-3,92-6,994 7,-1072-13,-104 13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1:37:34.64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35 66,'0'8,"1"-4,-1 1,0 0,0-1,0 1,-1 0,0-1,0 1,0 0,0-1,-1 1,-2 4,2-14,1-1,-1 0,1 1,0-1,1 0,-1-6,1-2,-1 0,-1 1,0-1,-6-19,4 110,5 883,1-919,13 73,-8-74,4 78,-12 151,1-253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1:37:36.95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1:41:47.90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0,'968'0,"-930"0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1:41:47.90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0,'968'0,"-930"0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2:02:03.96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2:02:05.53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0,'9'160,"-4"-81,-3-57,-1 0,0 0,-1 0,-6 31,1-13,1-1,1 58,3-89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2:02:07.05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0,'1'1,"0"0,-1-1,1 1,0 0,-1 0,1 0,0 0,-1 0,1 0,-1 0,1 0,-1 0,0 0,0 0,1 0,-1 0,0 0,0 0,0 0,0 0,0 0,0 2,0 31,0-30,9 217,-18 69,9-282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11:56:02.477"/>
    </inkml:context>
    <inkml:brush xml:id="br0">
      <inkml:brushProperty name="width" value="0.5" units="cm"/>
      <inkml:brushProperty name="height" value="1" units="cm"/>
      <inkml:brushProperty name="color" value="#00B44B"/>
      <inkml:brushProperty name="transparency" value="84"/>
      <inkml:brushProperty name="tip" value="rectangle"/>
      <inkml:brushProperty name="rasterOp" value="maskPen"/>
      <inkml:brushProperty name="ignorePressure" value="1"/>
    </inkml:brush>
  </inkml:definitions>
  <inkml:trace contextRef="#ctx0" brushRef="#br0">63 1,'1'1161,"-1"-1124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2:02:08.9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0,'9'276,"-11"-181,4 100,7-90,-9-97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2:02:31.33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36 0,'-2'84,"4"87,-1-160,2 30,-1-1,-6 79,-7 16,2 247,0-121,0-68,9-184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2:02:35.18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1,'0'1,"0"1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2:02:43.41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2 1,'-2'106,"5"115,5-163,-4-33,1 45,-5 536,-9-483,0-53,9-62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2:02:51.62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2:02:59.48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18 0,'2'22,"0"-1,2 1,7 24,-2-4,-7-29,-1 1,0 0,-1-1,0 1,-1-1,-1 1,0-1,-1 1,-9 23,3-4,6-14,0 1,2 0,0 0,3 37,-1-33,0 0,-5 44,-1-29,3 0,4 73,-1 36,-9-46,8 168,8-214,-5-39,0 0,0 28,-3-15,0-21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2:44:07.45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9,'113'2,"119"-4,-144-6,159 8,364 11,-375-14,-228 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2:48:33.96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9,'113'2,"119"-4,-144-6,159 8,364 11,-375-14,-228 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2:48:38.75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9,'113'2,"119"-4,-144-6,159 8,364 11,-375-14,-228 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2:48:38.94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9,'113'2,"119"-4,-144-6,159 8,364 11,-375-14,-228 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11:56:05.335"/>
    </inkml:context>
    <inkml:brush xml:id="br0">
      <inkml:brushProperty name="width" value="0.5" units="cm"/>
      <inkml:brushProperty name="height" value="1" units="cm"/>
      <inkml:brushProperty name="color" value="#00B44B"/>
      <inkml:brushProperty name="transparency" value="84"/>
      <inkml:brushProperty name="tip" value="rectangle"/>
      <inkml:brushProperty name="rasterOp" value="maskPen"/>
      <inkml:brushProperty name="ignorePressure" value="1"/>
    </inkml:brush>
  </inkml:definitions>
  <inkml:trace contextRef="#ctx0" brushRef="#br0">1 1,'0'989,"0"-958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00:03.34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9,'113'2,"119"-4,-144-6,159 8,364 11,-375-14,-228 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44:55.81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1,'468'0,"-461"0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45:57.84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1,'65'-1,"69"3,19 1,-8 0,263 5,-262-9,-139 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46:53.23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24,'207'-7,"-92"-2,-96 7,47-3,108 6,-62 1,664-2,-770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47:02.09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7,'151'2,"155"-4,-42-5,-258 7</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54:23.07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27,'642'7,"-461"-21,266 14,-270-6,-70 8,112-4,-111-11,8 13,-110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54:26.85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35,'352'-7,"-98"-5,551-3,-549 16,-250-1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54:30.65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19,'0'-1,"1"-1,2-1,1 0,0-2,0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54:36.16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0,'144'14,"19"-20,119 5,-29 8,-223-7,-23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54:41.18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7,'105'2,"108"-4,-62-4,-144 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16:37:23.52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0,'1140'0,"-1126"0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54:52.69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13,'144'-8,"-98"4,82 3,-123 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54:54.54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21,'34'1,"1"-3,-1-1,51-10,-75 11,0 1,0 1,0-1,11 2,1 0,-16-1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54:57.387"/>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1,'1'0,"2"0,1 0,2 0,1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57:38.93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14,'675'0,"-368"6,71-13,-79 14,-202-6,133 18,-125-8,204-7,-166-6,-72-8,-56 7,0 0,29-1,155 6,288-4,5-17,235 11,-507 9,-104 4,-61-2,75-4,101-13,-226 14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57:44.43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57:58.30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0,'450'0,"-444"0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58:00.57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14,'307'-13,"-277"13,-24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3:58:04.137"/>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35,'86'-6,"179"-8,-84 2,10 10,-100 3,-86-1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29:51.61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30:12.54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16:37:23.527"/>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75,'1503'0,"-1325"6,543-6,-562 7,15-7,-167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30:21.71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30:21.71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30:37.98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30:37.98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30:49.71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30:49.71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30:54.81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30:54.81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49:57.23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10,'186'-10,"-178"11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49:59.35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0,'247'0,"-239"0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16:42:55.695"/>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53,'62'3,"-38"-2,0 0,1-1,33-5,-36 0,-11 3,0-1,0 2,19-1,246-5,-38-6,-49 16,190-6,-167-10,-196 12,388-5,27 13,-303-7,-6 13,-53-14,100 2,-63 7,164-9,298-8,-344 11,-58 5,332-7,-492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0:03.55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1,'212'0,"-205"0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0:06.48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1,'3'0,"3"0,1 0,2 0,-2 1,1 1,-1 0,1 0,0-1,-1-1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0:07.68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0,'2'2,"3"0,2 0,2-1,1 0,0 0,-1 1,1 0,-1 0,0-1,-1 2,-1-1,0 1,1-2,2 0,0 0,-2-1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0:14.31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9,'395'-6,"218"4,-440 9,99 3,-252-10,1 1,0-2,1 0,-1-1,25-6,-41 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04.20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 0,'-1'40,"-1"-27,2-1,0 1,0 0,1-1,0 1,2-1,-1 1,1-1,6 15,-3-13,-1 0,0 0,-1 1,0-1,-2 1,3 28,-7 95,-1-54,3 3557,-1-3627,-1-1,0 0,-1 0,0 0,-7 16,5-13,0 0,1-1,-3 20,4 273,6-161,-3 237,1-373,0 0,1-1,0 1,1-1,0 0,6 13,-4-12,-1 1,-1 0,1-1,-2 1,2 13,-5 173,2 14,9-128,-5-50,2 53,-8 1232,2-1285,8 43,-4-44,1 49,-7 129,1-193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09.44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0,'0'4,"3"0,2 4,-1 5,0 2,-1 3,-2 3,0-4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13.21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44 4252,'19'-82,"-14"-255,-8 182,3-2261,-2 2388,-7-46,4 46,-1-49,5 23,-14-83,9 64,2 1,7-75,-1 24,-1 61,1 17,-3 1,-1 0,-10-51,8 67,1 0,1-57,2 67</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19.99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65 19,'2'45,"0"-33,-1 1,-1-1,0 1,-1-1,0 1,0-1,-2 0,-4 16,7-28,0 1,0-1,0 1,0 0,0-1,-1 1,1-1,0 0,0 1,-1-1,1 1,0-1,-1 1,1-1,-1 0,1 1,0-1,-1 0,1 1,-1-1,1 0,-1 1,1-1,-1 0,1 0,-1 0,1 0,-1 1,1-1,-1 0,1 0,-1 0,0 0,0 0,-12-17,-3-33,15 47,-3-19,0 0,2 0,0-39,2 56,0 9,0 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23.43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24.14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8T20:28:35.23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53,'62'3,"-38"-2,0 0,1-1,33-5,-36 0,-11 3,0-1,0 2,19-1,246-5,-38-6,-49 16,190-6,-167-10,-196 12,388-5,27 13,-303-7,-6 13,-53-14,100 2,-63 7,164-9,298-8,-344 11,-58 5,332-7,-492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27.17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0,'0'4,"0"4,0 5,0 4,0 2,0 6,0 1,0 1,0-1,0-2,0-1,0-4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 0,'-1'40,"-1"-27,2-1,0 1,0 0,1-1,0 1,2-1,-1 1,1-1,6 15,-3-13,-1 0,0 0,-1 1,0-1,-2 1,3 28,-7 95,-1-54,3 3557,-1-3627,-1-1,0 0,-1 0,0 0,-7 16,5-13,0 0,1-1,-3 20,4 273,6-161,-3 237,1-373,0 0,1-1,0 1,1-1,0 0,6 13,-4-12,-1 1,-1 0,1-1,-2 1,2 13,-5 173,2 14,9-128,-5-50,2 53,-8 1232,2-1285,8 43,-4-44,1 49,-7 129,1-193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0,'0'4,"3"0,2 4,-1 5,0 2,-1 3,-2 3,0-4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44 4252,'19'-82,"-14"-255,-8 182,3-2261,-2 2388,-7-46,4 46,-1-49,5 23,-14-83,9 64,2 1,7-75,-1 24,-1 61,1 17,-3 1,-1 0,-10-51,8 67,1 0,1-57,2 67</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65 19,'2'45,"0"-33,-1 1,-1-1,0 1,-1-1,0 1,0-1,-2 0,-4 16,7-28,0 1,0-1,0 1,0 0,0-1,-1 1,1-1,0 0,0 1,-1-1,1 1,0-1,-1 1,1-1,-1 0,1 1,0-1,-1 0,1 1,-1-1,1 0,-1 1,1-1,-1 0,1 0,-1 0,1 0,-1 1,1-1,-1 0,1 0,-1 0,0 0,0 0,-12-17,-3-33,15 47,-3-19,0 0,2 0,0-39,2 56,0 9,0 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7"/>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38.13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0,'0'4,"0"4,0 5,0 4,0 2,0 6,0 1,0 1,0-1,0-2,0-1,0-4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 0,'-1'40,"-1"-27,2-1,0 1,0 0,1-1,0 1,2-1,-1 1,1-1,6 15,-3-13,-1 0,0 0,-1 1,0-1,-2 1,3 28,-7 95,-1-54,3 3557,-1-3627,-1-1,0 0,-1 0,0 0,-7 16,5-13,0 0,1-1,-3 20,4 273,6-161,-3 237,1-373,0 0,1-1,0 1,1-1,0 0,6 13,-4-12,-1 1,-1 0,1-1,-2 1,2 13,-5 173,2 14,9-128,-5-50,2 53,-8 1232,2-1285,8 43,-4-44,1 49,-7 129,1-193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04:57:48.18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0,'0'4,"3"0,2 4,-1 5,0 2,-1 3,-2 3,0-4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FB252B-BE55-4EEB-B742-DE387EA7CE17}" type="datetimeFigureOut">
              <a:rPr lang="en-NL" smtClean="0"/>
              <a:t>20/12/2022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FA572-FFE5-42EA-89D2-981E20F634AF}" type="slidenum">
              <a:rPr lang="en-NL" smtClean="0"/>
              <a:t>‹#›</a:t>
            </a:fld>
            <a:endParaRPr lang="en-NL"/>
          </a:p>
        </p:txBody>
      </p:sp>
    </p:spTree>
    <p:extLst>
      <p:ext uri="{BB962C8B-B14F-4D97-AF65-F5344CB8AC3E}">
        <p14:creationId xmlns:p14="http://schemas.microsoft.com/office/powerpoint/2010/main" val="2444387560"/>
      </p:ext>
    </p:extLst>
  </p:cSld>
  <p:clrMap bg1="lt1" tx1="dk1" bg2="lt2" tx2="dk2" accent1="accent1" accent2="accent2" accent3="accent3" accent4="accent4" accent5="accent5" accent6="accent6" hlink="hlink" folHlink="folHlink"/>
  <p:notesStyle>
    <a:lvl1pPr marL="0" algn="l" defTabSz="914034" rtl="0" eaLnBrk="1" latinLnBrk="0" hangingPunct="1">
      <a:defRPr sz="1200" kern="1200">
        <a:solidFill>
          <a:schemeClr val="tx1"/>
        </a:solidFill>
        <a:latin typeface="+mn-lt"/>
        <a:ea typeface="+mn-ea"/>
        <a:cs typeface="+mn-cs"/>
      </a:defRPr>
    </a:lvl1pPr>
    <a:lvl2pPr marL="457020" algn="l" defTabSz="914034" rtl="0" eaLnBrk="1" latinLnBrk="0" hangingPunct="1">
      <a:defRPr sz="1200" kern="1200">
        <a:solidFill>
          <a:schemeClr val="tx1"/>
        </a:solidFill>
        <a:latin typeface="+mn-lt"/>
        <a:ea typeface="+mn-ea"/>
        <a:cs typeface="+mn-cs"/>
      </a:defRPr>
    </a:lvl2pPr>
    <a:lvl3pPr marL="914034" algn="l" defTabSz="914034" rtl="0" eaLnBrk="1" latinLnBrk="0" hangingPunct="1">
      <a:defRPr sz="1200" kern="1200">
        <a:solidFill>
          <a:schemeClr val="tx1"/>
        </a:solidFill>
        <a:latin typeface="+mn-lt"/>
        <a:ea typeface="+mn-ea"/>
        <a:cs typeface="+mn-cs"/>
      </a:defRPr>
    </a:lvl3pPr>
    <a:lvl4pPr marL="1371052" algn="l" defTabSz="914034" rtl="0" eaLnBrk="1" latinLnBrk="0" hangingPunct="1">
      <a:defRPr sz="1200" kern="1200">
        <a:solidFill>
          <a:schemeClr val="tx1"/>
        </a:solidFill>
        <a:latin typeface="+mn-lt"/>
        <a:ea typeface="+mn-ea"/>
        <a:cs typeface="+mn-cs"/>
      </a:defRPr>
    </a:lvl4pPr>
    <a:lvl5pPr marL="1828069" algn="l" defTabSz="914034" rtl="0" eaLnBrk="1" latinLnBrk="0" hangingPunct="1">
      <a:defRPr sz="1200" kern="1200">
        <a:solidFill>
          <a:schemeClr val="tx1"/>
        </a:solidFill>
        <a:latin typeface="+mn-lt"/>
        <a:ea typeface="+mn-ea"/>
        <a:cs typeface="+mn-cs"/>
      </a:defRPr>
    </a:lvl5pPr>
    <a:lvl6pPr marL="2285088" algn="l" defTabSz="914034" rtl="0" eaLnBrk="1" latinLnBrk="0" hangingPunct="1">
      <a:defRPr sz="1200" kern="1200">
        <a:solidFill>
          <a:schemeClr val="tx1"/>
        </a:solidFill>
        <a:latin typeface="+mn-lt"/>
        <a:ea typeface="+mn-ea"/>
        <a:cs typeface="+mn-cs"/>
      </a:defRPr>
    </a:lvl6pPr>
    <a:lvl7pPr marL="2742106" algn="l" defTabSz="914034" rtl="0" eaLnBrk="1" latinLnBrk="0" hangingPunct="1">
      <a:defRPr sz="1200" kern="1200">
        <a:solidFill>
          <a:schemeClr val="tx1"/>
        </a:solidFill>
        <a:latin typeface="+mn-lt"/>
        <a:ea typeface="+mn-ea"/>
        <a:cs typeface="+mn-cs"/>
      </a:defRPr>
    </a:lvl7pPr>
    <a:lvl8pPr marL="3199119" algn="l" defTabSz="914034" rtl="0" eaLnBrk="1" latinLnBrk="0" hangingPunct="1">
      <a:defRPr sz="1200" kern="1200">
        <a:solidFill>
          <a:schemeClr val="tx1"/>
        </a:solidFill>
        <a:latin typeface="+mn-lt"/>
        <a:ea typeface="+mn-ea"/>
        <a:cs typeface="+mn-cs"/>
      </a:defRPr>
    </a:lvl8pPr>
    <a:lvl9pPr marL="3656138" algn="l" defTabSz="9140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br>
              <a:rPr lang="en-US" dirty="0"/>
            </a:br>
            <a:r>
              <a:rPr lang="en-US" dirty="0"/>
              <a:t>My thesis is titled</a:t>
            </a:r>
            <a:r>
              <a:rPr lang="en-US" b="0" dirty="0"/>
              <a:t>: “</a:t>
            </a:r>
            <a:r>
              <a:rPr lang="en-GB" sz="1200" b="0" i="1" dirty="0">
                <a:solidFill>
                  <a:srgbClr val="00A6D6"/>
                </a:solidFill>
                <a:latin typeface="Arial" panose="020B0604020202020204" pitchFamily="34" charset="0"/>
                <a:cs typeface="Arial" panose="020B0604020202020204" pitchFamily="34" charset="0"/>
              </a:rPr>
              <a:t>Exploring Copula-Based Models for the Stochastic Simulation of Information Retrieval Evaluation Data</a:t>
            </a:r>
            <a:r>
              <a:rPr lang="en-GB" sz="1200" b="0" dirty="0">
                <a:solidFill>
                  <a:srgbClr val="00A6D6"/>
                </a:solidFill>
                <a:latin typeface="Arial" panose="020B0604020202020204" pitchFamily="34" charset="0"/>
                <a:cs typeface="Arial" panose="020B0604020202020204" pitchFamily="34" charset="0"/>
              </a:rPr>
              <a:t>”, and is supervised by Dr. Urbano.</a:t>
            </a:r>
            <a:endParaRPr lang="en-NL" b="0" dirty="0"/>
          </a:p>
        </p:txBody>
      </p:sp>
      <p:sp>
        <p:nvSpPr>
          <p:cNvPr id="4" name="Slide Number Placeholder 3"/>
          <p:cNvSpPr>
            <a:spLocks noGrp="1"/>
          </p:cNvSpPr>
          <p:nvPr>
            <p:ph type="sldNum" sz="quarter" idx="5"/>
          </p:nvPr>
        </p:nvSpPr>
        <p:spPr/>
        <p:txBody>
          <a:bodyPr/>
          <a:lstStyle/>
          <a:p>
            <a:fld id="{503FA572-FFE5-42EA-89D2-981E20F634AF}" type="slidenum">
              <a:rPr lang="en-NL" smtClean="0"/>
              <a:t>1</a:t>
            </a:fld>
            <a:endParaRPr lang="en-NL"/>
          </a:p>
        </p:txBody>
      </p:sp>
    </p:spTree>
    <p:extLst>
      <p:ext uri="{BB962C8B-B14F-4D97-AF65-F5344CB8AC3E}">
        <p14:creationId xmlns:p14="http://schemas.microsoft.com/office/powerpoint/2010/main" val="575066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 one side, the main criticism of Urbano and his group, aimed at Parapar and his group, is that in order to study the </a:t>
            </a:r>
            <a:r>
              <a:rPr lang="en-GB" sz="1200" b="0" i="0" u="none" strike="noStrike" baseline="0" dirty="0">
                <a:latin typeface="ArialMT"/>
              </a:rPr>
              <a:t>tests ”one needs to simulate new topics for the same systems”.</a:t>
            </a:r>
          </a:p>
          <a:p>
            <a:endParaRPr lang="en-GB" sz="1200" b="0" i="0" u="none" strike="noStrike" baseline="0" dirty="0">
              <a:latin typeface="ArialMT"/>
            </a:endParaRPr>
          </a:p>
          <a:p>
            <a:r>
              <a:rPr lang="en-GB" sz="1200" b="0" i="0" u="none" strike="noStrike" baseline="0" dirty="0">
                <a:latin typeface="ArialMT"/>
              </a:rPr>
              <a:t>This is because statistical significance tests deal with errors due to the sampling of topics.</a:t>
            </a:r>
          </a:p>
          <a:p>
            <a:endParaRPr lang="en-GB" sz="1200" b="0" i="0" u="none" strike="noStrike" baseline="0" dirty="0">
              <a:latin typeface="ArialMT"/>
            </a:endParaRPr>
          </a:p>
          <a:p>
            <a:r>
              <a:rPr lang="en-GB" sz="1200" b="0" i="0" u="none" strike="noStrike" baseline="0" dirty="0">
                <a:latin typeface="ArialMT"/>
              </a:rPr>
              <a:t>On the other side, </a:t>
            </a:r>
            <a:r>
              <a:rPr lang="en-GB" sz="1200" dirty="0"/>
              <a:t>the main criticism of Parapar and his group, aimed at Urbano and his group, is that the </a:t>
            </a:r>
            <a:r>
              <a:rPr lang="en-GB" sz="1200" i="0" dirty="0"/>
              <a:t>“</a:t>
            </a:r>
            <a:r>
              <a:rPr lang="en-GB" sz="2800" i="0" dirty="0">
                <a:latin typeface="ArialMT"/>
              </a:rPr>
              <a:t>quality of the simulation is unknown”.</a:t>
            </a:r>
          </a:p>
          <a:p>
            <a:endParaRPr lang="en-GB" sz="2800" i="0" dirty="0">
              <a:latin typeface="ArialMT"/>
            </a:endParaRPr>
          </a:p>
          <a:p>
            <a:r>
              <a:rPr lang="en-GB" sz="2800" b="0" i="0" u="none" strike="noStrike" baseline="0" dirty="0">
                <a:latin typeface="ArialMT"/>
              </a:rPr>
              <a:t>For example, it could be that the simulation is biased towards specific tests.</a:t>
            </a:r>
            <a:br>
              <a:rPr lang="en-GB" sz="1200" b="0" i="0" u="none" strike="noStrike" baseline="0" dirty="0">
                <a:latin typeface="ArialMT"/>
              </a:rPr>
            </a:br>
            <a:endParaRPr lang="en-GB" sz="1200" b="0" i="0" u="none" strike="noStrike" baseline="0" dirty="0">
              <a:latin typeface="ArialMT"/>
            </a:endParaRPr>
          </a:p>
        </p:txBody>
      </p:sp>
      <p:sp>
        <p:nvSpPr>
          <p:cNvPr id="4" name="Slide Number Placeholder 3"/>
          <p:cNvSpPr>
            <a:spLocks noGrp="1"/>
          </p:cNvSpPr>
          <p:nvPr>
            <p:ph type="sldNum" sz="quarter" idx="5"/>
          </p:nvPr>
        </p:nvSpPr>
        <p:spPr/>
        <p:txBody>
          <a:bodyPr/>
          <a:lstStyle/>
          <a:p>
            <a:fld id="{503FA572-FFE5-42EA-89D2-981E20F634AF}" type="slidenum">
              <a:rPr lang="en-NL" smtClean="0"/>
              <a:t>10</a:t>
            </a:fld>
            <a:endParaRPr lang="en-NL"/>
          </a:p>
        </p:txBody>
      </p:sp>
    </p:spTree>
    <p:extLst>
      <p:ext uri="{BB962C8B-B14F-4D97-AF65-F5344CB8AC3E}">
        <p14:creationId xmlns:p14="http://schemas.microsoft.com/office/powerpoint/2010/main" val="144777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baseline="0" dirty="0">
                <a:latin typeface="ArialMT"/>
              </a:rPr>
              <a:t>This is precisely the objective of this thesis; to provide some empirical evidence regarding the quality of the simulation used by Urbano and his group.</a:t>
            </a:r>
          </a:p>
          <a:p>
            <a:endParaRPr lang="en-GB" sz="1200" b="0" i="0" u="none" strike="noStrike" baseline="0" dirty="0">
              <a:latin typeface="ArialMT"/>
            </a:endParaRPr>
          </a:p>
          <a:p>
            <a:r>
              <a:rPr lang="en-GB" sz="1200" b="0" i="0" u="none" strike="noStrike" baseline="0" dirty="0">
                <a:latin typeface="ArialMT"/>
              </a:rPr>
              <a:t>If the simulation is realistic, then the recommendations made regarding the t-test being optimal, should be accurate.</a:t>
            </a:r>
          </a:p>
          <a:p>
            <a:endParaRPr lang="en-GB" sz="1200" b="0" i="0" u="none" strike="noStrike" baseline="0" dirty="0">
              <a:latin typeface="ArialMT"/>
            </a:endParaRPr>
          </a:p>
          <a:p>
            <a:r>
              <a:rPr lang="en-GB" sz="1200" b="0" i="0" u="none" strike="noStrike" baseline="0" dirty="0">
                <a:latin typeface="ArialMT"/>
              </a:rPr>
              <a:t>We explore the questions “how good is the simulation?” and “how can we improve it?”</a:t>
            </a:r>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11</a:t>
            </a:fld>
            <a:endParaRPr lang="en-NL"/>
          </a:p>
        </p:txBody>
      </p:sp>
    </p:spTree>
    <p:extLst>
      <p:ext uri="{BB962C8B-B14F-4D97-AF65-F5344CB8AC3E}">
        <p14:creationId xmlns:p14="http://schemas.microsoft.com/office/powerpoint/2010/main" val="389566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As we mentioned, the simulation used by Urbano and his group, uses existing collections of system scores, to fit a model.</a:t>
            </a:r>
          </a:p>
          <a:p>
            <a:pPr algn="l"/>
            <a:endParaRPr lang="en-US" sz="1800" b="0" i="0" u="none" strike="noStrike" baseline="0" dirty="0">
              <a:latin typeface="ArialMT"/>
            </a:endParaRPr>
          </a:p>
          <a:p>
            <a:pPr marL="0" marR="0" lvl="0" indent="0" algn="l" defTabSz="914034" rtl="0" eaLnBrk="1" fontAlgn="auto" latinLnBrk="0" hangingPunct="1">
              <a:lnSpc>
                <a:spcPct val="100000"/>
              </a:lnSpc>
              <a:spcBef>
                <a:spcPts val="0"/>
              </a:spcBef>
              <a:spcAft>
                <a:spcPts val="0"/>
              </a:spcAft>
              <a:buClrTx/>
              <a:buSzTx/>
              <a:buFontTx/>
              <a:buNone/>
              <a:tabLst/>
              <a:defRPr/>
            </a:pPr>
            <a:r>
              <a:rPr lang="en-GB" sz="1800" b="0" i="0" u="none" strike="noStrike" baseline="0" dirty="0">
                <a:latin typeface="ArialMT"/>
              </a:rPr>
              <a:t>In this example, we see the case of only two systems A and B for simplicity. </a:t>
            </a:r>
          </a:p>
          <a:p>
            <a:pPr marL="0" marR="0" lvl="0" indent="0" algn="l" defTabSz="914034" rtl="0" eaLnBrk="1" fontAlgn="auto" latinLnBrk="0" hangingPunct="1">
              <a:lnSpc>
                <a:spcPct val="100000"/>
              </a:lnSpc>
              <a:spcBef>
                <a:spcPts val="0"/>
              </a:spcBef>
              <a:spcAft>
                <a:spcPts val="0"/>
              </a:spcAft>
              <a:buClrTx/>
              <a:buSzTx/>
              <a:buFontTx/>
              <a:buNone/>
              <a:tabLst/>
              <a:defRPr/>
            </a:pPr>
            <a:endParaRPr lang="el-GR" sz="1800" b="0" i="0" u="none" strike="noStrike" baseline="0" dirty="0">
              <a:latin typeface="ArialMT"/>
            </a:endParaRPr>
          </a:p>
          <a:p>
            <a:pPr marL="0" marR="0" lvl="0" indent="0" algn="l" defTabSz="914034"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ArialMT"/>
              </a:rPr>
              <a:t>The model has two separate components.</a:t>
            </a:r>
            <a:endParaRPr lang="en-NL" sz="1800" dirty="0"/>
          </a:p>
        </p:txBody>
      </p:sp>
      <p:sp>
        <p:nvSpPr>
          <p:cNvPr id="4" name="Slide Number Placeholder 3"/>
          <p:cNvSpPr>
            <a:spLocks noGrp="1"/>
          </p:cNvSpPr>
          <p:nvPr>
            <p:ph type="sldNum" sz="quarter" idx="5"/>
          </p:nvPr>
        </p:nvSpPr>
        <p:spPr/>
        <p:txBody>
          <a:bodyPr/>
          <a:lstStyle/>
          <a:p>
            <a:fld id="{503FA572-FFE5-42EA-89D2-981E20F634AF}" type="slidenum">
              <a:rPr lang="en-NL" smtClean="0"/>
              <a:t>12</a:t>
            </a:fld>
            <a:endParaRPr lang="en-NL"/>
          </a:p>
        </p:txBody>
      </p:sp>
    </p:spTree>
    <p:extLst>
      <p:ext uri="{BB962C8B-B14F-4D97-AF65-F5344CB8AC3E}">
        <p14:creationId xmlns:p14="http://schemas.microsoft.com/office/powerpoint/2010/main" val="3656791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sz="1800" b="0" i="0" u="none" strike="noStrike" baseline="0" dirty="0">
                <a:latin typeface="ArialMT"/>
              </a:rPr>
              <a:t>Firstly, there is one </a:t>
            </a:r>
            <a:r>
              <a:rPr lang="en-US" sz="1800" b="0" i="0" u="none" strike="noStrike" baseline="0" dirty="0">
                <a:latin typeface="Arial-ItalicMT"/>
              </a:rPr>
              <a:t>marginal </a:t>
            </a:r>
            <a:r>
              <a:rPr lang="en-GB" sz="1800" b="0" i="0" u="none" strike="noStrike" baseline="0" dirty="0">
                <a:latin typeface="ArialMT"/>
              </a:rPr>
              <a:t>model for each system, which models the individual, univariate, distribution of scores of the system, regardless of the other systems.</a:t>
            </a:r>
          </a:p>
        </p:txBody>
      </p:sp>
      <p:sp>
        <p:nvSpPr>
          <p:cNvPr id="4" name="Slide Number Placeholder 3"/>
          <p:cNvSpPr>
            <a:spLocks noGrp="1"/>
          </p:cNvSpPr>
          <p:nvPr>
            <p:ph type="sldNum" sz="quarter" idx="5"/>
          </p:nvPr>
        </p:nvSpPr>
        <p:spPr/>
        <p:txBody>
          <a:bodyPr/>
          <a:lstStyle/>
          <a:p>
            <a:fld id="{503FA572-FFE5-42EA-89D2-981E20F634AF}" type="slidenum">
              <a:rPr lang="en-NL" smtClean="0"/>
              <a:t>13</a:t>
            </a:fld>
            <a:endParaRPr lang="en-NL"/>
          </a:p>
        </p:txBody>
      </p:sp>
    </p:spTree>
    <p:extLst>
      <p:ext uri="{BB962C8B-B14F-4D97-AF65-F5344CB8AC3E}">
        <p14:creationId xmlns:p14="http://schemas.microsoft.com/office/powerpoint/2010/main" val="1126890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GB" sz="1800" b="0" i="0" u="none" strike="noStrike" baseline="0" dirty="0">
                <a:latin typeface="ArialMT"/>
              </a:rPr>
              <a:t>This adds flexibility to the model, because the marginal distribution of each system can be modeled using a different distribution family. </a:t>
            </a:r>
          </a:p>
          <a:p>
            <a:pPr marL="0" indent="0" algn="l">
              <a:buFont typeface="Arial" panose="020B0604020202020204" pitchFamily="34" charset="0"/>
              <a:buNone/>
            </a:pPr>
            <a:endParaRPr lang="en-GB" sz="1800" b="0" i="0" u="none" strike="noStrike" baseline="0" dirty="0">
              <a:latin typeface="ArialMT"/>
            </a:endParaRPr>
          </a:p>
          <a:p>
            <a:pPr marL="0" indent="0" algn="l">
              <a:buFont typeface="Arial" panose="020B0604020202020204" pitchFamily="34" charset="0"/>
              <a:buNone/>
            </a:pPr>
            <a:r>
              <a:rPr lang="en-GB" sz="1800" b="0" i="0" u="none" strike="noStrike" baseline="0" dirty="0">
                <a:latin typeface="ArialMT"/>
              </a:rPr>
              <a:t>For example, the scores of one system can be modeled using the normal distribution, and the scores of another system can be modeled using the beta distribution.</a:t>
            </a:r>
          </a:p>
          <a:p>
            <a:pPr marL="0" indent="0" algn="l">
              <a:buFont typeface="Arial" panose="020B0604020202020204" pitchFamily="34" charset="0"/>
              <a:buNone/>
            </a:pPr>
            <a:endParaRPr lang="en-GB" sz="1800" b="0" i="0" u="none" strike="noStrike" baseline="0" dirty="0">
              <a:latin typeface="ArialMT"/>
            </a:endParaRPr>
          </a:p>
          <a:p>
            <a:pPr marL="0" indent="0" algn="l">
              <a:buFont typeface="Arial" panose="020B0604020202020204" pitchFamily="34" charset="0"/>
              <a:buNone/>
            </a:pPr>
            <a:r>
              <a:rPr lang="en-GB" sz="1800" b="0" i="0" u="none" strike="noStrike" baseline="0" dirty="0">
                <a:latin typeface="ArialMT"/>
              </a:rPr>
              <a:t>This is important for IR evaluation data, because systems scores don’t follow any specific distribution family.</a:t>
            </a:r>
          </a:p>
          <a:p>
            <a:pPr marL="0" indent="0" algn="l">
              <a:buFont typeface="Arial" panose="020B0604020202020204" pitchFamily="34" charset="0"/>
              <a:buNone/>
            </a:pPr>
            <a:endParaRPr lang="en-GB" sz="1800" b="0" i="0" u="none" strike="noStrike" baseline="0" dirty="0">
              <a:latin typeface="ArialMT"/>
            </a:endParaRPr>
          </a:p>
          <a:p>
            <a:pPr marL="0" indent="0" algn="l">
              <a:buFont typeface="Arial" panose="020B0604020202020204" pitchFamily="34" charset="0"/>
              <a:buNone/>
            </a:pPr>
            <a:endParaRPr lang="en-GB" sz="1800" b="0" i="0" u="none" strike="noStrike" baseline="0" dirty="0">
              <a:latin typeface="ArialMT"/>
            </a:endParaRPr>
          </a:p>
        </p:txBody>
      </p:sp>
      <p:sp>
        <p:nvSpPr>
          <p:cNvPr id="4" name="Slide Number Placeholder 3"/>
          <p:cNvSpPr>
            <a:spLocks noGrp="1"/>
          </p:cNvSpPr>
          <p:nvPr>
            <p:ph type="sldNum" sz="quarter" idx="5"/>
          </p:nvPr>
        </p:nvSpPr>
        <p:spPr/>
        <p:txBody>
          <a:bodyPr/>
          <a:lstStyle/>
          <a:p>
            <a:fld id="{503FA572-FFE5-42EA-89D2-981E20F634AF}" type="slidenum">
              <a:rPr lang="en-NL" smtClean="0"/>
              <a:t>14</a:t>
            </a:fld>
            <a:endParaRPr lang="en-NL"/>
          </a:p>
        </p:txBody>
      </p:sp>
    </p:spTree>
    <p:extLst>
      <p:ext uri="{BB962C8B-B14F-4D97-AF65-F5344CB8AC3E}">
        <p14:creationId xmlns:p14="http://schemas.microsoft.com/office/powerpoint/2010/main" val="2854911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GB" sz="1800" b="0" i="0" u="none" strike="noStrike" baseline="0" dirty="0">
                <a:latin typeface="ArialMT"/>
              </a:rPr>
              <a:t>The second component of the simulation, is a copula</a:t>
            </a:r>
            <a:r>
              <a:rPr lang="en-GB" sz="1800" b="0" i="0" u="none" strike="noStrike" baseline="0" dirty="0">
                <a:latin typeface="Arial-ItalicMT"/>
              </a:rPr>
              <a:t>,</a:t>
            </a:r>
            <a:r>
              <a:rPr lang="en-GB" sz="1800" b="0" i="1" u="none" strike="noStrike" baseline="0" dirty="0">
                <a:latin typeface="Arial-ItalicMT"/>
              </a:rPr>
              <a:t> </a:t>
            </a:r>
            <a:r>
              <a:rPr lang="en-GB" sz="1800" b="0" i="0" u="none" strike="noStrike" baseline="0" dirty="0">
                <a:latin typeface="ArialMT"/>
              </a:rPr>
              <a:t>that models the dependence among systems, meaning, how they tend to perform on the same topic.</a:t>
            </a:r>
          </a:p>
          <a:p>
            <a:pPr marL="0" indent="0" algn="l">
              <a:buFont typeface="Arial" panose="020B0604020202020204" pitchFamily="34" charset="0"/>
              <a:buNone/>
            </a:pPr>
            <a:endParaRPr lang="en-GB" sz="1800" b="0" i="0" u="none" strike="noStrike" baseline="0" dirty="0">
              <a:latin typeface="ArialMT"/>
            </a:endParaRPr>
          </a:p>
          <a:p>
            <a:pPr marL="285750" indent="-285750" algn="l">
              <a:buFont typeface="Arial" panose="020B0604020202020204" pitchFamily="34" charset="0"/>
              <a:buChar char="•"/>
            </a:pPr>
            <a:endParaRPr lang="en-GB" sz="1800" b="0" i="0" u="none" strike="noStrike" baseline="0" dirty="0">
              <a:latin typeface="ArialMT"/>
            </a:endParaRPr>
          </a:p>
        </p:txBody>
      </p:sp>
      <p:sp>
        <p:nvSpPr>
          <p:cNvPr id="4" name="Slide Number Placeholder 3"/>
          <p:cNvSpPr>
            <a:spLocks noGrp="1"/>
          </p:cNvSpPr>
          <p:nvPr>
            <p:ph type="sldNum" sz="quarter" idx="5"/>
          </p:nvPr>
        </p:nvSpPr>
        <p:spPr/>
        <p:txBody>
          <a:bodyPr/>
          <a:lstStyle/>
          <a:p>
            <a:fld id="{503FA572-FFE5-42EA-89D2-981E20F634AF}" type="slidenum">
              <a:rPr lang="en-NL" smtClean="0"/>
              <a:t>15</a:t>
            </a:fld>
            <a:endParaRPr lang="en-NL"/>
          </a:p>
        </p:txBody>
      </p:sp>
    </p:spTree>
    <p:extLst>
      <p:ext uri="{BB962C8B-B14F-4D97-AF65-F5344CB8AC3E}">
        <p14:creationId xmlns:p14="http://schemas.microsoft.com/office/powerpoint/2010/main" val="4255438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03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0" i="0" u="none" strike="noStrike" baseline="0" dirty="0">
                <a:latin typeface="ArialMT"/>
              </a:rPr>
              <a:t>The copula is actually fitted on the so-called </a:t>
            </a:r>
            <a:r>
              <a:rPr lang="en" sz="1800" dirty="0">
                <a:latin typeface="+mj-lt"/>
              </a:rPr>
              <a:t>pseudoscores</a:t>
            </a:r>
            <a:r>
              <a:rPr lang="en-GB" sz="1800" b="0" i="0" u="none" strike="noStrike" baseline="0" dirty="0">
                <a:latin typeface="ArialMT"/>
              </a:rPr>
              <a:t>.</a:t>
            </a:r>
          </a:p>
          <a:p>
            <a:pPr marL="0" indent="0" algn="l">
              <a:buFont typeface="Arial" panose="020B0604020202020204" pitchFamily="34" charset="0"/>
              <a:buNone/>
            </a:pPr>
            <a:endParaRPr lang="en-GB" sz="1800" b="0" i="0" u="none" strike="noStrike" baseline="0" dirty="0">
              <a:latin typeface="ArialMT"/>
            </a:endParaRPr>
          </a:p>
          <a:p>
            <a:pPr marL="285750" indent="-285750" algn="l">
              <a:buFont typeface="Arial" panose="020B0604020202020204" pitchFamily="34" charset="0"/>
              <a:buChar char="•"/>
            </a:pPr>
            <a:endParaRPr lang="en-GB" sz="1800" b="0" i="0" u="none" strike="noStrike" baseline="0" dirty="0">
              <a:latin typeface="ArialMT"/>
            </a:endParaRPr>
          </a:p>
        </p:txBody>
      </p:sp>
      <p:sp>
        <p:nvSpPr>
          <p:cNvPr id="4" name="Slide Number Placeholder 3"/>
          <p:cNvSpPr>
            <a:spLocks noGrp="1"/>
          </p:cNvSpPr>
          <p:nvPr>
            <p:ph type="sldNum" sz="quarter" idx="5"/>
          </p:nvPr>
        </p:nvSpPr>
        <p:spPr/>
        <p:txBody>
          <a:bodyPr/>
          <a:lstStyle/>
          <a:p>
            <a:fld id="{503FA572-FFE5-42EA-89D2-981E20F634AF}" type="slidenum">
              <a:rPr lang="en-NL" smtClean="0"/>
              <a:t>16</a:t>
            </a:fld>
            <a:endParaRPr lang="en-NL"/>
          </a:p>
        </p:txBody>
      </p:sp>
    </p:spTree>
    <p:extLst>
      <p:ext uri="{BB962C8B-B14F-4D97-AF65-F5344CB8AC3E}">
        <p14:creationId xmlns:p14="http://schemas.microsoft.com/office/powerpoint/2010/main" val="3051698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GB" sz="1800" b="0" i="0" u="none" strike="noStrike" baseline="0" dirty="0">
                <a:latin typeface="ArialMT"/>
              </a:rPr>
              <a:t>The way scores are converted to </a:t>
            </a:r>
            <a:r>
              <a:rPr lang="en" sz="1800" dirty="0">
                <a:latin typeface="+mj-lt"/>
              </a:rPr>
              <a:t>pseudoscores</a:t>
            </a:r>
            <a:r>
              <a:rPr lang="en-GB" sz="1800" b="0" i="0" u="none" strike="noStrike" baseline="0" dirty="0">
                <a:latin typeface="ArialMT"/>
              </a:rPr>
              <a:t> is by using the empirical distribution</a:t>
            </a:r>
            <a:r>
              <a:rPr lang="en-US" sz="1800" b="0" i="0" u="none" strike="noStrike" baseline="0" dirty="0">
                <a:latin typeface="ArialMT"/>
              </a:rPr>
              <a:t>s</a:t>
            </a:r>
            <a:r>
              <a:rPr lang="en-GB" sz="1800" b="0" i="0" u="none" strike="noStrike" baseline="0" dirty="0">
                <a:latin typeface="ArialMT"/>
              </a:rPr>
              <a:t> of the data.</a:t>
            </a:r>
          </a:p>
          <a:p>
            <a:pPr marL="0" indent="0" algn="l">
              <a:buFont typeface="Arial" panose="020B0604020202020204" pitchFamily="34" charset="0"/>
              <a:buNone/>
            </a:pPr>
            <a:endParaRPr lang="en-GB" sz="1800" b="0" i="0" u="none" strike="noStrike" baseline="0" dirty="0">
              <a:latin typeface="ArialMT"/>
            </a:endParaRPr>
          </a:p>
          <a:p>
            <a:pPr marL="0" indent="0" algn="l">
              <a:buFont typeface="Arial" panose="020B0604020202020204" pitchFamily="34" charset="0"/>
              <a:buNone/>
            </a:pPr>
            <a:r>
              <a:rPr lang="en-GB" sz="1800" b="0" i="0" u="none" strike="noStrike" baseline="0" dirty="0">
                <a:latin typeface="ArialMT"/>
              </a:rPr>
              <a:t>One implication of this, is that fitting the copula model, is completely separate from fitting the marginal models.</a:t>
            </a:r>
          </a:p>
        </p:txBody>
      </p:sp>
      <p:sp>
        <p:nvSpPr>
          <p:cNvPr id="4" name="Slide Number Placeholder 3"/>
          <p:cNvSpPr>
            <a:spLocks noGrp="1"/>
          </p:cNvSpPr>
          <p:nvPr>
            <p:ph type="sldNum" sz="quarter" idx="5"/>
          </p:nvPr>
        </p:nvSpPr>
        <p:spPr/>
        <p:txBody>
          <a:bodyPr/>
          <a:lstStyle/>
          <a:p>
            <a:fld id="{503FA572-FFE5-42EA-89D2-981E20F634AF}" type="slidenum">
              <a:rPr lang="en-NL" smtClean="0"/>
              <a:t>17</a:t>
            </a:fld>
            <a:endParaRPr lang="en-NL"/>
          </a:p>
        </p:txBody>
      </p:sp>
    </p:spTree>
    <p:extLst>
      <p:ext uri="{BB962C8B-B14F-4D97-AF65-F5344CB8AC3E}">
        <p14:creationId xmlns:p14="http://schemas.microsoft.com/office/powerpoint/2010/main" val="1045141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GB" sz="1800" b="0" i="0" u="none" strike="noStrike" baseline="0" dirty="0">
                <a:latin typeface="ArialMT"/>
              </a:rPr>
              <a:t>To simulate, the copula can generate pseudoscores, which can then be converted to scores, using the marginal models.</a:t>
            </a:r>
          </a:p>
        </p:txBody>
      </p:sp>
      <p:sp>
        <p:nvSpPr>
          <p:cNvPr id="4" name="Slide Number Placeholder 3"/>
          <p:cNvSpPr>
            <a:spLocks noGrp="1"/>
          </p:cNvSpPr>
          <p:nvPr>
            <p:ph type="sldNum" sz="quarter" idx="5"/>
          </p:nvPr>
        </p:nvSpPr>
        <p:spPr/>
        <p:txBody>
          <a:bodyPr/>
          <a:lstStyle/>
          <a:p>
            <a:fld id="{503FA572-FFE5-42EA-89D2-981E20F634AF}" type="slidenum">
              <a:rPr lang="en-NL" smtClean="0"/>
              <a:t>18</a:t>
            </a:fld>
            <a:endParaRPr lang="en-NL"/>
          </a:p>
        </p:txBody>
      </p:sp>
    </p:spTree>
    <p:extLst>
      <p:ext uri="{BB962C8B-B14F-4D97-AF65-F5344CB8AC3E}">
        <p14:creationId xmlns:p14="http://schemas.microsoft.com/office/powerpoint/2010/main" val="1690710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simulation considers a variety of candidate distribution families, for fitting the marginal models and the copulas.</a:t>
            </a:r>
          </a:p>
          <a:p>
            <a:endParaRPr lang="en-US" dirty="0"/>
          </a:p>
          <a:p>
            <a:pPr marL="0" marR="0" lvl="0" indent="0" algn="l" defTabSz="914034" rtl="0" eaLnBrk="1" fontAlgn="auto" latinLnBrk="0" hangingPunct="1">
              <a:lnSpc>
                <a:spcPct val="100000"/>
              </a:lnSpc>
              <a:spcBef>
                <a:spcPts val="0"/>
              </a:spcBef>
              <a:spcAft>
                <a:spcPts val="0"/>
              </a:spcAft>
              <a:buClrTx/>
              <a:buSzTx/>
              <a:buFontTx/>
              <a:buNone/>
              <a:tabLst/>
              <a:defRPr/>
            </a:pPr>
            <a:r>
              <a:rPr lang="en-US" dirty="0"/>
              <a:t>For the margins, a variety of both parametric, and non-parametric models is considered.</a:t>
            </a:r>
          </a:p>
          <a:p>
            <a:pPr marL="0" marR="0" lvl="0" indent="0" algn="l" defTabSz="914034" rtl="0" eaLnBrk="1" fontAlgn="auto" latinLnBrk="0" hangingPunct="1">
              <a:lnSpc>
                <a:spcPct val="100000"/>
              </a:lnSpc>
              <a:spcBef>
                <a:spcPts val="0"/>
              </a:spcBef>
              <a:spcAft>
                <a:spcPts val="0"/>
              </a:spcAft>
              <a:buClrTx/>
              <a:buSzTx/>
              <a:buFontTx/>
              <a:buNone/>
              <a:tabLst/>
              <a:defRPr/>
            </a:pPr>
            <a:endParaRPr lang="en-US" dirty="0"/>
          </a:p>
          <a:p>
            <a:r>
              <a:rPr lang="en-US" dirty="0"/>
              <a:t>Also, a distinction is made depending on if the scores are continuous or discrete.</a:t>
            </a:r>
          </a:p>
          <a:p>
            <a:endParaRPr lang="en-US" dirty="0"/>
          </a:p>
          <a:p>
            <a:r>
              <a:rPr lang="en-US" dirty="0"/>
              <a:t>For the copulas, 12 different families are considered, including their rotations.</a:t>
            </a:r>
          </a:p>
          <a:p>
            <a:endParaRPr lang="en-US" dirty="0"/>
          </a:p>
          <a:p>
            <a:r>
              <a:rPr lang="en-US" dirty="0"/>
              <a:t>After all candidate models are fitted, the best model is selected according to some criterion, for example, the Akaike information criterion, AIC.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19</a:t>
            </a:fld>
            <a:endParaRPr lang="en-NL"/>
          </a:p>
        </p:txBody>
      </p:sp>
    </p:spTree>
    <p:extLst>
      <p:ext uri="{BB962C8B-B14F-4D97-AF65-F5344CB8AC3E}">
        <p14:creationId xmlns:p14="http://schemas.microsoft.com/office/powerpoint/2010/main" val="2563085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t>In the field of Information Retrieval (IR), it is important to evaluate systems reliably, in order to progress the state-of-the-art. </a:t>
            </a:r>
          </a:p>
          <a:p>
            <a:pPr algn="l"/>
            <a:endParaRPr lang="en-GB" dirty="0"/>
          </a:p>
          <a:p>
            <a:pPr algn="l"/>
            <a:r>
              <a:rPr lang="en-GB" dirty="0"/>
              <a:t>One method of evaluation, is through offline experiments, which involve the use of Test Collections.</a:t>
            </a:r>
          </a:p>
          <a:p>
            <a:pPr algn="l"/>
            <a:endParaRPr lang="en-GB" dirty="0"/>
          </a:p>
          <a:p>
            <a:pPr algn="l"/>
            <a:r>
              <a:rPr lang="en-GB" dirty="0"/>
              <a:t>Test collections are composed of three main components: a set of documents, a set of topics and a set of relevance </a:t>
            </a:r>
            <a:r>
              <a:rPr lang="en-US" dirty="0"/>
              <a:t>judgments, which is also known as the ground truth. </a:t>
            </a:r>
            <a:endParaRPr lang="en-NL" dirty="0"/>
          </a:p>
        </p:txBody>
      </p:sp>
      <p:sp>
        <p:nvSpPr>
          <p:cNvPr id="4" name="Slide Number Placeholder 3"/>
          <p:cNvSpPr>
            <a:spLocks noGrp="1"/>
          </p:cNvSpPr>
          <p:nvPr>
            <p:ph type="sldNum" sz="quarter" idx="5"/>
          </p:nvPr>
        </p:nvSpPr>
        <p:spPr/>
        <p:txBody>
          <a:bodyPr/>
          <a:lstStyle/>
          <a:p>
            <a:fld id="{503FA572-FFE5-42EA-89D2-981E20F634AF}" type="slidenum">
              <a:rPr lang="en-NL" smtClean="0"/>
              <a:t>2</a:t>
            </a:fld>
            <a:endParaRPr lang="en-NL"/>
          </a:p>
        </p:txBody>
      </p:sp>
    </p:spTree>
    <p:extLst>
      <p:ext uri="{BB962C8B-B14F-4D97-AF65-F5344CB8AC3E}">
        <p14:creationId xmlns:p14="http://schemas.microsoft.com/office/powerpoint/2010/main" val="2882421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u="none" strike="noStrike" baseline="0" dirty="0">
                <a:latin typeface="ArialMT"/>
              </a:rPr>
              <a:t>Measuring the quality of a stochastic simulation is not a trivial or one dimensional task.</a:t>
            </a:r>
          </a:p>
          <a:p>
            <a:endParaRPr lang="en-GB" sz="1800" b="0" i="0" u="none" strike="noStrike" baseline="0" dirty="0">
              <a:latin typeface="ArialMT"/>
            </a:endParaRPr>
          </a:p>
          <a:p>
            <a:pPr algn="l"/>
            <a:r>
              <a:rPr lang="en-GB" sz="1800" b="0" i="0" u="none" strike="noStrike" baseline="0" dirty="0">
                <a:latin typeface="ArialMT"/>
              </a:rPr>
              <a:t>In this thesis, </a:t>
            </a:r>
            <a:r>
              <a:rPr lang="en-US" sz="1800" b="0" i="0" u="none" strike="noStrike" baseline="0" dirty="0">
                <a:latin typeface="ArialMT"/>
              </a:rPr>
              <a:t>we focus </a:t>
            </a:r>
            <a:r>
              <a:rPr lang="en-GB" sz="1800" b="0" i="0" u="none" strike="noStrike" baseline="0" dirty="0">
                <a:latin typeface="ArialMT"/>
              </a:rPr>
              <a:t>on one, but very important aspect of simulation, which is the goodness-of-fit of the models; meaning, how well do the models describe the data.</a:t>
            </a:r>
          </a:p>
          <a:p>
            <a:pPr algn="l"/>
            <a:endParaRPr lang="en-GB" sz="1800" b="0" i="0" u="none" strike="noStrike" baseline="0" dirty="0">
              <a:latin typeface="ArialMT"/>
            </a:endParaRPr>
          </a:p>
          <a:p>
            <a:pPr algn="l"/>
            <a:r>
              <a:rPr lang="en-GB" sz="1800" b="0" i="0" u="none" strike="noStrike" baseline="0" dirty="0">
                <a:latin typeface="ArialMT"/>
              </a:rPr>
              <a:t>Due to the fact that the margins are fitted separately from the copulas, we can study them separately.</a:t>
            </a:r>
          </a:p>
          <a:p>
            <a:pPr algn="l"/>
            <a:endParaRPr lang="en-GB" sz="1800" b="0" i="0" u="none" strike="noStrike" baseline="0" dirty="0">
              <a:latin typeface="ArialMT"/>
            </a:endParaRPr>
          </a:p>
          <a:p>
            <a:pPr algn="l"/>
            <a:r>
              <a:rPr lang="en-GB" sz="1800" b="0" i="0" u="none" strike="noStrike" baseline="0" dirty="0">
                <a:latin typeface="ArialMT"/>
              </a:rPr>
              <a:t>Ideally, we would measure goodness-of-fit by calculating some metric of similarity between the model, and the true distribution.</a:t>
            </a:r>
          </a:p>
          <a:p>
            <a:pPr algn="l"/>
            <a:endParaRPr lang="en-GB" sz="1800" b="0" i="0" u="none" strike="noStrike" baseline="0" dirty="0">
              <a:latin typeface="ArialMT"/>
            </a:endParaRPr>
          </a:p>
          <a:p>
            <a:pPr algn="l"/>
            <a:endParaRPr lang="en-GB" sz="1800" b="0" i="0" u="none" strike="noStrike" baseline="0" dirty="0">
              <a:latin typeface="ArialMT"/>
            </a:endParaRPr>
          </a:p>
        </p:txBody>
      </p:sp>
      <p:sp>
        <p:nvSpPr>
          <p:cNvPr id="4" name="Slide Number Placeholder 3"/>
          <p:cNvSpPr>
            <a:spLocks noGrp="1"/>
          </p:cNvSpPr>
          <p:nvPr>
            <p:ph type="sldNum" sz="quarter" idx="5"/>
          </p:nvPr>
        </p:nvSpPr>
        <p:spPr/>
        <p:txBody>
          <a:bodyPr/>
          <a:lstStyle/>
          <a:p>
            <a:fld id="{503FA572-FFE5-42EA-89D2-981E20F634AF}" type="slidenum">
              <a:rPr lang="en-NL" smtClean="0"/>
              <a:t>20</a:t>
            </a:fld>
            <a:endParaRPr lang="en-NL"/>
          </a:p>
        </p:txBody>
      </p:sp>
    </p:spTree>
    <p:extLst>
      <p:ext uri="{BB962C8B-B14F-4D97-AF65-F5344CB8AC3E}">
        <p14:creationId xmlns:p14="http://schemas.microsoft.com/office/powerpoint/2010/main" val="1941257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ArialMT"/>
              </a:rPr>
              <a:t>For example, the Kolmogorov-Smirnov criterion or the Cramér–von Mises criterion.</a:t>
            </a:r>
          </a:p>
          <a:p>
            <a:pPr algn="l"/>
            <a:endParaRPr lang="en-GB" sz="1800" b="0" i="0" u="none" strike="noStrike" baseline="0" dirty="0">
              <a:latin typeface="ArialMT"/>
            </a:endParaRPr>
          </a:p>
          <a:p>
            <a:pPr algn="l"/>
            <a:r>
              <a:rPr lang="en-GB" sz="1800" b="0" i="0" u="none" strike="noStrike" baseline="0" dirty="0">
                <a:latin typeface="ArialMT"/>
              </a:rPr>
              <a:t>These metrics actually measure distance, which is the opposite of similarity.</a:t>
            </a:r>
          </a:p>
          <a:p>
            <a:pPr algn="l"/>
            <a:endParaRPr lang="en-GB" sz="1800" b="0" i="0" u="none" strike="noStrike" baseline="0" dirty="0">
              <a:latin typeface="ArialMT"/>
            </a:endParaRPr>
          </a:p>
          <a:p>
            <a:pPr algn="l"/>
            <a:r>
              <a:rPr lang="en-GB" sz="1800" b="0" i="0" u="none" strike="noStrike" baseline="0" dirty="0">
                <a:latin typeface="ArialMT"/>
              </a:rPr>
              <a:t>For this reason, we can define goodness-of-fit as the negative of that distance.</a:t>
            </a:r>
          </a:p>
          <a:p>
            <a:pPr algn="l"/>
            <a:endParaRPr lang="en-GB" sz="1800" b="0" i="0" u="none" strike="noStrike" baseline="0" dirty="0">
              <a:latin typeface="ArialMT"/>
            </a:endParaRPr>
          </a:p>
        </p:txBody>
      </p:sp>
      <p:sp>
        <p:nvSpPr>
          <p:cNvPr id="4" name="Slide Number Placeholder 3"/>
          <p:cNvSpPr>
            <a:spLocks noGrp="1"/>
          </p:cNvSpPr>
          <p:nvPr>
            <p:ph type="sldNum" sz="quarter" idx="5"/>
          </p:nvPr>
        </p:nvSpPr>
        <p:spPr/>
        <p:txBody>
          <a:bodyPr/>
          <a:lstStyle/>
          <a:p>
            <a:fld id="{503FA572-FFE5-42EA-89D2-981E20F634AF}" type="slidenum">
              <a:rPr lang="en-NL" smtClean="0"/>
              <a:t>21</a:t>
            </a:fld>
            <a:endParaRPr lang="en-NL"/>
          </a:p>
        </p:txBody>
      </p:sp>
    </p:spTree>
    <p:extLst>
      <p:ext uri="{BB962C8B-B14F-4D97-AF65-F5344CB8AC3E}">
        <p14:creationId xmlns:p14="http://schemas.microsoft.com/office/powerpoint/2010/main" val="4015721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ArialMT"/>
              </a:rPr>
              <a:t>But, the problem is that the true distribution is unknown, because it would imply that the systems have been evaluated on the entire, possibly infinitely population of topics.</a:t>
            </a:r>
          </a:p>
          <a:p>
            <a:pPr algn="l"/>
            <a:endParaRPr lang="en-GB" sz="1800" b="0" i="0" u="none" strike="noStrike" baseline="0" dirty="0">
              <a:latin typeface="ArialMT"/>
            </a:endParaRPr>
          </a:p>
          <a:p>
            <a:pPr algn="l"/>
            <a:r>
              <a:rPr lang="en-GB" sz="1800" b="0" i="0" u="none" strike="noStrike" baseline="0" dirty="0">
                <a:latin typeface="ArialMT"/>
              </a:rPr>
              <a:t>For this reason, we utilize the split-half approach.</a:t>
            </a:r>
          </a:p>
        </p:txBody>
      </p:sp>
      <p:sp>
        <p:nvSpPr>
          <p:cNvPr id="4" name="Slide Number Placeholder 3"/>
          <p:cNvSpPr>
            <a:spLocks noGrp="1"/>
          </p:cNvSpPr>
          <p:nvPr>
            <p:ph type="sldNum" sz="quarter" idx="5"/>
          </p:nvPr>
        </p:nvSpPr>
        <p:spPr/>
        <p:txBody>
          <a:bodyPr/>
          <a:lstStyle/>
          <a:p>
            <a:fld id="{503FA572-FFE5-42EA-89D2-981E20F634AF}" type="slidenum">
              <a:rPr lang="en-NL" smtClean="0"/>
              <a:t>22</a:t>
            </a:fld>
            <a:endParaRPr lang="en-NL"/>
          </a:p>
        </p:txBody>
      </p:sp>
    </p:spTree>
    <p:extLst>
      <p:ext uri="{BB962C8B-B14F-4D97-AF65-F5344CB8AC3E}">
        <p14:creationId xmlns:p14="http://schemas.microsoft.com/office/powerpoint/2010/main" val="3415846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split half approach </a:t>
            </a:r>
            <a:r>
              <a:rPr lang="en-GB" sz="1800" b="0" i="0" u="none" strike="noStrike" baseline="0" dirty="0">
                <a:latin typeface="ArialMT"/>
              </a:rPr>
              <a:t>works by repeatedly splitting the data in half, and treating the first half as </a:t>
            </a:r>
            <a:r>
              <a:rPr lang="en-GB" sz="1800" b="0" i="1" u="none" strike="noStrike" baseline="0" dirty="0">
                <a:latin typeface="Arial-ItalicMT"/>
              </a:rPr>
              <a:t>the sample</a:t>
            </a:r>
            <a:r>
              <a:rPr lang="en-GB" sz="1800" b="0" i="0" u="none" strike="noStrike" baseline="0" dirty="0">
                <a:latin typeface="ArialMT"/>
              </a:rPr>
              <a:t>, and the second half as </a:t>
            </a:r>
            <a:r>
              <a:rPr lang="en-GB" sz="1800" b="0" i="1" u="none" strike="noStrike" baseline="0" dirty="0">
                <a:latin typeface="Arial-ItalicMT"/>
              </a:rPr>
              <a:t>the population</a:t>
            </a:r>
            <a:r>
              <a:rPr lang="en-GB" sz="1800" b="0" i="0" u="none" strike="noStrike" baseline="0" dirty="0">
                <a:latin typeface="ArialMT"/>
              </a:rPr>
              <a:t>. </a:t>
            </a:r>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23</a:t>
            </a:fld>
            <a:endParaRPr lang="en-NL"/>
          </a:p>
        </p:txBody>
      </p:sp>
    </p:spTree>
    <p:extLst>
      <p:ext uri="{BB962C8B-B14F-4D97-AF65-F5344CB8AC3E}">
        <p14:creationId xmlns:p14="http://schemas.microsoft.com/office/powerpoint/2010/main" val="3706551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ArialMT"/>
              </a:rPr>
              <a:t>Then, we can fit a model on the first half of the data, and use the empirical distribution of the second half, as an estimate of the ground truth.</a:t>
            </a:r>
          </a:p>
          <a:p>
            <a:pPr algn="l"/>
            <a:endParaRPr lang="en-GB" sz="1800" b="0" i="0" u="none" strike="noStrike" baseline="0" dirty="0">
              <a:latin typeface="ArialMT"/>
            </a:endParaRPr>
          </a:p>
          <a:p>
            <a:pPr algn="l"/>
            <a:r>
              <a:rPr lang="en-GB" sz="1800" b="0" i="0" u="none" strike="noStrike" baseline="0" dirty="0">
                <a:latin typeface="ArialMT"/>
              </a:rPr>
              <a:t>This way we can now compute a measure of distance </a:t>
            </a:r>
            <a:r>
              <a:rPr lang="en-US" sz="1800" b="0" i="0" u="none" strike="noStrike" baseline="0" dirty="0">
                <a:latin typeface="ArialMT"/>
              </a:rPr>
              <a:t>“delta” between the model and the estimate of the ground truth.</a:t>
            </a:r>
          </a:p>
          <a:p>
            <a:pPr algn="l"/>
            <a:endParaRPr lang="en-US" sz="1800" b="0" i="0" u="none" strike="noStrike" baseline="0" dirty="0">
              <a:latin typeface="ArialMT"/>
            </a:endParaRPr>
          </a:p>
          <a:p>
            <a:pPr algn="l"/>
            <a:r>
              <a:rPr lang="en-US" sz="1800" b="0" i="0" u="none" strike="noStrike" baseline="0" dirty="0">
                <a:latin typeface="ArialMT"/>
              </a:rPr>
              <a:t>We call this delta observed. </a:t>
            </a:r>
          </a:p>
          <a:p>
            <a:pPr algn="l"/>
            <a:endParaRPr lang="en-US" sz="1800" b="0" i="0" u="none" strike="noStrike" baseline="0" dirty="0">
              <a:latin typeface="ArialMT"/>
            </a:endParaRPr>
          </a:p>
          <a:p>
            <a:pPr algn="l"/>
            <a:r>
              <a:rPr lang="en-US" sz="1800" b="0" i="0" u="none" strike="noStrike" baseline="0" dirty="0">
                <a:latin typeface="ArialMT"/>
              </a:rPr>
              <a:t>We compute it as the area between the two curves.</a:t>
            </a:r>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24</a:t>
            </a:fld>
            <a:endParaRPr lang="en-NL"/>
          </a:p>
        </p:txBody>
      </p:sp>
    </p:spTree>
    <p:extLst>
      <p:ext uri="{BB962C8B-B14F-4D97-AF65-F5344CB8AC3E}">
        <p14:creationId xmlns:p14="http://schemas.microsoft.com/office/powerpoint/2010/main" val="1649059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The goodness-of-fit of the model can be defined as the negative of this delta.</a:t>
            </a:r>
          </a:p>
          <a:p>
            <a:pPr algn="l"/>
            <a:endParaRPr lang="en-US" sz="1800" b="0" i="0" u="none" strike="noStrike" baseline="0" dirty="0">
              <a:latin typeface="ArialMT"/>
            </a:endParaRPr>
          </a:p>
          <a:p>
            <a:pPr algn="l"/>
            <a:r>
              <a:rPr lang="en-US" sz="1800" b="0" i="0" u="none" strike="noStrike" baseline="0" dirty="0">
                <a:latin typeface="ArialMT"/>
              </a:rPr>
              <a:t>One limitation is that, it is not entirely obvious how to interpret these delta observed values. </a:t>
            </a:r>
          </a:p>
          <a:p>
            <a:pPr algn="l"/>
            <a:endParaRPr lang="en-US" sz="1800" b="0" i="0" u="none" strike="noStrike" baseline="0" dirty="0">
              <a:latin typeface="ArialMT"/>
            </a:endParaRPr>
          </a:p>
          <a:p>
            <a:pPr algn="l"/>
            <a:r>
              <a:rPr lang="en-US" sz="1800" b="0" i="0" u="none" strike="noStrike" baseline="0" dirty="0">
                <a:latin typeface="ArialMT"/>
              </a:rPr>
              <a:t>Even though we can compare two models, in relative terms; it is not clear which specific range of values constitute a </a:t>
            </a:r>
            <a:r>
              <a:rPr lang="en-US" sz="1800" b="0" i="1" u="none" strike="noStrike" baseline="0" dirty="0">
                <a:latin typeface="ArialMT"/>
              </a:rPr>
              <a:t>good</a:t>
            </a:r>
            <a:r>
              <a:rPr lang="en-US" sz="1800" b="0" i="0" u="none" strike="noStrike" baseline="0" dirty="0">
                <a:latin typeface="ArialMT"/>
              </a:rPr>
              <a:t> fit.</a:t>
            </a:r>
          </a:p>
          <a:p>
            <a:pPr algn="l"/>
            <a:endParaRPr lang="en-US" sz="1800" b="0" i="0" u="none" strike="noStrike" baseline="0" dirty="0">
              <a:latin typeface="ArialMT"/>
            </a:endParaRPr>
          </a:p>
          <a:p>
            <a:pPr algn="l"/>
            <a:r>
              <a:rPr lang="en-US" sz="1800" b="0" i="0" u="none" strike="noStrike" baseline="0" dirty="0">
                <a:latin typeface="ArialMT"/>
              </a:rPr>
              <a:t>We need a way to calculate which values we should expect from a good fit.</a:t>
            </a:r>
          </a:p>
          <a:p>
            <a:pPr algn="l"/>
            <a:endParaRPr lang="en-US" sz="1800" b="0" i="0" u="none" strike="noStrike" baseline="0" dirty="0">
              <a:latin typeface="ArialMT"/>
            </a:endParaRPr>
          </a:p>
        </p:txBody>
      </p:sp>
      <p:sp>
        <p:nvSpPr>
          <p:cNvPr id="4" name="Slide Number Placeholder 3"/>
          <p:cNvSpPr>
            <a:spLocks noGrp="1"/>
          </p:cNvSpPr>
          <p:nvPr>
            <p:ph type="sldNum" sz="quarter" idx="5"/>
          </p:nvPr>
        </p:nvSpPr>
        <p:spPr/>
        <p:txBody>
          <a:bodyPr/>
          <a:lstStyle/>
          <a:p>
            <a:fld id="{503FA572-FFE5-42EA-89D2-981E20F634AF}" type="slidenum">
              <a:rPr lang="en-NL" smtClean="0"/>
              <a:t>25</a:t>
            </a:fld>
            <a:endParaRPr lang="en-NL"/>
          </a:p>
        </p:txBody>
      </p:sp>
    </p:spTree>
    <p:extLst>
      <p:ext uri="{BB962C8B-B14F-4D97-AF65-F5344CB8AC3E}">
        <p14:creationId xmlns:p14="http://schemas.microsoft.com/office/powerpoint/2010/main" val="406779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MT"/>
              </a:rPr>
              <a:t>One way to do this is by computing the delta between the two empirical distributions, and use that as a reference.</a:t>
            </a:r>
          </a:p>
          <a:p>
            <a:pPr algn="l"/>
            <a:endParaRPr lang="en-US" sz="1800" b="0" i="0" u="none" strike="noStrike" baseline="0" dirty="0">
              <a:latin typeface="ArialMT"/>
            </a:endParaRPr>
          </a:p>
          <a:p>
            <a:pPr algn="l"/>
            <a:r>
              <a:rPr lang="en-US" sz="1800" b="0" i="0" u="none" strike="noStrike" baseline="0" dirty="0">
                <a:latin typeface="ArialMT"/>
              </a:rPr>
              <a:t>We call this delta expected, because it is the value we should approximately expect from a good fit.</a:t>
            </a:r>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26</a:t>
            </a:fld>
            <a:endParaRPr lang="en-NL"/>
          </a:p>
        </p:txBody>
      </p:sp>
    </p:spTree>
    <p:extLst>
      <p:ext uri="{BB962C8B-B14F-4D97-AF65-F5344CB8AC3E}">
        <p14:creationId xmlns:p14="http://schemas.microsoft.com/office/powerpoint/2010/main" val="457227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ArialMT"/>
              </a:rPr>
              <a:t>We performed a total of </a:t>
            </a:r>
            <a:r>
              <a:rPr lang="en-GB" sz="1800" b="0" i="0" u="none" strike="noStrike" baseline="0" dirty="0">
                <a:latin typeface="CambriaMath"/>
              </a:rPr>
              <a:t>250,000 </a:t>
            </a:r>
            <a:r>
              <a:rPr lang="en-GB" sz="1800" b="0" i="0" u="none" strike="noStrike" baseline="0" dirty="0">
                <a:latin typeface="ArialMT"/>
              </a:rPr>
              <a:t>random splits for the margins, using a variety of IR data.</a:t>
            </a:r>
          </a:p>
          <a:p>
            <a:pPr algn="l"/>
            <a:endParaRPr lang="en-GB" sz="1800" b="0" i="0" u="none" strike="noStrike" baseline="0" dirty="0">
              <a:latin typeface="ArialMT"/>
            </a:endParaRPr>
          </a:p>
          <a:p>
            <a:pPr algn="l"/>
            <a:r>
              <a:rPr lang="en-GB" sz="1800" b="0" i="0" u="none" strike="noStrike" baseline="0" dirty="0">
                <a:latin typeface="ArialMT"/>
              </a:rPr>
              <a:t>The model selection criterion used was AIC.</a:t>
            </a:r>
          </a:p>
          <a:p>
            <a:pPr algn="l"/>
            <a:endParaRPr lang="en-GB" sz="1800" b="0" i="0" u="none" strike="noStrike" baseline="0" dirty="0">
              <a:latin typeface="ArialMT"/>
            </a:endParaRPr>
          </a:p>
          <a:p>
            <a:pPr algn="l"/>
            <a:r>
              <a:rPr lang="en-GB" sz="1800" b="0" i="0" u="none" strike="noStrike" baseline="0" dirty="0">
                <a:latin typeface="ArialMT"/>
              </a:rPr>
              <a:t>In this plot, we show the mean delta observed and delta expected values, across all effectiveness measures and candidate distribution families.</a:t>
            </a:r>
          </a:p>
          <a:p>
            <a:pPr algn="l"/>
            <a:endParaRPr lang="en-GB" sz="1800" b="0" i="0" u="none" strike="noStrike" baseline="0" dirty="0">
              <a:latin typeface="ArialMT"/>
            </a:endParaRPr>
          </a:p>
          <a:p>
            <a:pPr algn="l"/>
            <a:r>
              <a:rPr lang="en-GB" sz="1800" b="0" i="0" u="none" strike="noStrike" baseline="0" dirty="0">
                <a:latin typeface="ArialMT"/>
              </a:rPr>
              <a:t>The lower the delta observed, the better.</a:t>
            </a:r>
          </a:p>
          <a:p>
            <a:pPr algn="l"/>
            <a:endParaRPr lang="en-GB" sz="1800" b="0" i="0" u="none" strike="noStrike" baseline="0" dirty="0">
              <a:latin typeface="ArialMT"/>
            </a:endParaRPr>
          </a:p>
          <a:p>
            <a:pPr algn="l"/>
            <a:r>
              <a:rPr lang="en-GB" sz="1800" b="0" i="0" u="none" strike="noStrike" baseline="0" dirty="0">
                <a:latin typeface="ArialMT"/>
              </a:rPr>
              <a:t>We can see that the models tend to measure a delta that is larger than the expectation.</a:t>
            </a:r>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27</a:t>
            </a:fld>
            <a:endParaRPr lang="en-NL"/>
          </a:p>
        </p:txBody>
      </p:sp>
    </p:spTree>
    <p:extLst>
      <p:ext uri="{BB962C8B-B14F-4D97-AF65-F5344CB8AC3E}">
        <p14:creationId xmlns:p14="http://schemas.microsoft.com/office/powerpoint/2010/main" val="881171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GB" sz="1200" b="0" i="0" u="none" strike="noStrike" baseline="0" dirty="0">
                <a:latin typeface="ArialMT"/>
              </a:rPr>
              <a:t>To make it easier to visually interpret the results, we have combined </a:t>
            </a:r>
            <a:r>
              <a:rPr lang="en-US" sz="1200" b="0" i="0" u="none" strike="noStrike" baseline="0" dirty="0">
                <a:latin typeface="ArialMT"/>
              </a:rPr>
              <a:t>the two deltas, in a single formula, as the negative of the percentage deviation of delta observed from delta expected.</a:t>
            </a:r>
          </a:p>
          <a:p>
            <a:pPr marL="0" marR="0" lvl="0" indent="0" algn="l" defTabSz="914034"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ArialMT"/>
            </a:endParaRPr>
          </a:p>
          <a:p>
            <a:pPr marL="0" marR="0" lvl="0" indent="0" algn="l" defTabSz="914034"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ArialMT"/>
              </a:rPr>
              <a:t>We call this GoF, for goodness-of-fit.</a:t>
            </a:r>
          </a:p>
          <a:p>
            <a:pPr marL="0" marR="0" lvl="0" indent="0" algn="l" defTabSz="914034"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ArialMT"/>
            </a:endParaRPr>
          </a:p>
          <a:p>
            <a:pPr marL="0" marR="0" lvl="0" indent="0" algn="l" defTabSz="914034"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ArialMT"/>
              </a:rPr>
              <a:t>The higher the value, the better. </a:t>
            </a:r>
          </a:p>
          <a:p>
            <a:pPr marL="0" marR="0" lvl="0" indent="0" algn="l" defTabSz="914034"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ArialMT"/>
            </a:endParaRPr>
          </a:p>
          <a:p>
            <a:pPr marL="0" marR="0" lvl="0" indent="0" algn="l" defTabSz="914034"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ArialMT"/>
              </a:rPr>
              <a:t>In general we expect a good fit to give us a value of about 0.</a:t>
            </a:r>
          </a:p>
          <a:p>
            <a:pPr marL="0" marR="0" lvl="0" indent="0" algn="l" defTabSz="914034"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ArialMT"/>
            </a:endParaRPr>
          </a:p>
          <a:p>
            <a:pPr marL="0" marR="0" lvl="0" indent="0" algn="l" defTabSz="914034"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ArialMT"/>
              </a:rPr>
              <a:t>A value of -1, would imply that the delta observed was twice the expectation, which is not good.</a:t>
            </a:r>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28</a:t>
            </a:fld>
            <a:endParaRPr lang="en-NL"/>
          </a:p>
        </p:txBody>
      </p:sp>
    </p:spTree>
    <p:extLst>
      <p:ext uri="{BB962C8B-B14F-4D97-AF65-F5344CB8AC3E}">
        <p14:creationId xmlns:p14="http://schemas.microsoft.com/office/powerpoint/2010/main" val="1669988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ArialMT"/>
              </a:rPr>
              <a:t>Our results show that the marginal models fit the data moderately well, with the exception of one obvious outlier, the Beta Kernel Smoothing distribution family.</a:t>
            </a:r>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29</a:t>
            </a:fld>
            <a:endParaRPr lang="en-NL"/>
          </a:p>
        </p:txBody>
      </p:sp>
    </p:spTree>
    <p:extLst>
      <p:ext uri="{BB962C8B-B14F-4D97-AF65-F5344CB8AC3E}">
        <p14:creationId xmlns:p14="http://schemas.microsoft.com/office/powerpoint/2010/main" val="4116155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Researchers can evaluate systems on a test collection, and obtain the score of every system on every topic of that test collection. </a:t>
            </a:r>
            <a:endParaRPr lang="en-NL" dirty="0"/>
          </a:p>
        </p:txBody>
      </p:sp>
      <p:sp>
        <p:nvSpPr>
          <p:cNvPr id="4" name="Slide Number Placeholder 3"/>
          <p:cNvSpPr>
            <a:spLocks noGrp="1"/>
          </p:cNvSpPr>
          <p:nvPr>
            <p:ph type="sldNum" sz="quarter" idx="5"/>
          </p:nvPr>
        </p:nvSpPr>
        <p:spPr/>
        <p:txBody>
          <a:bodyPr/>
          <a:lstStyle/>
          <a:p>
            <a:fld id="{503FA572-FFE5-42EA-89D2-981E20F634AF}" type="slidenum">
              <a:rPr lang="en-NL" smtClean="0"/>
              <a:t>3</a:t>
            </a:fld>
            <a:endParaRPr lang="en-NL"/>
          </a:p>
        </p:txBody>
      </p:sp>
    </p:spTree>
    <p:extLst>
      <p:ext uri="{BB962C8B-B14F-4D97-AF65-F5344CB8AC3E}">
        <p14:creationId xmlns:p14="http://schemas.microsoft.com/office/powerpoint/2010/main" val="678140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ArialMT"/>
              </a:rPr>
              <a:t>Also, we can see that the discrete metrics, are captured much better than the continuous metrics.</a:t>
            </a:r>
          </a:p>
          <a:p>
            <a:pPr marL="0" marR="0" lvl="0" indent="0" algn="l" defTabSz="914034"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30</a:t>
            </a:fld>
            <a:endParaRPr lang="en-NL"/>
          </a:p>
        </p:txBody>
      </p:sp>
    </p:spTree>
    <p:extLst>
      <p:ext uri="{BB962C8B-B14F-4D97-AF65-F5344CB8AC3E}">
        <p14:creationId xmlns:p14="http://schemas.microsoft.com/office/powerpoint/2010/main" val="3573641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ArialMT"/>
              </a:rPr>
              <a:t>In this plot, we show the frequency with which each candidate model is selected, by AIC.</a:t>
            </a:r>
          </a:p>
          <a:p>
            <a:pPr marL="0" marR="0" lvl="0" indent="0" algn="l" defTabSz="914034"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ArialMT"/>
            </a:endParaRPr>
          </a:p>
          <a:p>
            <a:pPr marL="0" marR="0" lvl="0" indent="0" algn="l" defTabSz="914034"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All models </a:t>
            </a:r>
            <a:r>
              <a:rPr lang="en-US" sz="1200" dirty="0">
                <a:solidFill>
                  <a:schemeClr val="bg1"/>
                </a:solidFill>
              </a:rPr>
              <a:t>are selected, but with </a:t>
            </a:r>
            <a:r>
              <a:rPr lang="en-US" sz="1200" b="1" dirty="0">
                <a:solidFill>
                  <a:schemeClr val="bg1"/>
                </a:solidFill>
              </a:rPr>
              <a:t>different</a:t>
            </a:r>
            <a:r>
              <a:rPr lang="en-US" sz="1200" dirty="0">
                <a:solidFill>
                  <a:schemeClr val="bg1"/>
                </a:solidFill>
              </a:rPr>
              <a:t> frequencies.</a:t>
            </a:r>
          </a:p>
          <a:p>
            <a:pPr marL="0" marR="0" lvl="0" indent="0" algn="l" defTabSz="914034"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034" rtl="0" eaLnBrk="1" fontAlgn="auto" latinLnBrk="0" hangingPunct="1">
              <a:lnSpc>
                <a:spcPct val="100000"/>
              </a:lnSpc>
              <a:spcBef>
                <a:spcPts val="0"/>
              </a:spcBef>
              <a:spcAft>
                <a:spcPts val="0"/>
              </a:spcAft>
              <a:buClrTx/>
              <a:buSzTx/>
              <a:buFontTx/>
              <a:buNone/>
              <a:tabLst/>
              <a:defRPr/>
            </a:pPr>
            <a:r>
              <a:rPr lang="en-US" sz="1200" dirty="0">
                <a:solidFill>
                  <a:schemeClr val="bg1"/>
                </a:solidFill>
              </a:rPr>
              <a:t>This implies that IR data are </a:t>
            </a:r>
            <a:r>
              <a:rPr lang="en-US" sz="1200" b="1" dirty="0">
                <a:solidFill>
                  <a:schemeClr val="bg1"/>
                </a:solidFill>
              </a:rPr>
              <a:t>complex</a:t>
            </a:r>
            <a:r>
              <a:rPr lang="en-US" sz="1200" dirty="0">
                <a:solidFill>
                  <a:schemeClr val="bg1"/>
                </a:solidFill>
              </a:rPr>
              <a:t>, and that a variety of candidates is required.</a:t>
            </a:r>
          </a:p>
          <a:p>
            <a:pPr marL="0" marR="0" lvl="0" indent="0" algn="l" defTabSz="914034"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034" rtl="0" eaLnBrk="1" fontAlgn="auto" latinLnBrk="0" hangingPunct="1">
              <a:lnSpc>
                <a:spcPct val="100000"/>
              </a:lnSpc>
              <a:spcBef>
                <a:spcPts val="0"/>
              </a:spcBef>
              <a:spcAft>
                <a:spcPts val="0"/>
              </a:spcAft>
              <a:buClrTx/>
              <a:buSzTx/>
              <a:buFontTx/>
              <a:buNone/>
              <a:tabLst/>
              <a:defRPr/>
            </a:pPr>
            <a:r>
              <a:rPr lang="en-US" sz="1200" dirty="0">
                <a:solidFill>
                  <a:schemeClr val="bg1"/>
                </a:solidFill>
              </a:rPr>
              <a:t>We show the cases of fitting models on </a:t>
            </a:r>
            <a:r>
              <a:rPr lang="en-US" sz="1200" b="1" dirty="0">
                <a:solidFill>
                  <a:schemeClr val="bg1"/>
                </a:solidFill>
              </a:rPr>
              <a:t>25,</a:t>
            </a:r>
            <a:r>
              <a:rPr lang="en-US" sz="1200" dirty="0">
                <a:solidFill>
                  <a:schemeClr val="bg1"/>
                </a:solidFill>
              </a:rPr>
              <a:t> as well as </a:t>
            </a:r>
            <a:r>
              <a:rPr lang="en-US" sz="1200" b="1" dirty="0">
                <a:solidFill>
                  <a:schemeClr val="bg1"/>
                </a:solidFill>
              </a:rPr>
              <a:t>50</a:t>
            </a:r>
            <a:r>
              <a:rPr lang="en-US" sz="1200" dirty="0">
                <a:solidFill>
                  <a:schemeClr val="bg1"/>
                </a:solidFill>
              </a:rPr>
              <a:t> topics.</a:t>
            </a:r>
          </a:p>
          <a:p>
            <a:pPr marL="0" marR="0" lvl="0" indent="0" algn="l" defTabSz="914034"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034" rtl="0" eaLnBrk="1" fontAlgn="auto" latinLnBrk="0" hangingPunct="1">
              <a:lnSpc>
                <a:spcPct val="100000"/>
              </a:lnSpc>
              <a:spcBef>
                <a:spcPts val="0"/>
              </a:spcBef>
              <a:spcAft>
                <a:spcPts val="0"/>
              </a:spcAft>
              <a:buClrTx/>
              <a:buSzTx/>
              <a:buFontTx/>
              <a:buNone/>
              <a:tabLst/>
              <a:defRPr/>
            </a:pPr>
            <a:r>
              <a:rPr lang="en-US" sz="1200" dirty="0">
                <a:solidFill>
                  <a:schemeClr val="bg1"/>
                </a:solidFill>
              </a:rPr>
              <a:t>This is because in a split-half approach, </a:t>
            </a:r>
            <a:r>
              <a:rPr lang="en-US" sz="1200" b="1" dirty="0">
                <a:solidFill>
                  <a:schemeClr val="bg1"/>
                </a:solidFill>
              </a:rPr>
              <a:t>the data are being halved</a:t>
            </a:r>
            <a:r>
              <a:rPr lang="en-US" sz="1200" dirty="0">
                <a:solidFill>
                  <a:schemeClr val="bg1"/>
                </a:solidFill>
              </a:rPr>
              <a:t>, meaning that models are fitted on only 25 topics.</a:t>
            </a:r>
          </a:p>
          <a:p>
            <a:pPr marL="0" marR="0" lvl="0" indent="0" algn="l" defTabSz="914034"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034" rtl="0" eaLnBrk="1" fontAlgn="auto" latinLnBrk="0" hangingPunct="1">
              <a:lnSpc>
                <a:spcPct val="100000"/>
              </a:lnSpc>
              <a:spcBef>
                <a:spcPts val="0"/>
              </a:spcBef>
              <a:spcAft>
                <a:spcPts val="0"/>
              </a:spcAft>
              <a:buClrTx/>
              <a:buSzTx/>
              <a:buFontTx/>
              <a:buNone/>
              <a:tabLst/>
              <a:defRPr/>
            </a:pPr>
            <a:r>
              <a:rPr lang="en-US" sz="1200" dirty="0">
                <a:solidFill>
                  <a:schemeClr val="bg1"/>
                </a:solidFill>
              </a:rPr>
              <a:t>Whereas, we are truly interested in the quality of models, that are fitted on the entire set of 50 topics.</a:t>
            </a:r>
          </a:p>
          <a:p>
            <a:pPr marL="0" marR="0" lvl="0" indent="0" algn="l" defTabSz="914034"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034" rtl="0" eaLnBrk="1" fontAlgn="auto" latinLnBrk="0" hangingPunct="1">
              <a:lnSpc>
                <a:spcPct val="100000"/>
              </a:lnSpc>
              <a:spcBef>
                <a:spcPts val="0"/>
              </a:spcBef>
              <a:spcAft>
                <a:spcPts val="0"/>
              </a:spcAft>
              <a:buClrTx/>
              <a:buSzTx/>
              <a:buFontTx/>
              <a:buNone/>
              <a:tabLst/>
              <a:defRPr/>
            </a:pPr>
            <a:r>
              <a:rPr lang="en-US" sz="1200" dirty="0">
                <a:solidFill>
                  <a:schemeClr val="bg1"/>
                </a:solidFill>
              </a:rPr>
              <a:t>We see that the </a:t>
            </a:r>
            <a:r>
              <a:rPr lang="en-US" sz="1200" b="1" dirty="0">
                <a:solidFill>
                  <a:schemeClr val="bg1"/>
                </a:solidFill>
              </a:rPr>
              <a:t>differences are small between 25 and 50 topics</a:t>
            </a:r>
            <a:r>
              <a:rPr lang="en-US" sz="1200" dirty="0">
                <a:solidFill>
                  <a:schemeClr val="bg1"/>
                </a:solidFill>
              </a:rPr>
              <a:t>, in terms of the frequency with which the distribution families are being selected.</a:t>
            </a:r>
            <a:endParaRPr lang="en-US" sz="1200" b="0" i="0" u="none" strike="noStrike" baseline="0" dirty="0">
              <a:latin typeface="ArialMT"/>
            </a:endParaRPr>
          </a:p>
        </p:txBody>
      </p:sp>
      <p:sp>
        <p:nvSpPr>
          <p:cNvPr id="4" name="Slide Number Placeholder 3"/>
          <p:cNvSpPr>
            <a:spLocks noGrp="1"/>
          </p:cNvSpPr>
          <p:nvPr>
            <p:ph type="sldNum" sz="quarter" idx="5"/>
          </p:nvPr>
        </p:nvSpPr>
        <p:spPr/>
        <p:txBody>
          <a:bodyPr/>
          <a:lstStyle/>
          <a:p>
            <a:fld id="{503FA572-FFE5-42EA-89D2-981E20F634AF}" type="slidenum">
              <a:rPr lang="en-NL" smtClean="0"/>
              <a:t>31</a:t>
            </a:fld>
            <a:endParaRPr lang="en-NL"/>
          </a:p>
        </p:txBody>
      </p:sp>
    </p:spTree>
    <p:extLst>
      <p:ext uri="{BB962C8B-B14F-4D97-AF65-F5344CB8AC3E}">
        <p14:creationId xmlns:p14="http://schemas.microsoft.com/office/powerpoint/2010/main" val="359192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explored the outlier, Beta Kernel Smoothing.</a:t>
            </a:r>
          </a:p>
          <a:p>
            <a:endParaRPr lang="en-US" dirty="0"/>
          </a:p>
          <a:p>
            <a:r>
              <a:rPr lang="en-US" dirty="0"/>
              <a:t>In these two plots, we compare two example Beta KS fits, a bad fit, on the left, and a good fit, on the right.</a:t>
            </a:r>
          </a:p>
          <a:p>
            <a:endParaRPr lang="en-US" dirty="0"/>
          </a:p>
          <a:p>
            <a:r>
              <a:rPr lang="en-US" dirty="0"/>
              <a:t>We selected these two examples to illustrate a pattern that we observed.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32</a:t>
            </a:fld>
            <a:endParaRPr lang="en-NL"/>
          </a:p>
        </p:txBody>
      </p:sp>
    </p:spTree>
    <p:extLst>
      <p:ext uri="{BB962C8B-B14F-4D97-AF65-F5344CB8AC3E}">
        <p14:creationId xmlns:p14="http://schemas.microsoft.com/office/powerpoint/2010/main" val="3547180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bad fit example, we see that the model, has trouble fitting the data, due to the high appearance of zero values.</a:t>
            </a:r>
          </a:p>
          <a:p>
            <a:endParaRPr lang="en-US" dirty="0"/>
          </a:p>
          <a:p>
            <a:r>
              <a:rPr lang="en-US" dirty="0"/>
              <a:t>Despite the model being underfitted, it is still selected by AIC, due to its low complexity.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33</a:t>
            </a:fld>
            <a:endParaRPr lang="en-NL"/>
          </a:p>
        </p:txBody>
      </p:sp>
    </p:spTree>
    <p:extLst>
      <p:ext uri="{BB962C8B-B14F-4D97-AF65-F5344CB8AC3E}">
        <p14:creationId xmlns:p14="http://schemas.microsoft.com/office/powerpoint/2010/main" val="2855454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contrast, the 2</a:t>
            </a:r>
            <a:r>
              <a:rPr lang="en-US" baseline="30000" dirty="0"/>
              <a:t>nd</a:t>
            </a:r>
            <a:r>
              <a:rPr lang="en-US" dirty="0"/>
              <a:t> best model according to AIC, which in this case is a Truncated Normal Kernel Smoothing model, would have performed better, if it had been selected.</a:t>
            </a:r>
          </a:p>
        </p:txBody>
      </p:sp>
      <p:sp>
        <p:nvSpPr>
          <p:cNvPr id="4" name="Slide Number Placeholder 3"/>
          <p:cNvSpPr>
            <a:spLocks noGrp="1"/>
          </p:cNvSpPr>
          <p:nvPr>
            <p:ph type="sldNum" sz="quarter" idx="5"/>
          </p:nvPr>
        </p:nvSpPr>
        <p:spPr/>
        <p:txBody>
          <a:bodyPr/>
          <a:lstStyle/>
          <a:p>
            <a:fld id="{503FA572-FFE5-42EA-89D2-981E20F634AF}" type="slidenum">
              <a:rPr lang="en-NL" smtClean="0"/>
              <a:t>34</a:t>
            </a:fld>
            <a:endParaRPr lang="en-NL"/>
          </a:p>
        </p:txBody>
      </p:sp>
    </p:spTree>
    <p:extLst>
      <p:ext uri="{BB962C8B-B14F-4D97-AF65-F5344CB8AC3E}">
        <p14:creationId xmlns:p14="http://schemas.microsoft.com/office/powerpoint/2010/main" val="1478970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good fit example, we see that once again, the Beta KS model, has trouble fitting the data, due to the high appearance of zero values.</a:t>
            </a:r>
          </a:p>
          <a:p>
            <a:endParaRPr lang="en-US" dirty="0"/>
          </a:p>
          <a:p>
            <a:r>
              <a:rPr lang="en-US" dirty="0"/>
              <a:t>The reason why we observe a low delta, is simply due to chance.</a:t>
            </a:r>
          </a:p>
          <a:p>
            <a:br>
              <a:rPr lang="en-US" dirty="0"/>
            </a:br>
            <a:r>
              <a:rPr lang="en-US" dirty="0"/>
              <a:t>It just happened that in this particular split, the zero values were present in the first half of the data, but not on the second half of the data. </a:t>
            </a:r>
          </a:p>
          <a:p>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35</a:t>
            </a:fld>
            <a:endParaRPr lang="en-NL"/>
          </a:p>
        </p:txBody>
      </p:sp>
    </p:spTree>
    <p:extLst>
      <p:ext uri="{BB962C8B-B14F-4D97-AF65-F5344CB8AC3E}">
        <p14:creationId xmlns:p14="http://schemas.microsoft.com/office/powerpoint/2010/main" val="1967484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compare </a:t>
            </a:r>
            <a:r>
              <a:rPr lang="en-US" i="1" dirty="0"/>
              <a:t>those specific cases where AIC selected Beta KS</a:t>
            </a:r>
            <a:r>
              <a:rPr lang="en-US" dirty="0"/>
              <a:t>, with all other cases.</a:t>
            </a:r>
          </a:p>
          <a:p>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36</a:t>
            </a:fld>
            <a:endParaRPr lang="en-NL"/>
          </a:p>
        </p:txBody>
      </p:sp>
    </p:spTree>
    <p:extLst>
      <p:ext uri="{BB962C8B-B14F-4D97-AF65-F5344CB8AC3E}">
        <p14:creationId xmlns:p14="http://schemas.microsoft.com/office/powerpoint/2010/main" val="4238822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a:t>
            </a:r>
            <a:r>
              <a:rPr lang="en-US" i="1" dirty="0"/>
              <a:t>when AIC selects Beta KS</a:t>
            </a:r>
            <a:r>
              <a:rPr lang="en-US" dirty="0"/>
              <a:t>, the data contain a number of zeros that is larger than usual.</a:t>
            </a:r>
          </a:p>
          <a:p>
            <a:endParaRPr lang="en-US" dirty="0"/>
          </a:p>
          <a:p>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37</a:t>
            </a:fld>
            <a:endParaRPr lang="en-NL"/>
          </a:p>
        </p:txBody>
      </p:sp>
    </p:spTree>
    <p:extLst>
      <p:ext uri="{BB962C8B-B14F-4D97-AF65-F5344CB8AC3E}">
        <p14:creationId xmlns:p14="http://schemas.microsoft.com/office/powerpoint/2010/main" val="19683804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we see that none of the candidate models, would have performed well, </a:t>
            </a:r>
            <a:r>
              <a:rPr lang="en-US" i="1" dirty="0"/>
              <a:t>even if they had been selected optimally.</a:t>
            </a:r>
          </a:p>
          <a:p>
            <a:endParaRPr lang="en-US" i="1" dirty="0"/>
          </a:p>
          <a:p>
            <a:r>
              <a:rPr lang="en-US" dirty="0"/>
              <a:t>We do this by selecting the model with the lowest delta observed.</a:t>
            </a:r>
          </a:p>
        </p:txBody>
      </p:sp>
      <p:sp>
        <p:nvSpPr>
          <p:cNvPr id="4" name="Slide Number Placeholder 3"/>
          <p:cNvSpPr>
            <a:spLocks noGrp="1"/>
          </p:cNvSpPr>
          <p:nvPr>
            <p:ph type="sldNum" sz="quarter" idx="5"/>
          </p:nvPr>
        </p:nvSpPr>
        <p:spPr/>
        <p:txBody>
          <a:bodyPr/>
          <a:lstStyle/>
          <a:p>
            <a:fld id="{503FA572-FFE5-42EA-89D2-981E20F634AF}" type="slidenum">
              <a:rPr lang="en-NL" smtClean="0"/>
              <a:t>38</a:t>
            </a:fld>
            <a:endParaRPr lang="en-NL"/>
          </a:p>
        </p:txBody>
      </p:sp>
    </p:spTree>
    <p:extLst>
      <p:ext uri="{BB962C8B-B14F-4D97-AF65-F5344CB8AC3E}">
        <p14:creationId xmlns:p14="http://schemas.microsoft.com/office/powerpoint/2010/main" val="2016797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we see that the GoF values would have been around -0.25, which means that the delta observed would have been 25% larger than the expectation, </a:t>
            </a:r>
            <a:r>
              <a:rPr lang="en-US" i="1" dirty="0"/>
              <a:t>even if the models were selected optimally.</a:t>
            </a:r>
          </a:p>
        </p:txBody>
      </p:sp>
      <p:sp>
        <p:nvSpPr>
          <p:cNvPr id="4" name="Slide Number Placeholder 3"/>
          <p:cNvSpPr>
            <a:spLocks noGrp="1"/>
          </p:cNvSpPr>
          <p:nvPr>
            <p:ph type="sldNum" sz="quarter" idx="5"/>
          </p:nvPr>
        </p:nvSpPr>
        <p:spPr/>
        <p:txBody>
          <a:bodyPr/>
          <a:lstStyle/>
          <a:p>
            <a:fld id="{503FA572-FFE5-42EA-89D2-981E20F634AF}" type="slidenum">
              <a:rPr lang="en-NL" smtClean="0"/>
              <a:t>39</a:t>
            </a:fld>
            <a:endParaRPr lang="en-NL"/>
          </a:p>
        </p:txBody>
      </p:sp>
    </p:spTree>
    <p:extLst>
      <p:ext uri="{BB962C8B-B14F-4D97-AF65-F5344CB8AC3E}">
        <p14:creationId xmlns:p14="http://schemas.microsoft.com/office/powerpoint/2010/main" val="3437199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IR research focuses on finding new ways to optimize the various aspects of evaluation.</a:t>
            </a:r>
          </a:p>
          <a:p>
            <a:endParaRPr lang="en-US" dirty="0"/>
          </a:p>
          <a:p>
            <a:r>
              <a:rPr lang="en-US" dirty="0"/>
              <a:t>One tool that can be used to assist with this kind of research, is stochastic simulation. </a:t>
            </a:r>
          </a:p>
          <a:p>
            <a:endParaRPr lang="en-US" dirty="0"/>
          </a:p>
          <a:p>
            <a:r>
              <a:rPr lang="en-US" dirty="0"/>
              <a:t>This is because it can help us overcome three main limitations that are often associated with IR data.</a:t>
            </a:r>
          </a:p>
          <a:p>
            <a:endParaRPr lang="en-US" dirty="0"/>
          </a:p>
          <a:p>
            <a:pPr marL="171450" indent="-171450">
              <a:buFont typeface="Arial" panose="020B0604020202020204" pitchFamily="34" charset="0"/>
              <a:buChar char="•"/>
            </a:pPr>
            <a:r>
              <a:rPr lang="en-US" dirty="0"/>
              <a:t>Firstly, IR data are typically small in size, because it can be expensive to produce them.</a:t>
            </a:r>
            <a:br>
              <a:rPr lang="en-US" dirty="0"/>
            </a:br>
            <a:r>
              <a:rPr lang="en-US" dirty="0"/>
              <a:t>Simulation can solve this problem because it can generate data endlessly.</a:t>
            </a:r>
          </a:p>
          <a:p>
            <a:pPr marL="171450" indent="-171450">
              <a:buFont typeface="Arial" panose="020B0604020202020204" pitchFamily="34" charset="0"/>
              <a:buChar char="•"/>
            </a:pPr>
            <a:r>
              <a:rPr lang="en-US" dirty="0"/>
              <a:t>Secondly, we typically have no control over IR data. </a:t>
            </a:r>
            <a:br>
              <a:rPr lang="en-US" dirty="0"/>
            </a:br>
            <a:r>
              <a:rPr lang="en-US" dirty="0"/>
              <a:t>For example, we have no control over the scores of systems on topics.</a:t>
            </a:r>
            <a:br>
              <a:rPr lang="en-US" dirty="0"/>
            </a:br>
            <a:r>
              <a:rPr lang="en-US" dirty="0"/>
              <a:t>With stochastic simulation, we can generate data under specified conditions.</a:t>
            </a:r>
          </a:p>
          <a:p>
            <a:pPr marL="171450" indent="-171450">
              <a:buFont typeface="Arial" panose="020B0604020202020204" pitchFamily="34" charset="0"/>
              <a:buChar char="•"/>
            </a:pPr>
            <a:r>
              <a:rPr lang="en-US" dirty="0"/>
              <a:t>Thirdly, we typically have no knowledge of the true characteristics of IR data.</a:t>
            </a:r>
            <a:br>
              <a:rPr lang="en-US" dirty="0"/>
            </a:br>
            <a:r>
              <a:rPr lang="en-US" dirty="0"/>
              <a:t>With stochastic simulation, because we generate data from statistical models, we have knowledge of characteristics such as the true mean, or the true variance of the data.</a:t>
            </a:r>
            <a:endParaRPr lang="en-NL" dirty="0"/>
          </a:p>
        </p:txBody>
      </p:sp>
      <p:sp>
        <p:nvSpPr>
          <p:cNvPr id="4" name="Slide Number Placeholder 3"/>
          <p:cNvSpPr>
            <a:spLocks noGrp="1"/>
          </p:cNvSpPr>
          <p:nvPr>
            <p:ph type="sldNum" sz="quarter" idx="5"/>
          </p:nvPr>
        </p:nvSpPr>
        <p:spPr/>
        <p:txBody>
          <a:bodyPr/>
          <a:lstStyle/>
          <a:p>
            <a:fld id="{503FA572-FFE5-42EA-89D2-981E20F634AF}" type="slidenum">
              <a:rPr lang="en-NL" smtClean="0"/>
              <a:t>4</a:t>
            </a:fld>
            <a:endParaRPr lang="en-NL"/>
          </a:p>
        </p:txBody>
      </p:sp>
    </p:spTree>
    <p:extLst>
      <p:ext uri="{BB962C8B-B14F-4D97-AF65-F5344CB8AC3E}">
        <p14:creationId xmlns:p14="http://schemas.microsoft.com/office/powerpoint/2010/main" val="4248804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dirty="0"/>
              <a:t>This implies that additional models would need to be considered, to significantly improve the goodness-of-fit.</a:t>
            </a:r>
          </a:p>
          <a:p>
            <a:pPr marL="0" marR="0" lvl="0" indent="0" algn="l" defTabSz="914034"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034" rtl="0" eaLnBrk="1" fontAlgn="auto" latinLnBrk="0" hangingPunct="1">
              <a:lnSpc>
                <a:spcPct val="100000"/>
              </a:lnSpc>
              <a:spcBef>
                <a:spcPts val="0"/>
              </a:spcBef>
              <a:spcAft>
                <a:spcPts val="0"/>
              </a:spcAft>
              <a:buClrTx/>
              <a:buSzTx/>
              <a:buFontTx/>
              <a:buNone/>
              <a:tabLst/>
              <a:defRPr/>
            </a:pPr>
            <a:r>
              <a:rPr lang="en-US" dirty="0"/>
              <a:t>For example, perhaps a better fit would have been achieved, by a mixture model, that models the zero scores separately from non-zeros.</a:t>
            </a:r>
          </a:p>
          <a:p>
            <a:pPr marL="0" marR="0" lvl="0" indent="0" algn="l" defTabSz="914034"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034" rtl="0" eaLnBrk="1" fontAlgn="auto" latinLnBrk="0" hangingPunct="1">
              <a:lnSpc>
                <a:spcPct val="100000"/>
              </a:lnSpc>
              <a:spcBef>
                <a:spcPts val="0"/>
              </a:spcBef>
              <a:spcAft>
                <a:spcPts val="0"/>
              </a:spcAft>
              <a:buClrTx/>
              <a:buSzTx/>
              <a:buFontTx/>
              <a:buNone/>
              <a:tabLst/>
              <a:defRPr/>
            </a:pPr>
            <a:r>
              <a:rPr lang="en-US" dirty="0"/>
              <a:t>We leave this for future work.</a:t>
            </a:r>
          </a:p>
          <a:p>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40</a:t>
            </a:fld>
            <a:endParaRPr lang="en-NL"/>
          </a:p>
        </p:txBody>
      </p:sp>
    </p:spTree>
    <p:extLst>
      <p:ext uri="{BB962C8B-B14F-4D97-AF65-F5344CB8AC3E}">
        <p14:creationId xmlns:p14="http://schemas.microsoft.com/office/powerpoint/2010/main" val="24086372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plot, we see that when the number of zeros increases, the delta observed increases as well.</a:t>
            </a:r>
          </a:p>
          <a:p>
            <a:endParaRPr lang="en-US" dirty="0"/>
          </a:p>
          <a:p>
            <a:pPr marL="0" marR="0" lvl="0" indent="0" algn="l" defTabSz="914034" rtl="0" eaLnBrk="1" fontAlgn="auto" latinLnBrk="0" hangingPunct="1">
              <a:lnSpc>
                <a:spcPct val="100000"/>
              </a:lnSpc>
              <a:spcBef>
                <a:spcPts val="0"/>
              </a:spcBef>
              <a:spcAft>
                <a:spcPts val="0"/>
              </a:spcAft>
              <a:buClrTx/>
              <a:buSzTx/>
              <a:buFontTx/>
              <a:buNone/>
              <a:tabLst/>
              <a:defRPr/>
            </a:pPr>
            <a:r>
              <a:rPr lang="en-US" dirty="0"/>
              <a:t>This further verifies our hypothesis the large number of zeros in the data, is not modelled properly.</a:t>
            </a:r>
          </a:p>
        </p:txBody>
      </p:sp>
      <p:sp>
        <p:nvSpPr>
          <p:cNvPr id="4" name="Slide Number Placeholder 3"/>
          <p:cNvSpPr>
            <a:spLocks noGrp="1"/>
          </p:cNvSpPr>
          <p:nvPr>
            <p:ph type="sldNum" sz="quarter" idx="5"/>
          </p:nvPr>
        </p:nvSpPr>
        <p:spPr/>
        <p:txBody>
          <a:bodyPr/>
          <a:lstStyle/>
          <a:p>
            <a:fld id="{503FA572-FFE5-42EA-89D2-981E20F634AF}" type="slidenum">
              <a:rPr lang="en-NL" smtClean="0"/>
              <a:t>41</a:t>
            </a:fld>
            <a:endParaRPr lang="en-NL"/>
          </a:p>
        </p:txBody>
      </p:sp>
    </p:spTree>
    <p:extLst>
      <p:ext uri="{BB962C8B-B14F-4D97-AF65-F5344CB8AC3E}">
        <p14:creationId xmlns:p14="http://schemas.microsoft.com/office/powerpoint/2010/main" val="3716789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attempt to correct for this outlier in our results, we explored if the quality can be improved simply by never selecting Beta KS.</a:t>
            </a:r>
          </a:p>
          <a:p>
            <a:endParaRPr lang="en-US" dirty="0"/>
          </a:p>
          <a:p>
            <a:r>
              <a:rPr lang="en-US" dirty="0"/>
              <a:t>In this plot, </a:t>
            </a:r>
            <a:r>
              <a:rPr lang="en-US" i="1" dirty="0"/>
              <a:t>we only show the results on those specific random splits, where AIC selected Beta KS</a:t>
            </a:r>
            <a:r>
              <a:rPr lang="en-US" dirty="0"/>
              <a:t>.</a:t>
            </a:r>
          </a:p>
          <a:p>
            <a:endParaRPr lang="en-US" dirty="0"/>
          </a:p>
          <a:p>
            <a:r>
              <a:rPr lang="en-US" dirty="0"/>
              <a:t>And we explore, what would have happened, if we had selected the 2</a:t>
            </a:r>
            <a:r>
              <a:rPr lang="en-US" baseline="30000" dirty="0"/>
              <a:t>nd</a:t>
            </a:r>
            <a:r>
              <a:rPr lang="en-US" dirty="0"/>
              <a:t> best model instead.</a:t>
            </a:r>
          </a:p>
          <a:p>
            <a:endParaRPr lang="en-US" dirty="0"/>
          </a:p>
          <a:p>
            <a:br>
              <a:rPr lang="en-US" dirty="0"/>
            </a:b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42</a:t>
            </a:fld>
            <a:endParaRPr lang="en-NL"/>
          </a:p>
        </p:txBody>
      </p:sp>
    </p:spTree>
    <p:extLst>
      <p:ext uri="{BB962C8B-B14F-4D97-AF65-F5344CB8AC3E}">
        <p14:creationId xmlns:p14="http://schemas.microsoft.com/office/powerpoint/2010/main" val="1809626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actually see that, on average, the 2</a:t>
            </a:r>
            <a:r>
              <a:rPr lang="en-US" baseline="30000" dirty="0"/>
              <a:t>nd</a:t>
            </a:r>
            <a:r>
              <a:rPr lang="en-US" dirty="0"/>
              <a:t> best model is much better than Beta KS, which is what AIC had selected.</a:t>
            </a:r>
          </a:p>
        </p:txBody>
      </p:sp>
      <p:sp>
        <p:nvSpPr>
          <p:cNvPr id="4" name="Slide Number Placeholder 3"/>
          <p:cNvSpPr>
            <a:spLocks noGrp="1"/>
          </p:cNvSpPr>
          <p:nvPr>
            <p:ph type="sldNum" sz="quarter" idx="5"/>
          </p:nvPr>
        </p:nvSpPr>
        <p:spPr/>
        <p:txBody>
          <a:bodyPr/>
          <a:lstStyle/>
          <a:p>
            <a:fld id="{503FA572-FFE5-42EA-89D2-981E20F634AF}" type="slidenum">
              <a:rPr lang="en-NL" smtClean="0"/>
              <a:t>43</a:t>
            </a:fld>
            <a:endParaRPr lang="en-NL"/>
          </a:p>
        </p:txBody>
      </p:sp>
    </p:spTree>
    <p:extLst>
      <p:ext uri="{BB962C8B-B14F-4D97-AF65-F5344CB8AC3E}">
        <p14:creationId xmlns:p14="http://schemas.microsoft.com/office/powerpoint/2010/main" val="13039758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it is almost as good, as it could have been, if we compare it to the best-case, which is best possible candidate model.</a:t>
            </a:r>
          </a:p>
        </p:txBody>
      </p:sp>
      <p:sp>
        <p:nvSpPr>
          <p:cNvPr id="4" name="Slide Number Placeholder 3"/>
          <p:cNvSpPr>
            <a:spLocks noGrp="1"/>
          </p:cNvSpPr>
          <p:nvPr>
            <p:ph type="sldNum" sz="quarter" idx="5"/>
          </p:nvPr>
        </p:nvSpPr>
        <p:spPr/>
        <p:txBody>
          <a:bodyPr/>
          <a:lstStyle/>
          <a:p>
            <a:fld id="{503FA572-FFE5-42EA-89D2-981E20F634AF}" type="slidenum">
              <a:rPr lang="en-NL" smtClean="0"/>
              <a:t>44</a:t>
            </a:fld>
            <a:endParaRPr lang="en-NL"/>
          </a:p>
        </p:txBody>
      </p:sp>
    </p:spTree>
    <p:extLst>
      <p:ext uri="{BB962C8B-B14F-4D97-AF65-F5344CB8AC3E}">
        <p14:creationId xmlns:p14="http://schemas.microsoft.com/office/powerpoint/2010/main" val="226491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bottom plot, we visualize the improvement that would have been observed by the removal of Beta KS.</a:t>
            </a:r>
          </a:p>
          <a:p>
            <a:endParaRPr lang="en-US" dirty="0"/>
          </a:p>
          <a:p>
            <a:r>
              <a:rPr lang="en-US" dirty="0"/>
              <a:t>We see that it is mostly noticeable for the case of one particular metric, the normalized discounted gain @ 20.</a:t>
            </a:r>
          </a:p>
        </p:txBody>
      </p:sp>
      <p:sp>
        <p:nvSpPr>
          <p:cNvPr id="4" name="Slide Number Placeholder 3"/>
          <p:cNvSpPr>
            <a:spLocks noGrp="1"/>
          </p:cNvSpPr>
          <p:nvPr>
            <p:ph type="sldNum" sz="quarter" idx="5"/>
          </p:nvPr>
        </p:nvSpPr>
        <p:spPr/>
        <p:txBody>
          <a:bodyPr/>
          <a:lstStyle/>
          <a:p>
            <a:fld id="{503FA572-FFE5-42EA-89D2-981E20F634AF}" type="slidenum">
              <a:rPr lang="en-NL" smtClean="0"/>
              <a:t>45</a:t>
            </a:fld>
            <a:endParaRPr lang="en-NL"/>
          </a:p>
        </p:txBody>
      </p:sp>
    </p:spTree>
    <p:extLst>
      <p:ext uri="{BB962C8B-B14F-4D97-AF65-F5344CB8AC3E}">
        <p14:creationId xmlns:p14="http://schemas.microsoft.com/office/powerpoint/2010/main" val="3673718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even with this improvement, the GoF values are still quite low.</a:t>
            </a:r>
          </a:p>
          <a:p>
            <a:endParaRPr lang="en-US" dirty="0"/>
          </a:p>
          <a:p>
            <a:r>
              <a:rPr lang="en-US" dirty="0"/>
              <a:t>A good fit should give us a GoF value of about zero.</a:t>
            </a:r>
          </a:p>
          <a:p>
            <a:endParaRPr lang="en-US" dirty="0"/>
          </a:p>
          <a:p>
            <a:r>
              <a:rPr lang="en-US" dirty="0"/>
              <a:t>For this reason, we look for ways to refine the quality of the margins.</a:t>
            </a:r>
          </a:p>
        </p:txBody>
      </p:sp>
      <p:sp>
        <p:nvSpPr>
          <p:cNvPr id="4" name="Slide Number Placeholder 3"/>
          <p:cNvSpPr>
            <a:spLocks noGrp="1"/>
          </p:cNvSpPr>
          <p:nvPr>
            <p:ph type="sldNum" sz="quarter" idx="5"/>
          </p:nvPr>
        </p:nvSpPr>
        <p:spPr/>
        <p:txBody>
          <a:bodyPr/>
          <a:lstStyle/>
          <a:p>
            <a:fld id="{503FA572-FFE5-42EA-89D2-981E20F634AF}" type="slidenum">
              <a:rPr lang="en-NL" smtClean="0"/>
              <a:t>46</a:t>
            </a:fld>
            <a:endParaRPr lang="en-NL"/>
          </a:p>
        </p:txBody>
      </p:sp>
    </p:spTree>
    <p:extLst>
      <p:ext uri="{BB962C8B-B14F-4D97-AF65-F5344CB8AC3E}">
        <p14:creationId xmlns:p14="http://schemas.microsoft.com/office/powerpoint/2010/main" val="19249419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thesis, we specifically focused on exploring alternative ways to select the models that we already have, instead of expanding our list of candidates with additional models.</a:t>
            </a:r>
          </a:p>
          <a:p>
            <a:endParaRPr lang="en-US" dirty="0"/>
          </a:p>
          <a:p>
            <a:r>
              <a:rPr lang="en-US" dirty="0"/>
              <a:t>We considered criteria such as BIC and LL, but also proposed a new method of selecting models, which was inspired by the split-half approach, and we refer to as the Split-Half Criterion (SHC)</a:t>
            </a:r>
          </a:p>
          <a:p>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47</a:t>
            </a:fld>
            <a:endParaRPr lang="en-NL"/>
          </a:p>
        </p:txBody>
      </p:sp>
    </p:spTree>
    <p:extLst>
      <p:ext uri="{BB962C8B-B14F-4D97-AF65-F5344CB8AC3E}">
        <p14:creationId xmlns:p14="http://schemas.microsoft.com/office/powerpoint/2010/main" val="33718615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illustrate how our criterion works, through an example.</a:t>
            </a:r>
          </a:p>
          <a:p>
            <a:endParaRPr lang="en-US" dirty="0"/>
          </a:p>
          <a:p>
            <a:r>
              <a:rPr lang="en-US" dirty="0"/>
              <a:t>Starting from a set of 25 scores, we fit all candidate models, and we want to select the best model.</a:t>
            </a:r>
          </a:p>
        </p:txBody>
      </p:sp>
      <p:sp>
        <p:nvSpPr>
          <p:cNvPr id="4" name="Slide Number Placeholder 3"/>
          <p:cNvSpPr>
            <a:spLocks noGrp="1"/>
          </p:cNvSpPr>
          <p:nvPr>
            <p:ph type="sldNum" sz="quarter" idx="5"/>
          </p:nvPr>
        </p:nvSpPr>
        <p:spPr/>
        <p:txBody>
          <a:bodyPr/>
          <a:lstStyle/>
          <a:p>
            <a:fld id="{503FA572-FFE5-42EA-89D2-981E20F634AF}" type="slidenum">
              <a:rPr lang="en-NL" smtClean="0"/>
              <a:t>48</a:t>
            </a:fld>
            <a:endParaRPr lang="en-NL"/>
          </a:p>
        </p:txBody>
      </p:sp>
    </p:spTree>
    <p:extLst>
      <p:ext uri="{BB962C8B-B14F-4D97-AF65-F5344CB8AC3E}">
        <p14:creationId xmlns:p14="http://schemas.microsoft.com/office/powerpoint/2010/main" val="39137291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Split-Half Criterion works, by performing n splits, and in each split, we fit all models and compute their delta observed.</a:t>
            </a:r>
          </a:p>
        </p:txBody>
      </p:sp>
      <p:sp>
        <p:nvSpPr>
          <p:cNvPr id="4" name="Slide Number Placeholder 3"/>
          <p:cNvSpPr>
            <a:spLocks noGrp="1"/>
          </p:cNvSpPr>
          <p:nvPr>
            <p:ph type="sldNum" sz="quarter" idx="5"/>
          </p:nvPr>
        </p:nvSpPr>
        <p:spPr/>
        <p:txBody>
          <a:bodyPr/>
          <a:lstStyle/>
          <a:p>
            <a:fld id="{503FA572-FFE5-42EA-89D2-981E20F634AF}" type="slidenum">
              <a:rPr lang="en-NL" smtClean="0"/>
              <a:t>49</a:t>
            </a:fld>
            <a:endParaRPr lang="en-NL"/>
          </a:p>
        </p:txBody>
      </p:sp>
    </p:spTree>
    <p:extLst>
      <p:ext uri="{BB962C8B-B14F-4D97-AF65-F5344CB8AC3E}">
        <p14:creationId xmlns:p14="http://schemas.microsoft.com/office/powerpoint/2010/main" val="2318628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Simulation has been previously used in IR research, in a few different ways.</a:t>
            </a:r>
          </a:p>
          <a:p>
            <a:endParaRPr lang="en-US" dirty="0"/>
          </a:p>
          <a:p>
            <a:pPr marL="171450" indent="-171450">
              <a:buFont typeface="Arial" panose="020B0604020202020204" pitchFamily="34" charset="0"/>
              <a:buChar char="•"/>
            </a:pPr>
            <a:r>
              <a:rPr lang="en-US" dirty="0"/>
              <a:t>In earlier years it was used to generate the entire test collections.</a:t>
            </a:r>
            <a:br>
              <a:rPr lang="en-US" dirty="0"/>
            </a:br>
            <a:r>
              <a:rPr lang="en-US" dirty="0"/>
              <a:t>Meaning documents, topics, and relevance judgments.</a:t>
            </a:r>
          </a:p>
          <a:p>
            <a:pPr marL="171450" indent="-171450">
              <a:buFont typeface="Arial" panose="020B0604020202020204" pitchFamily="34" charset="0"/>
              <a:buChar char="•"/>
            </a:pPr>
            <a:r>
              <a:rPr lang="en-US" dirty="0"/>
              <a:t>In more recent years, it has been used to model how the users interact with an IR system.</a:t>
            </a:r>
            <a:br>
              <a:rPr lang="en-US" dirty="0"/>
            </a:br>
            <a:r>
              <a:rPr lang="en-US" dirty="0"/>
              <a:t>For example, how they formulate queries, which results they click on, how they re-formulate queries, and so on.</a:t>
            </a:r>
          </a:p>
          <a:p>
            <a:pPr marL="171450" indent="-171450">
              <a:buFont typeface="Arial" panose="020B0604020202020204" pitchFamily="34" charset="0"/>
              <a:buChar char="•"/>
            </a:pPr>
            <a:r>
              <a:rPr lang="en-US" dirty="0"/>
              <a:t>It has also been used to generate queries, and document scores.</a:t>
            </a:r>
          </a:p>
          <a:p>
            <a:pPr marL="171450" indent="-171450">
              <a:buFont typeface="Arial" panose="020B0604020202020204" pitchFamily="34" charset="0"/>
              <a:buChar char="•"/>
            </a:pPr>
            <a:r>
              <a:rPr lang="en-US" dirty="0"/>
              <a:t>In this thesis we focus on a specific kind of simulation, which is the simulation of evaluation scores of systems on topics.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More specifically, we explore the method proposed in 2018 by the authors Urbano and Nagler </a:t>
            </a:r>
          </a:p>
        </p:txBody>
      </p:sp>
      <p:sp>
        <p:nvSpPr>
          <p:cNvPr id="4" name="Slide Number Placeholder 3"/>
          <p:cNvSpPr>
            <a:spLocks noGrp="1"/>
          </p:cNvSpPr>
          <p:nvPr>
            <p:ph type="sldNum" sz="quarter" idx="5"/>
          </p:nvPr>
        </p:nvSpPr>
        <p:spPr/>
        <p:txBody>
          <a:bodyPr/>
          <a:lstStyle/>
          <a:p>
            <a:fld id="{503FA572-FFE5-42EA-89D2-981E20F634AF}" type="slidenum">
              <a:rPr lang="en-NL" smtClean="0"/>
              <a:t>5</a:t>
            </a:fld>
            <a:endParaRPr lang="en-NL"/>
          </a:p>
        </p:txBody>
      </p:sp>
    </p:spTree>
    <p:extLst>
      <p:ext uri="{BB962C8B-B14F-4D97-AF65-F5344CB8AC3E}">
        <p14:creationId xmlns:p14="http://schemas.microsoft.com/office/powerpoint/2010/main" val="19251217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in the first split, we computed a delta observed of 0.21 for Beta KS.</a:t>
            </a:r>
          </a:p>
        </p:txBody>
      </p:sp>
      <p:sp>
        <p:nvSpPr>
          <p:cNvPr id="4" name="Slide Number Placeholder 3"/>
          <p:cNvSpPr>
            <a:spLocks noGrp="1"/>
          </p:cNvSpPr>
          <p:nvPr>
            <p:ph type="sldNum" sz="quarter" idx="5"/>
          </p:nvPr>
        </p:nvSpPr>
        <p:spPr/>
        <p:txBody>
          <a:bodyPr/>
          <a:lstStyle/>
          <a:p>
            <a:fld id="{503FA572-FFE5-42EA-89D2-981E20F634AF}" type="slidenum">
              <a:rPr lang="en-NL" smtClean="0"/>
              <a:t>50</a:t>
            </a:fld>
            <a:endParaRPr lang="en-NL"/>
          </a:p>
        </p:txBody>
      </p:sp>
    </p:spTree>
    <p:extLst>
      <p:ext uri="{BB962C8B-B14F-4D97-AF65-F5344CB8AC3E}">
        <p14:creationId xmlns:p14="http://schemas.microsoft.com/office/powerpoint/2010/main" val="38791054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the Split-Half Criterion value for Beta KS, is simply the average of the delta observed values that we measured for Beta KS, across n splits.</a:t>
            </a:r>
          </a:p>
        </p:txBody>
      </p:sp>
      <p:sp>
        <p:nvSpPr>
          <p:cNvPr id="4" name="Slide Number Placeholder 3"/>
          <p:cNvSpPr>
            <a:spLocks noGrp="1"/>
          </p:cNvSpPr>
          <p:nvPr>
            <p:ph type="sldNum" sz="quarter" idx="5"/>
          </p:nvPr>
        </p:nvSpPr>
        <p:spPr/>
        <p:txBody>
          <a:bodyPr/>
          <a:lstStyle/>
          <a:p>
            <a:fld id="{503FA572-FFE5-42EA-89D2-981E20F634AF}" type="slidenum">
              <a:rPr lang="en-NL" smtClean="0"/>
              <a:t>51</a:t>
            </a:fld>
            <a:endParaRPr lang="en-NL"/>
          </a:p>
        </p:txBody>
      </p:sp>
    </p:spTree>
    <p:extLst>
      <p:ext uri="{BB962C8B-B14F-4D97-AF65-F5344CB8AC3E}">
        <p14:creationId xmlns:p14="http://schemas.microsoft.com/office/powerpoint/2010/main" val="31281117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that is selected, is the model with the lowest criterion value.</a:t>
            </a:r>
          </a:p>
          <a:p>
            <a:endParaRPr lang="en-US" dirty="0"/>
          </a:p>
          <a:p>
            <a:r>
              <a:rPr lang="en-US" dirty="0"/>
              <a:t>In this case, the Truncated Normal model, with a value of 0.09.</a:t>
            </a:r>
          </a:p>
        </p:txBody>
      </p:sp>
      <p:sp>
        <p:nvSpPr>
          <p:cNvPr id="4" name="Slide Number Placeholder 3"/>
          <p:cNvSpPr>
            <a:spLocks noGrp="1"/>
          </p:cNvSpPr>
          <p:nvPr>
            <p:ph type="sldNum" sz="quarter" idx="5"/>
          </p:nvPr>
        </p:nvSpPr>
        <p:spPr/>
        <p:txBody>
          <a:bodyPr/>
          <a:lstStyle/>
          <a:p>
            <a:fld id="{503FA572-FFE5-42EA-89D2-981E20F634AF}" type="slidenum">
              <a:rPr lang="en-NL" smtClean="0"/>
              <a:t>52</a:t>
            </a:fld>
            <a:endParaRPr lang="en-NL"/>
          </a:p>
        </p:txBody>
      </p:sp>
    </p:spTree>
    <p:extLst>
      <p:ext uri="{BB962C8B-B14F-4D97-AF65-F5344CB8AC3E}">
        <p14:creationId xmlns:p14="http://schemas.microsoft.com/office/powerpoint/2010/main" val="28470766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show a comparison of the model criteria, in terms of the overall mean GoF that is measured.</a:t>
            </a:r>
          </a:p>
        </p:txBody>
      </p:sp>
      <p:sp>
        <p:nvSpPr>
          <p:cNvPr id="4" name="Slide Number Placeholder 3"/>
          <p:cNvSpPr>
            <a:spLocks noGrp="1"/>
          </p:cNvSpPr>
          <p:nvPr>
            <p:ph type="sldNum" sz="quarter" idx="5"/>
          </p:nvPr>
        </p:nvSpPr>
        <p:spPr/>
        <p:txBody>
          <a:bodyPr/>
          <a:lstStyle/>
          <a:p>
            <a:fld id="{503FA572-FFE5-42EA-89D2-981E20F634AF}" type="slidenum">
              <a:rPr lang="en-NL" smtClean="0"/>
              <a:t>53</a:t>
            </a:fld>
            <a:endParaRPr lang="en-NL"/>
          </a:p>
        </p:txBody>
      </p:sp>
    </p:spTree>
    <p:extLst>
      <p:ext uri="{BB962C8B-B14F-4D97-AF65-F5344CB8AC3E}">
        <p14:creationId xmlns:p14="http://schemas.microsoft.com/office/powerpoint/2010/main" val="27933576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discrete metrics, we see that they all perform well, with the only exception being our proposed criterion, for the case of Reciprocal Rank.</a:t>
            </a:r>
          </a:p>
        </p:txBody>
      </p:sp>
      <p:sp>
        <p:nvSpPr>
          <p:cNvPr id="4" name="Slide Number Placeholder 3"/>
          <p:cNvSpPr>
            <a:spLocks noGrp="1"/>
          </p:cNvSpPr>
          <p:nvPr>
            <p:ph type="sldNum" sz="quarter" idx="5"/>
          </p:nvPr>
        </p:nvSpPr>
        <p:spPr/>
        <p:txBody>
          <a:bodyPr/>
          <a:lstStyle/>
          <a:p>
            <a:fld id="{503FA572-FFE5-42EA-89D2-981E20F634AF}" type="slidenum">
              <a:rPr lang="en-NL" smtClean="0"/>
              <a:t>54</a:t>
            </a:fld>
            <a:endParaRPr lang="en-NL"/>
          </a:p>
        </p:txBody>
      </p:sp>
    </p:spTree>
    <p:extLst>
      <p:ext uri="{BB962C8B-B14F-4D97-AF65-F5344CB8AC3E}">
        <p14:creationId xmlns:p14="http://schemas.microsoft.com/office/powerpoint/2010/main" val="15202756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continuous metrics, we see that our criterion is actually the best</a:t>
            </a:r>
          </a:p>
        </p:txBody>
      </p:sp>
      <p:sp>
        <p:nvSpPr>
          <p:cNvPr id="4" name="Slide Number Placeholder 3"/>
          <p:cNvSpPr>
            <a:spLocks noGrp="1"/>
          </p:cNvSpPr>
          <p:nvPr>
            <p:ph type="sldNum" sz="quarter" idx="5"/>
          </p:nvPr>
        </p:nvSpPr>
        <p:spPr/>
        <p:txBody>
          <a:bodyPr/>
          <a:lstStyle/>
          <a:p>
            <a:fld id="{503FA572-FFE5-42EA-89D2-981E20F634AF}" type="slidenum">
              <a:rPr lang="en-NL" smtClean="0"/>
              <a:t>55</a:t>
            </a:fld>
            <a:endParaRPr lang="en-NL"/>
          </a:p>
        </p:txBody>
      </p:sp>
    </p:spTree>
    <p:extLst>
      <p:ext uri="{BB962C8B-B14F-4D97-AF65-F5344CB8AC3E}">
        <p14:creationId xmlns:p14="http://schemas.microsoft.com/office/powerpoint/2010/main" val="19722976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when we exclude Beta KS, all criteria perform very similarly, except LL.</a:t>
            </a:r>
          </a:p>
        </p:txBody>
      </p:sp>
      <p:sp>
        <p:nvSpPr>
          <p:cNvPr id="4" name="Slide Number Placeholder 3"/>
          <p:cNvSpPr>
            <a:spLocks noGrp="1"/>
          </p:cNvSpPr>
          <p:nvPr>
            <p:ph type="sldNum" sz="quarter" idx="5"/>
          </p:nvPr>
        </p:nvSpPr>
        <p:spPr/>
        <p:txBody>
          <a:bodyPr/>
          <a:lstStyle/>
          <a:p>
            <a:fld id="{503FA572-FFE5-42EA-89D2-981E20F634AF}" type="slidenum">
              <a:rPr lang="en-NL" smtClean="0"/>
              <a:t>56</a:t>
            </a:fld>
            <a:endParaRPr lang="en-NL"/>
          </a:p>
        </p:txBody>
      </p:sp>
    </p:spTree>
    <p:extLst>
      <p:ext uri="{BB962C8B-B14F-4D97-AF65-F5344CB8AC3E}">
        <p14:creationId xmlns:p14="http://schemas.microsoft.com/office/powerpoint/2010/main" val="40162557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one limitation of a split-half approach is that the data are being halved.</a:t>
            </a:r>
          </a:p>
          <a:p>
            <a:endParaRPr lang="en-GB" dirty="0"/>
          </a:p>
          <a:p>
            <a:r>
              <a:rPr lang="en-GB" dirty="0"/>
              <a:t>For this reason, our goodness-of-fit estimates are based on models fitted on only 25 topics, as opposed to the entire set of 50 topics.</a:t>
            </a:r>
          </a:p>
          <a:p>
            <a:endParaRPr lang="en-GB" dirty="0"/>
          </a:p>
          <a:p>
            <a:r>
              <a:rPr lang="en-GB" dirty="0"/>
              <a:t>We investigated if we underestimate or overestimate the goodness-of-fit, and by how much.</a:t>
            </a:r>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57</a:t>
            </a:fld>
            <a:endParaRPr lang="en-NL"/>
          </a:p>
        </p:txBody>
      </p:sp>
    </p:spTree>
    <p:extLst>
      <p:ext uri="{BB962C8B-B14F-4D97-AF65-F5344CB8AC3E}">
        <p14:creationId xmlns:p14="http://schemas.microsoft.com/office/powerpoint/2010/main" val="31486923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essentially ask the question “what if we had 25 more topics?”.</a:t>
            </a:r>
          </a:p>
          <a:p>
            <a:endParaRPr lang="en-GB" dirty="0"/>
          </a:p>
          <a:p>
            <a:r>
              <a:rPr lang="en-GB" dirty="0"/>
              <a:t>This is explored using a separate dataset, that contains scores of systems on 149 topics, instead of 50.</a:t>
            </a:r>
          </a:p>
          <a:p>
            <a:endParaRPr lang="en-GB" dirty="0"/>
          </a:p>
          <a:p>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58</a:t>
            </a:fld>
            <a:endParaRPr lang="en-NL"/>
          </a:p>
        </p:txBody>
      </p:sp>
    </p:spTree>
    <p:extLst>
      <p:ext uri="{BB962C8B-B14F-4D97-AF65-F5344CB8AC3E}">
        <p14:creationId xmlns:p14="http://schemas.microsoft.com/office/powerpoint/2010/main" val="32222717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we do is that, we repeatedly split the data in 3 parts.</a:t>
            </a:r>
          </a:p>
          <a:p>
            <a:endParaRPr lang="en-GB" dirty="0"/>
          </a:p>
          <a:p>
            <a:r>
              <a:rPr lang="en-GB" dirty="0"/>
              <a:t>The first two parts are created by splitting the data, so that we get a set of 50 scores and a set of the remaining 99 scores.</a:t>
            </a:r>
          </a:p>
          <a:p>
            <a:endParaRPr lang="en-GB" dirty="0"/>
          </a:p>
        </p:txBody>
      </p:sp>
      <p:sp>
        <p:nvSpPr>
          <p:cNvPr id="4" name="Slide Number Placeholder 3"/>
          <p:cNvSpPr>
            <a:spLocks noGrp="1"/>
          </p:cNvSpPr>
          <p:nvPr>
            <p:ph type="sldNum" sz="quarter" idx="5"/>
          </p:nvPr>
        </p:nvSpPr>
        <p:spPr/>
        <p:txBody>
          <a:bodyPr/>
          <a:lstStyle/>
          <a:p>
            <a:fld id="{503FA572-FFE5-42EA-89D2-981E20F634AF}" type="slidenum">
              <a:rPr lang="en-NL" smtClean="0"/>
              <a:t>59</a:t>
            </a:fld>
            <a:endParaRPr lang="en-NL"/>
          </a:p>
        </p:txBody>
      </p:sp>
    </p:spTree>
    <p:extLst>
      <p:ext uri="{BB962C8B-B14F-4D97-AF65-F5344CB8AC3E}">
        <p14:creationId xmlns:p14="http://schemas.microsoft.com/office/powerpoint/2010/main" val="1644252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ArialMT"/>
              </a:rPr>
              <a:t>This particular simulation approach, uses existing collections of system scores, to build a model for the joint distribution of system scores on topics, which can then be used to endlessly simulate scores by the same systems, but on random new topics.</a:t>
            </a:r>
            <a:endParaRPr lang="en-NL" dirty="0"/>
          </a:p>
        </p:txBody>
      </p:sp>
      <p:sp>
        <p:nvSpPr>
          <p:cNvPr id="4" name="Slide Number Placeholder 3"/>
          <p:cNvSpPr>
            <a:spLocks noGrp="1"/>
          </p:cNvSpPr>
          <p:nvPr>
            <p:ph type="sldNum" sz="quarter" idx="5"/>
          </p:nvPr>
        </p:nvSpPr>
        <p:spPr/>
        <p:txBody>
          <a:bodyPr/>
          <a:lstStyle/>
          <a:p>
            <a:fld id="{503FA572-FFE5-42EA-89D2-981E20F634AF}" type="slidenum">
              <a:rPr lang="en-NL" smtClean="0"/>
              <a:t>6</a:t>
            </a:fld>
            <a:endParaRPr lang="en-NL"/>
          </a:p>
        </p:txBody>
      </p:sp>
    </p:spTree>
    <p:extLst>
      <p:ext uri="{BB962C8B-B14F-4D97-AF65-F5344CB8AC3E}">
        <p14:creationId xmlns:p14="http://schemas.microsoft.com/office/powerpoint/2010/main" val="30290157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we create a smaller set of 25 scores, by sampling from the set of 50.</a:t>
            </a:r>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60</a:t>
            </a:fld>
            <a:endParaRPr lang="en-NL"/>
          </a:p>
        </p:txBody>
      </p:sp>
    </p:spTree>
    <p:extLst>
      <p:ext uri="{BB962C8B-B14F-4D97-AF65-F5344CB8AC3E}">
        <p14:creationId xmlns:p14="http://schemas.microsoft.com/office/powerpoint/2010/main" val="10470060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way, we can fit one model one the set of 25 scores, and another model on the set of 50 scores.</a:t>
            </a:r>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61</a:t>
            </a:fld>
            <a:endParaRPr lang="en-NL"/>
          </a:p>
        </p:txBody>
      </p:sp>
    </p:spTree>
    <p:extLst>
      <p:ext uri="{BB962C8B-B14F-4D97-AF65-F5344CB8AC3E}">
        <p14:creationId xmlns:p14="http://schemas.microsoft.com/office/powerpoint/2010/main" val="24491143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using the remaining 99 scores as an estimate of the ground truth, we can compute two deltas, one for each model.</a:t>
            </a:r>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62</a:t>
            </a:fld>
            <a:endParaRPr lang="en-NL"/>
          </a:p>
        </p:txBody>
      </p:sp>
    </p:spTree>
    <p:extLst>
      <p:ext uri="{BB962C8B-B14F-4D97-AF65-F5344CB8AC3E}">
        <p14:creationId xmlns:p14="http://schemas.microsoft.com/office/powerpoint/2010/main" val="42558487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comparing these two deltas, we found that we underestimate the quality of the margins, but only by a very small amount. </a:t>
            </a:r>
          </a:p>
          <a:p>
            <a:endParaRPr lang="en-GB" dirty="0"/>
          </a:p>
          <a:p>
            <a:r>
              <a:rPr lang="en-GB" dirty="0"/>
              <a:t>8% for AP and 3% for P@10.</a:t>
            </a:r>
          </a:p>
          <a:p>
            <a:endParaRPr lang="en-GB" dirty="0"/>
          </a:p>
        </p:txBody>
      </p:sp>
      <p:sp>
        <p:nvSpPr>
          <p:cNvPr id="4" name="Slide Number Placeholder 3"/>
          <p:cNvSpPr>
            <a:spLocks noGrp="1"/>
          </p:cNvSpPr>
          <p:nvPr>
            <p:ph type="sldNum" sz="quarter" idx="5"/>
          </p:nvPr>
        </p:nvSpPr>
        <p:spPr/>
        <p:txBody>
          <a:bodyPr/>
          <a:lstStyle/>
          <a:p>
            <a:fld id="{503FA572-FFE5-42EA-89D2-981E20F634AF}" type="slidenum">
              <a:rPr lang="en-NL" smtClean="0"/>
              <a:t>63</a:t>
            </a:fld>
            <a:endParaRPr lang="en-NL"/>
          </a:p>
        </p:txBody>
      </p:sp>
    </p:spTree>
    <p:extLst>
      <p:ext uri="{BB962C8B-B14F-4D97-AF65-F5344CB8AC3E}">
        <p14:creationId xmlns:p14="http://schemas.microsoft.com/office/powerpoint/2010/main" val="6075610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We also explored the copula models.</a:t>
            </a:r>
          </a:p>
          <a:p>
            <a:endParaRPr lang="en-US" dirty="0"/>
          </a:p>
          <a:p>
            <a:r>
              <a:rPr lang="en-US" dirty="0"/>
              <a:t>The approaches we used are largely the same with those used in the case of the margins.</a:t>
            </a:r>
          </a:p>
          <a:p>
            <a:endParaRPr lang="en-US" dirty="0"/>
          </a:p>
          <a:p>
            <a:r>
              <a:rPr lang="en-US" dirty="0"/>
              <a:t>However there are a few differences.</a:t>
            </a:r>
          </a:p>
        </p:txBody>
      </p:sp>
      <p:sp>
        <p:nvSpPr>
          <p:cNvPr id="4" name="Slide Number Placeholder 3"/>
          <p:cNvSpPr>
            <a:spLocks noGrp="1"/>
          </p:cNvSpPr>
          <p:nvPr>
            <p:ph type="sldNum" sz="quarter" idx="5"/>
          </p:nvPr>
        </p:nvSpPr>
        <p:spPr/>
        <p:txBody>
          <a:bodyPr/>
          <a:lstStyle/>
          <a:p>
            <a:fld id="{503FA572-FFE5-42EA-89D2-981E20F634AF}" type="slidenum">
              <a:rPr lang="en-NL" smtClean="0"/>
              <a:t>64</a:t>
            </a:fld>
            <a:endParaRPr lang="en-NL"/>
          </a:p>
        </p:txBody>
      </p:sp>
    </p:spTree>
    <p:extLst>
      <p:ext uri="{BB962C8B-B14F-4D97-AF65-F5344CB8AC3E}">
        <p14:creationId xmlns:p14="http://schemas.microsoft.com/office/powerpoint/2010/main" val="15586831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we show the split-half approach, for the case of the copulas.</a:t>
            </a:r>
          </a:p>
          <a:p>
            <a:endParaRPr lang="en-US" dirty="0"/>
          </a:p>
          <a:p>
            <a:r>
              <a:rPr lang="en-US" dirty="0"/>
              <a:t>We see that the distributions are now joint, instead of univariate.</a:t>
            </a:r>
          </a:p>
          <a:p>
            <a:endParaRPr lang="en-US" dirty="0"/>
          </a:p>
          <a:p>
            <a:r>
              <a:rPr lang="en-US" dirty="0"/>
              <a:t>Which means that the models are visualized as surfaces instead of curves.</a:t>
            </a:r>
          </a:p>
          <a:p>
            <a:endParaRPr lang="en-US" dirty="0"/>
          </a:p>
          <a:p>
            <a:r>
              <a:rPr lang="en-US" dirty="0"/>
              <a:t>As a consequence, we compute deltas, as the volume between two surfaces.</a:t>
            </a:r>
          </a:p>
          <a:p>
            <a:endParaRPr lang="en-US" dirty="0"/>
          </a:p>
          <a:p>
            <a:r>
              <a:rPr lang="en-US" dirty="0"/>
              <a:t>Also, the scores need to be converted to pseudoscores first, before any model fitting.</a:t>
            </a:r>
          </a:p>
          <a:p>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65</a:t>
            </a:fld>
            <a:endParaRPr lang="en-NL"/>
          </a:p>
        </p:txBody>
      </p:sp>
    </p:spTree>
    <p:extLst>
      <p:ext uri="{BB962C8B-B14F-4D97-AF65-F5344CB8AC3E}">
        <p14:creationId xmlns:p14="http://schemas.microsoft.com/office/powerpoint/2010/main" val="15356652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ran 250,000 random splits </a:t>
            </a:r>
            <a:r>
              <a:rPr lang="en-US" i="1" dirty="0"/>
              <a:t>for the copulas as well</a:t>
            </a:r>
            <a:r>
              <a:rPr lang="en-US" dirty="0"/>
              <a:t>.</a:t>
            </a:r>
          </a:p>
          <a:p>
            <a:endParaRPr lang="en-US" dirty="0"/>
          </a:p>
          <a:p>
            <a:r>
              <a:rPr lang="en-US" dirty="0"/>
              <a:t>In this plot we report average GoF values.</a:t>
            </a:r>
          </a:p>
          <a:p>
            <a:endParaRPr lang="en-US" dirty="0"/>
          </a:p>
          <a:p>
            <a:r>
              <a:rPr lang="en-US" dirty="0"/>
              <a:t>We see that the models fit the data moderately well, but worse than the margins.</a:t>
            </a:r>
          </a:p>
          <a:p>
            <a:endParaRPr lang="en-US" dirty="0"/>
          </a:p>
          <a:p>
            <a:r>
              <a:rPr lang="en-US" dirty="0"/>
              <a:t>And we see no obvious outliers.</a:t>
            </a:r>
          </a:p>
        </p:txBody>
      </p:sp>
      <p:sp>
        <p:nvSpPr>
          <p:cNvPr id="4" name="Slide Number Placeholder 3"/>
          <p:cNvSpPr>
            <a:spLocks noGrp="1"/>
          </p:cNvSpPr>
          <p:nvPr>
            <p:ph type="sldNum" sz="quarter" idx="5"/>
          </p:nvPr>
        </p:nvSpPr>
        <p:spPr/>
        <p:txBody>
          <a:bodyPr/>
          <a:lstStyle/>
          <a:p>
            <a:fld id="{503FA572-FFE5-42EA-89D2-981E20F634AF}" type="slidenum">
              <a:rPr lang="en-NL" smtClean="0"/>
              <a:t>66</a:t>
            </a:fld>
            <a:endParaRPr lang="en-NL"/>
          </a:p>
        </p:txBody>
      </p:sp>
    </p:spTree>
    <p:extLst>
      <p:ext uri="{BB962C8B-B14F-4D97-AF65-F5344CB8AC3E}">
        <p14:creationId xmlns:p14="http://schemas.microsoft.com/office/powerpoint/2010/main" val="2024889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frequency with which each family is selected, we see that all models are selected, but with different frequencies.</a:t>
            </a:r>
          </a:p>
          <a:p>
            <a:br>
              <a:rPr lang="en-US" dirty="0"/>
            </a:br>
            <a:r>
              <a:rPr lang="en-US" dirty="0"/>
              <a:t>Once again, this implies that IR data are complex, and that a variety of models is required.</a:t>
            </a:r>
          </a:p>
          <a:p>
            <a:endParaRPr lang="en-US" dirty="0"/>
          </a:p>
          <a:p>
            <a:r>
              <a:rPr lang="en-US" dirty="0"/>
              <a:t>The differences between 25 and 50 topics are small.</a:t>
            </a:r>
          </a:p>
          <a:p>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67</a:t>
            </a:fld>
            <a:endParaRPr lang="en-NL"/>
          </a:p>
        </p:txBody>
      </p:sp>
    </p:spTree>
    <p:extLst>
      <p:ext uri="{BB962C8B-B14F-4D97-AF65-F5344CB8AC3E}">
        <p14:creationId xmlns:p14="http://schemas.microsoft.com/office/powerpoint/2010/main" val="38661977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notice that the most frequently selected copula is the Tawn copula, which is actually the only asymmetric copula that is considered.</a:t>
            </a:r>
          </a:p>
          <a:p>
            <a:r>
              <a:rPr lang="en-US" dirty="0"/>
              <a:t> </a:t>
            </a:r>
          </a:p>
          <a:p>
            <a:r>
              <a:rPr lang="en-US" dirty="0"/>
              <a:t>We speculate that if more asymmetric copulas were considered, the goodness-of-fit would improve.</a:t>
            </a:r>
          </a:p>
        </p:txBody>
      </p:sp>
      <p:sp>
        <p:nvSpPr>
          <p:cNvPr id="4" name="Slide Number Placeholder 3"/>
          <p:cNvSpPr>
            <a:spLocks noGrp="1"/>
          </p:cNvSpPr>
          <p:nvPr>
            <p:ph type="sldNum" sz="quarter" idx="5"/>
          </p:nvPr>
        </p:nvSpPr>
        <p:spPr/>
        <p:txBody>
          <a:bodyPr/>
          <a:lstStyle/>
          <a:p>
            <a:fld id="{503FA572-FFE5-42EA-89D2-981E20F634AF}" type="slidenum">
              <a:rPr lang="en-NL" smtClean="0"/>
              <a:t>68</a:t>
            </a:fld>
            <a:endParaRPr lang="en-NL"/>
          </a:p>
        </p:txBody>
      </p:sp>
    </p:spTree>
    <p:extLst>
      <p:ext uri="{BB962C8B-B14F-4D97-AF65-F5344CB8AC3E}">
        <p14:creationId xmlns:p14="http://schemas.microsoft.com/office/powerpoint/2010/main" val="65963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compare the various model selection criteria, in terms of the overall mean GoF that is measured.</a:t>
            </a:r>
          </a:p>
          <a:p>
            <a:endParaRPr lang="en-US" dirty="0"/>
          </a:p>
          <a:p>
            <a:r>
              <a:rPr lang="en-US" dirty="0"/>
              <a:t>Our proposed criterion actually selects models more optimally, on average, across all effectiveness measures.</a:t>
            </a:r>
          </a:p>
          <a:p>
            <a:endParaRPr lang="en-US" dirty="0"/>
          </a:p>
          <a:p>
            <a:r>
              <a:rPr lang="en-US" dirty="0"/>
              <a:t>Although, the improvement is relatively small.</a:t>
            </a:r>
          </a:p>
        </p:txBody>
      </p:sp>
      <p:sp>
        <p:nvSpPr>
          <p:cNvPr id="4" name="Slide Number Placeholder 3"/>
          <p:cNvSpPr>
            <a:spLocks noGrp="1"/>
          </p:cNvSpPr>
          <p:nvPr>
            <p:ph type="sldNum" sz="quarter" idx="5"/>
          </p:nvPr>
        </p:nvSpPr>
        <p:spPr/>
        <p:txBody>
          <a:bodyPr/>
          <a:lstStyle/>
          <a:p>
            <a:fld id="{503FA572-FFE5-42EA-89D2-981E20F634AF}" type="slidenum">
              <a:rPr lang="en-NL" smtClean="0"/>
              <a:t>69</a:t>
            </a:fld>
            <a:endParaRPr lang="en-NL"/>
          </a:p>
        </p:txBody>
      </p:sp>
    </p:spTree>
    <p:extLst>
      <p:ext uri="{BB962C8B-B14F-4D97-AF65-F5344CB8AC3E}">
        <p14:creationId xmlns:p14="http://schemas.microsoft.com/office/powerpoint/2010/main" val="1846644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ArialMT"/>
              </a:rPr>
              <a:t>This simulation has two main applications in IR research.</a:t>
            </a:r>
          </a:p>
          <a:p>
            <a:pPr algn="l"/>
            <a:br>
              <a:rPr lang="en-GB" sz="1800" b="0" i="0" u="none" strike="noStrike" baseline="0" dirty="0">
                <a:latin typeface="ArialMT"/>
              </a:rPr>
            </a:br>
            <a:r>
              <a:rPr lang="en-GB" sz="1800" b="0" i="0" u="none" strike="noStrike" baseline="0" dirty="0">
                <a:latin typeface="ArialMT"/>
              </a:rPr>
              <a:t>It can help researchers answer questions such as </a:t>
            </a:r>
            <a:r>
              <a:rPr lang="en-US" sz="1800" b="0" i="1" u="none" strike="noStrike" baseline="0" dirty="0">
                <a:latin typeface="Arial-ItalicMT"/>
              </a:rPr>
              <a:t>”how </a:t>
            </a:r>
            <a:r>
              <a:rPr lang="en-GB" sz="1800" b="0" i="1" u="none" strike="noStrike" baseline="0" dirty="0">
                <a:latin typeface="Arial-ItalicMT"/>
              </a:rPr>
              <a:t>many topics do we need to achieve a certain level of confidence in our evaluation results?”, a</a:t>
            </a:r>
            <a:r>
              <a:rPr lang="en-GB" sz="1800" b="0" i="0" u="none" strike="noStrike" baseline="0" dirty="0">
                <a:latin typeface="Arial-ItalicMT"/>
              </a:rPr>
              <a:t>nd also the question of, </a:t>
            </a:r>
            <a:r>
              <a:rPr lang="en-GB" sz="1800" b="0" i="1" u="none" strike="noStrike" baseline="0" dirty="0">
                <a:latin typeface="Arial-ItalicMT"/>
              </a:rPr>
              <a:t>”which statistical significance test is optimal for IR evaluation data?”</a:t>
            </a:r>
          </a:p>
        </p:txBody>
      </p:sp>
      <p:sp>
        <p:nvSpPr>
          <p:cNvPr id="4" name="Slide Number Placeholder 3"/>
          <p:cNvSpPr>
            <a:spLocks noGrp="1"/>
          </p:cNvSpPr>
          <p:nvPr>
            <p:ph type="sldNum" sz="quarter" idx="5"/>
          </p:nvPr>
        </p:nvSpPr>
        <p:spPr/>
        <p:txBody>
          <a:bodyPr/>
          <a:lstStyle/>
          <a:p>
            <a:fld id="{503FA572-FFE5-42EA-89D2-981E20F634AF}" type="slidenum">
              <a:rPr lang="en-NL" smtClean="0"/>
              <a:t>7</a:t>
            </a:fld>
            <a:endParaRPr lang="en-NL"/>
          </a:p>
        </p:txBody>
      </p:sp>
    </p:spTree>
    <p:extLst>
      <p:ext uri="{BB962C8B-B14F-4D97-AF65-F5344CB8AC3E}">
        <p14:creationId xmlns:p14="http://schemas.microsoft.com/office/powerpoint/2010/main" val="37811024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plot, we visualize how different is our criterion, compared to AIC, in terms of model selections.</a:t>
            </a:r>
          </a:p>
          <a:p>
            <a:endParaRPr lang="en-US" dirty="0"/>
          </a:p>
          <a:p>
            <a:r>
              <a:rPr lang="en-US" dirty="0"/>
              <a:t>Our criterion seems to select models very differently compared to AIC.</a:t>
            </a:r>
          </a:p>
        </p:txBody>
      </p:sp>
      <p:sp>
        <p:nvSpPr>
          <p:cNvPr id="4" name="Slide Number Placeholder 3"/>
          <p:cNvSpPr>
            <a:spLocks noGrp="1"/>
          </p:cNvSpPr>
          <p:nvPr>
            <p:ph type="sldNum" sz="quarter" idx="5"/>
          </p:nvPr>
        </p:nvSpPr>
        <p:spPr/>
        <p:txBody>
          <a:bodyPr/>
          <a:lstStyle/>
          <a:p>
            <a:fld id="{503FA572-FFE5-42EA-89D2-981E20F634AF}" type="slidenum">
              <a:rPr lang="en-NL" smtClean="0"/>
              <a:t>70</a:t>
            </a:fld>
            <a:endParaRPr lang="en-NL"/>
          </a:p>
        </p:txBody>
      </p:sp>
    </p:spTree>
    <p:extLst>
      <p:ext uri="{BB962C8B-B14F-4D97-AF65-F5344CB8AC3E}">
        <p14:creationId xmlns:p14="http://schemas.microsoft.com/office/powerpoint/2010/main" val="27720347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appears to be favoring the Clayton, Joe, BB8 and Tawn copulas.</a:t>
            </a:r>
          </a:p>
        </p:txBody>
      </p:sp>
      <p:sp>
        <p:nvSpPr>
          <p:cNvPr id="4" name="Slide Number Placeholder 3"/>
          <p:cNvSpPr>
            <a:spLocks noGrp="1"/>
          </p:cNvSpPr>
          <p:nvPr>
            <p:ph type="sldNum" sz="quarter" idx="5"/>
          </p:nvPr>
        </p:nvSpPr>
        <p:spPr/>
        <p:txBody>
          <a:bodyPr/>
          <a:lstStyle/>
          <a:p>
            <a:fld id="{503FA572-FFE5-42EA-89D2-981E20F634AF}" type="slidenum">
              <a:rPr lang="en-NL" smtClean="0"/>
              <a:t>71</a:t>
            </a:fld>
            <a:endParaRPr lang="en-NL"/>
          </a:p>
        </p:txBody>
      </p:sp>
    </p:spTree>
    <p:extLst>
      <p:ext uri="{BB962C8B-B14F-4D97-AF65-F5344CB8AC3E}">
        <p14:creationId xmlns:p14="http://schemas.microsoft.com/office/powerpoint/2010/main" val="13111402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contrast, if we compare AIC with BIC, we can see that the selections are very similar. </a:t>
            </a:r>
          </a:p>
          <a:p>
            <a:endParaRPr lang="en-US" dirty="0"/>
          </a:p>
          <a:p>
            <a:pPr marL="0" marR="0" lvl="0" indent="0" algn="l" defTabSz="914034" rtl="0" eaLnBrk="1" fontAlgn="auto" latinLnBrk="0" hangingPunct="1">
              <a:lnSpc>
                <a:spcPct val="100000"/>
              </a:lnSpc>
              <a:spcBef>
                <a:spcPts val="0"/>
              </a:spcBef>
              <a:spcAft>
                <a:spcPts val="0"/>
              </a:spcAft>
              <a:buClrTx/>
              <a:buSzTx/>
              <a:buFontTx/>
              <a:buNone/>
              <a:tabLst/>
              <a:defRPr/>
            </a:pPr>
            <a:r>
              <a:rPr lang="en-US" dirty="0"/>
              <a:t>This can be seen by looking at the diagonal.</a:t>
            </a:r>
          </a:p>
          <a:p>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72</a:t>
            </a:fld>
            <a:endParaRPr lang="en-NL"/>
          </a:p>
        </p:txBody>
      </p:sp>
    </p:spTree>
    <p:extLst>
      <p:ext uri="{BB962C8B-B14F-4D97-AF65-F5344CB8AC3E}">
        <p14:creationId xmlns:p14="http://schemas.microsoft.com/office/powerpoint/2010/main" val="20360279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suggests that our criterion is not redundant, since it selects models quite differently than other criteria.</a:t>
            </a:r>
          </a:p>
        </p:txBody>
      </p:sp>
      <p:sp>
        <p:nvSpPr>
          <p:cNvPr id="4" name="Slide Number Placeholder 3"/>
          <p:cNvSpPr>
            <a:spLocks noGrp="1"/>
          </p:cNvSpPr>
          <p:nvPr>
            <p:ph type="sldNum" sz="quarter" idx="5"/>
          </p:nvPr>
        </p:nvSpPr>
        <p:spPr/>
        <p:txBody>
          <a:bodyPr/>
          <a:lstStyle/>
          <a:p>
            <a:fld id="{503FA572-FFE5-42EA-89D2-981E20F634AF}" type="slidenum">
              <a:rPr lang="en-NL" smtClean="0"/>
              <a:t>73</a:t>
            </a:fld>
            <a:endParaRPr lang="en-NL"/>
          </a:p>
        </p:txBody>
      </p:sp>
    </p:spTree>
    <p:extLst>
      <p:ext uri="{BB962C8B-B14F-4D97-AF65-F5344CB8AC3E}">
        <p14:creationId xmlns:p14="http://schemas.microsoft.com/office/powerpoint/2010/main" val="221275202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also found that our goodness-of-fit estimates are slightly underestimated, by only about 5%.</a:t>
            </a:r>
          </a:p>
        </p:txBody>
      </p:sp>
      <p:sp>
        <p:nvSpPr>
          <p:cNvPr id="4" name="Slide Number Placeholder 3"/>
          <p:cNvSpPr>
            <a:spLocks noGrp="1"/>
          </p:cNvSpPr>
          <p:nvPr>
            <p:ph type="sldNum" sz="quarter" idx="5"/>
          </p:nvPr>
        </p:nvSpPr>
        <p:spPr/>
        <p:txBody>
          <a:bodyPr/>
          <a:lstStyle/>
          <a:p>
            <a:fld id="{503FA572-FFE5-42EA-89D2-981E20F634AF}" type="slidenum">
              <a:rPr lang="en-NL" smtClean="0"/>
              <a:t>74</a:t>
            </a:fld>
            <a:endParaRPr lang="en-NL"/>
          </a:p>
        </p:txBody>
      </p:sp>
    </p:spTree>
    <p:extLst>
      <p:ext uri="{BB962C8B-B14F-4D97-AF65-F5344CB8AC3E}">
        <p14:creationId xmlns:p14="http://schemas.microsoft.com/office/powerpoint/2010/main" val="40292413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t>In conclusion, our findings show that:</a:t>
            </a:r>
          </a:p>
          <a:p>
            <a:pPr marL="171450" indent="-171450" algn="l">
              <a:buFont typeface="Arial" panose="020B0604020202020204" pitchFamily="34" charset="0"/>
              <a:buChar char="•"/>
            </a:pPr>
            <a:r>
              <a:rPr lang="en-GB" dirty="0"/>
              <a:t>Overall, both the marginal models and the copulas (to a lesser extent) fit the data </a:t>
            </a:r>
            <a:r>
              <a:rPr lang="en-GB" b="1" dirty="0"/>
              <a:t>moderately well</a:t>
            </a:r>
          </a:p>
          <a:p>
            <a:pPr marL="628470" lvl="1" indent="-171450" algn="l">
              <a:buFont typeface="Arial" panose="020B0604020202020204" pitchFamily="34" charset="0"/>
              <a:buChar char="•"/>
            </a:pPr>
            <a:r>
              <a:rPr lang="en-GB" dirty="0"/>
              <a:t>An important implication of this is that it substantiates the findings of Urbano and his group regarding the </a:t>
            </a:r>
            <a:r>
              <a:rPr lang="en-GB" b="1" dirty="0"/>
              <a:t>t-test</a:t>
            </a:r>
            <a:r>
              <a:rPr lang="en-GB" dirty="0"/>
              <a:t> being optimal for IR evaluation data</a:t>
            </a:r>
          </a:p>
          <a:p>
            <a:pPr marL="171450" indent="-171450" algn="l">
              <a:buFont typeface="Arial" panose="020B0604020202020204" pitchFamily="34" charset="0"/>
              <a:buChar char="•"/>
            </a:pPr>
            <a:r>
              <a:rPr lang="en-GB" dirty="0"/>
              <a:t>The only obvious outlier is </a:t>
            </a:r>
            <a:r>
              <a:rPr lang="en-GB" b="1" dirty="0"/>
              <a:t>Beta KS</a:t>
            </a:r>
            <a:r>
              <a:rPr lang="en-GB" dirty="0"/>
              <a:t>, which can be corrected by simply </a:t>
            </a:r>
            <a:r>
              <a:rPr lang="en-GB" b="1" dirty="0"/>
              <a:t>removing</a:t>
            </a:r>
            <a:r>
              <a:rPr lang="en-GB" dirty="0"/>
              <a:t> Beta KS from the list of candidates.</a:t>
            </a:r>
          </a:p>
          <a:p>
            <a:pPr marL="171450" indent="-171450" algn="l">
              <a:buFont typeface="Arial" panose="020B0604020202020204" pitchFamily="34" charset="0"/>
              <a:buChar char="•"/>
            </a:pPr>
            <a:r>
              <a:rPr lang="en-GB" dirty="0"/>
              <a:t>Moreover</a:t>
            </a:r>
            <a:r>
              <a:rPr lang="en-GB"/>
              <a:t>, the </a:t>
            </a:r>
            <a:r>
              <a:rPr lang="en-GB" dirty="0"/>
              <a:t>high appearance of </a:t>
            </a:r>
            <a:r>
              <a:rPr lang="en-GB" b="1" dirty="0"/>
              <a:t>zeros</a:t>
            </a:r>
            <a:r>
              <a:rPr lang="en-GB" dirty="0"/>
              <a:t> is not properly modeled by the margins</a:t>
            </a:r>
          </a:p>
          <a:p>
            <a:pPr marL="171450" indent="-171450" algn="l">
              <a:buFont typeface="Arial" panose="020B0604020202020204" pitchFamily="34" charset="0"/>
              <a:buChar char="•"/>
            </a:pPr>
            <a:r>
              <a:rPr lang="en-GB" b="1" dirty="0"/>
              <a:t>And finally, our criterion </a:t>
            </a:r>
            <a:r>
              <a:rPr lang="en-GB" dirty="0"/>
              <a:t>selects the copulas more optimally than other criteria</a:t>
            </a:r>
          </a:p>
          <a:p>
            <a:pPr algn="l"/>
            <a:endParaRPr lang="en-US" dirty="0"/>
          </a:p>
          <a:p>
            <a:pPr marL="0" indent="0">
              <a:buFont typeface="+mj-lt"/>
              <a:buNone/>
            </a:pPr>
            <a:endParaRPr lang="en-US" sz="2200" dirty="0"/>
          </a:p>
        </p:txBody>
      </p:sp>
      <p:sp>
        <p:nvSpPr>
          <p:cNvPr id="4" name="Slide Number Placeholder 3"/>
          <p:cNvSpPr>
            <a:spLocks noGrp="1"/>
          </p:cNvSpPr>
          <p:nvPr>
            <p:ph type="sldNum" sz="quarter" idx="5"/>
          </p:nvPr>
        </p:nvSpPr>
        <p:spPr/>
        <p:txBody>
          <a:bodyPr/>
          <a:lstStyle/>
          <a:p>
            <a:fld id="{503FA572-FFE5-42EA-89D2-981E20F634AF}" type="slidenum">
              <a:rPr lang="en-NL" smtClean="0"/>
              <a:t>75</a:t>
            </a:fld>
            <a:endParaRPr lang="en-NL"/>
          </a:p>
        </p:txBody>
      </p:sp>
    </p:spTree>
    <p:extLst>
      <p:ext uri="{BB962C8B-B14F-4D97-AF65-F5344CB8AC3E}">
        <p14:creationId xmlns:p14="http://schemas.microsoft.com/office/powerpoint/2010/main" val="21727554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important direction for future work is to further investigate why the results of Urbano and his group, and Parapar and his group, are not in accordance. </a:t>
            </a:r>
          </a:p>
          <a:p>
            <a:r>
              <a:rPr lang="en-GB" dirty="0"/>
              <a:t>This is important, in order to:</a:t>
            </a:r>
          </a:p>
          <a:p>
            <a:pPr marL="171450" indent="-171450">
              <a:buFont typeface="Arial" panose="020B0604020202020204" pitchFamily="34" charset="0"/>
              <a:buChar char="•"/>
            </a:pPr>
            <a:r>
              <a:rPr lang="en-GB" dirty="0"/>
              <a:t>Not only to determine which test is optimal</a:t>
            </a:r>
          </a:p>
          <a:p>
            <a:pPr marL="171450" indent="-171450">
              <a:buFont typeface="Arial" panose="020B0604020202020204" pitchFamily="34" charset="0"/>
              <a:buChar char="•"/>
            </a:pPr>
            <a:r>
              <a:rPr lang="en-GB" dirty="0"/>
              <a:t>But also to deepen our knowledge with regards to the properties of IR evaluation data</a:t>
            </a:r>
          </a:p>
          <a:p>
            <a:pPr marL="171450" indent="-171450">
              <a:buFont typeface="Arial" panose="020B0604020202020204" pitchFamily="34" charset="0"/>
              <a:buChar char="•"/>
            </a:pPr>
            <a:endParaRPr lang="en-GB" dirty="0"/>
          </a:p>
          <a:p>
            <a:endParaRPr lang="en-US" dirty="0"/>
          </a:p>
        </p:txBody>
      </p:sp>
      <p:sp>
        <p:nvSpPr>
          <p:cNvPr id="4" name="Slide Number Placeholder 3"/>
          <p:cNvSpPr>
            <a:spLocks noGrp="1"/>
          </p:cNvSpPr>
          <p:nvPr>
            <p:ph type="sldNum" sz="quarter" idx="5"/>
          </p:nvPr>
        </p:nvSpPr>
        <p:spPr/>
        <p:txBody>
          <a:bodyPr/>
          <a:lstStyle/>
          <a:p>
            <a:fld id="{503FA572-FFE5-42EA-89D2-981E20F634AF}" type="slidenum">
              <a:rPr lang="en-NL" smtClean="0"/>
              <a:t>76</a:t>
            </a:fld>
            <a:endParaRPr lang="en-NL"/>
          </a:p>
        </p:txBody>
      </p:sp>
    </p:spTree>
    <p:extLst>
      <p:ext uri="{BB962C8B-B14F-4D97-AF65-F5344CB8AC3E}">
        <p14:creationId xmlns:p14="http://schemas.microsoft.com/office/powerpoint/2010/main" val="3617631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sz="1800" dirty="0"/>
              <a:t>This second question was explored in a recent paper, from 2019, by Urbano and his group, using the aforementioned simulation approach.</a:t>
            </a:r>
          </a:p>
          <a:p>
            <a:pPr marL="0" marR="0" lvl="0" indent="0" algn="l" defTabSz="914034"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034" rtl="0" eaLnBrk="1" fontAlgn="auto" latinLnBrk="0" hangingPunct="1">
              <a:lnSpc>
                <a:spcPct val="100000"/>
              </a:lnSpc>
              <a:spcBef>
                <a:spcPts val="0"/>
              </a:spcBef>
              <a:spcAft>
                <a:spcPts val="0"/>
              </a:spcAft>
              <a:buClrTx/>
              <a:buSzTx/>
              <a:buFontTx/>
              <a:buNone/>
              <a:tabLst/>
              <a:defRPr/>
            </a:pPr>
            <a:r>
              <a:rPr lang="en-US" sz="1800" dirty="0"/>
              <a:t>The authors concluded that the t-test is optimal for IR data, and that the Wilcoxon and sign tests are unreliable and that they should be discontinued.</a:t>
            </a:r>
          </a:p>
        </p:txBody>
      </p:sp>
      <p:sp>
        <p:nvSpPr>
          <p:cNvPr id="4" name="Slide Number Placeholder 3"/>
          <p:cNvSpPr>
            <a:spLocks noGrp="1"/>
          </p:cNvSpPr>
          <p:nvPr>
            <p:ph type="sldNum" sz="quarter" idx="5"/>
          </p:nvPr>
        </p:nvSpPr>
        <p:spPr/>
        <p:txBody>
          <a:bodyPr/>
          <a:lstStyle/>
          <a:p>
            <a:fld id="{503FA572-FFE5-42EA-89D2-981E20F634AF}" type="slidenum">
              <a:rPr lang="en-NL" smtClean="0"/>
              <a:t>8</a:t>
            </a:fld>
            <a:endParaRPr lang="en-NL"/>
          </a:p>
        </p:txBody>
      </p:sp>
    </p:spTree>
    <p:extLst>
      <p:ext uri="{BB962C8B-B14F-4D97-AF65-F5344CB8AC3E}">
        <p14:creationId xmlns:p14="http://schemas.microsoft.com/office/powerpoint/2010/main" val="1017540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has also been another recent and parallel line of work, that is lead by Parapar and his group, which also used stochastic simulation, to study the same problem, of finding which statistical significance test is optimal for IR evaluation data.</a:t>
            </a:r>
          </a:p>
          <a:p>
            <a:br>
              <a:rPr lang="en-US" dirty="0"/>
            </a:br>
            <a:r>
              <a:rPr lang="en-US" dirty="0"/>
              <a:t>However, the authors simulate random new retrieval runs, for the same topics.</a:t>
            </a:r>
          </a:p>
          <a:p>
            <a:endParaRPr lang="en-US" dirty="0"/>
          </a:p>
          <a:p>
            <a:r>
              <a:rPr lang="en-US" dirty="0"/>
              <a:t>Surprisingly, despite that they both use stochastic simulation,  they reach almost opposite conclusions.</a:t>
            </a:r>
          </a:p>
          <a:p>
            <a:endParaRPr lang="en-US" dirty="0"/>
          </a:p>
          <a:p>
            <a:r>
              <a:rPr lang="en-US" dirty="0"/>
              <a:t>And they find that the Wilcoxon test is optimal, instead of the t-test.</a:t>
            </a:r>
          </a:p>
          <a:p>
            <a:endParaRPr lang="en-US" dirty="0"/>
          </a:p>
          <a:p>
            <a:r>
              <a:rPr lang="en-US" dirty="0"/>
              <a:t>Interestingly these two tests are the most frequently used in IR research, with the t-test being used about 65% of the times and the Wilcoxon about 25%.</a:t>
            </a:r>
          </a:p>
          <a:p>
            <a:endParaRPr lang="en-GB" dirty="0"/>
          </a:p>
          <a:p>
            <a:endParaRPr lang="en-GB" sz="1800" b="0" i="0" u="none" strike="noStrike" baseline="0" dirty="0">
              <a:latin typeface="ArialMT"/>
            </a:endParaRPr>
          </a:p>
          <a:p>
            <a:endParaRPr lang="en-NL" dirty="0"/>
          </a:p>
        </p:txBody>
      </p:sp>
      <p:sp>
        <p:nvSpPr>
          <p:cNvPr id="4" name="Slide Number Placeholder 3"/>
          <p:cNvSpPr>
            <a:spLocks noGrp="1"/>
          </p:cNvSpPr>
          <p:nvPr>
            <p:ph type="sldNum" sz="quarter" idx="5"/>
          </p:nvPr>
        </p:nvSpPr>
        <p:spPr/>
        <p:txBody>
          <a:bodyPr/>
          <a:lstStyle/>
          <a:p>
            <a:fld id="{503FA572-FFE5-42EA-89D2-981E20F634AF}" type="slidenum">
              <a:rPr lang="en-NL" smtClean="0"/>
              <a:t>9</a:t>
            </a:fld>
            <a:endParaRPr lang="en-NL"/>
          </a:p>
        </p:txBody>
      </p:sp>
    </p:spTree>
    <p:extLst>
      <p:ext uri="{BB962C8B-B14F-4D97-AF65-F5344CB8AC3E}">
        <p14:creationId xmlns:p14="http://schemas.microsoft.com/office/powerpoint/2010/main" val="222983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B097-8CF5-B196-AD68-029AB7446B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24170904-EFAF-938B-2127-44DA4D8FF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FFCB1189-A1FE-4197-3E14-E6BE76DA5123}"/>
              </a:ext>
            </a:extLst>
          </p:cNvPr>
          <p:cNvSpPr>
            <a:spLocks noGrp="1"/>
          </p:cNvSpPr>
          <p:nvPr>
            <p:ph type="dt" sz="half" idx="10"/>
          </p:nvPr>
        </p:nvSpPr>
        <p:spPr/>
        <p:txBody>
          <a:bodyPr/>
          <a:lstStyle/>
          <a:p>
            <a:fld id="{4E2445A1-B4AB-4C5F-9959-2A5FEA02E3B4}" type="datetimeFigureOut">
              <a:rPr lang="en-NL" smtClean="0"/>
              <a:t>20/12/2022</a:t>
            </a:fld>
            <a:endParaRPr lang="en-NL"/>
          </a:p>
        </p:txBody>
      </p:sp>
      <p:sp>
        <p:nvSpPr>
          <p:cNvPr id="5" name="Footer Placeholder 4">
            <a:extLst>
              <a:ext uri="{FF2B5EF4-FFF2-40B4-BE49-F238E27FC236}">
                <a16:creationId xmlns:a16="http://schemas.microsoft.com/office/drawing/2014/main" id="{69C48F99-2FCA-093B-8401-BB20E1D37A6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06916402-28B3-A511-C4E0-D1A2B09F836B}"/>
              </a:ext>
            </a:extLst>
          </p:cNvPr>
          <p:cNvSpPr>
            <a:spLocks noGrp="1"/>
          </p:cNvSpPr>
          <p:nvPr>
            <p:ph type="sldNum" sz="quarter" idx="12"/>
          </p:nvPr>
        </p:nvSpPr>
        <p:spPr/>
        <p:txBody>
          <a:bodyPr/>
          <a:lstStyle/>
          <a:p>
            <a:fld id="{EE572552-0454-41C6-BF7B-1DC3C2A4E340}" type="slidenum">
              <a:rPr lang="en-NL" smtClean="0"/>
              <a:t>‹#›</a:t>
            </a:fld>
            <a:endParaRPr lang="en-NL"/>
          </a:p>
        </p:txBody>
      </p:sp>
    </p:spTree>
    <p:extLst>
      <p:ext uri="{BB962C8B-B14F-4D97-AF65-F5344CB8AC3E}">
        <p14:creationId xmlns:p14="http://schemas.microsoft.com/office/powerpoint/2010/main" val="4250668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5849-EFC3-A5E0-F347-6FF444391C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11FD36F7-8BF0-6DD4-A484-0EED122BE3E0}"/>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9E6AA317-21EA-F67A-DB73-ACC0E33F6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0E477-C010-D981-902D-F7393269D81D}"/>
              </a:ext>
            </a:extLst>
          </p:cNvPr>
          <p:cNvSpPr>
            <a:spLocks noGrp="1"/>
          </p:cNvSpPr>
          <p:nvPr>
            <p:ph type="dt" sz="half" idx="10"/>
          </p:nvPr>
        </p:nvSpPr>
        <p:spPr/>
        <p:txBody>
          <a:bodyPr/>
          <a:lstStyle/>
          <a:p>
            <a:fld id="{4E2445A1-B4AB-4C5F-9959-2A5FEA02E3B4}" type="datetimeFigureOut">
              <a:rPr lang="en-NL" smtClean="0"/>
              <a:t>20/12/2022</a:t>
            </a:fld>
            <a:endParaRPr lang="en-NL"/>
          </a:p>
        </p:txBody>
      </p:sp>
      <p:sp>
        <p:nvSpPr>
          <p:cNvPr id="6" name="Footer Placeholder 5">
            <a:extLst>
              <a:ext uri="{FF2B5EF4-FFF2-40B4-BE49-F238E27FC236}">
                <a16:creationId xmlns:a16="http://schemas.microsoft.com/office/drawing/2014/main" id="{EDB656E9-5A8C-3395-601D-3D79AEB937CC}"/>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2B91BA2E-512B-D8B9-C93F-2821432EEACF}"/>
              </a:ext>
            </a:extLst>
          </p:cNvPr>
          <p:cNvSpPr>
            <a:spLocks noGrp="1"/>
          </p:cNvSpPr>
          <p:nvPr>
            <p:ph type="sldNum" sz="quarter" idx="12"/>
          </p:nvPr>
        </p:nvSpPr>
        <p:spPr/>
        <p:txBody>
          <a:bodyPr/>
          <a:lstStyle/>
          <a:p>
            <a:fld id="{EE572552-0454-41C6-BF7B-1DC3C2A4E340}" type="slidenum">
              <a:rPr lang="en-NL" smtClean="0"/>
              <a:t>‹#›</a:t>
            </a:fld>
            <a:endParaRPr lang="en-NL"/>
          </a:p>
        </p:txBody>
      </p:sp>
    </p:spTree>
    <p:extLst>
      <p:ext uri="{BB962C8B-B14F-4D97-AF65-F5344CB8AC3E}">
        <p14:creationId xmlns:p14="http://schemas.microsoft.com/office/powerpoint/2010/main" val="1670725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A324-B333-0993-1167-A4E59F660313}"/>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B8784AB2-5B38-E033-AAD0-59FA34E973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E858CD4C-6911-3425-99D6-DFBD4AA03D1B}"/>
              </a:ext>
            </a:extLst>
          </p:cNvPr>
          <p:cNvSpPr>
            <a:spLocks noGrp="1"/>
          </p:cNvSpPr>
          <p:nvPr>
            <p:ph type="dt" sz="half" idx="10"/>
          </p:nvPr>
        </p:nvSpPr>
        <p:spPr/>
        <p:txBody>
          <a:bodyPr/>
          <a:lstStyle/>
          <a:p>
            <a:fld id="{4E2445A1-B4AB-4C5F-9959-2A5FEA02E3B4}" type="datetimeFigureOut">
              <a:rPr lang="en-NL" smtClean="0"/>
              <a:t>20/12/2022</a:t>
            </a:fld>
            <a:endParaRPr lang="en-NL"/>
          </a:p>
        </p:txBody>
      </p:sp>
      <p:sp>
        <p:nvSpPr>
          <p:cNvPr id="5" name="Footer Placeholder 4">
            <a:extLst>
              <a:ext uri="{FF2B5EF4-FFF2-40B4-BE49-F238E27FC236}">
                <a16:creationId xmlns:a16="http://schemas.microsoft.com/office/drawing/2014/main" id="{2F420744-A195-4AC2-F75E-ADBB059EEB41}"/>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85CE51C9-CEF9-3289-F978-1E9A3F976BCA}"/>
              </a:ext>
            </a:extLst>
          </p:cNvPr>
          <p:cNvSpPr>
            <a:spLocks noGrp="1"/>
          </p:cNvSpPr>
          <p:nvPr>
            <p:ph type="sldNum" sz="quarter" idx="12"/>
          </p:nvPr>
        </p:nvSpPr>
        <p:spPr/>
        <p:txBody>
          <a:bodyPr/>
          <a:lstStyle/>
          <a:p>
            <a:fld id="{EE572552-0454-41C6-BF7B-1DC3C2A4E340}" type="slidenum">
              <a:rPr lang="en-NL" smtClean="0"/>
              <a:t>‹#›</a:t>
            </a:fld>
            <a:endParaRPr lang="en-NL"/>
          </a:p>
        </p:txBody>
      </p:sp>
    </p:spTree>
    <p:extLst>
      <p:ext uri="{BB962C8B-B14F-4D97-AF65-F5344CB8AC3E}">
        <p14:creationId xmlns:p14="http://schemas.microsoft.com/office/powerpoint/2010/main" val="2782200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484012-B96F-AC90-0680-3BCBA0D0FCF9}"/>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E452CF64-0CD9-B1EA-449D-581B008CA9F9}"/>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0434CA7D-00E9-0AC4-2921-F643D26261E8}"/>
              </a:ext>
            </a:extLst>
          </p:cNvPr>
          <p:cNvSpPr>
            <a:spLocks noGrp="1"/>
          </p:cNvSpPr>
          <p:nvPr>
            <p:ph type="dt" sz="half" idx="10"/>
          </p:nvPr>
        </p:nvSpPr>
        <p:spPr/>
        <p:txBody>
          <a:bodyPr/>
          <a:lstStyle/>
          <a:p>
            <a:fld id="{4E2445A1-B4AB-4C5F-9959-2A5FEA02E3B4}" type="datetimeFigureOut">
              <a:rPr lang="en-NL" smtClean="0"/>
              <a:t>20/12/2022</a:t>
            </a:fld>
            <a:endParaRPr lang="en-NL"/>
          </a:p>
        </p:txBody>
      </p:sp>
      <p:sp>
        <p:nvSpPr>
          <p:cNvPr id="5" name="Footer Placeholder 4">
            <a:extLst>
              <a:ext uri="{FF2B5EF4-FFF2-40B4-BE49-F238E27FC236}">
                <a16:creationId xmlns:a16="http://schemas.microsoft.com/office/drawing/2014/main" id="{B9C59501-0F20-C2DC-29BC-CA10B1D64D8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A3527FB-6E07-908A-9777-0B2EE30573F0}"/>
              </a:ext>
            </a:extLst>
          </p:cNvPr>
          <p:cNvSpPr>
            <a:spLocks noGrp="1"/>
          </p:cNvSpPr>
          <p:nvPr>
            <p:ph type="sldNum" sz="quarter" idx="12"/>
          </p:nvPr>
        </p:nvSpPr>
        <p:spPr/>
        <p:txBody>
          <a:bodyPr/>
          <a:lstStyle/>
          <a:p>
            <a:fld id="{EE572552-0454-41C6-BF7B-1DC3C2A4E340}" type="slidenum">
              <a:rPr lang="en-NL" smtClean="0"/>
              <a:t>‹#›</a:t>
            </a:fld>
            <a:endParaRPr lang="en-NL"/>
          </a:p>
        </p:txBody>
      </p:sp>
    </p:spTree>
    <p:extLst>
      <p:ext uri="{BB962C8B-B14F-4D97-AF65-F5344CB8AC3E}">
        <p14:creationId xmlns:p14="http://schemas.microsoft.com/office/powerpoint/2010/main" val="1094322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9" name="Title Placeholder 1">
            <a:extLst>
              <a:ext uri="{FF2B5EF4-FFF2-40B4-BE49-F238E27FC236}">
                <a16:creationId xmlns:a16="http://schemas.microsoft.com/office/drawing/2014/main" id="{6DFCA04C-C17D-C7F9-C094-4CD3EB90600C}"/>
              </a:ext>
            </a:extLst>
          </p:cNvPr>
          <p:cNvSpPr txBox="1">
            <a:spLocks/>
          </p:cNvSpPr>
          <p:nvPr userDrawn="1"/>
        </p:nvSpPr>
        <p:spPr>
          <a:xfrm>
            <a:off x="6096000" y="876298"/>
            <a:ext cx="6096000" cy="5981700"/>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00" dirty="0"/>
          </a:p>
        </p:txBody>
      </p:sp>
      <p:sp>
        <p:nvSpPr>
          <p:cNvPr id="12" name="Content Placeholder 2">
            <a:extLst>
              <a:ext uri="{FF2B5EF4-FFF2-40B4-BE49-F238E27FC236}">
                <a16:creationId xmlns:a16="http://schemas.microsoft.com/office/drawing/2014/main" id="{3E2B5272-B82A-7206-F5DE-D1C5495F0E84}"/>
              </a:ext>
            </a:extLst>
          </p:cNvPr>
          <p:cNvSpPr>
            <a:spLocks noGrp="1"/>
          </p:cNvSpPr>
          <p:nvPr>
            <p:ph sz="half" idx="1"/>
          </p:nvPr>
        </p:nvSpPr>
        <p:spPr>
          <a:xfrm>
            <a:off x="838200" y="1168400"/>
            <a:ext cx="5181600" cy="4953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L" dirty="0"/>
          </a:p>
        </p:txBody>
      </p:sp>
      <p:sp>
        <p:nvSpPr>
          <p:cNvPr id="13" name="Content Placeholder 3">
            <a:extLst>
              <a:ext uri="{FF2B5EF4-FFF2-40B4-BE49-F238E27FC236}">
                <a16:creationId xmlns:a16="http://schemas.microsoft.com/office/drawing/2014/main" id="{423DEE6B-E092-2A69-CD69-2A3C91EF7229}"/>
              </a:ext>
            </a:extLst>
          </p:cNvPr>
          <p:cNvSpPr>
            <a:spLocks noGrp="1"/>
          </p:cNvSpPr>
          <p:nvPr>
            <p:ph sz="half" idx="2"/>
          </p:nvPr>
        </p:nvSpPr>
        <p:spPr>
          <a:xfrm>
            <a:off x="6172200" y="1168400"/>
            <a:ext cx="6019800" cy="4953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L" dirty="0"/>
          </a:p>
        </p:txBody>
      </p:sp>
      <p:sp>
        <p:nvSpPr>
          <p:cNvPr id="14" name="Date Placeholder 4">
            <a:extLst>
              <a:ext uri="{FF2B5EF4-FFF2-40B4-BE49-F238E27FC236}">
                <a16:creationId xmlns:a16="http://schemas.microsoft.com/office/drawing/2014/main" id="{CC9A958F-A166-982C-292E-C5ACA8D41BC4}"/>
              </a:ext>
            </a:extLst>
          </p:cNvPr>
          <p:cNvSpPr>
            <a:spLocks noGrp="1"/>
          </p:cNvSpPr>
          <p:nvPr>
            <p:ph type="dt" sz="half" idx="10"/>
          </p:nvPr>
        </p:nvSpPr>
        <p:spPr>
          <a:xfrm>
            <a:off x="838200" y="6356355"/>
            <a:ext cx="2743200" cy="365125"/>
          </a:xfrm>
        </p:spPr>
        <p:txBody>
          <a:bodyPr/>
          <a:lstStyle/>
          <a:p>
            <a:fld id="{4E2445A1-B4AB-4C5F-9959-2A5FEA02E3B4}" type="datetimeFigureOut">
              <a:rPr lang="en-NL" smtClean="0"/>
              <a:t>20/12/2022</a:t>
            </a:fld>
            <a:endParaRPr lang="en-NL"/>
          </a:p>
        </p:txBody>
      </p:sp>
      <p:sp>
        <p:nvSpPr>
          <p:cNvPr id="15" name="Footer Placeholder 5">
            <a:extLst>
              <a:ext uri="{FF2B5EF4-FFF2-40B4-BE49-F238E27FC236}">
                <a16:creationId xmlns:a16="http://schemas.microsoft.com/office/drawing/2014/main" id="{88D72CFC-B4FC-0BC6-CEF9-2EAC3C7C7270}"/>
              </a:ext>
            </a:extLst>
          </p:cNvPr>
          <p:cNvSpPr>
            <a:spLocks noGrp="1"/>
          </p:cNvSpPr>
          <p:nvPr>
            <p:ph type="ftr" sz="quarter" idx="11"/>
          </p:nvPr>
        </p:nvSpPr>
        <p:spPr>
          <a:xfrm>
            <a:off x="4038600" y="6356355"/>
            <a:ext cx="4114800" cy="365125"/>
          </a:xfrm>
        </p:spPr>
        <p:txBody>
          <a:bodyPr/>
          <a:lstStyle/>
          <a:p>
            <a:endParaRPr lang="en-NL"/>
          </a:p>
        </p:txBody>
      </p:sp>
      <p:sp>
        <p:nvSpPr>
          <p:cNvPr id="16" name="Slide Number Placeholder 6">
            <a:extLst>
              <a:ext uri="{FF2B5EF4-FFF2-40B4-BE49-F238E27FC236}">
                <a16:creationId xmlns:a16="http://schemas.microsoft.com/office/drawing/2014/main" id="{92A46AA9-22C2-A662-8374-39398DA4609E}"/>
              </a:ext>
            </a:extLst>
          </p:cNvPr>
          <p:cNvSpPr>
            <a:spLocks noGrp="1"/>
          </p:cNvSpPr>
          <p:nvPr>
            <p:ph type="sldNum" sz="quarter" idx="12"/>
          </p:nvPr>
        </p:nvSpPr>
        <p:spPr>
          <a:xfrm>
            <a:off x="8610600" y="6356355"/>
            <a:ext cx="2743200" cy="365125"/>
          </a:xfrm>
        </p:spPr>
        <p:txBody>
          <a:bodyPr/>
          <a:lstStyle/>
          <a:p>
            <a:fld id="{EE572552-0454-41C6-BF7B-1DC3C2A4E340}" type="slidenum">
              <a:rPr lang="en-NL" smtClean="0"/>
              <a:t>‹#›</a:t>
            </a:fld>
            <a:endParaRPr lang="en-NL"/>
          </a:p>
        </p:txBody>
      </p:sp>
      <p:sp>
        <p:nvSpPr>
          <p:cNvPr id="17" name="Title Placeholder 1">
            <a:extLst>
              <a:ext uri="{FF2B5EF4-FFF2-40B4-BE49-F238E27FC236}">
                <a16:creationId xmlns:a16="http://schemas.microsoft.com/office/drawing/2014/main" id="{02959DAA-09D1-1A5A-773B-46277C8E723F}"/>
              </a:ext>
            </a:extLst>
          </p:cNvPr>
          <p:cNvSpPr txBox="1">
            <a:spLocks/>
          </p:cNvSpPr>
          <p:nvPr userDrawn="1"/>
        </p:nvSpPr>
        <p:spPr>
          <a:xfrm>
            <a:off x="0" y="2"/>
            <a:ext cx="12192000" cy="876298"/>
          </a:xfrm>
          <a:prstGeom prst="rect">
            <a:avLst/>
          </a:prstGeom>
          <a:solidFill>
            <a:schemeClr val="tx1">
              <a:lumMod val="75000"/>
              <a:lumOff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00" dirty="0"/>
          </a:p>
        </p:txBody>
      </p:sp>
      <p:sp>
        <p:nvSpPr>
          <p:cNvPr id="18" name="Title 1">
            <a:extLst>
              <a:ext uri="{FF2B5EF4-FFF2-40B4-BE49-F238E27FC236}">
                <a16:creationId xmlns:a16="http://schemas.microsoft.com/office/drawing/2014/main" id="{D3597F0A-422F-1D19-178D-EE0B6195C9AA}"/>
              </a:ext>
            </a:extLst>
          </p:cNvPr>
          <p:cNvSpPr>
            <a:spLocks noGrp="1"/>
          </p:cNvSpPr>
          <p:nvPr>
            <p:ph type="title"/>
          </p:nvPr>
        </p:nvSpPr>
        <p:spPr>
          <a:xfrm>
            <a:off x="838200" y="0"/>
            <a:ext cx="10515600" cy="876298"/>
          </a:xfrm>
        </p:spPr>
        <p:txBody>
          <a:bodyPr/>
          <a:lstStyle>
            <a:lvl1pPr>
              <a:defRPr>
                <a:solidFill>
                  <a:schemeClr val="bg1"/>
                </a:solidFill>
              </a:defRPr>
            </a:lvl1pPr>
          </a:lstStyle>
          <a:p>
            <a:r>
              <a:rPr lang="en-US" dirty="0"/>
              <a:t>Click to edit Master title style</a:t>
            </a:r>
            <a:endParaRPr lang="en-NL" dirty="0"/>
          </a:p>
        </p:txBody>
      </p:sp>
    </p:spTree>
    <p:extLst>
      <p:ext uri="{BB962C8B-B14F-4D97-AF65-F5344CB8AC3E}">
        <p14:creationId xmlns:p14="http://schemas.microsoft.com/office/powerpoint/2010/main" val="205391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0AD9C32E-ACCB-0E3C-0581-B6EF126E5A68}"/>
              </a:ext>
            </a:extLst>
          </p:cNvPr>
          <p:cNvSpPr txBox="1">
            <a:spLocks/>
          </p:cNvSpPr>
          <p:nvPr userDrawn="1"/>
        </p:nvSpPr>
        <p:spPr>
          <a:xfrm>
            <a:off x="0" y="2"/>
            <a:ext cx="12192000" cy="876298"/>
          </a:xfrm>
          <a:prstGeom prst="rect">
            <a:avLst/>
          </a:prstGeom>
          <a:solidFill>
            <a:schemeClr val="tx1">
              <a:lumMod val="75000"/>
              <a:lumOff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00" dirty="0"/>
          </a:p>
        </p:txBody>
      </p:sp>
      <p:sp>
        <p:nvSpPr>
          <p:cNvPr id="2" name="Title 1">
            <a:extLst>
              <a:ext uri="{FF2B5EF4-FFF2-40B4-BE49-F238E27FC236}">
                <a16:creationId xmlns:a16="http://schemas.microsoft.com/office/drawing/2014/main" id="{F18FE89D-0D39-167B-CE22-5B2C9E085F2F}"/>
              </a:ext>
            </a:extLst>
          </p:cNvPr>
          <p:cNvSpPr>
            <a:spLocks noGrp="1"/>
          </p:cNvSpPr>
          <p:nvPr>
            <p:ph type="title"/>
          </p:nvPr>
        </p:nvSpPr>
        <p:spPr>
          <a:xfrm>
            <a:off x="838200" y="0"/>
            <a:ext cx="10515600" cy="876298"/>
          </a:xfrm>
        </p:spPr>
        <p:txBody>
          <a:bodyPr/>
          <a:lstStyle>
            <a:lvl1pPr>
              <a:defRPr>
                <a:solidFill>
                  <a:schemeClr val="bg1"/>
                </a:solidFill>
              </a:defRPr>
            </a:lvl1pPr>
          </a:lstStyle>
          <a:p>
            <a:r>
              <a:rPr lang="en-US" dirty="0"/>
              <a:t>Click to edit Master title style</a:t>
            </a:r>
            <a:endParaRPr lang="en-NL" dirty="0"/>
          </a:p>
        </p:txBody>
      </p:sp>
      <p:sp>
        <p:nvSpPr>
          <p:cNvPr id="3" name="Content Placeholder 2">
            <a:extLst>
              <a:ext uri="{FF2B5EF4-FFF2-40B4-BE49-F238E27FC236}">
                <a16:creationId xmlns:a16="http://schemas.microsoft.com/office/drawing/2014/main" id="{03CBE4C3-5629-680F-F177-D2FCD8F250CA}"/>
              </a:ext>
            </a:extLst>
          </p:cNvPr>
          <p:cNvSpPr>
            <a:spLocks noGrp="1"/>
          </p:cNvSpPr>
          <p:nvPr>
            <p:ph idx="1"/>
          </p:nvPr>
        </p:nvSpPr>
        <p:spPr>
          <a:xfrm>
            <a:off x="838200" y="1168400"/>
            <a:ext cx="10515600" cy="4991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F1CF8D78-7875-4172-735A-1D9B511F6DFD}"/>
              </a:ext>
            </a:extLst>
          </p:cNvPr>
          <p:cNvSpPr>
            <a:spLocks noGrp="1"/>
          </p:cNvSpPr>
          <p:nvPr>
            <p:ph type="dt" sz="half" idx="10"/>
          </p:nvPr>
        </p:nvSpPr>
        <p:spPr/>
        <p:txBody>
          <a:bodyPr/>
          <a:lstStyle/>
          <a:p>
            <a:fld id="{4E2445A1-B4AB-4C5F-9959-2A5FEA02E3B4}" type="datetimeFigureOut">
              <a:rPr lang="en-NL" smtClean="0"/>
              <a:t>20/12/2022</a:t>
            </a:fld>
            <a:endParaRPr lang="en-NL"/>
          </a:p>
        </p:txBody>
      </p:sp>
      <p:sp>
        <p:nvSpPr>
          <p:cNvPr id="5" name="Footer Placeholder 4">
            <a:extLst>
              <a:ext uri="{FF2B5EF4-FFF2-40B4-BE49-F238E27FC236}">
                <a16:creationId xmlns:a16="http://schemas.microsoft.com/office/drawing/2014/main" id="{59044158-3A2A-037D-F8F2-F2D6EFE5F64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73F8EA6-69D9-597C-CA79-AF25B4BFB5DA}"/>
              </a:ext>
            </a:extLst>
          </p:cNvPr>
          <p:cNvSpPr>
            <a:spLocks noGrp="1"/>
          </p:cNvSpPr>
          <p:nvPr>
            <p:ph type="sldNum" sz="quarter" idx="12"/>
          </p:nvPr>
        </p:nvSpPr>
        <p:spPr/>
        <p:txBody>
          <a:bodyPr/>
          <a:lstStyle/>
          <a:p>
            <a:fld id="{EE572552-0454-41C6-BF7B-1DC3C2A4E340}" type="slidenum">
              <a:rPr lang="en-NL" smtClean="0"/>
              <a:t>‹#›</a:t>
            </a:fld>
            <a:endParaRPr lang="en-NL"/>
          </a:p>
        </p:txBody>
      </p:sp>
    </p:spTree>
    <p:extLst>
      <p:ext uri="{BB962C8B-B14F-4D97-AF65-F5344CB8AC3E}">
        <p14:creationId xmlns:p14="http://schemas.microsoft.com/office/powerpoint/2010/main" val="408525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A609-E09D-4FBA-A33E-ADE6CF4BB6CA}"/>
              </a:ext>
            </a:extLst>
          </p:cNvPr>
          <p:cNvSpPr>
            <a:spLocks noGrp="1"/>
          </p:cNvSpPr>
          <p:nvPr>
            <p:ph type="title"/>
          </p:nvPr>
        </p:nvSpPr>
        <p:spPr>
          <a:xfrm>
            <a:off x="831851" y="1709743"/>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0D71241B-25E7-0C38-AF69-EACF8621C5D1}"/>
              </a:ext>
            </a:extLst>
          </p:cNvPr>
          <p:cNvSpPr>
            <a:spLocks noGrp="1"/>
          </p:cNvSpPr>
          <p:nvPr>
            <p:ph type="body" idx="1"/>
          </p:nvPr>
        </p:nvSpPr>
        <p:spPr>
          <a:xfrm>
            <a:off x="831851" y="4589466"/>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E27B0A-88D7-749C-F39F-E46E0EFF920E}"/>
              </a:ext>
            </a:extLst>
          </p:cNvPr>
          <p:cNvSpPr>
            <a:spLocks noGrp="1"/>
          </p:cNvSpPr>
          <p:nvPr>
            <p:ph type="dt" sz="half" idx="10"/>
          </p:nvPr>
        </p:nvSpPr>
        <p:spPr/>
        <p:txBody>
          <a:bodyPr/>
          <a:lstStyle/>
          <a:p>
            <a:fld id="{4E2445A1-B4AB-4C5F-9959-2A5FEA02E3B4}" type="datetimeFigureOut">
              <a:rPr lang="en-NL" smtClean="0"/>
              <a:t>20/12/2022</a:t>
            </a:fld>
            <a:endParaRPr lang="en-NL"/>
          </a:p>
        </p:txBody>
      </p:sp>
      <p:sp>
        <p:nvSpPr>
          <p:cNvPr id="5" name="Footer Placeholder 4">
            <a:extLst>
              <a:ext uri="{FF2B5EF4-FFF2-40B4-BE49-F238E27FC236}">
                <a16:creationId xmlns:a16="http://schemas.microsoft.com/office/drawing/2014/main" id="{0E7E8646-094C-F328-3F3E-FC493F70E48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E053FA9-FC9F-BB79-2D14-CBEEC57FC54F}"/>
              </a:ext>
            </a:extLst>
          </p:cNvPr>
          <p:cNvSpPr>
            <a:spLocks noGrp="1"/>
          </p:cNvSpPr>
          <p:nvPr>
            <p:ph type="sldNum" sz="quarter" idx="12"/>
          </p:nvPr>
        </p:nvSpPr>
        <p:spPr/>
        <p:txBody>
          <a:bodyPr/>
          <a:lstStyle/>
          <a:p>
            <a:fld id="{EE572552-0454-41C6-BF7B-1DC3C2A4E340}" type="slidenum">
              <a:rPr lang="en-NL" smtClean="0"/>
              <a:t>‹#›</a:t>
            </a:fld>
            <a:endParaRPr lang="en-NL"/>
          </a:p>
        </p:txBody>
      </p:sp>
    </p:spTree>
    <p:extLst>
      <p:ext uri="{BB962C8B-B14F-4D97-AF65-F5344CB8AC3E}">
        <p14:creationId xmlns:p14="http://schemas.microsoft.com/office/powerpoint/2010/main" val="1846406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B07B-03C8-BD5E-827C-E5CF5A3782F5}"/>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66DA8919-7A39-72EB-AF36-D63C196295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91F89686-9D07-ADFC-2B50-F5E082B57A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AD6F8718-4387-8D4E-9AF1-6C5D0379B8AD}"/>
              </a:ext>
            </a:extLst>
          </p:cNvPr>
          <p:cNvSpPr>
            <a:spLocks noGrp="1"/>
          </p:cNvSpPr>
          <p:nvPr>
            <p:ph type="dt" sz="half" idx="10"/>
          </p:nvPr>
        </p:nvSpPr>
        <p:spPr/>
        <p:txBody>
          <a:bodyPr/>
          <a:lstStyle/>
          <a:p>
            <a:fld id="{4E2445A1-B4AB-4C5F-9959-2A5FEA02E3B4}" type="datetimeFigureOut">
              <a:rPr lang="en-NL" smtClean="0"/>
              <a:t>20/12/2022</a:t>
            </a:fld>
            <a:endParaRPr lang="en-NL"/>
          </a:p>
        </p:txBody>
      </p:sp>
      <p:sp>
        <p:nvSpPr>
          <p:cNvPr id="6" name="Footer Placeholder 5">
            <a:extLst>
              <a:ext uri="{FF2B5EF4-FFF2-40B4-BE49-F238E27FC236}">
                <a16:creationId xmlns:a16="http://schemas.microsoft.com/office/drawing/2014/main" id="{721109A2-90B5-2A19-1975-29AB3992D0A0}"/>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E420236B-CAE4-BF43-01BB-8C69F9F33522}"/>
              </a:ext>
            </a:extLst>
          </p:cNvPr>
          <p:cNvSpPr>
            <a:spLocks noGrp="1"/>
          </p:cNvSpPr>
          <p:nvPr>
            <p:ph type="sldNum" sz="quarter" idx="12"/>
          </p:nvPr>
        </p:nvSpPr>
        <p:spPr/>
        <p:txBody>
          <a:bodyPr/>
          <a:lstStyle/>
          <a:p>
            <a:fld id="{EE572552-0454-41C6-BF7B-1DC3C2A4E340}" type="slidenum">
              <a:rPr lang="en-NL" smtClean="0"/>
              <a:t>‹#›</a:t>
            </a:fld>
            <a:endParaRPr lang="en-NL"/>
          </a:p>
        </p:txBody>
      </p:sp>
    </p:spTree>
    <p:extLst>
      <p:ext uri="{BB962C8B-B14F-4D97-AF65-F5344CB8AC3E}">
        <p14:creationId xmlns:p14="http://schemas.microsoft.com/office/powerpoint/2010/main" val="3926398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4251-6A0F-B314-2368-5361743A8130}"/>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67F8F57F-81B0-FE48-9B5B-57EB7F090BE6}"/>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42E46A-25D6-FD94-0E6F-0CDF09CC76A7}"/>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A0B39E9F-A664-E4E5-A727-BE1EBC2B7E83}"/>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AF8C28-89D2-E7C5-FD4B-691D29DAD7EE}"/>
              </a:ext>
            </a:extLst>
          </p:cNvPr>
          <p:cNvSpPr>
            <a:spLocks noGrp="1"/>
          </p:cNvSpPr>
          <p:nvPr>
            <p:ph sz="quarter" idx="4"/>
          </p:nvPr>
        </p:nvSpPr>
        <p:spPr>
          <a:xfrm>
            <a:off x="6172203"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4A9FCD05-3D2F-1EF5-170A-44ECB7FE7FE9}"/>
              </a:ext>
            </a:extLst>
          </p:cNvPr>
          <p:cNvSpPr>
            <a:spLocks noGrp="1"/>
          </p:cNvSpPr>
          <p:nvPr>
            <p:ph type="dt" sz="half" idx="10"/>
          </p:nvPr>
        </p:nvSpPr>
        <p:spPr/>
        <p:txBody>
          <a:bodyPr/>
          <a:lstStyle/>
          <a:p>
            <a:fld id="{4E2445A1-B4AB-4C5F-9959-2A5FEA02E3B4}" type="datetimeFigureOut">
              <a:rPr lang="en-NL" smtClean="0"/>
              <a:t>20/12/2022</a:t>
            </a:fld>
            <a:endParaRPr lang="en-NL"/>
          </a:p>
        </p:txBody>
      </p:sp>
      <p:sp>
        <p:nvSpPr>
          <p:cNvPr id="8" name="Footer Placeholder 7">
            <a:extLst>
              <a:ext uri="{FF2B5EF4-FFF2-40B4-BE49-F238E27FC236}">
                <a16:creationId xmlns:a16="http://schemas.microsoft.com/office/drawing/2014/main" id="{460D6842-ABC5-89D3-22E8-293849E3883F}"/>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0C18F610-EBA8-D4C7-9347-71A3070225E2}"/>
              </a:ext>
            </a:extLst>
          </p:cNvPr>
          <p:cNvSpPr>
            <a:spLocks noGrp="1"/>
          </p:cNvSpPr>
          <p:nvPr>
            <p:ph type="sldNum" sz="quarter" idx="12"/>
          </p:nvPr>
        </p:nvSpPr>
        <p:spPr/>
        <p:txBody>
          <a:bodyPr/>
          <a:lstStyle/>
          <a:p>
            <a:fld id="{EE572552-0454-41C6-BF7B-1DC3C2A4E340}" type="slidenum">
              <a:rPr lang="en-NL" smtClean="0"/>
              <a:t>‹#›</a:t>
            </a:fld>
            <a:endParaRPr lang="en-NL"/>
          </a:p>
        </p:txBody>
      </p:sp>
    </p:spTree>
    <p:extLst>
      <p:ext uri="{BB962C8B-B14F-4D97-AF65-F5344CB8AC3E}">
        <p14:creationId xmlns:p14="http://schemas.microsoft.com/office/powerpoint/2010/main" val="183514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D993-56BD-11E2-17AA-1B1F6429D6F8}"/>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3437A23C-70AD-B843-1D0B-77CBA07664C8}"/>
              </a:ext>
            </a:extLst>
          </p:cNvPr>
          <p:cNvSpPr>
            <a:spLocks noGrp="1"/>
          </p:cNvSpPr>
          <p:nvPr>
            <p:ph type="dt" sz="half" idx="10"/>
          </p:nvPr>
        </p:nvSpPr>
        <p:spPr/>
        <p:txBody>
          <a:bodyPr/>
          <a:lstStyle/>
          <a:p>
            <a:fld id="{4E2445A1-B4AB-4C5F-9959-2A5FEA02E3B4}" type="datetimeFigureOut">
              <a:rPr lang="en-NL" smtClean="0"/>
              <a:t>20/12/2022</a:t>
            </a:fld>
            <a:endParaRPr lang="en-NL"/>
          </a:p>
        </p:txBody>
      </p:sp>
      <p:sp>
        <p:nvSpPr>
          <p:cNvPr id="4" name="Footer Placeholder 3">
            <a:extLst>
              <a:ext uri="{FF2B5EF4-FFF2-40B4-BE49-F238E27FC236}">
                <a16:creationId xmlns:a16="http://schemas.microsoft.com/office/drawing/2014/main" id="{B17D6F5D-E086-91C3-30D8-578098DD3DE6}"/>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9BFC371F-A695-4BE2-0A65-EA2812647F39}"/>
              </a:ext>
            </a:extLst>
          </p:cNvPr>
          <p:cNvSpPr>
            <a:spLocks noGrp="1"/>
          </p:cNvSpPr>
          <p:nvPr>
            <p:ph type="sldNum" sz="quarter" idx="12"/>
          </p:nvPr>
        </p:nvSpPr>
        <p:spPr/>
        <p:txBody>
          <a:bodyPr/>
          <a:lstStyle/>
          <a:p>
            <a:fld id="{EE572552-0454-41C6-BF7B-1DC3C2A4E340}" type="slidenum">
              <a:rPr lang="en-NL" smtClean="0"/>
              <a:t>‹#›</a:t>
            </a:fld>
            <a:endParaRPr lang="en-NL"/>
          </a:p>
        </p:txBody>
      </p:sp>
    </p:spTree>
    <p:extLst>
      <p:ext uri="{BB962C8B-B14F-4D97-AF65-F5344CB8AC3E}">
        <p14:creationId xmlns:p14="http://schemas.microsoft.com/office/powerpoint/2010/main" val="275879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831C7-0A1D-D881-4A29-9AB86E4E6CFC}"/>
              </a:ext>
            </a:extLst>
          </p:cNvPr>
          <p:cNvSpPr>
            <a:spLocks noGrp="1"/>
          </p:cNvSpPr>
          <p:nvPr>
            <p:ph type="dt" sz="half" idx="10"/>
          </p:nvPr>
        </p:nvSpPr>
        <p:spPr/>
        <p:txBody>
          <a:bodyPr/>
          <a:lstStyle/>
          <a:p>
            <a:fld id="{4E2445A1-B4AB-4C5F-9959-2A5FEA02E3B4}" type="datetimeFigureOut">
              <a:rPr lang="en-NL" smtClean="0"/>
              <a:t>20/12/2022</a:t>
            </a:fld>
            <a:endParaRPr lang="en-NL"/>
          </a:p>
        </p:txBody>
      </p:sp>
      <p:sp>
        <p:nvSpPr>
          <p:cNvPr id="3" name="Footer Placeholder 2">
            <a:extLst>
              <a:ext uri="{FF2B5EF4-FFF2-40B4-BE49-F238E27FC236}">
                <a16:creationId xmlns:a16="http://schemas.microsoft.com/office/drawing/2014/main" id="{9127DD11-9977-223B-D586-79D62DFE2B23}"/>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B854D137-9098-4746-8B9C-4C3C42CFAC9F}"/>
              </a:ext>
            </a:extLst>
          </p:cNvPr>
          <p:cNvSpPr>
            <a:spLocks noGrp="1"/>
          </p:cNvSpPr>
          <p:nvPr>
            <p:ph type="sldNum" sz="quarter" idx="12"/>
          </p:nvPr>
        </p:nvSpPr>
        <p:spPr/>
        <p:txBody>
          <a:bodyPr/>
          <a:lstStyle/>
          <a:p>
            <a:fld id="{EE572552-0454-41C6-BF7B-1DC3C2A4E340}" type="slidenum">
              <a:rPr lang="en-NL" smtClean="0"/>
              <a:t>‹#›</a:t>
            </a:fld>
            <a:endParaRPr lang="en-NL"/>
          </a:p>
        </p:txBody>
      </p:sp>
    </p:spTree>
    <p:extLst>
      <p:ext uri="{BB962C8B-B14F-4D97-AF65-F5344CB8AC3E}">
        <p14:creationId xmlns:p14="http://schemas.microsoft.com/office/powerpoint/2010/main" val="276524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35E7-1607-A006-3551-2A7EC4C8E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58912EAD-9E93-78FE-4181-3D09F876571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F876A879-A9CD-D149-C850-C9753ABEE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59964-8495-9F4F-A5AF-4F1BB14BBA26}"/>
              </a:ext>
            </a:extLst>
          </p:cNvPr>
          <p:cNvSpPr>
            <a:spLocks noGrp="1"/>
          </p:cNvSpPr>
          <p:nvPr>
            <p:ph type="dt" sz="half" idx="10"/>
          </p:nvPr>
        </p:nvSpPr>
        <p:spPr/>
        <p:txBody>
          <a:bodyPr/>
          <a:lstStyle/>
          <a:p>
            <a:fld id="{4E2445A1-B4AB-4C5F-9959-2A5FEA02E3B4}" type="datetimeFigureOut">
              <a:rPr lang="en-NL" smtClean="0"/>
              <a:t>20/12/2022</a:t>
            </a:fld>
            <a:endParaRPr lang="en-NL"/>
          </a:p>
        </p:txBody>
      </p:sp>
      <p:sp>
        <p:nvSpPr>
          <p:cNvPr id="6" name="Footer Placeholder 5">
            <a:extLst>
              <a:ext uri="{FF2B5EF4-FFF2-40B4-BE49-F238E27FC236}">
                <a16:creationId xmlns:a16="http://schemas.microsoft.com/office/drawing/2014/main" id="{8A0ED47C-45D9-7FD2-FD9C-1FA2B0A7C6D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E2323540-B4CA-56FB-8DC1-4A9F0D66B887}"/>
              </a:ext>
            </a:extLst>
          </p:cNvPr>
          <p:cNvSpPr>
            <a:spLocks noGrp="1"/>
          </p:cNvSpPr>
          <p:nvPr>
            <p:ph type="sldNum" sz="quarter" idx="12"/>
          </p:nvPr>
        </p:nvSpPr>
        <p:spPr/>
        <p:txBody>
          <a:bodyPr/>
          <a:lstStyle/>
          <a:p>
            <a:fld id="{EE572552-0454-41C6-BF7B-1DC3C2A4E340}" type="slidenum">
              <a:rPr lang="en-NL" smtClean="0"/>
              <a:t>‹#›</a:t>
            </a:fld>
            <a:endParaRPr lang="en-NL"/>
          </a:p>
        </p:txBody>
      </p:sp>
    </p:spTree>
    <p:extLst>
      <p:ext uri="{BB962C8B-B14F-4D97-AF65-F5344CB8AC3E}">
        <p14:creationId xmlns:p14="http://schemas.microsoft.com/office/powerpoint/2010/main" val="297686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EADD64-6CB4-06F5-9845-7ED2D08D26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NL" dirty="0"/>
          </a:p>
        </p:txBody>
      </p:sp>
      <p:sp>
        <p:nvSpPr>
          <p:cNvPr id="3" name="Text Placeholder 2">
            <a:extLst>
              <a:ext uri="{FF2B5EF4-FFF2-40B4-BE49-F238E27FC236}">
                <a16:creationId xmlns:a16="http://schemas.microsoft.com/office/drawing/2014/main" id="{8252568F-7968-04AA-BD47-66E70B1B09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L" dirty="0"/>
          </a:p>
        </p:txBody>
      </p:sp>
      <p:sp>
        <p:nvSpPr>
          <p:cNvPr id="4" name="Date Placeholder 3">
            <a:extLst>
              <a:ext uri="{FF2B5EF4-FFF2-40B4-BE49-F238E27FC236}">
                <a16:creationId xmlns:a16="http://schemas.microsoft.com/office/drawing/2014/main" id="{D8BEB318-7C40-FA2F-FE41-B8A116D9AD59}"/>
              </a:ext>
            </a:extLst>
          </p:cNvPr>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445A1-B4AB-4C5F-9959-2A5FEA02E3B4}" type="datetimeFigureOut">
              <a:rPr lang="en-NL" smtClean="0"/>
              <a:t>20/12/2022</a:t>
            </a:fld>
            <a:endParaRPr lang="en-NL"/>
          </a:p>
        </p:txBody>
      </p:sp>
      <p:sp>
        <p:nvSpPr>
          <p:cNvPr id="5" name="Footer Placeholder 4">
            <a:extLst>
              <a:ext uri="{FF2B5EF4-FFF2-40B4-BE49-F238E27FC236}">
                <a16:creationId xmlns:a16="http://schemas.microsoft.com/office/drawing/2014/main" id="{212833C1-FBE0-9A5E-7DBA-D0210E2AD130}"/>
              </a:ext>
            </a:extLst>
          </p:cNvPr>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3FF13B58-D587-3DA1-840E-1D9B95CEBF88}"/>
              </a:ext>
            </a:extLst>
          </p:cNvPr>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72552-0454-41C6-BF7B-1DC3C2A4E340}" type="slidenum">
              <a:rPr lang="en-NL" smtClean="0"/>
              <a:t>‹#›</a:t>
            </a:fld>
            <a:endParaRPr lang="en-NL"/>
          </a:p>
        </p:txBody>
      </p:sp>
    </p:spTree>
    <p:extLst>
      <p:ext uri="{BB962C8B-B14F-4D97-AF65-F5344CB8AC3E}">
        <p14:creationId xmlns:p14="http://schemas.microsoft.com/office/powerpoint/2010/main" val="806262553"/>
      </p:ext>
    </p:extLst>
  </p:cSld>
  <p:clrMap bg1="lt1" tx1="dk1" bg2="lt2" tx2="dk2" accent1="accent1" accent2="accent2" accent3="accent3" accent4="accent4" accent5="accent5" accent6="accent6" hlink="hlink" folHlink="folHlink"/>
  <p:sldLayoutIdLst>
    <p:sldLayoutId id="2147483679" r:id="rId1"/>
    <p:sldLayoutId id="2147483690"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9" Type="http://schemas.openxmlformats.org/officeDocument/2006/relationships/image" Target="../media/image510.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3.xml"/><Relationship Id="rId11" Type="http://schemas.openxmlformats.org/officeDocument/2006/relationships/image" Target="../media/image13.png"/><Relationship Id="rId10" Type="http://schemas.openxmlformats.org/officeDocument/2006/relationships/image" Target="../media/image12.png"/><Relationship Id="rId4" Type="http://schemas.openxmlformats.org/officeDocument/2006/relationships/image" Target="../media/image7.emf"/><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3.xml"/><Relationship Id="rId11" Type="http://schemas.openxmlformats.org/officeDocument/2006/relationships/image" Target="../media/image13.png"/><Relationship Id="rId10" Type="http://schemas.openxmlformats.org/officeDocument/2006/relationships/image" Target="../media/image12.png"/><Relationship Id="rId4" Type="http://schemas.openxmlformats.org/officeDocument/2006/relationships/image" Target="../media/image7.emf"/><Relationship Id="rId9" Type="http://schemas.openxmlformats.org/officeDocument/2006/relationships/image" Target="../media/image510.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emf"/><Relationship Id="rId12"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3.xml"/><Relationship Id="rId11" Type="http://schemas.openxmlformats.org/officeDocument/2006/relationships/image" Target="../media/image13.png"/><Relationship Id="rId10" Type="http://schemas.openxmlformats.org/officeDocument/2006/relationships/image" Target="../media/image12.png"/><Relationship Id="rId4" Type="http://schemas.openxmlformats.org/officeDocument/2006/relationships/image" Target="../media/image7.emf"/><Relationship Id="rId9" Type="http://schemas.openxmlformats.org/officeDocument/2006/relationships/image" Target="../media/image510.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9.png"/><Relationship Id="rId3" Type="http://schemas.openxmlformats.org/officeDocument/2006/relationships/image" Target="../media/image6.emf"/><Relationship Id="rId12"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3.xml"/><Relationship Id="rId11" Type="http://schemas.openxmlformats.org/officeDocument/2006/relationships/image" Target="../media/image13.png"/><Relationship Id="rId10" Type="http://schemas.openxmlformats.org/officeDocument/2006/relationships/image" Target="../media/image12.png"/><Relationship Id="rId4" Type="http://schemas.openxmlformats.org/officeDocument/2006/relationships/image" Target="../media/image7.emf"/><Relationship Id="rId9" Type="http://schemas.openxmlformats.org/officeDocument/2006/relationships/image" Target="../media/image510.png"/><Relationship Id="rId1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8.emf"/><Relationship Id="rId7" Type="http://schemas.openxmlformats.org/officeDocument/2006/relationships/image" Target="../media/image10.emf"/><Relationship Id="rId12"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7.emf"/><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9.emf"/><Relationship Id="rId9" Type="http://schemas.openxmlformats.org/officeDocument/2006/relationships/image" Target="../media/image110.png"/><Relationship Id="rId1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8.emf"/><Relationship Id="rId7" Type="http://schemas.openxmlformats.org/officeDocument/2006/relationships/image" Target="../media/image10.emf"/><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18.xml"/><Relationship Id="rId16"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7.emf"/><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9.emf"/><Relationship Id="rId9" Type="http://schemas.openxmlformats.org/officeDocument/2006/relationships/image" Target="../media/image110.png"/><Relationship Id="rId1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0.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6.emf"/><Relationship Id="rId7" Type="http://schemas.openxmlformats.org/officeDocument/2006/relationships/image" Target="../media/image260.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50.png"/><Relationship Id="rId11" Type="http://schemas.openxmlformats.org/officeDocument/2006/relationships/image" Target="../media/image28.emf"/><Relationship Id="rId5" Type="http://schemas.openxmlformats.org/officeDocument/2006/relationships/image" Target="../media/image30.png"/><Relationship Id="rId10" Type="http://schemas.openxmlformats.org/officeDocument/2006/relationships/image" Target="../media/image32.png"/><Relationship Id="rId4" Type="http://schemas.openxmlformats.org/officeDocument/2006/relationships/image" Target="../media/image27.emf"/><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6.emf"/><Relationship Id="rId7" Type="http://schemas.openxmlformats.org/officeDocument/2006/relationships/image" Target="../media/image260.png"/><Relationship Id="rId12"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250.png"/><Relationship Id="rId11" Type="http://schemas.openxmlformats.org/officeDocument/2006/relationships/image" Target="../media/image28.emf"/><Relationship Id="rId5" Type="http://schemas.openxmlformats.org/officeDocument/2006/relationships/image" Target="../media/image30.png"/><Relationship Id="rId10" Type="http://schemas.openxmlformats.org/officeDocument/2006/relationships/image" Target="../media/image32.png"/><Relationship Id="rId4" Type="http://schemas.openxmlformats.org/officeDocument/2006/relationships/image" Target="../media/image27.emf"/><Relationship Id="rId9" Type="http://schemas.openxmlformats.org/officeDocument/2006/relationships/image" Target="../media/image31.png"/></Relationships>
</file>

<file path=ppt/slides/_rels/slide26.xml.rels><?xml version="1.0" encoding="UTF-8" standalone="yes"?>
<Relationships xmlns="http://schemas.openxmlformats.org/package/2006/relationships"><Relationship Id="rId8" Type="http://schemas.openxmlformats.org/officeDocument/2006/relationships/image" Target="../media/image250.png"/><Relationship Id="rId13" Type="http://schemas.openxmlformats.org/officeDocument/2006/relationships/image" Target="../media/image38.png"/><Relationship Id="rId3" Type="http://schemas.openxmlformats.org/officeDocument/2006/relationships/image" Target="../media/image29.emf"/><Relationship Id="rId7" Type="http://schemas.openxmlformats.org/officeDocument/2006/relationships/image" Target="../media/image37.png"/><Relationship Id="rId12" Type="http://schemas.openxmlformats.org/officeDocument/2006/relationships/image" Target="../media/image32.png"/><Relationship Id="rId2" Type="http://schemas.openxmlformats.org/officeDocument/2006/relationships/notesSlide" Target="../notesSlides/notesSlide26.xml"/><Relationship Id="rId16"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6.png"/><Relationship Id="rId11" Type="http://schemas.openxmlformats.org/officeDocument/2006/relationships/image" Target="../media/image31.png"/><Relationship Id="rId5" Type="http://schemas.openxmlformats.org/officeDocument/2006/relationships/image" Target="../media/image27.emf"/><Relationship Id="rId15" Type="http://schemas.openxmlformats.org/officeDocument/2006/relationships/image" Target="../media/image28.emf"/><Relationship Id="rId10" Type="http://schemas.openxmlformats.org/officeDocument/2006/relationships/image" Target="../media/image27.png"/><Relationship Id="rId4" Type="http://schemas.openxmlformats.org/officeDocument/2006/relationships/image" Target="../media/image26.emf"/><Relationship Id="rId9" Type="http://schemas.openxmlformats.org/officeDocument/2006/relationships/image" Target="../media/image260.png"/><Relationship Id="rId14" Type="http://schemas.openxmlformats.org/officeDocument/2006/relationships/image" Target="../media/image30.emf"/></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32.emf"/><Relationship Id="rId4" Type="http://schemas.openxmlformats.org/officeDocument/2006/relationships/image" Target="../media/image31.emf"/></Relationships>
</file>

<file path=ppt/slides/_rels/slide2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1.emf"/><Relationship Id="rId7" Type="http://schemas.openxmlformats.org/officeDocument/2006/relationships/customXml" Target="../ink/ink2.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6.png"/><Relationship Id="rId5" Type="http://schemas.openxmlformats.org/officeDocument/2006/relationships/customXml" Target="../ink/ink1.xml"/><Relationship Id="rId10" Type="http://schemas.openxmlformats.org/officeDocument/2006/relationships/image" Target="../media/image45.png"/><Relationship Id="rId4" Type="http://schemas.openxmlformats.org/officeDocument/2006/relationships/image" Target="../media/image32.emf"/><Relationship Id="rId9" Type="http://schemas.openxmlformats.org/officeDocument/2006/relationships/customXml" Target="../ink/ink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1.emf"/><Relationship Id="rId7" Type="http://schemas.openxmlformats.org/officeDocument/2006/relationships/customXml" Target="../ink/ink5.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customXml" Target="../ink/ink4.xml"/><Relationship Id="rId4" Type="http://schemas.openxmlformats.org/officeDocument/2006/relationships/image" Target="../media/image32.emf"/><Relationship Id="rId9"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5.emf"/></Relationships>
</file>

<file path=ppt/slides/_rels/slide3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4.emf"/></Relationships>
</file>

<file path=ppt/slides/_rels/slide3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6.emf"/></Relationships>
</file>

<file path=ppt/slides/_rels/slide3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4.emf"/></Relationships>
</file>

<file path=ppt/slides/_rels/slide3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7.emf"/><Relationship Id="rId7"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customXml" Target="../ink/ink7.xml"/><Relationship Id="rId5" Type="http://schemas.openxmlformats.org/officeDocument/2006/relationships/image" Target="../media/image39.png"/><Relationship Id="rId4" Type="http://schemas.openxmlformats.org/officeDocument/2006/relationships/customXml" Target="../ink/ink6.xml"/></Relationships>
</file>

<file path=ppt/slides/_rels/slide3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customXml" Target="../ink/ink9.xml"/><Relationship Id="rId5" Type="http://schemas.openxmlformats.org/officeDocument/2006/relationships/image" Target="../media/image42.png"/><Relationship Id="rId4" Type="http://schemas.openxmlformats.org/officeDocument/2006/relationships/customXml" Target="../ink/ink8.xml"/></Relationships>
</file>

<file path=ppt/slides/_rels/slide39.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37.emf"/><Relationship Id="rId7"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customXml" Target="../ink/ink11.xml"/><Relationship Id="rId11" Type="http://schemas.openxmlformats.org/officeDocument/2006/relationships/image" Target="../media/image53.png"/><Relationship Id="rId5" Type="http://schemas.openxmlformats.org/officeDocument/2006/relationships/image" Target="../media/image42.png"/><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customXml" Target="../ink/ink16.xml"/><Relationship Id="rId3" Type="http://schemas.openxmlformats.org/officeDocument/2006/relationships/image" Target="../media/image37.emf"/><Relationship Id="rId7"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customXml" Target="../ink/ink15.xml"/><Relationship Id="rId11" Type="http://schemas.openxmlformats.org/officeDocument/2006/relationships/image" Target="../media/image53.png"/><Relationship Id="rId5" Type="http://schemas.openxmlformats.org/officeDocument/2006/relationships/image" Target="../media/image42.png"/><Relationship Id="rId10" Type="http://schemas.openxmlformats.org/officeDocument/2006/relationships/customXml" Target="../ink/ink17.xml"/><Relationship Id="rId4" Type="http://schemas.openxmlformats.org/officeDocument/2006/relationships/customXml" Target="../ink/ink14.xml"/><Relationship Id="rId9" Type="http://schemas.openxmlformats.org/officeDocument/2006/relationships/image" Target="../media/image52.png"/></Relationships>
</file>

<file path=ppt/slides/_rels/slide4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38.emf"/><Relationship Id="rId7" Type="http://schemas.openxmlformats.org/officeDocument/2006/relationships/customXml" Target="../ink/ink19.xm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customXml" Target="../ink/ink18.xml"/><Relationship Id="rId10" Type="http://schemas.openxmlformats.org/officeDocument/2006/relationships/image" Target="../media/image58.png"/><Relationship Id="rId4" Type="http://schemas.openxmlformats.org/officeDocument/2006/relationships/image" Target="../media/image55.png"/><Relationship Id="rId9" Type="http://schemas.openxmlformats.org/officeDocument/2006/relationships/customXml" Target="../ink/ink20.xml"/></Relationships>
</file>

<file path=ppt/slides/_rels/slide4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40.emf"/></Relationships>
</file>

<file path=ppt/slides/_rels/slide43.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40.emf"/><Relationship Id="rId7" Type="http://schemas.openxmlformats.org/officeDocument/2006/relationships/customXml" Target="../ink/ink22.xm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customXml" Target="../ink/ink21.xml"/><Relationship Id="rId10" Type="http://schemas.openxmlformats.org/officeDocument/2006/relationships/customXml" Target="../ink/ink24.xml"/><Relationship Id="rId4" Type="http://schemas.openxmlformats.org/officeDocument/2006/relationships/image" Target="../media/image39.emf"/><Relationship Id="rId9" Type="http://schemas.openxmlformats.org/officeDocument/2006/relationships/customXml" Target="../ink/ink23.xml"/></Relationships>
</file>

<file path=ppt/slides/_rels/slide4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customXml" Target="../ink/ink30.xml"/><Relationship Id="rId3" Type="http://schemas.openxmlformats.org/officeDocument/2006/relationships/image" Target="../media/image39.emf"/><Relationship Id="rId7" Type="http://schemas.openxmlformats.org/officeDocument/2006/relationships/customXml" Target="../ink/ink26.xml"/><Relationship Id="rId12" Type="http://schemas.openxmlformats.org/officeDocument/2006/relationships/customXml" Target="../ink/ink29.xml"/><Relationship Id="rId2" Type="http://schemas.openxmlformats.org/officeDocument/2006/relationships/notesSlide" Target="../notesSlides/notesSlide44.xml"/><Relationship Id="rId16" Type="http://schemas.openxmlformats.org/officeDocument/2006/relationships/image" Target="../media/image61.png"/><Relationship Id="rId1" Type="http://schemas.openxmlformats.org/officeDocument/2006/relationships/slideLayout" Target="../slideLayouts/slideLayout3.xml"/><Relationship Id="rId6" Type="http://schemas.openxmlformats.org/officeDocument/2006/relationships/image" Target="../media/image54.png"/><Relationship Id="rId11" Type="http://schemas.openxmlformats.org/officeDocument/2006/relationships/customXml" Target="../ink/ink28.xml"/><Relationship Id="rId5" Type="http://schemas.openxmlformats.org/officeDocument/2006/relationships/customXml" Target="../ink/ink25.xml"/><Relationship Id="rId15" Type="http://schemas.openxmlformats.org/officeDocument/2006/relationships/customXml" Target="../ink/ink32.xml"/><Relationship Id="rId10" Type="http://schemas.openxmlformats.org/officeDocument/2006/relationships/image" Target="../media/image60.png"/><Relationship Id="rId4" Type="http://schemas.openxmlformats.org/officeDocument/2006/relationships/image" Target="../media/image40.emf"/><Relationship Id="rId9" Type="http://schemas.openxmlformats.org/officeDocument/2006/relationships/customXml" Target="../ink/ink27.xml"/><Relationship Id="rId14" Type="http://schemas.openxmlformats.org/officeDocument/2006/relationships/customXml" Target="../ink/ink31.xml"/></Relationships>
</file>

<file path=ppt/slides/_rels/slide4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39.emf"/><Relationship Id="rId7" Type="http://schemas.openxmlformats.org/officeDocument/2006/relationships/customXml" Target="../ink/ink34.xml"/><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customXml" Target="../ink/ink33.xml"/><Relationship Id="rId10" Type="http://schemas.openxmlformats.org/officeDocument/2006/relationships/image" Target="../media/image64.png"/><Relationship Id="rId4" Type="http://schemas.openxmlformats.org/officeDocument/2006/relationships/image" Target="../media/image40.emf"/><Relationship Id="rId9" Type="http://schemas.openxmlformats.org/officeDocument/2006/relationships/customXml" Target="../ink/ink35.xml"/></Relationships>
</file>

<file path=ppt/slides/_rels/slide46.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customXml" Target="../ink/ink40.xml"/><Relationship Id="rId18" Type="http://schemas.openxmlformats.org/officeDocument/2006/relationships/image" Target="../media/image70.png"/><Relationship Id="rId3" Type="http://schemas.openxmlformats.org/officeDocument/2006/relationships/image" Target="../media/image39.emf"/><Relationship Id="rId21" Type="http://schemas.openxmlformats.org/officeDocument/2006/relationships/customXml" Target="../ink/ink44.xml"/><Relationship Id="rId7" Type="http://schemas.openxmlformats.org/officeDocument/2006/relationships/customXml" Target="../ink/ink37.xml"/><Relationship Id="rId12" Type="http://schemas.openxmlformats.org/officeDocument/2006/relationships/image" Target="../media/image67.png"/><Relationship Id="rId17" Type="http://schemas.openxmlformats.org/officeDocument/2006/relationships/customXml" Target="../ink/ink42.xml"/><Relationship Id="rId2" Type="http://schemas.openxmlformats.org/officeDocument/2006/relationships/notesSlide" Target="../notesSlides/notesSlide46.xml"/><Relationship Id="rId16" Type="http://schemas.openxmlformats.org/officeDocument/2006/relationships/image" Target="../media/image69.png"/><Relationship Id="rId20" Type="http://schemas.openxmlformats.org/officeDocument/2006/relationships/image" Target="../media/image71.png"/><Relationship Id="rId1" Type="http://schemas.openxmlformats.org/officeDocument/2006/relationships/slideLayout" Target="../slideLayouts/slideLayout3.xml"/><Relationship Id="rId6" Type="http://schemas.openxmlformats.org/officeDocument/2006/relationships/image" Target="../media/image64.png"/><Relationship Id="rId11" Type="http://schemas.openxmlformats.org/officeDocument/2006/relationships/customXml" Target="../ink/ink39.xml"/><Relationship Id="rId24" Type="http://schemas.openxmlformats.org/officeDocument/2006/relationships/image" Target="../media/image73.png"/><Relationship Id="rId5" Type="http://schemas.openxmlformats.org/officeDocument/2006/relationships/customXml" Target="../ink/ink36.xml"/><Relationship Id="rId15" Type="http://schemas.openxmlformats.org/officeDocument/2006/relationships/customXml" Target="../ink/ink41.xml"/><Relationship Id="rId23" Type="http://schemas.openxmlformats.org/officeDocument/2006/relationships/customXml" Target="../ink/ink45.xml"/><Relationship Id="rId10" Type="http://schemas.openxmlformats.org/officeDocument/2006/relationships/image" Target="../media/image66.png"/><Relationship Id="rId19" Type="http://schemas.openxmlformats.org/officeDocument/2006/relationships/customXml" Target="../ink/ink43.xml"/><Relationship Id="rId4" Type="http://schemas.openxmlformats.org/officeDocument/2006/relationships/image" Target="../media/image40.emf"/><Relationship Id="rId9" Type="http://schemas.openxmlformats.org/officeDocument/2006/relationships/customXml" Target="../ink/ink38.xml"/><Relationship Id="rId14" Type="http://schemas.openxmlformats.org/officeDocument/2006/relationships/image" Target="../media/image68.png"/><Relationship Id="rId22" Type="http://schemas.openxmlformats.org/officeDocument/2006/relationships/image" Target="../media/image7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image" Target="../media/image42.emf"/><Relationship Id="rId5" Type="http://schemas.openxmlformats.org/officeDocument/2006/relationships/image" Target="../media/image76.png"/><Relationship Id="rId4" Type="http://schemas.openxmlformats.org/officeDocument/2006/relationships/image" Target="../media/image41.emf"/></Relationships>
</file>

<file path=ppt/slides/_rels/slide49.xml.rels><?xml version="1.0" encoding="UTF-8" standalone="yes"?>
<Relationships xmlns="http://schemas.openxmlformats.org/package/2006/relationships"><Relationship Id="rId8" Type="http://schemas.openxmlformats.org/officeDocument/2006/relationships/image" Target="../media/image43.emf"/><Relationship Id="rId13" Type="http://schemas.openxmlformats.org/officeDocument/2006/relationships/image" Target="../media/image41.emf"/><Relationship Id="rId3" Type="http://schemas.openxmlformats.org/officeDocument/2006/relationships/image" Target="../media/image78.png"/><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notesSlide" Target="../notesSlides/notesSlide49.xml"/><Relationship Id="rId16" Type="http://schemas.openxmlformats.org/officeDocument/2006/relationships/image" Target="../media/image87.png"/><Relationship Id="rId1" Type="http://schemas.openxmlformats.org/officeDocument/2006/relationships/slideLayout" Target="../slideLayouts/slideLayout3.xml"/><Relationship Id="rId6" Type="http://schemas.openxmlformats.org/officeDocument/2006/relationships/image" Target="../media/image80.png"/><Relationship Id="rId11" Type="http://schemas.openxmlformats.org/officeDocument/2006/relationships/image" Target="../media/image45.emf"/><Relationship Id="rId5" Type="http://schemas.openxmlformats.org/officeDocument/2006/relationships/image" Target="../media/image74.png"/><Relationship Id="rId15" Type="http://schemas.openxmlformats.org/officeDocument/2006/relationships/image" Target="../media/image42.emf"/><Relationship Id="rId10" Type="http://schemas.openxmlformats.org/officeDocument/2006/relationships/image" Target="../media/image84.png"/><Relationship Id="rId4" Type="http://schemas.openxmlformats.org/officeDocument/2006/relationships/image" Target="../media/image79.png"/><Relationship Id="rId9" Type="http://schemas.openxmlformats.org/officeDocument/2006/relationships/image" Target="../media/image44.emf"/><Relationship Id="rId14" Type="http://schemas.openxmlformats.org/officeDocument/2006/relationships/image" Target="../media/image7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image" Target="../media/image43.emf"/><Relationship Id="rId13" Type="http://schemas.openxmlformats.org/officeDocument/2006/relationships/image" Target="../media/image41.emf"/><Relationship Id="rId18" Type="http://schemas.openxmlformats.org/officeDocument/2006/relationships/image" Target="../media/image88.png"/><Relationship Id="rId3" Type="http://schemas.openxmlformats.org/officeDocument/2006/relationships/image" Target="../media/image78.png"/><Relationship Id="rId7" Type="http://schemas.openxmlformats.org/officeDocument/2006/relationships/image" Target="../media/image81.png"/><Relationship Id="rId12" Type="http://schemas.openxmlformats.org/officeDocument/2006/relationships/image" Target="../media/image86.png"/><Relationship Id="rId17" Type="http://schemas.openxmlformats.org/officeDocument/2006/relationships/customXml" Target="../ink/ink46.xml"/><Relationship Id="rId2" Type="http://schemas.openxmlformats.org/officeDocument/2006/relationships/notesSlide" Target="../notesSlides/notesSlide50.xml"/><Relationship Id="rId16" Type="http://schemas.openxmlformats.org/officeDocument/2006/relationships/image" Target="../media/image87.png"/><Relationship Id="rId1" Type="http://schemas.openxmlformats.org/officeDocument/2006/relationships/slideLayout" Target="../slideLayouts/slideLayout3.xml"/><Relationship Id="rId6" Type="http://schemas.openxmlformats.org/officeDocument/2006/relationships/image" Target="../media/image80.png"/><Relationship Id="rId11" Type="http://schemas.openxmlformats.org/officeDocument/2006/relationships/image" Target="../media/image45.emf"/><Relationship Id="rId5" Type="http://schemas.openxmlformats.org/officeDocument/2006/relationships/image" Target="../media/image74.png"/><Relationship Id="rId15" Type="http://schemas.openxmlformats.org/officeDocument/2006/relationships/image" Target="../media/image42.emf"/><Relationship Id="rId10" Type="http://schemas.openxmlformats.org/officeDocument/2006/relationships/image" Target="../media/image84.png"/><Relationship Id="rId4" Type="http://schemas.openxmlformats.org/officeDocument/2006/relationships/image" Target="../media/image79.png"/><Relationship Id="rId9" Type="http://schemas.openxmlformats.org/officeDocument/2006/relationships/image" Target="../media/image44.emf"/><Relationship Id="rId14" Type="http://schemas.openxmlformats.org/officeDocument/2006/relationships/image" Target="../media/image76.png"/></Relationships>
</file>

<file path=ppt/slides/_rels/slide51.xml.rels><?xml version="1.0" encoding="UTF-8" standalone="yes"?>
<Relationships xmlns="http://schemas.openxmlformats.org/package/2006/relationships"><Relationship Id="rId8" Type="http://schemas.openxmlformats.org/officeDocument/2006/relationships/image" Target="../media/image43.emf"/><Relationship Id="rId13" Type="http://schemas.openxmlformats.org/officeDocument/2006/relationships/image" Target="../media/image41.emf"/><Relationship Id="rId18" Type="http://schemas.openxmlformats.org/officeDocument/2006/relationships/image" Target="../media/image91.png"/><Relationship Id="rId26" Type="http://schemas.openxmlformats.org/officeDocument/2006/relationships/customXml" Target="../ink/ink48.xml"/><Relationship Id="rId3" Type="http://schemas.openxmlformats.org/officeDocument/2006/relationships/image" Target="../media/image78.png"/><Relationship Id="rId21" Type="http://schemas.openxmlformats.org/officeDocument/2006/relationships/image" Target="../media/image47.emf"/><Relationship Id="rId7" Type="http://schemas.openxmlformats.org/officeDocument/2006/relationships/image" Target="../media/image81.png"/><Relationship Id="rId12" Type="http://schemas.openxmlformats.org/officeDocument/2006/relationships/image" Target="../media/image86.png"/><Relationship Id="rId17" Type="http://schemas.openxmlformats.org/officeDocument/2006/relationships/image" Target="../media/image90.png"/><Relationship Id="rId25" Type="http://schemas.openxmlformats.org/officeDocument/2006/relationships/image" Target="../media/image88.png"/><Relationship Id="rId2" Type="http://schemas.openxmlformats.org/officeDocument/2006/relationships/notesSlide" Target="../notesSlides/notesSlide51.xml"/><Relationship Id="rId16" Type="http://schemas.openxmlformats.org/officeDocument/2006/relationships/image" Target="../media/image89.png"/><Relationship Id="rId20" Type="http://schemas.openxmlformats.org/officeDocument/2006/relationships/image" Target="../media/image46.emf"/><Relationship Id="rId1" Type="http://schemas.openxmlformats.org/officeDocument/2006/relationships/slideLayout" Target="../slideLayouts/slideLayout3.xml"/><Relationship Id="rId6" Type="http://schemas.openxmlformats.org/officeDocument/2006/relationships/image" Target="../media/image80.png"/><Relationship Id="rId11" Type="http://schemas.openxmlformats.org/officeDocument/2006/relationships/image" Target="../media/image45.emf"/><Relationship Id="rId24" Type="http://schemas.openxmlformats.org/officeDocument/2006/relationships/customXml" Target="../ink/ink47.xml"/><Relationship Id="rId5" Type="http://schemas.openxmlformats.org/officeDocument/2006/relationships/image" Target="../media/image74.png"/><Relationship Id="rId15" Type="http://schemas.openxmlformats.org/officeDocument/2006/relationships/image" Target="../media/image42.emf"/><Relationship Id="rId23" Type="http://schemas.openxmlformats.org/officeDocument/2006/relationships/image" Target="../media/image48.emf"/><Relationship Id="rId10" Type="http://schemas.openxmlformats.org/officeDocument/2006/relationships/image" Target="../media/image84.png"/><Relationship Id="rId19" Type="http://schemas.openxmlformats.org/officeDocument/2006/relationships/image" Target="../media/image92.png"/><Relationship Id="rId4" Type="http://schemas.openxmlformats.org/officeDocument/2006/relationships/image" Target="../media/image79.png"/><Relationship Id="rId9" Type="http://schemas.openxmlformats.org/officeDocument/2006/relationships/image" Target="../media/image44.emf"/><Relationship Id="rId14" Type="http://schemas.openxmlformats.org/officeDocument/2006/relationships/image" Target="../media/image76.png"/><Relationship Id="rId22" Type="http://schemas.openxmlformats.org/officeDocument/2006/relationships/image" Target="../media/image95.png"/><Relationship Id="rId27" Type="http://schemas.openxmlformats.org/officeDocument/2006/relationships/customXml" Target="../ink/ink49.xml"/></Relationships>
</file>

<file path=ppt/slides/_rels/slide52.xml.rels><?xml version="1.0" encoding="UTF-8" standalone="yes"?>
<Relationships xmlns="http://schemas.openxmlformats.org/package/2006/relationships"><Relationship Id="rId8" Type="http://schemas.openxmlformats.org/officeDocument/2006/relationships/image" Target="../media/image43.emf"/><Relationship Id="rId13" Type="http://schemas.openxmlformats.org/officeDocument/2006/relationships/image" Target="../media/image41.emf"/><Relationship Id="rId18" Type="http://schemas.openxmlformats.org/officeDocument/2006/relationships/image" Target="../media/image91.png"/><Relationship Id="rId3" Type="http://schemas.openxmlformats.org/officeDocument/2006/relationships/image" Target="../media/image78.png"/><Relationship Id="rId21" Type="http://schemas.openxmlformats.org/officeDocument/2006/relationships/image" Target="../media/image47.emf"/><Relationship Id="rId7" Type="http://schemas.openxmlformats.org/officeDocument/2006/relationships/image" Target="../media/image81.png"/><Relationship Id="rId12" Type="http://schemas.openxmlformats.org/officeDocument/2006/relationships/image" Target="../media/image86.png"/><Relationship Id="rId17" Type="http://schemas.openxmlformats.org/officeDocument/2006/relationships/image" Target="../media/image90.png"/><Relationship Id="rId25" Type="http://schemas.openxmlformats.org/officeDocument/2006/relationships/image" Target="../media/image88.png"/><Relationship Id="rId2" Type="http://schemas.openxmlformats.org/officeDocument/2006/relationships/notesSlide" Target="../notesSlides/notesSlide52.xml"/><Relationship Id="rId16" Type="http://schemas.openxmlformats.org/officeDocument/2006/relationships/image" Target="../media/image89.png"/><Relationship Id="rId20" Type="http://schemas.openxmlformats.org/officeDocument/2006/relationships/image" Target="../media/image46.emf"/><Relationship Id="rId1" Type="http://schemas.openxmlformats.org/officeDocument/2006/relationships/slideLayout" Target="../slideLayouts/slideLayout3.xml"/><Relationship Id="rId6" Type="http://schemas.openxmlformats.org/officeDocument/2006/relationships/image" Target="../media/image80.png"/><Relationship Id="rId11" Type="http://schemas.openxmlformats.org/officeDocument/2006/relationships/image" Target="../media/image45.emf"/><Relationship Id="rId24" Type="http://schemas.openxmlformats.org/officeDocument/2006/relationships/customXml" Target="../ink/ink50.xml"/><Relationship Id="rId5" Type="http://schemas.openxmlformats.org/officeDocument/2006/relationships/image" Target="../media/image74.png"/><Relationship Id="rId15" Type="http://schemas.openxmlformats.org/officeDocument/2006/relationships/image" Target="../media/image42.emf"/><Relationship Id="rId23" Type="http://schemas.openxmlformats.org/officeDocument/2006/relationships/image" Target="../media/image48.emf"/><Relationship Id="rId10" Type="http://schemas.openxmlformats.org/officeDocument/2006/relationships/image" Target="../media/image84.png"/><Relationship Id="rId19" Type="http://schemas.openxmlformats.org/officeDocument/2006/relationships/image" Target="../media/image92.png"/><Relationship Id="rId4" Type="http://schemas.openxmlformats.org/officeDocument/2006/relationships/image" Target="../media/image79.png"/><Relationship Id="rId9" Type="http://schemas.openxmlformats.org/officeDocument/2006/relationships/image" Target="../media/image44.emf"/><Relationship Id="rId14" Type="http://schemas.openxmlformats.org/officeDocument/2006/relationships/image" Target="../media/image76.png"/><Relationship Id="rId22" Type="http://schemas.openxmlformats.org/officeDocument/2006/relationships/image" Target="../media/image95.png"/></Relationships>
</file>

<file path=ppt/slides/_rels/slide53.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50.emf"/></Relationships>
</file>

<file path=ppt/slides/_rels/slide54.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49.emf"/><Relationship Id="rId7" Type="http://schemas.openxmlformats.org/officeDocument/2006/relationships/customXml" Target="../ink/ink52.xml"/><Relationship Id="rId12" Type="http://schemas.openxmlformats.org/officeDocument/2006/relationships/image" Target="../media/image102.png"/><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image" Target="../media/image99.png"/><Relationship Id="rId11" Type="http://schemas.openxmlformats.org/officeDocument/2006/relationships/customXml" Target="../ink/ink54.xml"/><Relationship Id="rId5" Type="http://schemas.openxmlformats.org/officeDocument/2006/relationships/customXml" Target="../ink/ink51.xml"/><Relationship Id="rId10" Type="http://schemas.openxmlformats.org/officeDocument/2006/relationships/image" Target="../media/image101.png"/><Relationship Id="rId4" Type="http://schemas.openxmlformats.org/officeDocument/2006/relationships/image" Target="../media/image50.emf"/><Relationship Id="rId9" Type="http://schemas.openxmlformats.org/officeDocument/2006/relationships/customXml" Target="../ink/ink53.xml"/></Relationships>
</file>

<file path=ppt/slides/_rels/slide55.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customXml" Target="../ink/ink59.xml"/><Relationship Id="rId18" Type="http://schemas.openxmlformats.org/officeDocument/2006/relationships/image" Target="../media/image109.png"/><Relationship Id="rId3" Type="http://schemas.openxmlformats.org/officeDocument/2006/relationships/image" Target="../media/image49.emf"/><Relationship Id="rId7" Type="http://schemas.openxmlformats.org/officeDocument/2006/relationships/customXml" Target="../ink/ink56.xml"/><Relationship Id="rId12" Type="http://schemas.openxmlformats.org/officeDocument/2006/relationships/image" Target="../media/image106.png"/><Relationship Id="rId17" Type="http://schemas.openxmlformats.org/officeDocument/2006/relationships/customXml" Target="../ink/ink61.xml"/><Relationship Id="rId2" Type="http://schemas.openxmlformats.org/officeDocument/2006/relationships/notesSlide" Target="../notesSlides/notesSlide55.xml"/><Relationship Id="rId16" Type="http://schemas.openxmlformats.org/officeDocument/2006/relationships/image" Target="../media/image108.png"/><Relationship Id="rId20" Type="http://schemas.openxmlformats.org/officeDocument/2006/relationships/image" Target="../media/image111.png"/><Relationship Id="rId1" Type="http://schemas.openxmlformats.org/officeDocument/2006/relationships/slideLayout" Target="../slideLayouts/slideLayout3.xml"/><Relationship Id="rId6" Type="http://schemas.openxmlformats.org/officeDocument/2006/relationships/image" Target="../media/image103.png"/><Relationship Id="rId11" Type="http://schemas.openxmlformats.org/officeDocument/2006/relationships/customXml" Target="../ink/ink58.xml"/><Relationship Id="rId5" Type="http://schemas.openxmlformats.org/officeDocument/2006/relationships/customXml" Target="../ink/ink55.xml"/><Relationship Id="rId15" Type="http://schemas.openxmlformats.org/officeDocument/2006/relationships/customXml" Target="../ink/ink60.xml"/><Relationship Id="rId10" Type="http://schemas.openxmlformats.org/officeDocument/2006/relationships/image" Target="../media/image105.png"/><Relationship Id="rId19" Type="http://schemas.openxmlformats.org/officeDocument/2006/relationships/customXml" Target="../ink/ink62.xml"/><Relationship Id="rId4" Type="http://schemas.openxmlformats.org/officeDocument/2006/relationships/image" Target="../media/image50.emf"/><Relationship Id="rId9" Type="http://schemas.openxmlformats.org/officeDocument/2006/relationships/customXml" Target="../ink/ink57.xml"/><Relationship Id="rId14" Type="http://schemas.openxmlformats.org/officeDocument/2006/relationships/image" Target="../media/image107.png"/></Relationships>
</file>

<file path=ppt/slides/_rels/slide56.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customXml" Target="../ink/ink67.xml"/><Relationship Id="rId3" Type="http://schemas.openxmlformats.org/officeDocument/2006/relationships/image" Target="../media/image50.emf"/><Relationship Id="rId7" Type="http://schemas.openxmlformats.org/officeDocument/2006/relationships/customXml" Target="../ink/ink64.xml"/><Relationship Id="rId12" Type="http://schemas.openxmlformats.org/officeDocument/2006/relationships/image" Target="../media/image114.png"/><Relationship Id="rId2" Type="http://schemas.openxmlformats.org/officeDocument/2006/relationships/notesSlide" Target="../notesSlides/notesSlide56.xml"/><Relationship Id="rId1" Type="http://schemas.openxmlformats.org/officeDocument/2006/relationships/slideLayout" Target="../slideLayouts/slideLayout3.xml"/><Relationship Id="rId6" Type="http://schemas.openxmlformats.org/officeDocument/2006/relationships/image" Target="../media/image112.png"/><Relationship Id="rId11" Type="http://schemas.openxmlformats.org/officeDocument/2006/relationships/customXml" Target="../ink/ink66.xml"/><Relationship Id="rId5" Type="http://schemas.openxmlformats.org/officeDocument/2006/relationships/customXml" Target="../ink/ink63.xml"/><Relationship Id="rId10" Type="http://schemas.openxmlformats.org/officeDocument/2006/relationships/image" Target="../media/image113.png"/><Relationship Id="rId4" Type="http://schemas.openxmlformats.org/officeDocument/2006/relationships/image" Target="../media/image49.emf"/><Relationship Id="rId9" Type="http://schemas.openxmlformats.org/officeDocument/2006/relationships/customXml" Target="../ink/ink65.xml"/><Relationship Id="rId14" Type="http://schemas.openxmlformats.org/officeDocument/2006/relationships/image" Target="../media/image11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59.xml"/><Relationship Id="rId1" Type="http://schemas.openxmlformats.org/officeDocument/2006/relationships/slideLayout" Target="../slideLayouts/slideLayout3.xml"/><Relationship Id="rId5" Type="http://schemas.openxmlformats.org/officeDocument/2006/relationships/image" Target="../media/image118.png"/><Relationship Id="rId4" Type="http://schemas.openxmlformats.org/officeDocument/2006/relationships/image" Target="../media/image1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60.xml"/><Relationship Id="rId1" Type="http://schemas.openxmlformats.org/officeDocument/2006/relationships/slideLayout" Target="../slideLayouts/slideLayout3.xml"/><Relationship Id="rId6" Type="http://schemas.openxmlformats.org/officeDocument/2006/relationships/image" Target="../media/image118.png"/><Relationship Id="rId5" Type="http://schemas.openxmlformats.org/officeDocument/2006/relationships/image" Target="../media/image119.png"/><Relationship Id="rId4" Type="http://schemas.openxmlformats.org/officeDocument/2006/relationships/image" Target="../media/image117.png"/></Relationships>
</file>

<file path=ppt/slides/_rels/slide61.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51.emf"/><Relationship Id="rId7" Type="http://schemas.openxmlformats.org/officeDocument/2006/relationships/image" Target="../media/image118.png"/><Relationship Id="rId2" Type="http://schemas.openxmlformats.org/officeDocument/2006/relationships/notesSlide" Target="../notesSlides/notesSlide61.xml"/><Relationship Id="rId1" Type="http://schemas.openxmlformats.org/officeDocument/2006/relationships/slideLayout" Target="../slideLayouts/slideLayout3.xml"/><Relationship Id="rId6" Type="http://schemas.openxmlformats.org/officeDocument/2006/relationships/image" Target="../media/image119.png"/><Relationship Id="rId5" Type="http://schemas.openxmlformats.org/officeDocument/2006/relationships/image" Target="../media/image117.png"/><Relationship Id="rId10" Type="http://schemas.openxmlformats.org/officeDocument/2006/relationships/image" Target="../media/image52.emf"/><Relationship Id="rId4" Type="http://schemas.openxmlformats.org/officeDocument/2006/relationships/image" Target="../media/image116.png"/><Relationship Id="rId9" Type="http://schemas.openxmlformats.org/officeDocument/2006/relationships/image" Target="../media/image122.png"/></Relationships>
</file>

<file path=ppt/slides/_rels/slide62.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55.emf"/><Relationship Id="rId3" Type="http://schemas.openxmlformats.org/officeDocument/2006/relationships/image" Target="../media/image51.emf"/><Relationship Id="rId7" Type="http://schemas.openxmlformats.org/officeDocument/2006/relationships/image" Target="../media/image119.png"/><Relationship Id="rId12" Type="http://schemas.openxmlformats.org/officeDocument/2006/relationships/image" Target="../media/image54.emf"/><Relationship Id="rId2" Type="http://schemas.openxmlformats.org/officeDocument/2006/relationships/notesSlide" Target="../notesSlides/notesSlide62.xml"/><Relationship Id="rId16" Type="http://schemas.openxmlformats.org/officeDocument/2006/relationships/image" Target="../media/image129.png"/><Relationship Id="rId1" Type="http://schemas.openxmlformats.org/officeDocument/2006/relationships/slideLayout" Target="../slideLayouts/slideLayout3.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6.png"/><Relationship Id="rId15" Type="http://schemas.openxmlformats.org/officeDocument/2006/relationships/image" Target="../media/image128.png"/><Relationship Id="rId10" Type="http://schemas.openxmlformats.org/officeDocument/2006/relationships/image" Target="../media/image125.png"/><Relationship Id="rId4" Type="http://schemas.openxmlformats.org/officeDocument/2006/relationships/image" Target="../media/image53.emf"/><Relationship Id="rId9" Type="http://schemas.openxmlformats.org/officeDocument/2006/relationships/image" Target="../media/image121.png"/><Relationship Id="rId14" Type="http://schemas.openxmlformats.org/officeDocument/2006/relationships/image" Target="../media/image52.emf"/></Relationships>
</file>

<file path=ppt/slides/_rels/slide63.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55.emf"/><Relationship Id="rId3" Type="http://schemas.openxmlformats.org/officeDocument/2006/relationships/image" Target="../media/image51.emf"/><Relationship Id="rId7" Type="http://schemas.openxmlformats.org/officeDocument/2006/relationships/image" Target="../media/image119.png"/><Relationship Id="rId12" Type="http://schemas.openxmlformats.org/officeDocument/2006/relationships/image" Target="../media/image54.emf"/><Relationship Id="rId2" Type="http://schemas.openxmlformats.org/officeDocument/2006/relationships/notesSlide" Target="../notesSlides/notesSlide63.xml"/><Relationship Id="rId16" Type="http://schemas.openxmlformats.org/officeDocument/2006/relationships/image" Target="../media/image129.png"/><Relationship Id="rId1" Type="http://schemas.openxmlformats.org/officeDocument/2006/relationships/slideLayout" Target="../slideLayouts/slideLayout3.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6.png"/><Relationship Id="rId15" Type="http://schemas.openxmlformats.org/officeDocument/2006/relationships/image" Target="../media/image128.png"/><Relationship Id="rId10" Type="http://schemas.openxmlformats.org/officeDocument/2006/relationships/image" Target="../media/image125.png"/><Relationship Id="rId4" Type="http://schemas.openxmlformats.org/officeDocument/2006/relationships/image" Target="../media/image53.emf"/><Relationship Id="rId9" Type="http://schemas.openxmlformats.org/officeDocument/2006/relationships/image" Target="../media/image121.png"/><Relationship Id="rId14" Type="http://schemas.openxmlformats.org/officeDocument/2006/relationships/image" Target="../media/image52.e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8" Type="http://schemas.openxmlformats.org/officeDocument/2006/relationships/image" Target="../media/image135.png"/><Relationship Id="rId13" Type="http://schemas.openxmlformats.org/officeDocument/2006/relationships/image" Target="../media/image140.png"/><Relationship Id="rId18" Type="http://schemas.openxmlformats.org/officeDocument/2006/relationships/image" Target="../media/image145.png"/><Relationship Id="rId3" Type="http://schemas.openxmlformats.org/officeDocument/2006/relationships/image" Target="../media/image75.png"/><Relationship Id="rId7" Type="http://schemas.openxmlformats.org/officeDocument/2006/relationships/image" Target="../media/image134.png"/><Relationship Id="rId12" Type="http://schemas.openxmlformats.org/officeDocument/2006/relationships/image" Target="../media/image139.png"/><Relationship Id="rId17" Type="http://schemas.openxmlformats.org/officeDocument/2006/relationships/image" Target="../media/image144.png"/><Relationship Id="rId2" Type="http://schemas.openxmlformats.org/officeDocument/2006/relationships/notesSlide" Target="../notesSlides/notesSlide65.xml"/><Relationship Id="rId16" Type="http://schemas.openxmlformats.org/officeDocument/2006/relationships/image" Target="../media/image143.png"/><Relationship Id="rId20" Type="http://schemas.openxmlformats.org/officeDocument/2006/relationships/image" Target="../media/image147.png"/><Relationship Id="rId1" Type="http://schemas.openxmlformats.org/officeDocument/2006/relationships/slideLayout" Target="../slideLayouts/slideLayout3.xml"/><Relationship Id="rId6" Type="http://schemas.openxmlformats.org/officeDocument/2006/relationships/image" Target="../media/image133.png"/><Relationship Id="rId11" Type="http://schemas.openxmlformats.org/officeDocument/2006/relationships/image" Target="../media/image138.png"/><Relationship Id="rId5" Type="http://schemas.openxmlformats.org/officeDocument/2006/relationships/image" Target="../media/image82.png"/><Relationship Id="rId15" Type="http://schemas.openxmlformats.org/officeDocument/2006/relationships/image" Target="../media/image85.png"/><Relationship Id="rId10" Type="http://schemas.openxmlformats.org/officeDocument/2006/relationships/image" Target="../media/image137.png"/><Relationship Id="rId19" Type="http://schemas.openxmlformats.org/officeDocument/2006/relationships/image" Target="../media/image146.png"/><Relationship Id="rId4" Type="http://schemas.openxmlformats.org/officeDocument/2006/relationships/image" Target="../media/image77.png"/><Relationship Id="rId9" Type="http://schemas.openxmlformats.org/officeDocument/2006/relationships/image" Target="../media/image136.png"/><Relationship Id="rId14" Type="http://schemas.openxmlformats.org/officeDocument/2006/relationships/image" Target="../media/image83.png"/></Relationships>
</file>

<file path=ppt/slides/_rels/slide66.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87.emf"/></Relationships>
</file>

<file path=ppt/slides/_rels/slide67.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8" Type="http://schemas.openxmlformats.org/officeDocument/2006/relationships/customXml" Target="../ink/ink71.xml"/><Relationship Id="rId13" Type="http://schemas.openxmlformats.org/officeDocument/2006/relationships/customXml" Target="../ink/ink76.xml"/><Relationship Id="rId3" Type="http://schemas.openxmlformats.org/officeDocument/2006/relationships/image" Target="../media/image88.emf"/><Relationship Id="rId7" Type="http://schemas.openxmlformats.org/officeDocument/2006/relationships/customXml" Target="../ink/ink70.xml"/><Relationship Id="rId12" Type="http://schemas.openxmlformats.org/officeDocument/2006/relationships/customXml" Target="../ink/ink75.xml"/><Relationship Id="rId2" Type="http://schemas.openxmlformats.org/officeDocument/2006/relationships/notesSlide" Target="../notesSlides/notesSlide68.xml"/><Relationship Id="rId1" Type="http://schemas.openxmlformats.org/officeDocument/2006/relationships/slideLayout" Target="../slideLayouts/slideLayout3.xml"/><Relationship Id="rId6" Type="http://schemas.openxmlformats.org/officeDocument/2006/relationships/customXml" Target="../ink/ink69.xml"/><Relationship Id="rId11" Type="http://schemas.openxmlformats.org/officeDocument/2006/relationships/customXml" Target="../ink/ink74.xml"/><Relationship Id="rId5" Type="http://schemas.openxmlformats.org/officeDocument/2006/relationships/image" Target="../media/image63.png"/><Relationship Id="rId10" Type="http://schemas.openxmlformats.org/officeDocument/2006/relationships/customXml" Target="../ink/ink73.xml"/><Relationship Id="rId4" Type="http://schemas.openxmlformats.org/officeDocument/2006/relationships/customXml" Target="../ink/ink68.xml"/><Relationship Id="rId9" Type="http://schemas.openxmlformats.org/officeDocument/2006/relationships/customXml" Target="../ink/ink72.xml"/><Relationship Id="rId14" Type="http://schemas.openxmlformats.org/officeDocument/2006/relationships/customXml" Target="../ink/ink77.xml"/></Relationships>
</file>

<file path=ppt/slides/_rels/slide69.xml.rels><?xml version="1.0" encoding="UTF-8" standalone="yes"?>
<Relationships xmlns="http://schemas.openxmlformats.org/package/2006/relationships"><Relationship Id="rId8" Type="http://schemas.openxmlformats.org/officeDocument/2006/relationships/image" Target="../media/image154.png"/><Relationship Id="rId13" Type="http://schemas.openxmlformats.org/officeDocument/2006/relationships/customXml" Target="../ink/ink82.xml"/><Relationship Id="rId3" Type="http://schemas.openxmlformats.org/officeDocument/2006/relationships/image" Target="../media/image89.emf"/><Relationship Id="rId7" Type="http://schemas.openxmlformats.org/officeDocument/2006/relationships/customXml" Target="../ink/ink79.xml"/><Relationship Id="rId12" Type="http://schemas.openxmlformats.org/officeDocument/2006/relationships/image" Target="../media/image156.png"/><Relationship Id="rId2" Type="http://schemas.openxmlformats.org/officeDocument/2006/relationships/notesSlide" Target="../notesSlides/notesSlide69.xml"/><Relationship Id="rId16" Type="http://schemas.openxmlformats.org/officeDocument/2006/relationships/image" Target="../media/image158.png"/><Relationship Id="rId1" Type="http://schemas.openxmlformats.org/officeDocument/2006/relationships/slideLayout" Target="../slideLayouts/slideLayout3.xml"/><Relationship Id="rId6" Type="http://schemas.openxmlformats.org/officeDocument/2006/relationships/image" Target="../media/image153.png"/><Relationship Id="rId11" Type="http://schemas.openxmlformats.org/officeDocument/2006/relationships/customXml" Target="../ink/ink81.xml"/><Relationship Id="rId5" Type="http://schemas.openxmlformats.org/officeDocument/2006/relationships/customXml" Target="../ink/ink78.xml"/><Relationship Id="rId15" Type="http://schemas.openxmlformats.org/officeDocument/2006/relationships/customXml" Target="../ink/ink83.xml"/><Relationship Id="rId10" Type="http://schemas.openxmlformats.org/officeDocument/2006/relationships/image" Target="../media/image155.png"/><Relationship Id="rId4" Type="http://schemas.openxmlformats.org/officeDocument/2006/relationships/image" Target="../media/image90.emf"/><Relationship Id="rId9" Type="http://schemas.openxmlformats.org/officeDocument/2006/relationships/customXml" Target="../ink/ink80.xml"/><Relationship Id="rId14" Type="http://schemas.openxmlformats.org/officeDocument/2006/relationships/image" Target="../media/image15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94.png"/></Relationships>
</file>

<file path=ppt/slides/_rels/slide71.xml.rels><?xml version="1.0" encoding="UTF-8" standalone="yes"?>
<Relationships xmlns="http://schemas.openxmlformats.org/package/2006/relationships"><Relationship Id="rId13" Type="http://schemas.openxmlformats.org/officeDocument/2006/relationships/customXml" Target="../ink/ink88.xml"/><Relationship Id="rId18" Type="http://schemas.openxmlformats.org/officeDocument/2006/relationships/customXml" Target="../ink/ink91.xml"/><Relationship Id="rId26" Type="http://schemas.openxmlformats.org/officeDocument/2006/relationships/customXml" Target="../ink/ink99.xml"/><Relationship Id="rId21" Type="http://schemas.openxmlformats.org/officeDocument/2006/relationships/customXml" Target="../ink/ink94.xml"/><Relationship Id="rId34" Type="http://schemas.openxmlformats.org/officeDocument/2006/relationships/customXml" Target="../ink/ink107.xml"/><Relationship Id="rId7" Type="http://schemas.openxmlformats.org/officeDocument/2006/relationships/customXml" Target="../ink/ink85.xml"/><Relationship Id="rId12" Type="http://schemas.openxmlformats.org/officeDocument/2006/relationships/image" Target="../media/image164.png"/><Relationship Id="rId17" Type="http://schemas.openxmlformats.org/officeDocument/2006/relationships/image" Target="../media/image165.png"/><Relationship Id="rId25" Type="http://schemas.openxmlformats.org/officeDocument/2006/relationships/customXml" Target="../ink/ink98.xml"/><Relationship Id="rId33" Type="http://schemas.openxmlformats.org/officeDocument/2006/relationships/customXml" Target="../ink/ink106.xml"/><Relationship Id="rId38" Type="http://schemas.openxmlformats.org/officeDocument/2006/relationships/customXml" Target="../ink/ink111.xml"/><Relationship Id="rId2" Type="http://schemas.openxmlformats.org/officeDocument/2006/relationships/notesSlide" Target="../notesSlides/notesSlide71.xml"/><Relationship Id="rId16" Type="http://schemas.openxmlformats.org/officeDocument/2006/relationships/customXml" Target="../ink/ink90.xml"/><Relationship Id="rId20" Type="http://schemas.openxmlformats.org/officeDocument/2006/relationships/customXml" Target="../ink/ink93.xml"/><Relationship Id="rId29" Type="http://schemas.openxmlformats.org/officeDocument/2006/relationships/customXml" Target="../ink/ink102.xml"/><Relationship Id="rId1" Type="http://schemas.openxmlformats.org/officeDocument/2006/relationships/slideLayout" Target="../slideLayouts/slideLayout3.xml"/><Relationship Id="rId6" Type="http://schemas.openxmlformats.org/officeDocument/2006/relationships/image" Target="../media/image161.png"/><Relationship Id="rId11" Type="http://schemas.openxmlformats.org/officeDocument/2006/relationships/customXml" Target="../ink/ink87.xml"/><Relationship Id="rId24" Type="http://schemas.openxmlformats.org/officeDocument/2006/relationships/customXml" Target="../ink/ink97.xml"/><Relationship Id="rId32" Type="http://schemas.openxmlformats.org/officeDocument/2006/relationships/customXml" Target="../ink/ink105.xml"/><Relationship Id="rId37" Type="http://schemas.openxmlformats.org/officeDocument/2006/relationships/customXml" Target="../ink/ink110.xml"/><Relationship Id="rId5" Type="http://schemas.openxmlformats.org/officeDocument/2006/relationships/customXml" Target="../ink/ink84.xml"/><Relationship Id="rId15" Type="http://schemas.openxmlformats.org/officeDocument/2006/relationships/customXml" Target="../ink/ink89.xml"/><Relationship Id="rId23" Type="http://schemas.openxmlformats.org/officeDocument/2006/relationships/customXml" Target="../ink/ink96.xml"/><Relationship Id="rId28" Type="http://schemas.openxmlformats.org/officeDocument/2006/relationships/customXml" Target="../ink/ink101.xml"/><Relationship Id="rId36" Type="http://schemas.openxmlformats.org/officeDocument/2006/relationships/customXml" Target="../ink/ink109.xml"/><Relationship Id="rId10" Type="http://schemas.openxmlformats.org/officeDocument/2006/relationships/image" Target="../media/image163.png"/><Relationship Id="rId19" Type="http://schemas.openxmlformats.org/officeDocument/2006/relationships/customXml" Target="../ink/ink92.xml"/><Relationship Id="rId31" Type="http://schemas.openxmlformats.org/officeDocument/2006/relationships/customXml" Target="../ink/ink104.xml"/><Relationship Id="rId4" Type="http://schemas.openxmlformats.org/officeDocument/2006/relationships/image" Target="../media/image94.png"/><Relationship Id="rId9" Type="http://schemas.openxmlformats.org/officeDocument/2006/relationships/customXml" Target="../ink/ink86.xml"/><Relationship Id="rId14" Type="http://schemas.openxmlformats.org/officeDocument/2006/relationships/image" Target="../media/image63.png"/><Relationship Id="rId22" Type="http://schemas.openxmlformats.org/officeDocument/2006/relationships/customXml" Target="../ink/ink95.xml"/><Relationship Id="rId27" Type="http://schemas.openxmlformats.org/officeDocument/2006/relationships/customXml" Target="../ink/ink100.xml"/><Relationship Id="rId30" Type="http://schemas.openxmlformats.org/officeDocument/2006/relationships/customXml" Target="../ink/ink103.xml"/><Relationship Id="rId35" Type="http://schemas.openxmlformats.org/officeDocument/2006/relationships/customXml" Target="../ink/ink108.xml"/><Relationship Id="rId8" Type="http://schemas.openxmlformats.org/officeDocument/2006/relationships/image" Target="../media/image162.png"/><Relationship Id="rId3" Type="http://schemas.openxmlformats.org/officeDocument/2006/relationships/image" Target="../media/image93.png"/></Relationships>
</file>

<file path=ppt/slides/_rels/slide72.xml.rels><?xml version="1.0" encoding="UTF-8" standalone="yes"?>
<Relationships xmlns="http://schemas.openxmlformats.org/package/2006/relationships"><Relationship Id="rId13" Type="http://schemas.openxmlformats.org/officeDocument/2006/relationships/customXml" Target="../ink/ink116.xml"/><Relationship Id="rId18" Type="http://schemas.openxmlformats.org/officeDocument/2006/relationships/customXml" Target="../ink/ink119.xml"/><Relationship Id="rId26" Type="http://schemas.openxmlformats.org/officeDocument/2006/relationships/customXml" Target="../ink/ink127.xml"/><Relationship Id="rId21" Type="http://schemas.openxmlformats.org/officeDocument/2006/relationships/customXml" Target="../ink/ink122.xml"/><Relationship Id="rId34" Type="http://schemas.openxmlformats.org/officeDocument/2006/relationships/customXml" Target="../ink/ink135.xml"/><Relationship Id="rId7" Type="http://schemas.openxmlformats.org/officeDocument/2006/relationships/customXml" Target="../ink/ink113.xml"/><Relationship Id="rId12" Type="http://schemas.openxmlformats.org/officeDocument/2006/relationships/image" Target="../media/image164.png"/><Relationship Id="rId17" Type="http://schemas.openxmlformats.org/officeDocument/2006/relationships/image" Target="../media/image165.png"/><Relationship Id="rId25" Type="http://schemas.openxmlformats.org/officeDocument/2006/relationships/customXml" Target="../ink/ink126.xml"/><Relationship Id="rId33" Type="http://schemas.openxmlformats.org/officeDocument/2006/relationships/customXml" Target="../ink/ink134.xml"/><Relationship Id="rId38" Type="http://schemas.openxmlformats.org/officeDocument/2006/relationships/customXml" Target="../ink/ink139.xml"/><Relationship Id="rId2" Type="http://schemas.openxmlformats.org/officeDocument/2006/relationships/notesSlide" Target="../notesSlides/notesSlide72.xml"/><Relationship Id="rId16" Type="http://schemas.openxmlformats.org/officeDocument/2006/relationships/customXml" Target="../ink/ink118.xml"/><Relationship Id="rId20" Type="http://schemas.openxmlformats.org/officeDocument/2006/relationships/customXml" Target="../ink/ink121.xml"/><Relationship Id="rId29" Type="http://schemas.openxmlformats.org/officeDocument/2006/relationships/customXml" Target="../ink/ink130.xml"/><Relationship Id="rId1" Type="http://schemas.openxmlformats.org/officeDocument/2006/relationships/slideLayout" Target="../slideLayouts/slideLayout3.xml"/><Relationship Id="rId6" Type="http://schemas.openxmlformats.org/officeDocument/2006/relationships/image" Target="../media/image161.png"/><Relationship Id="rId11" Type="http://schemas.openxmlformats.org/officeDocument/2006/relationships/customXml" Target="../ink/ink115.xml"/><Relationship Id="rId24" Type="http://schemas.openxmlformats.org/officeDocument/2006/relationships/customXml" Target="../ink/ink125.xml"/><Relationship Id="rId32" Type="http://schemas.openxmlformats.org/officeDocument/2006/relationships/customXml" Target="../ink/ink133.xml"/><Relationship Id="rId37" Type="http://schemas.openxmlformats.org/officeDocument/2006/relationships/customXml" Target="../ink/ink138.xml"/><Relationship Id="rId5" Type="http://schemas.openxmlformats.org/officeDocument/2006/relationships/customXml" Target="../ink/ink112.xml"/><Relationship Id="rId15" Type="http://schemas.openxmlformats.org/officeDocument/2006/relationships/customXml" Target="../ink/ink117.xml"/><Relationship Id="rId23" Type="http://schemas.openxmlformats.org/officeDocument/2006/relationships/customXml" Target="../ink/ink124.xml"/><Relationship Id="rId28" Type="http://schemas.openxmlformats.org/officeDocument/2006/relationships/customXml" Target="../ink/ink129.xml"/><Relationship Id="rId36" Type="http://schemas.openxmlformats.org/officeDocument/2006/relationships/customXml" Target="../ink/ink137.xml"/><Relationship Id="rId10" Type="http://schemas.openxmlformats.org/officeDocument/2006/relationships/image" Target="../media/image163.png"/><Relationship Id="rId19" Type="http://schemas.openxmlformats.org/officeDocument/2006/relationships/customXml" Target="../ink/ink120.xml"/><Relationship Id="rId31" Type="http://schemas.openxmlformats.org/officeDocument/2006/relationships/customXml" Target="../ink/ink132.xml"/><Relationship Id="rId4" Type="http://schemas.openxmlformats.org/officeDocument/2006/relationships/image" Target="../media/image94.png"/><Relationship Id="rId9" Type="http://schemas.openxmlformats.org/officeDocument/2006/relationships/customXml" Target="../ink/ink114.xml"/><Relationship Id="rId14" Type="http://schemas.openxmlformats.org/officeDocument/2006/relationships/image" Target="../media/image63.png"/><Relationship Id="rId22" Type="http://schemas.openxmlformats.org/officeDocument/2006/relationships/customXml" Target="../ink/ink123.xml"/><Relationship Id="rId27" Type="http://schemas.openxmlformats.org/officeDocument/2006/relationships/customXml" Target="../ink/ink128.xml"/><Relationship Id="rId30" Type="http://schemas.openxmlformats.org/officeDocument/2006/relationships/customXml" Target="../ink/ink131.xml"/><Relationship Id="rId35" Type="http://schemas.openxmlformats.org/officeDocument/2006/relationships/customXml" Target="../ink/ink136.xml"/><Relationship Id="rId8" Type="http://schemas.openxmlformats.org/officeDocument/2006/relationships/image" Target="../media/image162.png"/><Relationship Id="rId3" Type="http://schemas.openxmlformats.org/officeDocument/2006/relationships/image" Target="../media/image93.png"/></Relationships>
</file>

<file path=ppt/slides/_rels/slide73.xml.rels><?xml version="1.0" encoding="UTF-8" standalone="yes"?>
<Relationships xmlns="http://schemas.openxmlformats.org/package/2006/relationships"><Relationship Id="rId13" Type="http://schemas.openxmlformats.org/officeDocument/2006/relationships/customXml" Target="../ink/ink144.xml"/><Relationship Id="rId18" Type="http://schemas.openxmlformats.org/officeDocument/2006/relationships/customXml" Target="../ink/ink147.xml"/><Relationship Id="rId26" Type="http://schemas.openxmlformats.org/officeDocument/2006/relationships/customXml" Target="../ink/ink155.xml"/><Relationship Id="rId39" Type="http://schemas.openxmlformats.org/officeDocument/2006/relationships/customXml" Target="../ink/ink168.xml"/><Relationship Id="rId21" Type="http://schemas.openxmlformats.org/officeDocument/2006/relationships/customXml" Target="../ink/ink150.xml"/><Relationship Id="rId34" Type="http://schemas.openxmlformats.org/officeDocument/2006/relationships/customXml" Target="../ink/ink163.xml"/><Relationship Id="rId7" Type="http://schemas.openxmlformats.org/officeDocument/2006/relationships/customXml" Target="../ink/ink141.xml"/><Relationship Id="rId12" Type="http://schemas.openxmlformats.org/officeDocument/2006/relationships/image" Target="../media/image164.png"/><Relationship Id="rId17" Type="http://schemas.openxmlformats.org/officeDocument/2006/relationships/image" Target="../media/image165.png"/><Relationship Id="rId25" Type="http://schemas.openxmlformats.org/officeDocument/2006/relationships/customXml" Target="../ink/ink154.xml"/><Relationship Id="rId33" Type="http://schemas.openxmlformats.org/officeDocument/2006/relationships/customXml" Target="../ink/ink162.xml"/><Relationship Id="rId38" Type="http://schemas.openxmlformats.org/officeDocument/2006/relationships/customXml" Target="../ink/ink167.xml"/><Relationship Id="rId2" Type="http://schemas.openxmlformats.org/officeDocument/2006/relationships/notesSlide" Target="../notesSlides/notesSlide73.xml"/><Relationship Id="rId16" Type="http://schemas.openxmlformats.org/officeDocument/2006/relationships/customXml" Target="../ink/ink146.xml"/><Relationship Id="rId20" Type="http://schemas.openxmlformats.org/officeDocument/2006/relationships/customXml" Target="../ink/ink149.xml"/><Relationship Id="rId29" Type="http://schemas.openxmlformats.org/officeDocument/2006/relationships/customXml" Target="../ink/ink158.xml"/><Relationship Id="rId1" Type="http://schemas.openxmlformats.org/officeDocument/2006/relationships/slideLayout" Target="../slideLayouts/slideLayout3.xml"/><Relationship Id="rId6" Type="http://schemas.openxmlformats.org/officeDocument/2006/relationships/image" Target="../media/image161.png"/><Relationship Id="rId11" Type="http://schemas.openxmlformats.org/officeDocument/2006/relationships/customXml" Target="../ink/ink143.xml"/><Relationship Id="rId24" Type="http://schemas.openxmlformats.org/officeDocument/2006/relationships/customXml" Target="../ink/ink153.xml"/><Relationship Id="rId32" Type="http://schemas.openxmlformats.org/officeDocument/2006/relationships/customXml" Target="../ink/ink161.xml"/><Relationship Id="rId37" Type="http://schemas.openxmlformats.org/officeDocument/2006/relationships/customXml" Target="../ink/ink166.xml"/><Relationship Id="rId40" Type="http://schemas.openxmlformats.org/officeDocument/2006/relationships/image" Target="../media/image166.png"/><Relationship Id="rId5" Type="http://schemas.openxmlformats.org/officeDocument/2006/relationships/customXml" Target="../ink/ink140.xml"/><Relationship Id="rId15" Type="http://schemas.openxmlformats.org/officeDocument/2006/relationships/customXml" Target="../ink/ink145.xml"/><Relationship Id="rId23" Type="http://schemas.openxmlformats.org/officeDocument/2006/relationships/customXml" Target="../ink/ink152.xml"/><Relationship Id="rId28" Type="http://schemas.openxmlformats.org/officeDocument/2006/relationships/customXml" Target="../ink/ink157.xml"/><Relationship Id="rId36" Type="http://schemas.openxmlformats.org/officeDocument/2006/relationships/customXml" Target="../ink/ink165.xml"/><Relationship Id="rId10" Type="http://schemas.openxmlformats.org/officeDocument/2006/relationships/image" Target="../media/image163.png"/><Relationship Id="rId19" Type="http://schemas.openxmlformats.org/officeDocument/2006/relationships/customXml" Target="../ink/ink148.xml"/><Relationship Id="rId31" Type="http://schemas.openxmlformats.org/officeDocument/2006/relationships/customXml" Target="../ink/ink160.xml"/><Relationship Id="rId4" Type="http://schemas.openxmlformats.org/officeDocument/2006/relationships/image" Target="../media/image94.png"/><Relationship Id="rId9" Type="http://schemas.openxmlformats.org/officeDocument/2006/relationships/customXml" Target="../ink/ink142.xml"/><Relationship Id="rId14" Type="http://schemas.openxmlformats.org/officeDocument/2006/relationships/image" Target="../media/image63.png"/><Relationship Id="rId22" Type="http://schemas.openxmlformats.org/officeDocument/2006/relationships/customXml" Target="../ink/ink151.xml"/><Relationship Id="rId27" Type="http://schemas.openxmlformats.org/officeDocument/2006/relationships/customXml" Target="../ink/ink156.xml"/><Relationship Id="rId30" Type="http://schemas.openxmlformats.org/officeDocument/2006/relationships/customXml" Target="../ink/ink159.xml"/><Relationship Id="rId35" Type="http://schemas.openxmlformats.org/officeDocument/2006/relationships/customXml" Target="../ink/ink164.xml"/><Relationship Id="rId8" Type="http://schemas.openxmlformats.org/officeDocument/2006/relationships/image" Target="../media/image162.png"/><Relationship Id="rId3" Type="http://schemas.openxmlformats.org/officeDocument/2006/relationships/image" Target="../media/image93.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F481-3BFA-7232-D2EA-DD68DA1D6044}"/>
              </a:ext>
            </a:extLst>
          </p:cNvPr>
          <p:cNvSpPr>
            <a:spLocks noGrp="1"/>
          </p:cNvSpPr>
          <p:nvPr>
            <p:ph type="ctrTitle"/>
          </p:nvPr>
        </p:nvSpPr>
        <p:spPr/>
        <p:txBody>
          <a:bodyPr>
            <a:normAutofit/>
          </a:bodyPr>
          <a:lstStyle/>
          <a:p>
            <a:r>
              <a:rPr lang="en-GB" sz="3600" b="1" dirty="0">
                <a:solidFill>
                  <a:srgbClr val="00A6D6"/>
                </a:solidFill>
                <a:latin typeface="Arial" panose="020B0604020202020204" pitchFamily="34" charset="0"/>
                <a:cs typeface="Arial" panose="020B0604020202020204" pitchFamily="34" charset="0"/>
              </a:rPr>
              <a:t>Exploring Copula-Based Models </a:t>
            </a:r>
            <a:br>
              <a:rPr lang="en-GB" sz="3600" b="1" dirty="0">
                <a:solidFill>
                  <a:srgbClr val="00A6D6"/>
                </a:solidFill>
                <a:latin typeface="Arial" panose="020B0604020202020204" pitchFamily="34" charset="0"/>
                <a:cs typeface="Arial" panose="020B0604020202020204" pitchFamily="34" charset="0"/>
              </a:rPr>
            </a:br>
            <a:r>
              <a:rPr lang="en-GB" sz="3600" b="1" dirty="0">
                <a:solidFill>
                  <a:srgbClr val="00A6D6"/>
                </a:solidFill>
                <a:latin typeface="Arial" panose="020B0604020202020204" pitchFamily="34" charset="0"/>
                <a:cs typeface="Arial" panose="020B0604020202020204" pitchFamily="34" charset="0"/>
              </a:rPr>
              <a:t>for the Stochastic Simulation </a:t>
            </a:r>
            <a:br>
              <a:rPr lang="en-GB" sz="3600" b="1" dirty="0">
                <a:solidFill>
                  <a:srgbClr val="00A6D6"/>
                </a:solidFill>
                <a:latin typeface="Arial" panose="020B0604020202020204" pitchFamily="34" charset="0"/>
                <a:cs typeface="Arial" panose="020B0604020202020204" pitchFamily="34" charset="0"/>
              </a:rPr>
            </a:br>
            <a:r>
              <a:rPr lang="en-GB" sz="3600" b="1" dirty="0">
                <a:solidFill>
                  <a:srgbClr val="00A6D6"/>
                </a:solidFill>
                <a:latin typeface="Arial" panose="020B0604020202020204" pitchFamily="34" charset="0"/>
                <a:cs typeface="Arial" panose="020B0604020202020204" pitchFamily="34" charset="0"/>
              </a:rPr>
              <a:t>of Information Retrieval Evaluation Data</a:t>
            </a:r>
            <a:endParaRPr lang="en-NL" sz="3600" b="1" dirty="0">
              <a:solidFill>
                <a:srgbClr val="00A6D6"/>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0AF857C-3869-D0A3-E13E-A665FC5289CF}"/>
              </a:ext>
            </a:extLst>
          </p:cNvPr>
          <p:cNvSpPr>
            <a:spLocks noGrp="1"/>
          </p:cNvSpPr>
          <p:nvPr>
            <p:ph type="subTitle" idx="1"/>
          </p:nvPr>
        </p:nvSpPr>
        <p:spPr>
          <a:xfrm>
            <a:off x="1524000" y="3602056"/>
            <a:ext cx="9144000" cy="2324629"/>
          </a:xfrm>
        </p:spPr>
        <p:txBody>
          <a:bodyPr>
            <a:normAutofit/>
          </a:bodyPr>
          <a:lstStyle/>
          <a:p>
            <a:r>
              <a:rPr lang="en-US" i="1" dirty="0"/>
              <a:t>by</a:t>
            </a:r>
            <a:br>
              <a:rPr lang="en-US" dirty="0"/>
            </a:br>
            <a:r>
              <a:rPr lang="en-US" sz="2800" dirty="0"/>
              <a:t>Dimitris Theodorakopoulos</a:t>
            </a:r>
          </a:p>
          <a:p>
            <a:br>
              <a:rPr lang="en-US" i="1" dirty="0"/>
            </a:br>
            <a:r>
              <a:rPr lang="en-US" i="1" dirty="0"/>
              <a:t>under the supervision of</a:t>
            </a:r>
            <a:br>
              <a:rPr lang="en-US" i="1" dirty="0"/>
            </a:br>
            <a:r>
              <a:rPr lang="en-US" i="1" dirty="0"/>
              <a:t>Dr. </a:t>
            </a:r>
            <a:r>
              <a:rPr lang="en-US" dirty="0"/>
              <a:t>J. Urbano</a:t>
            </a:r>
            <a:endParaRPr lang="en-NL" dirty="0"/>
          </a:p>
        </p:txBody>
      </p:sp>
    </p:spTree>
    <p:extLst>
      <p:ext uri="{BB962C8B-B14F-4D97-AF65-F5344CB8AC3E}">
        <p14:creationId xmlns:p14="http://schemas.microsoft.com/office/powerpoint/2010/main" val="61741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BB7D40-2FB3-DA56-6E96-40B2DED5D8DA}"/>
              </a:ext>
            </a:extLst>
          </p:cNvPr>
          <p:cNvSpPr>
            <a:spLocks noGrp="1"/>
          </p:cNvSpPr>
          <p:nvPr>
            <p:ph sz="half" idx="1"/>
          </p:nvPr>
        </p:nvSpPr>
        <p:spPr>
          <a:xfrm>
            <a:off x="338670" y="1134532"/>
            <a:ext cx="6019800" cy="6056489"/>
          </a:xfrm>
        </p:spPr>
        <p:txBody>
          <a:bodyPr>
            <a:normAutofit fontScale="92500" lnSpcReduction="10000"/>
          </a:bodyPr>
          <a:lstStyle/>
          <a:p>
            <a:pPr>
              <a:buFont typeface="Wingdings" panose="05000000000000000000" pitchFamily="2" charset="2"/>
              <a:buChar char="§"/>
            </a:pPr>
            <a:r>
              <a:rPr lang="en-US" dirty="0"/>
              <a:t> Another line of work:</a:t>
            </a:r>
          </a:p>
          <a:p>
            <a:pPr marL="0" indent="0">
              <a:buNone/>
            </a:pPr>
            <a:endParaRPr lang="en-US" dirty="0"/>
          </a:p>
          <a:p>
            <a:pPr lvl="1"/>
            <a:r>
              <a:rPr lang="en-US" sz="2800" dirty="0"/>
              <a:t>   _</a:t>
            </a:r>
          </a:p>
          <a:p>
            <a:pPr lvl="1"/>
            <a:endParaRPr lang="en-US" sz="2800" dirty="0"/>
          </a:p>
          <a:p>
            <a:pPr lvl="1"/>
            <a:endParaRPr lang="en-US" sz="2800" dirty="0"/>
          </a:p>
          <a:p>
            <a:pPr lvl="1"/>
            <a:r>
              <a:rPr lang="en-US" sz="2800" dirty="0"/>
              <a:t>   _</a:t>
            </a:r>
            <a:br>
              <a:rPr lang="en-US" sz="2800" dirty="0"/>
            </a:br>
            <a:endParaRPr lang="en-US" sz="2800" dirty="0"/>
          </a:p>
          <a:p>
            <a:pPr>
              <a:buFont typeface="Wingdings" panose="05000000000000000000" pitchFamily="2" charset="2"/>
              <a:buChar char="§"/>
            </a:pPr>
            <a:r>
              <a:rPr lang="en-US" dirty="0"/>
              <a:t>Simulate </a:t>
            </a:r>
          </a:p>
          <a:p>
            <a:pPr lvl="1">
              <a:buFont typeface="Wingdings" panose="05000000000000000000" pitchFamily="2" charset="2"/>
              <a:buChar char="§"/>
            </a:pPr>
            <a:r>
              <a:rPr lang="en-GB" dirty="0">
                <a:solidFill>
                  <a:schemeClr val="tx1"/>
                </a:solidFill>
              </a:rPr>
              <a:t>Random </a:t>
            </a:r>
            <a:r>
              <a:rPr lang="en-GB" b="1" dirty="0">
                <a:solidFill>
                  <a:schemeClr val="tx1"/>
                </a:solidFill>
              </a:rPr>
              <a:t>new </a:t>
            </a:r>
            <a:r>
              <a:rPr lang="en-GB" dirty="0">
                <a:solidFill>
                  <a:schemeClr val="tx1"/>
                </a:solidFill>
              </a:rPr>
              <a:t>retrieval</a:t>
            </a:r>
            <a:r>
              <a:rPr lang="en-GB" b="1" dirty="0">
                <a:solidFill>
                  <a:schemeClr val="tx1"/>
                </a:solidFill>
              </a:rPr>
              <a:t> runs</a:t>
            </a:r>
            <a:r>
              <a:rPr lang="en-GB" dirty="0">
                <a:solidFill>
                  <a:schemeClr val="tx1"/>
                </a:solidFill>
              </a:rPr>
              <a:t>, </a:t>
            </a:r>
            <a:br>
              <a:rPr lang="en-GB" dirty="0">
                <a:solidFill>
                  <a:schemeClr val="tx1"/>
                </a:solidFill>
              </a:rPr>
            </a:br>
            <a:r>
              <a:rPr lang="en-GB" dirty="0">
                <a:solidFill>
                  <a:schemeClr val="tx1"/>
                </a:solidFill>
              </a:rPr>
              <a:t>for the </a:t>
            </a:r>
            <a:r>
              <a:rPr lang="en-GB" b="1" dirty="0">
                <a:solidFill>
                  <a:schemeClr val="tx1"/>
                </a:solidFill>
              </a:rPr>
              <a:t>same topics</a:t>
            </a:r>
          </a:p>
          <a:p>
            <a:pPr>
              <a:buFont typeface="Wingdings" panose="05000000000000000000" pitchFamily="2" charset="2"/>
              <a:buChar char="§"/>
            </a:pPr>
            <a:r>
              <a:rPr lang="en-US" dirty="0"/>
              <a:t>Findings:</a:t>
            </a:r>
          </a:p>
          <a:p>
            <a:pPr lvl="1"/>
            <a:r>
              <a:rPr lang="en-US" b="1" dirty="0"/>
              <a:t>Wilcoxon</a:t>
            </a:r>
            <a:r>
              <a:rPr lang="en-US" dirty="0"/>
              <a:t> </a:t>
            </a:r>
            <a:r>
              <a:rPr lang="en-GB" dirty="0">
                <a:sym typeface="Wingdings" panose="05000000000000000000" pitchFamily="2" charset="2"/>
              </a:rPr>
              <a:t></a:t>
            </a:r>
            <a:r>
              <a:rPr lang="en-US" dirty="0"/>
              <a:t> optimal</a:t>
            </a:r>
          </a:p>
          <a:p>
            <a:pPr>
              <a:buFont typeface="Wingdings" panose="05000000000000000000" pitchFamily="2" charset="2"/>
              <a:buChar char="§"/>
            </a:pPr>
            <a:r>
              <a:rPr lang="en-US" dirty="0"/>
              <a:t>Interestingly:</a:t>
            </a:r>
          </a:p>
          <a:p>
            <a:pPr lvl="1"/>
            <a:r>
              <a:rPr lang="en-US" b="1" dirty="0"/>
              <a:t>65%</a:t>
            </a:r>
            <a:r>
              <a:rPr lang="en-US" dirty="0"/>
              <a:t> of papers use </a:t>
            </a:r>
            <a:r>
              <a:rPr lang="en-US" b="1" dirty="0"/>
              <a:t>t-test</a:t>
            </a:r>
          </a:p>
          <a:p>
            <a:pPr lvl="1"/>
            <a:r>
              <a:rPr lang="en-US" b="1" dirty="0"/>
              <a:t>25%</a:t>
            </a:r>
            <a:r>
              <a:rPr lang="en-US" dirty="0"/>
              <a:t> of papers use </a:t>
            </a:r>
            <a:r>
              <a:rPr lang="en-US" b="1" dirty="0"/>
              <a:t>Wilcoxon</a:t>
            </a:r>
            <a:endParaRPr lang="en-NL" dirty="0"/>
          </a:p>
        </p:txBody>
      </p:sp>
      <p:sp>
        <p:nvSpPr>
          <p:cNvPr id="3" name="Content Placeholder 2">
            <a:extLst>
              <a:ext uri="{FF2B5EF4-FFF2-40B4-BE49-F238E27FC236}">
                <a16:creationId xmlns:a16="http://schemas.microsoft.com/office/drawing/2014/main" id="{5C336C16-4F5E-E1C0-114E-C64D50E8D980}"/>
              </a:ext>
            </a:extLst>
          </p:cNvPr>
          <p:cNvSpPr>
            <a:spLocks noGrp="1"/>
          </p:cNvSpPr>
          <p:nvPr>
            <p:ph sz="half" idx="2"/>
          </p:nvPr>
        </p:nvSpPr>
        <p:spPr>
          <a:xfrm>
            <a:off x="6461476" y="1134532"/>
            <a:ext cx="5730523" cy="5723468"/>
          </a:xfrm>
        </p:spPr>
        <p:txBody>
          <a:bodyPr>
            <a:normAutofit/>
          </a:bodyPr>
          <a:lstStyle/>
          <a:p>
            <a:pPr marL="0" indent="0">
              <a:buNone/>
            </a:pPr>
            <a:r>
              <a:rPr lang="en-US" dirty="0"/>
              <a:t>  Criticism:</a:t>
            </a:r>
          </a:p>
          <a:p>
            <a:pPr lvl="1">
              <a:buFont typeface="Wingdings" panose="05000000000000000000" pitchFamily="2" charset="2"/>
              <a:buChar char="§"/>
            </a:pPr>
            <a:r>
              <a:rPr lang="en-US" dirty="0">
                <a:sym typeface="Wingdings" panose="05000000000000000000" pitchFamily="2" charset="2"/>
              </a:rPr>
              <a:t>Urbano</a:t>
            </a:r>
            <a:r>
              <a:rPr lang="en-US" dirty="0"/>
              <a:t> et. al </a:t>
            </a:r>
            <a:r>
              <a:rPr lang="en-US" dirty="0">
                <a:sym typeface="Wingdings" panose="05000000000000000000" pitchFamily="2" charset="2"/>
              </a:rPr>
              <a:t> </a:t>
            </a:r>
            <a:r>
              <a:rPr lang="en-US" dirty="0"/>
              <a:t>Parapar </a:t>
            </a:r>
            <a:r>
              <a:rPr lang="en-US" dirty="0">
                <a:sym typeface="Wingdings" panose="05000000000000000000" pitchFamily="2" charset="2"/>
              </a:rPr>
              <a:t>et al.</a:t>
            </a:r>
          </a:p>
          <a:p>
            <a:pPr lvl="2"/>
            <a:r>
              <a:rPr lang="en-GB" sz="2000" b="0" i="0" u="none" strike="noStrike" baseline="0" dirty="0">
                <a:latin typeface="ArialMT"/>
              </a:rPr>
              <a:t>“</a:t>
            </a:r>
            <a:r>
              <a:rPr lang="en-GB" sz="2000" b="0" i="1" u="none" strike="noStrike" baseline="0" dirty="0">
                <a:latin typeface="ArialMT"/>
              </a:rPr>
              <a:t>one needs to simulate </a:t>
            </a:r>
            <a:r>
              <a:rPr lang="en-GB" sz="2000" b="1" i="1" u="none" strike="noStrike" baseline="0" dirty="0">
                <a:latin typeface="ArialMT"/>
              </a:rPr>
              <a:t>new topics</a:t>
            </a:r>
            <a:r>
              <a:rPr lang="en-GB" sz="2000" b="0" i="1" u="none" strike="noStrike" baseline="0" dirty="0">
                <a:latin typeface="ArialMT"/>
              </a:rPr>
              <a:t> for the </a:t>
            </a:r>
            <a:r>
              <a:rPr lang="en-GB" sz="2000" b="1" i="1" u="none" strike="noStrike" baseline="0" dirty="0">
                <a:latin typeface="ArialMT"/>
              </a:rPr>
              <a:t>same systems</a:t>
            </a:r>
            <a:r>
              <a:rPr lang="en-GB" sz="2000" b="0" i="0" u="none" strike="noStrike" baseline="0" dirty="0">
                <a:latin typeface="ArialMT"/>
              </a:rPr>
              <a:t>”</a:t>
            </a:r>
          </a:p>
          <a:p>
            <a:pPr lvl="1">
              <a:buFont typeface="Wingdings" panose="05000000000000000000" pitchFamily="2" charset="2"/>
              <a:buChar char="§"/>
            </a:pPr>
            <a:r>
              <a:rPr lang="en-US" dirty="0"/>
              <a:t>Parapar et. al </a:t>
            </a:r>
            <a:r>
              <a:rPr lang="en-US" dirty="0">
                <a:sym typeface="Wingdings" panose="05000000000000000000" pitchFamily="2" charset="2"/>
              </a:rPr>
              <a:t> Urbano et al.</a:t>
            </a:r>
          </a:p>
          <a:p>
            <a:pPr lvl="2"/>
            <a:r>
              <a:rPr lang="en-GB" i="1" dirty="0">
                <a:latin typeface="ArialMT"/>
              </a:rPr>
              <a:t>“quality of the simulation is unknown”</a:t>
            </a:r>
            <a:endParaRPr lang="en-US" i="1" dirty="0"/>
          </a:p>
          <a:p>
            <a:pPr marL="914400" lvl="2" indent="0">
              <a:buNone/>
            </a:pPr>
            <a:br>
              <a:rPr lang="en-US" dirty="0">
                <a:sym typeface="Wingdings" panose="05000000000000000000" pitchFamily="2" charset="2"/>
              </a:rPr>
            </a:br>
            <a:endParaRPr lang="en-US" dirty="0"/>
          </a:p>
        </p:txBody>
      </p:sp>
      <p:sp>
        <p:nvSpPr>
          <p:cNvPr id="4" name="Title 3">
            <a:extLst>
              <a:ext uri="{FF2B5EF4-FFF2-40B4-BE49-F238E27FC236}">
                <a16:creationId xmlns:a16="http://schemas.microsoft.com/office/drawing/2014/main" id="{C9445552-1F39-8EC0-1AC3-2284F130F4D6}"/>
              </a:ext>
            </a:extLst>
          </p:cNvPr>
          <p:cNvSpPr>
            <a:spLocks noGrp="1"/>
          </p:cNvSpPr>
          <p:nvPr>
            <p:ph type="title"/>
          </p:nvPr>
        </p:nvSpPr>
        <p:spPr/>
        <p:txBody>
          <a:bodyPr/>
          <a:lstStyle/>
          <a:p>
            <a:r>
              <a:rPr lang="en-US" dirty="0"/>
              <a:t>Motivation</a:t>
            </a:r>
            <a:endParaRPr lang="en-NL" dirty="0"/>
          </a:p>
        </p:txBody>
      </p:sp>
      <p:sp>
        <p:nvSpPr>
          <p:cNvPr id="8" name="Rectangle: Rounded Corners 7">
            <a:extLst>
              <a:ext uri="{FF2B5EF4-FFF2-40B4-BE49-F238E27FC236}">
                <a16:creationId xmlns:a16="http://schemas.microsoft.com/office/drawing/2014/main" id="{4F9B772B-0C03-3795-8150-C3D2FC4AA921}"/>
              </a:ext>
            </a:extLst>
          </p:cNvPr>
          <p:cNvSpPr/>
          <p:nvPr/>
        </p:nvSpPr>
        <p:spPr>
          <a:xfrm>
            <a:off x="1024468" y="1435168"/>
            <a:ext cx="4371624" cy="1308031"/>
          </a:xfrm>
          <a:prstGeom prst="roundRect">
            <a:avLst/>
          </a:prstGeom>
          <a:solidFill>
            <a:srgbClr val="DAE3F3"/>
          </a:solidFill>
          <a:ln w="0" cap="rnd">
            <a:noFill/>
            <a:prstDash val="sysDot"/>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a:t>
            </a:r>
            <a:r>
              <a:rPr lang="en-GB" sz="2400" b="1" dirty="0">
                <a:solidFill>
                  <a:schemeClr val="tx1"/>
                </a:solidFill>
              </a:rPr>
              <a:t>Parapar</a:t>
            </a:r>
            <a:r>
              <a:rPr lang="en-GB" sz="2400" dirty="0">
                <a:solidFill>
                  <a:schemeClr val="tx1"/>
                </a:solidFill>
              </a:rPr>
              <a:t> et al. </a:t>
            </a:r>
            <a:r>
              <a:rPr lang="en-US" sz="2400" b="1" dirty="0">
                <a:solidFill>
                  <a:schemeClr val="tx1"/>
                </a:solidFill>
              </a:rPr>
              <a:t>2020</a:t>
            </a:r>
            <a:endParaRPr lang="en-GB" b="1" dirty="0">
              <a:solidFill>
                <a:schemeClr val="tx1"/>
              </a:solidFill>
            </a:endParaRPr>
          </a:p>
          <a:p>
            <a:r>
              <a:rPr lang="en-GB" sz="1600" dirty="0">
                <a:solidFill>
                  <a:schemeClr val="tx1"/>
                </a:solidFill>
              </a:rPr>
              <a:t>             </a:t>
            </a:r>
            <a:r>
              <a:rPr lang="en-GB" sz="1500" dirty="0">
                <a:solidFill>
                  <a:schemeClr val="tx1"/>
                </a:solidFill>
              </a:rPr>
              <a:t>“Using Score Distributions to Compare </a:t>
            </a:r>
          </a:p>
          <a:p>
            <a:r>
              <a:rPr lang="en-GB" sz="1500" dirty="0">
                <a:solidFill>
                  <a:schemeClr val="tx1"/>
                </a:solidFill>
              </a:rPr>
              <a:t>               Statistical Significance Tests for </a:t>
            </a:r>
            <a:br>
              <a:rPr lang="en-GB" sz="1500" dirty="0">
                <a:solidFill>
                  <a:schemeClr val="tx1"/>
                </a:solidFill>
              </a:rPr>
            </a:br>
            <a:r>
              <a:rPr lang="en-GB" sz="1500" dirty="0">
                <a:solidFill>
                  <a:schemeClr val="tx1"/>
                </a:solidFill>
              </a:rPr>
              <a:t>               Information Retrieval Evaluation”</a:t>
            </a:r>
            <a:endParaRPr lang="en-NL" sz="1500" dirty="0">
              <a:solidFill>
                <a:schemeClr val="tx1"/>
              </a:solidFill>
            </a:endParaRPr>
          </a:p>
        </p:txBody>
      </p:sp>
      <p:pic>
        <p:nvPicPr>
          <p:cNvPr id="9" name="Picture 8">
            <a:extLst>
              <a:ext uri="{FF2B5EF4-FFF2-40B4-BE49-F238E27FC236}">
                <a16:creationId xmlns:a16="http://schemas.microsoft.com/office/drawing/2014/main" id="{A3671F3E-A372-121F-503A-74D2322A6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504" y="1636233"/>
            <a:ext cx="653699" cy="653699"/>
          </a:xfrm>
          <a:prstGeom prst="rect">
            <a:avLst/>
          </a:prstGeom>
          <a:effectLst>
            <a:outerShdw blurRad="50800" dist="38100" dir="2700000" algn="tl" rotWithShape="0">
              <a:prstClr val="black">
                <a:alpha val="40000"/>
              </a:prstClr>
            </a:outerShdw>
            <a:softEdge rad="0"/>
          </a:effectLst>
        </p:spPr>
      </p:pic>
      <p:sp>
        <p:nvSpPr>
          <p:cNvPr id="10" name="Rectangle: Rounded Corners 9">
            <a:extLst>
              <a:ext uri="{FF2B5EF4-FFF2-40B4-BE49-F238E27FC236}">
                <a16:creationId xmlns:a16="http://schemas.microsoft.com/office/drawing/2014/main" id="{0438CCCD-3AC2-B88F-9882-A1BDB5287861}"/>
              </a:ext>
            </a:extLst>
          </p:cNvPr>
          <p:cNvSpPr/>
          <p:nvPr/>
        </p:nvSpPr>
        <p:spPr>
          <a:xfrm>
            <a:off x="1024468" y="2655219"/>
            <a:ext cx="4744158" cy="1308030"/>
          </a:xfrm>
          <a:prstGeom prst="roundRect">
            <a:avLst/>
          </a:prstGeom>
          <a:solidFill>
            <a:srgbClr val="DAE3F3"/>
          </a:solidFill>
          <a:ln w="0" cap="rnd">
            <a:noFill/>
            <a:prstDash val="sysDot"/>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a:t>
            </a:r>
            <a:r>
              <a:rPr lang="en-GB" sz="2400" b="1" dirty="0">
                <a:solidFill>
                  <a:schemeClr val="tx1"/>
                </a:solidFill>
              </a:rPr>
              <a:t>Parapar</a:t>
            </a:r>
            <a:r>
              <a:rPr lang="en-GB" sz="2400" dirty="0">
                <a:solidFill>
                  <a:schemeClr val="tx1"/>
                </a:solidFill>
              </a:rPr>
              <a:t> et al. </a:t>
            </a:r>
            <a:r>
              <a:rPr lang="en-US" sz="2400" dirty="0">
                <a:solidFill>
                  <a:schemeClr val="tx1"/>
                </a:solidFill>
              </a:rPr>
              <a:t>@SAC </a:t>
            </a:r>
            <a:r>
              <a:rPr lang="en-US" sz="2400" b="1" dirty="0">
                <a:solidFill>
                  <a:schemeClr val="tx1"/>
                </a:solidFill>
              </a:rPr>
              <a:t>2021</a:t>
            </a:r>
            <a:endParaRPr lang="en-GB" b="1" dirty="0">
              <a:solidFill>
                <a:schemeClr val="tx1"/>
              </a:solidFill>
            </a:endParaRPr>
          </a:p>
          <a:p>
            <a:r>
              <a:rPr lang="en-GB" sz="1600" dirty="0">
                <a:solidFill>
                  <a:schemeClr val="tx1"/>
                </a:solidFill>
              </a:rPr>
              <a:t>             </a:t>
            </a:r>
            <a:r>
              <a:rPr lang="en-GB" sz="1500" dirty="0">
                <a:solidFill>
                  <a:schemeClr val="tx1"/>
                </a:solidFill>
              </a:rPr>
              <a:t>“Testing the Tests: Simulation of Rankings </a:t>
            </a:r>
            <a:br>
              <a:rPr lang="en-GB" sz="1500" dirty="0">
                <a:solidFill>
                  <a:schemeClr val="tx1"/>
                </a:solidFill>
              </a:rPr>
            </a:br>
            <a:r>
              <a:rPr lang="en-GB" sz="1500" dirty="0">
                <a:solidFill>
                  <a:schemeClr val="tx1"/>
                </a:solidFill>
              </a:rPr>
              <a:t>                to Compare Statistical Significance Tests </a:t>
            </a:r>
            <a:br>
              <a:rPr lang="en-GB" sz="1500" dirty="0">
                <a:solidFill>
                  <a:schemeClr val="tx1"/>
                </a:solidFill>
              </a:rPr>
            </a:br>
            <a:r>
              <a:rPr lang="en-GB" sz="1500" dirty="0">
                <a:solidFill>
                  <a:schemeClr val="tx1"/>
                </a:solidFill>
              </a:rPr>
              <a:t>                in Information Retrieval Evaluation”</a:t>
            </a:r>
            <a:endParaRPr lang="en-NL" sz="1500" dirty="0">
              <a:solidFill>
                <a:schemeClr val="tx1"/>
              </a:solidFill>
            </a:endParaRPr>
          </a:p>
        </p:txBody>
      </p:sp>
      <p:pic>
        <p:nvPicPr>
          <p:cNvPr id="11" name="Picture 10">
            <a:extLst>
              <a:ext uri="{FF2B5EF4-FFF2-40B4-BE49-F238E27FC236}">
                <a16:creationId xmlns:a16="http://schemas.microsoft.com/office/drawing/2014/main" id="{1CF996A4-60FF-2627-BCFA-7572735A3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504" y="2867572"/>
            <a:ext cx="653699" cy="653699"/>
          </a:xfrm>
          <a:prstGeom prst="rect">
            <a:avLst/>
          </a:prstGeom>
          <a:effectLst>
            <a:outerShdw blurRad="50800" dist="38100" dir="2700000" algn="tl" rotWithShape="0">
              <a:prstClr val="black">
                <a:alpha val="40000"/>
              </a:prstClr>
            </a:outerShdw>
            <a:softEdge rad="0"/>
          </a:effectLst>
        </p:spPr>
      </p:pic>
    </p:spTree>
    <p:extLst>
      <p:ext uri="{BB962C8B-B14F-4D97-AF65-F5344CB8AC3E}">
        <p14:creationId xmlns:p14="http://schemas.microsoft.com/office/powerpoint/2010/main" val="3173372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BB7D40-2FB3-DA56-6E96-40B2DED5D8DA}"/>
              </a:ext>
            </a:extLst>
          </p:cNvPr>
          <p:cNvSpPr>
            <a:spLocks noGrp="1"/>
          </p:cNvSpPr>
          <p:nvPr>
            <p:ph sz="half" idx="1"/>
          </p:nvPr>
        </p:nvSpPr>
        <p:spPr>
          <a:xfrm>
            <a:off x="338670" y="1134532"/>
            <a:ext cx="6019800" cy="6056489"/>
          </a:xfrm>
        </p:spPr>
        <p:txBody>
          <a:bodyPr>
            <a:normAutofit fontScale="92500" lnSpcReduction="10000"/>
          </a:bodyPr>
          <a:lstStyle/>
          <a:p>
            <a:pPr>
              <a:buFont typeface="Wingdings" panose="05000000000000000000" pitchFamily="2" charset="2"/>
              <a:buChar char="§"/>
            </a:pPr>
            <a:r>
              <a:rPr lang="en-US" dirty="0"/>
              <a:t> Another line of work:</a:t>
            </a:r>
          </a:p>
          <a:p>
            <a:pPr marL="0" indent="0">
              <a:buNone/>
            </a:pPr>
            <a:endParaRPr lang="en-US" dirty="0"/>
          </a:p>
          <a:p>
            <a:pPr lvl="1"/>
            <a:r>
              <a:rPr lang="en-US" sz="2800" dirty="0"/>
              <a:t>   _</a:t>
            </a:r>
          </a:p>
          <a:p>
            <a:pPr lvl="1"/>
            <a:endParaRPr lang="en-US" sz="2800" dirty="0"/>
          </a:p>
          <a:p>
            <a:pPr lvl="1"/>
            <a:endParaRPr lang="en-US" sz="2800" dirty="0"/>
          </a:p>
          <a:p>
            <a:pPr lvl="1"/>
            <a:r>
              <a:rPr lang="en-US" sz="2800" dirty="0"/>
              <a:t>   _</a:t>
            </a:r>
            <a:br>
              <a:rPr lang="en-US" sz="2800" dirty="0"/>
            </a:br>
            <a:endParaRPr lang="en-US" sz="2800" dirty="0"/>
          </a:p>
          <a:p>
            <a:pPr>
              <a:buFont typeface="Wingdings" panose="05000000000000000000" pitchFamily="2" charset="2"/>
              <a:buChar char="§"/>
            </a:pPr>
            <a:r>
              <a:rPr lang="en-US" dirty="0"/>
              <a:t>Simulate </a:t>
            </a:r>
          </a:p>
          <a:p>
            <a:pPr lvl="1">
              <a:buFont typeface="Wingdings" panose="05000000000000000000" pitchFamily="2" charset="2"/>
              <a:buChar char="§"/>
            </a:pPr>
            <a:r>
              <a:rPr lang="en-GB" dirty="0">
                <a:solidFill>
                  <a:schemeClr val="tx1"/>
                </a:solidFill>
              </a:rPr>
              <a:t>Random </a:t>
            </a:r>
            <a:r>
              <a:rPr lang="en-GB" b="1" dirty="0">
                <a:solidFill>
                  <a:schemeClr val="tx1"/>
                </a:solidFill>
              </a:rPr>
              <a:t>new </a:t>
            </a:r>
            <a:r>
              <a:rPr lang="en-GB" dirty="0">
                <a:solidFill>
                  <a:schemeClr val="tx1"/>
                </a:solidFill>
              </a:rPr>
              <a:t>retrieval</a:t>
            </a:r>
            <a:r>
              <a:rPr lang="en-GB" b="1" dirty="0">
                <a:solidFill>
                  <a:schemeClr val="tx1"/>
                </a:solidFill>
              </a:rPr>
              <a:t> runs</a:t>
            </a:r>
            <a:r>
              <a:rPr lang="en-GB" dirty="0">
                <a:solidFill>
                  <a:schemeClr val="tx1"/>
                </a:solidFill>
              </a:rPr>
              <a:t>, </a:t>
            </a:r>
            <a:br>
              <a:rPr lang="en-GB" dirty="0">
                <a:solidFill>
                  <a:schemeClr val="tx1"/>
                </a:solidFill>
              </a:rPr>
            </a:br>
            <a:r>
              <a:rPr lang="en-GB" dirty="0">
                <a:solidFill>
                  <a:schemeClr val="tx1"/>
                </a:solidFill>
              </a:rPr>
              <a:t>for the </a:t>
            </a:r>
            <a:r>
              <a:rPr lang="en-GB" b="1" dirty="0">
                <a:solidFill>
                  <a:schemeClr val="tx1"/>
                </a:solidFill>
              </a:rPr>
              <a:t>same topics</a:t>
            </a:r>
          </a:p>
          <a:p>
            <a:pPr>
              <a:buFont typeface="Wingdings" panose="05000000000000000000" pitchFamily="2" charset="2"/>
              <a:buChar char="§"/>
            </a:pPr>
            <a:r>
              <a:rPr lang="en-US" dirty="0"/>
              <a:t>Findings:</a:t>
            </a:r>
          </a:p>
          <a:p>
            <a:pPr lvl="1"/>
            <a:r>
              <a:rPr lang="en-US" b="1" dirty="0"/>
              <a:t>Wilcoxon</a:t>
            </a:r>
            <a:r>
              <a:rPr lang="en-US" dirty="0"/>
              <a:t> </a:t>
            </a:r>
            <a:r>
              <a:rPr lang="en-GB" dirty="0">
                <a:sym typeface="Wingdings" panose="05000000000000000000" pitchFamily="2" charset="2"/>
              </a:rPr>
              <a:t></a:t>
            </a:r>
            <a:r>
              <a:rPr lang="en-US" dirty="0"/>
              <a:t> optimal</a:t>
            </a:r>
          </a:p>
          <a:p>
            <a:pPr>
              <a:buFont typeface="Wingdings" panose="05000000000000000000" pitchFamily="2" charset="2"/>
              <a:buChar char="§"/>
            </a:pPr>
            <a:r>
              <a:rPr lang="en-US" dirty="0"/>
              <a:t>Interestingly:</a:t>
            </a:r>
          </a:p>
          <a:p>
            <a:pPr lvl="1"/>
            <a:r>
              <a:rPr lang="en-US" b="1" dirty="0"/>
              <a:t>65%</a:t>
            </a:r>
            <a:r>
              <a:rPr lang="en-US" dirty="0"/>
              <a:t> of papers use </a:t>
            </a:r>
            <a:r>
              <a:rPr lang="en-US" b="1" dirty="0"/>
              <a:t>t-test</a:t>
            </a:r>
          </a:p>
          <a:p>
            <a:pPr lvl="1"/>
            <a:r>
              <a:rPr lang="en-US" b="1" dirty="0"/>
              <a:t>25%</a:t>
            </a:r>
            <a:r>
              <a:rPr lang="en-US" dirty="0"/>
              <a:t> of papers use </a:t>
            </a:r>
            <a:r>
              <a:rPr lang="en-US" b="1" dirty="0"/>
              <a:t>Wilcoxon</a:t>
            </a:r>
            <a:endParaRPr lang="en-NL" dirty="0"/>
          </a:p>
        </p:txBody>
      </p:sp>
      <p:sp>
        <p:nvSpPr>
          <p:cNvPr id="3" name="Content Placeholder 2">
            <a:extLst>
              <a:ext uri="{FF2B5EF4-FFF2-40B4-BE49-F238E27FC236}">
                <a16:creationId xmlns:a16="http://schemas.microsoft.com/office/drawing/2014/main" id="{5C336C16-4F5E-E1C0-114E-C64D50E8D980}"/>
              </a:ext>
            </a:extLst>
          </p:cNvPr>
          <p:cNvSpPr>
            <a:spLocks noGrp="1"/>
          </p:cNvSpPr>
          <p:nvPr>
            <p:ph sz="half" idx="2"/>
          </p:nvPr>
        </p:nvSpPr>
        <p:spPr>
          <a:xfrm>
            <a:off x="6461476" y="1134532"/>
            <a:ext cx="5730523" cy="5723468"/>
          </a:xfrm>
        </p:spPr>
        <p:txBody>
          <a:bodyPr>
            <a:normAutofit/>
          </a:bodyPr>
          <a:lstStyle/>
          <a:p>
            <a:pPr marL="0" indent="0">
              <a:buNone/>
            </a:pPr>
            <a:r>
              <a:rPr lang="en-US" dirty="0"/>
              <a:t>  Criticism:</a:t>
            </a:r>
          </a:p>
          <a:p>
            <a:pPr lvl="1">
              <a:buFont typeface="Wingdings" panose="05000000000000000000" pitchFamily="2" charset="2"/>
              <a:buChar char="§"/>
            </a:pPr>
            <a:r>
              <a:rPr lang="en-US" dirty="0">
                <a:sym typeface="Wingdings" panose="05000000000000000000" pitchFamily="2" charset="2"/>
              </a:rPr>
              <a:t>Urbano</a:t>
            </a:r>
            <a:r>
              <a:rPr lang="en-US" dirty="0"/>
              <a:t> et. al </a:t>
            </a:r>
            <a:r>
              <a:rPr lang="en-US" dirty="0">
                <a:sym typeface="Wingdings" panose="05000000000000000000" pitchFamily="2" charset="2"/>
              </a:rPr>
              <a:t> </a:t>
            </a:r>
            <a:r>
              <a:rPr lang="en-US" dirty="0"/>
              <a:t>Parapar </a:t>
            </a:r>
            <a:r>
              <a:rPr lang="en-US" dirty="0">
                <a:sym typeface="Wingdings" panose="05000000000000000000" pitchFamily="2" charset="2"/>
              </a:rPr>
              <a:t>et al.</a:t>
            </a:r>
          </a:p>
          <a:p>
            <a:pPr lvl="2"/>
            <a:r>
              <a:rPr lang="en-GB" sz="2000" b="0" i="0" u="none" strike="noStrike" baseline="0" dirty="0">
                <a:latin typeface="ArialMT"/>
              </a:rPr>
              <a:t>“</a:t>
            </a:r>
            <a:r>
              <a:rPr lang="en-GB" sz="2000" b="0" i="1" u="none" strike="noStrike" baseline="0" dirty="0">
                <a:latin typeface="ArialMT"/>
              </a:rPr>
              <a:t>one needs to simulate </a:t>
            </a:r>
            <a:r>
              <a:rPr lang="en-GB" sz="2000" b="1" i="1" u="none" strike="noStrike" baseline="0" dirty="0">
                <a:latin typeface="ArialMT"/>
              </a:rPr>
              <a:t>new topics</a:t>
            </a:r>
            <a:r>
              <a:rPr lang="en-GB" sz="2000" b="0" i="1" u="none" strike="noStrike" baseline="0" dirty="0">
                <a:latin typeface="ArialMT"/>
              </a:rPr>
              <a:t> for the </a:t>
            </a:r>
            <a:r>
              <a:rPr lang="en-GB" sz="2000" b="1" i="1" u="none" strike="noStrike" baseline="0" dirty="0">
                <a:latin typeface="ArialMT"/>
              </a:rPr>
              <a:t>same systems</a:t>
            </a:r>
            <a:r>
              <a:rPr lang="en-GB" sz="2000" b="0" i="0" u="none" strike="noStrike" baseline="0" dirty="0">
                <a:latin typeface="ArialMT"/>
              </a:rPr>
              <a:t>”</a:t>
            </a:r>
          </a:p>
          <a:p>
            <a:pPr lvl="1">
              <a:buFont typeface="Wingdings" panose="05000000000000000000" pitchFamily="2" charset="2"/>
              <a:buChar char="§"/>
            </a:pPr>
            <a:r>
              <a:rPr lang="en-US" dirty="0"/>
              <a:t>Parapar et. al </a:t>
            </a:r>
            <a:r>
              <a:rPr lang="en-US" dirty="0">
                <a:sym typeface="Wingdings" panose="05000000000000000000" pitchFamily="2" charset="2"/>
              </a:rPr>
              <a:t> Urbano et al.</a:t>
            </a:r>
          </a:p>
          <a:p>
            <a:pPr lvl="2"/>
            <a:r>
              <a:rPr lang="en-GB" i="1" dirty="0">
                <a:latin typeface="ArialMT"/>
              </a:rPr>
              <a:t>“quality of the simulation is unknown”</a:t>
            </a:r>
            <a:endParaRPr lang="en-US" i="1" dirty="0"/>
          </a:p>
          <a:p>
            <a:pPr marL="914400" lvl="2" indent="0">
              <a:buNone/>
            </a:pPr>
            <a:br>
              <a:rPr lang="en-US" dirty="0">
                <a:sym typeface="Wingdings" panose="05000000000000000000" pitchFamily="2" charset="2"/>
              </a:rPr>
            </a:br>
            <a:endParaRPr lang="en-US" dirty="0"/>
          </a:p>
          <a:p>
            <a:pPr lvl="2"/>
            <a:endParaRPr lang="en-US" dirty="0"/>
          </a:p>
          <a:p>
            <a:pPr marL="0" indent="0">
              <a:buNone/>
            </a:pPr>
            <a:r>
              <a:rPr lang="en-US" dirty="0"/>
              <a:t>  The </a:t>
            </a:r>
            <a:r>
              <a:rPr lang="en-US" b="1" dirty="0"/>
              <a:t>objectives</a:t>
            </a:r>
            <a:r>
              <a:rPr lang="en-US" dirty="0"/>
              <a:t> of this thesis:</a:t>
            </a:r>
          </a:p>
          <a:p>
            <a:pPr marL="914400" lvl="1" indent="-457200">
              <a:buFont typeface="+mj-lt"/>
              <a:buAutoNum type="arabicPeriod"/>
            </a:pPr>
            <a:r>
              <a:rPr lang="en-US" dirty="0"/>
              <a:t>How good is the simulation?</a:t>
            </a:r>
          </a:p>
          <a:p>
            <a:pPr lvl="2"/>
            <a:r>
              <a:rPr lang="en-US" dirty="0"/>
              <a:t>Provide </a:t>
            </a:r>
            <a:r>
              <a:rPr lang="en-US" b="1" dirty="0"/>
              <a:t>empirical evidence </a:t>
            </a:r>
            <a:r>
              <a:rPr lang="en-US" dirty="0"/>
              <a:t>regarding the quality of the simulation	</a:t>
            </a:r>
          </a:p>
          <a:p>
            <a:pPr marL="914400" lvl="1" indent="-457200">
              <a:buFont typeface="+mj-lt"/>
              <a:buAutoNum type="arabicPeriod"/>
            </a:pPr>
            <a:r>
              <a:rPr lang="en-US" dirty="0"/>
              <a:t>How can we </a:t>
            </a:r>
            <a:r>
              <a:rPr lang="en-US" b="1" dirty="0"/>
              <a:t>improve</a:t>
            </a:r>
            <a:r>
              <a:rPr lang="en-US" dirty="0"/>
              <a:t> it?	</a:t>
            </a:r>
            <a:endParaRPr lang="en-NL" dirty="0"/>
          </a:p>
        </p:txBody>
      </p:sp>
      <p:sp>
        <p:nvSpPr>
          <p:cNvPr id="4" name="Title 3">
            <a:extLst>
              <a:ext uri="{FF2B5EF4-FFF2-40B4-BE49-F238E27FC236}">
                <a16:creationId xmlns:a16="http://schemas.microsoft.com/office/drawing/2014/main" id="{C9445552-1F39-8EC0-1AC3-2284F130F4D6}"/>
              </a:ext>
            </a:extLst>
          </p:cNvPr>
          <p:cNvSpPr>
            <a:spLocks noGrp="1"/>
          </p:cNvSpPr>
          <p:nvPr>
            <p:ph type="title"/>
          </p:nvPr>
        </p:nvSpPr>
        <p:spPr/>
        <p:txBody>
          <a:bodyPr/>
          <a:lstStyle/>
          <a:p>
            <a:r>
              <a:rPr lang="en-US" dirty="0"/>
              <a:t>Motivation</a:t>
            </a:r>
            <a:endParaRPr lang="en-NL" dirty="0"/>
          </a:p>
        </p:txBody>
      </p:sp>
      <p:sp>
        <p:nvSpPr>
          <p:cNvPr id="8" name="Rectangle: Rounded Corners 7">
            <a:extLst>
              <a:ext uri="{FF2B5EF4-FFF2-40B4-BE49-F238E27FC236}">
                <a16:creationId xmlns:a16="http://schemas.microsoft.com/office/drawing/2014/main" id="{4F9B772B-0C03-3795-8150-C3D2FC4AA921}"/>
              </a:ext>
            </a:extLst>
          </p:cNvPr>
          <p:cNvSpPr/>
          <p:nvPr/>
        </p:nvSpPr>
        <p:spPr>
          <a:xfrm>
            <a:off x="1024468" y="1435168"/>
            <a:ext cx="4371624" cy="1308031"/>
          </a:xfrm>
          <a:prstGeom prst="roundRect">
            <a:avLst/>
          </a:prstGeom>
          <a:solidFill>
            <a:srgbClr val="DAE3F3"/>
          </a:solidFill>
          <a:ln w="0" cap="rnd">
            <a:noFill/>
            <a:prstDash val="sysDot"/>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a:t>
            </a:r>
            <a:r>
              <a:rPr lang="en-GB" sz="2400" b="1" dirty="0">
                <a:solidFill>
                  <a:schemeClr val="tx1"/>
                </a:solidFill>
              </a:rPr>
              <a:t>Parapar</a:t>
            </a:r>
            <a:r>
              <a:rPr lang="en-GB" sz="2400" dirty="0">
                <a:solidFill>
                  <a:schemeClr val="tx1"/>
                </a:solidFill>
              </a:rPr>
              <a:t> et al. </a:t>
            </a:r>
            <a:r>
              <a:rPr lang="en-US" sz="2400" b="1" dirty="0">
                <a:solidFill>
                  <a:schemeClr val="tx1"/>
                </a:solidFill>
              </a:rPr>
              <a:t>2020</a:t>
            </a:r>
            <a:endParaRPr lang="en-GB" b="1" dirty="0">
              <a:solidFill>
                <a:schemeClr val="tx1"/>
              </a:solidFill>
            </a:endParaRPr>
          </a:p>
          <a:p>
            <a:r>
              <a:rPr lang="en-GB" sz="1600" dirty="0">
                <a:solidFill>
                  <a:schemeClr val="tx1"/>
                </a:solidFill>
              </a:rPr>
              <a:t>             </a:t>
            </a:r>
            <a:r>
              <a:rPr lang="en-GB" sz="1500" dirty="0">
                <a:solidFill>
                  <a:schemeClr val="tx1"/>
                </a:solidFill>
              </a:rPr>
              <a:t>“Using Score Distributions to Compare </a:t>
            </a:r>
          </a:p>
          <a:p>
            <a:r>
              <a:rPr lang="en-GB" sz="1500" dirty="0">
                <a:solidFill>
                  <a:schemeClr val="tx1"/>
                </a:solidFill>
              </a:rPr>
              <a:t>               Statistical Significance Tests for </a:t>
            </a:r>
            <a:br>
              <a:rPr lang="en-GB" sz="1500" dirty="0">
                <a:solidFill>
                  <a:schemeClr val="tx1"/>
                </a:solidFill>
              </a:rPr>
            </a:br>
            <a:r>
              <a:rPr lang="en-GB" sz="1500" dirty="0">
                <a:solidFill>
                  <a:schemeClr val="tx1"/>
                </a:solidFill>
              </a:rPr>
              <a:t>               Information Retrieval Evaluation”</a:t>
            </a:r>
            <a:endParaRPr lang="en-NL" sz="1500" dirty="0">
              <a:solidFill>
                <a:schemeClr val="tx1"/>
              </a:solidFill>
            </a:endParaRPr>
          </a:p>
        </p:txBody>
      </p:sp>
      <p:pic>
        <p:nvPicPr>
          <p:cNvPr id="9" name="Picture 8">
            <a:extLst>
              <a:ext uri="{FF2B5EF4-FFF2-40B4-BE49-F238E27FC236}">
                <a16:creationId xmlns:a16="http://schemas.microsoft.com/office/drawing/2014/main" id="{A3671F3E-A372-121F-503A-74D2322A6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504" y="1636233"/>
            <a:ext cx="653699" cy="653699"/>
          </a:xfrm>
          <a:prstGeom prst="rect">
            <a:avLst/>
          </a:prstGeom>
          <a:effectLst>
            <a:outerShdw blurRad="50800" dist="38100" dir="2700000" algn="tl" rotWithShape="0">
              <a:prstClr val="black">
                <a:alpha val="40000"/>
              </a:prstClr>
            </a:outerShdw>
            <a:softEdge rad="0"/>
          </a:effectLst>
        </p:spPr>
      </p:pic>
      <p:sp>
        <p:nvSpPr>
          <p:cNvPr id="10" name="Rectangle: Rounded Corners 9">
            <a:extLst>
              <a:ext uri="{FF2B5EF4-FFF2-40B4-BE49-F238E27FC236}">
                <a16:creationId xmlns:a16="http://schemas.microsoft.com/office/drawing/2014/main" id="{0438CCCD-3AC2-B88F-9882-A1BDB5287861}"/>
              </a:ext>
            </a:extLst>
          </p:cNvPr>
          <p:cNvSpPr/>
          <p:nvPr/>
        </p:nvSpPr>
        <p:spPr>
          <a:xfrm>
            <a:off x="1024468" y="2655219"/>
            <a:ext cx="4744158" cy="1308030"/>
          </a:xfrm>
          <a:prstGeom prst="roundRect">
            <a:avLst/>
          </a:prstGeom>
          <a:solidFill>
            <a:srgbClr val="DAE3F3"/>
          </a:solidFill>
          <a:ln w="0" cap="rnd">
            <a:noFill/>
            <a:prstDash val="sysDot"/>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a:t>
            </a:r>
            <a:r>
              <a:rPr lang="en-GB" sz="2400" b="1" dirty="0">
                <a:solidFill>
                  <a:schemeClr val="tx1"/>
                </a:solidFill>
              </a:rPr>
              <a:t>Parapar</a:t>
            </a:r>
            <a:r>
              <a:rPr lang="en-GB" sz="2400" dirty="0">
                <a:solidFill>
                  <a:schemeClr val="tx1"/>
                </a:solidFill>
              </a:rPr>
              <a:t> et al. </a:t>
            </a:r>
            <a:r>
              <a:rPr lang="en-US" sz="2400" dirty="0">
                <a:solidFill>
                  <a:schemeClr val="tx1"/>
                </a:solidFill>
              </a:rPr>
              <a:t>@SAC </a:t>
            </a:r>
            <a:r>
              <a:rPr lang="en-US" sz="2400" b="1" dirty="0">
                <a:solidFill>
                  <a:schemeClr val="tx1"/>
                </a:solidFill>
              </a:rPr>
              <a:t>2021</a:t>
            </a:r>
            <a:endParaRPr lang="en-GB" b="1" dirty="0">
              <a:solidFill>
                <a:schemeClr val="tx1"/>
              </a:solidFill>
            </a:endParaRPr>
          </a:p>
          <a:p>
            <a:r>
              <a:rPr lang="en-GB" sz="1600" dirty="0">
                <a:solidFill>
                  <a:schemeClr val="tx1"/>
                </a:solidFill>
              </a:rPr>
              <a:t>             </a:t>
            </a:r>
            <a:r>
              <a:rPr lang="en-GB" sz="1500" dirty="0">
                <a:solidFill>
                  <a:schemeClr val="tx1"/>
                </a:solidFill>
              </a:rPr>
              <a:t>“Testing the Tests: Simulation of Rankings </a:t>
            </a:r>
            <a:br>
              <a:rPr lang="en-GB" sz="1500" dirty="0">
                <a:solidFill>
                  <a:schemeClr val="tx1"/>
                </a:solidFill>
              </a:rPr>
            </a:br>
            <a:r>
              <a:rPr lang="en-GB" sz="1500" dirty="0">
                <a:solidFill>
                  <a:schemeClr val="tx1"/>
                </a:solidFill>
              </a:rPr>
              <a:t>                to Compare Statistical Significance Tests </a:t>
            </a:r>
            <a:br>
              <a:rPr lang="en-GB" sz="1500" dirty="0">
                <a:solidFill>
                  <a:schemeClr val="tx1"/>
                </a:solidFill>
              </a:rPr>
            </a:br>
            <a:r>
              <a:rPr lang="en-GB" sz="1500" dirty="0">
                <a:solidFill>
                  <a:schemeClr val="tx1"/>
                </a:solidFill>
              </a:rPr>
              <a:t>                in Information Retrieval Evaluation”</a:t>
            </a:r>
            <a:endParaRPr lang="en-NL" sz="1500" dirty="0">
              <a:solidFill>
                <a:schemeClr val="tx1"/>
              </a:solidFill>
            </a:endParaRPr>
          </a:p>
        </p:txBody>
      </p:sp>
      <p:pic>
        <p:nvPicPr>
          <p:cNvPr id="11" name="Picture 10">
            <a:extLst>
              <a:ext uri="{FF2B5EF4-FFF2-40B4-BE49-F238E27FC236}">
                <a16:creationId xmlns:a16="http://schemas.microsoft.com/office/drawing/2014/main" id="{1CF996A4-60FF-2627-BCFA-7572735A3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504" y="2867572"/>
            <a:ext cx="653699" cy="653699"/>
          </a:xfrm>
          <a:prstGeom prst="rect">
            <a:avLst/>
          </a:prstGeom>
          <a:effectLst>
            <a:outerShdw blurRad="50800" dist="38100" dir="2700000" algn="tl" rotWithShape="0">
              <a:prstClr val="black">
                <a:alpha val="40000"/>
              </a:prstClr>
            </a:outerShdw>
            <a:softEdge rad="0"/>
          </a:effectLst>
        </p:spPr>
      </p:pic>
      <p:sp>
        <p:nvSpPr>
          <p:cNvPr id="13" name="Rectangle: Rounded Corners 12">
            <a:extLst>
              <a:ext uri="{FF2B5EF4-FFF2-40B4-BE49-F238E27FC236}">
                <a16:creationId xmlns:a16="http://schemas.microsoft.com/office/drawing/2014/main" id="{6BC81828-2203-AA1F-40BE-1358F9159CFB}"/>
              </a:ext>
            </a:extLst>
          </p:cNvPr>
          <p:cNvSpPr/>
          <p:nvPr/>
        </p:nvSpPr>
        <p:spPr>
          <a:xfrm>
            <a:off x="7651550" y="2986682"/>
            <a:ext cx="4345719" cy="38164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34" name="Straight Arrow Connector 33">
            <a:extLst>
              <a:ext uri="{FF2B5EF4-FFF2-40B4-BE49-F238E27FC236}">
                <a16:creationId xmlns:a16="http://schemas.microsoft.com/office/drawing/2014/main" id="{AFFC91CD-5A4A-BCC9-7FA2-B5305E2FBA53}"/>
              </a:ext>
            </a:extLst>
          </p:cNvPr>
          <p:cNvCxnSpPr>
            <a:cxnSpLocks/>
          </p:cNvCxnSpPr>
          <p:nvPr/>
        </p:nvCxnSpPr>
        <p:spPr>
          <a:xfrm>
            <a:off x="8185366" y="3368322"/>
            <a:ext cx="0" cy="1051278"/>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63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4CF7-C095-F26D-61E3-679288F07A74}"/>
              </a:ext>
            </a:extLst>
          </p:cNvPr>
          <p:cNvSpPr>
            <a:spLocks noGrp="1"/>
          </p:cNvSpPr>
          <p:nvPr>
            <p:ph type="title"/>
          </p:nvPr>
        </p:nvSpPr>
        <p:spPr/>
        <p:txBody>
          <a:bodyPr>
            <a:normAutofit fontScale="90000"/>
          </a:bodyPr>
          <a:lstStyle/>
          <a:p>
            <a:r>
              <a:rPr lang="en-US" dirty="0"/>
              <a:t>Background (How does the simulation work?)</a:t>
            </a:r>
            <a:endParaRPr lang="en-NL" i="1" dirty="0"/>
          </a:p>
        </p:txBody>
      </p:sp>
      <p:sp>
        <p:nvSpPr>
          <p:cNvPr id="3" name="Content Placeholder 2">
            <a:extLst>
              <a:ext uri="{FF2B5EF4-FFF2-40B4-BE49-F238E27FC236}">
                <a16:creationId xmlns:a16="http://schemas.microsoft.com/office/drawing/2014/main" id="{673452AA-4B68-DFBE-A19A-584C1D33216B}"/>
              </a:ext>
            </a:extLst>
          </p:cNvPr>
          <p:cNvSpPr>
            <a:spLocks noGrp="1"/>
          </p:cNvSpPr>
          <p:nvPr>
            <p:ph idx="1"/>
          </p:nvPr>
        </p:nvSpPr>
        <p:spPr>
          <a:xfrm>
            <a:off x="-1" y="864342"/>
            <a:ext cx="3126725" cy="5993658"/>
          </a:xfrm>
          <a:solidFill>
            <a:srgbClr val="2F5597"/>
          </a:solidFill>
        </p:spPr>
        <p:txBody>
          <a:bodyPr>
            <a:normAutofit/>
          </a:bodyPr>
          <a:lstStyle/>
          <a:p>
            <a:pPr lvl="1"/>
            <a:endParaRPr lang="en-NL" sz="1600" dirty="0"/>
          </a:p>
        </p:txBody>
      </p:sp>
      <mc:AlternateContent xmlns:mc="http://schemas.openxmlformats.org/markup-compatibility/2006" xmlns:a14="http://schemas.microsoft.com/office/drawing/2010/main">
        <mc:Choice Requires="a14">
          <p:sp>
            <p:nvSpPr>
              <p:cNvPr id="217" name="Google Shape;60;p14">
                <a:extLst>
                  <a:ext uri="{FF2B5EF4-FFF2-40B4-BE49-F238E27FC236}">
                    <a16:creationId xmlns:a16="http://schemas.microsoft.com/office/drawing/2014/main" id="{D3AA574C-1505-7706-DD6E-454CA2163D9B}"/>
                  </a:ext>
                </a:extLst>
              </p:cNvPr>
              <p:cNvSpPr txBox="1"/>
              <p:nvPr/>
            </p:nvSpPr>
            <p:spPr>
              <a:xfrm>
                <a:off x="3844809" y="2959591"/>
                <a:ext cx="1476752" cy="408070"/>
              </a:xfrm>
              <a:prstGeom prst="rect">
                <a:avLst/>
              </a:prstGeom>
              <a:noFill/>
              <a:ln>
                <a:noFill/>
              </a:ln>
            </p:spPr>
            <p:txBody>
              <a:bodyPr spcFirstLastPara="1" wrap="square" lIns="97223" tIns="97223" rIns="97223" bIns="97223" anchor="t" anchorCtr="0">
                <a:spAutoFit/>
              </a:bodyPr>
              <a:lstStyle/>
              <a:p>
                <a:r>
                  <a:rPr lang="en" sz="1376" dirty="0">
                    <a:latin typeface="+mj-lt"/>
                  </a:rPr>
                  <a:t>scores </a:t>
                </a:r>
                <a14:m>
                  <m:oMath xmlns:m="http://schemas.openxmlformats.org/officeDocument/2006/math">
                    <m:r>
                      <a:rPr lang="en" sz="1376" b="1" i="1" dirty="0">
                        <a:latin typeface="Cambria Math" panose="02040503050406030204" pitchFamily="18" charset="0"/>
                      </a:rPr>
                      <m:t>𝑿</m:t>
                    </m:r>
                    <m:r>
                      <a:rPr lang="en-US" sz="1376" b="1" i="1" dirty="0">
                        <a:latin typeface="Cambria Math" panose="02040503050406030204" pitchFamily="18" charset="0"/>
                      </a:rPr>
                      <m:t>=</m:t>
                    </m:r>
                  </m:oMath>
                </a14:m>
                <a:r>
                  <a:rPr lang="en" sz="1376" b="1" dirty="0">
                    <a:latin typeface="+mj-lt"/>
                  </a:rPr>
                  <a:t> </a:t>
                </a:r>
                <a:endParaRPr sz="1376" b="1" dirty="0">
                  <a:latin typeface="+mj-lt"/>
                </a:endParaRPr>
              </a:p>
            </p:txBody>
          </p:sp>
        </mc:Choice>
        <mc:Fallback xmlns="">
          <p:sp>
            <p:nvSpPr>
              <p:cNvPr id="217" name="Google Shape;60;p14">
                <a:extLst>
                  <a:ext uri="{FF2B5EF4-FFF2-40B4-BE49-F238E27FC236}">
                    <a16:creationId xmlns:a16="http://schemas.microsoft.com/office/drawing/2014/main" id="{D3AA574C-1505-7706-DD6E-454CA2163D9B}"/>
                  </a:ext>
                </a:extLst>
              </p:cNvPr>
              <p:cNvSpPr txBox="1">
                <a:spLocks noRot="1" noChangeAspect="1" noMove="1" noResize="1" noEditPoints="1" noAdjustHandles="1" noChangeArrowheads="1" noChangeShapeType="1" noTextEdit="1"/>
              </p:cNvSpPr>
              <p:nvPr/>
            </p:nvSpPr>
            <p:spPr>
              <a:xfrm>
                <a:off x="3844809" y="2959591"/>
                <a:ext cx="1476752" cy="408070"/>
              </a:xfrm>
              <a:prstGeom prst="rect">
                <a:avLst/>
              </a:prstGeom>
              <a:blipFill>
                <a:blip r:embed="rId8"/>
                <a:stretch>
                  <a:fillRect l="-826"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graphicFrame>
            <p:nvGraphicFramePr>
              <p:cNvPr id="218" name="Google Shape;61;p14">
                <a:extLst>
                  <a:ext uri="{FF2B5EF4-FFF2-40B4-BE49-F238E27FC236}">
                    <a16:creationId xmlns:a16="http://schemas.microsoft.com/office/drawing/2014/main" id="{F04790F9-1ABE-733B-6C52-ACA291B454A7}"/>
                  </a:ext>
                </a:extLst>
              </p:cNvPr>
              <p:cNvGraphicFramePr/>
              <p:nvPr>
                <p:extLst>
                  <p:ext uri="{D42A27DB-BD31-4B8C-83A1-F6EECF244321}">
                    <p14:modId xmlns:p14="http://schemas.microsoft.com/office/powerpoint/2010/main" val="716587429"/>
                  </p:ext>
                </p:extLst>
              </p:nvPr>
            </p:nvGraphicFramePr>
            <p:xfrm>
              <a:off x="4887848" y="2360352"/>
              <a:ext cx="980179" cy="1671844"/>
            </p:xfrm>
            <a:graphic>
              <a:graphicData uri="http://schemas.openxmlformats.org/drawingml/2006/table">
                <a:tbl>
                  <a:tblPr>
                    <a:noFill/>
                  </a:tblPr>
                  <a:tblGrid>
                    <a:gridCol w="515860">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1</m:t>
                                    </m:r>
                                  </m:sub>
                                </m:sSub>
                              </m:oMath>
                            </m:oMathPara>
                          </a14:m>
                          <a:endParaRPr sz="1400" dirty="0">
                            <a:solidFill>
                              <a:srgbClr val="0000FF"/>
                            </a:solidFill>
                            <a:latin typeface="+mj-lt"/>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1</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0"/>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2</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2</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𝐴𝑛</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𝐵𝑛</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3"/>
                      </a:ext>
                    </a:extLst>
                  </a:tr>
                </a:tbl>
              </a:graphicData>
            </a:graphic>
          </p:graphicFrame>
        </mc:Choice>
        <mc:Fallback xmlns="">
          <p:graphicFrame>
            <p:nvGraphicFramePr>
              <p:cNvPr id="218" name="Google Shape;61;p14">
                <a:extLst>
                  <a:ext uri="{FF2B5EF4-FFF2-40B4-BE49-F238E27FC236}">
                    <a16:creationId xmlns:a16="http://schemas.microsoft.com/office/drawing/2014/main" id="{F04790F9-1ABE-733B-6C52-ACA291B454A7}"/>
                  </a:ext>
                </a:extLst>
              </p:cNvPr>
              <p:cNvGraphicFramePr/>
              <p:nvPr>
                <p:extLst>
                  <p:ext uri="{D42A27DB-BD31-4B8C-83A1-F6EECF244321}">
                    <p14:modId xmlns:p14="http://schemas.microsoft.com/office/powerpoint/2010/main" val="716587429"/>
                  </p:ext>
                </p:extLst>
              </p:nvPr>
            </p:nvGraphicFramePr>
            <p:xfrm>
              <a:off x="4887848" y="2360352"/>
              <a:ext cx="980179" cy="1671844"/>
            </p:xfrm>
            <a:graphic>
              <a:graphicData uri="http://schemas.openxmlformats.org/drawingml/2006/table">
                <a:tbl>
                  <a:tblPr>
                    <a:noFill/>
                  </a:tblPr>
                  <a:tblGrid>
                    <a:gridCol w="515860">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endParaRPr lang="en-NL"/>
                        </a:p>
                      </a:txBody>
                      <a:tcPr marL="97223" marR="97223" marT="97223" marB="97223">
                        <a:blipFill>
                          <a:blip r:embed="rId9"/>
                          <a:stretch>
                            <a:fillRect l="-1176" t="-1449" r="-92941" b="-301449"/>
                          </a:stretch>
                        </a:blipFill>
                      </a:tcPr>
                    </a:tc>
                    <a:tc>
                      <a:txBody>
                        <a:bodyPr/>
                        <a:lstStyle/>
                        <a:p>
                          <a:endParaRPr lang="en-NL"/>
                        </a:p>
                      </a:txBody>
                      <a:tcPr marL="97223" marR="97223" marT="97223" marB="97223">
                        <a:blipFill>
                          <a:blip r:embed="rId9"/>
                          <a:stretch>
                            <a:fillRect l="-111688" t="-1449" r="-2597" b="-301449"/>
                          </a:stretch>
                        </a:blipFill>
                      </a:tcPr>
                    </a:tc>
                    <a:extLst>
                      <a:ext uri="{0D108BD9-81ED-4DB2-BD59-A6C34878D82A}">
                        <a16:rowId xmlns:a16="http://schemas.microsoft.com/office/drawing/2014/main" val="10000"/>
                      </a:ext>
                    </a:extLst>
                  </a:tr>
                  <a:tr h="417961">
                    <a:tc>
                      <a:txBody>
                        <a:bodyPr/>
                        <a:lstStyle/>
                        <a:p>
                          <a:endParaRPr lang="en-NL"/>
                        </a:p>
                      </a:txBody>
                      <a:tcPr marL="97223" marR="97223" marT="97223" marB="97223">
                        <a:blipFill>
                          <a:blip r:embed="rId9"/>
                          <a:stretch>
                            <a:fillRect l="-1176" t="-101449" r="-92941" b="-201449"/>
                          </a:stretch>
                        </a:blipFill>
                      </a:tcPr>
                    </a:tc>
                    <a:tc>
                      <a:txBody>
                        <a:bodyPr/>
                        <a:lstStyle/>
                        <a:p>
                          <a:endParaRPr lang="en-NL"/>
                        </a:p>
                      </a:txBody>
                      <a:tcPr marL="97223" marR="97223" marT="97223" marB="97223">
                        <a:blipFill>
                          <a:blip r:embed="rId9"/>
                          <a:stretch>
                            <a:fillRect l="-111688" t="-101449" r="-2597" b="-201449"/>
                          </a:stretch>
                        </a:blipFill>
                      </a:tcPr>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endParaRPr lang="en-NL"/>
                        </a:p>
                      </a:txBody>
                      <a:tcPr marL="97223" marR="97223" marT="97223" marB="97223">
                        <a:blipFill>
                          <a:blip r:embed="rId9"/>
                          <a:stretch>
                            <a:fillRect l="-1176" t="-300000" r="-92941" b="-2899"/>
                          </a:stretch>
                        </a:blipFill>
                      </a:tcPr>
                    </a:tc>
                    <a:tc>
                      <a:txBody>
                        <a:bodyPr/>
                        <a:lstStyle/>
                        <a:p>
                          <a:endParaRPr lang="en-NL"/>
                        </a:p>
                      </a:txBody>
                      <a:tcPr marL="97223" marR="97223" marT="97223" marB="97223">
                        <a:blipFill>
                          <a:blip r:embed="rId9"/>
                          <a:stretch>
                            <a:fillRect l="-111688" t="-300000" r="-2597" b="-2899"/>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283591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4CF7-C095-F26D-61E3-679288F07A74}"/>
              </a:ext>
            </a:extLst>
          </p:cNvPr>
          <p:cNvSpPr>
            <a:spLocks noGrp="1"/>
          </p:cNvSpPr>
          <p:nvPr>
            <p:ph type="title"/>
          </p:nvPr>
        </p:nvSpPr>
        <p:spPr/>
        <p:txBody>
          <a:bodyPr>
            <a:normAutofit fontScale="90000"/>
          </a:bodyPr>
          <a:lstStyle/>
          <a:p>
            <a:r>
              <a:rPr lang="en-US" dirty="0"/>
              <a:t>Background (How does the simulation work?)</a:t>
            </a:r>
            <a:endParaRPr lang="en-NL" i="1" dirty="0"/>
          </a:p>
        </p:txBody>
      </p:sp>
      <p:sp>
        <p:nvSpPr>
          <p:cNvPr id="3" name="Content Placeholder 2">
            <a:extLst>
              <a:ext uri="{FF2B5EF4-FFF2-40B4-BE49-F238E27FC236}">
                <a16:creationId xmlns:a16="http://schemas.microsoft.com/office/drawing/2014/main" id="{673452AA-4B68-DFBE-A19A-584C1D33216B}"/>
              </a:ext>
            </a:extLst>
          </p:cNvPr>
          <p:cNvSpPr>
            <a:spLocks noGrp="1"/>
          </p:cNvSpPr>
          <p:nvPr>
            <p:ph idx="1"/>
          </p:nvPr>
        </p:nvSpPr>
        <p:spPr>
          <a:xfrm>
            <a:off x="-1" y="864342"/>
            <a:ext cx="3126725" cy="5993658"/>
          </a:xfrm>
          <a:solidFill>
            <a:srgbClr val="2F5597"/>
          </a:solidFill>
        </p:spPr>
        <p:txBody>
          <a:bodyPr>
            <a:normAutofit/>
          </a:bodyPr>
          <a:lstStyle/>
          <a:p>
            <a:pPr marL="0" indent="0">
              <a:buNone/>
            </a:pPr>
            <a:br>
              <a:rPr lang="en-US" sz="2400" dirty="0">
                <a:solidFill>
                  <a:schemeClr val="bg1"/>
                </a:solidFill>
              </a:rPr>
            </a:br>
            <a:r>
              <a:rPr lang="en-US" sz="2400" dirty="0">
                <a:solidFill>
                  <a:schemeClr val="bg1"/>
                </a:solidFill>
              </a:rPr>
              <a:t>Components:</a:t>
            </a:r>
          </a:p>
          <a:p>
            <a:pPr marL="457200" indent="-457200">
              <a:buFont typeface="+mj-lt"/>
              <a:buAutoNum type="arabicPeriod"/>
            </a:pPr>
            <a:r>
              <a:rPr lang="en-US" sz="2000" dirty="0">
                <a:solidFill>
                  <a:schemeClr val="bg1"/>
                </a:solidFill>
              </a:rPr>
              <a:t>One </a:t>
            </a:r>
            <a:r>
              <a:rPr lang="en-US" sz="2000" b="1" dirty="0">
                <a:solidFill>
                  <a:schemeClr val="bg1"/>
                </a:solidFill>
              </a:rPr>
              <a:t>marginal</a:t>
            </a:r>
            <a:r>
              <a:rPr lang="en-US" sz="2000" dirty="0">
                <a:solidFill>
                  <a:schemeClr val="bg1"/>
                </a:solidFill>
              </a:rPr>
              <a:t> model for each system</a:t>
            </a:r>
            <a:br>
              <a:rPr lang="en-US" sz="2000" dirty="0">
                <a:solidFill>
                  <a:schemeClr val="bg1"/>
                </a:solidFill>
              </a:rPr>
            </a:br>
            <a:r>
              <a:rPr lang="en-US" sz="2000" dirty="0">
                <a:solidFill>
                  <a:schemeClr val="bg1"/>
                </a:solidFill>
              </a:rPr>
              <a:t>(which models the </a:t>
            </a:r>
            <a:r>
              <a:rPr lang="en-US" sz="2000" b="1" dirty="0">
                <a:solidFill>
                  <a:schemeClr val="bg1"/>
                </a:solidFill>
              </a:rPr>
              <a:t>individual</a:t>
            </a:r>
            <a:r>
              <a:rPr lang="en-US" sz="2000" dirty="0">
                <a:solidFill>
                  <a:schemeClr val="bg1"/>
                </a:solidFill>
              </a:rPr>
              <a:t> distribution of scores)</a:t>
            </a:r>
          </a:p>
          <a:p>
            <a:endParaRPr lang="en-US" sz="2000" dirty="0">
              <a:solidFill>
                <a:schemeClr val="bg1"/>
              </a:solidFill>
            </a:endParaRPr>
          </a:p>
          <a:p>
            <a:pPr marL="0" indent="0">
              <a:buNone/>
            </a:pPr>
            <a:endParaRPr lang="en-US" sz="1600" dirty="0">
              <a:solidFill>
                <a:schemeClr val="bg1"/>
              </a:solidFill>
            </a:endParaRPr>
          </a:p>
          <a:p>
            <a:pPr marL="0" indent="0">
              <a:buNone/>
            </a:pPr>
            <a:br>
              <a:rPr lang="en-US" sz="1600" dirty="0">
                <a:solidFill>
                  <a:schemeClr val="bg1"/>
                </a:solidFill>
              </a:rPr>
            </a:br>
            <a:endParaRPr lang="en-US" sz="2000" dirty="0">
              <a:solidFill>
                <a:schemeClr val="bg1"/>
              </a:solidFill>
            </a:endParaRPr>
          </a:p>
          <a:p>
            <a:pPr marL="0" indent="0">
              <a:buNone/>
            </a:pPr>
            <a:endParaRPr lang="en-US" sz="2000" dirty="0">
              <a:solidFill>
                <a:schemeClr val="bg1"/>
              </a:solidFill>
            </a:endParaRPr>
          </a:p>
        </p:txBody>
      </p:sp>
      <p:pic>
        <p:nvPicPr>
          <p:cNvPr id="213" name="Picture 212">
            <a:extLst>
              <a:ext uri="{FF2B5EF4-FFF2-40B4-BE49-F238E27FC236}">
                <a16:creationId xmlns:a16="http://schemas.microsoft.com/office/drawing/2014/main" id="{5678F1C8-8E9A-D487-878A-9EDE41FCD7FA}"/>
              </a:ext>
            </a:extLst>
          </p:cNvPr>
          <p:cNvPicPr>
            <a:picLocks noChangeAspect="1"/>
          </p:cNvPicPr>
          <p:nvPr/>
        </p:nvPicPr>
        <p:blipFill>
          <a:blip r:embed="rId3"/>
          <a:srcRect/>
          <a:stretch/>
        </p:blipFill>
        <p:spPr>
          <a:xfrm>
            <a:off x="6141050" y="4022074"/>
            <a:ext cx="1351056" cy="1351056"/>
          </a:xfrm>
          <a:prstGeom prst="rect">
            <a:avLst/>
          </a:prstGeom>
        </p:spPr>
      </p:pic>
      <p:pic>
        <p:nvPicPr>
          <p:cNvPr id="214" name="Picture 213">
            <a:extLst>
              <a:ext uri="{FF2B5EF4-FFF2-40B4-BE49-F238E27FC236}">
                <a16:creationId xmlns:a16="http://schemas.microsoft.com/office/drawing/2014/main" id="{8B13C8C4-2341-2C6B-DD9B-65EC62012C08}"/>
              </a:ext>
            </a:extLst>
          </p:cNvPr>
          <p:cNvPicPr>
            <a:picLocks noChangeAspect="1"/>
          </p:cNvPicPr>
          <p:nvPr/>
        </p:nvPicPr>
        <p:blipFill>
          <a:blip r:embed="rId4"/>
          <a:srcRect/>
          <a:stretch/>
        </p:blipFill>
        <p:spPr>
          <a:xfrm>
            <a:off x="3272376" y="4007225"/>
            <a:ext cx="1351056" cy="1351056"/>
          </a:xfrm>
          <a:prstGeom prst="rect">
            <a:avLst/>
          </a:prstGeom>
        </p:spPr>
      </p:pic>
      <mc:AlternateContent xmlns:mc="http://schemas.openxmlformats.org/markup-compatibility/2006" xmlns:a14="http://schemas.microsoft.com/office/drawing/2010/main">
        <mc:Choice Requires="a14">
          <p:sp>
            <p:nvSpPr>
              <p:cNvPr id="217" name="Google Shape;60;p14">
                <a:extLst>
                  <a:ext uri="{FF2B5EF4-FFF2-40B4-BE49-F238E27FC236}">
                    <a16:creationId xmlns:a16="http://schemas.microsoft.com/office/drawing/2014/main" id="{D3AA574C-1505-7706-DD6E-454CA2163D9B}"/>
                  </a:ext>
                </a:extLst>
              </p:cNvPr>
              <p:cNvSpPr txBox="1"/>
              <p:nvPr/>
            </p:nvSpPr>
            <p:spPr>
              <a:xfrm>
                <a:off x="3844809" y="2959591"/>
                <a:ext cx="1476752" cy="408070"/>
              </a:xfrm>
              <a:prstGeom prst="rect">
                <a:avLst/>
              </a:prstGeom>
              <a:noFill/>
              <a:ln>
                <a:noFill/>
              </a:ln>
            </p:spPr>
            <p:txBody>
              <a:bodyPr spcFirstLastPara="1" wrap="square" lIns="97223" tIns="97223" rIns="97223" bIns="97223" anchor="t" anchorCtr="0">
                <a:spAutoFit/>
              </a:bodyPr>
              <a:lstStyle/>
              <a:p>
                <a:r>
                  <a:rPr lang="en" sz="1376" dirty="0">
                    <a:latin typeface="+mj-lt"/>
                  </a:rPr>
                  <a:t>scores </a:t>
                </a:r>
                <a14:m>
                  <m:oMath xmlns:m="http://schemas.openxmlformats.org/officeDocument/2006/math">
                    <m:r>
                      <a:rPr lang="en" sz="1376" b="1" i="1" dirty="0">
                        <a:latin typeface="Cambria Math" panose="02040503050406030204" pitchFamily="18" charset="0"/>
                      </a:rPr>
                      <m:t>𝑿</m:t>
                    </m:r>
                    <m:r>
                      <a:rPr lang="en-US" sz="1376" b="1" i="1" dirty="0">
                        <a:latin typeface="Cambria Math" panose="02040503050406030204" pitchFamily="18" charset="0"/>
                      </a:rPr>
                      <m:t>=</m:t>
                    </m:r>
                  </m:oMath>
                </a14:m>
                <a:r>
                  <a:rPr lang="en" sz="1376" b="1" dirty="0">
                    <a:latin typeface="+mj-lt"/>
                  </a:rPr>
                  <a:t> </a:t>
                </a:r>
                <a:endParaRPr sz="1376" b="1" dirty="0">
                  <a:latin typeface="+mj-lt"/>
                </a:endParaRPr>
              </a:p>
            </p:txBody>
          </p:sp>
        </mc:Choice>
        <mc:Fallback xmlns="">
          <p:sp>
            <p:nvSpPr>
              <p:cNvPr id="217" name="Google Shape;60;p14">
                <a:extLst>
                  <a:ext uri="{FF2B5EF4-FFF2-40B4-BE49-F238E27FC236}">
                    <a16:creationId xmlns:a16="http://schemas.microsoft.com/office/drawing/2014/main" id="{D3AA574C-1505-7706-DD6E-454CA2163D9B}"/>
                  </a:ext>
                </a:extLst>
              </p:cNvPr>
              <p:cNvSpPr txBox="1">
                <a:spLocks noRot="1" noChangeAspect="1" noMove="1" noResize="1" noEditPoints="1" noAdjustHandles="1" noChangeArrowheads="1" noChangeShapeType="1" noTextEdit="1"/>
              </p:cNvSpPr>
              <p:nvPr/>
            </p:nvSpPr>
            <p:spPr>
              <a:xfrm>
                <a:off x="3844809" y="2959591"/>
                <a:ext cx="1476752" cy="408070"/>
              </a:xfrm>
              <a:prstGeom prst="rect">
                <a:avLst/>
              </a:prstGeom>
              <a:blipFill>
                <a:blip r:embed="rId8"/>
                <a:stretch>
                  <a:fillRect l="-826"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graphicFrame>
            <p:nvGraphicFramePr>
              <p:cNvPr id="218" name="Google Shape;61;p14">
                <a:extLst>
                  <a:ext uri="{FF2B5EF4-FFF2-40B4-BE49-F238E27FC236}">
                    <a16:creationId xmlns:a16="http://schemas.microsoft.com/office/drawing/2014/main" id="{F04790F9-1ABE-733B-6C52-ACA291B454A7}"/>
                  </a:ext>
                </a:extLst>
              </p:cNvPr>
              <p:cNvGraphicFramePr/>
              <p:nvPr>
                <p:extLst>
                  <p:ext uri="{D42A27DB-BD31-4B8C-83A1-F6EECF244321}">
                    <p14:modId xmlns:p14="http://schemas.microsoft.com/office/powerpoint/2010/main" val="3814757150"/>
                  </p:ext>
                </p:extLst>
              </p:nvPr>
            </p:nvGraphicFramePr>
            <p:xfrm>
              <a:off x="4887848" y="2360352"/>
              <a:ext cx="980179" cy="1671844"/>
            </p:xfrm>
            <a:graphic>
              <a:graphicData uri="http://schemas.openxmlformats.org/drawingml/2006/table">
                <a:tbl>
                  <a:tblPr>
                    <a:noFill/>
                  </a:tblPr>
                  <a:tblGrid>
                    <a:gridCol w="515860">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1</m:t>
                                    </m:r>
                                  </m:sub>
                                </m:sSub>
                              </m:oMath>
                            </m:oMathPara>
                          </a14:m>
                          <a:endParaRPr sz="1400" dirty="0">
                            <a:solidFill>
                              <a:srgbClr val="0000FF"/>
                            </a:solidFill>
                            <a:latin typeface="+mj-lt"/>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1</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0"/>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2</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2</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𝐴𝑛</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𝐵𝑛</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3"/>
                      </a:ext>
                    </a:extLst>
                  </a:tr>
                </a:tbl>
              </a:graphicData>
            </a:graphic>
          </p:graphicFrame>
        </mc:Choice>
        <mc:Fallback xmlns="">
          <p:graphicFrame>
            <p:nvGraphicFramePr>
              <p:cNvPr id="218" name="Google Shape;61;p14">
                <a:extLst>
                  <a:ext uri="{FF2B5EF4-FFF2-40B4-BE49-F238E27FC236}">
                    <a16:creationId xmlns:a16="http://schemas.microsoft.com/office/drawing/2014/main" id="{F04790F9-1ABE-733B-6C52-ACA291B454A7}"/>
                  </a:ext>
                </a:extLst>
              </p:cNvPr>
              <p:cNvGraphicFramePr/>
              <p:nvPr>
                <p:extLst>
                  <p:ext uri="{D42A27DB-BD31-4B8C-83A1-F6EECF244321}">
                    <p14:modId xmlns:p14="http://schemas.microsoft.com/office/powerpoint/2010/main" val="3814757150"/>
                  </p:ext>
                </p:extLst>
              </p:nvPr>
            </p:nvGraphicFramePr>
            <p:xfrm>
              <a:off x="4887848" y="2360352"/>
              <a:ext cx="980179" cy="1671844"/>
            </p:xfrm>
            <a:graphic>
              <a:graphicData uri="http://schemas.openxmlformats.org/drawingml/2006/table">
                <a:tbl>
                  <a:tblPr>
                    <a:noFill/>
                  </a:tblPr>
                  <a:tblGrid>
                    <a:gridCol w="515860">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endParaRPr lang="en-US"/>
                        </a:p>
                      </a:txBody>
                      <a:tcPr marL="97223" marR="97223" marT="97223" marB="97223">
                        <a:blipFill>
                          <a:blip r:embed="rId9"/>
                          <a:stretch>
                            <a:fillRect l="-1176" t="-1449" r="-92941" b="-301449"/>
                          </a:stretch>
                        </a:blipFill>
                      </a:tcPr>
                    </a:tc>
                    <a:tc>
                      <a:txBody>
                        <a:bodyPr/>
                        <a:lstStyle/>
                        <a:p>
                          <a:endParaRPr lang="en-US"/>
                        </a:p>
                      </a:txBody>
                      <a:tcPr marL="97223" marR="97223" marT="97223" marB="97223">
                        <a:blipFill>
                          <a:blip r:embed="rId9"/>
                          <a:stretch>
                            <a:fillRect l="-111688" t="-1449" r="-2597" b="-301449"/>
                          </a:stretch>
                        </a:blipFill>
                      </a:tcPr>
                    </a:tc>
                    <a:extLst>
                      <a:ext uri="{0D108BD9-81ED-4DB2-BD59-A6C34878D82A}">
                        <a16:rowId xmlns:a16="http://schemas.microsoft.com/office/drawing/2014/main" val="10000"/>
                      </a:ext>
                    </a:extLst>
                  </a:tr>
                  <a:tr h="417961">
                    <a:tc>
                      <a:txBody>
                        <a:bodyPr/>
                        <a:lstStyle/>
                        <a:p>
                          <a:endParaRPr lang="en-US"/>
                        </a:p>
                      </a:txBody>
                      <a:tcPr marL="97223" marR="97223" marT="97223" marB="97223">
                        <a:blipFill>
                          <a:blip r:embed="rId9"/>
                          <a:stretch>
                            <a:fillRect l="-1176" t="-101449" r="-92941" b="-201449"/>
                          </a:stretch>
                        </a:blipFill>
                      </a:tcPr>
                    </a:tc>
                    <a:tc>
                      <a:txBody>
                        <a:bodyPr/>
                        <a:lstStyle/>
                        <a:p>
                          <a:endParaRPr lang="en-US"/>
                        </a:p>
                      </a:txBody>
                      <a:tcPr marL="97223" marR="97223" marT="97223" marB="97223">
                        <a:blipFill>
                          <a:blip r:embed="rId9"/>
                          <a:stretch>
                            <a:fillRect l="-111688" t="-101449" r="-2597" b="-201449"/>
                          </a:stretch>
                        </a:blipFill>
                      </a:tcPr>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endParaRPr lang="en-US"/>
                        </a:p>
                      </a:txBody>
                      <a:tcPr marL="97223" marR="97223" marT="97223" marB="97223">
                        <a:blipFill>
                          <a:blip r:embed="rId9"/>
                          <a:stretch>
                            <a:fillRect l="-1176" t="-300000" r="-92941" b="-2899"/>
                          </a:stretch>
                        </a:blipFill>
                      </a:tcPr>
                    </a:tc>
                    <a:tc>
                      <a:txBody>
                        <a:bodyPr/>
                        <a:lstStyle/>
                        <a:p>
                          <a:endParaRPr lang="en-US"/>
                        </a:p>
                      </a:txBody>
                      <a:tcPr marL="97223" marR="97223" marT="97223" marB="97223">
                        <a:blipFill>
                          <a:blip r:embed="rId9"/>
                          <a:stretch>
                            <a:fillRect l="-111688" t="-300000" r="-2597" b="-2899"/>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220" name="Google Shape;63;p14">
                <a:extLst>
                  <a:ext uri="{FF2B5EF4-FFF2-40B4-BE49-F238E27FC236}">
                    <a16:creationId xmlns:a16="http://schemas.microsoft.com/office/drawing/2014/main" id="{55647228-05DE-7014-B994-0394C94220FA}"/>
                  </a:ext>
                </a:extLst>
              </p:cNvPr>
              <p:cNvSpPr txBox="1"/>
              <p:nvPr/>
            </p:nvSpPr>
            <p:spPr>
              <a:xfrm>
                <a:off x="3641872" y="4788880"/>
                <a:ext cx="1087546" cy="408070"/>
              </a:xfrm>
              <a:prstGeom prst="rect">
                <a:avLst/>
              </a:prstGeom>
              <a:noFill/>
              <a:ln>
                <a:noFill/>
              </a:ln>
            </p:spPr>
            <p:txBody>
              <a:bodyPr spcFirstLastPara="1" wrap="square" lIns="97223" tIns="97223" rIns="97223" bIns="97223" anchor="t" anchorCtr="0">
                <a:spAutoFit/>
              </a:bodyPr>
              <a:lstStyle/>
              <a:p>
                <a:r>
                  <a:rPr lang="en-US" sz="1376" dirty="0">
                    <a:solidFill>
                      <a:srgbClr val="0000FF"/>
                    </a:solidFill>
                    <a:latin typeface="+mj-lt"/>
                  </a:rPr>
                  <a:t>margin </a:t>
                </a:r>
                <a14:m>
                  <m:oMath xmlns:m="http://schemas.openxmlformats.org/officeDocument/2006/math">
                    <m:sSubSup>
                      <m:sSubSupPr>
                        <m:ctrlPr>
                          <a:rPr lang="en-US" sz="1376" i="1">
                            <a:solidFill>
                              <a:srgbClr val="0000FF"/>
                            </a:solidFill>
                            <a:latin typeface="Cambria Math" panose="02040503050406030204" pitchFamily="18" charset="0"/>
                          </a:rPr>
                        </m:ctrlPr>
                      </m:sSubSupPr>
                      <m:e>
                        <m:r>
                          <a:rPr lang="en-US" sz="1376" i="1">
                            <a:solidFill>
                              <a:srgbClr val="0000FF"/>
                            </a:solidFill>
                            <a:latin typeface="Cambria Math" panose="02040503050406030204" pitchFamily="18" charset="0"/>
                          </a:rPr>
                          <m:t>𝐹</m:t>
                        </m:r>
                      </m:e>
                      <m:sub>
                        <m:r>
                          <a:rPr lang="en-US" sz="1376" i="1">
                            <a:solidFill>
                              <a:srgbClr val="0000FF"/>
                            </a:solidFill>
                            <a:latin typeface="Cambria Math" panose="02040503050406030204" pitchFamily="18" charset="0"/>
                          </a:rPr>
                          <m:t>𝐴</m:t>
                        </m:r>
                      </m:sub>
                      <m:sup>
                        <m:r>
                          <a:rPr lang="en-US" sz="1376" i="1">
                            <a:solidFill>
                              <a:srgbClr val="0000FF"/>
                            </a:solidFill>
                            <a:latin typeface="Cambria Math" panose="02040503050406030204" pitchFamily="18" charset="0"/>
                          </a:rPr>
                          <m:t>∗</m:t>
                        </m:r>
                      </m:sup>
                    </m:sSubSup>
                  </m:oMath>
                </a14:m>
                <a:endParaRPr lang="ar-AE" sz="1376" dirty="0">
                  <a:solidFill>
                    <a:srgbClr val="0000FF"/>
                  </a:solidFill>
                  <a:latin typeface="+mj-lt"/>
                </a:endParaRPr>
              </a:p>
            </p:txBody>
          </p:sp>
        </mc:Choice>
        <mc:Fallback xmlns="">
          <p:sp>
            <p:nvSpPr>
              <p:cNvPr id="220" name="Google Shape;63;p14">
                <a:extLst>
                  <a:ext uri="{FF2B5EF4-FFF2-40B4-BE49-F238E27FC236}">
                    <a16:creationId xmlns:a16="http://schemas.microsoft.com/office/drawing/2014/main" id="{55647228-05DE-7014-B994-0394C94220FA}"/>
                  </a:ext>
                </a:extLst>
              </p:cNvPr>
              <p:cNvSpPr txBox="1">
                <a:spLocks noRot="1" noChangeAspect="1" noMove="1" noResize="1" noEditPoints="1" noAdjustHandles="1" noChangeArrowheads="1" noChangeShapeType="1" noTextEdit="1"/>
              </p:cNvSpPr>
              <p:nvPr/>
            </p:nvSpPr>
            <p:spPr>
              <a:xfrm>
                <a:off x="3641872" y="4788880"/>
                <a:ext cx="1087546" cy="408070"/>
              </a:xfrm>
              <a:prstGeom prst="rect">
                <a:avLst/>
              </a:prstGeom>
              <a:blipFill>
                <a:blip r:embed="rId10"/>
                <a:stretch>
                  <a:fillRect l="-1117"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1" name="Google Shape;68;p14">
                <a:extLst>
                  <a:ext uri="{FF2B5EF4-FFF2-40B4-BE49-F238E27FC236}">
                    <a16:creationId xmlns:a16="http://schemas.microsoft.com/office/drawing/2014/main" id="{691A75FA-420D-6ECA-59CF-4FC9D0A586EA}"/>
                  </a:ext>
                </a:extLst>
              </p:cNvPr>
              <p:cNvSpPr txBox="1"/>
              <p:nvPr/>
            </p:nvSpPr>
            <p:spPr>
              <a:xfrm>
                <a:off x="6504023" y="4810189"/>
                <a:ext cx="1200160" cy="408070"/>
              </a:xfrm>
              <a:prstGeom prst="rect">
                <a:avLst/>
              </a:prstGeom>
              <a:noFill/>
              <a:ln>
                <a:noFill/>
              </a:ln>
            </p:spPr>
            <p:txBody>
              <a:bodyPr spcFirstLastPara="1" wrap="square" lIns="97223" tIns="97223" rIns="97223" bIns="97223" anchor="t" anchorCtr="0">
                <a:spAutoFit/>
              </a:bodyPr>
              <a:lstStyle/>
              <a:p>
                <a:r>
                  <a:rPr lang="en-US" sz="1376" dirty="0">
                    <a:solidFill>
                      <a:srgbClr val="FF0000"/>
                    </a:solidFill>
                    <a:latin typeface="+mj-lt"/>
                  </a:rPr>
                  <a:t>margin </a:t>
                </a:r>
                <a14:m>
                  <m:oMath xmlns:m="http://schemas.openxmlformats.org/officeDocument/2006/math">
                    <m:sSubSup>
                      <m:sSubSupPr>
                        <m:ctrlPr>
                          <a:rPr lang="en-US" sz="1376" i="1">
                            <a:solidFill>
                              <a:srgbClr val="FF0000"/>
                            </a:solidFill>
                            <a:latin typeface="Cambria Math" panose="02040503050406030204" pitchFamily="18" charset="0"/>
                          </a:rPr>
                        </m:ctrlPr>
                      </m:sSubSupPr>
                      <m:e>
                        <m:r>
                          <a:rPr lang="en-US" sz="1376" i="1">
                            <a:solidFill>
                              <a:srgbClr val="FF0000"/>
                            </a:solidFill>
                            <a:latin typeface="Cambria Math" panose="02040503050406030204" pitchFamily="18" charset="0"/>
                          </a:rPr>
                          <m:t>𝐹</m:t>
                        </m:r>
                      </m:e>
                      <m:sub>
                        <m:r>
                          <a:rPr lang="en-US" sz="1376" i="1">
                            <a:solidFill>
                              <a:srgbClr val="FF0000"/>
                            </a:solidFill>
                            <a:latin typeface="Cambria Math" panose="02040503050406030204" pitchFamily="18" charset="0"/>
                          </a:rPr>
                          <m:t>𝐵</m:t>
                        </m:r>
                      </m:sub>
                      <m:sup>
                        <m:r>
                          <a:rPr lang="en-US" sz="1376" i="1">
                            <a:solidFill>
                              <a:srgbClr val="FF0000"/>
                            </a:solidFill>
                            <a:latin typeface="Cambria Math" panose="02040503050406030204" pitchFamily="18" charset="0"/>
                          </a:rPr>
                          <m:t>∗</m:t>
                        </m:r>
                      </m:sup>
                    </m:sSubSup>
                  </m:oMath>
                </a14:m>
                <a:endParaRPr lang="ar-AE" sz="1376" dirty="0">
                  <a:solidFill>
                    <a:srgbClr val="FF0000"/>
                  </a:solidFill>
                  <a:latin typeface="+mj-lt"/>
                </a:endParaRPr>
              </a:p>
            </p:txBody>
          </p:sp>
        </mc:Choice>
        <mc:Fallback xmlns="">
          <p:sp>
            <p:nvSpPr>
              <p:cNvPr id="221" name="Google Shape;68;p14">
                <a:extLst>
                  <a:ext uri="{FF2B5EF4-FFF2-40B4-BE49-F238E27FC236}">
                    <a16:creationId xmlns:a16="http://schemas.microsoft.com/office/drawing/2014/main" id="{691A75FA-420D-6ECA-59CF-4FC9D0A586EA}"/>
                  </a:ext>
                </a:extLst>
              </p:cNvPr>
              <p:cNvSpPr txBox="1">
                <a:spLocks noRot="1" noChangeAspect="1" noMove="1" noResize="1" noEditPoints="1" noAdjustHandles="1" noChangeArrowheads="1" noChangeShapeType="1" noTextEdit="1"/>
              </p:cNvSpPr>
              <p:nvPr/>
            </p:nvSpPr>
            <p:spPr>
              <a:xfrm>
                <a:off x="6504023" y="4810189"/>
                <a:ext cx="1200160" cy="408070"/>
              </a:xfrm>
              <a:prstGeom prst="rect">
                <a:avLst/>
              </a:prstGeom>
              <a:blipFill>
                <a:blip r:embed="rId11"/>
                <a:stretch>
                  <a:fillRect l="-1015" b="-2985"/>
                </a:stretch>
              </a:blipFill>
              <a:ln>
                <a:noFill/>
              </a:ln>
            </p:spPr>
            <p:txBody>
              <a:bodyPr/>
              <a:lstStyle/>
              <a:p>
                <a:r>
                  <a:rPr lang="en-NL">
                    <a:noFill/>
                  </a:rPr>
                  <a:t> </a:t>
                </a:r>
              </a:p>
            </p:txBody>
          </p:sp>
        </mc:Fallback>
      </mc:AlternateContent>
      <p:sp>
        <p:nvSpPr>
          <p:cNvPr id="229" name="Google Shape;80;p14">
            <a:extLst>
              <a:ext uri="{FF2B5EF4-FFF2-40B4-BE49-F238E27FC236}">
                <a16:creationId xmlns:a16="http://schemas.microsoft.com/office/drawing/2014/main" id="{16876F19-73B5-8CF3-74F5-4130BBBE36C8}"/>
              </a:ext>
            </a:extLst>
          </p:cNvPr>
          <p:cNvSpPr txBox="1"/>
          <p:nvPr/>
        </p:nvSpPr>
        <p:spPr>
          <a:xfrm>
            <a:off x="5201591" y="4485690"/>
            <a:ext cx="479171" cy="408070"/>
          </a:xfrm>
          <a:prstGeom prst="rect">
            <a:avLst/>
          </a:prstGeom>
          <a:noFill/>
          <a:ln>
            <a:noFill/>
          </a:ln>
        </p:spPr>
        <p:txBody>
          <a:bodyPr spcFirstLastPara="1" wrap="square" lIns="97223" tIns="97223" rIns="97223" bIns="97223" anchor="t" anchorCtr="0">
            <a:spAutoFit/>
          </a:bodyPr>
          <a:lstStyle/>
          <a:p>
            <a:r>
              <a:rPr lang="en" sz="1376" i="1" dirty="0">
                <a:latin typeface="+mj-lt"/>
              </a:rPr>
              <a:t>fit</a:t>
            </a:r>
            <a:endParaRPr sz="1376" i="1" dirty="0">
              <a:latin typeface="+mj-lt"/>
            </a:endParaRPr>
          </a:p>
        </p:txBody>
      </p:sp>
      <p:cxnSp>
        <p:nvCxnSpPr>
          <p:cNvPr id="246" name="Google Shape;78;p14">
            <a:extLst>
              <a:ext uri="{FF2B5EF4-FFF2-40B4-BE49-F238E27FC236}">
                <a16:creationId xmlns:a16="http://schemas.microsoft.com/office/drawing/2014/main" id="{44AD3049-34BD-D992-8975-112473AEA34D}"/>
              </a:ext>
            </a:extLst>
          </p:cNvPr>
          <p:cNvCxnSpPr>
            <a:cxnSpLocks/>
          </p:cNvCxnSpPr>
          <p:nvPr/>
        </p:nvCxnSpPr>
        <p:spPr>
          <a:xfrm rot="5400000">
            <a:off x="4569679" y="4124024"/>
            <a:ext cx="621369" cy="491445"/>
          </a:xfrm>
          <a:prstGeom prst="bentConnector2">
            <a:avLst/>
          </a:prstGeom>
          <a:noFill/>
          <a:ln w="12700" cap="flat" cmpd="sng">
            <a:solidFill>
              <a:schemeClr val="tx1"/>
            </a:solidFill>
            <a:prstDash val="dash"/>
            <a:round/>
            <a:headEnd type="none" w="med" len="med"/>
            <a:tailEnd type="triangle" w="med" len="med"/>
          </a:ln>
        </p:spPr>
      </p:cxnSp>
      <p:cxnSp>
        <p:nvCxnSpPr>
          <p:cNvPr id="247" name="Google Shape;78;p14">
            <a:extLst>
              <a:ext uri="{FF2B5EF4-FFF2-40B4-BE49-F238E27FC236}">
                <a16:creationId xmlns:a16="http://schemas.microsoft.com/office/drawing/2014/main" id="{07452DD0-F1FF-87A7-3DBD-F3FF7C0B70E4}"/>
              </a:ext>
            </a:extLst>
          </p:cNvPr>
          <p:cNvCxnSpPr>
            <a:cxnSpLocks/>
          </p:cNvCxnSpPr>
          <p:nvPr/>
        </p:nvCxnSpPr>
        <p:spPr>
          <a:xfrm rot="16200000" flipH="1">
            <a:off x="5560581" y="4138511"/>
            <a:ext cx="621369" cy="491445"/>
          </a:xfrm>
          <a:prstGeom prst="bentConnector2">
            <a:avLst/>
          </a:prstGeom>
          <a:noFill/>
          <a:ln w="12700" cap="flat" cmpd="sng">
            <a:solidFill>
              <a:schemeClr val="tx1"/>
            </a:solidFill>
            <a:prstDash val="dash"/>
            <a:round/>
            <a:headEnd type="none" w="med" len="med"/>
            <a:tailEnd type="triangle" w="med" len="med"/>
          </a:ln>
        </p:spPr>
      </p:cxnSp>
      <p:sp>
        <p:nvSpPr>
          <p:cNvPr id="5" name="Rectangle: Rounded Corners 4">
            <a:extLst>
              <a:ext uri="{FF2B5EF4-FFF2-40B4-BE49-F238E27FC236}">
                <a16:creationId xmlns:a16="http://schemas.microsoft.com/office/drawing/2014/main" id="{729014D8-429E-71A5-13D8-CA03EF479F5F}"/>
              </a:ext>
            </a:extLst>
          </p:cNvPr>
          <p:cNvSpPr/>
          <p:nvPr/>
        </p:nvSpPr>
        <p:spPr>
          <a:xfrm>
            <a:off x="5446712" y="2408247"/>
            <a:ext cx="360399" cy="1593752"/>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Rounded Corners 5">
            <a:extLst>
              <a:ext uri="{FF2B5EF4-FFF2-40B4-BE49-F238E27FC236}">
                <a16:creationId xmlns:a16="http://schemas.microsoft.com/office/drawing/2014/main" id="{48CCB88A-93B0-05AD-F2A1-06F954A86B19}"/>
              </a:ext>
            </a:extLst>
          </p:cNvPr>
          <p:cNvSpPr/>
          <p:nvPr/>
        </p:nvSpPr>
        <p:spPr>
          <a:xfrm>
            <a:off x="4963987" y="2408247"/>
            <a:ext cx="360399" cy="1593752"/>
          </a:xfrm>
          <a:prstGeom prst="roundRect">
            <a:avLst/>
          </a:prstGeom>
          <a:noFill/>
          <a:ln w="349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83474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4CF7-C095-F26D-61E3-679288F07A74}"/>
              </a:ext>
            </a:extLst>
          </p:cNvPr>
          <p:cNvSpPr>
            <a:spLocks noGrp="1"/>
          </p:cNvSpPr>
          <p:nvPr>
            <p:ph type="title"/>
          </p:nvPr>
        </p:nvSpPr>
        <p:spPr/>
        <p:txBody>
          <a:bodyPr>
            <a:normAutofit fontScale="90000"/>
          </a:bodyPr>
          <a:lstStyle/>
          <a:p>
            <a:r>
              <a:rPr lang="en-US" dirty="0"/>
              <a:t>Background (How does the simulation work?)</a:t>
            </a:r>
            <a:endParaRPr lang="en-NL" i="1" dirty="0"/>
          </a:p>
        </p:txBody>
      </p:sp>
      <p:sp>
        <p:nvSpPr>
          <p:cNvPr id="3" name="Content Placeholder 2">
            <a:extLst>
              <a:ext uri="{FF2B5EF4-FFF2-40B4-BE49-F238E27FC236}">
                <a16:creationId xmlns:a16="http://schemas.microsoft.com/office/drawing/2014/main" id="{673452AA-4B68-DFBE-A19A-584C1D33216B}"/>
              </a:ext>
            </a:extLst>
          </p:cNvPr>
          <p:cNvSpPr>
            <a:spLocks noGrp="1"/>
          </p:cNvSpPr>
          <p:nvPr>
            <p:ph idx="1"/>
          </p:nvPr>
        </p:nvSpPr>
        <p:spPr>
          <a:xfrm>
            <a:off x="-1" y="864342"/>
            <a:ext cx="3126725" cy="5993658"/>
          </a:xfrm>
          <a:solidFill>
            <a:srgbClr val="2F5597"/>
          </a:solidFill>
        </p:spPr>
        <p:txBody>
          <a:bodyPr>
            <a:normAutofit/>
          </a:bodyPr>
          <a:lstStyle/>
          <a:p>
            <a:pPr marL="0" indent="0">
              <a:buNone/>
            </a:pPr>
            <a:br>
              <a:rPr lang="en-US" sz="2400" dirty="0">
                <a:solidFill>
                  <a:schemeClr val="bg1"/>
                </a:solidFill>
              </a:rPr>
            </a:br>
            <a:r>
              <a:rPr lang="en-US" sz="2400" dirty="0">
                <a:solidFill>
                  <a:schemeClr val="bg1"/>
                </a:solidFill>
              </a:rPr>
              <a:t>Components:</a:t>
            </a:r>
          </a:p>
          <a:p>
            <a:pPr marL="457200" indent="-457200">
              <a:buFont typeface="+mj-lt"/>
              <a:buAutoNum type="arabicPeriod"/>
            </a:pPr>
            <a:r>
              <a:rPr lang="en-US" sz="2000" dirty="0">
                <a:solidFill>
                  <a:schemeClr val="bg1"/>
                </a:solidFill>
              </a:rPr>
              <a:t>One </a:t>
            </a:r>
            <a:r>
              <a:rPr lang="en-US" sz="2000" b="1" dirty="0">
                <a:solidFill>
                  <a:schemeClr val="bg1"/>
                </a:solidFill>
              </a:rPr>
              <a:t>marginal</a:t>
            </a:r>
            <a:r>
              <a:rPr lang="en-US" sz="2000" dirty="0">
                <a:solidFill>
                  <a:schemeClr val="bg1"/>
                </a:solidFill>
              </a:rPr>
              <a:t> model for each system</a:t>
            </a:r>
            <a:br>
              <a:rPr lang="en-US" sz="2000" dirty="0">
                <a:solidFill>
                  <a:schemeClr val="bg1"/>
                </a:solidFill>
              </a:rPr>
            </a:br>
            <a:r>
              <a:rPr lang="en-US" sz="2000" dirty="0">
                <a:solidFill>
                  <a:schemeClr val="bg1"/>
                </a:solidFill>
              </a:rPr>
              <a:t>(which models the </a:t>
            </a:r>
            <a:r>
              <a:rPr lang="en-US" sz="2000" b="1" dirty="0">
                <a:solidFill>
                  <a:schemeClr val="bg1"/>
                </a:solidFill>
              </a:rPr>
              <a:t>individual</a:t>
            </a:r>
            <a:r>
              <a:rPr lang="en-US" sz="2000" dirty="0">
                <a:solidFill>
                  <a:schemeClr val="bg1"/>
                </a:solidFill>
              </a:rPr>
              <a:t> distribution of scores)</a:t>
            </a:r>
          </a:p>
          <a:p>
            <a:endParaRPr lang="en-US" sz="2000" dirty="0">
              <a:solidFill>
                <a:schemeClr val="bg1"/>
              </a:solidFill>
            </a:endParaRPr>
          </a:p>
          <a:p>
            <a:pPr marL="0" indent="0">
              <a:buNone/>
            </a:pPr>
            <a:endParaRPr lang="en-US" sz="1600" dirty="0">
              <a:solidFill>
                <a:schemeClr val="bg1"/>
              </a:solidFill>
            </a:endParaRPr>
          </a:p>
          <a:p>
            <a:pPr marL="0" indent="0">
              <a:buNone/>
            </a:pPr>
            <a:br>
              <a:rPr lang="en-US" sz="1600" dirty="0">
                <a:solidFill>
                  <a:schemeClr val="bg1"/>
                </a:solidFill>
              </a:rPr>
            </a:br>
            <a:endParaRPr lang="en-US" sz="1600" dirty="0">
              <a:solidFill>
                <a:schemeClr val="bg1"/>
              </a:solidFill>
            </a:endParaRPr>
          </a:p>
          <a:p>
            <a:pPr marL="0" indent="0">
              <a:buNone/>
            </a:pPr>
            <a:endParaRPr lang="en-US" sz="2000" dirty="0">
              <a:solidFill>
                <a:schemeClr val="bg1"/>
              </a:solidFill>
            </a:endParaRPr>
          </a:p>
        </p:txBody>
      </p:sp>
      <p:pic>
        <p:nvPicPr>
          <p:cNvPr id="213" name="Picture 212">
            <a:extLst>
              <a:ext uri="{FF2B5EF4-FFF2-40B4-BE49-F238E27FC236}">
                <a16:creationId xmlns:a16="http://schemas.microsoft.com/office/drawing/2014/main" id="{5678F1C8-8E9A-D487-878A-9EDE41FCD7FA}"/>
              </a:ext>
            </a:extLst>
          </p:cNvPr>
          <p:cNvPicPr>
            <a:picLocks noChangeAspect="1"/>
          </p:cNvPicPr>
          <p:nvPr/>
        </p:nvPicPr>
        <p:blipFill>
          <a:blip r:embed="rId3"/>
          <a:srcRect/>
          <a:stretch/>
        </p:blipFill>
        <p:spPr>
          <a:xfrm>
            <a:off x="6141050" y="4022074"/>
            <a:ext cx="1351056" cy="1351056"/>
          </a:xfrm>
          <a:prstGeom prst="rect">
            <a:avLst/>
          </a:prstGeom>
        </p:spPr>
      </p:pic>
      <p:pic>
        <p:nvPicPr>
          <p:cNvPr id="214" name="Picture 213">
            <a:extLst>
              <a:ext uri="{FF2B5EF4-FFF2-40B4-BE49-F238E27FC236}">
                <a16:creationId xmlns:a16="http://schemas.microsoft.com/office/drawing/2014/main" id="{8B13C8C4-2341-2C6B-DD9B-65EC62012C08}"/>
              </a:ext>
            </a:extLst>
          </p:cNvPr>
          <p:cNvPicPr>
            <a:picLocks noChangeAspect="1"/>
          </p:cNvPicPr>
          <p:nvPr/>
        </p:nvPicPr>
        <p:blipFill>
          <a:blip r:embed="rId4"/>
          <a:srcRect/>
          <a:stretch/>
        </p:blipFill>
        <p:spPr>
          <a:xfrm>
            <a:off x="3272376" y="4007225"/>
            <a:ext cx="1351056" cy="1351056"/>
          </a:xfrm>
          <a:prstGeom prst="rect">
            <a:avLst/>
          </a:prstGeom>
        </p:spPr>
      </p:pic>
      <mc:AlternateContent xmlns:mc="http://schemas.openxmlformats.org/markup-compatibility/2006" xmlns:a14="http://schemas.microsoft.com/office/drawing/2010/main">
        <mc:Choice Requires="a14">
          <p:sp>
            <p:nvSpPr>
              <p:cNvPr id="217" name="Google Shape;60;p14">
                <a:extLst>
                  <a:ext uri="{FF2B5EF4-FFF2-40B4-BE49-F238E27FC236}">
                    <a16:creationId xmlns:a16="http://schemas.microsoft.com/office/drawing/2014/main" id="{D3AA574C-1505-7706-DD6E-454CA2163D9B}"/>
                  </a:ext>
                </a:extLst>
              </p:cNvPr>
              <p:cNvSpPr txBox="1"/>
              <p:nvPr/>
            </p:nvSpPr>
            <p:spPr>
              <a:xfrm>
                <a:off x="3844809" y="2959591"/>
                <a:ext cx="1476752" cy="408070"/>
              </a:xfrm>
              <a:prstGeom prst="rect">
                <a:avLst/>
              </a:prstGeom>
              <a:noFill/>
              <a:ln>
                <a:noFill/>
              </a:ln>
            </p:spPr>
            <p:txBody>
              <a:bodyPr spcFirstLastPara="1" wrap="square" lIns="97223" tIns="97223" rIns="97223" bIns="97223" anchor="t" anchorCtr="0">
                <a:spAutoFit/>
              </a:bodyPr>
              <a:lstStyle/>
              <a:p>
                <a:r>
                  <a:rPr lang="en" sz="1376" dirty="0">
                    <a:latin typeface="+mj-lt"/>
                  </a:rPr>
                  <a:t>scores </a:t>
                </a:r>
                <a14:m>
                  <m:oMath xmlns:m="http://schemas.openxmlformats.org/officeDocument/2006/math">
                    <m:r>
                      <a:rPr lang="en" sz="1376" b="1" i="1" dirty="0">
                        <a:latin typeface="Cambria Math" panose="02040503050406030204" pitchFamily="18" charset="0"/>
                      </a:rPr>
                      <m:t>𝑿</m:t>
                    </m:r>
                    <m:r>
                      <a:rPr lang="en-US" sz="1376" b="1" i="1" dirty="0">
                        <a:latin typeface="Cambria Math" panose="02040503050406030204" pitchFamily="18" charset="0"/>
                      </a:rPr>
                      <m:t>=</m:t>
                    </m:r>
                  </m:oMath>
                </a14:m>
                <a:r>
                  <a:rPr lang="en" sz="1376" b="1" dirty="0">
                    <a:latin typeface="+mj-lt"/>
                  </a:rPr>
                  <a:t> </a:t>
                </a:r>
                <a:endParaRPr sz="1376" b="1" dirty="0">
                  <a:latin typeface="+mj-lt"/>
                </a:endParaRPr>
              </a:p>
            </p:txBody>
          </p:sp>
        </mc:Choice>
        <mc:Fallback xmlns="">
          <p:sp>
            <p:nvSpPr>
              <p:cNvPr id="217" name="Google Shape;60;p14">
                <a:extLst>
                  <a:ext uri="{FF2B5EF4-FFF2-40B4-BE49-F238E27FC236}">
                    <a16:creationId xmlns:a16="http://schemas.microsoft.com/office/drawing/2014/main" id="{D3AA574C-1505-7706-DD6E-454CA2163D9B}"/>
                  </a:ext>
                </a:extLst>
              </p:cNvPr>
              <p:cNvSpPr txBox="1">
                <a:spLocks noRot="1" noChangeAspect="1" noMove="1" noResize="1" noEditPoints="1" noAdjustHandles="1" noChangeArrowheads="1" noChangeShapeType="1" noTextEdit="1"/>
              </p:cNvSpPr>
              <p:nvPr/>
            </p:nvSpPr>
            <p:spPr>
              <a:xfrm>
                <a:off x="3844809" y="2959591"/>
                <a:ext cx="1476752" cy="408070"/>
              </a:xfrm>
              <a:prstGeom prst="rect">
                <a:avLst/>
              </a:prstGeom>
              <a:blipFill>
                <a:blip r:embed="rId8"/>
                <a:stretch>
                  <a:fillRect l="-826"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graphicFrame>
            <p:nvGraphicFramePr>
              <p:cNvPr id="218" name="Google Shape;61;p14">
                <a:extLst>
                  <a:ext uri="{FF2B5EF4-FFF2-40B4-BE49-F238E27FC236}">
                    <a16:creationId xmlns:a16="http://schemas.microsoft.com/office/drawing/2014/main" id="{F04790F9-1ABE-733B-6C52-ACA291B454A7}"/>
                  </a:ext>
                </a:extLst>
              </p:cNvPr>
              <p:cNvGraphicFramePr/>
              <p:nvPr/>
            </p:nvGraphicFramePr>
            <p:xfrm>
              <a:off x="4887848" y="2360352"/>
              <a:ext cx="980179" cy="1671844"/>
            </p:xfrm>
            <a:graphic>
              <a:graphicData uri="http://schemas.openxmlformats.org/drawingml/2006/table">
                <a:tbl>
                  <a:tblPr>
                    <a:noFill/>
                  </a:tblPr>
                  <a:tblGrid>
                    <a:gridCol w="515860">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1</m:t>
                                    </m:r>
                                  </m:sub>
                                </m:sSub>
                              </m:oMath>
                            </m:oMathPara>
                          </a14:m>
                          <a:endParaRPr sz="1400" dirty="0">
                            <a:solidFill>
                              <a:srgbClr val="0000FF"/>
                            </a:solidFill>
                            <a:latin typeface="+mj-lt"/>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1</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0"/>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2</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2</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𝐴𝑛</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𝐵𝑛</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3"/>
                      </a:ext>
                    </a:extLst>
                  </a:tr>
                </a:tbl>
              </a:graphicData>
            </a:graphic>
          </p:graphicFrame>
        </mc:Choice>
        <mc:Fallback xmlns="">
          <p:graphicFrame>
            <p:nvGraphicFramePr>
              <p:cNvPr id="218" name="Google Shape;61;p14">
                <a:extLst>
                  <a:ext uri="{FF2B5EF4-FFF2-40B4-BE49-F238E27FC236}">
                    <a16:creationId xmlns:a16="http://schemas.microsoft.com/office/drawing/2014/main" id="{F04790F9-1ABE-733B-6C52-ACA291B454A7}"/>
                  </a:ext>
                </a:extLst>
              </p:cNvPr>
              <p:cNvGraphicFramePr/>
              <p:nvPr/>
            </p:nvGraphicFramePr>
            <p:xfrm>
              <a:off x="4887848" y="2360352"/>
              <a:ext cx="980179" cy="1671844"/>
            </p:xfrm>
            <a:graphic>
              <a:graphicData uri="http://schemas.openxmlformats.org/drawingml/2006/table">
                <a:tbl>
                  <a:tblPr>
                    <a:noFill/>
                  </a:tblPr>
                  <a:tblGrid>
                    <a:gridCol w="515860">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endParaRPr lang="en-NL"/>
                        </a:p>
                      </a:txBody>
                      <a:tcPr marL="97223" marR="97223" marT="97223" marB="97223">
                        <a:blipFill>
                          <a:blip r:embed="rId9"/>
                          <a:stretch>
                            <a:fillRect l="-1176" t="-1449" r="-92941" b="-301449"/>
                          </a:stretch>
                        </a:blipFill>
                      </a:tcPr>
                    </a:tc>
                    <a:tc>
                      <a:txBody>
                        <a:bodyPr/>
                        <a:lstStyle/>
                        <a:p>
                          <a:endParaRPr lang="en-NL"/>
                        </a:p>
                      </a:txBody>
                      <a:tcPr marL="97223" marR="97223" marT="97223" marB="97223">
                        <a:blipFill>
                          <a:blip r:embed="rId9"/>
                          <a:stretch>
                            <a:fillRect l="-111688" t="-1449" r="-2597" b="-301449"/>
                          </a:stretch>
                        </a:blipFill>
                      </a:tcPr>
                    </a:tc>
                    <a:extLst>
                      <a:ext uri="{0D108BD9-81ED-4DB2-BD59-A6C34878D82A}">
                        <a16:rowId xmlns:a16="http://schemas.microsoft.com/office/drawing/2014/main" val="10000"/>
                      </a:ext>
                    </a:extLst>
                  </a:tr>
                  <a:tr h="417961">
                    <a:tc>
                      <a:txBody>
                        <a:bodyPr/>
                        <a:lstStyle/>
                        <a:p>
                          <a:endParaRPr lang="en-NL"/>
                        </a:p>
                      </a:txBody>
                      <a:tcPr marL="97223" marR="97223" marT="97223" marB="97223">
                        <a:blipFill>
                          <a:blip r:embed="rId9"/>
                          <a:stretch>
                            <a:fillRect l="-1176" t="-101449" r="-92941" b="-201449"/>
                          </a:stretch>
                        </a:blipFill>
                      </a:tcPr>
                    </a:tc>
                    <a:tc>
                      <a:txBody>
                        <a:bodyPr/>
                        <a:lstStyle/>
                        <a:p>
                          <a:endParaRPr lang="en-NL"/>
                        </a:p>
                      </a:txBody>
                      <a:tcPr marL="97223" marR="97223" marT="97223" marB="97223">
                        <a:blipFill>
                          <a:blip r:embed="rId9"/>
                          <a:stretch>
                            <a:fillRect l="-111688" t="-101449" r="-2597" b="-201449"/>
                          </a:stretch>
                        </a:blipFill>
                      </a:tcPr>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endParaRPr lang="en-NL"/>
                        </a:p>
                      </a:txBody>
                      <a:tcPr marL="97223" marR="97223" marT="97223" marB="97223">
                        <a:blipFill>
                          <a:blip r:embed="rId9"/>
                          <a:stretch>
                            <a:fillRect l="-1176" t="-300000" r="-92941" b="-2899"/>
                          </a:stretch>
                        </a:blipFill>
                      </a:tcPr>
                    </a:tc>
                    <a:tc>
                      <a:txBody>
                        <a:bodyPr/>
                        <a:lstStyle/>
                        <a:p>
                          <a:endParaRPr lang="en-NL"/>
                        </a:p>
                      </a:txBody>
                      <a:tcPr marL="97223" marR="97223" marT="97223" marB="97223">
                        <a:blipFill>
                          <a:blip r:embed="rId9"/>
                          <a:stretch>
                            <a:fillRect l="-111688" t="-300000" r="-2597" b="-2899"/>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220" name="Google Shape;63;p14">
                <a:extLst>
                  <a:ext uri="{FF2B5EF4-FFF2-40B4-BE49-F238E27FC236}">
                    <a16:creationId xmlns:a16="http://schemas.microsoft.com/office/drawing/2014/main" id="{55647228-05DE-7014-B994-0394C94220FA}"/>
                  </a:ext>
                </a:extLst>
              </p:cNvPr>
              <p:cNvSpPr txBox="1"/>
              <p:nvPr/>
            </p:nvSpPr>
            <p:spPr>
              <a:xfrm>
                <a:off x="3641872" y="4788880"/>
                <a:ext cx="1087546" cy="408070"/>
              </a:xfrm>
              <a:prstGeom prst="rect">
                <a:avLst/>
              </a:prstGeom>
              <a:noFill/>
              <a:ln>
                <a:noFill/>
              </a:ln>
            </p:spPr>
            <p:txBody>
              <a:bodyPr spcFirstLastPara="1" wrap="square" lIns="97223" tIns="97223" rIns="97223" bIns="97223" anchor="t" anchorCtr="0">
                <a:spAutoFit/>
              </a:bodyPr>
              <a:lstStyle/>
              <a:p>
                <a:r>
                  <a:rPr lang="en-US" sz="1376" dirty="0">
                    <a:solidFill>
                      <a:srgbClr val="0000FF"/>
                    </a:solidFill>
                    <a:latin typeface="+mj-lt"/>
                  </a:rPr>
                  <a:t>margin </a:t>
                </a:r>
                <a14:m>
                  <m:oMath xmlns:m="http://schemas.openxmlformats.org/officeDocument/2006/math">
                    <m:sSubSup>
                      <m:sSubSupPr>
                        <m:ctrlPr>
                          <a:rPr lang="en-US" sz="1376" i="1">
                            <a:solidFill>
                              <a:srgbClr val="0000FF"/>
                            </a:solidFill>
                            <a:latin typeface="Cambria Math" panose="02040503050406030204" pitchFamily="18" charset="0"/>
                          </a:rPr>
                        </m:ctrlPr>
                      </m:sSubSupPr>
                      <m:e>
                        <m:r>
                          <a:rPr lang="en-US" sz="1376" i="1">
                            <a:solidFill>
                              <a:srgbClr val="0000FF"/>
                            </a:solidFill>
                            <a:latin typeface="Cambria Math" panose="02040503050406030204" pitchFamily="18" charset="0"/>
                          </a:rPr>
                          <m:t>𝐹</m:t>
                        </m:r>
                      </m:e>
                      <m:sub>
                        <m:r>
                          <a:rPr lang="en-US" sz="1376" i="1">
                            <a:solidFill>
                              <a:srgbClr val="0000FF"/>
                            </a:solidFill>
                            <a:latin typeface="Cambria Math" panose="02040503050406030204" pitchFamily="18" charset="0"/>
                          </a:rPr>
                          <m:t>𝐴</m:t>
                        </m:r>
                      </m:sub>
                      <m:sup>
                        <m:r>
                          <a:rPr lang="en-US" sz="1376" i="1">
                            <a:solidFill>
                              <a:srgbClr val="0000FF"/>
                            </a:solidFill>
                            <a:latin typeface="Cambria Math" panose="02040503050406030204" pitchFamily="18" charset="0"/>
                          </a:rPr>
                          <m:t>∗</m:t>
                        </m:r>
                      </m:sup>
                    </m:sSubSup>
                  </m:oMath>
                </a14:m>
                <a:endParaRPr lang="ar-AE" sz="1376" dirty="0">
                  <a:solidFill>
                    <a:srgbClr val="0000FF"/>
                  </a:solidFill>
                  <a:latin typeface="+mj-lt"/>
                </a:endParaRPr>
              </a:p>
            </p:txBody>
          </p:sp>
        </mc:Choice>
        <mc:Fallback xmlns="">
          <p:sp>
            <p:nvSpPr>
              <p:cNvPr id="220" name="Google Shape;63;p14">
                <a:extLst>
                  <a:ext uri="{FF2B5EF4-FFF2-40B4-BE49-F238E27FC236}">
                    <a16:creationId xmlns:a16="http://schemas.microsoft.com/office/drawing/2014/main" id="{55647228-05DE-7014-B994-0394C94220FA}"/>
                  </a:ext>
                </a:extLst>
              </p:cNvPr>
              <p:cNvSpPr txBox="1">
                <a:spLocks noRot="1" noChangeAspect="1" noMove="1" noResize="1" noEditPoints="1" noAdjustHandles="1" noChangeArrowheads="1" noChangeShapeType="1" noTextEdit="1"/>
              </p:cNvSpPr>
              <p:nvPr/>
            </p:nvSpPr>
            <p:spPr>
              <a:xfrm>
                <a:off x="3641872" y="4788880"/>
                <a:ext cx="1087546" cy="408070"/>
              </a:xfrm>
              <a:prstGeom prst="rect">
                <a:avLst/>
              </a:prstGeom>
              <a:blipFill>
                <a:blip r:embed="rId10"/>
                <a:stretch>
                  <a:fillRect l="-1117"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1" name="Google Shape;68;p14">
                <a:extLst>
                  <a:ext uri="{FF2B5EF4-FFF2-40B4-BE49-F238E27FC236}">
                    <a16:creationId xmlns:a16="http://schemas.microsoft.com/office/drawing/2014/main" id="{691A75FA-420D-6ECA-59CF-4FC9D0A586EA}"/>
                  </a:ext>
                </a:extLst>
              </p:cNvPr>
              <p:cNvSpPr txBox="1"/>
              <p:nvPr/>
            </p:nvSpPr>
            <p:spPr>
              <a:xfrm>
                <a:off x="6504023" y="4810189"/>
                <a:ext cx="1200160" cy="408070"/>
              </a:xfrm>
              <a:prstGeom prst="rect">
                <a:avLst/>
              </a:prstGeom>
              <a:noFill/>
              <a:ln>
                <a:noFill/>
              </a:ln>
            </p:spPr>
            <p:txBody>
              <a:bodyPr spcFirstLastPara="1" wrap="square" lIns="97223" tIns="97223" rIns="97223" bIns="97223" anchor="t" anchorCtr="0">
                <a:spAutoFit/>
              </a:bodyPr>
              <a:lstStyle/>
              <a:p>
                <a:r>
                  <a:rPr lang="en-US" sz="1376" dirty="0">
                    <a:solidFill>
                      <a:srgbClr val="FF0000"/>
                    </a:solidFill>
                    <a:latin typeface="+mj-lt"/>
                  </a:rPr>
                  <a:t>margin </a:t>
                </a:r>
                <a14:m>
                  <m:oMath xmlns:m="http://schemas.openxmlformats.org/officeDocument/2006/math">
                    <m:sSubSup>
                      <m:sSubSupPr>
                        <m:ctrlPr>
                          <a:rPr lang="en-US" sz="1376" i="1">
                            <a:solidFill>
                              <a:srgbClr val="FF0000"/>
                            </a:solidFill>
                            <a:latin typeface="Cambria Math" panose="02040503050406030204" pitchFamily="18" charset="0"/>
                          </a:rPr>
                        </m:ctrlPr>
                      </m:sSubSupPr>
                      <m:e>
                        <m:r>
                          <a:rPr lang="en-US" sz="1376" i="1">
                            <a:solidFill>
                              <a:srgbClr val="FF0000"/>
                            </a:solidFill>
                            <a:latin typeface="Cambria Math" panose="02040503050406030204" pitchFamily="18" charset="0"/>
                          </a:rPr>
                          <m:t>𝐹</m:t>
                        </m:r>
                      </m:e>
                      <m:sub>
                        <m:r>
                          <a:rPr lang="en-US" sz="1376" i="1">
                            <a:solidFill>
                              <a:srgbClr val="FF0000"/>
                            </a:solidFill>
                            <a:latin typeface="Cambria Math" panose="02040503050406030204" pitchFamily="18" charset="0"/>
                          </a:rPr>
                          <m:t>𝐵</m:t>
                        </m:r>
                      </m:sub>
                      <m:sup>
                        <m:r>
                          <a:rPr lang="en-US" sz="1376" i="1">
                            <a:solidFill>
                              <a:srgbClr val="FF0000"/>
                            </a:solidFill>
                            <a:latin typeface="Cambria Math" panose="02040503050406030204" pitchFamily="18" charset="0"/>
                          </a:rPr>
                          <m:t>∗</m:t>
                        </m:r>
                      </m:sup>
                    </m:sSubSup>
                  </m:oMath>
                </a14:m>
                <a:endParaRPr lang="ar-AE" sz="1376" dirty="0">
                  <a:solidFill>
                    <a:srgbClr val="FF0000"/>
                  </a:solidFill>
                  <a:latin typeface="+mj-lt"/>
                </a:endParaRPr>
              </a:p>
            </p:txBody>
          </p:sp>
        </mc:Choice>
        <mc:Fallback xmlns="">
          <p:sp>
            <p:nvSpPr>
              <p:cNvPr id="221" name="Google Shape;68;p14">
                <a:extLst>
                  <a:ext uri="{FF2B5EF4-FFF2-40B4-BE49-F238E27FC236}">
                    <a16:creationId xmlns:a16="http://schemas.microsoft.com/office/drawing/2014/main" id="{691A75FA-420D-6ECA-59CF-4FC9D0A586EA}"/>
                  </a:ext>
                </a:extLst>
              </p:cNvPr>
              <p:cNvSpPr txBox="1">
                <a:spLocks noRot="1" noChangeAspect="1" noMove="1" noResize="1" noEditPoints="1" noAdjustHandles="1" noChangeArrowheads="1" noChangeShapeType="1" noTextEdit="1"/>
              </p:cNvSpPr>
              <p:nvPr/>
            </p:nvSpPr>
            <p:spPr>
              <a:xfrm>
                <a:off x="6504023" y="4810189"/>
                <a:ext cx="1200160" cy="408070"/>
              </a:xfrm>
              <a:prstGeom prst="rect">
                <a:avLst/>
              </a:prstGeom>
              <a:blipFill>
                <a:blip r:embed="rId11"/>
                <a:stretch>
                  <a:fillRect l="-1015" b="-2985"/>
                </a:stretch>
              </a:blipFill>
              <a:ln>
                <a:noFill/>
              </a:ln>
            </p:spPr>
            <p:txBody>
              <a:bodyPr/>
              <a:lstStyle/>
              <a:p>
                <a:r>
                  <a:rPr lang="en-NL">
                    <a:noFill/>
                  </a:rPr>
                  <a:t> </a:t>
                </a:r>
              </a:p>
            </p:txBody>
          </p:sp>
        </mc:Fallback>
      </mc:AlternateContent>
      <p:sp>
        <p:nvSpPr>
          <p:cNvPr id="229" name="Google Shape;80;p14">
            <a:extLst>
              <a:ext uri="{FF2B5EF4-FFF2-40B4-BE49-F238E27FC236}">
                <a16:creationId xmlns:a16="http://schemas.microsoft.com/office/drawing/2014/main" id="{16876F19-73B5-8CF3-74F5-4130BBBE36C8}"/>
              </a:ext>
            </a:extLst>
          </p:cNvPr>
          <p:cNvSpPr txBox="1"/>
          <p:nvPr/>
        </p:nvSpPr>
        <p:spPr>
          <a:xfrm>
            <a:off x="5201591" y="4485690"/>
            <a:ext cx="479171" cy="408070"/>
          </a:xfrm>
          <a:prstGeom prst="rect">
            <a:avLst/>
          </a:prstGeom>
          <a:noFill/>
          <a:ln>
            <a:noFill/>
          </a:ln>
        </p:spPr>
        <p:txBody>
          <a:bodyPr spcFirstLastPara="1" wrap="square" lIns="97223" tIns="97223" rIns="97223" bIns="97223" anchor="t" anchorCtr="0">
            <a:spAutoFit/>
          </a:bodyPr>
          <a:lstStyle/>
          <a:p>
            <a:r>
              <a:rPr lang="en" sz="1376" i="1" dirty="0">
                <a:latin typeface="+mj-lt"/>
              </a:rPr>
              <a:t>fit</a:t>
            </a:r>
            <a:endParaRPr sz="1376" i="1" dirty="0">
              <a:latin typeface="+mj-lt"/>
            </a:endParaRPr>
          </a:p>
        </p:txBody>
      </p:sp>
      <p:cxnSp>
        <p:nvCxnSpPr>
          <p:cNvPr id="246" name="Google Shape;78;p14">
            <a:extLst>
              <a:ext uri="{FF2B5EF4-FFF2-40B4-BE49-F238E27FC236}">
                <a16:creationId xmlns:a16="http://schemas.microsoft.com/office/drawing/2014/main" id="{44AD3049-34BD-D992-8975-112473AEA34D}"/>
              </a:ext>
            </a:extLst>
          </p:cNvPr>
          <p:cNvCxnSpPr>
            <a:cxnSpLocks/>
          </p:cNvCxnSpPr>
          <p:nvPr/>
        </p:nvCxnSpPr>
        <p:spPr>
          <a:xfrm rot="5400000">
            <a:off x="4569679" y="4124024"/>
            <a:ext cx="621369" cy="491445"/>
          </a:xfrm>
          <a:prstGeom prst="bentConnector2">
            <a:avLst/>
          </a:prstGeom>
          <a:noFill/>
          <a:ln w="12700" cap="flat" cmpd="sng">
            <a:solidFill>
              <a:schemeClr val="tx1"/>
            </a:solidFill>
            <a:prstDash val="dash"/>
            <a:round/>
            <a:headEnd type="none" w="med" len="med"/>
            <a:tailEnd type="triangle" w="med" len="med"/>
          </a:ln>
        </p:spPr>
      </p:cxnSp>
      <p:cxnSp>
        <p:nvCxnSpPr>
          <p:cNvPr id="247" name="Google Shape;78;p14">
            <a:extLst>
              <a:ext uri="{FF2B5EF4-FFF2-40B4-BE49-F238E27FC236}">
                <a16:creationId xmlns:a16="http://schemas.microsoft.com/office/drawing/2014/main" id="{07452DD0-F1FF-87A7-3DBD-F3FF7C0B70E4}"/>
              </a:ext>
            </a:extLst>
          </p:cNvPr>
          <p:cNvCxnSpPr>
            <a:cxnSpLocks/>
          </p:cNvCxnSpPr>
          <p:nvPr/>
        </p:nvCxnSpPr>
        <p:spPr>
          <a:xfrm rot="16200000" flipH="1">
            <a:off x="5560581" y="4138511"/>
            <a:ext cx="621369" cy="491445"/>
          </a:xfrm>
          <a:prstGeom prst="bentConnector2">
            <a:avLst/>
          </a:prstGeom>
          <a:noFill/>
          <a:ln w="12700" cap="flat" cmpd="sng">
            <a:solidFill>
              <a:schemeClr val="tx1"/>
            </a:solidFill>
            <a:prstDash val="dash"/>
            <a:round/>
            <a:headEnd type="none" w="med" len="med"/>
            <a:tailEnd type="triangle" w="med" len="med"/>
          </a:ln>
        </p:spPr>
      </p:cxnSp>
      <p:sp>
        <p:nvSpPr>
          <p:cNvPr id="5" name="Rectangle: Rounded Corners 4">
            <a:extLst>
              <a:ext uri="{FF2B5EF4-FFF2-40B4-BE49-F238E27FC236}">
                <a16:creationId xmlns:a16="http://schemas.microsoft.com/office/drawing/2014/main" id="{729014D8-429E-71A5-13D8-CA03EF479F5F}"/>
              </a:ext>
            </a:extLst>
          </p:cNvPr>
          <p:cNvSpPr/>
          <p:nvPr/>
        </p:nvSpPr>
        <p:spPr>
          <a:xfrm>
            <a:off x="5446712" y="2408247"/>
            <a:ext cx="360399" cy="1593752"/>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Rounded Corners 5">
            <a:extLst>
              <a:ext uri="{FF2B5EF4-FFF2-40B4-BE49-F238E27FC236}">
                <a16:creationId xmlns:a16="http://schemas.microsoft.com/office/drawing/2014/main" id="{48CCB88A-93B0-05AD-F2A1-06F954A86B19}"/>
              </a:ext>
            </a:extLst>
          </p:cNvPr>
          <p:cNvSpPr/>
          <p:nvPr/>
        </p:nvSpPr>
        <p:spPr>
          <a:xfrm>
            <a:off x="4963987" y="2408247"/>
            <a:ext cx="360399" cy="1593752"/>
          </a:xfrm>
          <a:prstGeom prst="roundRect">
            <a:avLst/>
          </a:prstGeom>
          <a:noFill/>
          <a:ln w="349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 name="TextBox 3">
            <a:extLst>
              <a:ext uri="{FF2B5EF4-FFF2-40B4-BE49-F238E27FC236}">
                <a16:creationId xmlns:a16="http://schemas.microsoft.com/office/drawing/2014/main" id="{75923E21-9463-DCFA-F9A5-DA1DC361A4C5}"/>
              </a:ext>
            </a:extLst>
          </p:cNvPr>
          <p:cNvSpPr txBox="1"/>
          <p:nvPr/>
        </p:nvSpPr>
        <p:spPr>
          <a:xfrm>
            <a:off x="3525759" y="6139543"/>
            <a:ext cx="1559719" cy="369332"/>
          </a:xfrm>
          <a:prstGeom prst="rect">
            <a:avLst/>
          </a:prstGeom>
          <a:noFill/>
        </p:spPr>
        <p:txBody>
          <a:bodyPr wrap="square" rtlCol="0">
            <a:spAutoFit/>
          </a:bodyPr>
          <a:lstStyle/>
          <a:p>
            <a:r>
              <a:rPr lang="en-US" dirty="0">
                <a:solidFill>
                  <a:srgbClr val="0000FF"/>
                </a:solidFill>
              </a:rPr>
              <a:t>normal</a:t>
            </a:r>
          </a:p>
        </p:txBody>
      </p:sp>
      <p:sp>
        <p:nvSpPr>
          <p:cNvPr id="7" name="TextBox 6">
            <a:extLst>
              <a:ext uri="{FF2B5EF4-FFF2-40B4-BE49-F238E27FC236}">
                <a16:creationId xmlns:a16="http://schemas.microsoft.com/office/drawing/2014/main" id="{C9146B04-A850-C019-2AB2-18B53D87E6CA}"/>
              </a:ext>
            </a:extLst>
          </p:cNvPr>
          <p:cNvSpPr txBox="1"/>
          <p:nvPr/>
        </p:nvSpPr>
        <p:spPr>
          <a:xfrm>
            <a:off x="6464430" y="6129256"/>
            <a:ext cx="754743" cy="369332"/>
          </a:xfrm>
          <a:prstGeom prst="rect">
            <a:avLst/>
          </a:prstGeom>
          <a:noFill/>
        </p:spPr>
        <p:txBody>
          <a:bodyPr wrap="square" rtlCol="0">
            <a:spAutoFit/>
          </a:bodyPr>
          <a:lstStyle/>
          <a:p>
            <a:r>
              <a:rPr lang="en-US" dirty="0">
                <a:solidFill>
                  <a:srgbClr val="FF0000"/>
                </a:solidFill>
              </a:rPr>
              <a:t>beta</a:t>
            </a:r>
          </a:p>
        </p:txBody>
      </p:sp>
      <p:cxnSp>
        <p:nvCxnSpPr>
          <p:cNvPr id="9" name="Straight Arrow Connector 8">
            <a:extLst>
              <a:ext uri="{FF2B5EF4-FFF2-40B4-BE49-F238E27FC236}">
                <a16:creationId xmlns:a16="http://schemas.microsoft.com/office/drawing/2014/main" id="{A36466B1-8EC3-11A9-0447-09DFED005844}"/>
              </a:ext>
            </a:extLst>
          </p:cNvPr>
          <p:cNvCxnSpPr>
            <a:stCxn id="214" idx="2"/>
          </p:cNvCxnSpPr>
          <p:nvPr/>
        </p:nvCxnSpPr>
        <p:spPr>
          <a:xfrm>
            <a:off x="3947904" y="5358281"/>
            <a:ext cx="0" cy="7709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21DE55-3F37-5A5C-E86F-24BF4DF425D4}"/>
              </a:ext>
            </a:extLst>
          </p:cNvPr>
          <p:cNvCxnSpPr/>
          <p:nvPr/>
        </p:nvCxnSpPr>
        <p:spPr>
          <a:xfrm>
            <a:off x="6780311" y="5368568"/>
            <a:ext cx="0" cy="7709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794B5BA2-F25C-7EA5-182E-FCC238102510}"/>
              </a:ext>
            </a:extLst>
          </p:cNvPr>
          <p:cNvSpPr txBox="1">
            <a:spLocks/>
          </p:cNvSpPr>
          <p:nvPr/>
        </p:nvSpPr>
        <p:spPr>
          <a:xfrm>
            <a:off x="-1339" y="4485690"/>
            <a:ext cx="3126725" cy="2370462"/>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rPr>
              <a:t>Flexibility</a:t>
            </a:r>
          </a:p>
          <a:p>
            <a:r>
              <a:rPr lang="en-US" sz="2000" dirty="0">
                <a:solidFill>
                  <a:schemeClr val="bg1"/>
                </a:solidFill>
              </a:rPr>
              <a:t>Each margin can be modeled by a different distribution family</a:t>
            </a:r>
          </a:p>
          <a:p>
            <a:pPr marL="0" indent="0">
              <a:buFont typeface="Arial" panose="020B0604020202020204" pitchFamily="34" charset="0"/>
              <a:buNone/>
            </a:pPr>
            <a:endParaRPr lang="en-US" sz="2000" dirty="0">
              <a:solidFill>
                <a:schemeClr val="bg1"/>
              </a:solidFill>
            </a:endParaRPr>
          </a:p>
        </p:txBody>
      </p:sp>
    </p:spTree>
    <p:extLst>
      <p:ext uri="{BB962C8B-B14F-4D97-AF65-F5344CB8AC3E}">
        <p14:creationId xmlns:p14="http://schemas.microsoft.com/office/powerpoint/2010/main" val="866249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4CF7-C095-F26D-61E3-679288F07A74}"/>
              </a:ext>
            </a:extLst>
          </p:cNvPr>
          <p:cNvSpPr>
            <a:spLocks noGrp="1"/>
          </p:cNvSpPr>
          <p:nvPr>
            <p:ph type="title"/>
          </p:nvPr>
        </p:nvSpPr>
        <p:spPr/>
        <p:txBody>
          <a:bodyPr>
            <a:normAutofit fontScale="90000"/>
          </a:bodyPr>
          <a:lstStyle/>
          <a:p>
            <a:r>
              <a:rPr lang="en-US" dirty="0"/>
              <a:t>Background (How does the simulation work?)</a:t>
            </a:r>
            <a:endParaRPr lang="en-NL" i="1" dirty="0"/>
          </a:p>
        </p:txBody>
      </p:sp>
      <p:sp>
        <p:nvSpPr>
          <p:cNvPr id="3" name="Content Placeholder 2">
            <a:extLst>
              <a:ext uri="{FF2B5EF4-FFF2-40B4-BE49-F238E27FC236}">
                <a16:creationId xmlns:a16="http://schemas.microsoft.com/office/drawing/2014/main" id="{673452AA-4B68-DFBE-A19A-584C1D33216B}"/>
              </a:ext>
            </a:extLst>
          </p:cNvPr>
          <p:cNvSpPr>
            <a:spLocks noGrp="1"/>
          </p:cNvSpPr>
          <p:nvPr>
            <p:ph idx="1"/>
          </p:nvPr>
        </p:nvSpPr>
        <p:spPr>
          <a:xfrm>
            <a:off x="-1" y="864342"/>
            <a:ext cx="3126725" cy="5993658"/>
          </a:xfrm>
          <a:solidFill>
            <a:srgbClr val="2F5597"/>
          </a:solidFill>
        </p:spPr>
        <p:txBody>
          <a:bodyPr>
            <a:normAutofit/>
          </a:bodyPr>
          <a:lstStyle/>
          <a:p>
            <a:pPr marL="0" indent="0">
              <a:buNone/>
            </a:pPr>
            <a:br>
              <a:rPr lang="en-US" sz="2400" dirty="0">
                <a:solidFill>
                  <a:schemeClr val="bg1"/>
                </a:solidFill>
              </a:rPr>
            </a:br>
            <a:r>
              <a:rPr lang="en-US" sz="2400" dirty="0">
                <a:solidFill>
                  <a:schemeClr val="bg1"/>
                </a:solidFill>
              </a:rPr>
              <a:t>Components:</a:t>
            </a:r>
          </a:p>
          <a:p>
            <a:pPr marL="457200" indent="-457200">
              <a:buFont typeface="+mj-lt"/>
              <a:buAutoNum type="arabicPeriod"/>
            </a:pPr>
            <a:r>
              <a:rPr lang="en-US" sz="2000" dirty="0">
                <a:solidFill>
                  <a:schemeClr val="bg1"/>
                </a:solidFill>
              </a:rPr>
              <a:t>One </a:t>
            </a:r>
            <a:r>
              <a:rPr lang="en-US" sz="2000" b="1" dirty="0">
                <a:solidFill>
                  <a:schemeClr val="bg1"/>
                </a:solidFill>
              </a:rPr>
              <a:t>marginal</a:t>
            </a:r>
            <a:r>
              <a:rPr lang="en-US" sz="2000" dirty="0">
                <a:solidFill>
                  <a:schemeClr val="bg1"/>
                </a:solidFill>
              </a:rPr>
              <a:t> model for each system</a:t>
            </a:r>
            <a:br>
              <a:rPr lang="en-US" sz="2000" dirty="0">
                <a:solidFill>
                  <a:schemeClr val="bg1"/>
                </a:solidFill>
              </a:rPr>
            </a:br>
            <a:r>
              <a:rPr lang="en-US" sz="2000" dirty="0">
                <a:solidFill>
                  <a:schemeClr val="bg1"/>
                </a:solidFill>
              </a:rPr>
              <a:t>(which models the </a:t>
            </a:r>
            <a:r>
              <a:rPr lang="en-US" sz="2000" b="1" dirty="0">
                <a:solidFill>
                  <a:schemeClr val="bg1"/>
                </a:solidFill>
              </a:rPr>
              <a:t>individual</a:t>
            </a:r>
            <a:r>
              <a:rPr lang="en-US" sz="2000" dirty="0">
                <a:solidFill>
                  <a:schemeClr val="bg1"/>
                </a:solidFill>
              </a:rPr>
              <a:t> distribution of scores)</a:t>
            </a:r>
          </a:p>
          <a:p>
            <a:pPr marL="457200" indent="-457200">
              <a:buFont typeface="+mj-lt"/>
              <a:buAutoNum type="arabicPeriod"/>
            </a:pPr>
            <a:r>
              <a:rPr lang="en-US" sz="2000" dirty="0">
                <a:solidFill>
                  <a:schemeClr val="bg1"/>
                </a:solidFill>
              </a:rPr>
              <a:t>A </a:t>
            </a:r>
            <a:r>
              <a:rPr lang="en-US" sz="2000" b="1" dirty="0">
                <a:solidFill>
                  <a:schemeClr val="bg1"/>
                </a:solidFill>
              </a:rPr>
              <a:t>copula </a:t>
            </a:r>
            <a:r>
              <a:rPr lang="en-US" sz="2000" dirty="0">
                <a:solidFill>
                  <a:schemeClr val="bg1"/>
                </a:solidFill>
              </a:rPr>
              <a:t>that models the </a:t>
            </a:r>
            <a:r>
              <a:rPr lang="en-US" sz="2000" b="1" dirty="0">
                <a:solidFill>
                  <a:schemeClr val="bg1"/>
                </a:solidFill>
              </a:rPr>
              <a:t>dependence</a:t>
            </a:r>
            <a:r>
              <a:rPr lang="en-US" sz="2000" dirty="0">
                <a:solidFill>
                  <a:schemeClr val="bg1"/>
                </a:solidFill>
              </a:rPr>
              <a:t> among systems</a:t>
            </a:r>
          </a:p>
          <a:p>
            <a:pPr marL="0" indent="0">
              <a:buNone/>
            </a:pPr>
            <a:endParaRPr lang="en-US" sz="2000" dirty="0">
              <a:solidFill>
                <a:schemeClr val="bg1"/>
              </a:solidFill>
            </a:endParaRPr>
          </a:p>
          <a:p>
            <a:pPr marL="0" indent="0">
              <a:buNone/>
            </a:pPr>
            <a:endParaRPr lang="en-US" sz="2000" dirty="0">
              <a:solidFill>
                <a:schemeClr val="bg1"/>
              </a:solidFill>
            </a:endParaRPr>
          </a:p>
          <a:p>
            <a:pPr lvl="1"/>
            <a:endParaRPr lang="en-US" sz="1600" dirty="0">
              <a:solidFill>
                <a:schemeClr val="bg1"/>
              </a:solidFill>
            </a:endParaRPr>
          </a:p>
          <a:p>
            <a:pPr lvl="1"/>
            <a:endParaRPr lang="en-NL" sz="1600" dirty="0"/>
          </a:p>
        </p:txBody>
      </p:sp>
      <p:pic>
        <p:nvPicPr>
          <p:cNvPr id="213" name="Picture 212">
            <a:extLst>
              <a:ext uri="{FF2B5EF4-FFF2-40B4-BE49-F238E27FC236}">
                <a16:creationId xmlns:a16="http://schemas.microsoft.com/office/drawing/2014/main" id="{5678F1C8-8E9A-D487-878A-9EDE41FCD7FA}"/>
              </a:ext>
            </a:extLst>
          </p:cNvPr>
          <p:cNvPicPr>
            <a:picLocks noChangeAspect="1"/>
          </p:cNvPicPr>
          <p:nvPr/>
        </p:nvPicPr>
        <p:blipFill>
          <a:blip r:embed="rId3"/>
          <a:srcRect/>
          <a:stretch/>
        </p:blipFill>
        <p:spPr>
          <a:xfrm>
            <a:off x="6141050" y="4022074"/>
            <a:ext cx="1351056" cy="1351056"/>
          </a:xfrm>
          <a:prstGeom prst="rect">
            <a:avLst/>
          </a:prstGeom>
        </p:spPr>
      </p:pic>
      <p:pic>
        <p:nvPicPr>
          <p:cNvPr id="214" name="Picture 213">
            <a:extLst>
              <a:ext uri="{FF2B5EF4-FFF2-40B4-BE49-F238E27FC236}">
                <a16:creationId xmlns:a16="http://schemas.microsoft.com/office/drawing/2014/main" id="{8B13C8C4-2341-2C6B-DD9B-65EC62012C08}"/>
              </a:ext>
            </a:extLst>
          </p:cNvPr>
          <p:cNvPicPr>
            <a:picLocks noChangeAspect="1"/>
          </p:cNvPicPr>
          <p:nvPr/>
        </p:nvPicPr>
        <p:blipFill>
          <a:blip r:embed="rId4"/>
          <a:srcRect/>
          <a:stretch/>
        </p:blipFill>
        <p:spPr>
          <a:xfrm>
            <a:off x="3272376" y="4007225"/>
            <a:ext cx="1351056" cy="1351056"/>
          </a:xfrm>
          <a:prstGeom prst="rect">
            <a:avLst/>
          </a:prstGeom>
        </p:spPr>
      </p:pic>
      <mc:AlternateContent xmlns:mc="http://schemas.openxmlformats.org/markup-compatibility/2006" xmlns:a14="http://schemas.microsoft.com/office/drawing/2010/main">
        <mc:Choice Requires="a14">
          <p:sp>
            <p:nvSpPr>
              <p:cNvPr id="217" name="Google Shape;60;p14">
                <a:extLst>
                  <a:ext uri="{FF2B5EF4-FFF2-40B4-BE49-F238E27FC236}">
                    <a16:creationId xmlns:a16="http://schemas.microsoft.com/office/drawing/2014/main" id="{D3AA574C-1505-7706-DD6E-454CA2163D9B}"/>
                  </a:ext>
                </a:extLst>
              </p:cNvPr>
              <p:cNvSpPr txBox="1"/>
              <p:nvPr/>
            </p:nvSpPr>
            <p:spPr>
              <a:xfrm>
                <a:off x="3844809" y="2959591"/>
                <a:ext cx="1476752" cy="408070"/>
              </a:xfrm>
              <a:prstGeom prst="rect">
                <a:avLst/>
              </a:prstGeom>
              <a:noFill/>
              <a:ln>
                <a:noFill/>
              </a:ln>
            </p:spPr>
            <p:txBody>
              <a:bodyPr spcFirstLastPara="1" wrap="square" lIns="97223" tIns="97223" rIns="97223" bIns="97223" anchor="t" anchorCtr="0">
                <a:spAutoFit/>
              </a:bodyPr>
              <a:lstStyle/>
              <a:p>
                <a:r>
                  <a:rPr lang="en" sz="1376" dirty="0">
                    <a:latin typeface="+mj-lt"/>
                  </a:rPr>
                  <a:t>scores </a:t>
                </a:r>
                <a14:m>
                  <m:oMath xmlns:m="http://schemas.openxmlformats.org/officeDocument/2006/math">
                    <m:r>
                      <a:rPr lang="en" sz="1376" b="1" i="1" dirty="0">
                        <a:latin typeface="Cambria Math" panose="02040503050406030204" pitchFamily="18" charset="0"/>
                      </a:rPr>
                      <m:t>𝑿</m:t>
                    </m:r>
                    <m:r>
                      <a:rPr lang="en-US" sz="1376" b="1" i="1" dirty="0">
                        <a:latin typeface="Cambria Math" panose="02040503050406030204" pitchFamily="18" charset="0"/>
                      </a:rPr>
                      <m:t>=</m:t>
                    </m:r>
                  </m:oMath>
                </a14:m>
                <a:r>
                  <a:rPr lang="en" sz="1376" b="1" dirty="0">
                    <a:latin typeface="+mj-lt"/>
                  </a:rPr>
                  <a:t> </a:t>
                </a:r>
                <a:endParaRPr sz="1376" b="1" dirty="0">
                  <a:latin typeface="+mj-lt"/>
                </a:endParaRPr>
              </a:p>
            </p:txBody>
          </p:sp>
        </mc:Choice>
        <mc:Fallback xmlns="">
          <p:sp>
            <p:nvSpPr>
              <p:cNvPr id="217" name="Google Shape;60;p14">
                <a:extLst>
                  <a:ext uri="{FF2B5EF4-FFF2-40B4-BE49-F238E27FC236}">
                    <a16:creationId xmlns:a16="http://schemas.microsoft.com/office/drawing/2014/main" id="{D3AA574C-1505-7706-DD6E-454CA2163D9B}"/>
                  </a:ext>
                </a:extLst>
              </p:cNvPr>
              <p:cNvSpPr txBox="1">
                <a:spLocks noRot="1" noChangeAspect="1" noMove="1" noResize="1" noEditPoints="1" noAdjustHandles="1" noChangeArrowheads="1" noChangeShapeType="1" noTextEdit="1"/>
              </p:cNvSpPr>
              <p:nvPr/>
            </p:nvSpPr>
            <p:spPr>
              <a:xfrm>
                <a:off x="3844809" y="2959591"/>
                <a:ext cx="1476752" cy="408070"/>
              </a:xfrm>
              <a:prstGeom prst="rect">
                <a:avLst/>
              </a:prstGeom>
              <a:blipFill>
                <a:blip r:embed="rId8"/>
                <a:stretch>
                  <a:fillRect l="-826"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graphicFrame>
            <p:nvGraphicFramePr>
              <p:cNvPr id="218" name="Google Shape;61;p14">
                <a:extLst>
                  <a:ext uri="{FF2B5EF4-FFF2-40B4-BE49-F238E27FC236}">
                    <a16:creationId xmlns:a16="http://schemas.microsoft.com/office/drawing/2014/main" id="{F04790F9-1ABE-733B-6C52-ACA291B454A7}"/>
                  </a:ext>
                </a:extLst>
              </p:cNvPr>
              <p:cNvGraphicFramePr/>
              <p:nvPr/>
            </p:nvGraphicFramePr>
            <p:xfrm>
              <a:off x="4887848" y="2360352"/>
              <a:ext cx="980179" cy="1671844"/>
            </p:xfrm>
            <a:graphic>
              <a:graphicData uri="http://schemas.openxmlformats.org/drawingml/2006/table">
                <a:tbl>
                  <a:tblPr>
                    <a:noFill/>
                  </a:tblPr>
                  <a:tblGrid>
                    <a:gridCol w="515860">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1</m:t>
                                    </m:r>
                                  </m:sub>
                                </m:sSub>
                              </m:oMath>
                            </m:oMathPara>
                          </a14:m>
                          <a:endParaRPr sz="1400" dirty="0">
                            <a:solidFill>
                              <a:srgbClr val="0000FF"/>
                            </a:solidFill>
                            <a:latin typeface="+mj-lt"/>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1</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0"/>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2</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2</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𝐴𝑛</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𝐵𝑛</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3"/>
                      </a:ext>
                    </a:extLst>
                  </a:tr>
                </a:tbl>
              </a:graphicData>
            </a:graphic>
          </p:graphicFrame>
        </mc:Choice>
        <mc:Fallback xmlns="">
          <p:graphicFrame>
            <p:nvGraphicFramePr>
              <p:cNvPr id="218" name="Google Shape;61;p14">
                <a:extLst>
                  <a:ext uri="{FF2B5EF4-FFF2-40B4-BE49-F238E27FC236}">
                    <a16:creationId xmlns:a16="http://schemas.microsoft.com/office/drawing/2014/main" id="{F04790F9-1ABE-733B-6C52-ACA291B454A7}"/>
                  </a:ext>
                </a:extLst>
              </p:cNvPr>
              <p:cNvGraphicFramePr/>
              <p:nvPr/>
            </p:nvGraphicFramePr>
            <p:xfrm>
              <a:off x="4887848" y="2360352"/>
              <a:ext cx="980179" cy="1671844"/>
            </p:xfrm>
            <a:graphic>
              <a:graphicData uri="http://schemas.openxmlformats.org/drawingml/2006/table">
                <a:tbl>
                  <a:tblPr>
                    <a:noFill/>
                  </a:tblPr>
                  <a:tblGrid>
                    <a:gridCol w="515860">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endParaRPr lang="en-NL"/>
                        </a:p>
                      </a:txBody>
                      <a:tcPr marL="97223" marR="97223" marT="97223" marB="97223">
                        <a:blipFill>
                          <a:blip r:embed="rId9"/>
                          <a:stretch>
                            <a:fillRect l="-1176" t="-1449" r="-92941" b="-301449"/>
                          </a:stretch>
                        </a:blipFill>
                      </a:tcPr>
                    </a:tc>
                    <a:tc>
                      <a:txBody>
                        <a:bodyPr/>
                        <a:lstStyle/>
                        <a:p>
                          <a:endParaRPr lang="en-NL"/>
                        </a:p>
                      </a:txBody>
                      <a:tcPr marL="97223" marR="97223" marT="97223" marB="97223">
                        <a:blipFill>
                          <a:blip r:embed="rId9"/>
                          <a:stretch>
                            <a:fillRect l="-111688" t="-1449" r="-2597" b="-301449"/>
                          </a:stretch>
                        </a:blipFill>
                      </a:tcPr>
                    </a:tc>
                    <a:extLst>
                      <a:ext uri="{0D108BD9-81ED-4DB2-BD59-A6C34878D82A}">
                        <a16:rowId xmlns:a16="http://schemas.microsoft.com/office/drawing/2014/main" val="10000"/>
                      </a:ext>
                    </a:extLst>
                  </a:tr>
                  <a:tr h="417961">
                    <a:tc>
                      <a:txBody>
                        <a:bodyPr/>
                        <a:lstStyle/>
                        <a:p>
                          <a:endParaRPr lang="en-NL"/>
                        </a:p>
                      </a:txBody>
                      <a:tcPr marL="97223" marR="97223" marT="97223" marB="97223">
                        <a:blipFill>
                          <a:blip r:embed="rId9"/>
                          <a:stretch>
                            <a:fillRect l="-1176" t="-101449" r="-92941" b="-201449"/>
                          </a:stretch>
                        </a:blipFill>
                      </a:tcPr>
                    </a:tc>
                    <a:tc>
                      <a:txBody>
                        <a:bodyPr/>
                        <a:lstStyle/>
                        <a:p>
                          <a:endParaRPr lang="en-NL"/>
                        </a:p>
                      </a:txBody>
                      <a:tcPr marL="97223" marR="97223" marT="97223" marB="97223">
                        <a:blipFill>
                          <a:blip r:embed="rId9"/>
                          <a:stretch>
                            <a:fillRect l="-111688" t="-101449" r="-2597" b="-201449"/>
                          </a:stretch>
                        </a:blipFill>
                      </a:tcPr>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endParaRPr lang="en-NL"/>
                        </a:p>
                      </a:txBody>
                      <a:tcPr marL="97223" marR="97223" marT="97223" marB="97223">
                        <a:blipFill>
                          <a:blip r:embed="rId9"/>
                          <a:stretch>
                            <a:fillRect l="-1176" t="-300000" r="-92941" b="-2899"/>
                          </a:stretch>
                        </a:blipFill>
                      </a:tcPr>
                    </a:tc>
                    <a:tc>
                      <a:txBody>
                        <a:bodyPr/>
                        <a:lstStyle/>
                        <a:p>
                          <a:endParaRPr lang="en-NL"/>
                        </a:p>
                      </a:txBody>
                      <a:tcPr marL="97223" marR="97223" marT="97223" marB="97223">
                        <a:blipFill>
                          <a:blip r:embed="rId9"/>
                          <a:stretch>
                            <a:fillRect l="-111688" t="-300000" r="-2597" b="-2899"/>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220" name="Google Shape;63;p14">
                <a:extLst>
                  <a:ext uri="{FF2B5EF4-FFF2-40B4-BE49-F238E27FC236}">
                    <a16:creationId xmlns:a16="http://schemas.microsoft.com/office/drawing/2014/main" id="{55647228-05DE-7014-B994-0394C94220FA}"/>
                  </a:ext>
                </a:extLst>
              </p:cNvPr>
              <p:cNvSpPr txBox="1"/>
              <p:nvPr/>
            </p:nvSpPr>
            <p:spPr>
              <a:xfrm>
                <a:off x="3641872" y="4788880"/>
                <a:ext cx="1087546" cy="408070"/>
              </a:xfrm>
              <a:prstGeom prst="rect">
                <a:avLst/>
              </a:prstGeom>
              <a:noFill/>
              <a:ln>
                <a:noFill/>
              </a:ln>
            </p:spPr>
            <p:txBody>
              <a:bodyPr spcFirstLastPara="1" wrap="square" lIns="97223" tIns="97223" rIns="97223" bIns="97223" anchor="t" anchorCtr="0">
                <a:spAutoFit/>
              </a:bodyPr>
              <a:lstStyle/>
              <a:p>
                <a:r>
                  <a:rPr lang="en-US" sz="1376" dirty="0">
                    <a:solidFill>
                      <a:srgbClr val="0000FF"/>
                    </a:solidFill>
                    <a:latin typeface="+mj-lt"/>
                  </a:rPr>
                  <a:t>margin </a:t>
                </a:r>
                <a14:m>
                  <m:oMath xmlns:m="http://schemas.openxmlformats.org/officeDocument/2006/math">
                    <m:sSubSup>
                      <m:sSubSupPr>
                        <m:ctrlPr>
                          <a:rPr lang="en-US" sz="1376" i="1">
                            <a:solidFill>
                              <a:srgbClr val="0000FF"/>
                            </a:solidFill>
                            <a:latin typeface="Cambria Math" panose="02040503050406030204" pitchFamily="18" charset="0"/>
                          </a:rPr>
                        </m:ctrlPr>
                      </m:sSubSupPr>
                      <m:e>
                        <m:r>
                          <a:rPr lang="en-US" sz="1376" i="1">
                            <a:solidFill>
                              <a:srgbClr val="0000FF"/>
                            </a:solidFill>
                            <a:latin typeface="Cambria Math" panose="02040503050406030204" pitchFamily="18" charset="0"/>
                          </a:rPr>
                          <m:t>𝐹</m:t>
                        </m:r>
                      </m:e>
                      <m:sub>
                        <m:r>
                          <a:rPr lang="en-US" sz="1376" i="1">
                            <a:solidFill>
                              <a:srgbClr val="0000FF"/>
                            </a:solidFill>
                            <a:latin typeface="Cambria Math" panose="02040503050406030204" pitchFamily="18" charset="0"/>
                          </a:rPr>
                          <m:t>𝐴</m:t>
                        </m:r>
                      </m:sub>
                      <m:sup>
                        <m:r>
                          <a:rPr lang="en-US" sz="1376" i="1">
                            <a:solidFill>
                              <a:srgbClr val="0000FF"/>
                            </a:solidFill>
                            <a:latin typeface="Cambria Math" panose="02040503050406030204" pitchFamily="18" charset="0"/>
                          </a:rPr>
                          <m:t>∗</m:t>
                        </m:r>
                      </m:sup>
                    </m:sSubSup>
                  </m:oMath>
                </a14:m>
                <a:endParaRPr lang="ar-AE" sz="1376" dirty="0">
                  <a:solidFill>
                    <a:srgbClr val="0000FF"/>
                  </a:solidFill>
                  <a:latin typeface="+mj-lt"/>
                </a:endParaRPr>
              </a:p>
            </p:txBody>
          </p:sp>
        </mc:Choice>
        <mc:Fallback xmlns="">
          <p:sp>
            <p:nvSpPr>
              <p:cNvPr id="220" name="Google Shape;63;p14">
                <a:extLst>
                  <a:ext uri="{FF2B5EF4-FFF2-40B4-BE49-F238E27FC236}">
                    <a16:creationId xmlns:a16="http://schemas.microsoft.com/office/drawing/2014/main" id="{55647228-05DE-7014-B994-0394C94220FA}"/>
                  </a:ext>
                </a:extLst>
              </p:cNvPr>
              <p:cNvSpPr txBox="1">
                <a:spLocks noRot="1" noChangeAspect="1" noMove="1" noResize="1" noEditPoints="1" noAdjustHandles="1" noChangeArrowheads="1" noChangeShapeType="1" noTextEdit="1"/>
              </p:cNvSpPr>
              <p:nvPr/>
            </p:nvSpPr>
            <p:spPr>
              <a:xfrm>
                <a:off x="3641872" y="4788880"/>
                <a:ext cx="1087546" cy="408070"/>
              </a:xfrm>
              <a:prstGeom prst="rect">
                <a:avLst/>
              </a:prstGeom>
              <a:blipFill>
                <a:blip r:embed="rId10"/>
                <a:stretch>
                  <a:fillRect l="-1117"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1" name="Google Shape;68;p14">
                <a:extLst>
                  <a:ext uri="{FF2B5EF4-FFF2-40B4-BE49-F238E27FC236}">
                    <a16:creationId xmlns:a16="http://schemas.microsoft.com/office/drawing/2014/main" id="{691A75FA-420D-6ECA-59CF-4FC9D0A586EA}"/>
                  </a:ext>
                </a:extLst>
              </p:cNvPr>
              <p:cNvSpPr txBox="1"/>
              <p:nvPr/>
            </p:nvSpPr>
            <p:spPr>
              <a:xfrm>
                <a:off x="6504023" y="4810189"/>
                <a:ext cx="1200160" cy="408070"/>
              </a:xfrm>
              <a:prstGeom prst="rect">
                <a:avLst/>
              </a:prstGeom>
              <a:noFill/>
              <a:ln>
                <a:noFill/>
              </a:ln>
            </p:spPr>
            <p:txBody>
              <a:bodyPr spcFirstLastPara="1" wrap="square" lIns="97223" tIns="97223" rIns="97223" bIns="97223" anchor="t" anchorCtr="0">
                <a:spAutoFit/>
              </a:bodyPr>
              <a:lstStyle/>
              <a:p>
                <a:r>
                  <a:rPr lang="en-US" sz="1376" dirty="0">
                    <a:solidFill>
                      <a:srgbClr val="FF0000"/>
                    </a:solidFill>
                    <a:latin typeface="+mj-lt"/>
                  </a:rPr>
                  <a:t>margin </a:t>
                </a:r>
                <a14:m>
                  <m:oMath xmlns:m="http://schemas.openxmlformats.org/officeDocument/2006/math">
                    <m:sSubSup>
                      <m:sSubSupPr>
                        <m:ctrlPr>
                          <a:rPr lang="en-US" sz="1376" i="1">
                            <a:solidFill>
                              <a:srgbClr val="FF0000"/>
                            </a:solidFill>
                            <a:latin typeface="Cambria Math" panose="02040503050406030204" pitchFamily="18" charset="0"/>
                          </a:rPr>
                        </m:ctrlPr>
                      </m:sSubSupPr>
                      <m:e>
                        <m:r>
                          <a:rPr lang="en-US" sz="1376" i="1">
                            <a:solidFill>
                              <a:srgbClr val="FF0000"/>
                            </a:solidFill>
                            <a:latin typeface="Cambria Math" panose="02040503050406030204" pitchFamily="18" charset="0"/>
                          </a:rPr>
                          <m:t>𝐹</m:t>
                        </m:r>
                      </m:e>
                      <m:sub>
                        <m:r>
                          <a:rPr lang="en-US" sz="1376" i="1">
                            <a:solidFill>
                              <a:srgbClr val="FF0000"/>
                            </a:solidFill>
                            <a:latin typeface="Cambria Math" panose="02040503050406030204" pitchFamily="18" charset="0"/>
                          </a:rPr>
                          <m:t>𝐵</m:t>
                        </m:r>
                      </m:sub>
                      <m:sup>
                        <m:r>
                          <a:rPr lang="en-US" sz="1376" i="1">
                            <a:solidFill>
                              <a:srgbClr val="FF0000"/>
                            </a:solidFill>
                            <a:latin typeface="Cambria Math" panose="02040503050406030204" pitchFamily="18" charset="0"/>
                          </a:rPr>
                          <m:t>∗</m:t>
                        </m:r>
                      </m:sup>
                    </m:sSubSup>
                  </m:oMath>
                </a14:m>
                <a:endParaRPr lang="ar-AE" sz="1376" dirty="0">
                  <a:solidFill>
                    <a:srgbClr val="FF0000"/>
                  </a:solidFill>
                  <a:latin typeface="+mj-lt"/>
                </a:endParaRPr>
              </a:p>
            </p:txBody>
          </p:sp>
        </mc:Choice>
        <mc:Fallback xmlns="">
          <p:sp>
            <p:nvSpPr>
              <p:cNvPr id="221" name="Google Shape;68;p14">
                <a:extLst>
                  <a:ext uri="{FF2B5EF4-FFF2-40B4-BE49-F238E27FC236}">
                    <a16:creationId xmlns:a16="http://schemas.microsoft.com/office/drawing/2014/main" id="{691A75FA-420D-6ECA-59CF-4FC9D0A586EA}"/>
                  </a:ext>
                </a:extLst>
              </p:cNvPr>
              <p:cNvSpPr txBox="1">
                <a:spLocks noRot="1" noChangeAspect="1" noMove="1" noResize="1" noEditPoints="1" noAdjustHandles="1" noChangeArrowheads="1" noChangeShapeType="1" noTextEdit="1"/>
              </p:cNvSpPr>
              <p:nvPr/>
            </p:nvSpPr>
            <p:spPr>
              <a:xfrm>
                <a:off x="6504023" y="4810189"/>
                <a:ext cx="1200160" cy="408070"/>
              </a:xfrm>
              <a:prstGeom prst="rect">
                <a:avLst/>
              </a:prstGeom>
              <a:blipFill>
                <a:blip r:embed="rId11"/>
                <a:stretch>
                  <a:fillRect l="-1015" b="-2985"/>
                </a:stretch>
              </a:blipFill>
              <a:ln>
                <a:noFill/>
              </a:ln>
            </p:spPr>
            <p:txBody>
              <a:bodyPr/>
              <a:lstStyle/>
              <a:p>
                <a:r>
                  <a:rPr lang="en-NL">
                    <a:noFill/>
                  </a:rPr>
                  <a:t> </a:t>
                </a:r>
              </a:p>
            </p:txBody>
          </p:sp>
        </mc:Fallback>
      </mc:AlternateContent>
      <p:sp>
        <p:nvSpPr>
          <p:cNvPr id="229" name="Google Shape;80;p14">
            <a:extLst>
              <a:ext uri="{FF2B5EF4-FFF2-40B4-BE49-F238E27FC236}">
                <a16:creationId xmlns:a16="http://schemas.microsoft.com/office/drawing/2014/main" id="{16876F19-73B5-8CF3-74F5-4130BBBE36C8}"/>
              </a:ext>
            </a:extLst>
          </p:cNvPr>
          <p:cNvSpPr txBox="1"/>
          <p:nvPr/>
        </p:nvSpPr>
        <p:spPr>
          <a:xfrm>
            <a:off x="5201591" y="4485690"/>
            <a:ext cx="479171" cy="408070"/>
          </a:xfrm>
          <a:prstGeom prst="rect">
            <a:avLst/>
          </a:prstGeom>
          <a:noFill/>
          <a:ln>
            <a:noFill/>
          </a:ln>
        </p:spPr>
        <p:txBody>
          <a:bodyPr spcFirstLastPara="1" wrap="square" lIns="97223" tIns="97223" rIns="97223" bIns="97223" anchor="t" anchorCtr="0">
            <a:spAutoFit/>
          </a:bodyPr>
          <a:lstStyle/>
          <a:p>
            <a:r>
              <a:rPr lang="en" sz="1376" i="1" dirty="0">
                <a:latin typeface="+mj-lt"/>
              </a:rPr>
              <a:t>fit</a:t>
            </a:r>
            <a:endParaRPr sz="1376" i="1" dirty="0">
              <a:latin typeface="+mj-lt"/>
            </a:endParaRPr>
          </a:p>
        </p:txBody>
      </p:sp>
      <p:grpSp>
        <p:nvGrpSpPr>
          <p:cNvPr id="7" name="Group 6">
            <a:extLst>
              <a:ext uri="{FF2B5EF4-FFF2-40B4-BE49-F238E27FC236}">
                <a16:creationId xmlns:a16="http://schemas.microsoft.com/office/drawing/2014/main" id="{814CB684-A283-B1A7-3CAD-9B6D3A7D25D3}"/>
              </a:ext>
            </a:extLst>
          </p:cNvPr>
          <p:cNvGrpSpPr/>
          <p:nvPr/>
        </p:nvGrpSpPr>
        <p:grpSpPr>
          <a:xfrm>
            <a:off x="8831319" y="3367661"/>
            <a:ext cx="2117385" cy="2117385"/>
            <a:chOff x="8831319" y="3367661"/>
            <a:chExt cx="2117385" cy="2117385"/>
          </a:xfrm>
        </p:grpSpPr>
        <p:pic>
          <p:nvPicPr>
            <p:cNvPr id="211" name="Picture 210">
              <a:extLst>
                <a:ext uri="{FF2B5EF4-FFF2-40B4-BE49-F238E27FC236}">
                  <a16:creationId xmlns:a16="http://schemas.microsoft.com/office/drawing/2014/main" id="{5BB77CBD-A65F-2C9D-124A-C4AEF610CEA2}"/>
                </a:ext>
              </a:extLst>
            </p:cNvPr>
            <p:cNvPicPr>
              <a:picLocks noChangeAspect="1"/>
            </p:cNvPicPr>
            <p:nvPr/>
          </p:nvPicPr>
          <p:blipFill>
            <a:blip r:embed="rId12"/>
            <a:srcRect/>
            <a:stretch/>
          </p:blipFill>
          <p:spPr>
            <a:xfrm>
              <a:off x="8831319" y="3367661"/>
              <a:ext cx="2117385" cy="2117385"/>
            </a:xfrm>
            <a:prstGeom prst="rect">
              <a:avLst/>
            </a:prstGeom>
          </p:spPr>
        </p:pic>
        <p:sp>
          <p:nvSpPr>
            <p:cNvPr id="243" name="Google Shape;94;p14">
              <a:extLst>
                <a:ext uri="{FF2B5EF4-FFF2-40B4-BE49-F238E27FC236}">
                  <a16:creationId xmlns:a16="http://schemas.microsoft.com/office/drawing/2014/main" id="{B4CCB953-4F18-F9EA-A841-78076DB3D02A}"/>
                </a:ext>
              </a:extLst>
            </p:cNvPr>
            <p:cNvSpPr txBox="1"/>
            <p:nvPr/>
          </p:nvSpPr>
          <p:spPr>
            <a:xfrm>
              <a:off x="9086489" y="3567883"/>
              <a:ext cx="1200160" cy="408070"/>
            </a:xfrm>
            <a:prstGeom prst="rect">
              <a:avLst/>
            </a:prstGeom>
            <a:noFill/>
            <a:ln>
              <a:noFill/>
            </a:ln>
          </p:spPr>
          <p:txBody>
            <a:bodyPr spcFirstLastPara="1" wrap="square" lIns="97223" tIns="97223" rIns="97223" bIns="97223" anchor="t" anchorCtr="0">
              <a:spAutoFit/>
            </a:bodyPr>
            <a:lstStyle/>
            <a:p>
              <a:r>
                <a:rPr lang="en" sz="1376" dirty="0">
                  <a:solidFill>
                    <a:srgbClr val="006400"/>
                  </a:solidFill>
                  <a:latin typeface="+mj-lt"/>
                </a:rPr>
                <a:t>copula</a:t>
              </a:r>
              <a:endParaRPr sz="1376" dirty="0">
                <a:solidFill>
                  <a:srgbClr val="006400"/>
                </a:solidFill>
                <a:latin typeface="+mj-lt"/>
              </a:endParaRPr>
            </a:p>
          </p:txBody>
        </p:sp>
      </p:grpSp>
      <p:cxnSp>
        <p:nvCxnSpPr>
          <p:cNvPr id="246" name="Google Shape;78;p14">
            <a:extLst>
              <a:ext uri="{FF2B5EF4-FFF2-40B4-BE49-F238E27FC236}">
                <a16:creationId xmlns:a16="http://schemas.microsoft.com/office/drawing/2014/main" id="{44AD3049-34BD-D992-8975-112473AEA34D}"/>
              </a:ext>
            </a:extLst>
          </p:cNvPr>
          <p:cNvCxnSpPr>
            <a:cxnSpLocks/>
          </p:cNvCxnSpPr>
          <p:nvPr/>
        </p:nvCxnSpPr>
        <p:spPr>
          <a:xfrm rot="5400000">
            <a:off x="4569679" y="4124024"/>
            <a:ext cx="621369" cy="491445"/>
          </a:xfrm>
          <a:prstGeom prst="bentConnector2">
            <a:avLst/>
          </a:prstGeom>
          <a:noFill/>
          <a:ln w="12700" cap="flat" cmpd="sng">
            <a:solidFill>
              <a:schemeClr val="tx1"/>
            </a:solidFill>
            <a:prstDash val="dash"/>
            <a:round/>
            <a:headEnd type="none" w="med" len="med"/>
            <a:tailEnd type="triangle" w="med" len="med"/>
          </a:ln>
        </p:spPr>
      </p:cxnSp>
      <p:cxnSp>
        <p:nvCxnSpPr>
          <p:cNvPr id="247" name="Google Shape;78;p14">
            <a:extLst>
              <a:ext uri="{FF2B5EF4-FFF2-40B4-BE49-F238E27FC236}">
                <a16:creationId xmlns:a16="http://schemas.microsoft.com/office/drawing/2014/main" id="{07452DD0-F1FF-87A7-3DBD-F3FF7C0B70E4}"/>
              </a:ext>
            </a:extLst>
          </p:cNvPr>
          <p:cNvCxnSpPr>
            <a:cxnSpLocks/>
          </p:cNvCxnSpPr>
          <p:nvPr/>
        </p:nvCxnSpPr>
        <p:spPr>
          <a:xfrm rot="16200000" flipH="1">
            <a:off x="5560581" y="4138511"/>
            <a:ext cx="621369" cy="491445"/>
          </a:xfrm>
          <a:prstGeom prst="bentConnector2">
            <a:avLst/>
          </a:prstGeom>
          <a:noFill/>
          <a:ln w="12700" cap="flat" cmpd="sng">
            <a:solidFill>
              <a:schemeClr val="tx1"/>
            </a:solidFill>
            <a:prstDash val="dash"/>
            <a:round/>
            <a:headEnd type="none" w="med" len="med"/>
            <a:tailEnd type="triangle" w="med" len="med"/>
          </a:ln>
        </p:spPr>
      </p:cxnSp>
      <p:sp>
        <p:nvSpPr>
          <p:cNvPr id="4" name="Rectangle: Rounded Corners 3">
            <a:extLst>
              <a:ext uri="{FF2B5EF4-FFF2-40B4-BE49-F238E27FC236}">
                <a16:creationId xmlns:a16="http://schemas.microsoft.com/office/drawing/2014/main" id="{2DFE5D38-ABEE-5E91-0F7F-22218F806632}"/>
              </a:ext>
            </a:extLst>
          </p:cNvPr>
          <p:cNvSpPr/>
          <p:nvPr/>
        </p:nvSpPr>
        <p:spPr>
          <a:xfrm>
            <a:off x="8598411" y="3064294"/>
            <a:ext cx="2563075" cy="2654335"/>
          </a:xfrm>
          <a:prstGeom prst="roundRect">
            <a:avLst/>
          </a:prstGeom>
          <a:noFill/>
          <a:ln w="349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Content Placeholder 2">
            <a:extLst>
              <a:ext uri="{FF2B5EF4-FFF2-40B4-BE49-F238E27FC236}">
                <a16:creationId xmlns:a16="http://schemas.microsoft.com/office/drawing/2014/main" id="{B9408088-F3C5-1A2C-7B64-A3CBAFDBBDAF}"/>
              </a:ext>
            </a:extLst>
          </p:cNvPr>
          <p:cNvSpPr txBox="1">
            <a:spLocks/>
          </p:cNvSpPr>
          <p:nvPr/>
        </p:nvSpPr>
        <p:spPr>
          <a:xfrm>
            <a:off x="-1339" y="4485690"/>
            <a:ext cx="3126725" cy="2370462"/>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rPr>
              <a:t>Flexibility</a:t>
            </a:r>
          </a:p>
          <a:p>
            <a:r>
              <a:rPr lang="en-US" sz="2000" dirty="0">
                <a:solidFill>
                  <a:schemeClr val="bg1"/>
                </a:solidFill>
              </a:rPr>
              <a:t>Each margin can be modeled by a different distribution family</a:t>
            </a:r>
          </a:p>
          <a:p>
            <a:pPr marL="0" indent="0">
              <a:buFont typeface="Arial" panose="020B0604020202020204" pitchFamily="34" charset="0"/>
              <a:buNone/>
            </a:pPr>
            <a:endParaRPr lang="en-US" sz="2000" dirty="0">
              <a:solidFill>
                <a:schemeClr val="bg1"/>
              </a:solidFill>
            </a:endParaRPr>
          </a:p>
        </p:txBody>
      </p:sp>
    </p:spTree>
    <p:extLst>
      <p:ext uri="{BB962C8B-B14F-4D97-AF65-F5344CB8AC3E}">
        <p14:creationId xmlns:p14="http://schemas.microsoft.com/office/powerpoint/2010/main" val="1190823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4CF7-C095-F26D-61E3-679288F07A74}"/>
              </a:ext>
            </a:extLst>
          </p:cNvPr>
          <p:cNvSpPr>
            <a:spLocks noGrp="1"/>
          </p:cNvSpPr>
          <p:nvPr>
            <p:ph type="title"/>
          </p:nvPr>
        </p:nvSpPr>
        <p:spPr/>
        <p:txBody>
          <a:bodyPr>
            <a:normAutofit fontScale="90000"/>
          </a:bodyPr>
          <a:lstStyle/>
          <a:p>
            <a:r>
              <a:rPr lang="en-US" dirty="0"/>
              <a:t>Background (How does the simulation work?)</a:t>
            </a:r>
            <a:endParaRPr lang="en-NL" i="1" dirty="0"/>
          </a:p>
        </p:txBody>
      </p:sp>
      <p:sp>
        <p:nvSpPr>
          <p:cNvPr id="3" name="Content Placeholder 2">
            <a:extLst>
              <a:ext uri="{FF2B5EF4-FFF2-40B4-BE49-F238E27FC236}">
                <a16:creationId xmlns:a16="http://schemas.microsoft.com/office/drawing/2014/main" id="{673452AA-4B68-DFBE-A19A-584C1D33216B}"/>
              </a:ext>
            </a:extLst>
          </p:cNvPr>
          <p:cNvSpPr>
            <a:spLocks noGrp="1"/>
          </p:cNvSpPr>
          <p:nvPr>
            <p:ph idx="1"/>
          </p:nvPr>
        </p:nvSpPr>
        <p:spPr>
          <a:xfrm>
            <a:off x="-1" y="864342"/>
            <a:ext cx="3126725" cy="5993658"/>
          </a:xfrm>
          <a:solidFill>
            <a:srgbClr val="2F5597"/>
          </a:solidFill>
        </p:spPr>
        <p:txBody>
          <a:bodyPr>
            <a:normAutofit/>
          </a:bodyPr>
          <a:lstStyle/>
          <a:p>
            <a:pPr marL="0" indent="0">
              <a:buNone/>
            </a:pPr>
            <a:br>
              <a:rPr lang="en-US" sz="2400" dirty="0">
                <a:solidFill>
                  <a:schemeClr val="bg1"/>
                </a:solidFill>
              </a:rPr>
            </a:br>
            <a:r>
              <a:rPr lang="en-US" sz="2400" dirty="0">
                <a:solidFill>
                  <a:schemeClr val="bg1"/>
                </a:solidFill>
              </a:rPr>
              <a:t>Components:</a:t>
            </a:r>
          </a:p>
          <a:p>
            <a:pPr marL="457200" indent="-457200">
              <a:buFont typeface="+mj-lt"/>
              <a:buAutoNum type="arabicPeriod"/>
            </a:pPr>
            <a:r>
              <a:rPr lang="en-US" sz="2000" dirty="0">
                <a:solidFill>
                  <a:schemeClr val="bg1"/>
                </a:solidFill>
              </a:rPr>
              <a:t>One </a:t>
            </a:r>
            <a:r>
              <a:rPr lang="en-US" sz="2000" b="1" dirty="0">
                <a:solidFill>
                  <a:schemeClr val="bg1"/>
                </a:solidFill>
              </a:rPr>
              <a:t>marginal</a:t>
            </a:r>
            <a:r>
              <a:rPr lang="en-US" sz="2000" dirty="0">
                <a:solidFill>
                  <a:schemeClr val="bg1"/>
                </a:solidFill>
              </a:rPr>
              <a:t> model for each system</a:t>
            </a:r>
            <a:br>
              <a:rPr lang="en-US" sz="2000" dirty="0">
                <a:solidFill>
                  <a:schemeClr val="bg1"/>
                </a:solidFill>
              </a:rPr>
            </a:br>
            <a:r>
              <a:rPr lang="en-US" sz="2000" dirty="0">
                <a:solidFill>
                  <a:schemeClr val="bg1"/>
                </a:solidFill>
              </a:rPr>
              <a:t>(which models the </a:t>
            </a:r>
            <a:r>
              <a:rPr lang="en-US" sz="2000" b="1" dirty="0">
                <a:solidFill>
                  <a:schemeClr val="bg1"/>
                </a:solidFill>
              </a:rPr>
              <a:t>individual</a:t>
            </a:r>
            <a:r>
              <a:rPr lang="en-US" sz="2000" dirty="0">
                <a:solidFill>
                  <a:schemeClr val="bg1"/>
                </a:solidFill>
              </a:rPr>
              <a:t> distribution of scores)</a:t>
            </a:r>
          </a:p>
          <a:p>
            <a:pPr marL="457200" indent="-457200">
              <a:buFont typeface="+mj-lt"/>
              <a:buAutoNum type="arabicPeriod"/>
            </a:pPr>
            <a:r>
              <a:rPr lang="en-US" sz="2000" dirty="0">
                <a:solidFill>
                  <a:schemeClr val="bg1"/>
                </a:solidFill>
              </a:rPr>
              <a:t>A </a:t>
            </a:r>
            <a:r>
              <a:rPr lang="en-US" sz="2000" b="1" dirty="0">
                <a:solidFill>
                  <a:schemeClr val="bg1"/>
                </a:solidFill>
              </a:rPr>
              <a:t>copula </a:t>
            </a:r>
            <a:r>
              <a:rPr lang="en-US" sz="2000" dirty="0">
                <a:solidFill>
                  <a:schemeClr val="bg1"/>
                </a:solidFill>
              </a:rPr>
              <a:t>that models the </a:t>
            </a:r>
            <a:r>
              <a:rPr lang="en-US" sz="2000" b="1" dirty="0">
                <a:solidFill>
                  <a:schemeClr val="bg1"/>
                </a:solidFill>
              </a:rPr>
              <a:t>dependence</a:t>
            </a:r>
            <a:r>
              <a:rPr lang="en-US" sz="2000" dirty="0">
                <a:solidFill>
                  <a:schemeClr val="bg1"/>
                </a:solidFill>
              </a:rPr>
              <a:t> among systems</a:t>
            </a:r>
          </a:p>
          <a:p>
            <a:pPr marL="0" indent="0">
              <a:buNone/>
            </a:pPr>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pPr lvl="1"/>
            <a:endParaRPr lang="en-US" sz="1600" dirty="0">
              <a:solidFill>
                <a:schemeClr val="bg1"/>
              </a:solidFill>
            </a:endParaRPr>
          </a:p>
          <a:p>
            <a:pPr lvl="1"/>
            <a:endParaRPr lang="en-NL" sz="1600" dirty="0"/>
          </a:p>
        </p:txBody>
      </p:sp>
      <p:pic>
        <p:nvPicPr>
          <p:cNvPr id="213" name="Picture 212">
            <a:extLst>
              <a:ext uri="{FF2B5EF4-FFF2-40B4-BE49-F238E27FC236}">
                <a16:creationId xmlns:a16="http://schemas.microsoft.com/office/drawing/2014/main" id="{5678F1C8-8E9A-D487-878A-9EDE41FCD7FA}"/>
              </a:ext>
            </a:extLst>
          </p:cNvPr>
          <p:cNvPicPr>
            <a:picLocks noChangeAspect="1"/>
          </p:cNvPicPr>
          <p:nvPr/>
        </p:nvPicPr>
        <p:blipFill>
          <a:blip r:embed="rId3"/>
          <a:srcRect/>
          <a:stretch/>
        </p:blipFill>
        <p:spPr>
          <a:xfrm>
            <a:off x="6141050" y="4022074"/>
            <a:ext cx="1351056" cy="1351056"/>
          </a:xfrm>
          <a:prstGeom prst="rect">
            <a:avLst/>
          </a:prstGeom>
        </p:spPr>
      </p:pic>
      <p:pic>
        <p:nvPicPr>
          <p:cNvPr id="214" name="Picture 213">
            <a:extLst>
              <a:ext uri="{FF2B5EF4-FFF2-40B4-BE49-F238E27FC236}">
                <a16:creationId xmlns:a16="http://schemas.microsoft.com/office/drawing/2014/main" id="{8B13C8C4-2341-2C6B-DD9B-65EC62012C08}"/>
              </a:ext>
            </a:extLst>
          </p:cNvPr>
          <p:cNvPicPr>
            <a:picLocks noChangeAspect="1"/>
          </p:cNvPicPr>
          <p:nvPr/>
        </p:nvPicPr>
        <p:blipFill>
          <a:blip r:embed="rId4"/>
          <a:srcRect/>
          <a:stretch/>
        </p:blipFill>
        <p:spPr>
          <a:xfrm>
            <a:off x="3272376" y="4007225"/>
            <a:ext cx="1351056" cy="1351056"/>
          </a:xfrm>
          <a:prstGeom prst="rect">
            <a:avLst/>
          </a:prstGeom>
        </p:spPr>
      </p:pic>
      <mc:AlternateContent xmlns:mc="http://schemas.openxmlformats.org/markup-compatibility/2006" xmlns:a14="http://schemas.microsoft.com/office/drawing/2010/main">
        <mc:Choice Requires="a14">
          <p:sp>
            <p:nvSpPr>
              <p:cNvPr id="217" name="Google Shape;60;p14">
                <a:extLst>
                  <a:ext uri="{FF2B5EF4-FFF2-40B4-BE49-F238E27FC236}">
                    <a16:creationId xmlns:a16="http://schemas.microsoft.com/office/drawing/2014/main" id="{D3AA574C-1505-7706-DD6E-454CA2163D9B}"/>
                  </a:ext>
                </a:extLst>
              </p:cNvPr>
              <p:cNvSpPr txBox="1"/>
              <p:nvPr/>
            </p:nvSpPr>
            <p:spPr>
              <a:xfrm>
                <a:off x="3844809" y="2959591"/>
                <a:ext cx="1476752" cy="408070"/>
              </a:xfrm>
              <a:prstGeom prst="rect">
                <a:avLst/>
              </a:prstGeom>
              <a:noFill/>
              <a:ln>
                <a:noFill/>
              </a:ln>
            </p:spPr>
            <p:txBody>
              <a:bodyPr spcFirstLastPara="1" wrap="square" lIns="97223" tIns="97223" rIns="97223" bIns="97223" anchor="t" anchorCtr="0">
                <a:spAutoFit/>
              </a:bodyPr>
              <a:lstStyle/>
              <a:p>
                <a:r>
                  <a:rPr lang="en" sz="1376" dirty="0">
                    <a:latin typeface="+mj-lt"/>
                  </a:rPr>
                  <a:t>scores </a:t>
                </a:r>
                <a14:m>
                  <m:oMath xmlns:m="http://schemas.openxmlformats.org/officeDocument/2006/math">
                    <m:r>
                      <a:rPr lang="en" sz="1376" b="1" i="1" dirty="0">
                        <a:latin typeface="Cambria Math" panose="02040503050406030204" pitchFamily="18" charset="0"/>
                      </a:rPr>
                      <m:t>𝑿</m:t>
                    </m:r>
                    <m:r>
                      <a:rPr lang="en-US" sz="1376" b="1" i="1" dirty="0">
                        <a:latin typeface="Cambria Math" panose="02040503050406030204" pitchFamily="18" charset="0"/>
                      </a:rPr>
                      <m:t>=</m:t>
                    </m:r>
                  </m:oMath>
                </a14:m>
                <a:r>
                  <a:rPr lang="en" sz="1376" b="1" dirty="0">
                    <a:latin typeface="+mj-lt"/>
                  </a:rPr>
                  <a:t> </a:t>
                </a:r>
                <a:endParaRPr sz="1376" b="1" dirty="0">
                  <a:latin typeface="+mj-lt"/>
                </a:endParaRPr>
              </a:p>
            </p:txBody>
          </p:sp>
        </mc:Choice>
        <mc:Fallback xmlns="">
          <p:sp>
            <p:nvSpPr>
              <p:cNvPr id="217" name="Google Shape;60;p14">
                <a:extLst>
                  <a:ext uri="{FF2B5EF4-FFF2-40B4-BE49-F238E27FC236}">
                    <a16:creationId xmlns:a16="http://schemas.microsoft.com/office/drawing/2014/main" id="{D3AA574C-1505-7706-DD6E-454CA2163D9B}"/>
                  </a:ext>
                </a:extLst>
              </p:cNvPr>
              <p:cNvSpPr txBox="1">
                <a:spLocks noRot="1" noChangeAspect="1" noMove="1" noResize="1" noEditPoints="1" noAdjustHandles="1" noChangeArrowheads="1" noChangeShapeType="1" noTextEdit="1"/>
              </p:cNvSpPr>
              <p:nvPr/>
            </p:nvSpPr>
            <p:spPr>
              <a:xfrm>
                <a:off x="3844809" y="2959591"/>
                <a:ext cx="1476752" cy="408070"/>
              </a:xfrm>
              <a:prstGeom prst="rect">
                <a:avLst/>
              </a:prstGeom>
              <a:blipFill>
                <a:blip r:embed="rId8"/>
                <a:stretch>
                  <a:fillRect l="-826"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graphicFrame>
            <p:nvGraphicFramePr>
              <p:cNvPr id="218" name="Google Shape;61;p14">
                <a:extLst>
                  <a:ext uri="{FF2B5EF4-FFF2-40B4-BE49-F238E27FC236}">
                    <a16:creationId xmlns:a16="http://schemas.microsoft.com/office/drawing/2014/main" id="{F04790F9-1ABE-733B-6C52-ACA291B454A7}"/>
                  </a:ext>
                </a:extLst>
              </p:cNvPr>
              <p:cNvGraphicFramePr/>
              <p:nvPr/>
            </p:nvGraphicFramePr>
            <p:xfrm>
              <a:off x="4887848" y="2360352"/>
              <a:ext cx="980179" cy="1671844"/>
            </p:xfrm>
            <a:graphic>
              <a:graphicData uri="http://schemas.openxmlformats.org/drawingml/2006/table">
                <a:tbl>
                  <a:tblPr>
                    <a:noFill/>
                  </a:tblPr>
                  <a:tblGrid>
                    <a:gridCol w="515860">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1</m:t>
                                    </m:r>
                                  </m:sub>
                                </m:sSub>
                              </m:oMath>
                            </m:oMathPara>
                          </a14:m>
                          <a:endParaRPr sz="1400" dirty="0">
                            <a:solidFill>
                              <a:srgbClr val="0000FF"/>
                            </a:solidFill>
                            <a:latin typeface="+mj-lt"/>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1</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0"/>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2</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2</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𝐴𝑛</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𝐵𝑛</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3"/>
                      </a:ext>
                    </a:extLst>
                  </a:tr>
                </a:tbl>
              </a:graphicData>
            </a:graphic>
          </p:graphicFrame>
        </mc:Choice>
        <mc:Fallback xmlns="">
          <p:graphicFrame>
            <p:nvGraphicFramePr>
              <p:cNvPr id="218" name="Google Shape;61;p14">
                <a:extLst>
                  <a:ext uri="{FF2B5EF4-FFF2-40B4-BE49-F238E27FC236}">
                    <a16:creationId xmlns:a16="http://schemas.microsoft.com/office/drawing/2014/main" id="{F04790F9-1ABE-733B-6C52-ACA291B454A7}"/>
                  </a:ext>
                </a:extLst>
              </p:cNvPr>
              <p:cNvGraphicFramePr/>
              <p:nvPr/>
            </p:nvGraphicFramePr>
            <p:xfrm>
              <a:off x="4887848" y="2360352"/>
              <a:ext cx="980179" cy="1671844"/>
            </p:xfrm>
            <a:graphic>
              <a:graphicData uri="http://schemas.openxmlformats.org/drawingml/2006/table">
                <a:tbl>
                  <a:tblPr>
                    <a:noFill/>
                  </a:tblPr>
                  <a:tblGrid>
                    <a:gridCol w="515860">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endParaRPr lang="en-NL"/>
                        </a:p>
                      </a:txBody>
                      <a:tcPr marL="97223" marR="97223" marT="97223" marB="97223">
                        <a:blipFill>
                          <a:blip r:embed="rId9"/>
                          <a:stretch>
                            <a:fillRect l="-1176" t="-1449" r="-92941" b="-301449"/>
                          </a:stretch>
                        </a:blipFill>
                      </a:tcPr>
                    </a:tc>
                    <a:tc>
                      <a:txBody>
                        <a:bodyPr/>
                        <a:lstStyle/>
                        <a:p>
                          <a:endParaRPr lang="en-NL"/>
                        </a:p>
                      </a:txBody>
                      <a:tcPr marL="97223" marR="97223" marT="97223" marB="97223">
                        <a:blipFill>
                          <a:blip r:embed="rId9"/>
                          <a:stretch>
                            <a:fillRect l="-111688" t="-1449" r="-2597" b="-301449"/>
                          </a:stretch>
                        </a:blipFill>
                      </a:tcPr>
                    </a:tc>
                    <a:extLst>
                      <a:ext uri="{0D108BD9-81ED-4DB2-BD59-A6C34878D82A}">
                        <a16:rowId xmlns:a16="http://schemas.microsoft.com/office/drawing/2014/main" val="10000"/>
                      </a:ext>
                    </a:extLst>
                  </a:tr>
                  <a:tr h="417961">
                    <a:tc>
                      <a:txBody>
                        <a:bodyPr/>
                        <a:lstStyle/>
                        <a:p>
                          <a:endParaRPr lang="en-NL"/>
                        </a:p>
                      </a:txBody>
                      <a:tcPr marL="97223" marR="97223" marT="97223" marB="97223">
                        <a:blipFill>
                          <a:blip r:embed="rId9"/>
                          <a:stretch>
                            <a:fillRect l="-1176" t="-101449" r="-92941" b="-201449"/>
                          </a:stretch>
                        </a:blipFill>
                      </a:tcPr>
                    </a:tc>
                    <a:tc>
                      <a:txBody>
                        <a:bodyPr/>
                        <a:lstStyle/>
                        <a:p>
                          <a:endParaRPr lang="en-NL"/>
                        </a:p>
                      </a:txBody>
                      <a:tcPr marL="97223" marR="97223" marT="97223" marB="97223">
                        <a:blipFill>
                          <a:blip r:embed="rId9"/>
                          <a:stretch>
                            <a:fillRect l="-111688" t="-101449" r="-2597" b="-201449"/>
                          </a:stretch>
                        </a:blipFill>
                      </a:tcPr>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endParaRPr lang="en-NL"/>
                        </a:p>
                      </a:txBody>
                      <a:tcPr marL="97223" marR="97223" marT="97223" marB="97223">
                        <a:blipFill>
                          <a:blip r:embed="rId9"/>
                          <a:stretch>
                            <a:fillRect l="-1176" t="-300000" r="-92941" b="-2899"/>
                          </a:stretch>
                        </a:blipFill>
                      </a:tcPr>
                    </a:tc>
                    <a:tc>
                      <a:txBody>
                        <a:bodyPr/>
                        <a:lstStyle/>
                        <a:p>
                          <a:endParaRPr lang="en-NL"/>
                        </a:p>
                      </a:txBody>
                      <a:tcPr marL="97223" marR="97223" marT="97223" marB="97223">
                        <a:blipFill>
                          <a:blip r:embed="rId9"/>
                          <a:stretch>
                            <a:fillRect l="-111688" t="-300000" r="-2597" b="-2899"/>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220" name="Google Shape;63;p14">
                <a:extLst>
                  <a:ext uri="{FF2B5EF4-FFF2-40B4-BE49-F238E27FC236}">
                    <a16:creationId xmlns:a16="http://schemas.microsoft.com/office/drawing/2014/main" id="{55647228-05DE-7014-B994-0394C94220FA}"/>
                  </a:ext>
                </a:extLst>
              </p:cNvPr>
              <p:cNvSpPr txBox="1"/>
              <p:nvPr/>
            </p:nvSpPr>
            <p:spPr>
              <a:xfrm>
                <a:off x="3641872" y="4788880"/>
                <a:ext cx="1087546" cy="408070"/>
              </a:xfrm>
              <a:prstGeom prst="rect">
                <a:avLst/>
              </a:prstGeom>
              <a:noFill/>
              <a:ln>
                <a:noFill/>
              </a:ln>
            </p:spPr>
            <p:txBody>
              <a:bodyPr spcFirstLastPara="1" wrap="square" lIns="97223" tIns="97223" rIns="97223" bIns="97223" anchor="t" anchorCtr="0">
                <a:spAutoFit/>
              </a:bodyPr>
              <a:lstStyle/>
              <a:p>
                <a:r>
                  <a:rPr lang="en-US" sz="1376" dirty="0">
                    <a:solidFill>
                      <a:srgbClr val="0000FF"/>
                    </a:solidFill>
                    <a:latin typeface="+mj-lt"/>
                  </a:rPr>
                  <a:t>margin </a:t>
                </a:r>
                <a14:m>
                  <m:oMath xmlns:m="http://schemas.openxmlformats.org/officeDocument/2006/math">
                    <m:sSubSup>
                      <m:sSubSupPr>
                        <m:ctrlPr>
                          <a:rPr lang="en-US" sz="1376" i="1">
                            <a:solidFill>
                              <a:srgbClr val="0000FF"/>
                            </a:solidFill>
                            <a:latin typeface="Cambria Math" panose="02040503050406030204" pitchFamily="18" charset="0"/>
                          </a:rPr>
                        </m:ctrlPr>
                      </m:sSubSupPr>
                      <m:e>
                        <m:r>
                          <a:rPr lang="en-US" sz="1376" i="1">
                            <a:solidFill>
                              <a:srgbClr val="0000FF"/>
                            </a:solidFill>
                            <a:latin typeface="Cambria Math" panose="02040503050406030204" pitchFamily="18" charset="0"/>
                          </a:rPr>
                          <m:t>𝐹</m:t>
                        </m:r>
                      </m:e>
                      <m:sub>
                        <m:r>
                          <a:rPr lang="en-US" sz="1376" i="1">
                            <a:solidFill>
                              <a:srgbClr val="0000FF"/>
                            </a:solidFill>
                            <a:latin typeface="Cambria Math" panose="02040503050406030204" pitchFamily="18" charset="0"/>
                          </a:rPr>
                          <m:t>𝐴</m:t>
                        </m:r>
                      </m:sub>
                      <m:sup>
                        <m:r>
                          <a:rPr lang="en-US" sz="1376" i="1">
                            <a:solidFill>
                              <a:srgbClr val="0000FF"/>
                            </a:solidFill>
                            <a:latin typeface="Cambria Math" panose="02040503050406030204" pitchFamily="18" charset="0"/>
                          </a:rPr>
                          <m:t>∗</m:t>
                        </m:r>
                      </m:sup>
                    </m:sSubSup>
                  </m:oMath>
                </a14:m>
                <a:endParaRPr lang="ar-AE" sz="1376" dirty="0">
                  <a:solidFill>
                    <a:srgbClr val="0000FF"/>
                  </a:solidFill>
                  <a:latin typeface="+mj-lt"/>
                </a:endParaRPr>
              </a:p>
            </p:txBody>
          </p:sp>
        </mc:Choice>
        <mc:Fallback xmlns="">
          <p:sp>
            <p:nvSpPr>
              <p:cNvPr id="220" name="Google Shape;63;p14">
                <a:extLst>
                  <a:ext uri="{FF2B5EF4-FFF2-40B4-BE49-F238E27FC236}">
                    <a16:creationId xmlns:a16="http://schemas.microsoft.com/office/drawing/2014/main" id="{55647228-05DE-7014-B994-0394C94220FA}"/>
                  </a:ext>
                </a:extLst>
              </p:cNvPr>
              <p:cNvSpPr txBox="1">
                <a:spLocks noRot="1" noChangeAspect="1" noMove="1" noResize="1" noEditPoints="1" noAdjustHandles="1" noChangeArrowheads="1" noChangeShapeType="1" noTextEdit="1"/>
              </p:cNvSpPr>
              <p:nvPr/>
            </p:nvSpPr>
            <p:spPr>
              <a:xfrm>
                <a:off x="3641872" y="4788880"/>
                <a:ext cx="1087546" cy="408070"/>
              </a:xfrm>
              <a:prstGeom prst="rect">
                <a:avLst/>
              </a:prstGeom>
              <a:blipFill>
                <a:blip r:embed="rId10"/>
                <a:stretch>
                  <a:fillRect l="-1117"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1" name="Google Shape;68;p14">
                <a:extLst>
                  <a:ext uri="{FF2B5EF4-FFF2-40B4-BE49-F238E27FC236}">
                    <a16:creationId xmlns:a16="http://schemas.microsoft.com/office/drawing/2014/main" id="{691A75FA-420D-6ECA-59CF-4FC9D0A586EA}"/>
                  </a:ext>
                </a:extLst>
              </p:cNvPr>
              <p:cNvSpPr txBox="1"/>
              <p:nvPr/>
            </p:nvSpPr>
            <p:spPr>
              <a:xfrm>
                <a:off x="6504023" y="4810189"/>
                <a:ext cx="1200160" cy="408070"/>
              </a:xfrm>
              <a:prstGeom prst="rect">
                <a:avLst/>
              </a:prstGeom>
              <a:noFill/>
              <a:ln>
                <a:noFill/>
              </a:ln>
            </p:spPr>
            <p:txBody>
              <a:bodyPr spcFirstLastPara="1" wrap="square" lIns="97223" tIns="97223" rIns="97223" bIns="97223" anchor="t" anchorCtr="0">
                <a:spAutoFit/>
              </a:bodyPr>
              <a:lstStyle/>
              <a:p>
                <a:r>
                  <a:rPr lang="en-US" sz="1376" dirty="0">
                    <a:solidFill>
                      <a:srgbClr val="FF0000"/>
                    </a:solidFill>
                    <a:latin typeface="+mj-lt"/>
                  </a:rPr>
                  <a:t>margin </a:t>
                </a:r>
                <a14:m>
                  <m:oMath xmlns:m="http://schemas.openxmlformats.org/officeDocument/2006/math">
                    <m:sSubSup>
                      <m:sSubSupPr>
                        <m:ctrlPr>
                          <a:rPr lang="en-US" sz="1376" i="1">
                            <a:solidFill>
                              <a:srgbClr val="FF0000"/>
                            </a:solidFill>
                            <a:latin typeface="Cambria Math" panose="02040503050406030204" pitchFamily="18" charset="0"/>
                          </a:rPr>
                        </m:ctrlPr>
                      </m:sSubSupPr>
                      <m:e>
                        <m:r>
                          <a:rPr lang="en-US" sz="1376" i="1">
                            <a:solidFill>
                              <a:srgbClr val="FF0000"/>
                            </a:solidFill>
                            <a:latin typeface="Cambria Math" panose="02040503050406030204" pitchFamily="18" charset="0"/>
                          </a:rPr>
                          <m:t>𝐹</m:t>
                        </m:r>
                      </m:e>
                      <m:sub>
                        <m:r>
                          <a:rPr lang="en-US" sz="1376" i="1">
                            <a:solidFill>
                              <a:srgbClr val="FF0000"/>
                            </a:solidFill>
                            <a:latin typeface="Cambria Math" panose="02040503050406030204" pitchFamily="18" charset="0"/>
                          </a:rPr>
                          <m:t>𝐵</m:t>
                        </m:r>
                      </m:sub>
                      <m:sup>
                        <m:r>
                          <a:rPr lang="en-US" sz="1376" i="1">
                            <a:solidFill>
                              <a:srgbClr val="FF0000"/>
                            </a:solidFill>
                            <a:latin typeface="Cambria Math" panose="02040503050406030204" pitchFamily="18" charset="0"/>
                          </a:rPr>
                          <m:t>∗</m:t>
                        </m:r>
                      </m:sup>
                    </m:sSubSup>
                  </m:oMath>
                </a14:m>
                <a:endParaRPr lang="ar-AE" sz="1376" dirty="0">
                  <a:solidFill>
                    <a:srgbClr val="FF0000"/>
                  </a:solidFill>
                  <a:latin typeface="+mj-lt"/>
                </a:endParaRPr>
              </a:p>
            </p:txBody>
          </p:sp>
        </mc:Choice>
        <mc:Fallback xmlns="">
          <p:sp>
            <p:nvSpPr>
              <p:cNvPr id="221" name="Google Shape;68;p14">
                <a:extLst>
                  <a:ext uri="{FF2B5EF4-FFF2-40B4-BE49-F238E27FC236}">
                    <a16:creationId xmlns:a16="http://schemas.microsoft.com/office/drawing/2014/main" id="{691A75FA-420D-6ECA-59CF-4FC9D0A586EA}"/>
                  </a:ext>
                </a:extLst>
              </p:cNvPr>
              <p:cNvSpPr txBox="1">
                <a:spLocks noRot="1" noChangeAspect="1" noMove="1" noResize="1" noEditPoints="1" noAdjustHandles="1" noChangeArrowheads="1" noChangeShapeType="1" noTextEdit="1"/>
              </p:cNvSpPr>
              <p:nvPr/>
            </p:nvSpPr>
            <p:spPr>
              <a:xfrm>
                <a:off x="6504023" y="4810189"/>
                <a:ext cx="1200160" cy="408070"/>
              </a:xfrm>
              <a:prstGeom prst="rect">
                <a:avLst/>
              </a:prstGeom>
              <a:blipFill>
                <a:blip r:embed="rId11"/>
                <a:stretch>
                  <a:fillRect l="-1015" b="-2985"/>
                </a:stretch>
              </a:blipFill>
              <a:ln>
                <a:noFill/>
              </a:ln>
            </p:spPr>
            <p:txBody>
              <a:bodyPr/>
              <a:lstStyle/>
              <a:p>
                <a:r>
                  <a:rPr lang="en-NL">
                    <a:noFill/>
                  </a:rPr>
                  <a:t> </a:t>
                </a:r>
              </a:p>
            </p:txBody>
          </p:sp>
        </mc:Fallback>
      </mc:AlternateContent>
      <p:sp>
        <p:nvSpPr>
          <p:cNvPr id="229" name="Google Shape;80;p14">
            <a:extLst>
              <a:ext uri="{FF2B5EF4-FFF2-40B4-BE49-F238E27FC236}">
                <a16:creationId xmlns:a16="http://schemas.microsoft.com/office/drawing/2014/main" id="{16876F19-73B5-8CF3-74F5-4130BBBE36C8}"/>
              </a:ext>
            </a:extLst>
          </p:cNvPr>
          <p:cNvSpPr txBox="1"/>
          <p:nvPr/>
        </p:nvSpPr>
        <p:spPr>
          <a:xfrm>
            <a:off x="5201591" y="4485690"/>
            <a:ext cx="479171" cy="408070"/>
          </a:xfrm>
          <a:prstGeom prst="rect">
            <a:avLst/>
          </a:prstGeom>
          <a:noFill/>
          <a:ln>
            <a:noFill/>
          </a:ln>
        </p:spPr>
        <p:txBody>
          <a:bodyPr spcFirstLastPara="1" wrap="square" lIns="97223" tIns="97223" rIns="97223" bIns="97223" anchor="t" anchorCtr="0">
            <a:spAutoFit/>
          </a:bodyPr>
          <a:lstStyle/>
          <a:p>
            <a:r>
              <a:rPr lang="en" sz="1376" i="1" dirty="0">
                <a:latin typeface="+mj-lt"/>
              </a:rPr>
              <a:t>fit</a:t>
            </a:r>
            <a:endParaRPr sz="1376" i="1" dirty="0">
              <a:latin typeface="+mj-lt"/>
            </a:endParaRPr>
          </a:p>
        </p:txBody>
      </p:sp>
      <p:grpSp>
        <p:nvGrpSpPr>
          <p:cNvPr id="7" name="Group 6">
            <a:extLst>
              <a:ext uri="{FF2B5EF4-FFF2-40B4-BE49-F238E27FC236}">
                <a16:creationId xmlns:a16="http://schemas.microsoft.com/office/drawing/2014/main" id="{814CB684-A283-B1A7-3CAD-9B6D3A7D25D3}"/>
              </a:ext>
            </a:extLst>
          </p:cNvPr>
          <p:cNvGrpSpPr/>
          <p:nvPr/>
        </p:nvGrpSpPr>
        <p:grpSpPr>
          <a:xfrm>
            <a:off x="8831319" y="3367661"/>
            <a:ext cx="2117385" cy="2117385"/>
            <a:chOff x="8831319" y="3367661"/>
            <a:chExt cx="2117385" cy="2117385"/>
          </a:xfrm>
        </p:grpSpPr>
        <p:pic>
          <p:nvPicPr>
            <p:cNvPr id="211" name="Picture 210">
              <a:extLst>
                <a:ext uri="{FF2B5EF4-FFF2-40B4-BE49-F238E27FC236}">
                  <a16:creationId xmlns:a16="http://schemas.microsoft.com/office/drawing/2014/main" id="{5BB77CBD-A65F-2C9D-124A-C4AEF610CEA2}"/>
                </a:ext>
              </a:extLst>
            </p:cNvPr>
            <p:cNvPicPr>
              <a:picLocks noChangeAspect="1"/>
            </p:cNvPicPr>
            <p:nvPr/>
          </p:nvPicPr>
          <p:blipFill>
            <a:blip r:embed="rId12"/>
            <a:srcRect/>
            <a:stretch/>
          </p:blipFill>
          <p:spPr>
            <a:xfrm>
              <a:off x="8831319" y="3367661"/>
              <a:ext cx="2117385" cy="2117385"/>
            </a:xfrm>
            <a:prstGeom prst="rect">
              <a:avLst/>
            </a:prstGeom>
          </p:spPr>
        </p:pic>
        <p:sp>
          <p:nvSpPr>
            <p:cNvPr id="243" name="Google Shape;94;p14">
              <a:extLst>
                <a:ext uri="{FF2B5EF4-FFF2-40B4-BE49-F238E27FC236}">
                  <a16:creationId xmlns:a16="http://schemas.microsoft.com/office/drawing/2014/main" id="{B4CCB953-4F18-F9EA-A841-78076DB3D02A}"/>
                </a:ext>
              </a:extLst>
            </p:cNvPr>
            <p:cNvSpPr txBox="1"/>
            <p:nvPr/>
          </p:nvSpPr>
          <p:spPr>
            <a:xfrm>
              <a:off x="9086489" y="3567883"/>
              <a:ext cx="1200160" cy="408070"/>
            </a:xfrm>
            <a:prstGeom prst="rect">
              <a:avLst/>
            </a:prstGeom>
            <a:noFill/>
            <a:ln>
              <a:noFill/>
            </a:ln>
          </p:spPr>
          <p:txBody>
            <a:bodyPr spcFirstLastPara="1" wrap="square" lIns="97223" tIns="97223" rIns="97223" bIns="97223" anchor="t" anchorCtr="0">
              <a:spAutoFit/>
            </a:bodyPr>
            <a:lstStyle/>
            <a:p>
              <a:r>
                <a:rPr lang="en" sz="1376" dirty="0">
                  <a:solidFill>
                    <a:srgbClr val="006400"/>
                  </a:solidFill>
                  <a:latin typeface="+mj-lt"/>
                </a:rPr>
                <a:t>copula</a:t>
              </a:r>
              <a:endParaRPr sz="1376" dirty="0">
                <a:solidFill>
                  <a:srgbClr val="006400"/>
                </a:solidFill>
                <a:latin typeface="+mj-lt"/>
              </a:endParaRPr>
            </a:p>
          </p:txBody>
        </p:sp>
      </p:grpSp>
      <p:cxnSp>
        <p:nvCxnSpPr>
          <p:cNvPr id="246" name="Google Shape;78;p14">
            <a:extLst>
              <a:ext uri="{FF2B5EF4-FFF2-40B4-BE49-F238E27FC236}">
                <a16:creationId xmlns:a16="http://schemas.microsoft.com/office/drawing/2014/main" id="{44AD3049-34BD-D992-8975-112473AEA34D}"/>
              </a:ext>
            </a:extLst>
          </p:cNvPr>
          <p:cNvCxnSpPr>
            <a:cxnSpLocks/>
          </p:cNvCxnSpPr>
          <p:nvPr/>
        </p:nvCxnSpPr>
        <p:spPr>
          <a:xfrm rot="5400000">
            <a:off x="4569679" y="4124024"/>
            <a:ext cx="621369" cy="491445"/>
          </a:xfrm>
          <a:prstGeom prst="bentConnector2">
            <a:avLst/>
          </a:prstGeom>
          <a:noFill/>
          <a:ln w="12700" cap="flat" cmpd="sng">
            <a:solidFill>
              <a:schemeClr val="tx1"/>
            </a:solidFill>
            <a:prstDash val="dash"/>
            <a:round/>
            <a:headEnd type="none" w="med" len="med"/>
            <a:tailEnd type="triangle" w="med" len="med"/>
          </a:ln>
        </p:spPr>
      </p:cxnSp>
      <p:cxnSp>
        <p:nvCxnSpPr>
          <p:cNvPr id="247" name="Google Shape;78;p14">
            <a:extLst>
              <a:ext uri="{FF2B5EF4-FFF2-40B4-BE49-F238E27FC236}">
                <a16:creationId xmlns:a16="http://schemas.microsoft.com/office/drawing/2014/main" id="{07452DD0-F1FF-87A7-3DBD-F3FF7C0B70E4}"/>
              </a:ext>
            </a:extLst>
          </p:cNvPr>
          <p:cNvCxnSpPr>
            <a:cxnSpLocks/>
          </p:cNvCxnSpPr>
          <p:nvPr/>
        </p:nvCxnSpPr>
        <p:spPr>
          <a:xfrm rot="16200000" flipH="1">
            <a:off x="5560581" y="4138511"/>
            <a:ext cx="621369" cy="491445"/>
          </a:xfrm>
          <a:prstGeom prst="bentConnector2">
            <a:avLst/>
          </a:prstGeom>
          <a:noFill/>
          <a:ln w="12700" cap="flat" cmpd="sng">
            <a:solidFill>
              <a:schemeClr val="tx1"/>
            </a:solidFill>
            <a:prstDash val="dash"/>
            <a:round/>
            <a:headEnd type="none" w="med" len="med"/>
            <a:tailEnd type="triangle" w="med" len="med"/>
          </a:ln>
        </p:spPr>
      </p:cxnSp>
      <p:sp>
        <p:nvSpPr>
          <p:cNvPr id="4" name="Rectangle: Rounded Corners 3">
            <a:extLst>
              <a:ext uri="{FF2B5EF4-FFF2-40B4-BE49-F238E27FC236}">
                <a16:creationId xmlns:a16="http://schemas.microsoft.com/office/drawing/2014/main" id="{2DFE5D38-ABEE-5E91-0F7F-22218F806632}"/>
              </a:ext>
            </a:extLst>
          </p:cNvPr>
          <p:cNvSpPr/>
          <p:nvPr/>
        </p:nvSpPr>
        <p:spPr>
          <a:xfrm>
            <a:off x="8598411" y="3064294"/>
            <a:ext cx="2563075" cy="2654335"/>
          </a:xfrm>
          <a:prstGeom prst="roundRect">
            <a:avLst/>
          </a:prstGeom>
          <a:noFill/>
          <a:ln w="349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13" name="Group 12">
            <a:extLst>
              <a:ext uri="{FF2B5EF4-FFF2-40B4-BE49-F238E27FC236}">
                <a16:creationId xmlns:a16="http://schemas.microsoft.com/office/drawing/2014/main" id="{D7236B40-ABD8-0DC1-50AB-BB0FD9F9DFB3}"/>
              </a:ext>
            </a:extLst>
          </p:cNvPr>
          <p:cNvGrpSpPr/>
          <p:nvPr/>
        </p:nvGrpSpPr>
        <p:grpSpPr>
          <a:xfrm>
            <a:off x="9058506" y="2360352"/>
            <a:ext cx="2556751" cy="2326376"/>
            <a:chOff x="9058506" y="2360352"/>
            <a:chExt cx="2556751" cy="2326376"/>
          </a:xfrm>
        </p:grpSpPr>
        <mc:AlternateContent xmlns:mc="http://schemas.openxmlformats.org/markup-compatibility/2006" xmlns:a14="http://schemas.microsoft.com/office/drawing/2010/main">
          <mc:Choice Requires="a14">
            <p:sp>
              <p:nvSpPr>
                <p:cNvPr id="5" name="Google Shape;64;p14">
                  <a:extLst>
                    <a:ext uri="{FF2B5EF4-FFF2-40B4-BE49-F238E27FC236}">
                      <a16:creationId xmlns:a16="http://schemas.microsoft.com/office/drawing/2014/main" id="{69E2CE85-D31D-AA90-81BF-C0F793373AAE}"/>
                    </a:ext>
                  </a:extLst>
                </p:cNvPr>
                <p:cNvSpPr txBox="1"/>
                <p:nvPr/>
              </p:nvSpPr>
              <p:spPr>
                <a:xfrm>
                  <a:off x="9058506" y="2964208"/>
                  <a:ext cx="1924020" cy="408070"/>
                </a:xfrm>
                <a:prstGeom prst="rect">
                  <a:avLst/>
                </a:prstGeom>
                <a:noFill/>
                <a:ln>
                  <a:noFill/>
                </a:ln>
              </p:spPr>
              <p:txBody>
                <a:bodyPr spcFirstLastPara="1" wrap="square" lIns="97223" tIns="97223" rIns="97223" bIns="97223" anchor="t" anchorCtr="0">
                  <a:spAutoFit/>
                </a:bodyPr>
                <a:lstStyle/>
                <a:p>
                  <a:r>
                    <a:rPr lang="en" sz="1376" dirty="0">
                      <a:latin typeface="+mj-lt"/>
                    </a:rPr>
                    <a:t>pseudoscores </a:t>
                  </a:r>
                  <a14:m>
                    <m:oMath xmlns:m="http://schemas.openxmlformats.org/officeDocument/2006/math">
                      <m:r>
                        <a:rPr lang="en" sz="1376" b="1" i="1" dirty="0">
                          <a:latin typeface="Cambria Math" panose="02040503050406030204" pitchFamily="18" charset="0"/>
                        </a:rPr>
                        <m:t>𝑼</m:t>
                      </m:r>
                      <m:r>
                        <a:rPr lang="en-US" sz="1376" b="1" dirty="0">
                          <a:latin typeface="Cambria Math" panose="02040503050406030204" pitchFamily="18" charset="0"/>
                        </a:rPr>
                        <m:t>=</m:t>
                      </m:r>
                    </m:oMath>
                  </a14:m>
                  <a:r>
                    <a:rPr lang="en" sz="1376" b="1" dirty="0">
                      <a:latin typeface="+mj-lt"/>
                    </a:rPr>
                    <a:t> </a:t>
                  </a:r>
                  <a:endParaRPr sz="1376" b="1" dirty="0">
                    <a:latin typeface="+mj-lt"/>
                  </a:endParaRPr>
                </a:p>
              </p:txBody>
            </p:sp>
          </mc:Choice>
          <mc:Fallback xmlns="">
            <p:sp>
              <p:nvSpPr>
                <p:cNvPr id="5" name="Google Shape;64;p14">
                  <a:extLst>
                    <a:ext uri="{FF2B5EF4-FFF2-40B4-BE49-F238E27FC236}">
                      <a16:creationId xmlns:a16="http://schemas.microsoft.com/office/drawing/2014/main" id="{69E2CE85-D31D-AA90-81BF-C0F793373AAE}"/>
                    </a:ext>
                  </a:extLst>
                </p:cNvPr>
                <p:cNvSpPr txBox="1">
                  <a:spLocks noRot="1" noChangeAspect="1" noMove="1" noResize="1" noEditPoints="1" noAdjustHandles="1" noChangeArrowheads="1" noChangeShapeType="1" noTextEdit="1"/>
                </p:cNvSpPr>
                <p:nvPr/>
              </p:nvSpPr>
              <p:spPr>
                <a:xfrm>
                  <a:off x="9058506" y="2964208"/>
                  <a:ext cx="1924020" cy="408070"/>
                </a:xfrm>
                <a:prstGeom prst="rect">
                  <a:avLst/>
                </a:prstGeom>
                <a:blipFill>
                  <a:blip r:embed="rId13"/>
                  <a:stretch>
                    <a:fillRect l="-633" b="-2985"/>
                  </a:stretch>
                </a:blipFill>
                <a:ln>
                  <a:noFill/>
                </a:ln>
              </p:spPr>
              <p:txBody>
                <a:bodyPr/>
                <a:lstStyle/>
                <a:p>
                  <a:r>
                    <a:rPr lang="en-NL">
                      <a:noFill/>
                    </a:rPr>
                    <a:t> </a:t>
                  </a:r>
                </a:p>
              </p:txBody>
            </p:sp>
          </mc:Fallback>
        </mc:AlternateContent>
        <p:cxnSp>
          <p:nvCxnSpPr>
            <p:cNvPr id="6" name="Google Shape;79;p14">
              <a:extLst>
                <a:ext uri="{FF2B5EF4-FFF2-40B4-BE49-F238E27FC236}">
                  <a16:creationId xmlns:a16="http://schemas.microsoft.com/office/drawing/2014/main" id="{D1944ED3-1BFE-6C2E-13E5-D0761E9833C1}"/>
                </a:ext>
              </a:extLst>
            </p:cNvPr>
            <p:cNvCxnSpPr>
              <a:cxnSpLocks/>
            </p:cNvCxnSpPr>
            <p:nvPr/>
          </p:nvCxnSpPr>
          <p:spPr>
            <a:xfrm>
              <a:off x="11142349" y="4073249"/>
              <a:ext cx="0" cy="613479"/>
            </a:xfrm>
            <a:prstGeom prst="straightConnector1">
              <a:avLst/>
            </a:prstGeom>
            <a:noFill/>
            <a:ln w="12700" cap="flat" cmpd="sng">
              <a:solidFill>
                <a:schemeClr val="tx1"/>
              </a:solidFill>
              <a:prstDash val="dash"/>
              <a:round/>
              <a:headEnd type="none" w="med" len="med"/>
              <a:tailEnd type="triangle" w="med" len="med"/>
            </a:ln>
          </p:spPr>
        </p:cxnSp>
        <p:sp>
          <p:nvSpPr>
            <p:cNvPr id="8" name="Google Shape;81;p14">
              <a:extLst>
                <a:ext uri="{FF2B5EF4-FFF2-40B4-BE49-F238E27FC236}">
                  <a16:creationId xmlns:a16="http://schemas.microsoft.com/office/drawing/2014/main" id="{6474039B-9883-3AC5-F84B-05C8C597C4D5}"/>
                </a:ext>
              </a:extLst>
            </p:cNvPr>
            <p:cNvSpPr txBox="1"/>
            <p:nvPr/>
          </p:nvSpPr>
          <p:spPr>
            <a:xfrm>
              <a:off x="11136086" y="4148826"/>
              <a:ext cx="479171" cy="408070"/>
            </a:xfrm>
            <a:prstGeom prst="rect">
              <a:avLst/>
            </a:prstGeom>
            <a:noFill/>
            <a:ln>
              <a:noFill/>
            </a:ln>
          </p:spPr>
          <p:txBody>
            <a:bodyPr spcFirstLastPara="1" wrap="square" lIns="97223" tIns="97223" rIns="97223" bIns="97223" anchor="t" anchorCtr="0">
              <a:spAutoFit/>
            </a:bodyPr>
            <a:lstStyle/>
            <a:p>
              <a:r>
                <a:rPr lang="en" sz="1376" i="1">
                  <a:latin typeface="+mj-lt"/>
                </a:rPr>
                <a:t>fit</a:t>
              </a:r>
              <a:endParaRPr sz="1376" i="1" dirty="0">
                <a:latin typeface="+mj-lt"/>
              </a:endParaRPr>
            </a:p>
          </p:txBody>
        </p:sp>
        <mc:AlternateContent xmlns:mc="http://schemas.openxmlformats.org/markup-compatibility/2006" xmlns:a14="http://schemas.microsoft.com/office/drawing/2010/main">
          <mc:Choice Requires="a14">
            <p:graphicFrame>
              <p:nvGraphicFramePr>
                <p:cNvPr id="12" name="Google Shape;61;p14">
                  <a:extLst>
                    <a:ext uri="{FF2B5EF4-FFF2-40B4-BE49-F238E27FC236}">
                      <a16:creationId xmlns:a16="http://schemas.microsoft.com/office/drawing/2014/main" id="{9B0BAD68-9DF2-0CA5-6B74-C980B0EA4B7E}"/>
                    </a:ext>
                  </a:extLst>
                </p:cNvPr>
                <p:cNvGraphicFramePr/>
                <p:nvPr>
                  <p:extLst>
                    <p:ext uri="{D42A27DB-BD31-4B8C-83A1-F6EECF244321}">
                      <p14:modId xmlns:p14="http://schemas.microsoft.com/office/powerpoint/2010/main" val="3845194606"/>
                    </p:ext>
                  </p:extLst>
                </p:nvPr>
              </p:nvGraphicFramePr>
              <p:xfrm>
                <a:off x="10687504" y="2360352"/>
                <a:ext cx="924206" cy="1671844"/>
              </p:xfrm>
              <a:graphic>
                <a:graphicData uri="http://schemas.openxmlformats.org/drawingml/2006/table">
                  <a:tbl>
                    <a:tblPr>
                      <a:noFill/>
                    </a:tblPr>
                    <a:tblGrid>
                      <a:gridCol w="459887">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𝑈</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1</m:t>
                                      </m:r>
                                    </m:sub>
                                  </m:sSub>
                                </m:oMath>
                              </m:oMathPara>
                            </a14:m>
                            <a:endParaRPr sz="1400" dirty="0">
                              <a:solidFill>
                                <a:srgbClr val="0000FF"/>
                              </a:solidFill>
                              <a:latin typeface="+mj-lt"/>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𝑈</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1</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0"/>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𝑈</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2</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𝑈</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2</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𝑈</m:t>
                                      </m:r>
                                    </m:e>
                                    <m:sub>
                                      <m:r>
                                        <a:rPr lang="en-US" sz="1400" b="0" i="1" smtClean="0">
                                          <a:solidFill>
                                            <a:srgbClr val="0000FF"/>
                                          </a:solidFill>
                                          <a:latin typeface="Cambria Math" panose="02040503050406030204" pitchFamily="18" charset="0"/>
                                        </a:rPr>
                                        <m:t>𝐴𝑛</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𝑈</m:t>
                                      </m:r>
                                    </m:e>
                                    <m:sub>
                                      <m:r>
                                        <a:rPr lang="ar-AE" sz="1400" b="0" i="1" smtClean="0">
                                          <a:solidFill>
                                            <a:srgbClr val="FF0000"/>
                                          </a:solidFill>
                                          <a:latin typeface="Cambria Math" panose="02040503050406030204" pitchFamily="18" charset="0"/>
                                        </a:rPr>
                                        <m:t>𝐵𝑛</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3"/>
                        </a:ext>
                      </a:extLst>
                    </a:tr>
                  </a:tbl>
                </a:graphicData>
              </a:graphic>
            </p:graphicFrame>
          </mc:Choice>
          <mc:Fallback xmlns="">
            <p:graphicFrame>
              <p:nvGraphicFramePr>
                <p:cNvPr id="12" name="Google Shape;61;p14">
                  <a:extLst>
                    <a:ext uri="{FF2B5EF4-FFF2-40B4-BE49-F238E27FC236}">
                      <a16:creationId xmlns:a16="http://schemas.microsoft.com/office/drawing/2014/main" id="{9B0BAD68-9DF2-0CA5-6B74-C980B0EA4B7E}"/>
                    </a:ext>
                  </a:extLst>
                </p:cNvPr>
                <p:cNvGraphicFramePr/>
                <p:nvPr>
                  <p:extLst>
                    <p:ext uri="{D42A27DB-BD31-4B8C-83A1-F6EECF244321}">
                      <p14:modId xmlns:p14="http://schemas.microsoft.com/office/powerpoint/2010/main" val="3845194606"/>
                    </p:ext>
                  </p:extLst>
                </p:nvPr>
              </p:nvGraphicFramePr>
              <p:xfrm>
                <a:off x="10687504" y="2360352"/>
                <a:ext cx="924206" cy="1671844"/>
              </p:xfrm>
              <a:graphic>
                <a:graphicData uri="http://schemas.openxmlformats.org/drawingml/2006/table">
                  <a:tbl>
                    <a:tblPr>
                      <a:noFill/>
                    </a:tblPr>
                    <a:tblGrid>
                      <a:gridCol w="459887">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endParaRPr lang="en-NL"/>
                          </a:p>
                        </a:txBody>
                        <a:tcPr marL="97223" marR="97223" marT="97223" marB="97223">
                          <a:blipFill>
                            <a:blip r:embed="rId14"/>
                            <a:stretch>
                              <a:fillRect l="-1316" t="-1449" r="-102632" b="-301449"/>
                            </a:stretch>
                          </a:blipFill>
                        </a:tcPr>
                      </a:tc>
                      <a:tc>
                        <a:txBody>
                          <a:bodyPr/>
                          <a:lstStyle/>
                          <a:p>
                            <a:endParaRPr lang="en-NL"/>
                          </a:p>
                        </a:txBody>
                        <a:tcPr marL="97223" marR="97223" marT="97223" marB="97223">
                          <a:blipFill>
                            <a:blip r:embed="rId14"/>
                            <a:stretch>
                              <a:fillRect l="-101316" t="-1449" r="-2632" b="-301449"/>
                            </a:stretch>
                          </a:blipFill>
                        </a:tcPr>
                      </a:tc>
                      <a:extLst>
                        <a:ext uri="{0D108BD9-81ED-4DB2-BD59-A6C34878D82A}">
                          <a16:rowId xmlns:a16="http://schemas.microsoft.com/office/drawing/2014/main" val="10000"/>
                        </a:ext>
                      </a:extLst>
                    </a:tr>
                    <a:tr h="417961">
                      <a:tc>
                        <a:txBody>
                          <a:bodyPr/>
                          <a:lstStyle/>
                          <a:p>
                            <a:endParaRPr lang="en-NL"/>
                          </a:p>
                        </a:txBody>
                        <a:tcPr marL="97223" marR="97223" marT="97223" marB="97223">
                          <a:blipFill>
                            <a:blip r:embed="rId14"/>
                            <a:stretch>
                              <a:fillRect l="-1316" t="-101449" r="-102632" b="-201449"/>
                            </a:stretch>
                          </a:blipFill>
                        </a:tcPr>
                      </a:tc>
                      <a:tc>
                        <a:txBody>
                          <a:bodyPr/>
                          <a:lstStyle/>
                          <a:p>
                            <a:endParaRPr lang="en-NL"/>
                          </a:p>
                        </a:txBody>
                        <a:tcPr marL="97223" marR="97223" marT="97223" marB="97223">
                          <a:blipFill>
                            <a:blip r:embed="rId14"/>
                            <a:stretch>
                              <a:fillRect l="-101316" t="-101449" r="-2632" b="-201449"/>
                            </a:stretch>
                          </a:blipFill>
                        </a:tcPr>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endParaRPr lang="en-NL"/>
                          </a:p>
                        </a:txBody>
                        <a:tcPr marL="97223" marR="97223" marT="97223" marB="97223">
                          <a:blipFill>
                            <a:blip r:embed="rId14"/>
                            <a:stretch>
                              <a:fillRect l="-1316" t="-300000" r="-102632" b="-2899"/>
                            </a:stretch>
                          </a:blipFill>
                        </a:tcPr>
                      </a:tc>
                      <a:tc>
                        <a:txBody>
                          <a:bodyPr/>
                          <a:lstStyle/>
                          <a:p>
                            <a:endParaRPr lang="en-NL"/>
                          </a:p>
                        </a:txBody>
                        <a:tcPr marL="97223" marR="97223" marT="97223" marB="97223">
                          <a:blipFill>
                            <a:blip r:embed="rId14"/>
                            <a:stretch>
                              <a:fillRect l="-101316" t="-300000" r="-2632" b="-2899"/>
                            </a:stretch>
                          </a:blipFill>
                        </a:tcPr>
                      </a:tc>
                      <a:extLst>
                        <a:ext uri="{0D108BD9-81ED-4DB2-BD59-A6C34878D82A}">
                          <a16:rowId xmlns:a16="http://schemas.microsoft.com/office/drawing/2014/main" val="10003"/>
                        </a:ext>
                      </a:extLst>
                    </a:tr>
                  </a:tbl>
                </a:graphicData>
              </a:graphic>
            </p:graphicFrame>
          </mc:Fallback>
        </mc:AlternateContent>
      </p:grpSp>
      <p:sp>
        <p:nvSpPr>
          <p:cNvPr id="14" name="Content Placeholder 2">
            <a:extLst>
              <a:ext uri="{FF2B5EF4-FFF2-40B4-BE49-F238E27FC236}">
                <a16:creationId xmlns:a16="http://schemas.microsoft.com/office/drawing/2014/main" id="{7BA9769F-63DD-563A-B934-B07A8C2B309A}"/>
              </a:ext>
            </a:extLst>
          </p:cNvPr>
          <p:cNvSpPr txBox="1">
            <a:spLocks/>
          </p:cNvSpPr>
          <p:nvPr/>
        </p:nvSpPr>
        <p:spPr>
          <a:xfrm>
            <a:off x="-1339" y="4485690"/>
            <a:ext cx="3126725" cy="2370462"/>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rPr>
              <a:t>Flexibility</a:t>
            </a:r>
          </a:p>
          <a:p>
            <a:r>
              <a:rPr lang="en-US" sz="2000" dirty="0">
                <a:solidFill>
                  <a:schemeClr val="bg1"/>
                </a:solidFill>
              </a:rPr>
              <a:t>Each margin can be modeled by a different distribution family</a:t>
            </a:r>
          </a:p>
          <a:p>
            <a:pPr marL="0" indent="0">
              <a:buFont typeface="Arial" panose="020B0604020202020204" pitchFamily="34" charset="0"/>
              <a:buNone/>
            </a:pPr>
            <a:endParaRPr lang="en-US" sz="2000" dirty="0">
              <a:solidFill>
                <a:schemeClr val="bg1"/>
              </a:solidFill>
            </a:endParaRPr>
          </a:p>
        </p:txBody>
      </p:sp>
    </p:spTree>
    <p:extLst>
      <p:ext uri="{BB962C8B-B14F-4D97-AF65-F5344CB8AC3E}">
        <p14:creationId xmlns:p14="http://schemas.microsoft.com/office/powerpoint/2010/main" val="266344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0.00026 -0.00093 L 0.10221 0.19444 " pathEditMode="relative" rAng="0" ptsTypes="AA">
                                      <p:cBhvr>
                                        <p:cTn id="10" dur="2000" fill="hold"/>
                                        <p:tgtEl>
                                          <p:spTgt spid="7"/>
                                        </p:tgtEl>
                                        <p:attrNameLst>
                                          <p:attrName>ppt_x</p:attrName>
                                          <p:attrName>ppt_y</p:attrName>
                                        </p:attrNameLst>
                                      </p:cBhvr>
                                      <p:rCtr x="5117" y="9769"/>
                                    </p:animMotion>
                                  </p:childTnLst>
                                </p:cTn>
                              </p:par>
                            </p:childTnLst>
                          </p:cTn>
                        </p:par>
                        <p:par>
                          <p:cTn id="11" fill="hold">
                            <p:stCondLst>
                              <p:cond delay="2500"/>
                            </p:stCondLst>
                            <p:childTnLst>
                              <p:par>
                                <p:cTn id="12" presetID="10"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4CF7-C095-F26D-61E3-679288F07A74}"/>
              </a:ext>
            </a:extLst>
          </p:cNvPr>
          <p:cNvSpPr>
            <a:spLocks noGrp="1"/>
          </p:cNvSpPr>
          <p:nvPr>
            <p:ph type="title"/>
          </p:nvPr>
        </p:nvSpPr>
        <p:spPr/>
        <p:txBody>
          <a:bodyPr>
            <a:normAutofit fontScale="90000"/>
          </a:bodyPr>
          <a:lstStyle/>
          <a:p>
            <a:r>
              <a:rPr lang="en-US" dirty="0"/>
              <a:t>Background (How does the simulation work?)</a:t>
            </a:r>
            <a:endParaRPr lang="en-NL" i="1" dirty="0"/>
          </a:p>
        </p:txBody>
      </p:sp>
      <p:sp>
        <p:nvSpPr>
          <p:cNvPr id="3" name="Content Placeholder 2">
            <a:extLst>
              <a:ext uri="{FF2B5EF4-FFF2-40B4-BE49-F238E27FC236}">
                <a16:creationId xmlns:a16="http://schemas.microsoft.com/office/drawing/2014/main" id="{673452AA-4B68-DFBE-A19A-584C1D33216B}"/>
              </a:ext>
            </a:extLst>
          </p:cNvPr>
          <p:cNvSpPr>
            <a:spLocks noGrp="1"/>
          </p:cNvSpPr>
          <p:nvPr>
            <p:ph idx="1"/>
          </p:nvPr>
        </p:nvSpPr>
        <p:spPr>
          <a:xfrm>
            <a:off x="-1" y="864342"/>
            <a:ext cx="3126725" cy="5993658"/>
          </a:xfrm>
          <a:solidFill>
            <a:srgbClr val="2F5597"/>
          </a:solidFill>
        </p:spPr>
        <p:txBody>
          <a:bodyPr>
            <a:normAutofit/>
          </a:bodyPr>
          <a:lstStyle/>
          <a:p>
            <a:pPr marL="0" indent="0">
              <a:buNone/>
            </a:pPr>
            <a:br>
              <a:rPr lang="en-US" sz="2400" dirty="0">
                <a:solidFill>
                  <a:schemeClr val="bg1"/>
                </a:solidFill>
              </a:rPr>
            </a:br>
            <a:r>
              <a:rPr lang="en-US" sz="2400" dirty="0">
                <a:solidFill>
                  <a:schemeClr val="bg1"/>
                </a:solidFill>
              </a:rPr>
              <a:t>Components:</a:t>
            </a:r>
          </a:p>
          <a:p>
            <a:pPr marL="457200" indent="-457200">
              <a:buFont typeface="+mj-lt"/>
              <a:buAutoNum type="arabicPeriod"/>
            </a:pPr>
            <a:r>
              <a:rPr lang="en-US" sz="2000" dirty="0">
                <a:solidFill>
                  <a:schemeClr val="bg1"/>
                </a:solidFill>
              </a:rPr>
              <a:t>One </a:t>
            </a:r>
            <a:r>
              <a:rPr lang="en-US" sz="2000" b="1" dirty="0">
                <a:solidFill>
                  <a:schemeClr val="bg1"/>
                </a:solidFill>
              </a:rPr>
              <a:t>marginal</a:t>
            </a:r>
            <a:r>
              <a:rPr lang="en-US" sz="2000" dirty="0">
                <a:solidFill>
                  <a:schemeClr val="bg1"/>
                </a:solidFill>
              </a:rPr>
              <a:t> model for each system</a:t>
            </a:r>
            <a:br>
              <a:rPr lang="en-US" sz="2000" dirty="0">
                <a:solidFill>
                  <a:schemeClr val="bg1"/>
                </a:solidFill>
              </a:rPr>
            </a:br>
            <a:r>
              <a:rPr lang="en-US" sz="2000" dirty="0">
                <a:solidFill>
                  <a:schemeClr val="bg1"/>
                </a:solidFill>
              </a:rPr>
              <a:t>(which models the </a:t>
            </a:r>
            <a:r>
              <a:rPr lang="en-US" sz="2000" b="1" dirty="0">
                <a:solidFill>
                  <a:schemeClr val="bg1"/>
                </a:solidFill>
              </a:rPr>
              <a:t>individual</a:t>
            </a:r>
            <a:r>
              <a:rPr lang="en-US" sz="2000" dirty="0">
                <a:solidFill>
                  <a:schemeClr val="bg1"/>
                </a:solidFill>
              </a:rPr>
              <a:t> distribution of scores)</a:t>
            </a:r>
          </a:p>
          <a:p>
            <a:pPr marL="457200" indent="-457200">
              <a:buFont typeface="+mj-lt"/>
              <a:buAutoNum type="arabicPeriod"/>
            </a:pPr>
            <a:r>
              <a:rPr lang="en-US" sz="2000" dirty="0">
                <a:solidFill>
                  <a:schemeClr val="bg1"/>
                </a:solidFill>
              </a:rPr>
              <a:t>A </a:t>
            </a:r>
            <a:r>
              <a:rPr lang="en-US" sz="2000" b="1" dirty="0">
                <a:solidFill>
                  <a:schemeClr val="bg1"/>
                </a:solidFill>
              </a:rPr>
              <a:t>copula </a:t>
            </a:r>
            <a:r>
              <a:rPr lang="en-US" sz="2000" dirty="0">
                <a:solidFill>
                  <a:schemeClr val="bg1"/>
                </a:solidFill>
              </a:rPr>
              <a:t>that models the </a:t>
            </a:r>
            <a:r>
              <a:rPr lang="en-US" sz="2000" b="1" dirty="0">
                <a:solidFill>
                  <a:schemeClr val="bg1"/>
                </a:solidFill>
              </a:rPr>
              <a:t>dependence</a:t>
            </a:r>
            <a:r>
              <a:rPr lang="en-US" sz="2000" dirty="0">
                <a:solidFill>
                  <a:schemeClr val="bg1"/>
                </a:solidFill>
              </a:rPr>
              <a:t> among systems</a:t>
            </a:r>
          </a:p>
          <a:p>
            <a:endParaRPr lang="en-US" sz="2000" dirty="0">
              <a:solidFill>
                <a:schemeClr val="bg1"/>
              </a:solidFill>
            </a:endParaRPr>
          </a:p>
          <a:p>
            <a:endParaRPr lang="en-US" sz="2000" dirty="0">
              <a:solidFill>
                <a:schemeClr val="bg1"/>
              </a:solidFill>
            </a:endParaRPr>
          </a:p>
          <a:p>
            <a:pPr lvl="1"/>
            <a:endParaRPr lang="en-US" sz="1600" dirty="0">
              <a:solidFill>
                <a:schemeClr val="bg1"/>
              </a:solidFill>
            </a:endParaRPr>
          </a:p>
          <a:p>
            <a:pPr lvl="1"/>
            <a:endParaRPr lang="en-NL" sz="1600" dirty="0"/>
          </a:p>
        </p:txBody>
      </p:sp>
      <p:pic>
        <p:nvPicPr>
          <p:cNvPr id="211" name="Picture 210">
            <a:extLst>
              <a:ext uri="{FF2B5EF4-FFF2-40B4-BE49-F238E27FC236}">
                <a16:creationId xmlns:a16="http://schemas.microsoft.com/office/drawing/2014/main" id="{5BB77CBD-A65F-2C9D-124A-C4AEF610CEA2}"/>
              </a:ext>
            </a:extLst>
          </p:cNvPr>
          <p:cNvPicPr>
            <a:picLocks noChangeAspect="1"/>
          </p:cNvPicPr>
          <p:nvPr/>
        </p:nvPicPr>
        <p:blipFill>
          <a:blip r:embed="rId3"/>
          <a:srcRect/>
          <a:stretch/>
        </p:blipFill>
        <p:spPr>
          <a:xfrm>
            <a:off x="10080444" y="4703278"/>
            <a:ext cx="2117385" cy="2117385"/>
          </a:xfrm>
          <a:prstGeom prst="rect">
            <a:avLst/>
          </a:prstGeom>
        </p:spPr>
      </p:pic>
      <p:pic>
        <p:nvPicPr>
          <p:cNvPr id="212" name="Picture 211">
            <a:extLst>
              <a:ext uri="{FF2B5EF4-FFF2-40B4-BE49-F238E27FC236}">
                <a16:creationId xmlns:a16="http://schemas.microsoft.com/office/drawing/2014/main" id="{8AB1E4D2-332E-F9F4-9297-367A97E6F7D1}"/>
              </a:ext>
            </a:extLst>
          </p:cNvPr>
          <p:cNvPicPr>
            <a:picLocks noChangeAspect="1"/>
          </p:cNvPicPr>
          <p:nvPr/>
        </p:nvPicPr>
        <p:blipFill>
          <a:blip r:embed="rId4"/>
          <a:srcRect/>
          <a:stretch/>
        </p:blipFill>
        <p:spPr>
          <a:xfrm>
            <a:off x="6141050" y="995589"/>
            <a:ext cx="1351056" cy="1351056"/>
          </a:xfrm>
          <a:prstGeom prst="rect">
            <a:avLst/>
          </a:prstGeom>
        </p:spPr>
      </p:pic>
      <p:pic>
        <p:nvPicPr>
          <p:cNvPr id="213" name="Picture 212">
            <a:extLst>
              <a:ext uri="{FF2B5EF4-FFF2-40B4-BE49-F238E27FC236}">
                <a16:creationId xmlns:a16="http://schemas.microsoft.com/office/drawing/2014/main" id="{5678F1C8-8E9A-D487-878A-9EDE41FCD7FA}"/>
              </a:ext>
            </a:extLst>
          </p:cNvPr>
          <p:cNvPicPr>
            <a:picLocks noChangeAspect="1"/>
          </p:cNvPicPr>
          <p:nvPr/>
        </p:nvPicPr>
        <p:blipFill>
          <a:blip r:embed="rId5"/>
          <a:srcRect/>
          <a:stretch/>
        </p:blipFill>
        <p:spPr>
          <a:xfrm>
            <a:off x="6141050" y="4022074"/>
            <a:ext cx="1351056" cy="1351056"/>
          </a:xfrm>
          <a:prstGeom prst="rect">
            <a:avLst/>
          </a:prstGeom>
        </p:spPr>
      </p:pic>
      <p:pic>
        <p:nvPicPr>
          <p:cNvPr id="214" name="Picture 213">
            <a:extLst>
              <a:ext uri="{FF2B5EF4-FFF2-40B4-BE49-F238E27FC236}">
                <a16:creationId xmlns:a16="http://schemas.microsoft.com/office/drawing/2014/main" id="{8B13C8C4-2341-2C6B-DD9B-65EC62012C08}"/>
              </a:ext>
            </a:extLst>
          </p:cNvPr>
          <p:cNvPicPr>
            <a:picLocks noChangeAspect="1"/>
          </p:cNvPicPr>
          <p:nvPr/>
        </p:nvPicPr>
        <p:blipFill>
          <a:blip r:embed="rId6"/>
          <a:srcRect/>
          <a:stretch/>
        </p:blipFill>
        <p:spPr>
          <a:xfrm>
            <a:off x="3272376" y="4007225"/>
            <a:ext cx="1351056" cy="1351056"/>
          </a:xfrm>
          <a:prstGeom prst="rect">
            <a:avLst/>
          </a:prstGeom>
        </p:spPr>
      </p:pic>
      <p:pic>
        <p:nvPicPr>
          <p:cNvPr id="215" name="Picture 214">
            <a:extLst>
              <a:ext uri="{FF2B5EF4-FFF2-40B4-BE49-F238E27FC236}">
                <a16:creationId xmlns:a16="http://schemas.microsoft.com/office/drawing/2014/main" id="{5F7CBE58-E02B-DA35-26A5-08D3A8F2E337}"/>
              </a:ext>
            </a:extLst>
          </p:cNvPr>
          <p:cNvPicPr>
            <a:picLocks noChangeAspect="1"/>
          </p:cNvPicPr>
          <p:nvPr/>
        </p:nvPicPr>
        <p:blipFill>
          <a:blip r:embed="rId7"/>
          <a:srcRect/>
          <a:stretch/>
        </p:blipFill>
        <p:spPr>
          <a:xfrm>
            <a:off x="3272376" y="993976"/>
            <a:ext cx="1351056" cy="1351056"/>
          </a:xfrm>
          <a:prstGeom prst="rect">
            <a:avLst/>
          </a:prstGeom>
        </p:spPr>
      </p:pic>
      <mc:AlternateContent xmlns:mc="http://schemas.openxmlformats.org/markup-compatibility/2006" xmlns:a14="http://schemas.microsoft.com/office/drawing/2010/main">
        <mc:Choice Requires="a14">
          <p:sp>
            <p:nvSpPr>
              <p:cNvPr id="217" name="Google Shape;60;p14">
                <a:extLst>
                  <a:ext uri="{FF2B5EF4-FFF2-40B4-BE49-F238E27FC236}">
                    <a16:creationId xmlns:a16="http://schemas.microsoft.com/office/drawing/2014/main" id="{D3AA574C-1505-7706-DD6E-454CA2163D9B}"/>
                  </a:ext>
                </a:extLst>
              </p:cNvPr>
              <p:cNvSpPr txBox="1"/>
              <p:nvPr/>
            </p:nvSpPr>
            <p:spPr>
              <a:xfrm>
                <a:off x="3844809" y="2959591"/>
                <a:ext cx="1476752" cy="408070"/>
              </a:xfrm>
              <a:prstGeom prst="rect">
                <a:avLst/>
              </a:prstGeom>
              <a:noFill/>
              <a:ln>
                <a:noFill/>
              </a:ln>
            </p:spPr>
            <p:txBody>
              <a:bodyPr spcFirstLastPara="1" wrap="square" lIns="97223" tIns="97223" rIns="97223" bIns="97223" anchor="t" anchorCtr="0">
                <a:spAutoFit/>
              </a:bodyPr>
              <a:lstStyle/>
              <a:p>
                <a:r>
                  <a:rPr lang="en" sz="1376" dirty="0">
                    <a:latin typeface="+mj-lt"/>
                  </a:rPr>
                  <a:t>scores </a:t>
                </a:r>
                <a14:m>
                  <m:oMath xmlns:m="http://schemas.openxmlformats.org/officeDocument/2006/math">
                    <m:r>
                      <a:rPr lang="en" sz="1376" b="1" i="1" dirty="0">
                        <a:latin typeface="Cambria Math" panose="02040503050406030204" pitchFamily="18" charset="0"/>
                      </a:rPr>
                      <m:t>𝑿</m:t>
                    </m:r>
                    <m:r>
                      <a:rPr lang="en-US" sz="1376" b="1" i="1" dirty="0">
                        <a:latin typeface="Cambria Math" panose="02040503050406030204" pitchFamily="18" charset="0"/>
                      </a:rPr>
                      <m:t>=</m:t>
                    </m:r>
                  </m:oMath>
                </a14:m>
                <a:r>
                  <a:rPr lang="en" sz="1376" b="1" dirty="0">
                    <a:latin typeface="+mj-lt"/>
                  </a:rPr>
                  <a:t> </a:t>
                </a:r>
                <a:endParaRPr sz="1376" b="1" dirty="0">
                  <a:latin typeface="+mj-lt"/>
                </a:endParaRPr>
              </a:p>
            </p:txBody>
          </p:sp>
        </mc:Choice>
        <mc:Fallback xmlns="">
          <p:sp>
            <p:nvSpPr>
              <p:cNvPr id="217" name="Google Shape;60;p14">
                <a:extLst>
                  <a:ext uri="{FF2B5EF4-FFF2-40B4-BE49-F238E27FC236}">
                    <a16:creationId xmlns:a16="http://schemas.microsoft.com/office/drawing/2014/main" id="{D3AA574C-1505-7706-DD6E-454CA2163D9B}"/>
                  </a:ext>
                </a:extLst>
              </p:cNvPr>
              <p:cNvSpPr txBox="1">
                <a:spLocks noRot="1" noChangeAspect="1" noMove="1" noResize="1" noEditPoints="1" noAdjustHandles="1" noChangeArrowheads="1" noChangeShapeType="1" noTextEdit="1"/>
              </p:cNvSpPr>
              <p:nvPr/>
            </p:nvSpPr>
            <p:spPr>
              <a:xfrm>
                <a:off x="3844809" y="2959591"/>
                <a:ext cx="1476752" cy="408070"/>
              </a:xfrm>
              <a:prstGeom prst="rect">
                <a:avLst/>
              </a:prstGeom>
              <a:blipFill>
                <a:blip r:embed="rId8"/>
                <a:stretch>
                  <a:fillRect l="-826"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graphicFrame>
            <p:nvGraphicFramePr>
              <p:cNvPr id="218" name="Google Shape;61;p14">
                <a:extLst>
                  <a:ext uri="{FF2B5EF4-FFF2-40B4-BE49-F238E27FC236}">
                    <a16:creationId xmlns:a16="http://schemas.microsoft.com/office/drawing/2014/main" id="{F04790F9-1ABE-733B-6C52-ACA291B454A7}"/>
                  </a:ext>
                </a:extLst>
              </p:cNvPr>
              <p:cNvGraphicFramePr/>
              <p:nvPr/>
            </p:nvGraphicFramePr>
            <p:xfrm>
              <a:off x="4887848" y="2360352"/>
              <a:ext cx="980179" cy="1671844"/>
            </p:xfrm>
            <a:graphic>
              <a:graphicData uri="http://schemas.openxmlformats.org/drawingml/2006/table">
                <a:tbl>
                  <a:tblPr>
                    <a:noFill/>
                  </a:tblPr>
                  <a:tblGrid>
                    <a:gridCol w="515860">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1</m:t>
                                    </m:r>
                                  </m:sub>
                                </m:sSub>
                              </m:oMath>
                            </m:oMathPara>
                          </a14:m>
                          <a:endParaRPr sz="1400" dirty="0">
                            <a:solidFill>
                              <a:srgbClr val="0000FF"/>
                            </a:solidFill>
                            <a:latin typeface="+mj-lt"/>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1</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0"/>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2</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2</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𝐴𝑛</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𝐵𝑛</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3"/>
                      </a:ext>
                    </a:extLst>
                  </a:tr>
                </a:tbl>
              </a:graphicData>
            </a:graphic>
          </p:graphicFrame>
        </mc:Choice>
        <mc:Fallback xmlns="">
          <p:graphicFrame>
            <p:nvGraphicFramePr>
              <p:cNvPr id="218" name="Google Shape;61;p14">
                <a:extLst>
                  <a:ext uri="{FF2B5EF4-FFF2-40B4-BE49-F238E27FC236}">
                    <a16:creationId xmlns:a16="http://schemas.microsoft.com/office/drawing/2014/main" id="{F04790F9-1ABE-733B-6C52-ACA291B454A7}"/>
                  </a:ext>
                </a:extLst>
              </p:cNvPr>
              <p:cNvGraphicFramePr/>
              <p:nvPr>
                <p:extLst>
                  <p:ext uri="{D42A27DB-BD31-4B8C-83A1-F6EECF244321}">
                    <p14:modId xmlns:p14="http://schemas.microsoft.com/office/powerpoint/2010/main" val="4246250025"/>
                  </p:ext>
                </p:extLst>
              </p:nvPr>
            </p:nvGraphicFramePr>
            <p:xfrm>
              <a:off x="4887848" y="2360352"/>
              <a:ext cx="980179" cy="1671844"/>
            </p:xfrm>
            <a:graphic>
              <a:graphicData uri="http://schemas.openxmlformats.org/drawingml/2006/table">
                <a:tbl>
                  <a:tblPr>
                    <a:noFill/>
                  </a:tblPr>
                  <a:tblGrid>
                    <a:gridCol w="515860">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1</m:t>
                                    </m:r>
                                  </m:sub>
                                </m:sSub>
                              </m:oMath>
                            </m:oMathPara>
                          </a14:m>
                          <a:endParaRPr sz="1400" dirty="0">
                            <a:solidFill>
                              <a:srgbClr val="0000FF"/>
                            </a:solidFill>
                            <a:latin typeface="+mj-lt"/>
                          </a:endParaRPr>
                        </a:p>
                      </a:txBody>
                      <a:tcPr marL="97223" marR="97223" marT="97223" marB="97223"/>
                    </a:tc>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1</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0"/>
                      </a:ext>
                    </a:extLst>
                  </a:tr>
                  <a:tr h="417961">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2</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2</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𝐴𝑛</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𝐵𝑛</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219" name="Google Shape;64;p14">
                <a:extLst>
                  <a:ext uri="{FF2B5EF4-FFF2-40B4-BE49-F238E27FC236}">
                    <a16:creationId xmlns:a16="http://schemas.microsoft.com/office/drawing/2014/main" id="{48C3ACA6-1F54-AE2C-6189-F154384CAA55}"/>
                  </a:ext>
                </a:extLst>
              </p:cNvPr>
              <p:cNvSpPr txBox="1"/>
              <p:nvPr/>
            </p:nvSpPr>
            <p:spPr>
              <a:xfrm>
                <a:off x="9058506" y="2964208"/>
                <a:ext cx="1924020" cy="408070"/>
              </a:xfrm>
              <a:prstGeom prst="rect">
                <a:avLst/>
              </a:prstGeom>
              <a:noFill/>
              <a:ln>
                <a:noFill/>
              </a:ln>
            </p:spPr>
            <p:txBody>
              <a:bodyPr spcFirstLastPara="1" wrap="square" lIns="97223" tIns="97223" rIns="97223" bIns="97223" anchor="t" anchorCtr="0">
                <a:spAutoFit/>
              </a:bodyPr>
              <a:lstStyle/>
              <a:p>
                <a:r>
                  <a:rPr lang="en" sz="1376" dirty="0">
                    <a:latin typeface="+mj-lt"/>
                  </a:rPr>
                  <a:t>pseudoscores </a:t>
                </a:r>
                <a14:m>
                  <m:oMath xmlns:m="http://schemas.openxmlformats.org/officeDocument/2006/math">
                    <m:r>
                      <a:rPr lang="en" sz="1376" b="1" i="1" dirty="0">
                        <a:latin typeface="Cambria Math" panose="02040503050406030204" pitchFamily="18" charset="0"/>
                      </a:rPr>
                      <m:t>𝑼</m:t>
                    </m:r>
                    <m:r>
                      <a:rPr lang="en-US" sz="1376" b="1" dirty="0">
                        <a:latin typeface="Cambria Math" panose="02040503050406030204" pitchFamily="18" charset="0"/>
                      </a:rPr>
                      <m:t>=</m:t>
                    </m:r>
                  </m:oMath>
                </a14:m>
                <a:r>
                  <a:rPr lang="en" sz="1376" b="1" dirty="0">
                    <a:latin typeface="+mj-lt"/>
                  </a:rPr>
                  <a:t> </a:t>
                </a:r>
                <a:endParaRPr sz="1376" b="1" dirty="0">
                  <a:latin typeface="+mj-lt"/>
                </a:endParaRPr>
              </a:p>
            </p:txBody>
          </p:sp>
        </mc:Choice>
        <mc:Fallback xmlns="">
          <p:sp>
            <p:nvSpPr>
              <p:cNvPr id="219" name="Google Shape;64;p14">
                <a:extLst>
                  <a:ext uri="{FF2B5EF4-FFF2-40B4-BE49-F238E27FC236}">
                    <a16:creationId xmlns:a16="http://schemas.microsoft.com/office/drawing/2014/main" id="{48C3ACA6-1F54-AE2C-6189-F154384CAA55}"/>
                  </a:ext>
                </a:extLst>
              </p:cNvPr>
              <p:cNvSpPr txBox="1">
                <a:spLocks noRot="1" noChangeAspect="1" noMove="1" noResize="1" noEditPoints="1" noAdjustHandles="1" noChangeArrowheads="1" noChangeShapeType="1" noTextEdit="1"/>
              </p:cNvSpPr>
              <p:nvPr/>
            </p:nvSpPr>
            <p:spPr>
              <a:xfrm>
                <a:off x="9058506" y="2964208"/>
                <a:ext cx="1924020" cy="408070"/>
              </a:xfrm>
              <a:prstGeom prst="rect">
                <a:avLst/>
              </a:prstGeom>
              <a:blipFill>
                <a:blip r:embed="rId9"/>
                <a:stretch>
                  <a:fillRect l="-633"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0" name="Google Shape;63;p14">
                <a:extLst>
                  <a:ext uri="{FF2B5EF4-FFF2-40B4-BE49-F238E27FC236}">
                    <a16:creationId xmlns:a16="http://schemas.microsoft.com/office/drawing/2014/main" id="{55647228-05DE-7014-B994-0394C94220FA}"/>
                  </a:ext>
                </a:extLst>
              </p:cNvPr>
              <p:cNvSpPr txBox="1"/>
              <p:nvPr/>
            </p:nvSpPr>
            <p:spPr>
              <a:xfrm>
                <a:off x="3641872" y="4788880"/>
                <a:ext cx="1087546" cy="408070"/>
              </a:xfrm>
              <a:prstGeom prst="rect">
                <a:avLst/>
              </a:prstGeom>
              <a:noFill/>
              <a:ln>
                <a:noFill/>
              </a:ln>
            </p:spPr>
            <p:txBody>
              <a:bodyPr spcFirstLastPara="1" wrap="square" lIns="97223" tIns="97223" rIns="97223" bIns="97223" anchor="t" anchorCtr="0">
                <a:spAutoFit/>
              </a:bodyPr>
              <a:lstStyle/>
              <a:p>
                <a:r>
                  <a:rPr lang="en-US" sz="1376" dirty="0">
                    <a:solidFill>
                      <a:srgbClr val="0000FF"/>
                    </a:solidFill>
                    <a:latin typeface="+mj-lt"/>
                  </a:rPr>
                  <a:t>margin </a:t>
                </a:r>
                <a14:m>
                  <m:oMath xmlns:m="http://schemas.openxmlformats.org/officeDocument/2006/math">
                    <m:sSubSup>
                      <m:sSubSupPr>
                        <m:ctrlPr>
                          <a:rPr lang="en-US" sz="1376" i="1">
                            <a:solidFill>
                              <a:srgbClr val="0000FF"/>
                            </a:solidFill>
                            <a:latin typeface="Cambria Math" panose="02040503050406030204" pitchFamily="18" charset="0"/>
                          </a:rPr>
                        </m:ctrlPr>
                      </m:sSubSupPr>
                      <m:e>
                        <m:r>
                          <a:rPr lang="en-US" sz="1376" i="1">
                            <a:solidFill>
                              <a:srgbClr val="0000FF"/>
                            </a:solidFill>
                            <a:latin typeface="Cambria Math" panose="02040503050406030204" pitchFamily="18" charset="0"/>
                          </a:rPr>
                          <m:t>𝐹</m:t>
                        </m:r>
                      </m:e>
                      <m:sub>
                        <m:r>
                          <a:rPr lang="en-US" sz="1376" i="1">
                            <a:solidFill>
                              <a:srgbClr val="0000FF"/>
                            </a:solidFill>
                            <a:latin typeface="Cambria Math" panose="02040503050406030204" pitchFamily="18" charset="0"/>
                          </a:rPr>
                          <m:t>𝐴</m:t>
                        </m:r>
                      </m:sub>
                      <m:sup>
                        <m:r>
                          <a:rPr lang="en-US" sz="1376" i="1">
                            <a:solidFill>
                              <a:srgbClr val="0000FF"/>
                            </a:solidFill>
                            <a:latin typeface="Cambria Math" panose="02040503050406030204" pitchFamily="18" charset="0"/>
                          </a:rPr>
                          <m:t>∗</m:t>
                        </m:r>
                      </m:sup>
                    </m:sSubSup>
                  </m:oMath>
                </a14:m>
                <a:endParaRPr lang="ar-AE" sz="1376" dirty="0">
                  <a:solidFill>
                    <a:srgbClr val="0000FF"/>
                  </a:solidFill>
                  <a:latin typeface="+mj-lt"/>
                </a:endParaRPr>
              </a:p>
            </p:txBody>
          </p:sp>
        </mc:Choice>
        <mc:Fallback xmlns="">
          <p:sp>
            <p:nvSpPr>
              <p:cNvPr id="220" name="Google Shape;63;p14">
                <a:extLst>
                  <a:ext uri="{FF2B5EF4-FFF2-40B4-BE49-F238E27FC236}">
                    <a16:creationId xmlns:a16="http://schemas.microsoft.com/office/drawing/2014/main" id="{55647228-05DE-7014-B994-0394C94220FA}"/>
                  </a:ext>
                </a:extLst>
              </p:cNvPr>
              <p:cNvSpPr txBox="1">
                <a:spLocks noRot="1" noChangeAspect="1" noMove="1" noResize="1" noEditPoints="1" noAdjustHandles="1" noChangeArrowheads="1" noChangeShapeType="1" noTextEdit="1"/>
              </p:cNvSpPr>
              <p:nvPr/>
            </p:nvSpPr>
            <p:spPr>
              <a:xfrm>
                <a:off x="3641872" y="4788880"/>
                <a:ext cx="1087546" cy="408070"/>
              </a:xfrm>
              <a:prstGeom prst="rect">
                <a:avLst/>
              </a:prstGeom>
              <a:blipFill>
                <a:blip r:embed="rId10"/>
                <a:stretch>
                  <a:fillRect l="-1117"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1" name="Google Shape;68;p14">
                <a:extLst>
                  <a:ext uri="{FF2B5EF4-FFF2-40B4-BE49-F238E27FC236}">
                    <a16:creationId xmlns:a16="http://schemas.microsoft.com/office/drawing/2014/main" id="{691A75FA-420D-6ECA-59CF-4FC9D0A586EA}"/>
                  </a:ext>
                </a:extLst>
              </p:cNvPr>
              <p:cNvSpPr txBox="1"/>
              <p:nvPr/>
            </p:nvSpPr>
            <p:spPr>
              <a:xfrm>
                <a:off x="6504023" y="4810189"/>
                <a:ext cx="1200160" cy="408070"/>
              </a:xfrm>
              <a:prstGeom prst="rect">
                <a:avLst/>
              </a:prstGeom>
              <a:noFill/>
              <a:ln>
                <a:noFill/>
              </a:ln>
            </p:spPr>
            <p:txBody>
              <a:bodyPr spcFirstLastPara="1" wrap="square" lIns="97223" tIns="97223" rIns="97223" bIns="97223" anchor="t" anchorCtr="0">
                <a:spAutoFit/>
              </a:bodyPr>
              <a:lstStyle/>
              <a:p>
                <a:r>
                  <a:rPr lang="en-US" sz="1376" dirty="0">
                    <a:solidFill>
                      <a:srgbClr val="FF0000"/>
                    </a:solidFill>
                    <a:latin typeface="+mj-lt"/>
                  </a:rPr>
                  <a:t>margin </a:t>
                </a:r>
                <a14:m>
                  <m:oMath xmlns:m="http://schemas.openxmlformats.org/officeDocument/2006/math">
                    <m:sSubSup>
                      <m:sSubSupPr>
                        <m:ctrlPr>
                          <a:rPr lang="en-US" sz="1376" i="1">
                            <a:solidFill>
                              <a:srgbClr val="FF0000"/>
                            </a:solidFill>
                            <a:latin typeface="Cambria Math" panose="02040503050406030204" pitchFamily="18" charset="0"/>
                          </a:rPr>
                        </m:ctrlPr>
                      </m:sSubSupPr>
                      <m:e>
                        <m:r>
                          <a:rPr lang="en-US" sz="1376" i="1">
                            <a:solidFill>
                              <a:srgbClr val="FF0000"/>
                            </a:solidFill>
                            <a:latin typeface="Cambria Math" panose="02040503050406030204" pitchFamily="18" charset="0"/>
                          </a:rPr>
                          <m:t>𝐹</m:t>
                        </m:r>
                      </m:e>
                      <m:sub>
                        <m:r>
                          <a:rPr lang="en-US" sz="1376" i="1">
                            <a:solidFill>
                              <a:srgbClr val="FF0000"/>
                            </a:solidFill>
                            <a:latin typeface="Cambria Math" panose="02040503050406030204" pitchFamily="18" charset="0"/>
                          </a:rPr>
                          <m:t>𝐵</m:t>
                        </m:r>
                      </m:sub>
                      <m:sup>
                        <m:r>
                          <a:rPr lang="en-US" sz="1376" i="1">
                            <a:solidFill>
                              <a:srgbClr val="FF0000"/>
                            </a:solidFill>
                            <a:latin typeface="Cambria Math" panose="02040503050406030204" pitchFamily="18" charset="0"/>
                          </a:rPr>
                          <m:t>∗</m:t>
                        </m:r>
                      </m:sup>
                    </m:sSubSup>
                  </m:oMath>
                </a14:m>
                <a:endParaRPr lang="ar-AE" sz="1376" dirty="0">
                  <a:solidFill>
                    <a:srgbClr val="FF0000"/>
                  </a:solidFill>
                  <a:latin typeface="+mj-lt"/>
                </a:endParaRPr>
              </a:p>
            </p:txBody>
          </p:sp>
        </mc:Choice>
        <mc:Fallback xmlns="">
          <p:sp>
            <p:nvSpPr>
              <p:cNvPr id="221" name="Google Shape;68;p14">
                <a:extLst>
                  <a:ext uri="{FF2B5EF4-FFF2-40B4-BE49-F238E27FC236}">
                    <a16:creationId xmlns:a16="http://schemas.microsoft.com/office/drawing/2014/main" id="{691A75FA-420D-6ECA-59CF-4FC9D0A586EA}"/>
                  </a:ext>
                </a:extLst>
              </p:cNvPr>
              <p:cNvSpPr txBox="1">
                <a:spLocks noRot="1" noChangeAspect="1" noMove="1" noResize="1" noEditPoints="1" noAdjustHandles="1" noChangeArrowheads="1" noChangeShapeType="1" noTextEdit="1"/>
              </p:cNvSpPr>
              <p:nvPr/>
            </p:nvSpPr>
            <p:spPr>
              <a:xfrm>
                <a:off x="6504023" y="4810189"/>
                <a:ext cx="1200160" cy="408070"/>
              </a:xfrm>
              <a:prstGeom prst="rect">
                <a:avLst/>
              </a:prstGeom>
              <a:blipFill>
                <a:blip r:embed="rId11"/>
                <a:stretch>
                  <a:fillRect l="-1015"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2" name="Google Shape;72;p14">
                <a:extLst>
                  <a:ext uri="{FF2B5EF4-FFF2-40B4-BE49-F238E27FC236}">
                    <a16:creationId xmlns:a16="http://schemas.microsoft.com/office/drawing/2014/main" id="{02710A35-C5FA-B097-8614-65CE0F6C45B7}"/>
                  </a:ext>
                </a:extLst>
              </p:cNvPr>
              <p:cNvSpPr txBox="1"/>
              <p:nvPr/>
            </p:nvSpPr>
            <p:spPr>
              <a:xfrm>
                <a:off x="6375179" y="1784085"/>
                <a:ext cx="1200160" cy="408070"/>
              </a:xfrm>
              <a:prstGeom prst="rect">
                <a:avLst/>
              </a:prstGeom>
              <a:noFill/>
              <a:ln>
                <a:noFill/>
              </a:ln>
            </p:spPr>
            <p:txBody>
              <a:bodyPr spcFirstLastPara="1" wrap="square" lIns="97223" tIns="97223" rIns="97223" bIns="97223" anchor="t" anchorCtr="0">
                <a:spAutoFit/>
              </a:bodyPr>
              <a:lstStyle/>
              <a:p>
                <a:r>
                  <a:rPr lang="en-US" sz="1376" dirty="0">
                    <a:solidFill>
                      <a:srgbClr val="FF0000"/>
                    </a:solidFill>
                    <a:latin typeface="+mj-lt"/>
                  </a:rPr>
                  <a:t>empirical </a:t>
                </a:r>
                <a14:m>
                  <m:oMath xmlns:m="http://schemas.openxmlformats.org/officeDocument/2006/math">
                    <m:sSub>
                      <m:sSubPr>
                        <m:ctrlPr>
                          <a:rPr lang="ar-AE" sz="1376" i="1">
                            <a:solidFill>
                              <a:srgbClr val="FF0000"/>
                            </a:solidFill>
                            <a:latin typeface="Cambria Math" panose="02040503050406030204" pitchFamily="18" charset="0"/>
                          </a:rPr>
                        </m:ctrlPr>
                      </m:sSubPr>
                      <m:e>
                        <m:r>
                          <a:rPr lang="ar-AE" sz="1376" i="1">
                            <a:solidFill>
                              <a:srgbClr val="FF0000"/>
                            </a:solidFill>
                            <a:latin typeface="Cambria Math" panose="02040503050406030204" pitchFamily="18" charset="0"/>
                          </a:rPr>
                          <m:t>𝐹</m:t>
                        </m:r>
                      </m:e>
                      <m:sub>
                        <m:r>
                          <a:rPr lang="en-US" sz="1376" i="1">
                            <a:solidFill>
                              <a:srgbClr val="FF0000"/>
                            </a:solidFill>
                            <a:latin typeface="Cambria Math" panose="02040503050406030204" pitchFamily="18" charset="0"/>
                          </a:rPr>
                          <m:t>𝐵</m:t>
                        </m:r>
                      </m:sub>
                    </m:sSub>
                  </m:oMath>
                </a14:m>
                <a:endParaRPr lang="ar-AE" sz="1376" dirty="0">
                  <a:solidFill>
                    <a:srgbClr val="FF0000"/>
                  </a:solidFill>
                  <a:latin typeface="+mj-lt"/>
                </a:endParaRPr>
              </a:p>
            </p:txBody>
          </p:sp>
        </mc:Choice>
        <mc:Fallback xmlns="">
          <p:sp>
            <p:nvSpPr>
              <p:cNvPr id="222" name="Google Shape;72;p14">
                <a:extLst>
                  <a:ext uri="{FF2B5EF4-FFF2-40B4-BE49-F238E27FC236}">
                    <a16:creationId xmlns:a16="http://schemas.microsoft.com/office/drawing/2014/main" id="{02710A35-C5FA-B097-8614-65CE0F6C45B7}"/>
                  </a:ext>
                </a:extLst>
              </p:cNvPr>
              <p:cNvSpPr txBox="1">
                <a:spLocks noRot="1" noChangeAspect="1" noMove="1" noResize="1" noEditPoints="1" noAdjustHandles="1" noChangeArrowheads="1" noChangeShapeType="1" noTextEdit="1"/>
              </p:cNvSpPr>
              <p:nvPr/>
            </p:nvSpPr>
            <p:spPr>
              <a:xfrm>
                <a:off x="6375179" y="1784085"/>
                <a:ext cx="1200160" cy="408070"/>
              </a:xfrm>
              <a:prstGeom prst="rect">
                <a:avLst/>
              </a:prstGeom>
              <a:blipFill>
                <a:blip r:embed="rId12"/>
                <a:stretch>
                  <a:fillRect l="-1015"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3" name="Google Shape;73;p14">
                <a:extLst>
                  <a:ext uri="{FF2B5EF4-FFF2-40B4-BE49-F238E27FC236}">
                    <a16:creationId xmlns:a16="http://schemas.microsoft.com/office/drawing/2014/main" id="{E6D5AD23-AE28-60D6-E97E-9B67C47F002B}"/>
                  </a:ext>
                </a:extLst>
              </p:cNvPr>
              <p:cNvSpPr txBox="1"/>
              <p:nvPr/>
            </p:nvSpPr>
            <p:spPr>
              <a:xfrm>
                <a:off x="3590806" y="1798446"/>
                <a:ext cx="1740235" cy="408070"/>
              </a:xfrm>
              <a:prstGeom prst="rect">
                <a:avLst/>
              </a:prstGeom>
              <a:noFill/>
              <a:ln>
                <a:noFill/>
              </a:ln>
            </p:spPr>
            <p:txBody>
              <a:bodyPr spcFirstLastPara="1" wrap="square" lIns="97223" tIns="97223" rIns="97223" bIns="97223" anchor="t" anchorCtr="0">
                <a:spAutoFit/>
              </a:bodyPr>
              <a:lstStyle/>
              <a:p>
                <a:r>
                  <a:rPr lang="en-US" sz="1376" dirty="0">
                    <a:solidFill>
                      <a:srgbClr val="0000FF"/>
                    </a:solidFill>
                    <a:latin typeface="+mj-lt"/>
                  </a:rPr>
                  <a:t>empirical </a:t>
                </a:r>
                <a14:m>
                  <m:oMath xmlns:m="http://schemas.openxmlformats.org/officeDocument/2006/math">
                    <m:sSub>
                      <m:sSubPr>
                        <m:ctrlPr>
                          <a:rPr lang="ar-AE" sz="1376" i="1">
                            <a:solidFill>
                              <a:srgbClr val="0000FF"/>
                            </a:solidFill>
                            <a:latin typeface="Cambria Math" panose="02040503050406030204" pitchFamily="18" charset="0"/>
                          </a:rPr>
                        </m:ctrlPr>
                      </m:sSubPr>
                      <m:e>
                        <m:r>
                          <a:rPr lang="ar-AE" sz="1376" i="1">
                            <a:solidFill>
                              <a:srgbClr val="0000FF"/>
                            </a:solidFill>
                            <a:latin typeface="Cambria Math" panose="02040503050406030204" pitchFamily="18" charset="0"/>
                          </a:rPr>
                          <m:t>𝐹</m:t>
                        </m:r>
                      </m:e>
                      <m:sub>
                        <m:r>
                          <a:rPr lang="ar-AE" sz="1376" i="1">
                            <a:solidFill>
                              <a:srgbClr val="0000FF"/>
                            </a:solidFill>
                            <a:latin typeface="Cambria Math" panose="02040503050406030204" pitchFamily="18" charset="0"/>
                          </a:rPr>
                          <m:t>𝐴</m:t>
                        </m:r>
                      </m:sub>
                    </m:sSub>
                  </m:oMath>
                </a14:m>
                <a:endParaRPr lang="ar-AE" sz="1376" dirty="0">
                  <a:solidFill>
                    <a:srgbClr val="0000FF"/>
                  </a:solidFill>
                  <a:latin typeface="+mj-lt"/>
                </a:endParaRPr>
              </a:p>
            </p:txBody>
          </p:sp>
        </mc:Choice>
        <mc:Fallback xmlns="">
          <p:sp>
            <p:nvSpPr>
              <p:cNvPr id="223" name="Google Shape;73;p14">
                <a:extLst>
                  <a:ext uri="{FF2B5EF4-FFF2-40B4-BE49-F238E27FC236}">
                    <a16:creationId xmlns:a16="http://schemas.microsoft.com/office/drawing/2014/main" id="{E6D5AD23-AE28-60D6-E97E-9B67C47F002B}"/>
                  </a:ext>
                </a:extLst>
              </p:cNvPr>
              <p:cNvSpPr txBox="1">
                <a:spLocks noRot="1" noChangeAspect="1" noMove="1" noResize="1" noEditPoints="1" noAdjustHandles="1" noChangeArrowheads="1" noChangeShapeType="1" noTextEdit="1"/>
              </p:cNvSpPr>
              <p:nvPr/>
            </p:nvSpPr>
            <p:spPr>
              <a:xfrm>
                <a:off x="3590806" y="1798446"/>
                <a:ext cx="1740235" cy="408070"/>
              </a:xfrm>
              <a:prstGeom prst="rect">
                <a:avLst/>
              </a:prstGeom>
              <a:blipFill>
                <a:blip r:embed="rId13"/>
                <a:stretch>
                  <a:fillRect l="-699"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4" name="Google Shape;74;p14">
                <a:extLst>
                  <a:ext uri="{FF2B5EF4-FFF2-40B4-BE49-F238E27FC236}">
                    <a16:creationId xmlns:a16="http://schemas.microsoft.com/office/drawing/2014/main" id="{454711B6-4F53-7316-0773-5472CAD20257}"/>
                  </a:ext>
                </a:extLst>
              </p:cNvPr>
              <p:cNvSpPr txBox="1"/>
              <p:nvPr/>
            </p:nvSpPr>
            <p:spPr>
              <a:xfrm>
                <a:off x="9798436" y="1072069"/>
                <a:ext cx="1299057" cy="408070"/>
              </a:xfrm>
              <a:prstGeom prst="rect">
                <a:avLst/>
              </a:prstGeom>
              <a:noFill/>
              <a:ln>
                <a:noFill/>
              </a:ln>
            </p:spPr>
            <p:txBody>
              <a:bodyPr spcFirstLastPara="1" wrap="square" lIns="97223" tIns="97223" rIns="97223" bIns="97223" anchor="t" anchorCtr="0">
                <a:spAutoFit/>
              </a:bodyPr>
              <a:lstStyle/>
              <a:p>
                <a:pPr/>
                <a14:m>
                  <m:oMathPara xmlns:m="http://schemas.openxmlformats.org/officeDocument/2006/math">
                    <m:oMathParaPr>
                      <m:jc m:val="centerGroup"/>
                    </m:oMathParaPr>
                    <m:oMath xmlns:m="http://schemas.openxmlformats.org/officeDocument/2006/math">
                      <m:sSub>
                        <m:sSubPr>
                          <m:ctrlPr>
                            <a:rPr lang="ar-AE" sz="1376" i="1">
                              <a:solidFill>
                                <a:srgbClr val="0000FF"/>
                              </a:solidFill>
                              <a:latin typeface="Cambria Math" panose="02040503050406030204" pitchFamily="18" charset="0"/>
                              <a:ea typeface="Cambria Math" panose="02040503050406030204" pitchFamily="18" charset="0"/>
                            </a:rPr>
                          </m:ctrlPr>
                        </m:sSubPr>
                        <m:e>
                          <m:r>
                            <a:rPr lang="ar-AE" sz="1376" i="1">
                              <a:solidFill>
                                <a:srgbClr val="0000FF"/>
                              </a:solidFill>
                              <a:latin typeface="Cambria Math" panose="02040503050406030204" pitchFamily="18" charset="0"/>
                              <a:ea typeface="Cambria Math" panose="02040503050406030204" pitchFamily="18" charset="0"/>
                            </a:rPr>
                            <m:t>𝐹</m:t>
                          </m:r>
                        </m:e>
                        <m:sub>
                          <m:r>
                            <a:rPr lang="ar-AE" sz="1376" i="1">
                              <a:solidFill>
                                <a:srgbClr val="0000FF"/>
                              </a:solidFill>
                              <a:latin typeface="Cambria Math" panose="02040503050406030204" pitchFamily="18" charset="0"/>
                              <a:ea typeface="Cambria Math" panose="02040503050406030204" pitchFamily="18" charset="0"/>
                            </a:rPr>
                            <m:t>𝐴</m:t>
                          </m:r>
                        </m:sub>
                      </m:sSub>
                      <m:r>
                        <a:rPr lang="ar-AE" sz="1376" i="1">
                          <a:solidFill>
                            <a:srgbClr val="0000FF"/>
                          </a:solidFill>
                          <a:latin typeface="Cambria Math" panose="02040503050406030204" pitchFamily="18" charset="0"/>
                          <a:ea typeface="Cambria Math" panose="02040503050406030204" pitchFamily="18" charset="0"/>
                        </a:rPr>
                        <m:t>(</m:t>
                      </m:r>
                      <m:sSub>
                        <m:sSubPr>
                          <m:ctrlPr>
                            <a:rPr lang="ar-AE" sz="1376" i="1">
                              <a:solidFill>
                                <a:srgbClr val="0000FF"/>
                              </a:solidFill>
                              <a:latin typeface="Cambria Math" panose="02040503050406030204" pitchFamily="18" charset="0"/>
                              <a:ea typeface="Cambria Math" panose="02040503050406030204" pitchFamily="18" charset="0"/>
                            </a:rPr>
                          </m:ctrlPr>
                        </m:sSubPr>
                        <m:e>
                          <m:r>
                            <a:rPr lang="ar-AE" sz="1376" i="1">
                              <a:solidFill>
                                <a:srgbClr val="0000FF"/>
                              </a:solidFill>
                              <a:latin typeface="Cambria Math" panose="02040503050406030204" pitchFamily="18" charset="0"/>
                              <a:ea typeface="Cambria Math" panose="02040503050406030204" pitchFamily="18" charset="0"/>
                            </a:rPr>
                            <m:t>𝑋</m:t>
                          </m:r>
                        </m:e>
                        <m:sub>
                          <m:r>
                            <a:rPr lang="ar-AE" sz="1376" i="1">
                              <a:solidFill>
                                <a:srgbClr val="0000FF"/>
                              </a:solidFill>
                              <a:latin typeface="Cambria Math" panose="02040503050406030204" pitchFamily="18" charset="0"/>
                              <a:ea typeface="Cambria Math" panose="02040503050406030204" pitchFamily="18" charset="0"/>
                            </a:rPr>
                            <m:t>𝐴</m:t>
                          </m:r>
                        </m:sub>
                      </m:sSub>
                      <m:r>
                        <a:rPr lang="ar-AE" sz="1376" i="1">
                          <a:solidFill>
                            <a:srgbClr val="0000FF"/>
                          </a:solidFill>
                          <a:latin typeface="Cambria Math" panose="02040503050406030204" pitchFamily="18" charset="0"/>
                          <a:ea typeface="Cambria Math" panose="02040503050406030204" pitchFamily="18" charset="0"/>
                        </a:rPr>
                        <m:t>)</m:t>
                      </m:r>
                    </m:oMath>
                  </m:oMathPara>
                </a14:m>
                <a:endParaRPr lang="ar-AE" sz="1376" dirty="0">
                  <a:solidFill>
                    <a:srgbClr val="0000FF"/>
                  </a:solidFill>
                  <a:latin typeface="Cambria Math" panose="02040503050406030204" pitchFamily="18" charset="0"/>
                  <a:ea typeface="Cambria Math" panose="02040503050406030204" pitchFamily="18" charset="0"/>
                </a:endParaRPr>
              </a:p>
            </p:txBody>
          </p:sp>
        </mc:Choice>
        <mc:Fallback xmlns="">
          <p:sp>
            <p:nvSpPr>
              <p:cNvPr id="224" name="Google Shape;74;p14">
                <a:extLst>
                  <a:ext uri="{FF2B5EF4-FFF2-40B4-BE49-F238E27FC236}">
                    <a16:creationId xmlns:a16="http://schemas.microsoft.com/office/drawing/2014/main" id="{454711B6-4F53-7316-0773-5472CAD20257}"/>
                  </a:ext>
                </a:extLst>
              </p:cNvPr>
              <p:cNvSpPr txBox="1">
                <a:spLocks noRot="1" noChangeAspect="1" noMove="1" noResize="1" noEditPoints="1" noAdjustHandles="1" noChangeArrowheads="1" noChangeShapeType="1" noTextEdit="1"/>
              </p:cNvSpPr>
              <p:nvPr/>
            </p:nvSpPr>
            <p:spPr>
              <a:xfrm>
                <a:off x="9798436" y="1072069"/>
                <a:ext cx="1299057" cy="408070"/>
              </a:xfrm>
              <a:prstGeom prst="rect">
                <a:avLst/>
              </a:prstGeom>
              <a:blipFill>
                <a:blip r:embed="rId14"/>
                <a:stretch>
                  <a:fillRect/>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5" name="Google Shape;75;p14">
                <a:extLst>
                  <a:ext uri="{FF2B5EF4-FFF2-40B4-BE49-F238E27FC236}">
                    <a16:creationId xmlns:a16="http://schemas.microsoft.com/office/drawing/2014/main" id="{1E6CF0A9-E34A-0DF1-FC71-2204E66B6E6D}"/>
                  </a:ext>
                </a:extLst>
              </p:cNvPr>
              <p:cNvSpPr txBox="1"/>
              <p:nvPr/>
            </p:nvSpPr>
            <p:spPr>
              <a:xfrm>
                <a:off x="11206814" y="1056009"/>
                <a:ext cx="1299057" cy="408070"/>
              </a:xfrm>
              <a:prstGeom prst="rect">
                <a:avLst/>
              </a:prstGeom>
              <a:noFill/>
              <a:ln>
                <a:noFill/>
              </a:ln>
            </p:spPr>
            <p:txBody>
              <a:bodyPr spcFirstLastPara="1" wrap="square" lIns="97223" tIns="97223" rIns="97223" bIns="97223" anchor="t" anchorCtr="0">
                <a:spAutoFit/>
              </a:bodyPr>
              <a:lstStyle/>
              <a:p>
                <a:pPr/>
                <a14:m>
                  <m:oMathPara xmlns:m="http://schemas.openxmlformats.org/officeDocument/2006/math">
                    <m:oMathParaPr>
                      <m:jc m:val="centerGroup"/>
                    </m:oMathParaPr>
                    <m:oMath xmlns:m="http://schemas.openxmlformats.org/officeDocument/2006/math">
                      <m:sSub>
                        <m:sSubPr>
                          <m:ctrlPr>
                            <a:rPr lang="ar-AE" sz="1376" i="1">
                              <a:solidFill>
                                <a:srgbClr val="FF0000"/>
                              </a:solidFill>
                              <a:latin typeface="Cambria Math" panose="02040503050406030204" pitchFamily="18" charset="0"/>
                            </a:rPr>
                          </m:ctrlPr>
                        </m:sSubPr>
                        <m:e>
                          <m:r>
                            <a:rPr lang="ar-AE" sz="1376" i="1">
                              <a:solidFill>
                                <a:srgbClr val="FF0000"/>
                              </a:solidFill>
                              <a:latin typeface="Cambria Math" panose="02040503050406030204" pitchFamily="18" charset="0"/>
                            </a:rPr>
                            <m:t>𝐹</m:t>
                          </m:r>
                        </m:e>
                        <m:sub>
                          <m:r>
                            <a:rPr lang="en-US" sz="1376" i="1">
                              <a:solidFill>
                                <a:srgbClr val="FF0000"/>
                              </a:solidFill>
                              <a:latin typeface="Cambria Math" panose="02040503050406030204" pitchFamily="18" charset="0"/>
                            </a:rPr>
                            <m:t>𝐵</m:t>
                          </m:r>
                        </m:sub>
                      </m:sSub>
                      <m:r>
                        <a:rPr lang="ar-AE" sz="1376" i="1">
                          <a:solidFill>
                            <a:srgbClr val="FF0000"/>
                          </a:solidFill>
                          <a:latin typeface="Cambria Math" panose="02040503050406030204" pitchFamily="18" charset="0"/>
                        </a:rPr>
                        <m:t>(</m:t>
                      </m:r>
                      <m:sSub>
                        <m:sSubPr>
                          <m:ctrlPr>
                            <a:rPr lang="ar-AE" sz="1376" i="1">
                              <a:solidFill>
                                <a:srgbClr val="FF0000"/>
                              </a:solidFill>
                              <a:latin typeface="Cambria Math" panose="02040503050406030204" pitchFamily="18" charset="0"/>
                            </a:rPr>
                          </m:ctrlPr>
                        </m:sSubPr>
                        <m:e>
                          <m:r>
                            <a:rPr lang="ar-AE" sz="1376" i="1">
                              <a:solidFill>
                                <a:srgbClr val="FF0000"/>
                              </a:solidFill>
                              <a:latin typeface="Cambria Math" panose="02040503050406030204" pitchFamily="18" charset="0"/>
                            </a:rPr>
                            <m:t>𝑋</m:t>
                          </m:r>
                        </m:e>
                        <m:sub>
                          <m:r>
                            <a:rPr lang="en-US" sz="1376" i="1">
                              <a:solidFill>
                                <a:srgbClr val="FF0000"/>
                              </a:solidFill>
                              <a:latin typeface="Cambria Math" panose="02040503050406030204" pitchFamily="18" charset="0"/>
                            </a:rPr>
                            <m:t>𝐵</m:t>
                          </m:r>
                        </m:sub>
                      </m:sSub>
                      <m:r>
                        <a:rPr lang="ar-AE" sz="1376" i="1">
                          <a:solidFill>
                            <a:srgbClr val="FF0000"/>
                          </a:solidFill>
                          <a:latin typeface="Cambria Math" panose="02040503050406030204" pitchFamily="18" charset="0"/>
                        </a:rPr>
                        <m:t>)</m:t>
                      </m:r>
                    </m:oMath>
                  </m:oMathPara>
                </a14:m>
                <a:endParaRPr lang="ar-AE" sz="1376" dirty="0">
                  <a:solidFill>
                    <a:srgbClr val="FF0000"/>
                  </a:solidFill>
                  <a:latin typeface="+mj-lt"/>
                </a:endParaRPr>
              </a:p>
            </p:txBody>
          </p:sp>
        </mc:Choice>
        <mc:Fallback xmlns="">
          <p:sp>
            <p:nvSpPr>
              <p:cNvPr id="225" name="Google Shape;75;p14">
                <a:extLst>
                  <a:ext uri="{FF2B5EF4-FFF2-40B4-BE49-F238E27FC236}">
                    <a16:creationId xmlns:a16="http://schemas.microsoft.com/office/drawing/2014/main" id="{1E6CF0A9-E34A-0DF1-FC71-2204E66B6E6D}"/>
                  </a:ext>
                </a:extLst>
              </p:cNvPr>
              <p:cNvSpPr txBox="1">
                <a:spLocks noRot="1" noChangeAspect="1" noMove="1" noResize="1" noEditPoints="1" noAdjustHandles="1" noChangeArrowheads="1" noChangeShapeType="1" noTextEdit="1"/>
              </p:cNvSpPr>
              <p:nvPr/>
            </p:nvSpPr>
            <p:spPr>
              <a:xfrm>
                <a:off x="11206814" y="1056009"/>
                <a:ext cx="1299057" cy="408070"/>
              </a:xfrm>
              <a:prstGeom prst="rect">
                <a:avLst/>
              </a:prstGeom>
              <a:blipFill>
                <a:blip r:embed="rId15"/>
                <a:stretch>
                  <a:fillRect/>
                </a:stretch>
              </a:blipFill>
              <a:ln>
                <a:noFill/>
              </a:ln>
            </p:spPr>
            <p:txBody>
              <a:bodyPr/>
              <a:lstStyle/>
              <a:p>
                <a:r>
                  <a:rPr lang="en-NL">
                    <a:noFill/>
                  </a:rPr>
                  <a:t> </a:t>
                </a:r>
              </a:p>
            </p:txBody>
          </p:sp>
        </mc:Fallback>
      </mc:AlternateContent>
      <p:cxnSp>
        <p:nvCxnSpPr>
          <p:cNvPr id="226" name="Google Shape;77;p14">
            <a:extLst>
              <a:ext uri="{FF2B5EF4-FFF2-40B4-BE49-F238E27FC236}">
                <a16:creationId xmlns:a16="http://schemas.microsoft.com/office/drawing/2014/main" id="{AF8CA26C-92AE-CF51-E65B-5DEBACF4E641}"/>
              </a:ext>
            </a:extLst>
          </p:cNvPr>
          <p:cNvCxnSpPr>
            <a:cxnSpLocks/>
          </p:cNvCxnSpPr>
          <p:nvPr/>
        </p:nvCxnSpPr>
        <p:spPr>
          <a:xfrm rot="16200000" flipV="1">
            <a:off x="4558827" y="1742514"/>
            <a:ext cx="622981" cy="493748"/>
          </a:xfrm>
          <a:prstGeom prst="bentConnector2">
            <a:avLst/>
          </a:prstGeom>
          <a:noFill/>
          <a:ln w="12700" cap="flat" cmpd="sng">
            <a:solidFill>
              <a:schemeClr val="tx1"/>
            </a:solidFill>
            <a:prstDash val="dash"/>
            <a:round/>
            <a:headEnd type="none" w="med" len="med"/>
            <a:tailEnd type="triangle" w="med" len="med"/>
          </a:ln>
        </p:spPr>
      </p:cxnSp>
      <p:cxnSp>
        <p:nvCxnSpPr>
          <p:cNvPr id="227" name="Google Shape;78;p14">
            <a:extLst>
              <a:ext uri="{FF2B5EF4-FFF2-40B4-BE49-F238E27FC236}">
                <a16:creationId xmlns:a16="http://schemas.microsoft.com/office/drawing/2014/main" id="{24250351-998C-4157-359B-6BDC01830398}"/>
              </a:ext>
            </a:extLst>
          </p:cNvPr>
          <p:cNvCxnSpPr>
            <a:cxnSpLocks/>
          </p:cNvCxnSpPr>
          <p:nvPr/>
        </p:nvCxnSpPr>
        <p:spPr>
          <a:xfrm rot="5400000" flipH="1" flipV="1">
            <a:off x="5555900" y="1741841"/>
            <a:ext cx="621369" cy="491445"/>
          </a:xfrm>
          <a:prstGeom prst="bentConnector2">
            <a:avLst/>
          </a:prstGeom>
          <a:noFill/>
          <a:ln w="12700" cap="flat" cmpd="sng">
            <a:solidFill>
              <a:schemeClr val="tx1"/>
            </a:solidFill>
            <a:prstDash val="dash"/>
            <a:round/>
            <a:headEnd type="none" w="med" len="med"/>
            <a:tailEnd type="triangle" w="med" len="med"/>
          </a:ln>
        </p:spPr>
      </p:cxnSp>
      <p:cxnSp>
        <p:nvCxnSpPr>
          <p:cNvPr id="228" name="Google Shape;79;p14">
            <a:extLst>
              <a:ext uri="{FF2B5EF4-FFF2-40B4-BE49-F238E27FC236}">
                <a16:creationId xmlns:a16="http://schemas.microsoft.com/office/drawing/2014/main" id="{DBD35094-F842-830B-0BB9-96CF2E00B517}"/>
              </a:ext>
            </a:extLst>
          </p:cNvPr>
          <p:cNvCxnSpPr>
            <a:cxnSpLocks/>
          </p:cNvCxnSpPr>
          <p:nvPr/>
        </p:nvCxnSpPr>
        <p:spPr>
          <a:xfrm>
            <a:off x="11142349" y="4073249"/>
            <a:ext cx="0" cy="613479"/>
          </a:xfrm>
          <a:prstGeom prst="straightConnector1">
            <a:avLst/>
          </a:prstGeom>
          <a:noFill/>
          <a:ln w="12700" cap="flat" cmpd="sng">
            <a:solidFill>
              <a:schemeClr val="tx1"/>
            </a:solidFill>
            <a:prstDash val="dash"/>
            <a:round/>
            <a:headEnd type="none" w="med" len="med"/>
            <a:tailEnd type="triangle" w="med" len="med"/>
          </a:ln>
        </p:spPr>
      </p:cxnSp>
      <p:sp>
        <p:nvSpPr>
          <p:cNvPr id="229" name="Google Shape;80;p14">
            <a:extLst>
              <a:ext uri="{FF2B5EF4-FFF2-40B4-BE49-F238E27FC236}">
                <a16:creationId xmlns:a16="http://schemas.microsoft.com/office/drawing/2014/main" id="{16876F19-73B5-8CF3-74F5-4130BBBE36C8}"/>
              </a:ext>
            </a:extLst>
          </p:cNvPr>
          <p:cNvSpPr txBox="1"/>
          <p:nvPr/>
        </p:nvSpPr>
        <p:spPr>
          <a:xfrm>
            <a:off x="5201591" y="4494762"/>
            <a:ext cx="479171" cy="408070"/>
          </a:xfrm>
          <a:prstGeom prst="rect">
            <a:avLst/>
          </a:prstGeom>
          <a:noFill/>
          <a:ln>
            <a:noFill/>
          </a:ln>
        </p:spPr>
        <p:txBody>
          <a:bodyPr spcFirstLastPara="1" wrap="square" lIns="97223" tIns="97223" rIns="97223" bIns="97223" anchor="t" anchorCtr="0">
            <a:spAutoFit/>
          </a:bodyPr>
          <a:lstStyle/>
          <a:p>
            <a:r>
              <a:rPr lang="en" sz="1376" i="1" dirty="0">
                <a:latin typeface="+mj-lt"/>
              </a:rPr>
              <a:t>fit</a:t>
            </a:r>
            <a:endParaRPr sz="1376" i="1" dirty="0">
              <a:latin typeface="+mj-lt"/>
            </a:endParaRPr>
          </a:p>
        </p:txBody>
      </p:sp>
      <p:sp>
        <p:nvSpPr>
          <p:cNvPr id="230" name="Google Shape;81;p14">
            <a:extLst>
              <a:ext uri="{FF2B5EF4-FFF2-40B4-BE49-F238E27FC236}">
                <a16:creationId xmlns:a16="http://schemas.microsoft.com/office/drawing/2014/main" id="{332479DE-37FC-3BCE-8254-5E0793176DAA}"/>
              </a:ext>
            </a:extLst>
          </p:cNvPr>
          <p:cNvSpPr txBox="1"/>
          <p:nvPr/>
        </p:nvSpPr>
        <p:spPr>
          <a:xfrm>
            <a:off x="11136086" y="4148826"/>
            <a:ext cx="479171" cy="408070"/>
          </a:xfrm>
          <a:prstGeom prst="rect">
            <a:avLst/>
          </a:prstGeom>
          <a:noFill/>
          <a:ln>
            <a:noFill/>
          </a:ln>
        </p:spPr>
        <p:txBody>
          <a:bodyPr spcFirstLastPara="1" wrap="square" lIns="97223" tIns="97223" rIns="97223" bIns="97223" anchor="t" anchorCtr="0">
            <a:spAutoFit/>
          </a:bodyPr>
          <a:lstStyle/>
          <a:p>
            <a:r>
              <a:rPr lang="en" sz="1376" i="1">
                <a:latin typeface="+mj-lt"/>
              </a:rPr>
              <a:t>fit</a:t>
            </a:r>
            <a:endParaRPr sz="1376" i="1" dirty="0">
              <a:latin typeface="+mj-lt"/>
            </a:endParaRPr>
          </a:p>
        </p:txBody>
      </p:sp>
      <p:sp>
        <p:nvSpPr>
          <p:cNvPr id="231" name="Google Shape;82;p14">
            <a:extLst>
              <a:ext uri="{FF2B5EF4-FFF2-40B4-BE49-F238E27FC236}">
                <a16:creationId xmlns:a16="http://schemas.microsoft.com/office/drawing/2014/main" id="{4FBA8F1B-874E-05D7-B4F2-7B2ED3D0AFE6}"/>
              </a:ext>
            </a:extLst>
          </p:cNvPr>
          <p:cNvSpPr txBox="1"/>
          <p:nvPr/>
        </p:nvSpPr>
        <p:spPr>
          <a:xfrm>
            <a:off x="5041652" y="1336468"/>
            <a:ext cx="924206" cy="408070"/>
          </a:xfrm>
          <a:prstGeom prst="rect">
            <a:avLst/>
          </a:prstGeom>
          <a:noFill/>
          <a:ln>
            <a:noFill/>
          </a:ln>
        </p:spPr>
        <p:txBody>
          <a:bodyPr spcFirstLastPara="1" wrap="square" lIns="97223" tIns="97223" rIns="97223" bIns="97223" anchor="t" anchorCtr="0">
            <a:spAutoFit/>
          </a:bodyPr>
          <a:lstStyle/>
          <a:p>
            <a:r>
              <a:rPr lang="en" sz="1376" i="1" dirty="0">
                <a:latin typeface="+mj-lt"/>
              </a:rPr>
              <a:t>define</a:t>
            </a:r>
            <a:endParaRPr sz="1376" i="1" dirty="0">
              <a:latin typeface="+mj-lt"/>
            </a:endParaRPr>
          </a:p>
        </p:txBody>
      </p:sp>
      <p:sp>
        <p:nvSpPr>
          <p:cNvPr id="232" name="Google Shape;83;p14">
            <a:extLst>
              <a:ext uri="{FF2B5EF4-FFF2-40B4-BE49-F238E27FC236}">
                <a16:creationId xmlns:a16="http://schemas.microsoft.com/office/drawing/2014/main" id="{40012525-B1E6-C523-7F46-6D90C476A2DA}"/>
              </a:ext>
            </a:extLst>
          </p:cNvPr>
          <p:cNvSpPr txBox="1"/>
          <p:nvPr/>
        </p:nvSpPr>
        <p:spPr>
          <a:xfrm>
            <a:off x="10328522" y="1401421"/>
            <a:ext cx="1670398" cy="619794"/>
          </a:xfrm>
          <a:prstGeom prst="rect">
            <a:avLst/>
          </a:prstGeom>
          <a:noFill/>
          <a:ln>
            <a:noFill/>
          </a:ln>
        </p:spPr>
        <p:txBody>
          <a:bodyPr spcFirstLastPara="1" wrap="square" lIns="97223" tIns="97223" rIns="97223" bIns="97223" anchor="t" anchorCtr="0">
            <a:spAutoFit/>
          </a:bodyPr>
          <a:lstStyle/>
          <a:p>
            <a:pPr algn="ctr"/>
            <a:r>
              <a:rPr lang="en" sz="1376" i="1">
                <a:latin typeface="+mj-lt"/>
              </a:rPr>
              <a:t>convert to</a:t>
            </a:r>
            <a:br>
              <a:rPr lang="en" sz="1376" i="1">
                <a:latin typeface="+mj-lt"/>
              </a:rPr>
            </a:br>
            <a:r>
              <a:rPr lang="en" sz="1376" i="1">
                <a:latin typeface="+mj-lt"/>
              </a:rPr>
              <a:t>pseudoscores</a:t>
            </a:r>
            <a:endParaRPr sz="1376" i="1" dirty="0">
              <a:latin typeface="+mj-lt"/>
            </a:endParaRPr>
          </a:p>
        </p:txBody>
      </p:sp>
      <p:cxnSp>
        <p:nvCxnSpPr>
          <p:cNvPr id="233" name="Google Shape;84;p14">
            <a:extLst>
              <a:ext uri="{FF2B5EF4-FFF2-40B4-BE49-F238E27FC236}">
                <a16:creationId xmlns:a16="http://schemas.microsoft.com/office/drawing/2014/main" id="{5821D2A3-6DF9-BCD0-9A9B-9F179E3228AA}"/>
              </a:ext>
            </a:extLst>
          </p:cNvPr>
          <p:cNvCxnSpPr>
            <a:cxnSpLocks/>
          </p:cNvCxnSpPr>
          <p:nvPr/>
        </p:nvCxnSpPr>
        <p:spPr>
          <a:xfrm rot="-5400000" flipH="1">
            <a:off x="10222002" y="1638403"/>
            <a:ext cx="895814" cy="447907"/>
          </a:xfrm>
          <a:prstGeom prst="bentConnector3">
            <a:avLst>
              <a:gd name="adj1" fmla="val 70005"/>
            </a:avLst>
          </a:prstGeom>
          <a:noFill/>
          <a:ln w="12700" cap="flat" cmpd="sng">
            <a:solidFill>
              <a:schemeClr val="tx1"/>
            </a:solidFill>
            <a:prstDash val="dash"/>
            <a:round/>
            <a:headEnd type="none" w="med" len="med"/>
            <a:tailEnd type="triangle" w="med" len="med"/>
          </a:ln>
        </p:spPr>
      </p:cxnSp>
      <p:cxnSp>
        <p:nvCxnSpPr>
          <p:cNvPr id="234" name="Google Shape;85;p14">
            <a:extLst>
              <a:ext uri="{FF2B5EF4-FFF2-40B4-BE49-F238E27FC236}">
                <a16:creationId xmlns:a16="http://schemas.microsoft.com/office/drawing/2014/main" id="{2DEB760D-F000-14A4-EDCE-E608938065A5}"/>
              </a:ext>
            </a:extLst>
          </p:cNvPr>
          <p:cNvCxnSpPr>
            <a:cxnSpLocks/>
          </p:cNvCxnSpPr>
          <p:nvPr/>
        </p:nvCxnSpPr>
        <p:spPr>
          <a:xfrm rot="5400000">
            <a:off x="11194378" y="1638403"/>
            <a:ext cx="895814" cy="447907"/>
          </a:xfrm>
          <a:prstGeom prst="bentConnector3">
            <a:avLst>
              <a:gd name="adj1" fmla="val 70005"/>
            </a:avLst>
          </a:prstGeom>
          <a:noFill/>
          <a:ln w="12700" cap="flat" cmpd="sng">
            <a:solidFill>
              <a:schemeClr val="tx1"/>
            </a:solidFill>
            <a:prstDash val="dash"/>
            <a:round/>
            <a:headEnd type="none" w="med" len="med"/>
            <a:tailEnd type="triangle" w="med" len="med"/>
          </a:ln>
        </p:spPr>
      </p:cxnSp>
      <p:sp>
        <p:nvSpPr>
          <p:cNvPr id="243" name="Google Shape;94;p14">
            <a:extLst>
              <a:ext uri="{FF2B5EF4-FFF2-40B4-BE49-F238E27FC236}">
                <a16:creationId xmlns:a16="http://schemas.microsoft.com/office/drawing/2014/main" id="{B4CCB953-4F18-F9EA-A841-78076DB3D02A}"/>
              </a:ext>
            </a:extLst>
          </p:cNvPr>
          <p:cNvSpPr txBox="1"/>
          <p:nvPr/>
        </p:nvSpPr>
        <p:spPr>
          <a:xfrm>
            <a:off x="10335614" y="4903500"/>
            <a:ext cx="1200160" cy="408070"/>
          </a:xfrm>
          <a:prstGeom prst="rect">
            <a:avLst/>
          </a:prstGeom>
          <a:noFill/>
          <a:ln>
            <a:noFill/>
          </a:ln>
        </p:spPr>
        <p:txBody>
          <a:bodyPr spcFirstLastPara="1" wrap="square" lIns="97223" tIns="97223" rIns="97223" bIns="97223" anchor="t" anchorCtr="0">
            <a:spAutoFit/>
          </a:bodyPr>
          <a:lstStyle/>
          <a:p>
            <a:r>
              <a:rPr lang="en" sz="1376" dirty="0">
                <a:solidFill>
                  <a:srgbClr val="006400"/>
                </a:solidFill>
                <a:latin typeface="+mj-lt"/>
              </a:rPr>
              <a:t>copula</a:t>
            </a:r>
            <a:endParaRPr sz="1376" dirty="0">
              <a:solidFill>
                <a:srgbClr val="006400"/>
              </a:solidFill>
              <a:latin typeface="+mj-lt"/>
            </a:endParaRPr>
          </a:p>
        </p:txBody>
      </p:sp>
      <mc:AlternateContent xmlns:mc="http://schemas.openxmlformats.org/markup-compatibility/2006" xmlns:a14="http://schemas.microsoft.com/office/drawing/2010/main">
        <mc:Choice Requires="a14">
          <p:graphicFrame>
            <p:nvGraphicFramePr>
              <p:cNvPr id="244" name="Google Shape;61;p14">
                <a:extLst>
                  <a:ext uri="{FF2B5EF4-FFF2-40B4-BE49-F238E27FC236}">
                    <a16:creationId xmlns:a16="http://schemas.microsoft.com/office/drawing/2014/main" id="{6D2C6D24-9E16-E021-D75D-A8965E978C36}"/>
                  </a:ext>
                </a:extLst>
              </p:cNvPr>
              <p:cNvGraphicFramePr/>
              <p:nvPr/>
            </p:nvGraphicFramePr>
            <p:xfrm>
              <a:off x="10687504" y="2360352"/>
              <a:ext cx="924206" cy="1671844"/>
            </p:xfrm>
            <a:graphic>
              <a:graphicData uri="http://schemas.openxmlformats.org/drawingml/2006/table">
                <a:tbl>
                  <a:tblPr>
                    <a:noFill/>
                  </a:tblPr>
                  <a:tblGrid>
                    <a:gridCol w="459887">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𝑈</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1</m:t>
                                    </m:r>
                                  </m:sub>
                                </m:sSub>
                              </m:oMath>
                            </m:oMathPara>
                          </a14:m>
                          <a:endParaRPr sz="1400" dirty="0">
                            <a:solidFill>
                              <a:srgbClr val="0000FF"/>
                            </a:solidFill>
                            <a:latin typeface="+mj-lt"/>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𝑈</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1</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0"/>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𝑈</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2</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𝑈</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2</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𝑈</m:t>
                                    </m:r>
                                  </m:e>
                                  <m:sub>
                                    <m:r>
                                      <a:rPr lang="en-US" sz="1400" b="0" i="1" smtClean="0">
                                        <a:solidFill>
                                          <a:srgbClr val="0000FF"/>
                                        </a:solidFill>
                                        <a:latin typeface="Cambria Math" panose="02040503050406030204" pitchFamily="18" charset="0"/>
                                      </a:rPr>
                                      <m:t>𝐴𝑛</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𝑈</m:t>
                                    </m:r>
                                  </m:e>
                                  <m:sub>
                                    <m:r>
                                      <a:rPr lang="ar-AE" sz="1400" b="0" i="1" smtClean="0">
                                        <a:solidFill>
                                          <a:srgbClr val="FF0000"/>
                                        </a:solidFill>
                                        <a:latin typeface="Cambria Math" panose="02040503050406030204" pitchFamily="18" charset="0"/>
                                      </a:rPr>
                                      <m:t>𝐵𝑛</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3"/>
                      </a:ext>
                    </a:extLst>
                  </a:tr>
                </a:tbl>
              </a:graphicData>
            </a:graphic>
          </p:graphicFrame>
        </mc:Choice>
        <mc:Fallback xmlns="">
          <p:graphicFrame>
            <p:nvGraphicFramePr>
              <p:cNvPr id="244" name="Google Shape;61;p14">
                <a:extLst>
                  <a:ext uri="{FF2B5EF4-FFF2-40B4-BE49-F238E27FC236}">
                    <a16:creationId xmlns:a16="http://schemas.microsoft.com/office/drawing/2014/main" id="{6D2C6D24-9E16-E021-D75D-A8965E978C36}"/>
                  </a:ext>
                </a:extLst>
              </p:cNvPr>
              <p:cNvGraphicFramePr/>
              <p:nvPr>
                <p:extLst>
                  <p:ext uri="{D42A27DB-BD31-4B8C-83A1-F6EECF244321}">
                    <p14:modId xmlns:p14="http://schemas.microsoft.com/office/powerpoint/2010/main" val="869727251"/>
                  </p:ext>
                </p:extLst>
              </p:nvPr>
            </p:nvGraphicFramePr>
            <p:xfrm>
              <a:off x="10687504" y="2360352"/>
              <a:ext cx="924206" cy="1671844"/>
            </p:xfrm>
            <a:graphic>
              <a:graphicData uri="http://schemas.openxmlformats.org/drawingml/2006/table">
                <a:tbl>
                  <a:tblPr>
                    <a:noFill/>
                  </a:tblPr>
                  <a:tblGrid>
                    <a:gridCol w="459887">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𝑈</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1</m:t>
                                    </m:r>
                                  </m:sub>
                                </m:sSub>
                              </m:oMath>
                            </m:oMathPara>
                          </a14:m>
                          <a:endParaRPr sz="1400" dirty="0">
                            <a:solidFill>
                              <a:srgbClr val="0000FF"/>
                            </a:solidFill>
                            <a:latin typeface="+mj-lt"/>
                          </a:endParaRPr>
                        </a:p>
                      </a:txBody>
                      <a:tcPr marL="97223" marR="97223" marT="97223" marB="97223"/>
                    </a:tc>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𝑈</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1</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0"/>
                      </a:ext>
                    </a:extLst>
                  </a:tr>
                  <a:tr h="417961">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𝑈</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2</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𝑈</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2</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𝑈</m:t>
                                    </m:r>
                                  </m:e>
                                  <m:sub>
                                    <m:r>
                                      <a:rPr lang="en-US" sz="1400" b="0" i="1" smtClean="0">
                                        <a:solidFill>
                                          <a:srgbClr val="0000FF"/>
                                        </a:solidFill>
                                        <a:latin typeface="Cambria Math" panose="02040503050406030204" pitchFamily="18" charset="0"/>
                                      </a:rPr>
                                      <m:t>𝐴𝑛</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𝑈</m:t>
                                    </m:r>
                                  </m:e>
                                  <m:sub>
                                    <m:r>
                                      <a:rPr lang="ar-AE" sz="1400" b="0" i="1" smtClean="0">
                                        <a:solidFill>
                                          <a:srgbClr val="FF0000"/>
                                        </a:solidFill>
                                        <a:latin typeface="Cambria Math" panose="02040503050406030204" pitchFamily="18" charset="0"/>
                                      </a:rPr>
                                      <m:t>𝐵𝑛</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3"/>
                      </a:ext>
                    </a:extLst>
                  </a:tr>
                </a:tbl>
              </a:graphicData>
            </a:graphic>
          </p:graphicFrame>
        </mc:Fallback>
      </mc:AlternateContent>
      <p:cxnSp>
        <p:nvCxnSpPr>
          <p:cNvPr id="246" name="Google Shape;78;p14">
            <a:extLst>
              <a:ext uri="{FF2B5EF4-FFF2-40B4-BE49-F238E27FC236}">
                <a16:creationId xmlns:a16="http://schemas.microsoft.com/office/drawing/2014/main" id="{44AD3049-34BD-D992-8975-112473AEA34D}"/>
              </a:ext>
            </a:extLst>
          </p:cNvPr>
          <p:cNvCxnSpPr>
            <a:cxnSpLocks/>
          </p:cNvCxnSpPr>
          <p:nvPr/>
        </p:nvCxnSpPr>
        <p:spPr>
          <a:xfrm rot="5400000">
            <a:off x="4569679" y="4124024"/>
            <a:ext cx="621369" cy="491445"/>
          </a:xfrm>
          <a:prstGeom prst="bentConnector2">
            <a:avLst/>
          </a:prstGeom>
          <a:noFill/>
          <a:ln w="12700" cap="flat" cmpd="sng">
            <a:solidFill>
              <a:schemeClr val="tx1"/>
            </a:solidFill>
            <a:prstDash val="dash"/>
            <a:round/>
            <a:headEnd type="none" w="med" len="med"/>
            <a:tailEnd type="triangle" w="med" len="med"/>
          </a:ln>
        </p:spPr>
      </p:cxnSp>
      <p:cxnSp>
        <p:nvCxnSpPr>
          <p:cNvPr id="247" name="Google Shape;78;p14">
            <a:extLst>
              <a:ext uri="{FF2B5EF4-FFF2-40B4-BE49-F238E27FC236}">
                <a16:creationId xmlns:a16="http://schemas.microsoft.com/office/drawing/2014/main" id="{07452DD0-F1FF-87A7-3DBD-F3FF7C0B70E4}"/>
              </a:ext>
            </a:extLst>
          </p:cNvPr>
          <p:cNvCxnSpPr>
            <a:cxnSpLocks/>
          </p:cNvCxnSpPr>
          <p:nvPr/>
        </p:nvCxnSpPr>
        <p:spPr>
          <a:xfrm rot="16200000" flipH="1">
            <a:off x="5560581" y="4138511"/>
            <a:ext cx="621369" cy="491445"/>
          </a:xfrm>
          <a:prstGeom prst="bentConnector2">
            <a:avLst/>
          </a:prstGeom>
          <a:noFill/>
          <a:ln w="12700" cap="flat" cmpd="sng">
            <a:solidFill>
              <a:schemeClr val="tx1"/>
            </a:solidFill>
            <a:prstDash val="dash"/>
            <a:round/>
            <a:headEnd type="none" w="med" len="med"/>
            <a:tailEnd type="triangle" w="med" len="med"/>
          </a:ln>
        </p:spPr>
      </p:cxnSp>
      <p:sp>
        <p:nvSpPr>
          <p:cNvPr id="24" name="Rectangle: Rounded Corners 23">
            <a:extLst>
              <a:ext uri="{FF2B5EF4-FFF2-40B4-BE49-F238E27FC236}">
                <a16:creationId xmlns:a16="http://schemas.microsoft.com/office/drawing/2014/main" id="{3922EC0F-6A0B-EE62-14B3-6BAE1630E71A}"/>
              </a:ext>
            </a:extLst>
          </p:cNvPr>
          <p:cNvSpPr/>
          <p:nvPr/>
        </p:nvSpPr>
        <p:spPr>
          <a:xfrm>
            <a:off x="6125835" y="914442"/>
            <a:ext cx="1429771" cy="1445910"/>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ectangle: Rounded Corners 24">
            <a:extLst>
              <a:ext uri="{FF2B5EF4-FFF2-40B4-BE49-F238E27FC236}">
                <a16:creationId xmlns:a16="http://schemas.microsoft.com/office/drawing/2014/main" id="{0D85E003-8CC4-D895-0A1E-4AA5823BE93D}"/>
              </a:ext>
            </a:extLst>
          </p:cNvPr>
          <p:cNvSpPr/>
          <p:nvPr/>
        </p:nvSpPr>
        <p:spPr>
          <a:xfrm>
            <a:off x="3230407" y="914442"/>
            <a:ext cx="1393025" cy="1445910"/>
          </a:xfrm>
          <a:prstGeom prst="roundRect">
            <a:avLst/>
          </a:prstGeom>
          <a:noFill/>
          <a:ln w="349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7" name="Content Placeholder 2">
            <a:extLst>
              <a:ext uri="{FF2B5EF4-FFF2-40B4-BE49-F238E27FC236}">
                <a16:creationId xmlns:a16="http://schemas.microsoft.com/office/drawing/2014/main" id="{DCE21C02-63DD-738D-2B29-248CA2F7334A}"/>
              </a:ext>
            </a:extLst>
          </p:cNvPr>
          <p:cNvSpPr txBox="1">
            <a:spLocks/>
          </p:cNvSpPr>
          <p:nvPr/>
        </p:nvSpPr>
        <p:spPr>
          <a:xfrm>
            <a:off x="-1339" y="4485690"/>
            <a:ext cx="3126725" cy="2370462"/>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rPr>
              <a:t>Flexibility</a:t>
            </a:r>
          </a:p>
          <a:p>
            <a:r>
              <a:rPr lang="en-US" sz="2000" dirty="0">
                <a:solidFill>
                  <a:schemeClr val="bg1"/>
                </a:solidFill>
              </a:rPr>
              <a:t>Each margin can be modeled by a different distribution family</a:t>
            </a:r>
          </a:p>
          <a:p>
            <a:pPr marL="0" indent="0">
              <a:buFont typeface="Arial" panose="020B0604020202020204" pitchFamily="34" charset="0"/>
              <a:buNone/>
            </a:pPr>
            <a:endParaRPr lang="en-US" sz="2000" dirty="0">
              <a:solidFill>
                <a:schemeClr val="bg1"/>
              </a:solidFill>
            </a:endParaRPr>
          </a:p>
        </p:txBody>
      </p:sp>
      <p:sp>
        <p:nvSpPr>
          <p:cNvPr id="48" name="Content Placeholder 2">
            <a:extLst>
              <a:ext uri="{FF2B5EF4-FFF2-40B4-BE49-F238E27FC236}">
                <a16:creationId xmlns:a16="http://schemas.microsoft.com/office/drawing/2014/main" id="{1331FA94-053D-0CEC-FF1A-1195D8E4D06D}"/>
              </a:ext>
            </a:extLst>
          </p:cNvPr>
          <p:cNvSpPr txBox="1">
            <a:spLocks/>
          </p:cNvSpPr>
          <p:nvPr/>
        </p:nvSpPr>
        <p:spPr>
          <a:xfrm>
            <a:off x="2199" y="4478603"/>
            <a:ext cx="3126725" cy="2370462"/>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rPr>
              <a:t>Flexibility</a:t>
            </a:r>
          </a:p>
          <a:p>
            <a:r>
              <a:rPr lang="en-US" sz="2000" dirty="0">
                <a:solidFill>
                  <a:schemeClr val="bg1"/>
                </a:solidFill>
              </a:rPr>
              <a:t>Each margin can be modeled by a different distribution family</a:t>
            </a:r>
          </a:p>
          <a:p>
            <a:r>
              <a:rPr lang="en-US" sz="2000" dirty="0">
                <a:solidFill>
                  <a:schemeClr val="bg1"/>
                </a:solidFill>
              </a:rPr>
              <a:t>Copulas and margins can be fitted in </a:t>
            </a:r>
            <a:r>
              <a:rPr lang="en-US" sz="2000" b="1" dirty="0">
                <a:solidFill>
                  <a:schemeClr val="bg1"/>
                </a:solidFill>
              </a:rPr>
              <a:t>any order</a:t>
            </a:r>
          </a:p>
          <a:p>
            <a:endParaRPr lang="en-US" sz="2000" dirty="0">
              <a:solidFill>
                <a:schemeClr val="bg1"/>
              </a:solidFill>
            </a:endParaRPr>
          </a:p>
          <a:p>
            <a:pPr marL="0" indent="0">
              <a:buFont typeface="Arial" panose="020B0604020202020204" pitchFamily="34" charset="0"/>
              <a:buNone/>
            </a:pPr>
            <a:endParaRPr lang="en-US" sz="2000" dirty="0">
              <a:solidFill>
                <a:schemeClr val="bg1"/>
              </a:solidFill>
            </a:endParaRPr>
          </a:p>
        </p:txBody>
      </p:sp>
    </p:spTree>
    <p:extLst>
      <p:ext uri="{BB962C8B-B14F-4D97-AF65-F5344CB8AC3E}">
        <p14:creationId xmlns:p14="http://schemas.microsoft.com/office/powerpoint/2010/main" val="3330774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4CF7-C095-F26D-61E3-679288F07A74}"/>
              </a:ext>
            </a:extLst>
          </p:cNvPr>
          <p:cNvSpPr>
            <a:spLocks noGrp="1"/>
          </p:cNvSpPr>
          <p:nvPr>
            <p:ph type="title"/>
          </p:nvPr>
        </p:nvSpPr>
        <p:spPr/>
        <p:txBody>
          <a:bodyPr>
            <a:normAutofit fontScale="90000"/>
          </a:bodyPr>
          <a:lstStyle/>
          <a:p>
            <a:r>
              <a:rPr lang="en-US" dirty="0"/>
              <a:t>Background (How does the simulation work?)</a:t>
            </a:r>
            <a:endParaRPr lang="en-NL" i="1" dirty="0"/>
          </a:p>
        </p:txBody>
      </p:sp>
      <p:sp>
        <p:nvSpPr>
          <p:cNvPr id="3" name="Content Placeholder 2">
            <a:extLst>
              <a:ext uri="{FF2B5EF4-FFF2-40B4-BE49-F238E27FC236}">
                <a16:creationId xmlns:a16="http://schemas.microsoft.com/office/drawing/2014/main" id="{673452AA-4B68-DFBE-A19A-584C1D33216B}"/>
              </a:ext>
            </a:extLst>
          </p:cNvPr>
          <p:cNvSpPr>
            <a:spLocks noGrp="1"/>
          </p:cNvSpPr>
          <p:nvPr>
            <p:ph idx="1"/>
          </p:nvPr>
        </p:nvSpPr>
        <p:spPr>
          <a:xfrm>
            <a:off x="-1" y="864342"/>
            <a:ext cx="3126725" cy="5993658"/>
          </a:xfrm>
          <a:solidFill>
            <a:srgbClr val="2F5597"/>
          </a:solidFill>
        </p:spPr>
        <p:txBody>
          <a:bodyPr>
            <a:normAutofit/>
          </a:bodyPr>
          <a:lstStyle/>
          <a:p>
            <a:pPr marL="0" indent="0">
              <a:buNone/>
            </a:pPr>
            <a:br>
              <a:rPr lang="en-US" sz="2400" dirty="0">
                <a:solidFill>
                  <a:schemeClr val="bg1"/>
                </a:solidFill>
              </a:rPr>
            </a:br>
            <a:r>
              <a:rPr lang="en-US" sz="2400" dirty="0">
                <a:solidFill>
                  <a:schemeClr val="bg1"/>
                </a:solidFill>
              </a:rPr>
              <a:t>Components:</a:t>
            </a:r>
          </a:p>
          <a:p>
            <a:pPr marL="457200" indent="-457200">
              <a:buFont typeface="+mj-lt"/>
              <a:buAutoNum type="arabicPeriod"/>
            </a:pPr>
            <a:r>
              <a:rPr lang="en-US" sz="2000" dirty="0">
                <a:solidFill>
                  <a:schemeClr val="bg1"/>
                </a:solidFill>
              </a:rPr>
              <a:t>One </a:t>
            </a:r>
            <a:r>
              <a:rPr lang="en-US" sz="2000" b="1" dirty="0">
                <a:solidFill>
                  <a:schemeClr val="bg1"/>
                </a:solidFill>
              </a:rPr>
              <a:t>marginal</a:t>
            </a:r>
            <a:r>
              <a:rPr lang="en-US" sz="2000" dirty="0">
                <a:solidFill>
                  <a:schemeClr val="bg1"/>
                </a:solidFill>
              </a:rPr>
              <a:t> model for each system</a:t>
            </a:r>
            <a:br>
              <a:rPr lang="en-US" sz="2000" dirty="0">
                <a:solidFill>
                  <a:schemeClr val="bg1"/>
                </a:solidFill>
              </a:rPr>
            </a:br>
            <a:r>
              <a:rPr lang="en-US" sz="2000" dirty="0">
                <a:solidFill>
                  <a:schemeClr val="bg1"/>
                </a:solidFill>
              </a:rPr>
              <a:t>(which models the </a:t>
            </a:r>
            <a:r>
              <a:rPr lang="en-US" sz="2000" b="1" dirty="0">
                <a:solidFill>
                  <a:schemeClr val="bg1"/>
                </a:solidFill>
              </a:rPr>
              <a:t>individual</a:t>
            </a:r>
            <a:r>
              <a:rPr lang="en-US" sz="2000" dirty="0">
                <a:solidFill>
                  <a:schemeClr val="bg1"/>
                </a:solidFill>
              </a:rPr>
              <a:t> distribution of scores)</a:t>
            </a:r>
          </a:p>
          <a:p>
            <a:pPr marL="457200" indent="-457200">
              <a:buFont typeface="+mj-lt"/>
              <a:buAutoNum type="arabicPeriod"/>
            </a:pPr>
            <a:r>
              <a:rPr lang="en-US" sz="2000" dirty="0">
                <a:solidFill>
                  <a:schemeClr val="bg1"/>
                </a:solidFill>
              </a:rPr>
              <a:t>A </a:t>
            </a:r>
            <a:r>
              <a:rPr lang="en-US" sz="2000" b="1" dirty="0">
                <a:solidFill>
                  <a:schemeClr val="bg1"/>
                </a:solidFill>
              </a:rPr>
              <a:t>copula </a:t>
            </a:r>
            <a:r>
              <a:rPr lang="en-US" sz="2000" dirty="0">
                <a:solidFill>
                  <a:schemeClr val="bg1"/>
                </a:solidFill>
              </a:rPr>
              <a:t>that models the </a:t>
            </a:r>
            <a:r>
              <a:rPr lang="en-US" sz="2000" b="1" dirty="0">
                <a:solidFill>
                  <a:schemeClr val="bg1"/>
                </a:solidFill>
              </a:rPr>
              <a:t>dependence</a:t>
            </a:r>
            <a:r>
              <a:rPr lang="en-US" sz="2000" dirty="0">
                <a:solidFill>
                  <a:schemeClr val="bg1"/>
                </a:solidFill>
              </a:rPr>
              <a:t> among systems</a:t>
            </a:r>
          </a:p>
          <a:p>
            <a:endParaRPr lang="en-US" sz="2000" dirty="0">
              <a:solidFill>
                <a:schemeClr val="bg1"/>
              </a:solidFill>
            </a:endParaRPr>
          </a:p>
          <a:p>
            <a:endParaRPr lang="en-US" sz="2000" dirty="0">
              <a:solidFill>
                <a:schemeClr val="bg1"/>
              </a:solidFill>
            </a:endParaRPr>
          </a:p>
          <a:p>
            <a:pPr lvl="1"/>
            <a:endParaRPr lang="en-US" sz="1600" dirty="0">
              <a:solidFill>
                <a:schemeClr val="bg1"/>
              </a:solidFill>
            </a:endParaRPr>
          </a:p>
          <a:p>
            <a:pPr lvl="1"/>
            <a:endParaRPr lang="en-NL" sz="1600" dirty="0"/>
          </a:p>
        </p:txBody>
      </p:sp>
      <p:pic>
        <p:nvPicPr>
          <p:cNvPr id="211" name="Picture 210">
            <a:extLst>
              <a:ext uri="{FF2B5EF4-FFF2-40B4-BE49-F238E27FC236}">
                <a16:creationId xmlns:a16="http://schemas.microsoft.com/office/drawing/2014/main" id="{5BB77CBD-A65F-2C9D-124A-C4AEF610CEA2}"/>
              </a:ext>
            </a:extLst>
          </p:cNvPr>
          <p:cNvPicPr>
            <a:picLocks noChangeAspect="1"/>
          </p:cNvPicPr>
          <p:nvPr/>
        </p:nvPicPr>
        <p:blipFill>
          <a:blip r:embed="rId3"/>
          <a:srcRect/>
          <a:stretch/>
        </p:blipFill>
        <p:spPr>
          <a:xfrm>
            <a:off x="10080444" y="4703278"/>
            <a:ext cx="2117385" cy="2117385"/>
          </a:xfrm>
          <a:prstGeom prst="rect">
            <a:avLst/>
          </a:prstGeom>
        </p:spPr>
      </p:pic>
      <p:pic>
        <p:nvPicPr>
          <p:cNvPr id="212" name="Picture 211">
            <a:extLst>
              <a:ext uri="{FF2B5EF4-FFF2-40B4-BE49-F238E27FC236}">
                <a16:creationId xmlns:a16="http://schemas.microsoft.com/office/drawing/2014/main" id="{8AB1E4D2-332E-F9F4-9297-367A97E6F7D1}"/>
              </a:ext>
            </a:extLst>
          </p:cNvPr>
          <p:cNvPicPr>
            <a:picLocks noChangeAspect="1"/>
          </p:cNvPicPr>
          <p:nvPr/>
        </p:nvPicPr>
        <p:blipFill>
          <a:blip r:embed="rId4"/>
          <a:srcRect/>
          <a:stretch/>
        </p:blipFill>
        <p:spPr>
          <a:xfrm>
            <a:off x="6141050" y="995589"/>
            <a:ext cx="1351056" cy="1351056"/>
          </a:xfrm>
          <a:prstGeom prst="rect">
            <a:avLst/>
          </a:prstGeom>
        </p:spPr>
      </p:pic>
      <p:pic>
        <p:nvPicPr>
          <p:cNvPr id="213" name="Picture 212">
            <a:extLst>
              <a:ext uri="{FF2B5EF4-FFF2-40B4-BE49-F238E27FC236}">
                <a16:creationId xmlns:a16="http://schemas.microsoft.com/office/drawing/2014/main" id="{5678F1C8-8E9A-D487-878A-9EDE41FCD7FA}"/>
              </a:ext>
            </a:extLst>
          </p:cNvPr>
          <p:cNvPicPr>
            <a:picLocks noChangeAspect="1"/>
          </p:cNvPicPr>
          <p:nvPr/>
        </p:nvPicPr>
        <p:blipFill>
          <a:blip r:embed="rId5"/>
          <a:srcRect/>
          <a:stretch/>
        </p:blipFill>
        <p:spPr>
          <a:xfrm>
            <a:off x="6141050" y="4022074"/>
            <a:ext cx="1351056" cy="1351056"/>
          </a:xfrm>
          <a:prstGeom prst="rect">
            <a:avLst/>
          </a:prstGeom>
        </p:spPr>
      </p:pic>
      <p:pic>
        <p:nvPicPr>
          <p:cNvPr id="214" name="Picture 213">
            <a:extLst>
              <a:ext uri="{FF2B5EF4-FFF2-40B4-BE49-F238E27FC236}">
                <a16:creationId xmlns:a16="http://schemas.microsoft.com/office/drawing/2014/main" id="{8B13C8C4-2341-2C6B-DD9B-65EC62012C08}"/>
              </a:ext>
            </a:extLst>
          </p:cNvPr>
          <p:cNvPicPr>
            <a:picLocks noChangeAspect="1"/>
          </p:cNvPicPr>
          <p:nvPr/>
        </p:nvPicPr>
        <p:blipFill>
          <a:blip r:embed="rId6"/>
          <a:srcRect/>
          <a:stretch/>
        </p:blipFill>
        <p:spPr>
          <a:xfrm>
            <a:off x="3272376" y="4007225"/>
            <a:ext cx="1351056" cy="1351056"/>
          </a:xfrm>
          <a:prstGeom prst="rect">
            <a:avLst/>
          </a:prstGeom>
        </p:spPr>
      </p:pic>
      <p:pic>
        <p:nvPicPr>
          <p:cNvPr id="215" name="Picture 214">
            <a:extLst>
              <a:ext uri="{FF2B5EF4-FFF2-40B4-BE49-F238E27FC236}">
                <a16:creationId xmlns:a16="http://schemas.microsoft.com/office/drawing/2014/main" id="{5F7CBE58-E02B-DA35-26A5-08D3A8F2E337}"/>
              </a:ext>
            </a:extLst>
          </p:cNvPr>
          <p:cNvPicPr>
            <a:picLocks noChangeAspect="1"/>
          </p:cNvPicPr>
          <p:nvPr/>
        </p:nvPicPr>
        <p:blipFill>
          <a:blip r:embed="rId7"/>
          <a:srcRect/>
          <a:stretch/>
        </p:blipFill>
        <p:spPr>
          <a:xfrm>
            <a:off x="3272376" y="993976"/>
            <a:ext cx="1351056" cy="1351056"/>
          </a:xfrm>
          <a:prstGeom prst="rect">
            <a:avLst/>
          </a:prstGeom>
        </p:spPr>
      </p:pic>
      <mc:AlternateContent xmlns:mc="http://schemas.openxmlformats.org/markup-compatibility/2006" xmlns:a14="http://schemas.microsoft.com/office/drawing/2010/main">
        <mc:Choice Requires="a14">
          <p:sp>
            <p:nvSpPr>
              <p:cNvPr id="217" name="Google Shape;60;p14">
                <a:extLst>
                  <a:ext uri="{FF2B5EF4-FFF2-40B4-BE49-F238E27FC236}">
                    <a16:creationId xmlns:a16="http://schemas.microsoft.com/office/drawing/2014/main" id="{D3AA574C-1505-7706-DD6E-454CA2163D9B}"/>
                  </a:ext>
                </a:extLst>
              </p:cNvPr>
              <p:cNvSpPr txBox="1"/>
              <p:nvPr/>
            </p:nvSpPr>
            <p:spPr>
              <a:xfrm>
                <a:off x="3844809" y="2959591"/>
                <a:ext cx="1476752" cy="408070"/>
              </a:xfrm>
              <a:prstGeom prst="rect">
                <a:avLst/>
              </a:prstGeom>
              <a:noFill/>
              <a:ln>
                <a:noFill/>
              </a:ln>
            </p:spPr>
            <p:txBody>
              <a:bodyPr spcFirstLastPara="1" wrap="square" lIns="97223" tIns="97223" rIns="97223" bIns="97223" anchor="t" anchorCtr="0">
                <a:spAutoFit/>
              </a:bodyPr>
              <a:lstStyle/>
              <a:p>
                <a:r>
                  <a:rPr lang="en" sz="1376" dirty="0">
                    <a:latin typeface="+mj-lt"/>
                  </a:rPr>
                  <a:t>scores </a:t>
                </a:r>
                <a14:m>
                  <m:oMath xmlns:m="http://schemas.openxmlformats.org/officeDocument/2006/math">
                    <m:r>
                      <a:rPr lang="en" sz="1376" b="1" i="1" dirty="0">
                        <a:latin typeface="Cambria Math" panose="02040503050406030204" pitchFamily="18" charset="0"/>
                      </a:rPr>
                      <m:t>𝑿</m:t>
                    </m:r>
                    <m:r>
                      <a:rPr lang="en-US" sz="1376" b="1" i="1" dirty="0">
                        <a:latin typeface="Cambria Math" panose="02040503050406030204" pitchFamily="18" charset="0"/>
                      </a:rPr>
                      <m:t>=</m:t>
                    </m:r>
                  </m:oMath>
                </a14:m>
                <a:r>
                  <a:rPr lang="en" sz="1376" b="1" dirty="0">
                    <a:latin typeface="+mj-lt"/>
                  </a:rPr>
                  <a:t> </a:t>
                </a:r>
                <a:endParaRPr sz="1376" b="1" dirty="0">
                  <a:latin typeface="+mj-lt"/>
                </a:endParaRPr>
              </a:p>
            </p:txBody>
          </p:sp>
        </mc:Choice>
        <mc:Fallback xmlns="">
          <p:sp>
            <p:nvSpPr>
              <p:cNvPr id="217" name="Google Shape;60;p14">
                <a:extLst>
                  <a:ext uri="{FF2B5EF4-FFF2-40B4-BE49-F238E27FC236}">
                    <a16:creationId xmlns:a16="http://schemas.microsoft.com/office/drawing/2014/main" id="{D3AA574C-1505-7706-DD6E-454CA2163D9B}"/>
                  </a:ext>
                </a:extLst>
              </p:cNvPr>
              <p:cNvSpPr txBox="1">
                <a:spLocks noRot="1" noChangeAspect="1" noMove="1" noResize="1" noEditPoints="1" noAdjustHandles="1" noChangeArrowheads="1" noChangeShapeType="1" noTextEdit="1"/>
              </p:cNvSpPr>
              <p:nvPr/>
            </p:nvSpPr>
            <p:spPr>
              <a:xfrm>
                <a:off x="3844809" y="2959591"/>
                <a:ext cx="1476752" cy="408070"/>
              </a:xfrm>
              <a:prstGeom prst="rect">
                <a:avLst/>
              </a:prstGeom>
              <a:blipFill>
                <a:blip r:embed="rId8"/>
                <a:stretch>
                  <a:fillRect l="-826"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graphicFrame>
            <p:nvGraphicFramePr>
              <p:cNvPr id="218" name="Google Shape;61;p14">
                <a:extLst>
                  <a:ext uri="{FF2B5EF4-FFF2-40B4-BE49-F238E27FC236}">
                    <a16:creationId xmlns:a16="http://schemas.microsoft.com/office/drawing/2014/main" id="{F04790F9-1ABE-733B-6C52-ACA291B454A7}"/>
                  </a:ext>
                </a:extLst>
              </p:cNvPr>
              <p:cNvGraphicFramePr/>
              <p:nvPr/>
            </p:nvGraphicFramePr>
            <p:xfrm>
              <a:off x="4887848" y="2360352"/>
              <a:ext cx="980179" cy="1671844"/>
            </p:xfrm>
            <a:graphic>
              <a:graphicData uri="http://schemas.openxmlformats.org/drawingml/2006/table">
                <a:tbl>
                  <a:tblPr>
                    <a:noFill/>
                  </a:tblPr>
                  <a:tblGrid>
                    <a:gridCol w="515860">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1</m:t>
                                    </m:r>
                                  </m:sub>
                                </m:sSub>
                              </m:oMath>
                            </m:oMathPara>
                          </a14:m>
                          <a:endParaRPr sz="1400" dirty="0">
                            <a:solidFill>
                              <a:srgbClr val="0000FF"/>
                            </a:solidFill>
                            <a:latin typeface="+mj-lt"/>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1</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0"/>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2</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2</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𝐴𝑛</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𝐵𝑛</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3"/>
                      </a:ext>
                    </a:extLst>
                  </a:tr>
                </a:tbl>
              </a:graphicData>
            </a:graphic>
          </p:graphicFrame>
        </mc:Choice>
        <mc:Fallback xmlns="">
          <p:graphicFrame>
            <p:nvGraphicFramePr>
              <p:cNvPr id="218" name="Google Shape;61;p14">
                <a:extLst>
                  <a:ext uri="{FF2B5EF4-FFF2-40B4-BE49-F238E27FC236}">
                    <a16:creationId xmlns:a16="http://schemas.microsoft.com/office/drawing/2014/main" id="{F04790F9-1ABE-733B-6C52-ACA291B454A7}"/>
                  </a:ext>
                </a:extLst>
              </p:cNvPr>
              <p:cNvGraphicFramePr/>
              <p:nvPr>
                <p:extLst>
                  <p:ext uri="{D42A27DB-BD31-4B8C-83A1-F6EECF244321}">
                    <p14:modId xmlns:p14="http://schemas.microsoft.com/office/powerpoint/2010/main" val="4246250025"/>
                  </p:ext>
                </p:extLst>
              </p:nvPr>
            </p:nvGraphicFramePr>
            <p:xfrm>
              <a:off x="4887848" y="2360352"/>
              <a:ext cx="980179" cy="1671844"/>
            </p:xfrm>
            <a:graphic>
              <a:graphicData uri="http://schemas.openxmlformats.org/drawingml/2006/table">
                <a:tbl>
                  <a:tblPr>
                    <a:noFill/>
                  </a:tblPr>
                  <a:tblGrid>
                    <a:gridCol w="515860">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1</m:t>
                                    </m:r>
                                  </m:sub>
                                </m:sSub>
                              </m:oMath>
                            </m:oMathPara>
                          </a14:m>
                          <a:endParaRPr sz="1400" dirty="0">
                            <a:solidFill>
                              <a:srgbClr val="0000FF"/>
                            </a:solidFill>
                            <a:latin typeface="+mj-lt"/>
                          </a:endParaRPr>
                        </a:p>
                      </a:txBody>
                      <a:tcPr marL="97223" marR="97223" marT="97223" marB="97223"/>
                    </a:tc>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1</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0"/>
                      </a:ext>
                    </a:extLst>
                  </a:tr>
                  <a:tr h="417961">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2</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2</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𝑋</m:t>
                                    </m:r>
                                  </m:e>
                                  <m:sub>
                                    <m:r>
                                      <a:rPr lang="en-US" sz="1400" b="0" i="1" smtClean="0">
                                        <a:solidFill>
                                          <a:srgbClr val="0000FF"/>
                                        </a:solidFill>
                                        <a:latin typeface="Cambria Math" panose="02040503050406030204" pitchFamily="18" charset="0"/>
                                      </a:rPr>
                                      <m:t>𝐴𝑛</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ar-AE" sz="1400" b="0" i="1" smtClean="0">
                                        <a:solidFill>
                                          <a:srgbClr val="FF0000"/>
                                        </a:solidFill>
                                        <a:latin typeface="Cambria Math" panose="02040503050406030204" pitchFamily="18" charset="0"/>
                                      </a:rPr>
                                      <m:t>𝑋</m:t>
                                    </m:r>
                                  </m:e>
                                  <m:sub>
                                    <m:r>
                                      <a:rPr lang="ar-AE" sz="1400" b="0" i="1" smtClean="0">
                                        <a:solidFill>
                                          <a:srgbClr val="FF0000"/>
                                        </a:solidFill>
                                        <a:latin typeface="Cambria Math" panose="02040503050406030204" pitchFamily="18" charset="0"/>
                                      </a:rPr>
                                      <m:t>𝐵𝑛</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219" name="Google Shape;64;p14">
                <a:extLst>
                  <a:ext uri="{FF2B5EF4-FFF2-40B4-BE49-F238E27FC236}">
                    <a16:creationId xmlns:a16="http://schemas.microsoft.com/office/drawing/2014/main" id="{48C3ACA6-1F54-AE2C-6189-F154384CAA55}"/>
                  </a:ext>
                </a:extLst>
              </p:cNvPr>
              <p:cNvSpPr txBox="1"/>
              <p:nvPr/>
            </p:nvSpPr>
            <p:spPr>
              <a:xfrm>
                <a:off x="9058506" y="2964208"/>
                <a:ext cx="1924020" cy="408070"/>
              </a:xfrm>
              <a:prstGeom prst="rect">
                <a:avLst/>
              </a:prstGeom>
              <a:noFill/>
              <a:ln>
                <a:noFill/>
              </a:ln>
            </p:spPr>
            <p:txBody>
              <a:bodyPr spcFirstLastPara="1" wrap="square" lIns="97223" tIns="97223" rIns="97223" bIns="97223" anchor="t" anchorCtr="0">
                <a:spAutoFit/>
              </a:bodyPr>
              <a:lstStyle/>
              <a:p>
                <a:r>
                  <a:rPr lang="en" sz="1376" dirty="0">
                    <a:latin typeface="+mj-lt"/>
                  </a:rPr>
                  <a:t>pseudoscores </a:t>
                </a:r>
                <a14:m>
                  <m:oMath xmlns:m="http://schemas.openxmlformats.org/officeDocument/2006/math">
                    <m:r>
                      <a:rPr lang="en" sz="1376" b="1" i="1" dirty="0">
                        <a:latin typeface="Cambria Math" panose="02040503050406030204" pitchFamily="18" charset="0"/>
                      </a:rPr>
                      <m:t>𝑼</m:t>
                    </m:r>
                    <m:r>
                      <a:rPr lang="en-US" sz="1376" b="1" dirty="0">
                        <a:latin typeface="Cambria Math" panose="02040503050406030204" pitchFamily="18" charset="0"/>
                      </a:rPr>
                      <m:t>=</m:t>
                    </m:r>
                  </m:oMath>
                </a14:m>
                <a:r>
                  <a:rPr lang="en" sz="1376" b="1" dirty="0">
                    <a:latin typeface="+mj-lt"/>
                  </a:rPr>
                  <a:t> </a:t>
                </a:r>
                <a:endParaRPr sz="1376" b="1" dirty="0">
                  <a:latin typeface="+mj-lt"/>
                </a:endParaRPr>
              </a:p>
            </p:txBody>
          </p:sp>
        </mc:Choice>
        <mc:Fallback xmlns="">
          <p:sp>
            <p:nvSpPr>
              <p:cNvPr id="219" name="Google Shape;64;p14">
                <a:extLst>
                  <a:ext uri="{FF2B5EF4-FFF2-40B4-BE49-F238E27FC236}">
                    <a16:creationId xmlns:a16="http://schemas.microsoft.com/office/drawing/2014/main" id="{48C3ACA6-1F54-AE2C-6189-F154384CAA55}"/>
                  </a:ext>
                </a:extLst>
              </p:cNvPr>
              <p:cNvSpPr txBox="1">
                <a:spLocks noRot="1" noChangeAspect="1" noMove="1" noResize="1" noEditPoints="1" noAdjustHandles="1" noChangeArrowheads="1" noChangeShapeType="1" noTextEdit="1"/>
              </p:cNvSpPr>
              <p:nvPr/>
            </p:nvSpPr>
            <p:spPr>
              <a:xfrm>
                <a:off x="9058506" y="2964208"/>
                <a:ext cx="1924020" cy="408070"/>
              </a:xfrm>
              <a:prstGeom prst="rect">
                <a:avLst/>
              </a:prstGeom>
              <a:blipFill>
                <a:blip r:embed="rId9"/>
                <a:stretch>
                  <a:fillRect l="-633"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0" name="Google Shape;63;p14">
                <a:extLst>
                  <a:ext uri="{FF2B5EF4-FFF2-40B4-BE49-F238E27FC236}">
                    <a16:creationId xmlns:a16="http://schemas.microsoft.com/office/drawing/2014/main" id="{55647228-05DE-7014-B994-0394C94220FA}"/>
                  </a:ext>
                </a:extLst>
              </p:cNvPr>
              <p:cNvSpPr txBox="1"/>
              <p:nvPr/>
            </p:nvSpPr>
            <p:spPr>
              <a:xfrm>
                <a:off x="3641872" y="4788880"/>
                <a:ext cx="1087546" cy="408070"/>
              </a:xfrm>
              <a:prstGeom prst="rect">
                <a:avLst/>
              </a:prstGeom>
              <a:noFill/>
              <a:ln>
                <a:noFill/>
              </a:ln>
            </p:spPr>
            <p:txBody>
              <a:bodyPr spcFirstLastPara="1" wrap="square" lIns="97223" tIns="97223" rIns="97223" bIns="97223" anchor="t" anchorCtr="0">
                <a:spAutoFit/>
              </a:bodyPr>
              <a:lstStyle/>
              <a:p>
                <a:r>
                  <a:rPr lang="en-US" sz="1376" dirty="0">
                    <a:solidFill>
                      <a:srgbClr val="0000FF"/>
                    </a:solidFill>
                    <a:latin typeface="+mj-lt"/>
                  </a:rPr>
                  <a:t>margin </a:t>
                </a:r>
                <a14:m>
                  <m:oMath xmlns:m="http://schemas.openxmlformats.org/officeDocument/2006/math">
                    <m:sSubSup>
                      <m:sSubSupPr>
                        <m:ctrlPr>
                          <a:rPr lang="en-US" sz="1376" i="1">
                            <a:solidFill>
                              <a:srgbClr val="0000FF"/>
                            </a:solidFill>
                            <a:latin typeface="Cambria Math" panose="02040503050406030204" pitchFamily="18" charset="0"/>
                          </a:rPr>
                        </m:ctrlPr>
                      </m:sSubSupPr>
                      <m:e>
                        <m:r>
                          <a:rPr lang="en-US" sz="1376" i="1">
                            <a:solidFill>
                              <a:srgbClr val="0000FF"/>
                            </a:solidFill>
                            <a:latin typeface="Cambria Math" panose="02040503050406030204" pitchFamily="18" charset="0"/>
                          </a:rPr>
                          <m:t>𝐹</m:t>
                        </m:r>
                      </m:e>
                      <m:sub>
                        <m:r>
                          <a:rPr lang="en-US" sz="1376" i="1">
                            <a:solidFill>
                              <a:srgbClr val="0000FF"/>
                            </a:solidFill>
                            <a:latin typeface="Cambria Math" panose="02040503050406030204" pitchFamily="18" charset="0"/>
                          </a:rPr>
                          <m:t>𝐴</m:t>
                        </m:r>
                      </m:sub>
                      <m:sup>
                        <m:r>
                          <a:rPr lang="en-US" sz="1376" i="1">
                            <a:solidFill>
                              <a:srgbClr val="0000FF"/>
                            </a:solidFill>
                            <a:latin typeface="Cambria Math" panose="02040503050406030204" pitchFamily="18" charset="0"/>
                          </a:rPr>
                          <m:t>∗</m:t>
                        </m:r>
                      </m:sup>
                    </m:sSubSup>
                  </m:oMath>
                </a14:m>
                <a:endParaRPr lang="ar-AE" sz="1376" dirty="0">
                  <a:solidFill>
                    <a:srgbClr val="0000FF"/>
                  </a:solidFill>
                  <a:latin typeface="+mj-lt"/>
                </a:endParaRPr>
              </a:p>
            </p:txBody>
          </p:sp>
        </mc:Choice>
        <mc:Fallback xmlns="">
          <p:sp>
            <p:nvSpPr>
              <p:cNvPr id="220" name="Google Shape;63;p14">
                <a:extLst>
                  <a:ext uri="{FF2B5EF4-FFF2-40B4-BE49-F238E27FC236}">
                    <a16:creationId xmlns:a16="http://schemas.microsoft.com/office/drawing/2014/main" id="{55647228-05DE-7014-B994-0394C94220FA}"/>
                  </a:ext>
                </a:extLst>
              </p:cNvPr>
              <p:cNvSpPr txBox="1">
                <a:spLocks noRot="1" noChangeAspect="1" noMove="1" noResize="1" noEditPoints="1" noAdjustHandles="1" noChangeArrowheads="1" noChangeShapeType="1" noTextEdit="1"/>
              </p:cNvSpPr>
              <p:nvPr/>
            </p:nvSpPr>
            <p:spPr>
              <a:xfrm>
                <a:off x="3641872" y="4788880"/>
                <a:ext cx="1087546" cy="408070"/>
              </a:xfrm>
              <a:prstGeom prst="rect">
                <a:avLst/>
              </a:prstGeom>
              <a:blipFill>
                <a:blip r:embed="rId10"/>
                <a:stretch>
                  <a:fillRect l="-1117"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1" name="Google Shape;68;p14">
                <a:extLst>
                  <a:ext uri="{FF2B5EF4-FFF2-40B4-BE49-F238E27FC236}">
                    <a16:creationId xmlns:a16="http://schemas.microsoft.com/office/drawing/2014/main" id="{691A75FA-420D-6ECA-59CF-4FC9D0A586EA}"/>
                  </a:ext>
                </a:extLst>
              </p:cNvPr>
              <p:cNvSpPr txBox="1"/>
              <p:nvPr/>
            </p:nvSpPr>
            <p:spPr>
              <a:xfrm>
                <a:off x="6504023" y="4810189"/>
                <a:ext cx="1200160" cy="408070"/>
              </a:xfrm>
              <a:prstGeom prst="rect">
                <a:avLst/>
              </a:prstGeom>
              <a:noFill/>
              <a:ln>
                <a:noFill/>
              </a:ln>
            </p:spPr>
            <p:txBody>
              <a:bodyPr spcFirstLastPara="1" wrap="square" lIns="97223" tIns="97223" rIns="97223" bIns="97223" anchor="t" anchorCtr="0">
                <a:spAutoFit/>
              </a:bodyPr>
              <a:lstStyle/>
              <a:p>
                <a:r>
                  <a:rPr lang="en-US" sz="1376" dirty="0">
                    <a:solidFill>
                      <a:srgbClr val="FF0000"/>
                    </a:solidFill>
                    <a:latin typeface="+mj-lt"/>
                  </a:rPr>
                  <a:t>margin </a:t>
                </a:r>
                <a14:m>
                  <m:oMath xmlns:m="http://schemas.openxmlformats.org/officeDocument/2006/math">
                    <m:sSubSup>
                      <m:sSubSupPr>
                        <m:ctrlPr>
                          <a:rPr lang="en-US" sz="1376" i="1">
                            <a:solidFill>
                              <a:srgbClr val="FF0000"/>
                            </a:solidFill>
                            <a:latin typeface="Cambria Math" panose="02040503050406030204" pitchFamily="18" charset="0"/>
                          </a:rPr>
                        </m:ctrlPr>
                      </m:sSubSupPr>
                      <m:e>
                        <m:r>
                          <a:rPr lang="en-US" sz="1376" i="1">
                            <a:solidFill>
                              <a:srgbClr val="FF0000"/>
                            </a:solidFill>
                            <a:latin typeface="Cambria Math" panose="02040503050406030204" pitchFamily="18" charset="0"/>
                          </a:rPr>
                          <m:t>𝐹</m:t>
                        </m:r>
                      </m:e>
                      <m:sub>
                        <m:r>
                          <a:rPr lang="en-US" sz="1376" i="1">
                            <a:solidFill>
                              <a:srgbClr val="FF0000"/>
                            </a:solidFill>
                            <a:latin typeface="Cambria Math" panose="02040503050406030204" pitchFamily="18" charset="0"/>
                          </a:rPr>
                          <m:t>𝐵</m:t>
                        </m:r>
                      </m:sub>
                      <m:sup>
                        <m:r>
                          <a:rPr lang="en-US" sz="1376" i="1">
                            <a:solidFill>
                              <a:srgbClr val="FF0000"/>
                            </a:solidFill>
                            <a:latin typeface="Cambria Math" panose="02040503050406030204" pitchFamily="18" charset="0"/>
                          </a:rPr>
                          <m:t>∗</m:t>
                        </m:r>
                      </m:sup>
                    </m:sSubSup>
                  </m:oMath>
                </a14:m>
                <a:endParaRPr lang="ar-AE" sz="1376" dirty="0">
                  <a:solidFill>
                    <a:srgbClr val="FF0000"/>
                  </a:solidFill>
                  <a:latin typeface="+mj-lt"/>
                </a:endParaRPr>
              </a:p>
            </p:txBody>
          </p:sp>
        </mc:Choice>
        <mc:Fallback xmlns="">
          <p:sp>
            <p:nvSpPr>
              <p:cNvPr id="221" name="Google Shape;68;p14">
                <a:extLst>
                  <a:ext uri="{FF2B5EF4-FFF2-40B4-BE49-F238E27FC236}">
                    <a16:creationId xmlns:a16="http://schemas.microsoft.com/office/drawing/2014/main" id="{691A75FA-420D-6ECA-59CF-4FC9D0A586EA}"/>
                  </a:ext>
                </a:extLst>
              </p:cNvPr>
              <p:cNvSpPr txBox="1">
                <a:spLocks noRot="1" noChangeAspect="1" noMove="1" noResize="1" noEditPoints="1" noAdjustHandles="1" noChangeArrowheads="1" noChangeShapeType="1" noTextEdit="1"/>
              </p:cNvSpPr>
              <p:nvPr/>
            </p:nvSpPr>
            <p:spPr>
              <a:xfrm>
                <a:off x="6504023" y="4810189"/>
                <a:ext cx="1200160" cy="408070"/>
              </a:xfrm>
              <a:prstGeom prst="rect">
                <a:avLst/>
              </a:prstGeom>
              <a:blipFill>
                <a:blip r:embed="rId11"/>
                <a:stretch>
                  <a:fillRect l="-1015"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2" name="Google Shape;72;p14">
                <a:extLst>
                  <a:ext uri="{FF2B5EF4-FFF2-40B4-BE49-F238E27FC236}">
                    <a16:creationId xmlns:a16="http://schemas.microsoft.com/office/drawing/2014/main" id="{02710A35-C5FA-B097-8614-65CE0F6C45B7}"/>
                  </a:ext>
                </a:extLst>
              </p:cNvPr>
              <p:cNvSpPr txBox="1"/>
              <p:nvPr/>
            </p:nvSpPr>
            <p:spPr>
              <a:xfrm>
                <a:off x="6375179" y="1784085"/>
                <a:ext cx="1200160" cy="408070"/>
              </a:xfrm>
              <a:prstGeom prst="rect">
                <a:avLst/>
              </a:prstGeom>
              <a:noFill/>
              <a:ln>
                <a:noFill/>
              </a:ln>
            </p:spPr>
            <p:txBody>
              <a:bodyPr spcFirstLastPara="1" wrap="square" lIns="97223" tIns="97223" rIns="97223" bIns="97223" anchor="t" anchorCtr="0">
                <a:spAutoFit/>
              </a:bodyPr>
              <a:lstStyle/>
              <a:p>
                <a:r>
                  <a:rPr lang="en-US" sz="1376" dirty="0">
                    <a:solidFill>
                      <a:srgbClr val="FF0000"/>
                    </a:solidFill>
                    <a:latin typeface="+mj-lt"/>
                  </a:rPr>
                  <a:t>empirical </a:t>
                </a:r>
                <a14:m>
                  <m:oMath xmlns:m="http://schemas.openxmlformats.org/officeDocument/2006/math">
                    <m:sSub>
                      <m:sSubPr>
                        <m:ctrlPr>
                          <a:rPr lang="ar-AE" sz="1376" i="1">
                            <a:solidFill>
                              <a:srgbClr val="FF0000"/>
                            </a:solidFill>
                            <a:latin typeface="Cambria Math" panose="02040503050406030204" pitchFamily="18" charset="0"/>
                          </a:rPr>
                        </m:ctrlPr>
                      </m:sSubPr>
                      <m:e>
                        <m:r>
                          <a:rPr lang="ar-AE" sz="1376" i="1">
                            <a:solidFill>
                              <a:srgbClr val="FF0000"/>
                            </a:solidFill>
                            <a:latin typeface="Cambria Math" panose="02040503050406030204" pitchFamily="18" charset="0"/>
                          </a:rPr>
                          <m:t>𝐹</m:t>
                        </m:r>
                      </m:e>
                      <m:sub>
                        <m:r>
                          <a:rPr lang="en-US" sz="1376" i="1">
                            <a:solidFill>
                              <a:srgbClr val="FF0000"/>
                            </a:solidFill>
                            <a:latin typeface="Cambria Math" panose="02040503050406030204" pitchFamily="18" charset="0"/>
                          </a:rPr>
                          <m:t>𝐵</m:t>
                        </m:r>
                      </m:sub>
                    </m:sSub>
                  </m:oMath>
                </a14:m>
                <a:endParaRPr lang="ar-AE" sz="1376" dirty="0">
                  <a:solidFill>
                    <a:srgbClr val="FF0000"/>
                  </a:solidFill>
                  <a:latin typeface="+mj-lt"/>
                </a:endParaRPr>
              </a:p>
            </p:txBody>
          </p:sp>
        </mc:Choice>
        <mc:Fallback xmlns="">
          <p:sp>
            <p:nvSpPr>
              <p:cNvPr id="222" name="Google Shape;72;p14">
                <a:extLst>
                  <a:ext uri="{FF2B5EF4-FFF2-40B4-BE49-F238E27FC236}">
                    <a16:creationId xmlns:a16="http://schemas.microsoft.com/office/drawing/2014/main" id="{02710A35-C5FA-B097-8614-65CE0F6C45B7}"/>
                  </a:ext>
                </a:extLst>
              </p:cNvPr>
              <p:cNvSpPr txBox="1">
                <a:spLocks noRot="1" noChangeAspect="1" noMove="1" noResize="1" noEditPoints="1" noAdjustHandles="1" noChangeArrowheads="1" noChangeShapeType="1" noTextEdit="1"/>
              </p:cNvSpPr>
              <p:nvPr/>
            </p:nvSpPr>
            <p:spPr>
              <a:xfrm>
                <a:off x="6375179" y="1784085"/>
                <a:ext cx="1200160" cy="408070"/>
              </a:xfrm>
              <a:prstGeom prst="rect">
                <a:avLst/>
              </a:prstGeom>
              <a:blipFill>
                <a:blip r:embed="rId12"/>
                <a:stretch>
                  <a:fillRect l="-1015"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3" name="Google Shape;73;p14">
                <a:extLst>
                  <a:ext uri="{FF2B5EF4-FFF2-40B4-BE49-F238E27FC236}">
                    <a16:creationId xmlns:a16="http://schemas.microsoft.com/office/drawing/2014/main" id="{E6D5AD23-AE28-60D6-E97E-9B67C47F002B}"/>
                  </a:ext>
                </a:extLst>
              </p:cNvPr>
              <p:cNvSpPr txBox="1"/>
              <p:nvPr/>
            </p:nvSpPr>
            <p:spPr>
              <a:xfrm>
                <a:off x="3590806" y="1798446"/>
                <a:ext cx="1740235" cy="408070"/>
              </a:xfrm>
              <a:prstGeom prst="rect">
                <a:avLst/>
              </a:prstGeom>
              <a:noFill/>
              <a:ln>
                <a:noFill/>
              </a:ln>
            </p:spPr>
            <p:txBody>
              <a:bodyPr spcFirstLastPara="1" wrap="square" lIns="97223" tIns="97223" rIns="97223" bIns="97223" anchor="t" anchorCtr="0">
                <a:spAutoFit/>
              </a:bodyPr>
              <a:lstStyle/>
              <a:p>
                <a:r>
                  <a:rPr lang="en-US" sz="1376" dirty="0">
                    <a:solidFill>
                      <a:srgbClr val="0000FF"/>
                    </a:solidFill>
                    <a:latin typeface="+mj-lt"/>
                  </a:rPr>
                  <a:t>empirical </a:t>
                </a:r>
                <a14:m>
                  <m:oMath xmlns:m="http://schemas.openxmlformats.org/officeDocument/2006/math">
                    <m:sSub>
                      <m:sSubPr>
                        <m:ctrlPr>
                          <a:rPr lang="ar-AE" sz="1376" i="1">
                            <a:solidFill>
                              <a:srgbClr val="0000FF"/>
                            </a:solidFill>
                            <a:latin typeface="Cambria Math" panose="02040503050406030204" pitchFamily="18" charset="0"/>
                          </a:rPr>
                        </m:ctrlPr>
                      </m:sSubPr>
                      <m:e>
                        <m:r>
                          <a:rPr lang="ar-AE" sz="1376" i="1">
                            <a:solidFill>
                              <a:srgbClr val="0000FF"/>
                            </a:solidFill>
                            <a:latin typeface="Cambria Math" panose="02040503050406030204" pitchFamily="18" charset="0"/>
                          </a:rPr>
                          <m:t>𝐹</m:t>
                        </m:r>
                      </m:e>
                      <m:sub>
                        <m:r>
                          <a:rPr lang="ar-AE" sz="1376" i="1">
                            <a:solidFill>
                              <a:srgbClr val="0000FF"/>
                            </a:solidFill>
                            <a:latin typeface="Cambria Math" panose="02040503050406030204" pitchFamily="18" charset="0"/>
                          </a:rPr>
                          <m:t>𝐴</m:t>
                        </m:r>
                      </m:sub>
                    </m:sSub>
                  </m:oMath>
                </a14:m>
                <a:endParaRPr lang="ar-AE" sz="1376" dirty="0">
                  <a:solidFill>
                    <a:srgbClr val="0000FF"/>
                  </a:solidFill>
                  <a:latin typeface="+mj-lt"/>
                </a:endParaRPr>
              </a:p>
            </p:txBody>
          </p:sp>
        </mc:Choice>
        <mc:Fallback xmlns="">
          <p:sp>
            <p:nvSpPr>
              <p:cNvPr id="223" name="Google Shape;73;p14">
                <a:extLst>
                  <a:ext uri="{FF2B5EF4-FFF2-40B4-BE49-F238E27FC236}">
                    <a16:creationId xmlns:a16="http://schemas.microsoft.com/office/drawing/2014/main" id="{E6D5AD23-AE28-60D6-E97E-9B67C47F002B}"/>
                  </a:ext>
                </a:extLst>
              </p:cNvPr>
              <p:cNvSpPr txBox="1">
                <a:spLocks noRot="1" noChangeAspect="1" noMove="1" noResize="1" noEditPoints="1" noAdjustHandles="1" noChangeArrowheads="1" noChangeShapeType="1" noTextEdit="1"/>
              </p:cNvSpPr>
              <p:nvPr/>
            </p:nvSpPr>
            <p:spPr>
              <a:xfrm>
                <a:off x="3590806" y="1798446"/>
                <a:ext cx="1740235" cy="408070"/>
              </a:xfrm>
              <a:prstGeom prst="rect">
                <a:avLst/>
              </a:prstGeom>
              <a:blipFill>
                <a:blip r:embed="rId13"/>
                <a:stretch>
                  <a:fillRect l="-699" b="-2985"/>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4" name="Google Shape;74;p14">
                <a:extLst>
                  <a:ext uri="{FF2B5EF4-FFF2-40B4-BE49-F238E27FC236}">
                    <a16:creationId xmlns:a16="http://schemas.microsoft.com/office/drawing/2014/main" id="{454711B6-4F53-7316-0773-5472CAD20257}"/>
                  </a:ext>
                </a:extLst>
              </p:cNvPr>
              <p:cNvSpPr txBox="1"/>
              <p:nvPr/>
            </p:nvSpPr>
            <p:spPr>
              <a:xfrm>
                <a:off x="9798436" y="1072069"/>
                <a:ext cx="1299057" cy="408070"/>
              </a:xfrm>
              <a:prstGeom prst="rect">
                <a:avLst/>
              </a:prstGeom>
              <a:noFill/>
              <a:ln>
                <a:noFill/>
              </a:ln>
            </p:spPr>
            <p:txBody>
              <a:bodyPr spcFirstLastPara="1" wrap="square" lIns="97223" tIns="97223" rIns="97223" bIns="97223" anchor="t" anchorCtr="0">
                <a:spAutoFit/>
              </a:bodyPr>
              <a:lstStyle/>
              <a:p>
                <a:pPr/>
                <a14:m>
                  <m:oMathPara xmlns:m="http://schemas.openxmlformats.org/officeDocument/2006/math">
                    <m:oMathParaPr>
                      <m:jc m:val="centerGroup"/>
                    </m:oMathParaPr>
                    <m:oMath xmlns:m="http://schemas.openxmlformats.org/officeDocument/2006/math">
                      <m:sSub>
                        <m:sSubPr>
                          <m:ctrlPr>
                            <a:rPr lang="ar-AE" sz="1376" i="1">
                              <a:solidFill>
                                <a:srgbClr val="0000FF"/>
                              </a:solidFill>
                              <a:latin typeface="Cambria Math" panose="02040503050406030204" pitchFamily="18" charset="0"/>
                              <a:ea typeface="Cambria Math" panose="02040503050406030204" pitchFamily="18" charset="0"/>
                            </a:rPr>
                          </m:ctrlPr>
                        </m:sSubPr>
                        <m:e>
                          <m:r>
                            <a:rPr lang="ar-AE" sz="1376" i="1">
                              <a:solidFill>
                                <a:srgbClr val="0000FF"/>
                              </a:solidFill>
                              <a:latin typeface="Cambria Math" panose="02040503050406030204" pitchFamily="18" charset="0"/>
                              <a:ea typeface="Cambria Math" panose="02040503050406030204" pitchFamily="18" charset="0"/>
                            </a:rPr>
                            <m:t>𝐹</m:t>
                          </m:r>
                        </m:e>
                        <m:sub>
                          <m:r>
                            <a:rPr lang="ar-AE" sz="1376" i="1">
                              <a:solidFill>
                                <a:srgbClr val="0000FF"/>
                              </a:solidFill>
                              <a:latin typeface="Cambria Math" panose="02040503050406030204" pitchFamily="18" charset="0"/>
                              <a:ea typeface="Cambria Math" panose="02040503050406030204" pitchFamily="18" charset="0"/>
                            </a:rPr>
                            <m:t>𝐴</m:t>
                          </m:r>
                        </m:sub>
                      </m:sSub>
                      <m:r>
                        <a:rPr lang="ar-AE" sz="1376" i="1">
                          <a:solidFill>
                            <a:srgbClr val="0000FF"/>
                          </a:solidFill>
                          <a:latin typeface="Cambria Math" panose="02040503050406030204" pitchFamily="18" charset="0"/>
                          <a:ea typeface="Cambria Math" panose="02040503050406030204" pitchFamily="18" charset="0"/>
                        </a:rPr>
                        <m:t>(</m:t>
                      </m:r>
                      <m:sSub>
                        <m:sSubPr>
                          <m:ctrlPr>
                            <a:rPr lang="ar-AE" sz="1376" i="1">
                              <a:solidFill>
                                <a:srgbClr val="0000FF"/>
                              </a:solidFill>
                              <a:latin typeface="Cambria Math" panose="02040503050406030204" pitchFamily="18" charset="0"/>
                              <a:ea typeface="Cambria Math" panose="02040503050406030204" pitchFamily="18" charset="0"/>
                            </a:rPr>
                          </m:ctrlPr>
                        </m:sSubPr>
                        <m:e>
                          <m:r>
                            <a:rPr lang="ar-AE" sz="1376" i="1">
                              <a:solidFill>
                                <a:srgbClr val="0000FF"/>
                              </a:solidFill>
                              <a:latin typeface="Cambria Math" panose="02040503050406030204" pitchFamily="18" charset="0"/>
                              <a:ea typeface="Cambria Math" panose="02040503050406030204" pitchFamily="18" charset="0"/>
                            </a:rPr>
                            <m:t>𝑋</m:t>
                          </m:r>
                        </m:e>
                        <m:sub>
                          <m:r>
                            <a:rPr lang="ar-AE" sz="1376" i="1">
                              <a:solidFill>
                                <a:srgbClr val="0000FF"/>
                              </a:solidFill>
                              <a:latin typeface="Cambria Math" panose="02040503050406030204" pitchFamily="18" charset="0"/>
                              <a:ea typeface="Cambria Math" panose="02040503050406030204" pitchFamily="18" charset="0"/>
                            </a:rPr>
                            <m:t>𝐴</m:t>
                          </m:r>
                        </m:sub>
                      </m:sSub>
                      <m:r>
                        <a:rPr lang="ar-AE" sz="1376" i="1">
                          <a:solidFill>
                            <a:srgbClr val="0000FF"/>
                          </a:solidFill>
                          <a:latin typeface="Cambria Math" panose="02040503050406030204" pitchFamily="18" charset="0"/>
                          <a:ea typeface="Cambria Math" panose="02040503050406030204" pitchFamily="18" charset="0"/>
                        </a:rPr>
                        <m:t>)</m:t>
                      </m:r>
                    </m:oMath>
                  </m:oMathPara>
                </a14:m>
                <a:endParaRPr lang="ar-AE" sz="1376" dirty="0">
                  <a:solidFill>
                    <a:srgbClr val="0000FF"/>
                  </a:solidFill>
                  <a:latin typeface="Cambria Math" panose="02040503050406030204" pitchFamily="18" charset="0"/>
                  <a:ea typeface="Cambria Math" panose="02040503050406030204" pitchFamily="18" charset="0"/>
                </a:endParaRPr>
              </a:p>
            </p:txBody>
          </p:sp>
        </mc:Choice>
        <mc:Fallback xmlns="">
          <p:sp>
            <p:nvSpPr>
              <p:cNvPr id="224" name="Google Shape;74;p14">
                <a:extLst>
                  <a:ext uri="{FF2B5EF4-FFF2-40B4-BE49-F238E27FC236}">
                    <a16:creationId xmlns:a16="http://schemas.microsoft.com/office/drawing/2014/main" id="{454711B6-4F53-7316-0773-5472CAD20257}"/>
                  </a:ext>
                </a:extLst>
              </p:cNvPr>
              <p:cNvSpPr txBox="1">
                <a:spLocks noRot="1" noChangeAspect="1" noMove="1" noResize="1" noEditPoints="1" noAdjustHandles="1" noChangeArrowheads="1" noChangeShapeType="1" noTextEdit="1"/>
              </p:cNvSpPr>
              <p:nvPr/>
            </p:nvSpPr>
            <p:spPr>
              <a:xfrm>
                <a:off x="9798436" y="1072069"/>
                <a:ext cx="1299057" cy="408070"/>
              </a:xfrm>
              <a:prstGeom prst="rect">
                <a:avLst/>
              </a:prstGeom>
              <a:blipFill>
                <a:blip r:embed="rId14"/>
                <a:stretch>
                  <a:fillRect/>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5" name="Google Shape;75;p14">
                <a:extLst>
                  <a:ext uri="{FF2B5EF4-FFF2-40B4-BE49-F238E27FC236}">
                    <a16:creationId xmlns:a16="http://schemas.microsoft.com/office/drawing/2014/main" id="{1E6CF0A9-E34A-0DF1-FC71-2204E66B6E6D}"/>
                  </a:ext>
                </a:extLst>
              </p:cNvPr>
              <p:cNvSpPr txBox="1"/>
              <p:nvPr/>
            </p:nvSpPr>
            <p:spPr>
              <a:xfrm>
                <a:off x="11206814" y="1056009"/>
                <a:ext cx="1299057" cy="408070"/>
              </a:xfrm>
              <a:prstGeom prst="rect">
                <a:avLst/>
              </a:prstGeom>
              <a:noFill/>
              <a:ln>
                <a:noFill/>
              </a:ln>
            </p:spPr>
            <p:txBody>
              <a:bodyPr spcFirstLastPara="1" wrap="square" lIns="97223" tIns="97223" rIns="97223" bIns="97223" anchor="t" anchorCtr="0">
                <a:spAutoFit/>
              </a:bodyPr>
              <a:lstStyle/>
              <a:p>
                <a:pPr/>
                <a14:m>
                  <m:oMathPara xmlns:m="http://schemas.openxmlformats.org/officeDocument/2006/math">
                    <m:oMathParaPr>
                      <m:jc m:val="centerGroup"/>
                    </m:oMathParaPr>
                    <m:oMath xmlns:m="http://schemas.openxmlformats.org/officeDocument/2006/math">
                      <m:sSub>
                        <m:sSubPr>
                          <m:ctrlPr>
                            <a:rPr lang="ar-AE" sz="1376" i="1">
                              <a:solidFill>
                                <a:srgbClr val="FF0000"/>
                              </a:solidFill>
                              <a:latin typeface="Cambria Math" panose="02040503050406030204" pitchFamily="18" charset="0"/>
                            </a:rPr>
                          </m:ctrlPr>
                        </m:sSubPr>
                        <m:e>
                          <m:r>
                            <a:rPr lang="ar-AE" sz="1376" i="1">
                              <a:solidFill>
                                <a:srgbClr val="FF0000"/>
                              </a:solidFill>
                              <a:latin typeface="Cambria Math" panose="02040503050406030204" pitchFamily="18" charset="0"/>
                            </a:rPr>
                            <m:t>𝐹</m:t>
                          </m:r>
                        </m:e>
                        <m:sub>
                          <m:r>
                            <a:rPr lang="en-US" sz="1376" i="1">
                              <a:solidFill>
                                <a:srgbClr val="FF0000"/>
                              </a:solidFill>
                              <a:latin typeface="Cambria Math" panose="02040503050406030204" pitchFamily="18" charset="0"/>
                            </a:rPr>
                            <m:t>𝐵</m:t>
                          </m:r>
                        </m:sub>
                      </m:sSub>
                      <m:r>
                        <a:rPr lang="ar-AE" sz="1376" i="1">
                          <a:solidFill>
                            <a:srgbClr val="FF0000"/>
                          </a:solidFill>
                          <a:latin typeface="Cambria Math" panose="02040503050406030204" pitchFamily="18" charset="0"/>
                        </a:rPr>
                        <m:t>(</m:t>
                      </m:r>
                      <m:sSub>
                        <m:sSubPr>
                          <m:ctrlPr>
                            <a:rPr lang="ar-AE" sz="1376" i="1">
                              <a:solidFill>
                                <a:srgbClr val="FF0000"/>
                              </a:solidFill>
                              <a:latin typeface="Cambria Math" panose="02040503050406030204" pitchFamily="18" charset="0"/>
                            </a:rPr>
                          </m:ctrlPr>
                        </m:sSubPr>
                        <m:e>
                          <m:r>
                            <a:rPr lang="ar-AE" sz="1376" i="1">
                              <a:solidFill>
                                <a:srgbClr val="FF0000"/>
                              </a:solidFill>
                              <a:latin typeface="Cambria Math" panose="02040503050406030204" pitchFamily="18" charset="0"/>
                            </a:rPr>
                            <m:t>𝑋</m:t>
                          </m:r>
                        </m:e>
                        <m:sub>
                          <m:r>
                            <a:rPr lang="en-US" sz="1376" i="1">
                              <a:solidFill>
                                <a:srgbClr val="FF0000"/>
                              </a:solidFill>
                              <a:latin typeface="Cambria Math" panose="02040503050406030204" pitchFamily="18" charset="0"/>
                            </a:rPr>
                            <m:t>𝐵</m:t>
                          </m:r>
                        </m:sub>
                      </m:sSub>
                      <m:r>
                        <a:rPr lang="ar-AE" sz="1376" i="1">
                          <a:solidFill>
                            <a:srgbClr val="FF0000"/>
                          </a:solidFill>
                          <a:latin typeface="Cambria Math" panose="02040503050406030204" pitchFamily="18" charset="0"/>
                        </a:rPr>
                        <m:t>)</m:t>
                      </m:r>
                    </m:oMath>
                  </m:oMathPara>
                </a14:m>
                <a:endParaRPr lang="ar-AE" sz="1376" dirty="0">
                  <a:solidFill>
                    <a:srgbClr val="FF0000"/>
                  </a:solidFill>
                  <a:latin typeface="+mj-lt"/>
                </a:endParaRPr>
              </a:p>
            </p:txBody>
          </p:sp>
        </mc:Choice>
        <mc:Fallback xmlns="">
          <p:sp>
            <p:nvSpPr>
              <p:cNvPr id="225" name="Google Shape;75;p14">
                <a:extLst>
                  <a:ext uri="{FF2B5EF4-FFF2-40B4-BE49-F238E27FC236}">
                    <a16:creationId xmlns:a16="http://schemas.microsoft.com/office/drawing/2014/main" id="{1E6CF0A9-E34A-0DF1-FC71-2204E66B6E6D}"/>
                  </a:ext>
                </a:extLst>
              </p:cNvPr>
              <p:cNvSpPr txBox="1">
                <a:spLocks noRot="1" noChangeAspect="1" noMove="1" noResize="1" noEditPoints="1" noAdjustHandles="1" noChangeArrowheads="1" noChangeShapeType="1" noTextEdit="1"/>
              </p:cNvSpPr>
              <p:nvPr/>
            </p:nvSpPr>
            <p:spPr>
              <a:xfrm>
                <a:off x="11206814" y="1056009"/>
                <a:ext cx="1299057" cy="408070"/>
              </a:xfrm>
              <a:prstGeom prst="rect">
                <a:avLst/>
              </a:prstGeom>
              <a:blipFill>
                <a:blip r:embed="rId15"/>
                <a:stretch>
                  <a:fillRect/>
                </a:stretch>
              </a:blipFill>
              <a:ln>
                <a:noFill/>
              </a:ln>
            </p:spPr>
            <p:txBody>
              <a:bodyPr/>
              <a:lstStyle/>
              <a:p>
                <a:r>
                  <a:rPr lang="en-NL">
                    <a:noFill/>
                  </a:rPr>
                  <a:t> </a:t>
                </a:r>
              </a:p>
            </p:txBody>
          </p:sp>
        </mc:Fallback>
      </mc:AlternateContent>
      <p:cxnSp>
        <p:nvCxnSpPr>
          <p:cNvPr id="226" name="Google Shape;77;p14">
            <a:extLst>
              <a:ext uri="{FF2B5EF4-FFF2-40B4-BE49-F238E27FC236}">
                <a16:creationId xmlns:a16="http://schemas.microsoft.com/office/drawing/2014/main" id="{AF8CA26C-92AE-CF51-E65B-5DEBACF4E641}"/>
              </a:ext>
            </a:extLst>
          </p:cNvPr>
          <p:cNvCxnSpPr>
            <a:cxnSpLocks/>
          </p:cNvCxnSpPr>
          <p:nvPr/>
        </p:nvCxnSpPr>
        <p:spPr>
          <a:xfrm rot="16200000" flipV="1">
            <a:off x="4558827" y="1742514"/>
            <a:ext cx="622981" cy="493748"/>
          </a:xfrm>
          <a:prstGeom prst="bentConnector2">
            <a:avLst/>
          </a:prstGeom>
          <a:noFill/>
          <a:ln w="12700" cap="flat" cmpd="sng">
            <a:solidFill>
              <a:schemeClr val="tx1"/>
            </a:solidFill>
            <a:prstDash val="dash"/>
            <a:round/>
            <a:headEnd type="none" w="med" len="med"/>
            <a:tailEnd type="triangle" w="med" len="med"/>
          </a:ln>
        </p:spPr>
      </p:cxnSp>
      <p:cxnSp>
        <p:nvCxnSpPr>
          <p:cNvPr id="227" name="Google Shape;78;p14">
            <a:extLst>
              <a:ext uri="{FF2B5EF4-FFF2-40B4-BE49-F238E27FC236}">
                <a16:creationId xmlns:a16="http://schemas.microsoft.com/office/drawing/2014/main" id="{24250351-998C-4157-359B-6BDC01830398}"/>
              </a:ext>
            </a:extLst>
          </p:cNvPr>
          <p:cNvCxnSpPr>
            <a:cxnSpLocks/>
          </p:cNvCxnSpPr>
          <p:nvPr/>
        </p:nvCxnSpPr>
        <p:spPr>
          <a:xfrm rot="5400000" flipH="1" flipV="1">
            <a:off x="5555900" y="1741841"/>
            <a:ext cx="621369" cy="491445"/>
          </a:xfrm>
          <a:prstGeom prst="bentConnector2">
            <a:avLst/>
          </a:prstGeom>
          <a:noFill/>
          <a:ln w="12700" cap="flat" cmpd="sng">
            <a:solidFill>
              <a:schemeClr val="tx1"/>
            </a:solidFill>
            <a:prstDash val="dash"/>
            <a:round/>
            <a:headEnd type="none" w="med" len="med"/>
            <a:tailEnd type="triangle" w="med" len="med"/>
          </a:ln>
        </p:spPr>
      </p:cxnSp>
      <p:cxnSp>
        <p:nvCxnSpPr>
          <p:cNvPr id="228" name="Google Shape;79;p14">
            <a:extLst>
              <a:ext uri="{FF2B5EF4-FFF2-40B4-BE49-F238E27FC236}">
                <a16:creationId xmlns:a16="http://schemas.microsoft.com/office/drawing/2014/main" id="{DBD35094-F842-830B-0BB9-96CF2E00B517}"/>
              </a:ext>
            </a:extLst>
          </p:cNvPr>
          <p:cNvCxnSpPr>
            <a:cxnSpLocks/>
          </p:cNvCxnSpPr>
          <p:nvPr/>
        </p:nvCxnSpPr>
        <p:spPr>
          <a:xfrm>
            <a:off x="11142349" y="4073249"/>
            <a:ext cx="0" cy="613479"/>
          </a:xfrm>
          <a:prstGeom prst="straightConnector1">
            <a:avLst/>
          </a:prstGeom>
          <a:noFill/>
          <a:ln w="12700" cap="flat" cmpd="sng">
            <a:solidFill>
              <a:schemeClr val="tx1"/>
            </a:solidFill>
            <a:prstDash val="dash"/>
            <a:round/>
            <a:headEnd type="none" w="med" len="med"/>
            <a:tailEnd type="triangle" w="med" len="med"/>
          </a:ln>
        </p:spPr>
      </p:cxnSp>
      <p:sp>
        <p:nvSpPr>
          <p:cNvPr id="229" name="Google Shape;80;p14">
            <a:extLst>
              <a:ext uri="{FF2B5EF4-FFF2-40B4-BE49-F238E27FC236}">
                <a16:creationId xmlns:a16="http://schemas.microsoft.com/office/drawing/2014/main" id="{16876F19-73B5-8CF3-74F5-4130BBBE36C8}"/>
              </a:ext>
            </a:extLst>
          </p:cNvPr>
          <p:cNvSpPr txBox="1"/>
          <p:nvPr/>
        </p:nvSpPr>
        <p:spPr>
          <a:xfrm>
            <a:off x="5201591" y="4494762"/>
            <a:ext cx="479171" cy="408070"/>
          </a:xfrm>
          <a:prstGeom prst="rect">
            <a:avLst/>
          </a:prstGeom>
          <a:noFill/>
          <a:ln>
            <a:noFill/>
          </a:ln>
        </p:spPr>
        <p:txBody>
          <a:bodyPr spcFirstLastPara="1" wrap="square" lIns="97223" tIns="97223" rIns="97223" bIns="97223" anchor="t" anchorCtr="0">
            <a:spAutoFit/>
          </a:bodyPr>
          <a:lstStyle/>
          <a:p>
            <a:r>
              <a:rPr lang="en" sz="1376" i="1" dirty="0">
                <a:latin typeface="+mj-lt"/>
              </a:rPr>
              <a:t>fit</a:t>
            </a:r>
            <a:endParaRPr sz="1376" i="1" dirty="0">
              <a:latin typeface="+mj-lt"/>
            </a:endParaRPr>
          </a:p>
        </p:txBody>
      </p:sp>
      <p:sp>
        <p:nvSpPr>
          <p:cNvPr id="230" name="Google Shape;81;p14">
            <a:extLst>
              <a:ext uri="{FF2B5EF4-FFF2-40B4-BE49-F238E27FC236}">
                <a16:creationId xmlns:a16="http://schemas.microsoft.com/office/drawing/2014/main" id="{332479DE-37FC-3BCE-8254-5E0793176DAA}"/>
              </a:ext>
            </a:extLst>
          </p:cNvPr>
          <p:cNvSpPr txBox="1"/>
          <p:nvPr/>
        </p:nvSpPr>
        <p:spPr>
          <a:xfrm>
            <a:off x="11136086" y="4148826"/>
            <a:ext cx="479171" cy="408070"/>
          </a:xfrm>
          <a:prstGeom prst="rect">
            <a:avLst/>
          </a:prstGeom>
          <a:noFill/>
          <a:ln>
            <a:noFill/>
          </a:ln>
        </p:spPr>
        <p:txBody>
          <a:bodyPr spcFirstLastPara="1" wrap="square" lIns="97223" tIns="97223" rIns="97223" bIns="97223" anchor="t" anchorCtr="0">
            <a:spAutoFit/>
          </a:bodyPr>
          <a:lstStyle/>
          <a:p>
            <a:r>
              <a:rPr lang="en" sz="1376" i="1">
                <a:latin typeface="+mj-lt"/>
              </a:rPr>
              <a:t>fit</a:t>
            </a:r>
            <a:endParaRPr sz="1376" i="1" dirty="0">
              <a:latin typeface="+mj-lt"/>
            </a:endParaRPr>
          </a:p>
        </p:txBody>
      </p:sp>
      <p:sp>
        <p:nvSpPr>
          <p:cNvPr id="231" name="Google Shape;82;p14">
            <a:extLst>
              <a:ext uri="{FF2B5EF4-FFF2-40B4-BE49-F238E27FC236}">
                <a16:creationId xmlns:a16="http://schemas.microsoft.com/office/drawing/2014/main" id="{4FBA8F1B-874E-05D7-B4F2-7B2ED3D0AFE6}"/>
              </a:ext>
            </a:extLst>
          </p:cNvPr>
          <p:cNvSpPr txBox="1"/>
          <p:nvPr/>
        </p:nvSpPr>
        <p:spPr>
          <a:xfrm>
            <a:off x="5041652" y="1336468"/>
            <a:ext cx="924206" cy="408070"/>
          </a:xfrm>
          <a:prstGeom prst="rect">
            <a:avLst/>
          </a:prstGeom>
          <a:noFill/>
          <a:ln>
            <a:noFill/>
          </a:ln>
        </p:spPr>
        <p:txBody>
          <a:bodyPr spcFirstLastPara="1" wrap="square" lIns="97223" tIns="97223" rIns="97223" bIns="97223" anchor="t" anchorCtr="0">
            <a:spAutoFit/>
          </a:bodyPr>
          <a:lstStyle/>
          <a:p>
            <a:r>
              <a:rPr lang="en" sz="1376" i="1" dirty="0">
                <a:latin typeface="+mj-lt"/>
              </a:rPr>
              <a:t>define</a:t>
            </a:r>
            <a:endParaRPr sz="1376" i="1" dirty="0">
              <a:latin typeface="+mj-lt"/>
            </a:endParaRPr>
          </a:p>
        </p:txBody>
      </p:sp>
      <p:sp>
        <p:nvSpPr>
          <p:cNvPr id="232" name="Google Shape;83;p14">
            <a:extLst>
              <a:ext uri="{FF2B5EF4-FFF2-40B4-BE49-F238E27FC236}">
                <a16:creationId xmlns:a16="http://schemas.microsoft.com/office/drawing/2014/main" id="{40012525-B1E6-C523-7F46-6D90C476A2DA}"/>
              </a:ext>
            </a:extLst>
          </p:cNvPr>
          <p:cNvSpPr txBox="1"/>
          <p:nvPr/>
        </p:nvSpPr>
        <p:spPr>
          <a:xfrm>
            <a:off x="10328522" y="1401421"/>
            <a:ext cx="1670398" cy="619794"/>
          </a:xfrm>
          <a:prstGeom prst="rect">
            <a:avLst/>
          </a:prstGeom>
          <a:noFill/>
          <a:ln>
            <a:noFill/>
          </a:ln>
        </p:spPr>
        <p:txBody>
          <a:bodyPr spcFirstLastPara="1" wrap="square" lIns="97223" tIns="97223" rIns="97223" bIns="97223" anchor="t" anchorCtr="0">
            <a:spAutoFit/>
          </a:bodyPr>
          <a:lstStyle/>
          <a:p>
            <a:pPr algn="ctr"/>
            <a:r>
              <a:rPr lang="en" sz="1376" i="1">
                <a:latin typeface="+mj-lt"/>
              </a:rPr>
              <a:t>convert to</a:t>
            </a:r>
            <a:br>
              <a:rPr lang="en" sz="1376" i="1">
                <a:latin typeface="+mj-lt"/>
              </a:rPr>
            </a:br>
            <a:r>
              <a:rPr lang="en" sz="1376" i="1">
                <a:latin typeface="+mj-lt"/>
              </a:rPr>
              <a:t>pseudoscores</a:t>
            </a:r>
            <a:endParaRPr sz="1376" i="1" dirty="0">
              <a:latin typeface="+mj-lt"/>
            </a:endParaRPr>
          </a:p>
        </p:txBody>
      </p:sp>
      <p:cxnSp>
        <p:nvCxnSpPr>
          <p:cNvPr id="233" name="Google Shape;84;p14">
            <a:extLst>
              <a:ext uri="{FF2B5EF4-FFF2-40B4-BE49-F238E27FC236}">
                <a16:creationId xmlns:a16="http://schemas.microsoft.com/office/drawing/2014/main" id="{5821D2A3-6DF9-BCD0-9A9B-9F179E3228AA}"/>
              </a:ext>
            </a:extLst>
          </p:cNvPr>
          <p:cNvCxnSpPr>
            <a:cxnSpLocks/>
          </p:cNvCxnSpPr>
          <p:nvPr/>
        </p:nvCxnSpPr>
        <p:spPr>
          <a:xfrm rot="-5400000" flipH="1">
            <a:off x="10222002" y="1638403"/>
            <a:ext cx="895814" cy="447907"/>
          </a:xfrm>
          <a:prstGeom prst="bentConnector3">
            <a:avLst>
              <a:gd name="adj1" fmla="val 70005"/>
            </a:avLst>
          </a:prstGeom>
          <a:noFill/>
          <a:ln w="12700" cap="flat" cmpd="sng">
            <a:solidFill>
              <a:schemeClr val="tx1"/>
            </a:solidFill>
            <a:prstDash val="dash"/>
            <a:round/>
            <a:headEnd type="none" w="med" len="med"/>
            <a:tailEnd type="triangle" w="med" len="med"/>
          </a:ln>
        </p:spPr>
      </p:cxnSp>
      <p:cxnSp>
        <p:nvCxnSpPr>
          <p:cNvPr id="234" name="Google Shape;85;p14">
            <a:extLst>
              <a:ext uri="{FF2B5EF4-FFF2-40B4-BE49-F238E27FC236}">
                <a16:creationId xmlns:a16="http://schemas.microsoft.com/office/drawing/2014/main" id="{2DEB760D-F000-14A4-EDCE-E608938065A5}"/>
              </a:ext>
            </a:extLst>
          </p:cNvPr>
          <p:cNvCxnSpPr>
            <a:cxnSpLocks/>
          </p:cNvCxnSpPr>
          <p:nvPr/>
        </p:nvCxnSpPr>
        <p:spPr>
          <a:xfrm rot="5400000">
            <a:off x="11194378" y="1638403"/>
            <a:ext cx="895814" cy="447907"/>
          </a:xfrm>
          <a:prstGeom prst="bentConnector3">
            <a:avLst>
              <a:gd name="adj1" fmla="val 70005"/>
            </a:avLst>
          </a:prstGeom>
          <a:noFill/>
          <a:ln w="12700" cap="flat" cmpd="sng">
            <a:solidFill>
              <a:schemeClr val="tx1"/>
            </a:solidFill>
            <a:prstDash val="dash"/>
            <a:round/>
            <a:headEnd type="none" w="med" len="med"/>
            <a:tailEnd type="triangle" w="med" len="med"/>
          </a:ln>
        </p:spPr>
      </p:cxnSp>
      <p:sp>
        <p:nvSpPr>
          <p:cNvPr id="243" name="Google Shape;94;p14">
            <a:extLst>
              <a:ext uri="{FF2B5EF4-FFF2-40B4-BE49-F238E27FC236}">
                <a16:creationId xmlns:a16="http://schemas.microsoft.com/office/drawing/2014/main" id="{B4CCB953-4F18-F9EA-A841-78076DB3D02A}"/>
              </a:ext>
            </a:extLst>
          </p:cNvPr>
          <p:cNvSpPr txBox="1"/>
          <p:nvPr/>
        </p:nvSpPr>
        <p:spPr>
          <a:xfrm>
            <a:off x="10335614" y="4903500"/>
            <a:ext cx="1200160" cy="408070"/>
          </a:xfrm>
          <a:prstGeom prst="rect">
            <a:avLst/>
          </a:prstGeom>
          <a:noFill/>
          <a:ln>
            <a:noFill/>
          </a:ln>
        </p:spPr>
        <p:txBody>
          <a:bodyPr spcFirstLastPara="1" wrap="square" lIns="97223" tIns="97223" rIns="97223" bIns="97223" anchor="t" anchorCtr="0">
            <a:spAutoFit/>
          </a:bodyPr>
          <a:lstStyle/>
          <a:p>
            <a:r>
              <a:rPr lang="en" sz="1376" dirty="0">
                <a:solidFill>
                  <a:srgbClr val="006400"/>
                </a:solidFill>
                <a:latin typeface="+mj-lt"/>
              </a:rPr>
              <a:t>copula</a:t>
            </a:r>
            <a:endParaRPr sz="1376" dirty="0">
              <a:solidFill>
                <a:srgbClr val="006400"/>
              </a:solidFill>
              <a:latin typeface="+mj-lt"/>
            </a:endParaRPr>
          </a:p>
        </p:txBody>
      </p:sp>
      <mc:AlternateContent xmlns:mc="http://schemas.openxmlformats.org/markup-compatibility/2006" xmlns:a14="http://schemas.microsoft.com/office/drawing/2010/main">
        <mc:Choice Requires="a14">
          <p:graphicFrame>
            <p:nvGraphicFramePr>
              <p:cNvPr id="244" name="Google Shape;61;p14">
                <a:extLst>
                  <a:ext uri="{FF2B5EF4-FFF2-40B4-BE49-F238E27FC236}">
                    <a16:creationId xmlns:a16="http://schemas.microsoft.com/office/drawing/2014/main" id="{6D2C6D24-9E16-E021-D75D-A8965E978C36}"/>
                  </a:ext>
                </a:extLst>
              </p:cNvPr>
              <p:cNvGraphicFramePr/>
              <p:nvPr/>
            </p:nvGraphicFramePr>
            <p:xfrm>
              <a:off x="10687504" y="2360352"/>
              <a:ext cx="924206" cy="1671844"/>
            </p:xfrm>
            <a:graphic>
              <a:graphicData uri="http://schemas.openxmlformats.org/drawingml/2006/table">
                <a:tbl>
                  <a:tblPr>
                    <a:noFill/>
                  </a:tblPr>
                  <a:tblGrid>
                    <a:gridCol w="459887">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𝑈</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1</m:t>
                                    </m:r>
                                  </m:sub>
                                </m:sSub>
                              </m:oMath>
                            </m:oMathPara>
                          </a14:m>
                          <a:endParaRPr sz="1400" dirty="0">
                            <a:solidFill>
                              <a:srgbClr val="0000FF"/>
                            </a:solidFill>
                            <a:latin typeface="+mj-lt"/>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𝑈</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1</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0"/>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𝑈</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2</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𝑈</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2</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𝑈</m:t>
                                    </m:r>
                                  </m:e>
                                  <m:sub>
                                    <m:r>
                                      <a:rPr lang="en-US" sz="1400" b="0" i="1" smtClean="0">
                                        <a:solidFill>
                                          <a:srgbClr val="0000FF"/>
                                        </a:solidFill>
                                        <a:latin typeface="Cambria Math" panose="02040503050406030204" pitchFamily="18" charset="0"/>
                                      </a:rPr>
                                      <m:t>𝐴𝑛</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𝑈</m:t>
                                    </m:r>
                                  </m:e>
                                  <m:sub>
                                    <m:r>
                                      <a:rPr lang="ar-AE" sz="1400" b="0" i="1" smtClean="0">
                                        <a:solidFill>
                                          <a:srgbClr val="FF0000"/>
                                        </a:solidFill>
                                        <a:latin typeface="Cambria Math" panose="02040503050406030204" pitchFamily="18" charset="0"/>
                                      </a:rPr>
                                      <m:t>𝐵𝑛</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3"/>
                      </a:ext>
                    </a:extLst>
                  </a:tr>
                </a:tbl>
              </a:graphicData>
            </a:graphic>
          </p:graphicFrame>
        </mc:Choice>
        <mc:Fallback xmlns="">
          <p:graphicFrame>
            <p:nvGraphicFramePr>
              <p:cNvPr id="244" name="Google Shape;61;p14">
                <a:extLst>
                  <a:ext uri="{FF2B5EF4-FFF2-40B4-BE49-F238E27FC236}">
                    <a16:creationId xmlns:a16="http://schemas.microsoft.com/office/drawing/2014/main" id="{6D2C6D24-9E16-E021-D75D-A8965E978C36}"/>
                  </a:ext>
                </a:extLst>
              </p:cNvPr>
              <p:cNvGraphicFramePr/>
              <p:nvPr>
                <p:extLst>
                  <p:ext uri="{D42A27DB-BD31-4B8C-83A1-F6EECF244321}">
                    <p14:modId xmlns:p14="http://schemas.microsoft.com/office/powerpoint/2010/main" val="869727251"/>
                  </p:ext>
                </p:extLst>
              </p:nvPr>
            </p:nvGraphicFramePr>
            <p:xfrm>
              <a:off x="10687504" y="2360352"/>
              <a:ext cx="924206" cy="1671844"/>
            </p:xfrm>
            <a:graphic>
              <a:graphicData uri="http://schemas.openxmlformats.org/drawingml/2006/table">
                <a:tbl>
                  <a:tblPr>
                    <a:noFill/>
                  </a:tblPr>
                  <a:tblGrid>
                    <a:gridCol w="459887">
                      <a:extLst>
                        <a:ext uri="{9D8B030D-6E8A-4147-A177-3AD203B41FA5}">
                          <a16:colId xmlns:a16="http://schemas.microsoft.com/office/drawing/2014/main" val="20000"/>
                        </a:ext>
                      </a:extLst>
                    </a:gridCol>
                    <a:gridCol w="464319">
                      <a:extLst>
                        <a:ext uri="{9D8B030D-6E8A-4147-A177-3AD203B41FA5}">
                          <a16:colId xmlns:a16="http://schemas.microsoft.com/office/drawing/2014/main" val="20001"/>
                        </a:ext>
                      </a:extLst>
                    </a:gridCol>
                  </a:tblGrid>
                  <a:tr h="417961">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𝑈</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1</m:t>
                                    </m:r>
                                  </m:sub>
                                </m:sSub>
                              </m:oMath>
                            </m:oMathPara>
                          </a14:m>
                          <a:endParaRPr sz="1400" dirty="0">
                            <a:solidFill>
                              <a:srgbClr val="0000FF"/>
                            </a:solidFill>
                            <a:latin typeface="+mj-lt"/>
                          </a:endParaRPr>
                        </a:p>
                      </a:txBody>
                      <a:tcPr marL="97223" marR="97223" marT="97223" marB="97223"/>
                    </a:tc>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𝑈</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1</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0"/>
                      </a:ext>
                    </a:extLst>
                  </a:tr>
                  <a:tr h="417961">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𝑈</m:t>
                                    </m:r>
                                  </m:e>
                                  <m:sub>
                                    <m:r>
                                      <a:rPr lang="en-US" sz="1400" b="0" i="1" smtClean="0">
                                        <a:solidFill>
                                          <a:srgbClr val="0000FF"/>
                                        </a:solidFill>
                                        <a:latin typeface="Cambria Math" panose="02040503050406030204" pitchFamily="18" charset="0"/>
                                      </a:rPr>
                                      <m:t>𝐴</m:t>
                                    </m:r>
                                    <m:r>
                                      <a:rPr lang="en-US" sz="1400" b="0" i="1" smtClean="0">
                                        <a:solidFill>
                                          <a:srgbClr val="0000FF"/>
                                        </a:solidFill>
                                        <a:latin typeface="Cambria Math" panose="02040503050406030204" pitchFamily="18" charset="0"/>
                                      </a:rPr>
                                      <m:t>2</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𝑈</m:t>
                                    </m:r>
                                  </m:e>
                                  <m:sub>
                                    <m:r>
                                      <a:rPr lang="ar-AE" sz="1400" b="0" i="1" smtClean="0">
                                        <a:solidFill>
                                          <a:srgbClr val="FF0000"/>
                                        </a:solidFill>
                                        <a:latin typeface="Cambria Math" panose="02040503050406030204" pitchFamily="18" charset="0"/>
                                      </a:rPr>
                                      <m:t>𝐵</m:t>
                                    </m:r>
                                    <m:r>
                                      <a:rPr lang="ar-AE" sz="1400" b="0" i="1" smtClean="0">
                                        <a:solidFill>
                                          <a:srgbClr val="FF0000"/>
                                        </a:solidFill>
                                        <a:latin typeface="Cambria Math" panose="02040503050406030204" pitchFamily="18" charset="0"/>
                                      </a:rPr>
                                      <m:t>2</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1"/>
                      </a:ext>
                    </a:extLst>
                  </a:tr>
                  <a:tr h="417961">
                    <a:tc>
                      <a:txBody>
                        <a:bodyPr/>
                        <a:lstStyle/>
                        <a:p>
                          <a:pPr marL="0" lvl="0" indent="0" algn="l" rtl="0">
                            <a:spcBef>
                              <a:spcPts val="0"/>
                            </a:spcBef>
                            <a:spcAft>
                              <a:spcPts val="0"/>
                            </a:spcAft>
                            <a:buNone/>
                          </a:pPr>
                          <a:r>
                            <a:rPr lang="en" sz="1400" dirty="0">
                              <a:solidFill>
                                <a:srgbClr val="0000FF"/>
                              </a:solidFill>
                            </a:rPr>
                            <a:t>…</a:t>
                          </a:r>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r>
                            <a:rPr lang="en" sz="1400" dirty="0">
                              <a:solidFill>
                                <a:srgbClr val="FF0000"/>
                              </a:solidFill>
                            </a:rPr>
                            <a:t>…</a:t>
                          </a:r>
                          <a:endParaRPr sz="1400" dirty="0">
                            <a:solidFill>
                              <a:srgbClr val="FF0000"/>
                            </a:solidFill>
                          </a:endParaRPr>
                        </a:p>
                      </a:txBody>
                      <a:tcPr marL="97223" marR="97223" marT="97223" marB="97223"/>
                    </a:tc>
                    <a:extLst>
                      <a:ext uri="{0D108BD9-81ED-4DB2-BD59-A6C34878D82A}">
                        <a16:rowId xmlns:a16="http://schemas.microsoft.com/office/drawing/2014/main" val="10002"/>
                      </a:ext>
                    </a:extLst>
                  </a:tr>
                  <a:tr h="417961">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𝑈</m:t>
                                    </m:r>
                                  </m:e>
                                  <m:sub>
                                    <m:r>
                                      <a:rPr lang="en-US" sz="1400" b="0" i="1" smtClean="0">
                                        <a:solidFill>
                                          <a:srgbClr val="0000FF"/>
                                        </a:solidFill>
                                        <a:latin typeface="Cambria Math" panose="02040503050406030204" pitchFamily="18" charset="0"/>
                                      </a:rPr>
                                      <m:t>𝐴𝑛</m:t>
                                    </m:r>
                                  </m:sub>
                                </m:sSub>
                              </m:oMath>
                            </m:oMathPara>
                          </a14:m>
                          <a:endParaRPr sz="1400" dirty="0">
                            <a:solidFill>
                              <a:srgbClr val="0000FF"/>
                            </a:solidFill>
                          </a:endParaRPr>
                        </a:p>
                      </a:txBody>
                      <a:tcPr marL="97223" marR="97223" marT="97223" marB="97223"/>
                    </a:tc>
                    <a:tc>
                      <a:txBody>
                        <a:bodyPr/>
                        <a:lstStyle/>
                        <a:p>
                          <a:pPr marL="0" lvl="0" indent="0" algn="l"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𝑈</m:t>
                                    </m:r>
                                  </m:e>
                                  <m:sub>
                                    <m:r>
                                      <a:rPr lang="ar-AE" sz="1400" b="0" i="1" smtClean="0">
                                        <a:solidFill>
                                          <a:srgbClr val="FF0000"/>
                                        </a:solidFill>
                                        <a:latin typeface="Cambria Math" panose="02040503050406030204" pitchFamily="18" charset="0"/>
                                      </a:rPr>
                                      <m:t>𝐵𝑛</m:t>
                                    </m:r>
                                  </m:sub>
                                </m:sSub>
                              </m:oMath>
                            </m:oMathPara>
                          </a14:m>
                          <a:endParaRPr lang="ar-AE" sz="1400" dirty="0">
                            <a:solidFill>
                              <a:srgbClr val="FF0000"/>
                            </a:solidFill>
                          </a:endParaRPr>
                        </a:p>
                      </a:txBody>
                      <a:tcPr marL="97223" marR="97223" marT="97223" marB="97223"/>
                    </a:tc>
                    <a:extLst>
                      <a:ext uri="{0D108BD9-81ED-4DB2-BD59-A6C34878D82A}">
                        <a16:rowId xmlns:a16="http://schemas.microsoft.com/office/drawing/2014/main" val="10003"/>
                      </a:ext>
                    </a:extLst>
                  </a:tr>
                </a:tbl>
              </a:graphicData>
            </a:graphic>
          </p:graphicFrame>
        </mc:Fallback>
      </mc:AlternateContent>
      <p:cxnSp>
        <p:nvCxnSpPr>
          <p:cNvPr id="246" name="Google Shape;78;p14">
            <a:extLst>
              <a:ext uri="{FF2B5EF4-FFF2-40B4-BE49-F238E27FC236}">
                <a16:creationId xmlns:a16="http://schemas.microsoft.com/office/drawing/2014/main" id="{44AD3049-34BD-D992-8975-112473AEA34D}"/>
              </a:ext>
            </a:extLst>
          </p:cNvPr>
          <p:cNvCxnSpPr>
            <a:cxnSpLocks/>
          </p:cNvCxnSpPr>
          <p:nvPr/>
        </p:nvCxnSpPr>
        <p:spPr>
          <a:xfrm rot="5400000">
            <a:off x="4569679" y="4124024"/>
            <a:ext cx="621369" cy="491445"/>
          </a:xfrm>
          <a:prstGeom prst="bentConnector2">
            <a:avLst/>
          </a:prstGeom>
          <a:noFill/>
          <a:ln w="12700" cap="flat" cmpd="sng">
            <a:solidFill>
              <a:schemeClr val="tx1"/>
            </a:solidFill>
            <a:prstDash val="dash"/>
            <a:round/>
            <a:headEnd type="none" w="med" len="med"/>
            <a:tailEnd type="triangle" w="med" len="med"/>
          </a:ln>
        </p:spPr>
      </p:cxnSp>
      <p:cxnSp>
        <p:nvCxnSpPr>
          <p:cNvPr id="247" name="Google Shape;78;p14">
            <a:extLst>
              <a:ext uri="{FF2B5EF4-FFF2-40B4-BE49-F238E27FC236}">
                <a16:creationId xmlns:a16="http://schemas.microsoft.com/office/drawing/2014/main" id="{07452DD0-F1FF-87A7-3DBD-F3FF7C0B70E4}"/>
              </a:ext>
            </a:extLst>
          </p:cNvPr>
          <p:cNvCxnSpPr>
            <a:cxnSpLocks/>
          </p:cNvCxnSpPr>
          <p:nvPr/>
        </p:nvCxnSpPr>
        <p:spPr>
          <a:xfrm rot="16200000" flipH="1">
            <a:off x="5560581" y="4138511"/>
            <a:ext cx="621369" cy="491445"/>
          </a:xfrm>
          <a:prstGeom prst="bentConnector2">
            <a:avLst/>
          </a:prstGeom>
          <a:noFill/>
          <a:ln w="12700" cap="flat" cmpd="sng">
            <a:solidFill>
              <a:schemeClr val="tx1"/>
            </a:solidFill>
            <a:prstDash val="dash"/>
            <a:round/>
            <a:headEnd type="none" w="med" len="med"/>
            <a:tailEnd type="triangle" w="med" len="med"/>
          </a:ln>
        </p:spPr>
      </p:cxnSp>
      <p:sp>
        <p:nvSpPr>
          <p:cNvPr id="47" name="Content Placeholder 2">
            <a:extLst>
              <a:ext uri="{FF2B5EF4-FFF2-40B4-BE49-F238E27FC236}">
                <a16:creationId xmlns:a16="http://schemas.microsoft.com/office/drawing/2014/main" id="{DCE21C02-63DD-738D-2B29-248CA2F7334A}"/>
              </a:ext>
            </a:extLst>
          </p:cNvPr>
          <p:cNvSpPr txBox="1">
            <a:spLocks/>
          </p:cNvSpPr>
          <p:nvPr/>
        </p:nvSpPr>
        <p:spPr>
          <a:xfrm>
            <a:off x="-1339" y="4485690"/>
            <a:ext cx="3126725" cy="2370462"/>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rPr>
              <a:t>Flexibility</a:t>
            </a:r>
          </a:p>
          <a:p>
            <a:r>
              <a:rPr lang="en-US" sz="2000" dirty="0">
                <a:solidFill>
                  <a:schemeClr val="bg1"/>
                </a:solidFill>
              </a:rPr>
              <a:t>Each margin can be modeled by a different distribution family</a:t>
            </a:r>
          </a:p>
          <a:p>
            <a:pPr marL="0" indent="0">
              <a:buFont typeface="Arial" panose="020B0604020202020204" pitchFamily="34" charset="0"/>
              <a:buNone/>
            </a:pPr>
            <a:endParaRPr lang="en-US" sz="2000" dirty="0">
              <a:solidFill>
                <a:schemeClr val="bg1"/>
              </a:solidFill>
            </a:endParaRPr>
          </a:p>
        </p:txBody>
      </p:sp>
      <p:sp>
        <p:nvSpPr>
          <p:cNvPr id="48" name="Content Placeholder 2">
            <a:extLst>
              <a:ext uri="{FF2B5EF4-FFF2-40B4-BE49-F238E27FC236}">
                <a16:creationId xmlns:a16="http://schemas.microsoft.com/office/drawing/2014/main" id="{1331FA94-053D-0CEC-FF1A-1195D8E4D06D}"/>
              </a:ext>
            </a:extLst>
          </p:cNvPr>
          <p:cNvSpPr txBox="1">
            <a:spLocks/>
          </p:cNvSpPr>
          <p:nvPr/>
        </p:nvSpPr>
        <p:spPr>
          <a:xfrm>
            <a:off x="2199" y="4478603"/>
            <a:ext cx="3126725" cy="2370462"/>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rPr>
              <a:t>Flexibility</a:t>
            </a:r>
          </a:p>
          <a:p>
            <a:r>
              <a:rPr lang="en-US" sz="2000" dirty="0">
                <a:solidFill>
                  <a:schemeClr val="bg1"/>
                </a:solidFill>
              </a:rPr>
              <a:t>Each margin can be modeled by a different distribution family</a:t>
            </a:r>
          </a:p>
          <a:p>
            <a:r>
              <a:rPr lang="en-US" sz="2000" dirty="0">
                <a:solidFill>
                  <a:schemeClr val="bg1"/>
                </a:solidFill>
              </a:rPr>
              <a:t>Copulas and margins can be fitted in </a:t>
            </a:r>
            <a:r>
              <a:rPr lang="en-US" sz="2000" b="1" dirty="0">
                <a:solidFill>
                  <a:schemeClr val="bg1"/>
                </a:solidFill>
              </a:rPr>
              <a:t>any order</a:t>
            </a:r>
          </a:p>
          <a:p>
            <a:endParaRPr lang="en-US" sz="2000" dirty="0">
              <a:solidFill>
                <a:schemeClr val="bg1"/>
              </a:solidFill>
            </a:endParaRPr>
          </a:p>
          <a:p>
            <a:pPr marL="0" indent="0">
              <a:buFont typeface="Arial" panose="020B0604020202020204" pitchFamily="34" charset="0"/>
              <a:buNone/>
            </a:pPr>
            <a:endParaRPr lang="en-US" sz="2000" dirty="0">
              <a:solidFill>
                <a:schemeClr val="bg1"/>
              </a:solidFill>
            </a:endParaRPr>
          </a:p>
        </p:txBody>
      </p:sp>
      <p:sp>
        <p:nvSpPr>
          <p:cNvPr id="49" name="Google Shape;59;p14">
            <a:extLst>
              <a:ext uri="{FF2B5EF4-FFF2-40B4-BE49-F238E27FC236}">
                <a16:creationId xmlns:a16="http://schemas.microsoft.com/office/drawing/2014/main" id="{F8402DE2-ECBC-FB42-F199-859A1971746A}"/>
              </a:ext>
            </a:extLst>
          </p:cNvPr>
          <p:cNvSpPr txBox="1"/>
          <p:nvPr/>
        </p:nvSpPr>
        <p:spPr>
          <a:xfrm>
            <a:off x="9233309" y="6162761"/>
            <a:ext cx="1200160" cy="408070"/>
          </a:xfrm>
          <a:prstGeom prst="rect">
            <a:avLst/>
          </a:prstGeom>
          <a:noFill/>
          <a:ln>
            <a:noFill/>
          </a:ln>
        </p:spPr>
        <p:txBody>
          <a:bodyPr spcFirstLastPara="1" wrap="square" lIns="97223" tIns="97223" rIns="97223" bIns="97223" anchor="t" anchorCtr="0">
            <a:spAutoFit/>
          </a:bodyPr>
          <a:lstStyle/>
          <a:p>
            <a:r>
              <a:rPr lang="en" sz="1376" i="1" dirty="0">
                <a:latin typeface="+mj-lt"/>
              </a:rPr>
              <a:t>simulate</a:t>
            </a:r>
            <a:r>
              <a:rPr lang="en" sz="1376" b="1" dirty="0">
                <a:latin typeface="+mj-lt"/>
              </a:rPr>
              <a:t>  </a:t>
            </a:r>
            <a:endParaRPr sz="1376" b="1" dirty="0">
              <a:latin typeface="+mj-lt"/>
            </a:endParaRPr>
          </a:p>
        </p:txBody>
      </p:sp>
      <mc:AlternateContent xmlns:mc="http://schemas.openxmlformats.org/markup-compatibility/2006" xmlns:a14="http://schemas.microsoft.com/office/drawing/2010/main">
        <mc:Choice Requires="a14">
          <p:graphicFrame>
            <p:nvGraphicFramePr>
              <p:cNvPr id="50" name="Google Shape;87;p14">
                <a:extLst>
                  <a:ext uri="{FF2B5EF4-FFF2-40B4-BE49-F238E27FC236}">
                    <a16:creationId xmlns:a16="http://schemas.microsoft.com/office/drawing/2014/main" id="{8C964AD2-D12A-6134-1C8D-1EE536A423BB}"/>
                  </a:ext>
                </a:extLst>
              </p:cNvPr>
              <p:cNvGraphicFramePr/>
              <p:nvPr/>
            </p:nvGraphicFramePr>
            <p:xfrm>
              <a:off x="8261666" y="6245112"/>
              <a:ext cx="834917" cy="417961"/>
            </p:xfrm>
            <a:graphic>
              <a:graphicData uri="http://schemas.openxmlformats.org/drawingml/2006/table">
                <a:tbl>
                  <a:tblPr>
                    <a:noFill/>
                  </a:tblPr>
                  <a:tblGrid>
                    <a:gridCol w="428859">
                      <a:extLst>
                        <a:ext uri="{9D8B030D-6E8A-4147-A177-3AD203B41FA5}">
                          <a16:colId xmlns:a16="http://schemas.microsoft.com/office/drawing/2014/main" val="20000"/>
                        </a:ext>
                      </a:extLst>
                    </a:gridCol>
                    <a:gridCol w="406058">
                      <a:extLst>
                        <a:ext uri="{9D8B030D-6E8A-4147-A177-3AD203B41FA5}">
                          <a16:colId xmlns:a16="http://schemas.microsoft.com/office/drawing/2014/main" val="20001"/>
                        </a:ext>
                      </a:extLst>
                    </a:gridCol>
                  </a:tblGrid>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400" i="1" smtClean="0">
                                        <a:solidFill>
                                          <a:srgbClr val="0000FF"/>
                                        </a:solidFill>
                                        <a:latin typeface="Cambria Math" panose="02040503050406030204" pitchFamily="18" charset="0"/>
                                      </a:rPr>
                                    </m:ctrlPr>
                                  </m:sSubSupPr>
                                  <m:e>
                                    <m:r>
                                      <a:rPr lang="en-US" sz="1400" b="0" i="1" smtClean="0">
                                        <a:solidFill>
                                          <a:srgbClr val="0000FF"/>
                                        </a:solidFill>
                                        <a:latin typeface="Cambria Math" panose="02040503050406030204" pitchFamily="18" charset="0"/>
                                      </a:rPr>
                                      <m:t>𝑅</m:t>
                                    </m:r>
                                  </m:e>
                                  <m:sub>
                                    <m:r>
                                      <a:rPr lang="en-US" sz="1400" i="1">
                                        <a:solidFill>
                                          <a:srgbClr val="0000FF"/>
                                        </a:solidFill>
                                        <a:latin typeface="Cambria Math" panose="02040503050406030204" pitchFamily="18" charset="0"/>
                                      </a:rPr>
                                      <m:t>𝐴</m:t>
                                    </m:r>
                                  </m:sub>
                                  <m:sup>
                                    <m:r>
                                      <a:rPr lang="en-US" sz="1400" b="0" i="1" smtClean="0">
                                        <a:solidFill>
                                          <a:srgbClr val="0000FF"/>
                                        </a:solidFill>
                                        <a:latin typeface="Cambria Math" panose="02040503050406030204" pitchFamily="18" charset="0"/>
                                      </a:rPr>
                                      <m:t>′</m:t>
                                    </m:r>
                                  </m:sup>
                                </m:sSubSup>
                              </m:oMath>
                            </m:oMathPara>
                          </a14:m>
                          <a:endParaRPr sz="1400" dirty="0">
                            <a:solidFill>
                              <a:srgbClr val="0000FF"/>
                            </a:solidFill>
                            <a:latin typeface="+mj-lt"/>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400" i="1" smtClean="0">
                                        <a:solidFill>
                                          <a:srgbClr val="FF0000"/>
                                        </a:solidFill>
                                        <a:latin typeface="Cambria Math" panose="02040503050406030204" pitchFamily="18" charset="0"/>
                                      </a:rPr>
                                    </m:ctrlPr>
                                  </m:sSubSupPr>
                                  <m:e>
                                    <m:r>
                                      <a:rPr lang="en-US" sz="1400" b="0" i="1" smtClean="0">
                                        <a:solidFill>
                                          <a:srgbClr val="FF0000"/>
                                        </a:solidFill>
                                        <a:latin typeface="Cambria Math" panose="02040503050406030204" pitchFamily="18" charset="0"/>
                                      </a:rPr>
                                      <m:t>𝑅</m:t>
                                    </m:r>
                                  </m:e>
                                  <m:sub>
                                    <m:r>
                                      <a:rPr lang="en-US" sz="1400" b="0" i="1" smtClean="0">
                                        <a:solidFill>
                                          <a:srgbClr val="FF0000"/>
                                        </a:solidFill>
                                        <a:latin typeface="Cambria Math" panose="02040503050406030204" pitchFamily="18" charset="0"/>
                                      </a:rPr>
                                      <m:t>𝐵</m:t>
                                    </m:r>
                                  </m:sub>
                                  <m:sup>
                                    <m:r>
                                      <a:rPr lang="en-US" sz="1400" b="0" i="1" smtClean="0">
                                        <a:solidFill>
                                          <a:srgbClr val="FF0000"/>
                                        </a:solidFill>
                                        <a:latin typeface="Cambria Math" panose="02040503050406030204" pitchFamily="18" charset="0"/>
                                      </a:rPr>
                                      <m:t>′</m:t>
                                    </m:r>
                                  </m:sup>
                                </m:sSubSup>
                              </m:oMath>
                            </m:oMathPara>
                          </a14:m>
                          <a:endParaRPr sz="1400" dirty="0">
                            <a:solidFill>
                              <a:srgbClr val="FF0000"/>
                            </a:solidFill>
                            <a:latin typeface="+mj-lt"/>
                          </a:endParaRPr>
                        </a:p>
                      </a:txBody>
                      <a:tcPr marL="97223" marR="97223" marT="97223" marB="97223"/>
                    </a:tc>
                    <a:extLst>
                      <a:ext uri="{0D108BD9-81ED-4DB2-BD59-A6C34878D82A}">
                        <a16:rowId xmlns:a16="http://schemas.microsoft.com/office/drawing/2014/main" val="10000"/>
                      </a:ext>
                    </a:extLst>
                  </a:tr>
                </a:tbl>
              </a:graphicData>
            </a:graphic>
          </p:graphicFrame>
        </mc:Choice>
        <mc:Fallback xmlns="">
          <p:graphicFrame>
            <p:nvGraphicFramePr>
              <p:cNvPr id="50" name="Google Shape;87;p14">
                <a:extLst>
                  <a:ext uri="{FF2B5EF4-FFF2-40B4-BE49-F238E27FC236}">
                    <a16:creationId xmlns:a16="http://schemas.microsoft.com/office/drawing/2014/main" id="{8C964AD2-D12A-6134-1C8D-1EE536A423BB}"/>
                  </a:ext>
                </a:extLst>
              </p:cNvPr>
              <p:cNvGraphicFramePr/>
              <p:nvPr/>
            </p:nvGraphicFramePr>
            <p:xfrm>
              <a:off x="8261666" y="6245112"/>
              <a:ext cx="834917" cy="417961"/>
            </p:xfrm>
            <a:graphic>
              <a:graphicData uri="http://schemas.openxmlformats.org/drawingml/2006/table">
                <a:tbl>
                  <a:tblPr>
                    <a:noFill/>
                  </a:tblPr>
                  <a:tblGrid>
                    <a:gridCol w="428859">
                      <a:extLst>
                        <a:ext uri="{9D8B030D-6E8A-4147-A177-3AD203B41FA5}">
                          <a16:colId xmlns:a16="http://schemas.microsoft.com/office/drawing/2014/main" val="20000"/>
                        </a:ext>
                      </a:extLst>
                    </a:gridCol>
                    <a:gridCol w="406058">
                      <a:extLst>
                        <a:ext uri="{9D8B030D-6E8A-4147-A177-3AD203B41FA5}">
                          <a16:colId xmlns:a16="http://schemas.microsoft.com/office/drawing/2014/main" val="20001"/>
                        </a:ext>
                      </a:extLst>
                    </a:gridCol>
                  </a:tblGrid>
                  <a:tr h="417961">
                    <a:tc>
                      <a:txBody>
                        <a:bodyPr/>
                        <a:lstStyle/>
                        <a:p>
                          <a:endParaRPr lang="en-NL"/>
                        </a:p>
                      </a:txBody>
                      <a:tcPr marL="97223" marR="97223" marT="97223" marB="97223">
                        <a:blipFill>
                          <a:blip r:embed="rId16"/>
                          <a:stretch>
                            <a:fillRect l="-1408" t="-1429" r="-97183" b="-2857"/>
                          </a:stretch>
                        </a:blipFill>
                      </a:tcPr>
                    </a:tc>
                    <a:tc>
                      <a:txBody>
                        <a:bodyPr/>
                        <a:lstStyle/>
                        <a:p>
                          <a:endParaRPr lang="en-NL"/>
                        </a:p>
                      </a:txBody>
                      <a:tcPr marL="97223" marR="97223" marT="97223" marB="97223">
                        <a:blipFill>
                          <a:blip r:embed="rId16"/>
                          <a:stretch>
                            <a:fillRect l="-107463" t="-1429" r="-2985" b="-2857"/>
                          </a:stretch>
                        </a:blipFill>
                      </a:tcPr>
                    </a:tc>
                    <a:extLst>
                      <a:ext uri="{0D108BD9-81ED-4DB2-BD59-A6C34878D82A}">
                        <a16:rowId xmlns:a16="http://schemas.microsoft.com/office/drawing/2014/main" val="10000"/>
                      </a:ext>
                    </a:extLst>
                  </a:tr>
                </a:tbl>
              </a:graphicData>
            </a:graphic>
          </p:graphicFrame>
        </mc:Fallback>
      </mc:AlternateContent>
      <p:cxnSp>
        <p:nvCxnSpPr>
          <p:cNvPr id="51" name="Google Shape;88;p14">
            <a:extLst>
              <a:ext uri="{FF2B5EF4-FFF2-40B4-BE49-F238E27FC236}">
                <a16:creationId xmlns:a16="http://schemas.microsoft.com/office/drawing/2014/main" id="{E4FE2D73-9AAA-580D-D014-C5CA5B1368B6}"/>
              </a:ext>
            </a:extLst>
          </p:cNvPr>
          <p:cNvCxnSpPr>
            <a:cxnSpLocks/>
          </p:cNvCxnSpPr>
          <p:nvPr/>
        </p:nvCxnSpPr>
        <p:spPr>
          <a:xfrm flipH="1">
            <a:off x="7206127" y="6485881"/>
            <a:ext cx="1003689" cy="0"/>
          </a:xfrm>
          <a:prstGeom prst="straightConnector1">
            <a:avLst/>
          </a:prstGeom>
          <a:noFill/>
          <a:ln w="12700" cap="flat" cmpd="sng">
            <a:solidFill>
              <a:schemeClr val="tx1"/>
            </a:solidFill>
            <a:prstDash val="dash"/>
            <a:round/>
            <a:headEnd type="none" w="med" len="med"/>
            <a:tailEnd type="triangle" w="med" len="med"/>
          </a:ln>
        </p:spPr>
      </p:cxnSp>
      <mc:AlternateContent xmlns:mc="http://schemas.openxmlformats.org/markup-compatibility/2006" xmlns:a14="http://schemas.microsoft.com/office/drawing/2010/main">
        <mc:Choice Requires="a14">
          <p:graphicFrame>
            <p:nvGraphicFramePr>
              <p:cNvPr id="52" name="Google Shape;89;p14">
                <a:extLst>
                  <a:ext uri="{FF2B5EF4-FFF2-40B4-BE49-F238E27FC236}">
                    <a16:creationId xmlns:a16="http://schemas.microsoft.com/office/drawing/2014/main" id="{9551F05B-96DE-E90D-3B62-39BD59CD6019}"/>
                  </a:ext>
                </a:extLst>
              </p:cNvPr>
              <p:cNvGraphicFramePr/>
              <p:nvPr/>
            </p:nvGraphicFramePr>
            <p:xfrm>
              <a:off x="5337205" y="6240869"/>
              <a:ext cx="1833331" cy="443830"/>
            </p:xfrm>
            <a:graphic>
              <a:graphicData uri="http://schemas.openxmlformats.org/drawingml/2006/table">
                <a:tbl>
                  <a:tblPr>
                    <a:noFill/>
                  </a:tblPr>
                  <a:tblGrid>
                    <a:gridCol w="925581">
                      <a:extLst>
                        <a:ext uri="{9D8B030D-6E8A-4147-A177-3AD203B41FA5}">
                          <a16:colId xmlns:a16="http://schemas.microsoft.com/office/drawing/2014/main" val="20000"/>
                        </a:ext>
                      </a:extLst>
                    </a:gridCol>
                    <a:gridCol w="907750">
                      <a:extLst>
                        <a:ext uri="{9D8B030D-6E8A-4147-A177-3AD203B41FA5}">
                          <a16:colId xmlns:a16="http://schemas.microsoft.com/office/drawing/2014/main" val="20001"/>
                        </a:ext>
                      </a:extLst>
                    </a:gridCol>
                  </a:tblGrid>
                  <a:tr h="443830">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400" i="1" smtClean="0">
                                        <a:solidFill>
                                          <a:srgbClr val="0000FF"/>
                                        </a:solidFill>
                                        <a:latin typeface="Cambria Math" panose="02040503050406030204" pitchFamily="18" charset="0"/>
                                      </a:rPr>
                                    </m:ctrlPr>
                                  </m:sSubSupPr>
                                  <m:e>
                                    <m:sSup>
                                      <m:sSupPr>
                                        <m:ctrlPr>
                                          <a:rPr lang="ar-AE" sz="1400" i="1" smtClean="0">
                                            <a:solidFill>
                                              <a:srgbClr val="0000FF"/>
                                            </a:solidFill>
                                            <a:latin typeface="Cambria Math" panose="02040503050406030204" pitchFamily="18" charset="0"/>
                                          </a:rPr>
                                        </m:ctrlPr>
                                      </m:sSupPr>
                                      <m:e>
                                        <m:sSubSup>
                                          <m:sSubSupPr>
                                            <m:ctrlPr>
                                              <a:rPr lang="ar-AE" sz="1400" i="1" smtClean="0">
                                                <a:solidFill>
                                                  <a:srgbClr val="0000FF"/>
                                                </a:solidFill>
                                                <a:latin typeface="Cambria Math" panose="02040503050406030204" pitchFamily="18" charset="0"/>
                                              </a:rPr>
                                            </m:ctrlPr>
                                          </m:sSubSupPr>
                                          <m:e>
                                            <m:r>
                                              <a:rPr lang="en-US" sz="1400" b="0" i="1" smtClean="0">
                                                <a:solidFill>
                                                  <a:srgbClr val="0000FF"/>
                                                </a:solidFill>
                                                <a:latin typeface="Cambria Math" panose="02040503050406030204" pitchFamily="18" charset="0"/>
                                              </a:rPr>
                                              <m:t>𝐹</m:t>
                                            </m:r>
                                          </m:e>
                                          <m:sub>
                                            <m:r>
                                              <a:rPr lang="en-US" sz="1400" b="0" i="1" smtClean="0">
                                                <a:solidFill>
                                                  <a:srgbClr val="0000FF"/>
                                                </a:solidFill>
                                                <a:latin typeface="Cambria Math" panose="02040503050406030204" pitchFamily="18" charset="0"/>
                                              </a:rPr>
                                              <m:t>𝐴</m:t>
                                            </m:r>
                                          </m:sub>
                                          <m:sup>
                                            <m:r>
                                              <a:rPr lang="en-US" sz="1400" b="0" i="1" smtClean="0">
                                                <a:solidFill>
                                                  <a:srgbClr val="0000FF"/>
                                                </a:solidFill>
                                                <a:latin typeface="Cambria Math" panose="02040503050406030204" pitchFamily="18" charset="0"/>
                                              </a:rPr>
                                              <m:t>∗</m:t>
                                            </m:r>
                                          </m:sup>
                                        </m:sSubSup>
                                      </m:e>
                                      <m:sup>
                                        <m:r>
                                          <a:rPr lang="en-US" sz="1400" b="0" i="1" smtClean="0">
                                            <a:solidFill>
                                              <a:srgbClr val="0000FF"/>
                                            </a:solidFill>
                                            <a:latin typeface="Cambria Math" panose="02040503050406030204" pitchFamily="18" charset="0"/>
                                          </a:rPr>
                                          <m:t>−</m:t>
                                        </m:r>
                                        <m:r>
                                          <a:rPr lang="en-US" sz="1400" b="0" i="1" smtClean="0">
                                            <a:solidFill>
                                              <a:srgbClr val="0000FF"/>
                                            </a:solidFill>
                                            <a:latin typeface="Cambria Math" panose="02040503050406030204" pitchFamily="18" charset="0"/>
                                          </a:rPr>
                                          <m:t>1</m:t>
                                        </m:r>
                                      </m:sup>
                                    </m:sSup>
                                    <m:r>
                                      <a:rPr lang="en-US" sz="1400" b="0" i="1" smtClean="0">
                                        <a:solidFill>
                                          <a:srgbClr val="0000FF"/>
                                        </a:solidFill>
                                        <a:latin typeface="Cambria Math" panose="02040503050406030204" pitchFamily="18" charset="0"/>
                                      </a:rPr>
                                      <m:t>(</m:t>
                                    </m:r>
                                    <m:r>
                                      <a:rPr lang="en-US" sz="1400" b="0" i="1" smtClean="0">
                                        <a:solidFill>
                                          <a:srgbClr val="0000FF"/>
                                        </a:solidFill>
                                        <a:latin typeface="Cambria Math" panose="02040503050406030204" pitchFamily="18" charset="0"/>
                                      </a:rPr>
                                      <m:t>𝑅</m:t>
                                    </m:r>
                                  </m:e>
                                  <m:sub>
                                    <m:r>
                                      <a:rPr lang="en-US" sz="1400" i="1">
                                        <a:solidFill>
                                          <a:srgbClr val="0000FF"/>
                                        </a:solidFill>
                                        <a:latin typeface="Cambria Math" panose="02040503050406030204" pitchFamily="18" charset="0"/>
                                      </a:rPr>
                                      <m:t>𝐴</m:t>
                                    </m:r>
                                  </m:sub>
                                  <m:sup>
                                    <m:r>
                                      <a:rPr lang="en-US" sz="1400" b="0" i="1" smtClean="0">
                                        <a:solidFill>
                                          <a:srgbClr val="0000FF"/>
                                        </a:solidFill>
                                        <a:latin typeface="Cambria Math" panose="02040503050406030204" pitchFamily="18" charset="0"/>
                                      </a:rPr>
                                      <m:t>′</m:t>
                                    </m:r>
                                  </m:sup>
                                </m:sSubSup>
                                <m:r>
                                  <a:rPr lang="en-US" sz="1400" b="0" i="1" smtClean="0">
                                    <a:solidFill>
                                      <a:srgbClr val="0000FF"/>
                                    </a:solidFill>
                                    <a:latin typeface="Cambria Math" panose="02040503050406030204" pitchFamily="18" charset="0"/>
                                  </a:rPr>
                                  <m:t>)</m:t>
                                </m:r>
                              </m:oMath>
                            </m:oMathPara>
                          </a14:m>
                          <a:endParaRPr sz="1400" dirty="0">
                            <a:solidFill>
                              <a:srgbClr val="0000FF"/>
                            </a:solidFill>
                            <a:latin typeface="+mj-lt"/>
                          </a:endParaRPr>
                        </a:p>
                      </a:txBody>
                      <a:tcPr marL="97223" marR="97223" marT="97223" marB="9722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Sup>
                                  <m:sSubSupPr>
                                    <m:ctrlPr>
                                      <a:rPr lang="ar-AE" sz="1400" i="1" smtClean="0">
                                        <a:solidFill>
                                          <a:srgbClr val="FF0000"/>
                                        </a:solidFill>
                                        <a:latin typeface="Cambria Math" panose="02040503050406030204" pitchFamily="18" charset="0"/>
                                      </a:rPr>
                                    </m:ctrlPr>
                                  </m:sSubSupPr>
                                  <m:e>
                                    <m:sSup>
                                      <m:sSupPr>
                                        <m:ctrlPr>
                                          <a:rPr lang="ar-AE" sz="1400" i="1" smtClean="0">
                                            <a:solidFill>
                                              <a:srgbClr val="FF0000"/>
                                            </a:solidFill>
                                            <a:latin typeface="Cambria Math" panose="02040503050406030204" pitchFamily="18" charset="0"/>
                                          </a:rPr>
                                        </m:ctrlPr>
                                      </m:sSupPr>
                                      <m:e>
                                        <m:sSubSup>
                                          <m:sSubSupPr>
                                            <m:ctrlPr>
                                              <a:rPr lang="ar-AE" sz="1400" i="1" smtClean="0">
                                                <a:solidFill>
                                                  <a:srgbClr val="FF0000"/>
                                                </a:solidFill>
                                                <a:latin typeface="Cambria Math" panose="02040503050406030204" pitchFamily="18" charset="0"/>
                                              </a:rPr>
                                            </m:ctrlPr>
                                          </m:sSubSupPr>
                                          <m:e>
                                            <m:r>
                                              <a:rPr lang="en-US" sz="1400" b="0" i="1" smtClean="0">
                                                <a:solidFill>
                                                  <a:srgbClr val="FF0000"/>
                                                </a:solidFill>
                                                <a:latin typeface="Cambria Math" panose="02040503050406030204" pitchFamily="18" charset="0"/>
                                              </a:rPr>
                                              <m:t>𝐹</m:t>
                                            </m:r>
                                          </m:e>
                                          <m:sub>
                                            <m:r>
                                              <a:rPr lang="en-US" sz="1400" b="0" i="1" smtClean="0">
                                                <a:solidFill>
                                                  <a:srgbClr val="FF0000"/>
                                                </a:solidFill>
                                                <a:latin typeface="Cambria Math" panose="02040503050406030204" pitchFamily="18" charset="0"/>
                                              </a:rPr>
                                              <m:t>𝐵</m:t>
                                            </m:r>
                                          </m:sub>
                                          <m:sup>
                                            <m:r>
                                              <a:rPr lang="en-US" sz="1400" b="0" i="1" smtClean="0">
                                                <a:solidFill>
                                                  <a:srgbClr val="FF0000"/>
                                                </a:solidFill>
                                                <a:latin typeface="Cambria Math" panose="02040503050406030204" pitchFamily="18" charset="0"/>
                                              </a:rPr>
                                              <m:t>∗</m:t>
                                            </m:r>
                                          </m:sup>
                                        </m:sSubSup>
                                      </m:e>
                                      <m:sup>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1</m:t>
                                        </m:r>
                                      </m:sup>
                                    </m:sSup>
                                    <m:r>
                                      <a:rPr lang="ar-AE" sz="1400" i="1" smtClean="0">
                                        <a:solidFill>
                                          <a:srgbClr val="FF0000"/>
                                        </a:solidFill>
                                        <a:latin typeface="Cambria Math" panose="02040503050406030204" pitchFamily="18" charset="0"/>
                                      </a:rPr>
                                      <m:t> </m:t>
                                    </m:r>
                                    <m:r>
                                      <a:rPr lang="ar-AE" sz="1400" b="0" i="1" smtClean="0">
                                        <a:solidFill>
                                          <a:srgbClr val="FF0000"/>
                                        </a:solidFill>
                                        <a:latin typeface="Cambria Math" panose="02040503050406030204" pitchFamily="18" charset="0"/>
                                      </a:rPr>
                                      <m:t>(</m:t>
                                    </m:r>
                                    <m:r>
                                      <a:rPr lang="ar-AE" sz="1400" b="0" i="1" smtClean="0">
                                        <a:solidFill>
                                          <a:srgbClr val="FF0000"/>
                                        </a:solidFill>
                                        <a:latin typeface="Cambria Math" panose="02040503050406030204" pitchFamily="18" charset="0"/>
                                      </a:rPr>
                                      <m:t>𝑅</m:t>
                                    </m:r>
                                  </m:e>
                                  <m:sub>
                                    <m:r>
                                      <a:rPr lang="en-US" sz="1400" b="0" i="1" smtClean="0">
                                        <a:solidFill>
                                          <a:srgbClr val="FF0000"/>
                                        </a:solidFill>
                                        <a:latin typeface="Cambria Math" panose="02040503050406030204" pitchFamily="18" charset="0"/>
                                      </a:rPr>
                                      <m:t>𝐵</m:t>
                                    </m:r>
                                  </m:sub>
                                  <m:sup>
                                    <m:r>
                                      <a:rPr lang="ar-AE" sz="1400" b="0" i="1" smtClean="0">
                                        <a:solidFill>
                                          <a:srgbClr val="FF0000"/>
                                        </a:solidFill>
                                        <a:latin typeface="Cambria Math" panose="02040503050406030204" pitchFamily="18" charset="0"/>
                                      </a:rPr>
                                      <m:t>′</m:t>
                                    </m:r>
                                  </m:sup>
                                </m:sSubSup>
                                <m:r>
                                  <a:rPr lang="ar-AE" sz="1400" b="0" i="1" smtClean="0">
                                    <a:solidFill>
                                      <a:srgbClr val="FF0000"/>
                                    </a:solidFill>
                                    <a:latin typeface="Cambria Math" panose="02040503050406030204" pitchFamily="18" charset="0"/>
                                  </a:rPr>
                                  <m:t>)</m:t>
                                </m:r>
                              </m:oMath>
                            </m:oMathPara>
                          </a14:m>
                          <a:endParaRPr lang="ar-AE" sz="1400" b="0" i="0" u="none" strike="noStrike" cap="none" dirty="0">
                            <a:solidFill>
                              <a:srgbClr val="0000FF"/>
                            </a:solidFill>
                            <a:latin typeface="Arial"/>
                            <a:ea typeface="Arial"/>
                            <a:cs typeface="Arial"/>
                            <a:sym typeface="Arial"/>
                          </a:endParaRPr>
                        </a:p>
                      </a:txBody>
                      <a:tcPr marL="97223" marR="97223" marT="97223" marB="97223"/>
                    </a:tc>
                    <a:extLst>
                      <a:ext uri="{0D108BD9-81ED-4DB2-BD59-A6C34878D82A}">
                        <a16:rowId xmlns:a16="http://schemas.microsoft.com/office/drawing/2014/main" val="10000"/>
                      </a:ext>
                    </a:extLst>
                  </a:tr>
                </a:tbl>
              </a:graphicData>
            </a:graphic>
          </p:graphicFrame>
        </mc:Choice>
        <mc:Fallback xmlns="">
          <p:graphicFrame>
            <p:nvGraphicFramePr>
              <p:cNvPr id="52" name="Google Shape;89;p14">
                <a:extLst>
                  <a:ext uri="{FF2B5EF4-FFF2-40B4-BE49-F238E27FC236}">
                    <a16:creationId xmlns:a16="http://schemas.microsoft.com/office/drawing/2014/main" id="{9551F05B-96DE-E90D-3B62-39BD59CD6019}"/>
                  </a:ext>
                </a:extLst>
              </p:cNvPr>
              <p:cNvGraphicFramePr/>
              <p:nvPr/>
            </p:nvGraphicFramePr>
            <p:xfrm>
              <a:off x="5337205" y="6240869"/>
              <a:ext cx="1833331" cy="443830"/>
            </p:xfrm>
            <a:graphic>
              <a:graphicData uri="http://schemas.openxmlformats.org/drawingml/2006/table">
                <a:tbl>
                  <a:tblPr>
                    <a:noFill/>
                  </a:tblPr>
                  <a:tblGrid>
                    <a:gridCol w="925581">
                      <a:extLst>
                        <a:ext uri="{9D8B030D-6E8A-4147-A177-3AD203B41FA5}">
                          <a16:colId xmlns:a16="http://schemas.microsoft.com/office/drawing/2014/main" val="20000"/>
                        </a:ext>
                      </a:extLst>
                    </a:gridCol>
                    <a:gridCol w="907750">
                      <a:extLst>
                        <a:ext uri="{9D8B030D-6E8A-4147-A177-3AD203B41FA5}">
                          <a16:colId xmlns:a16="http://schemas.microsoft.com/office/drawing/2014/main" val="20001"/>
                        </a:ext>
                      </a:extLst>
                    </a:gridCol>
                  </a:tblGrid>
                  <a:tr h="443830">
                    <a:tc>
                      <a:txBody>
                        <a:bodyPr/>
                        <a:lstStyle/>
                        <a:p>
                          <a:endParaRPr lang="en-NL"/>
                        </a:p>
                      </a:txBody>
                      <a:tcPr marL="97223" marR="97223" marT="97223" marB="97223">
                        <a:blipFill>
                          <a:blip r:embed="rId17"/>
                          <a:stretch>
                            <a:fillRect l="-658" t="-1351" r="-100000" b="-2703"/>
                          </a:stretch>
                        </a:blipFill>
                      </a:tcPr>
                    </a:tc>
                    <a:tc>
                      <a:txBody>
                        <a:bodyPr/>
                        <a:lstStyle/>
                        <a:p>
                          <a:endParaRPr lang="en-NL"/>
                        </a:p>
                      </a:txBody>
                      <a:tcPr marL="97223" marR="97223" marT="97223" marB="97223">
                        <a:blipFill>
                          <a:blip r:embed="rId17"/>
                          <a:stretch>
                            <a:fillRect l="-102000" t="-1351" r="-1333" b="-2703"/>
                          </a:stretch>
                        </a:blipFill>
                      </a:tcPr>
                    </a:tc>
                    <a:extLst>
                      <a:ext uri="{0D108BD9-81ED-4DB2-BD59-A6C34878D82A}">
                        <a16:rowId xmlns:a16="http://schemas.microsoft.com/office/drawing/2014/main" val="10000"/>
                      </a:ext>
                    </a:extLst>
                  </a:tr>
                </a:tbl>
              </a:graphicData>
            </a:graphic>
          </p:graphicFrame>
        </mc:Fallback>
      </mc:AlternateContent>
      <p:sp>
        <p:nvSpPr>
          <p:cNvPr id="53" name="Google Shape;90;p14">
            <a:extLst>
              <a:ext uri="{FF2B5EF4-FFF2-40B4-BE49-F238E27FC236}">
                <a16:creationId xmlns:a16="http://schemas.microsoft.com/office/drawing/2014/main" id="{3E7F3688-4BBA-1753-A91A-D8159C2E0481}"/>
              </a:ext>
            </a:extLst>
          </p:cNvPr>
          <p:cNvSpPr txBox="1"/>
          <p:nvPr/>
        </p:nvSpPr>
        <p:spPr>
          <a:xfrm>
            <a:off x="7218827" y="6180639"/>
            <a:ext cx="1041606" cy="1043243"/>
          </a:xfrm>
          <a:prstGeom prst="rect">
            <a:avLst/>
          </a:prstGeom>
          <a:noFill/>
          <a:ln>
            <a:noFill/>
          </a:ln>
        </p:spPr>
        <p:txBody>
          <a:bodyPr spcFirstLastPara="1" wrap="square" lIns="97223" tIns="97223" rIns="97223" bIns="97223" anchor="t" anchorCtr="0">
            <a:spAutoFit/>
          </a:bodyPr>
          <a:lstStyle/>
          <a:p>
            <a:pPr algn="ctr"/>
            <a:r>
              <a:rPr lang="en" sz="1376" i="1" dirty="0">
                <a:latin typeface="+mj-lt"/>
              </a:rPr>
              <a:t>convert</a:t>
            </a:r>
            <a:r>
              <a:rPr lang="en" sz="1376" b="1" i="1" dirty="0">
                <a:latin typeface="+mj-lt"/>
              </a:rPr>
              <a:t> </a:t>
            </a:r>
            <a:endParaRPr sz="1376" b="1" i="1" dirty="0">
              <a:latin typeface="+mj-lt"/>
            </a:endParaRPr>
          </a:p>
          <a:p>
            <a:pPr algn="ctr"/>
            <a:r>
              <a:rPr lang="en" sz="1376" i="1" dirty="0">
                <a:latin typeface="+mj-lt"/>
              </a:rPr>
              <a:t>to</a:t>
            </a:r>
            <a:r>
              <a:rPr lang="en" sz="1376" b="1" i="1" dirty="0">
                <a:latin typeface="+mj-lt"/>
              </a:rPr>
              <a:t> </a:t>
            </a:r>
            <a:r>
              <a:rPr lang="en" sz="1376" i="1" dirty="0">
                <a:latin typeface="+mj-lt"/>
              </a:rPr>
              <a:t>scores</a:t>
            </a:r>
            <a:endParaRPr sz="1376" i="1" dirty="0">
              <a:latin typeface="+mj-lt"/>
            </a:endParaRPr>
          </a:p>
          <a:p>
            <a:pPr algn="ctr"/>
            <a:endParaRPr sz="1376" b="1" dirty="0">
              <a:latin typeface="+mj-lt"/>
            </a:endParaRPr>
          </a:p>
          <a:p>
            <a:pPr algn="ctr"/>
            <a:endParaRPr sz="1376" dirty="0">
              <a:solidFill>
                <a:srgbClr val="0000FF"/>
              </a:solidFill>
              <a:latin typeface="+mj-lt"/>
            </a:endParaRPr>
          </a:p>
        </p:txBody>
      </p:sp>
      <mc:AlternateContent xmlns:mc="http://schemas.openxmlformats.org/markup-compatibility/2006" xmlns:a14="http://schemas.microsoft.com/office/drawing/2010/main">
        <mc:Choice Requires="a14">
          <p:graphicFrame>
            <p:nvGraphicFramePr>
              <p:cNvPr id="54" name="Google Shape;91;p14">
                <a:extLst>
                  <a:ext uri="{FF2B5EF4-FFF2-40B4-BE49-F238E27FC236}">
                    <a16:creationId xmlns:a16="http://schemas.microsoft.com/office/drawing/2014/main" id="{86F05197-792A-9829-E376-4305625B4DBA}"/>
                  </a:ext>
                </a:extLst>
              </p:cNvPr>
              <p:cNvGraphicFramePr/>
              <p:nvPr/>
            </p:nvGraphicFramePr>
            <p:xfrm>
              <a:off x="3370843" y="6266009"/>
              <a:ext cx="771100" cy="417961"/>
            </p:xfrm>
            <a:graphic>
              <a:graphicData uri="http://schemas.openxmlformats.org/drawingml/2006/table">
                <a:tbl>
                  <a:tblPr>
                    <a:noFill/>
                  </a:tblPr>
                  <a:tblGrid>
                    <a:gridCol w="385595">
                      <a:extLst>
                        <a:ext uri="{9D8B030D-6E8A-4147-A177-3AD203B41FA5}">
                          <a16:colId xmlns:a16="http://schemas.microsoft.com/office/drawing/2014/main" val="20000"/>
                        </a:ext>
                      </a:extLst>
                    </a:gridCol>
                    <a:gridCol w="385505">
                      <a:extLst>
                        <a:ext uri="{9D8B030D-6E8A-4147-A177-3AD203B41FA5}">
                          <a16:colId xmlns:a16="http://schemas.microsoft.com/office/drawing/2014/main" val="20001"/>
                        </a:ext>
                      </a:extLst>
                    </a:gridCol>
                  </a:tblGrid>
                  <a:tr h="417961">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0000FF"/>
                                        </a:solidFill>
                                        <a:latin typeface="Cambria Math" panose="02040503050406030204" pitchFamily="18" charset="0"/>
                                      </a:rPr>
                                    </m:ctrlPr>
                                  </m:sSubPr>
                                  <m:e>
                                    <m:r>
                                      <a:rPr lang="en-US" sz="1400" b="0" i="1" smtClean="0">
                                        <a:solidFill>
                                          <a:srgbClr val="0000FF"/>
                                        </a:solidFill>
                                        <a:latin typeface="Cambria Math" panose="02040503050406030204" pitchFamily="18" charset="0"/>
                                      </a:rPr>
                                      <m:t>𝑅</m:t>
                                    </m:r>
                                  </m:e>
                                  <m:sub>
                                    <m:r>
                                      <a:rPr lang="en-US" sz="1400" b="0" i="1" smtClean="0">
                                        <a:solidFill>
                                          <a:srgbClr val="0000FF"/>
                                        </a:solidFill>
                                        <a:latin typeface="Cambria Math" panose="02040503050406030204" pitchFamily="18" charset="0"/>
                                      </a:rPr>
                                      <m:t>𝐴</m:t>
                                    </m:r>
                                  </m:sub>
                                </m:sSub>
                              </m:oMath>
                            </m:oMathPara>
                          </a14:m>
                          <a:endParaRPr sz="1400" dirty="0">
                            <a:solidFill>
                              <a:srgbClr val="0000FF"/>
                            </a:solidFill>
                            <a:latin typeface="+mj-lt"/>
                          </a:endParaRPr>
                        </a:p>
                      </a:txBody>
                      <a:tcPr marL="97223" marR="97223" marT="97223" marB="97223"/>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𝑅</m:t>
                                    </m:r>
                                  </m:e>
                                  <m:sub>
                                    <m:r>
                                      <a:rPr lang="en-US" sz="1400" b="0" i="1" smtClean="0">
                                        <a:solidFill>
                                          <a:srgbClr val="FF0000"/>
                                        </a:solidFill>
                                        <a:latin typeface="Cambria Math" panose="02040503050406030204" pitchFamily="18" charset="0"/>
                                      </a:rPr>
                                      <m:t>𝐵</m:t>
                                    </m:r>
                                  </m:sub>
                                </m:sSub>
                              </m:oMath>
                            </m:oMathPara>
                          </a14:m>
                          <a:endParaRPr sz="1400" dirty="0">
                            <a:solidFill>
                              <a:srgbClr val="FF0000"/>
                            </a:solidFill>
                            <a:latin typeface="+mj-lt"/>
                          </a:endParaRPr>
                        </a:p>
                      </a:txBody>
                      <a:tcPr marL="97223" marR="97223" marT="97223" marB="97223"/>
                    </a:tc>
                    <a:extLst>
                      <a:ext uri="{0D108BD9-81ED-4DB2-BD59-A6C34878D82A}">
                        <a16:rowId xmlns:a16="http://schemas.microsoft.com/office/drawing/2014/main" val="10000"/>
                      </a:ext>
                    </a:extLst>
                  </a:tr>
                </a:tbl>
              </a:graphicData>
            </a:graphic>
          </p:graphicFrame>
        </mc:Choice>
        <mc:Fallback xmlns="">
          <p:graphicFrame>
            <p:nvGraphicFramePr>
              <p:cNvPr id="54" name="Google Shape;91;p14">
                <a:extLst>
                  <a:ext uri="{FF2B5EF4-FFF2-40B4-BE49-F238E27FC236}">
                    <a16:creationId xmlns:a16="http://schemas.microsoft.com/office/drawing/2014/main" id="{86F05197-792A-9829-E376-4305625B4DBA}"/>
                  </a:ext>
                </a:extLst>
              </p:cNvPr>
              <p:cNvGraphicFramePr/>
              <p:nvPr/>
            </p:nvGraphicFramePr>
            <p:xfrm>
              <a:off x="3370843" y="6266009"/>
              <a:ext cx="771100" cy="417961"/>
            </p:xfrm>
            <a:graphic>
              <a:graphicData uri="http://schemas.openxmlformats.org/drawingml/2006/table">
                <a:tbl>
                  <a:tblPr>
                    <a:noFill/>
                  </a:tblPr>
                  <a:tblGrid>
                    <a:gridCol w="385595">
                      <a:extLst>
                        <a:ext uri="{9D8B030D-6E8A-4147-A177-3AD203B41FA5}">
                          <a16:colId xmlns:a16="http://schemas.microsoft.com/office/drawing/2014/main" val="20000"/>
                        </a:ext>
                      </a:extLst>
                    </a:gridCol>
                    <a:gridCol w="385505">
                      <a:extLst>
                        <a:ext uri="{9D8B030D-6E8A-4147-A177-3AD203B41FA5}">
                          <a16:colId xmlns:a16="http://schemas.microsoft.com/office/drawing/2014/main" val="20001"/>
                        </a:ext>
                      </a:extLst>
                    </a:gridCol>
                  </a:tblGrid>
                  <a:tr h="417961">
                    <a:tc>
                      <a:txBody>
                        <a:bodyPr/>
                        <a:lstStyle/>
                        <a:p>
                          <a:endParaRPr lang="en-NL"/>
                        </a:p>
                      </a:txBody>
                      <a:tcPr marL="97223" marR="97223" marT="97223" marB="97223">
                        <a:blipFill>
                          <a:blip r:embed="rId18"/>
                          <a:stretch>
                            <a:fillRect l="-1563" t="-1429" r="-103125" b="-2857"/>
                          </a:stretch>
                        </a:blipFill>
                      </a:tcPr>
                    </a:tc>
                    <a:tc>
                      <a:txBody>
                        <a:bodyPr/>
                        <a:lstStyle/>
                        <a:p>
                          <a:endParaRPr lang="en-NL"/>
                        </a:p>
                      </a:txBody>
                      <a:tcPr marL="97223" marR="97223" marT="97223" marB="97223">
                        <a:blipFill>
                          <a:blip r:embed="rId18"/>
                          <a:stretch>
                            <a:fillRect l="-101563" t="-1429" r="-3125" b="-2857"/>
                          </a:stretch>
                        </a:blipFill>
                      </a:tcPr>
                    </a:tc>
                    <a:extLst>
                      <a:ext uri="{0D108BD9-81ED-4DB2-BD59-A6C34878D82A}">
                        <a16:rowId xmlns:a16="http://schemas.microsoft.com/office/drawing/2014/main" val="10000"/>
                      </a:ext>
                    </a:extLst>
                  </a:tr>
                </a:tbl>
              </a:graphicData>
            </a:graphic>
          </p:graphicFrame>
        </mc:Fallback>
      </mc:AlternateContent>
      <p:sp>
        <p:nvSpPr>
          <p:cNvPr id="55" name="Google Shape;92;p14">
            <a:extLst>
              <a:ext uri="{FF2B5EF4-FFF2-40B4-BE49-F238E27FC236}">
                <a16:creationId xmlns:a16="http://schemas.microsoft.com/office/drawing/2014/main" id="{898299C8-CDA9-639E-86B5-DFD049A31C06}"/>
              </a:ext>
            </a:extLst>
          </p:cNvPr>
          <p:cNvSpPr txBox="1"/>
          <p:nvPr/>
        </p:nvSpPr>
        <p:spPr>
          <a:xfrm>
            <a:off x="4274764" y="6159987"/>
            <a:ext cx="1476752" cy="408070"/>
          </a:xfrm>
          <a:prstGeom prst="rect">
            <a:avLst/>
          </a:prstGeom>
          <a:noFill/>
          <a:ln>
            <a:noFill/>
          </a:ln>
        </p:spPr>
        <p:txBody>
          <a:bodyPr spcFirstLastPara="1" wrap="square" lIns="97223" tIns="97223" rIns="97223" bIns="97223" anchor="t" anchorCtr="0">
            <a:spAutoFit/>
          </a:bodyPr>
          <a:lstStyle/>
          <a:p>
            <a:r>
              <a:rPr lang="en" sz="1376" i="1">
                <a:latin typeface="+mj-lt"/>
              </a:rPr>
              <a:t>final</a:t>
            </a:r>
            <a:r>
              <a:rPr lang="en" sz="1376" b="1" i="1">
                <a:latin typeface="+mj-lt"/>
              </a:rPr>
              <a:t> </a:t>
            </a:r>
            <a:r>
              <a:rPr lang="en" sz="1376" i="1">
                <a:latin typeface="+mj-lt"/>
              </a:rPr>
              <a:t>output</a:t>
            </a:r>
            <a:endParaRPr sz="1376" i="1" dirty="0">
              <a:latin typeface="+mj-lt"/>
            </a:endParaRPr>
          </a:p>
        </p:txBody>
      </p:sp>
      <p:cxnSp>
        <p:nvCxnSpPr>
          <p:cNvPr id="56" name="Google Shape;93;p14">
            <a:extLst>
              <a:ext uri="{FF2B5EF4-FFF2-40B4-BE49-F238E27FC236}">
                <a16:creationId xmlns:a16="http://schemas.microsoft.com/office/drawing/2014/main" id="{EEB979A4-B0F4-7F89-F6F8-FAE89B08F420}"/>
              </a:ext>
            </a:extLst>
          </p:cNvPr>
          <p:cNvCxnSpPr>
            <a:cxnSpLocks/>
          </p:cNvCxnSpPr>
          <p:nvPr/>
        </p:nvCxnSpPr>
        <p:spPr>
          <a:xfrm flipH="1">
            <a:off x="4173164" y="6485877"/>
            <a:ext cx="1127622" cy="4"/>
          </a:xfrm>
          <a:prstGeom prst="straightConnector1">
            <a:avLst/>
          </a:prstGeom>
          <a:noFill/>
          <a:ln w="12700" cap="flat" cmpd="sng">
            <a:solidFill>
              <a:schemeClr val="tx1"/>
            </a:solidFill>
            <a:prstDash val="dash"/>
            <a:round/>
            <a:headEnd type="none" w="med" len="med"/>
            <a:tailEnd type="triangle" w="med" len="med"/>
          </a:ln>
        </p:spPr>
      </p:cxnSp>
      <p:cxnSp>
        <p:nvCxnSpPr>
          <p:cNvPr id="57" name="Google Shape;88;p14">
            <a:extLst>
              <a:ext uri="{FF2B5EF4-FFF2-40B4-BE49-F238E27FC236}">
                <a16:creationId xmlns:a16="http://schemas.microsoft.com/office/drawing/2014/main" id="{190DEAD9-7564-0778-769B-C8F4A4BD3E46}"/>
              </a:ext>
            </a:extLst>
          </p:cNvPr>
          <p:cNvCxnSpPr>
            <a:cxnSpLocks/>
          </p:cNvCxnSpPr>
          <p:nvPr/>
        </p:nvCxnSpPr>
        <p:spPr>
          <a:xfrm flipH="1">
            <a:off x="9157109" y="6475016"/>
            <a:ext cx="924325" cy="0"/>
          </a:xfrm>
          <a:prstGeom prst="straightConnector1">
            <a:avLst/>
          </a:prstGeom>
          <a:noFill/>
          <a:ln w="12700" cap="flat" cmpd="sng">
            <a:solidFill>
              <a:schemeClr val="tx1"/>
            </a:solidFill>
            <a:prstDash val="dash"/>
            <a:round/>
            <a:headEnd type="none" w="med" len="med"/>
            <a:tailEnd type="triangle" w="med" len="med"/>
          </a:ln>
        </p:spPr>
      </p:cxnSp>
    </p:spTree>
    <p:extLst>
      <p:ext uri="{BB962C8B-B14F-4D97-AF65-F5344CB8AC3E}">
        <p14:creationId xmlns:p14="http://schemas.microsoft.com/office/powerpoint/2010/main" val="1045295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9F40-DD2B-A73F-A532-05B971067E83}"/>
              </a:ext>
            </a:extLst>
          </p:cNvPr>
          <p:cNvSpPr>
            <a:spLocks noGrp="1"/>
          </p:cNvSpPr>
          <p:nvPr>
            <p:ph type="title"/>
          </p:nvPr>
        </p:nvSpPr>
        <p:spPr/>
        <p:txBody>
          <a:bodyPr>
            <a:normAutofit fontScale="90000"/>
          </a:bodyPr>
          <a:lstStyle/>
          <a:p>
            <a:r>
              <a:rPr lang="en-US" dirty="0"/>
              <a:t>Background (How does the simulation work?)</a:t>
            </a:r>
          </a:p>
        </p:txBody>
      </p:sp>
      <p:sp>
        <p:nvSpPr>
          <p:cNvPr id="3" name="Content Placeholder 2">
            <a:extLst>
              <a:ext uri="{FF2B5EF4-FFF2-40B4-BE49-F238E27FC236}">
                <a16:creationId xmlns:a16="http://schemas.microsoft.com/office/drawing/2014/main" id="{A774B773-1AEC-AAAD-DFA7-0E496261AED7}"/>
              </a:ext>
            </a:extLst>
          </p:cNvPr>
          <p:cNvSpPr>
            <a:spLocks noGrp="1"/>
          </p:cNvSpPr>
          <p:nvPr>
            <p:ph idx="1"/>
          </p:nvPr>
        </p:nvSpPr>
        <p:spPr/>
        <p:txBody>
          <a:bodyPr>
            <a:normAutofit/>
          </a:bodyPr>
          <a:lstStyle/>
          <a:p>
            <a:pPr>
              <a:buFont typeface="Wingdings" panose="05000000000000000000" pitchFamily="2" charset="2"/>
              <a:buChar char="q"/>
            </a:pPr>
            <a:r>
              <a:rPr lang="en-US" dirty="0"/>
              <a:t>  Candidate distribution families: </a:t>
            </a:r>
          </a:p>
          <a:p>
            <a:pPr lvl="1">
              <a:buFont typeface="Wingdings" panose="05000000000000000000" pitchFamily="2" charset="2"/>
              <a:buChar char="§"/>
            </a:pPr>
            <a:r>
              <a:rPr lang="en-US" b="1" dirty="0"/>
              <a:t>Margins</a:t>
            </a:r>
          </a:p>
          <a:p>
            <a:pPr lvl="2">
              <a:buFont typeface="Wingdings" panose="05000000000000000000" pitchFamily="2" charset="2"/>
              <a:buChar char="§"/>
            </a:pPr>
            <a:br>
              <a:rPr lang="en-US" dirty="0"/>
            </a:br>
            <a:br>
              <a:rPr lang="en-US" dirty="0"/>
            </a:br>
            <a:br>
              <a:rPr lang="en-US" dirty="0"/>
            </a:br>
            <a:br>
              <a:rPr lang="en-US" dirty="0"/>
            </a:br>
            <a:br>
              <a:rPr lang="en-US" dirty="0"/>
            </a:br>
            <a:br>
              <a:rPr lang="en-US" dirty="0"/>
            </a:br>
            <a:endParaRPr lang="en-US" dirty="0"/>
          </a:p>
          <a:p>
            <a:pPr lvl="1">
              <a:buFont typeface="Wingdings" panose="05000000000000000000" pitchFamily="2" charset="2"/>
              <a:buChar char="§"/>
            </a:pPr>
            <a:r>
              <a:rPr lang="en-US" b="1" dirty="0"/>
              <a:t>Copulas</a:t>
            </a:r>
          </a:p>
          <a:p>
            <a:pPr lvl="2"/>
            <a:r>
              <a:rPr lang="en-US" dirty="0"/>
              <a:t>12 families (Joe, Clayton, …)</a:t>
            </a:r>
          </a:p>
          <a:p>
            <a:pPr marL="914400" lvl="2" indent="0">
              <a:buNone/>
            </a:pPr>
            <a:endParaRPr lang="en-US" dirty="0"/>
          </a:p>
          <a:p>
            <a:pPr>
              <a:buFont typeface="Wingdings" panose="05000000000000000000" pitchFamily="2" charset="2"/>
              <a:buChar char="q"/>
            </a:pPr>
            <a:r>
              <a:rPr lang="en-US" dirty="0"/>
              <a:t>  Model selection</a:t>
            </a:r>
            <a:r>
              <a:rPr lang="el-GR" dirty="0"/>
              <a:t> </a:t>
            </a:r>
            <a:r>
              <a:rPr lang="en-US" dirty="0"/>
              <a:t>criterion:</a:t>
            </a:r>
          </a:p>
          <a:p>
            <a:pPr lvl="1">
              <a:buFont typeface="Wingdings" panose="05000000000000000000" pitchFamily="2" charset="2"/>
              <a:buChar char="§"/>
            </a:pPr>
            <a:r>
              <a:rPr lang="en-US" dirty="0"/>
              <a:t>Akaike Information Criterion (AIC)</a:t>
            </a:r>
          </a:p>
          <a:p>
            <a:pPr lvl="2"/>
            <a:endParaRPr lang="en-US" dirty="0"/>
          </a:p>
          <a:p>
            <a:pPr lvl="2"/>
            <a:endParaRPr lang="en-US" dirty="0"/>
          </a:p>
        </p:txBody>
      </p:sp>
      <p:pic>
        <p:nvPicPr>
          <p:cNvPr id="7" name="Picture 6">
            <a:extLst>
              <a:ext uri="{FF2B5EF4-FFF2-40B4-BE49-F238E27FC236}">
                <a16:creationId xmlns:a16="http://schemas.microsoft.com/office/drawing/2014/main" id="{7BA799C9-5163-C3FE-3AB0-4A9F0429F74E}"/>
              </a:ext>
            </a:extLst>
          </p:cNvPr>
          <p:cNvPicPr>
            <a:picLocks noChangeAspect="1"/>
          </p:cNvPicPr>
          <p:nvPr/>
        </p:nvPicPr>
        <p:blipFill>
          <a:blip r:embed="rId3"/>
          <a:stretch>
            <a:fillRect/>
          </a:stretch>
        </p:blipFill>
        <p:spPr>
          <a:xfrm>
            <a:off x="1625784" y="1980761"/>
            <a:ext cx="7688337" cy="1932497"/>
          </a:xfrm>
          <a:prstGeom prst="rect">
            <a:avLst/>
          </a:prstGeom>
          <a:effectLst>
            <a:innerShdw blurRad="114300">
              <a:prstClr val="black"/>
            </a:innerShdw>
          </a:effectLst>
        </p:spPr>
      </p:pic>
      <p:cxnSp>
        <p:nvCxnSpPr>
          <p:cNvPr id="10" name="Straight Connector 9">
            <a:extLst>
              <a:ext uri="{FF2B5EF4-FFF2-40B4-BE49-F238E27FC236}">
                <a16:creationId xmlns:a16="http://schemas.microsoft.com/office/drawing/2014/main" id="{86D7D3C6-E1A8-16A0-3099-B4E72D1AB4BE}"/>
              </a:ext>
            </a:extLst>
          </p:cNvPr>
          <p:cNvCxnSpPr/>
          <p:nvPr/>
        </p:nvCxnSpPr>
        <p:spPr>
          <a:xfrm>
            <a:off x="2328530" y="2619492"/>
            <a:ext cx="1222744" cy="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FD1D726-B47C-45E4-B553-C69E7B212FF0}"/>
              </a:ext>
            </a:extLst>
          </p:cNvPr>
          <p:cNvCxnSpPr>
            <a:cxnSpLocks/>
          </p:cNvCxnSpPr>
          <p:nvPr/>
        </p:nvCxnSpPr>
        <p:spPr>
          <a:xfrm>
            <a:off x="2686487" y="3558701"/>
            <a:ext cx="933891" cy="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82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6603F2-EFCD-09B7-599D-C1A90809CF47}"/>
              </a:ext>
            </a:extLst>
          </p:cNvPr>
          <p:cNvSpPr>
            <a:spLocks noGrp="1"/>
          </p:cNvSpPr>
          <p:nvPr>
            <p:ph type="title"/>
          </p:nvPr>
        </p:nvSpPr>
        <p:spPr/>
        <p:txBody>
          <a:bodyPr/>
          <a:lstStyle/>
          <a:p>
            <a:r>
              <a:rPr lang="en-US" dirty="0"/>
              <a:t>IR System Evaluation</a:t>
            </a:r>
            <a:endParaRPr lang="en-NL" dirty="0"/>
          </a:p>
        </p:txBody>
      </p:sp>
      <p:sp>
        <p:nvSpPr>
          <p:cNvPr id="5" name="TextBox 4">
            <a:extLst>
              <a:ext uri="{FF2B5EF4-FFF2-40B4-BE49-F238E27FC236}">
                <a16:creationId xmlns:a16="http://schemas.microsoft.com/office/drawing/2014/main" id="{A93D0701-596F-FFFC-1DAC-58E019044F5E}"/>
              </a:ext>
            </a:extLst>
          </p:cNvPr>
          <p:cNvSpPr txBox="1"/>
          <p:nvPr/>
        </p:nvSpPr>
        <p:spPr>
          <a:xfrm>
            <a:off x="1026076" y="2171047"/>
            <a:ext cx="4567239" cy="523220"/>
          </a:xfrm>
          <a:prstGeom prst="rect">
            <a:avLst/>
          </a:prstGeom>
          <a:noFill/>
          <a:ln w="19050">
            <a:solidFill>
              <a:schemeClr val="bg2">
                <a:lumMod val="50000"/>
              </a:schemeClr>
            </a:solidFill>
            <a:prstDash val="sysDot"/>
          </a:ln>
        </p:spPr>
        <p:txBody>
          <a:bodyPr wrap="square" rtlCol="0">
            <a:spAutoFit/>
          </a:bodyPr>
          <a:lstStyle/>
          <a:p>
            <a:pPr algn="ctr"/>
            <a:r>
              <a:rPr lang="en-US" sz="2800" dirty="0"/>
              <a:t>Information Retrieval (IR) </a:t>
            </a:r>
            <a:endParaRPr lang="en-NL" sz="2800" dirty="0"/>
          </a:p>
        </p:txBody>
      </p:sp>
      <p:sp>
        <p:nvSpPr>
          <p:cNvPr id="6" name="TextBox 5">
            <a:extLst>
              <a:ext uri="{FF2B5EF4-FFF2-40B4-BE49-F238E27FC236}">
                <a16:creationId xmlns:a16="http://schemas.microsoft.com/office/drawing/2014/main" id="{D964F027-A51E-09E3-AE3F-B90CB008AC84}"/>
              </a:ext>
            </a:extLst>
          </p:cNvPr>
          <p:cNvSpPr txBox="1"/>
          <p:nvPr/>
        </p:nvSpPr>
        <p:spPr>
          <a:xfrm>
            <a:off x="1430888" y="3148258"/>
            <a:ext cx="3757613" cy="523220"/>
          </a:xfrm>
          <a:prstGeom prst="rect">
            <a:avLst/>
          </a:prstGeom>
          <a:noFill/>
          <a:ln w="19050">
            <a:solidFill>
              <a:schemeClr val="bg2">
                <a:lumMod val="50000"/>
              </a:schemeClr>
            </a:solidFill>
            <a:prstDash val="sysDot"/>
          </a:ln>
        </p:spPr>
        <p:txBody>
          <a:bodyPr wrap="square" rtlCol="0">
            <a:spAutoFit/>
          </a:bodyPr>
          <a:lstStyle/>
          <a:p>
            <a:pPr algn="ctr"/>
            <a:r>
              <a:rPr lang="en-US" sz="2800" dirty="0"/>
              <a:t>Evaluation of systems</a:t>
            </a:r>
            <a:endParaRPr lang="en-NL" sz="2800" dirty="0"/>
          </a:p>
        </p:txBody>
      </p:sp>
      <p:sp>
        <p:nvSpPr>
          <p:cNvPr id="7" name="TextBox 6">
            <a:extLst>
              <a:ext uri="{FF2B5EF4-FFF2-40B4-BE49-F238E27FC236}">
                <a16:creationId xmlns:a16="http://schemas.microsoft.com/office/drawing/2014/main" id="{534C22B7-6D64-1DA2-8A0B-5518ADDE8154}"/>
              </a:ext>
            </a:extLst>
          </p:cNvPr>
          <p:cNvSpPr txBox="1"/>
          <p:nvPr/>
        </p:nvSpPr>
        <p:spPr>
          <a:xfrm>
            <a:off x="1430888" y="4149533"/>
            <a:ext cx="3757613" cy="523220"/>
          </a:xfrm>
          <a:prstGeom prst="rect">
            <a:avLst/>
          </a:prstGeom>
          <a:noFill/>
          <a:ln w="19050">
            <a:solidFill>
              <a:schemeClr val="bg2">
                <a:lumMod val="50000"/>
              </a:schemeClr>
            </a:solidFill>
            <a:prstDash val="sysDot"/>
          </a:ln>
        </p:spPr>
        <p:txBody>
          <a:bodyPr wrap="square" rtlCol="0">
            <a:spAutoFit/>
          </a:bodyPr>
          <a:lstStyle/>
          <a:p>
            <a:pPr algn="ctr"/>
            <a:r>
              <a:rPr lang="en-US" sz="2800" dirty="0"/>
              <a:t>Offline experiments</a:t>
            </a:r>
            <a:endParaRPr lang="en-NL" sz="2800" dirty="0"/>
          </a:p>
        </p:txBody>
      </p:sp>
      <p:cxnSp>
        <p:nvCxnSpPr>
          <p:cNvPr id="8" name="Straight Arrow Connector 7">
            <a:extLst>
              <a:ext uri="{FF2B5EF4-FFF2-40B4-BE49-F238E27FC236}">
                <a16:creationId xmlns:a16="http://schemas.microsoft.com/office/drawing/2014/main" id="{C60D57AC-7F4E-6C75-AE16-D42F197B1241}"/>
              </a:ext>
            </a:extLst>
          </p:cNvPr>
          <p:cNvCxnSpPr>
            <a:cxnSpLocks/>
            <a:stCxn id="5" idx="2"/>
            <a:endCxn id="6" idx="0"/>
          </p:cNvCxnSpPr>
          <p:nvPr/>
        </p:nvCxnSpPr>
        <p:spPr>
          <a:xfrm flipH="1">
            <a:off x="3309695" y="2694267"/>
            <a:ext cx="1" cy="453991"/>
          </a:xfrm>
          <a:prstGeom prst="straightConnector1">
            <a:avLst/>
          </a:prstGeom>
          <a:ln w="34925">
            <a:tailEnd type="triangle" w="lg" len="lg"/>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F90E1F0-F981-6727-C13F-997EAA237254}"/>
              </a:ext>
            </a:extLst>
          </p:cNvPr>
          <p:cNvCxnSpPr>
            <a:cxnSpLocks/>
            <a:stCxn id="6" idx="2"/>
            <a:endCxn id="7" idx="0"/>
          </p:cNvCxnSpPr>
          <p:nvPr/>
        </p:nvCxnSpPr>
        <p:spPr>
          <a:xfrm>
            <a:off x="3309695" y="3671478"/>
            <a:ext cx="0" cy="478055"/>
          </a:xfrm>
          <a:prstGeom prst="straightConnector1">
            <a:avLst/>
          </a:prstGeom>
          <a:ln w="34925">
            <a:tailEnd type="triangle" w="lg" len="lg"/>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B3FE7F25-7162-2483-669B-32F7E0BD855B}"/>
              </a:ext>
            </a:extLst>
          </p:cNvPr>
          <p:cNvSpPr/>
          <p:nvPr/>
        </p:nvSpPr>
        <p:spPr>
          <a:xfrm>
            <a:off x="8538456" y="1917963"/>
            <a:ext cx="3029655" cy="2514150"/>
          </a:xfrm>
          <a:prstGeom prst="rect">
            <a:avLst/>
          </a:prstGeom>
          <a:solidFill>
            <a:schemeClr val="accent1">
              <a:lumMod val="20000"/>
              <a:lumOff val="80000"/>
            </a:schemeClr>
          </a:solidFill>
          <a:ln w="31750" cap="sq">
            <a:solidFill>
              <a:schemeClr val="accent1">
                <a:lumMod val="20000"/>
                <a:lumOff val="80000"/>
              </a:schemeClr>
            </a:solidFill>
            <a:prstDash val="dash"/>
          </a:ln>
          <a:effectLst>
            <a:innerShdw blurRad="114300">
              <a:prstClr val="black"/>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AE3F3"/>
              </a:solidFill>
            </a:endParaRPr>
          </a:p>
          <a:p>
            <a:pPr algn="ctr"/>
            <a:endParaRPr lang="en-US" dirty="0">
              <a:solidFill>
                <a:srgbClr val="DAE3F3"/>
              </a:solidFill>
            </a:endParaRPr>
          </a:p>
          <a:p>
            <a:pPr algn="ctr"/>
            <a:endParaRPr lang="en-US" dirty="0">
              <a:solidFill>
                <a:srgbClr val="DAE3F3"/>
              </a:solidFill>
            </a:endParaRPr>
          </a:p>
          <a:p>
            <a:pPr algn="ctr"/>
            <a:endParaRPr lang="en-US" dirty="0">
              <a:solidFill>
                <a:srgbClr val="DAE3F3"/>
              </a:solidFill>
            </a:endParaRPr>
          </a:p>
          <a:p>
            <a:pPr algn="ctr"/>
            <a:endParaRPr lang="en-US" dirty="0">
              <a:solidFill>
                <a:srgbClr val="DAE3F3"/>
              </a:solidFill>
            </a:endParaRPr>
          </a:p>
          <a:p>
            <a:pPr algn="ctr"/>
            <a:endParaRPr lang="en-NL" dirty="0">
              <a:solidFill>
                <a:srgbClr val="DAE3F3"/>
              </a:solidFill>
            </a:endParaRPr>
          </a:p>
        </p:txBody>
      </p:sp>
      <p:pic>
        <p:nvPicPr>
          <p:cNvPr id="12" name="Picture 2">
            <a:extLst>
              <a:ext uri="{FF2B5EF4-FFF2-40B4-BE49-F238E27FC236}">
                <a16:creationId xmlns:a16="http://schemas.microsoft.com/office/drawing/2014/main" id="{6747B031-596E-FE54-9142-ECA2B0E2F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3835" y="1939920"/>
            <a:ext cx="750370" cy="7503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4" descr="Customer queries, different questions, questionnaire, inquiry, client queries  icon - Download on Iconfinder">
            <a:extLst>
              <a:ext uri="{FF2B5EF4-FFF2-40B4-BE49-F238E27FC236}">
                <a16:creationId xmlns:a16="http://schemas.microsoft.com/office/drawing/2014/main" id="{23E46845-2CAD-2D16-02CB-C27861B3BE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5868" y="2697268"/>
            <a:ext cx="919007" cy="91900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969B8BB-2695-5123-70FA-1B37A81558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1930" y="3589031"/>
            <a:ext cx="915176" cy="830997"/>
          </a:xfrm>
          <a:prstGeom prst="rect">
            <a:avLst/>
          </a:prstGeom>
          <a:effectLst>
            <a:outerShdw blurRad="50800" dist="38100" dir="2700000" algn="tl" rotWithShape="0">
              <a:prstClr val="black">
                <a:alpha val="40000"/>
              </a:prstClr>
            </a:outerShdw>
          </a:effectLst>
        </p:spPr>
      </p:pic>
      <p:sp>
        <p:nvSpPr>
          <p:cNvPr id="15" name="TextBox 14">
            <a:extLst>
              <a:ext uri="{FF2B5EF4-FFF2-40B4-BE49-F238E27FC236}">
                <a16:creationId xmlns:a16="http://schemas.microsoft.com/office/drawing/2014/main" id="{F56B845C-ED2D-86D8-99FE-D78559E90391}"/>
              </a:ext>
            </a:extLst>
          </p:cNvPr>
          <p:cNvSpPr txBox="1"/>
          <p:nvPr/>
        </p:nvSpPr>
        <p:spPr>
          <a:xfrm>
            <a:off x="8593824" y="2125645"/>
            <a:ext cx="2239371"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Documents</a:t>
            </a:r>
            <a:endParaRPr lang="en-NL" sz="2400" dirty="0"/>
          </a:p>
        </p:txBody>
      </p:sp>
      <p:sp>
        <p:nvSpPr>
          <p:cNvPr id="16" name="TextBox 15">
            <a:extLst>
              <a:ext uri="{FF2B5EF4-FFF2-40B4-BE49-F238E27FC236}">
                <a16:creationId xmlns:a16="http://schemas.microsoft.com/office/drawing/2014/main" id="{5D0F393F-499A-C8C8-5566-3325ABE54F8D}"/>
              </a:ext>
            </a:extLst>
          </p:cNvPr>
          <p:cNvSpPr txBox="1"/>
          <p:nvPr/>
        </p:nvSpPr>
        <p:spPr>
          <a:xfrm>
            <a:off x="8593824" y="3589031"/>
            <a:ext cx="202655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Relevance</a:t>
            </a:r>
            <a:br>
              <a:rPr lang="en-US" sz="2400" dirty="0"/>
            </a:br>
            <a:r>
              <a:rPr lang="en-US" sz="2400" dirty="0"/>
              <a:t>judgments</a:t>
            </a:r>
            <a:endParaRPr lang="en-NL" sz="2400" dirty="0"/>
          </a:p>
        </p:txBody>
      </p:sp>
      <p:sp>
        <p:nvSpPr>
          <p:cNvPr id="17" name="TextBox 16">
            <a:extLst>
              <a:ext uri="{FF2B5EF4-FFF2-40B4-BE49-F238E27FC236}">
                <a16:creationId xmlns:a16="http://schemas.microsoft.com/office/drawing/2014/main" id="{EEAB6B71-BDE7-2431-0232-9A4737095A9B}"/>
              </a:ext>
            </a:extLst>
          </p:cNvPr>
          <p:cNvSpPr txBox="1"/>
          <p:nvPr/>
        </p:nvSpPr>
        <p:spPr>
          <a:xfrm>
            <a:off x="8596751" y="2889849"/>
            <a:ext cx="1415593"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Topics</a:t>
            </a:r>
            <a:endParaRPr lang="en-NL" sz="2400" dirty="0"/>
          </a:p>
        </p:txBody>
      </p:sp>
      <p:sp>
        <p:nvSpPr>
          <p:cNvPr id="19" name="Content Placeholder 2">
            <a:extLst>
              <a:ext uri="{FF2B5EF4-FFF2-40B4-BE49-F238E27FC236}">
                <a16:creationId xmlns:a16="http://schemas.microsoft.com/office/drawing/2014/main" id="{ED30DAE5-8224-C5BE-B595-41E8CCB7369A}"/>
              </a:ext>
            </a:extLst>
          </p:cNvPr>
          <p:cNvSpPr txBox="1">
            <a:spLocks/>
          </p:cNvSpPr>
          <p:nvPr/>
        </p:nvSpPr>
        <p:spPr>
          <a:xfrm>
            <a:off x="5694384" y="2948426"/>
            <a:ext cx="3106715" cy="702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b="1" dirty="0">
                <a:solidFill>
                  <a:schemeClr val="bg1"/>
                </a:solidFill>
              </a:rPr>
              <a:t>Test Collection</a:t>
            </a:r>
          </a:p>
          <a:p>
            <a:pPr lvl="2"/>
            <a:endParaRPr lang="en-US" b="1" dirty="0">
              <a:solidFill>
                <a:schemeClr val="bg1"/>
              </a:solidFill>
            </a:endParaRPr>
          </a:p>
        </p:txBody>
      </p:sp>
    </p:spTree>
    <p:extLst>
      <p:ext uri="{BB962C8B-B14F-4D97-AF65-F5344CB8AC3E}">
        <p14:creationId xmlns:p14="http://schemas.microsoft.com/office/powerpoint/2010/main" val="2245375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2310-6464-26BE-F28E-5203B5C09F59}"/>
              </a:ext>
            </a:extLst>
          </p:cNvPr>
          <p:cNvSpPr>
            <a:spLocks noGrp="1"/>
          </p:cNvSpPr>
          <p:nvPr>
            <p:ph type="title"/>
          </p:nvPr>
        </p:nvSpPr>
        <p:spPr/>
        <p:txBody>
          <a:bodyPr/>
          <a:lstStyle/>
          <a:p>
            <a:r>
              <a:rPr lang="en-US" dirty="0"/>
              <a:t>How good is the simulation?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B848B7-8B62-4D02-4CD7-377A77CAB37E}"/>
                  </a:ext>
                </a:extLst>
              </p:cNvPr>
              <p:cNvSpPr>
                <a:spLocks noGrp="1"/>
              </p:cNvSpPr>
              <p:nvPr>
                <p:ph idx="1"/>
              </p:nvPr>
            </p:nvSpPr>
            <p:spPr>
              <a:xfrm>
                <a:off x="838200" y="1095830"/>
                <a:ext cx="10515600" cy="1926770"/>
              </a:xfrm>
            </p:spPr>
            <p:txBody>
              <a:bodyPr>
                <a:normAutofit fontScale="92500" lnSpcReduction="10000"/>
              </a:bodyPr>
              <a:lstStyle/>
              <a:p>
                <a:pPr>
                  <a:buFont typeface="Wingdings" panose="05000000000000000000" pitchFamily="2" charset="2"/>
                  <a:buChar char="§"/>
                </a:pPr>
                <a:r>
                  <a:rPr lang="en-US" dirty="0"/>
                  <a:t>Measuring </a:t>
                </a:r>
                <a:r>
                  <a:rPr lang="en-US" b="1" dirty="0"/>
                  <a:t>Goodness-of-Fit</a:t>
                </a:r>
                <a:r>
                  <a:rPr lang="en-US" dirty="0"/>
                  <a:t>:</a:t>
                </a:r>
              </a:p>
              <a:p>
                <a:pPr lvl="1"/>
                <a:r>
                  <a:rPr lang="en-US" dirty="0"/>
                  <a:t>We can study margins </a:t>
                </a:r>
                <a:r>
                  <a:rPr lang="en-US" b="1" dirty="0"/>
                  <a:t>separately</a:t>
                </a:r>
                <a:r>
                  <a:rPr lang="en-US" dirty="0"/>
                  <a:t> from the copulas</a:t>
                </a:r>
              </a:p>
              <a:p>
                <a:pPr lvl="1"/>
                <a:r>
                  <a:rPr lang="en-US" dirty="0"/>
                  <a:t>Ideally we would compute: </a:t>
                </a:r>
                <a14:m>
                  <m:oMath xmlns:m="http://schemas.openxmlformats.org/officeDocument/2006/math">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solidFill>
                              <a:srgbClr val="FF0000"/>
                            </a:solidFill>
                            <a:latin typeface="Cambria Math" panose="02040503050406030204" pitchFamily="18" charset="0"/>
                          </a:rPr>
                          <m:t>similarity</m:t>
                        </m:r>
                        <m:r>
                          <a:rPr lang="en-US" b="0" i="1" smtClean="0">
                            <a:latin typeface="Cambria Math" panose="02040503050406030204" pitchFamily="18" charset="0"/>
                          </a:rPr>
                          <m:t>(</m:t>
                        </m:r>
                        <m:r>
                          <a:rPr lang="en-US" b="0" i="1" smtClean="0">
                            <a:solidFill>
                              <a:srgbClr val="0000FF"/>
                            </a:solidFill>
                            <a:latin typeface="Cambria Math" panose="02040503050406030204" pitchFamily="18" charset="0"/>
                          </a:rPr>
                          <m:t>𝐹</m:t>
                        </m:r>
                      </m:e>
                      <m:sup>
                        <m:r>
                          <a:rPr lang="en-US" b="0" i="1" smtClean="0">
                            <a:solidFill>
                              <a:srgbClr val="0000FF"/>
                            </a:solidFill>
                            <a:latin typeface="Cambria Math" panose="02040503050406030204" pitchFamily="18" charset="0"/>
                          </a:rPr>
                          <m:t>∗</m:t>
                        </m:r>
                      </m:sup>
                    </m:sSup>
                    <m:r>
                      <a:rPr lang="en-US" b="0" i="1" smtClean="0">
                        <a:latin typeface="Cambria Math" panose="02040503050406030204" pitchFamily="18" charset="0"/>
                      </a:rPr>
                      <m:t>, </m:t>
                    </m:r>
                    <m:r>
                      <a:rPr lang="en-US" b="0" i="1" smtClean="0">
                        <a:solidFill>
                          <a:srgbClr val="008000"/>
                        </a:solidFill>
                        <a:latin typeface="Cambria Math" panose="02040503050406030204" pitchFamily="18" charset="0"/>
                      </a:rPr>
                      <m:t>𝐹</m:t>
                    </m:r>
                    <m:r>
                      <a:rPr lang="en-US" b="0" i="1" smtClean="0">
                        <a:latin typeface="Cambria Math" panose="02040503050406030204" pitchFamily="18" charset="0"/>
                      </a:rPr>
                      <m:t>)</m:t>
                    </m:r>
                  </m:oMath>
                </a14:m>
                <a:r>
                  <a:rPr lang="en-US" dirty="0"/>
                  <a:t>  </a:t>
                </a:r>
                <a:br>
                  <a:rPr lang="en-US" dirty="0"/>
                </a:br>
                <a:br>
                  <a:rPr lang="en-US" dirty="0"/>
                </a:br>
                <a:br>
                  <a:rPr lang="en-US" dirty="0"/>
                </a:br>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07B848B7-8B62-4D02-4CD7-377A77CAB37E}"/>
                  </a:ext>
                </a:extLst>
              </p:cNvPr>
              <p:cNvSpPr>
                <a:spLocks noGrp="1" noRot="1" noChangeAspect="1" noMove="1" noResize="1" noEditPoints="1" noAdjustHandles="1" noChangeArrowheads="1" noChangeShapeType="1" noTextEdit="1"/>
              </p:cNvSpPr>
              <p:nvPr>
                <p:ph idx="1"/>
              </p:nvPr>
            </p:nvSpPr>
            <p:spPr>
              <a:xfrm>
                <a:off x="838200" y="1095830"/>
                <a:ext cx="10515600" cy="1926770"/>
              </a:xfrm>
              <a:blipFill>
                <a:blip r:embed="rId3"/>
                <a:stretch>
                  <a:fillRect l="-928" t="-696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A2324FE-D1A4-2095-7512-15E1E41AB64F}"/>
              </a:ext>
            </a:extLst>
          </p:cNvPr>
          <p:cNvSpPr txBox="1"/>
          <p:nvPr/>
        </p:nvSpPr>
        <p:spPr>
          <a:xfrm>
            <a:off x="7077906" y="2503980"/>
            <a:ext cx="1219200" cy="400110"/>
          </a:xfrm>
          <a:prstGeom prst="rect">
            <a:avLst/>
          </a:prstGeom>
          <a:noFill/>
        </p:spPr>
        <p:txBody>
          <a:bodyPr wrap="square" rtlCol="0">
            <a:spAutoFit/>
          </a:bodyPr>
          <a:lstStyle/>
          <a:p>
            <a:r>
              <a:rPr lang="en-US" sz="2000" dirty="0">
                <a:solidFill>
                  <a:srgbClr val="0000FF"/>
                </a:solidFill>
              </a:rPr>
              <a:t> model</a:t>
            </a:r>
          </a:p>
        </p:txBody>
      </p:sp>
      <p:sp>
        <p:nvSpPr>
          <p:cNvPr id="5" name="TextBox 4">
            <a:extLst>
              <a:ext uri="{FF2B5EF4-FFF2-40B4-BE49-F238E27FC236}">
                <a16:creationId xmlns:a16="http://schemas.microsoft.com/office/drawing/2014/main" id="{54577A30-D5D5-B36D-CFA2-222D761610E3}"/>
              </a:ext>
            </a:extLst>
          </p:cNvPr>
          <p:cNvSpPr txBox="1"/>
          <p:nvPr/>
        </p:nvSpPr>
        <p:spPr>
          <a:xfrm>
            <a:off x="7077906" y="2193404"/>
            <a:ext cx="2635726" cy="400110"/>
          </a:xfrm>
          <a:prstGeom prst="rect">
            <a:avLst/>
          </a:prstGeom>
          <a:noFill/>
        </p:spPr>
        <p:txBody>
          <a:bodyPr wrap="square" rtlCol="0">
            <a:spAutoFit/>
          </a:bodyPr>
          <a:lstStyle/>
          <a:p>
            <a:r>
              <a:rPr lang="en-US" sz="2000" i="1" dirty="0">
                <a:solidFill>
                  <a:srgbClr val="008000"/>
                </a:solidFill>
              </a:rPr>
              <a:t> true</a:t>
            </a:r>
            <a:r>
              <a:rPr lang="en-US" sz="2000" dirty="0">
                <a:solidFill>
                  <a:srgbClr val="008000"/>
                </a:solidFill>
              </a:rPr>
              <a:t> distribution</a:t>
            </a:r>
          </a:p>
        </p:txBody>
      </p:sp>
      <p:cxnSp>
        <p:nvCxnSpPr>
          <p:cNvPr id="33" name="Connector: Elbow 32">
            <a:extLst>
              <a:ext uri="{FF2B5EF4-FFF2-40B4-BE49-F238E27FC236}">
                <a16:creationId xmlns:a16="http://schemas.microsoft.com/office/drawing/2014/main" id="{920099CD-A906-8DB7-5DCF-1AF417351C8F}"/>
              </a:ext>
            </a:extLst>
          </p:cNvPr>
          <p:cNvCxnSpPr>
            <a:cxnSpLocks/>
          </p:cNvCxnSpPr>
          <p:nvPr/>
        </p:nvCxnSpPr>
        <p:spPr>
          <a:xfrm>
            <a:off x="6426200" y="2133600"/>
            <a:ext cx="771309" cy="596568"/>
          </a:xfrm>
          <a:prstGeom prst="bentConnector3">
            <a:avLst>
              <a:gd name="adj1" fmla="val 2147"/>
            </a:avLst>
          </a:prstGeom>
          <a:ln w="3175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30048B59-BF2A-DB66-DA1A-9A11CE41E504}"/>
              </a:ext>
            </a:extLst>
          </p:cNvPr>
          <p:cNvCxnSpPr>
            <a:cxnSpLocks/>
          </p:cNvCxnSpPr>
          <p:nvPr/>
        </p:nvCxnSpPr>
        <p:spPr>
          <a:xfrm>
            <a:off x="6703775" y="2160750"/>
            <a:ext cx="493734" cy="232709"/>
          </a:xfrm>
          <a:prstGeom prst="bentConnector3">
            <a:avLst>
              <a:gd name="adj1" fmla="val 3379"/>
            </a:avLst>
          </a:prstGeom>
          <a:ln w="3175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033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2310-6464-26BE-F28E-5203B5C09F59}"/>
              </a:ext>
            </a:extLst>
          </p:cNvPr>
          <p:cNvSpPr>
            <a:spLocks noGrp="1"/>
          </p:cNvSpPr>
          <p:nvPr>
            <p:ph type="title"/>
          </p:nvPr>
        </p:nvSpPr>
        <p:spPr/>
        <p:txBody>
          <a:bodyPr/>
          <a:lstStyle/>
          <a:p>
            <a:r>
              <a:rPr lang="en-US" dirty="0"/>
              <a:t>How good is the simulation?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B848B7-8B62-4D02-4CD7-377A77CAB37E}"/>
                  </a:ext>
                </a:extLst>
              </p:cNvPr>
              <p:cNvSpPr>
                <a:spLocks noGrp="1"/>
              </p:cNvSpPr>
              <p:nvPr>
                <p:ph idx="1"/>
              </p:nvPr>
            </p:nvSpPr>
            <p:spPr>
              <a:xfrm>
                <a:off x="838200" y="1095830"/>
                <a:ext cx="10515600" cy="5355770"/>
              </a:xfrm>
            </p:spPr>
            <p:txBody>
              <a:bodyPr>
                <a:normAutofit fontScale="92500" lnSpcReduction="10000"/>
              </a:bodyPr>
              <a:lstStyle/>
              <a:p>
                <a:pPr>
                  <a:buFont typeface="Wingdings" panose="05000000000000000000" pitchFamily="2" charset="2"/>
                  <a:buChar char="§"/>
                </a:pPr>
                <a:r>
                  <a:rPr lang="en-US" dirty="0"/>
                  <a:t>Measuring </a:t>
                </a:r>
                <a:r>
                  <a:rPr lang="en-US" b="1" dirty="0"/>
                  <a:t>Goodness-of-Fit</a:t>
                </a:r>
                <a:r>
                  <a:rPr lang="en-US" dirty="0"/>
                  <a:t>:</a:t>
                </a:r>
              </a:p>
              <a:p>
                <a:pPr lvl="1"/>
                <a:r>
                  <a:rPr lang="en-US" dirty="0"/>
                  <a:t>We can study margins </a:t>
                </a:r>
                <a:r>
                  <a:rPr lang="en-US" b="1" dirty="0"/>
                  <a:t>separately</a:t>
                </a:r>
                <a:r>
                  <a:rPr lang="en-US" dirty="0"/>
                  <a:t> from the copulas</a:t>
                </a:r>
              </a:p>
              <a:p>
                <a:pPr lvl="1"/>
                <a:r>
                  <a:rPr lang="en-US" dirty="0"/>
                  <a:t>Ideally we would compute: </a:t>
                </a:r>
                <a14:m>
                  <m:oMath xmlns:m="http://schemas.openxmlformats.org/officeDocument/2006/math">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solidFill>
                              <a:srgbClr val="FF0000"/>
                            </a:solidFill>
                            <a:latin typeface="Cambria Math" panose="02040503050406030204" pitchFamily="18" charset="0"/>
                          </a:rPr>
                          <m:t>similarity</m:t>
                        </m:r>
                        <m:r>
                          <a:rPr lang="en-US" b="0" i="1" smtClean="0">
                            <a:latin typeface="Cambria Math" panose="02040503050406030204" pitchFamily="18" charset="0"/>
                          </a:rPr>
                          <m:t>(</m:t>
                        </m:r>
                        <m:r>
                          <a:rPr lang="en-US" b="0" i="1" smtClean="0">
                            <a:solidFill>
                              <a:srgbClr val="0000FF"/>
                            </a:solidFill>
                            <a:latin typeface="Cambria Math" panose="02040503050406030204" pitchFamily="18" charset="0"/>
                          </a:rPr>
                          <m:t>𝐹</m:t>
                        </m:r>
                      </m:e>
                      <m:sup>
                        <m:r>
                          <a:rPr lang="en-US" b="0" i="1" smtClean="0">
                            <a:solidFill>
                              <a:srgbClr val="0000FF"/>
                            </a:solidFill>
                            <a:latin typeface="Cambria Math" panose="02040503050406030204" pitchFamily="18" charset="0"/>
                          </a:rPr>
                          <m:t>∗</m:t>
                        </m:r>
                      </m:sup>
                    </m:sSup>
                    <m:r>
                      <a:rPr lang="en-US" b="0" i="1" smtClean="0">
                        <a:latin typeface="Cambria Math" panose="02040503050406030204" pitchFamily="18" charset="0"/>
                      </a:rPr>
                      <m:t>, </m:t>
                    </m:r>
                    <m:r>
                      <a:rPr lang="en-US" b="0" i="1" smtClean="0">
                        <a:solidFill>
                          <a:srgbClr val="008000"/>
                        </a:solidFill>
                        <a:latin typeface="Cambria Math" panose="02040503050406030204" pitchFamily="18" charset="0"/>
                      </a:rPr>
                      <m:t>𝐹</m:t>
                    </m:r>
                    <m:r>
                      <a:rPr lang="en-US" b="0" i="1" smtClean="0">
                        <a:latin typeface="Cambria Math" panose="02040503050406030204" pitchFamily="18" charset="0"/>
                      </a:rPr>
                      <m:t>)</m:t>
                    </m:r>
                  </m:oMath>
                </a14:m>
                <a:r>
                  <a:rPr lang="en-US" dirty="0"/>
                  <a:t>  </a:t>
                </a:r>
                <a:br>
                  <a:rPr lang="en-US" dirty="0"/>
                </a:br>
                <a:br>
                  <a:rPr lang="en-US" dirty="0"/>
                </a:br>
                <a:br>
                  <a:rPr lang="en-US" dirty="0"/>
                </a:br>
                <a:endParaRPr lang="en-US" dirty="0"/>
              </a:p>
              <a:p>
                <a:pPr lvl="1"/>
                <a:r>
                  <a:rPr lang="en-US" dirty="0"/>
                  <a:t>In example:                                        </a:t>
                </a:r>
                <a:r>
                  <a:rPr lang="en-US" i="1" dirty="0"/>
                  <a:t>or</a:t>
                </a:r>
                <a:br>
                  <a:rPr lang="en-US" dirty="0"/>
                </a:br>
                <a:br>
                  <a:rPr lang="en-US" dirty="0"/>
                </a:br>
                <a:br>
                  <a:rPr lang="en-US" dirty="0"/>
                </a:br>
                <a:br>
                  <a:rPr lang="en-US" dirty="0"/>
                </a:br>
                <a:br>
                  <a:rPr lang="en-US" dirty="0"/>
                </a:br>
                <a:br>
                  <a:rPr lang="en-US" dirty="0"/>
                </a:br>
                <a:br>
                  <a:rPr lang="en-US" dirty="0"/>
                </a:br>
                <a:br>
                  <a:rPr lang="en-US" dirty="0"/>
                </a:br>
                <a:endParaRPr lang="en-US" dirty="0"/>
              </a:p>
              <a:p>
                <a:pPr marL="457200" lvl="1" indent="0">
                  <a:buNone/>
                </a:pPr>
                <a:endParaRPr lang="en-US" dirty="0"/>
              </a:p>
              <a:p>
                <a:pPr lvl="1"/>
                <a:r>
                  <a:rPr lang="en-US" dirty="0"/>
                  <a:t>Goodness-of-Fit = </a:t>
                </a:r>
                <a14:m>
                  <m:oMath xmlns:m="http://schemas.openxmlformats.org/officeDocument/2006/math">
                    <m:sSup>
                      <m:sSupPr>
                        <m:ctrlPr>
                          <a:rPr lang="en-US" b="0" i="1" smtClean="0">
                            <a:latin typeface="Cambria Math" panose="02040503050406030204" pitchFamily="18" charset="0"/>
                          </a:rPr>
                        </m:ctrlPr>
                      </m:sSupPr>
                      <m:e>
                        <m:r>
                          <a:rPr lang="en-US" b="0" i="0" smtClean="0">
                            <a:solidFill>
                              <a:srgbClr val="FF0000"/>
                            </a:solidFill>
                            <a:latin typeface="Cambria Math" panose="02040503050406030204" pitchFamily="18" charset="0"/>
                          </a:rPr>
                          <m:t>−</m:t>
                        </m:r>
                        <m:r>
                          <m:rPr>
                            <m:sty m:val="p"/>
                          </m:rPr>
                          <a:rPr lang="el-GR" b="0" i="0" smtClean="0">
                            <a:solidFill>
                              <a:srgbClr val="FF0000"/>
                            </a:solidFill>
                            <a:latin typeface="Cambria Math" panose="02040503050406030204" pitchFamily="18" charset="0"/>
                          </a:rPr>
                          <m:t>Δ</m:t>
                        </m:r>
                        <m:r>
                          <a:rPr lang="en-US" b="0" i="1" smtClean="0">
                            <a:latin typeface="Cambria Math" panose="02040503050406030204" pitchFamily="18" charset="0"/>
                          </a:rPr>
                          <m:t>(</m:t>
                        </m:r>
                        <m:r>
                          <a:rPr lang="en-US" b="0" i="1" smtClean="0">
                            <a:solidFill>
                              <a:srgbClr val="0000FF"/>
                            </a:solidFill>
                            <a:latin typeface="Cambria Math" panose="02040503050406030204" pitchFamily="18" charset="0"/>
                          </a:rPr>
                          <m:t>𝐹</m:t>
                        </m:r>
                      </m:e>
                      <m:sup>
                        <m:r>
                          <a:rPr lang="en-US" b="0" i="1" smtClean="0">
                            <a:solidFill>
                              <a:srgbClr val="0000FF"/>
                            </a:solidFill>
                            <a:latin typeface="Cambria Math" panose="02040503050406030204" pitchFamily="18" charset="0"/>
                          </a:rPr>
                          <m:t>∗</m:t>
                        </m:r>
                      </m:sup>
                    </m:sSup>
                    <m:r>
                      <a:rPr lang="en-US" b="0" i="1" smtClean="0">
                        <a:latin typeface="Cambria Math" panose="02040503050406030204" pitchFamily="18" charset="0"/>
                      </a:rPr>
                      <m:t>, </m:t>
                    </m:r>
                    <m:r>
                      <a:rPr lang="en-US" b="0" i="1" smtClean="0">
                        <a:solidFill>
                          <a:srgbClr val="008000"/>
                        </a:solidFill>
                        <a:latin typeface="Cambria Math" panose="02040503050406030204" pitchFamily="18" charset="0"/>
                      </a:rPr>
                      <m:t>𝐹</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07B848B7-8B62-4D02-4CD7-377A77CAB37E}"/>
                  </a:ext>
                </a:extLst>
              </p:cNvPr>
              <p:cNvSpPr>
                <a:spLocks noGrp="1" noRot="1" noChangeAspect="1" noMove="1" noResize="1" noEditPoints="1" noAdjustHandles="1" noChangeArrowheads="1" noChangeShapeType="1" noTextEdit="1"/>
              </p:cNvSpPr>
              <p:nvPr>
                <p:ph idx="1"/>
              </p:nvPr>
            </p:nvSpPr>
            <p:spPr>
              <a:xfrm>
                <a:off x="838200" y="1095830"/>
                <a:ext cx="10515600" cy="5355770"/>
              </a:xfrm>
              <a:blipFill>
                <a:blip r:embed="rId3"/>
                <a:stretch>
                  <a:fillRect l="-928" t="-250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A2324FE-D1A4-2095-7512-15E1E41AB64F}"/>
              </a:ext>
            </a:extLst>
          </p:cNvPr>
          <p:cNvSpPr txBox="1"/>
          <p:nvPr/>
        </p:nvSpPr>
        <p:spPr>
          <a:xfrm>
            <a:off x="7077906" y="2503980"/>
            <a:ext cx="1219200" cy="400110"/>
          </a:xfrm>
          <a:prstGeom prst="rect">
            <a:avLst/>
          </a:prstGeom>
          <a:noFill/>
        </p:spPr>
        <p:txBody>
          <a:bodyPr wrap="square" rtlCol="0">
            <a:spAutoFit/>
          </a:bodyPr>
          <a:lstStyle/>
          <a:p>
            <a:r>
              <a:rPr lang="en-US" sz="2000" dirty="0">
                <a:solidFill>
                  <a:srgbClr val="0000FF"/>
                </a:solidFill>
              </a:rPr>
              <a:t> model</a:t>
            </a:r>
          </a:p>
        </p:txBody>
      </p:sp>
      <p:sp>
        <p:nvSpPr>
          <p:cNvPr id="5" name="TextBox 4">
            <a:extLst>
              <a:ext uri="{FF2B5EF4-FFF2-40B4-BE49-F238E27FC236}">
                <a16:creationId xmlns:a16="http://schemas.microsoft.com/office/drawing/2014/main" id="{54577A30-D5D5-B36D-CFA2-222D761610E3}"/>
              </a:ext>
            </a:extLst>
          </p:cNvPr>
          <p:cNvSpPr txBox="1"/>
          <p:nvPr/>
        </p:nvSpPr>
        <p:spPr>
          <a:xfrm>
            <a:off x="7077906" y="2193404"/>
            <a:ext cx="2635726" cy="400110"/>
          </a:xfrm>
          <a:prstGeom prst="rect">
            <a:avLst/>
          </a:prstGeom>
          <a:noFill/>
        </p:spPr>
        <p:txBody>
          <a:bodyPr wrap="square" rtlCol="0">
            <a:spAutoFit/>
          </a:bodyPr>
          <a:lstStyle/>
          <a:p>
            <a:r>
              <a:rPr lang="en-US" sz="2000" i="1" dirty="0">
                <a:solidFill>
                  <a:srgbClr val="008000"/>
                </a:solidFill>
              </a:rPr>
              <a:t> true</a:t>
            </a:r>
            <a:r>
              <a:rPr lang="en-US" sz="2000" dirty="0">
                <a:solidFill>
                  <a:srgbClr val="008000"/>
                </a:solidFill>
              </a:rPr>
              <a:t> distribution</a:t>
            </a:r>
          </a:p>
        </p:txBody>
      </p:sp>
      <p:pic>
        <p:nvPicPr>
          <p:cNvPr id="29" name="Picture 28">
            <a:extLst>
              <a:ext uri="{FF2B5EF4-FFF2-40B4-BE49-F238E27FC236}">
                <a16:creationId xmlns:a16="http://schemas.microsoft.com/office/drawing/2014/main" id="{445EB0DC-E705-CDF0-D78C-C04CB3F2D628}"/>
              </a:ext>
            </a:extLst>
          </p:cNvPr>
          <p:cNvPicPr>
            <a:picLocks noChangeAspect="1"/>
          </p:cNvPicPr>
          <p:nvPr/>
        </p:nvPicPr>
        <p:blipFill>
          <a:blip r:embed="rId4"/>
          <a:stretch>
            <a:fillRect/>
          </a:stretch>
        </p:blipFill>
        <p:spPr>
          <a:xfrm>
            <a:off x="3244716" y="2949700"/>
            <a:ext cx="2702898" cy="2673335"/>
          </a:xfrm>
          <a:prstGeom prst="rect">
            <a:avLst/>
          </a:prstGeom>
        </p:spPr>
      </p:pic>
      <p:pic>
        <p:nvPicPr>
          <p:cNvPr id="31" name="Picture 30">
            <a:extLst>
              <a:ext uri="{FF2B5EF4-FFF2-40B4-BE49-F238E27FC236}">
                <a16:creationId xmlns:a16="http://schemas.microsoft.com/office/drawing/2014/main" id="{5E50C58C-0A78-BF94-3244-DA8076AE3F42}"/>
              </a:ext>
            </a:extLst>
          </p:cNvPr>
          <p:cNvPicPr>
            <a:picLocks noChangeAspect="1"/>
          </p:cNvPicPr>
          <p:nvPr/>
        </p:nvPicPr>
        <p:blipFill>
          <a:blip r:embed="rId5"/>
          <a:stretch>
            <a:fillRect/>
          </a:stretch>
        </p:blipFill>
        <p:spPr>
          <a:xfrm>
            <a:off x="6599128" y="2949700"/>
            <a:ext cx="2702899" cy="2719819"/>
          </a:xfrm>
          <a:prstGeom prst="rect">
            <a:avLst/>
          </a:prstGeom>
        </p:spPr>
      </p:pic>
      <p:cxnSp>
        <p:nvCxnSpPr>
          <p:cNvPr id="33" name="Connector: Elbow 32">
            <a:extLst>
              <a:ext uri="{FF2B5EF4-FFF2-40B4-BE49-F238E27FC236}">
                <a16:creationId xmlns:a16="http://schemas.microsoft.com/office/drawing/2014/main" id="{920099CD-A906-8DB7-5DCF-1AF417351C8F}"/>
              </a:ext>
            </a:extLst>
          </p:cNvPr>
          <p:cNvCxnSpPr>
            <a:cxnSpLocks/>
          </p:cNvCxnSpPr>
          <p:nvPr/>
        </p:nvCxnSpPr>
        <p:spPr>
          <a:xfrm>
            <a:off x="6426200" y="2133600"/>
            <a:ext cx="771309" cy="596568"/>
          </a:xfrm>
          <a:prstGeom prst="bentConnector3">
            <a:avLst>
              <a:gd name="adj1" fmla="val 2147"/>
            </a:avLst>
          </a:prstGeom>
          <a:ln w="3175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30048B59-BF2A-DB66-DA1A-9A11CE41E504}"/>
              </a:ext>
            </a:extLst>
          </p:cNvPr>
          <p:cNvCxnSpPr>
            <a:cxnSpLocks/>
          </p:cNvCxnSpPr>
          <p:nvPr/>
        </p:nvCxnSpPr>
        <p:spPr>
          <a:xfrm>
            <a:off x="6703775" y="2160750"/>
            <a:ext cx="493734" cy="232709"/>
          </a:xfrm>
          <a:prstGeom prst="bentConnector3">
            <a:avLst>
              <a:gd name="adj1" fmla="val 3379"/>
            </a:avLst>
          </a:prstGeom>
          <a:ln w="3175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382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2310-6464-26BE-F28E-5203B5C09F59}"/>
              </a:ext>
            </a:extLst>
          </p:cNvPr>
          <p:cNvSpPr>
            <a:spLocks noGrp="1"/>
          </p:cNvSpPr>
          <p:nvPr>
            <p:ph type="title"/>
          </p:nvPr>
        </p:nvSpPr>
        <p:spPr/>
        <p:txBody>
          <a:bodyPr/>
          <a:lstStyle/>
          <a:p>
            <a:r>
              <a:rPr lang="en-US" dirty="0"/>
              <a:t>How good is the simulation?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B848B7-8B62-4D02-4CD7-377A77CAB37E}"/>
                  </a:ext>
                </a:extLst>
              </p:cNvPr>
              <p:cNvSpPr>
                <a:spLocks noGrp="1"/>
              </p:cNvSpPr>
              <p:nvPr>
                <p:ph idx="1"/>
              </p:nvPr>
            </p:nvSpPr>
            <p:spPr>
              <a:xfrm>
                <a:off x="838200" y="1095830"/>
                <a:ext cx="10515600" cy="5762170"/>
              </a:xfrm>
            </p:spPr>
            <p:txBody>
              <a:bodyPr>
                <a:normAutofit fontScale="92500" lnSpcReduction="10000"/>
              </a:bodyPr>
              <a:lstStyle/>
              <a:p>
                <a:pPr>
                  <a:buFont typeface="Wingdings" panose="05000000000000000000" pitchFamily="2" charset="2"/>
                  <a:buChar char="§"/>
                </a:pPr>
                <a:r>
                  <a:rPr lang="en-US" dirty="0"/>
                  <a:t>Measuring </a:t>
                </a:r>
                <a:r>
                  <a:rPr lang="en-US" b="1" dirty="0"/>
                  <a:t>Goodness-of-Fit</a:t>
                </a:r>
                <a:r>
                  <a:rPr lang="en-US" dirty="0"/>
                  <a:t>:</a:t>
                </a:r>
              </a:p>
              <a:p>
                <a:pPr lvl="1"/>
                <a:r>
                  <a:rPr lang="en-US" dirty="0"/>
                  <a:t>We can study margins </a:t>
                </a:r>
                <a:r>
                  <a:rPr lang="en-US" b="1" dirty="0"/>
                  <a:t>separately</a:t>
                </a:r>
                <a:r>
                  <a:rPr lang="en-US" dirty="0"/>
                  <a:t> from the copulas</a:t>
                </a:r>
              </a:p>
              <a:p>
                <a:pPr lvl="1"/>
                <a:r>
                  <a:rPr lang="en-US" dirty="0"/>
                  <a:t>Ideally we would compute: </a:t>
                </a:r>
                <a14:m>
                  <m:oMath xmlns:m="http://schemas.openxmlformats.org/officeDocument/2006/math">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solidFill>
                              <a:srgbClr val="FF0000"/>
                            </a:solidFill>
                            <a:latin typeface="Cambria Math" panose="02040503050406030204" pitchFamily="18" charset="0"/>
                          </a:rPr>
                          <m:t>similarity</m:t>
                        </m:r>
                        <m:r>
                          <a:rPr lang="en-US" b="0" i="1" smtClean="0">
                            <a:latin typeface="Cambria Math" panose="02040503050406030204" pitchFamily="18" charset="0"/>
                          </a:rPr>
                          <m:t>(</m:t>
                        </m:r>
                        <m:r>
                          <a:rPr lang="en-US" b="0" i="1" smtClean="0">
                            <a:solidFill>
                              <a:srgbClr val="0000FF"/>
                            </a:solidFill>
                            <a:latin typeface="Cambria Math" panose="02040503050406030204" pitchFamily="18" charset="0"/>
                          </a:rPr>
                          <m:t>𝐹</m:t>
                        </m:r>
                      </m:e>
                      <m:sup>
                        <m:r>
                          <a:rPr lang="en-US" b="0" i="1" smtClean="0">
                            <a:solidFill>
                              <a:srgbClr val="0000FF"/>
                            </a:solidFill>
                            <a:latin typeface="Cambria Math" panose="02040503050406030204" pitchFamily="18" charset="0"/>
                          </a:rPr>
                          <m:t>∗</m:t>
                        </m:r>
                      </m:sup>
                    </m:sSup>
                    <m:r>
                      <a:rPr lang="en-US" b="0" i="1" smtClean="0">
                        <a:latin typeface="Cambria Math" panose="02040503050406030204" pitchFamily="18" charset="0"/>
                      </a:rPr>
                      <m:t>, </m:t>
                    </m:r>
                    <m:r>
                      <a:rPr lang="en-US" b="0" i="1" smtClean="0">
                        <a:solidFill>
                          <a:srgbClr val="008000"/>
                        </a:solidFill>
                        <a:latin typeface="Cambria Math" panose="02040503050406030204" pitchFamily="18" charset="0"/>
                      </a:rPr>
                      <m:t>𝐹</m:t>
                    </m:r>
                    <m:r>
                      <a:rPr lang="en-US" b="0" i="1" smtClean="0">
                        <a:latin typeface="Cambria Math" panose="02040503050406030204" pitchFamily="18" charset="0"/>
                      </a:rPr>
                      <m:t>)</m:t>
                    </m:r>
                  </m:oMath>
                </a14:m>
                <a:r>
                  <a:rPr lang="en-US" dirty="0"/>
                  <a:t>  </a:t>
                </a:r>
                <a:br>
                  <a:rPr lang="en-US" dirty="0"/>
                </a:br>
                <a:br>
                  <a:rPr lang="en-US" dirty="0"/>
                </a:br>
                <a:br>
                  <a:rPr lang="en-US" dirty="0"/>
                </a:br>
                <a:endParaRPr lang="en-US" dirty="0"/>
              </a:p>
              <a:p>
                <a:pPr lvl="1"/>
                <a:r>
                  <a:rPr lang="en-US" dirty="0"/>
                  <a:t>In example:                                        </a:t>
                </a:r>
                <a:r>
                  <a:rPr lang="en-US" i="1" dirty="0"/>
                  <a:t>or</a:t>
                </a:r>
                <a:br>
                  <a:rPr lang="en-US" dirty="0"/>
                </a:br>
                <a:br>
                  <a:rPr lang="en-US" dirty="0"/>
                </a:br>
                <a:br>
                  <a:rPr lang="en-US" dirty="0"/>
                </a:br>
                <a:br>
                  <a:rPr lang="en-US" dirty="0"/>
                </a:br>
                <a:br>
                  <a:rPr lang="en-US" dirty="0"/>
                </a:br>
                <a:br>
                  <a:rPr lang="en-US" dirty="0"/>
                </a:br>
                <a:br>
                  <a:rPr lang="en-US" dirty="0"/>
                </a:br>
                <a:br>
                  <a:rPr lang="en-US" dirty="0"/>
                </a:br>
                <a:endParaRPr lang="en-US" dirty="0"/>
              </a:p>
              <a:p>
                <a:pPr marL="457200" lvl="1" indent="0">
                  <a:buNone/>
                </a:pPr>
                <a:endParaRPr lang="en-US" dirty="0"/>
              </a:p>
              <a:p>
                <a:pPr lvl="1"/>
                <a:r>
                  <a:rPr lang="en-US" dirty="0"/>
                  <a:t>Goodness-of-Fit = </a:t>
                </a:r>
                <a14:m>
                  <m:oMath xmlns:m="http://schemas.openxmlformats.org/officeDocument/2006/math">
                    <m:sSup>
                      <m:sSupPr>
                        <m:ctrlPr>
                          <a:rPr lang="en-US" b="0" i="1" smtClean="0">
                            <a:latin typeface="Cambria Math" panose="02040503050406030204" pitchFamily="18" charset="0"/>
                          </a:rPr>
                        </m:ctrlPr>
                      </m:sSupPr>
                      <m:e>
                        <m:r>
                          <a:rPr lang="en-US" b="0" i="0" smtClean="0">
                            <a:solidFill>
                              <a:srgbClr val="FF0000"/>
                            </a:solidFill>
                            <a:latin typeface="Cambria Math" panose="02040503050406030204" pitchFamily="18" charset="0"/>
                          </a:rPr>
                          <m:t>−</m:t>
                        </m:r>
                        <m:r>
                          <m:rPr>
                            <m:sty m:val="p"/>
                          </m:rPr>
                          <a:rPr lang="el-GR" b="0" i="0" smtClean="0">
                            <a:solidFill>
                              <a:srgbClr val="FF0000"/>
                            </a:solidFill>
                            <a:latin typeface="Cambria Math" panose="02040503050406030204" pitchFamily="18" charset="0"/>
                          </a:rPr>
                          <m:t>Δ</m:t>
                        </m:r>
                        <m:r>
                          <a:rPr lang="en-US" b="0" i="1" smtClean="0">
                            <a:latin typeface="Cambria Math" panose="02040503050406030204" pitchFamily="18" charset="0"/>
                          </a:rPr>
                          <m:t>(</m:t>
                        </m:r>
                        <m:r>
                          <a:rPr lang="en-US" b="0" i="1" smtClean="0">
                            <a:solidFill>
                              <a:srgbClr val="0000FF"/>
                            </a:solidFill>
                            <a:latin typeface="Cambria Math" panose="02040503050406030204" pitchFamily="18" charset="0"/>
                          </a:rPr>
                          <m:t>𝐹</m:t>
                        </m:r>
                      </m:e>
                      <m:sup>
                        <m:r>
                          <a:rPr lang="en-US" b="0" i="1" smtClean="0">
                            <a:solidFill>
                              <a:srgbClr val="0000FF"/>
                            </a:solidFill>
                            <a:latin typeface="Cambria Math" panose="02040503050406030204" pitchFamily="18" charset="0"/>
                          </a:rPr>
                          <m:t>∗</m:t>
                        </m:r>
                      </m:sup>
                    </m:sSup>
                    <m:r>
                      <a:rPr lang="en-US" b="0" i="1" smtClean="0">
                        <a:latin typeface="Cambria Math" panose="02040503050406030204" pitchFamily="18" charset="0"/>
                      </a:rPr>
                      <m:t>, </m:t>
                    </m:r>
                    <m:r>
                      <a:rPr lang="en-US" b="0" i="1" smtClean="0">
                        <a:solidFill>
                          <a:srgbClr val="008000"/>
                        </a:solidFill>
                        <a:latin typeface="Cambria Math" panose="02040503050406030204" pitchFamily="18" charset="0"/>
                      </a:rPr>
                      <m:t>𝐹</m:t>
                    </m:r>
                    <m:r>
                      <a:rPr lang="en-US" b="0" i="1" smtClean="0">
                        <a:latin typeface="Cambria Math" panose="02040503050406030204" pitchFamily="18" charset="0"/>
                      </a:rPr>
                      <m:t>)</m:t>
                    </m:r>
                  </m:oMath>
                </a14:m>
                <a:r>
                  <a:rPr lang="en-US" dirty="0"/>
                  <a:t> </a:t>
                </a:r>
              </a:p>
              <a:p>
                <a:pPr lvl="1"/>
                <a:r>
                  <a:rPr lang="en-US" dirty="0"/>
                  <a:t>However, </a:t>
                </a:r>
                <a:r>
                  <a:rPr lang="en-US" i="1" dirty="0"/>
                  <a:t>true</a:t>
                </a:r>
                <a:r>
                  <a:rPr lang="en-US" dirty="0"/>
                  <a:t> distribution is </a:t>
                </a:r>
                <a:r>
                  <a:rPr lang="en-US" b="1" dirty="0"/>
                  <a:t>unknown</a:t>
                </a:r>
                <a:r>
                  <a:rPr lang="en-US" dirty="0"/>
                  <a:t>…</a:t>
                </a:r>
              </a:p>
              <a:p>
                <a:pPr lvl="2"/>
                <a:r>
                  <a:rPr lang="en-US" dirty="0"/>
                  <a:t>For this reason, we utilize the </a:t>
                </a:r>
                <a:r>
                  <a:rPr lang="en-US" i="1" dirty="0"/>
                  <a:t>split-half</a:t>
                </a:r>
                <a:r>
                  <a:rPr lang="en-US" dirty="0"/>
                  <a:t> approach</a:t>
                </a:r>
              </a:p>
            </p:txBody>
          </p:sp>
        </mc:Choice>
        <mc:Fallback xmlns="">
          <p:sp>
            <p:nvSpPr>
              <p:cNvPr id="3" name="Content Placeholder 2">
                <a:extLst>
                  <a:ext uri="{FF2B5EF4-FFF2-40B4-BE49-F238E27FC236}">
                    <a16:creationId xmlns:a16="http://schemas.microsoft.com/office/drawing/2014/main" id="{07B848B7-8B62-4D02-4CD7-377A77CAB37E}"/>
                  </a:ext>
                </a:extLst>
              </p:cNvPr>
              <p:cNvSpPr>
                <a:spLocks noGrp="1" noRot="1" noChangeAspect="1" noMove="1" noResize="1" noEditPoints="1" noAdjustHandles="1" noChangeArrowheads="1" noChangeShapeType="1" noTextEdit="1"/>
              </p:cNvSpPr>
              <p:nvPr>
                <p:ph idx="1"/>
              </p:nvPr>
            </p:nvSpPr>
            <p:spPr>
              <a:xfrm>
                <a:off x="838200" y="1095830"/>
                <a:ext cx="10515600" cy="5762170"/>
              </a:xfrm>
              <a:blipFill>
                <a:blip r:embed="rId3"/>
                <a:stretch>
                  <a:fillRect l="-928" t="-232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A2324FE-D1A4-2095-7512-15E1E41AB64F}"/>
              </a:ext>
            </a:extLst>
          </p:cNvPr>
          <p:cNvSpPr txBox="1"/>
          <p:nvPr/>
        </p:nvSpPr>
        <p:spPr>
          <a:xfrm>
            <a:off x="7077906" y="2503980"/>
            <a:ext cx="1219200" cy="400110"/>
          </a:xfrm>
          <a:prstGeom prst="rect">
            <a:avLst/>
          </a:prstGeom>
          <a:noFill/>
        </p:spPr>
        <p:txBody>
          <a:bodyPr wrap="square" rtlCol="0">
            <a:spAutoFit/>
          </a:bodyPr>
          <a:lstStyle/>
          <a:p>
            <a:r>
              <a:rPr lang="en-US" sz="2000" dirty="0">
                <a:solidFill>
                  <a:srgbClr val="0000FF"/>
                </a:solidFill>
              </a:rPr>
              <a:t> model</a:t>
            </a:r>
          </a:p>
        </p:txBody>
      </p:sp>
      <p:sp>
        <p:nvSpPr>
          <p:cNvPr id="5" name="TextBox 4">
            <a:extLst>
              <a:ext uri="{FF2B5EF4-FFF2-40B4-BE49-F238E27FC236}">
                <a16:creationId xmlns:a16="http://schemas.microsoft.com/office/drawing/2014/main" id="{54577A30-D5D5-B36D-CFA2-222D761610E3}"/>
              </a:ext>
            </a:extLst>
          </p:cNvPr>
          <p:cNvSpPr txBox="1"/>
          <p:nvPr/>
        </p:nvSpPr>
        <p:spPr>
          <a:xfrm>
            <a:off x="7077906" y="2193404"/>
            <a:ext cx="2635726" cy="400110"/>
          </a:xfrm>
          <a:prstGeom prst="rect">
            <a:avLst/>
          </a:prstGeom>
          <a:noFill/>
        </p:spPr>
        <p:txBody>
          <a:bodyPr wrap="square" rtlCol="0">
            <a:spAutoFit/>
          </a:bodyPr>
          <a:lstStyle/>
          <a:p>
            <a:r>
              <a:rPr lang="en-US" sz="2000" i="1" dirty="0">
                <a:solidFill>
                  <a:srgbClr val="008000"/>
                </a:solidFill>
              </a:rPr>
              <a:t> true</a:t>
            </a:r>
            <a:r>
              <a:rPr lang="en-US" sz="2000" dirty="0">
                <a:solidFill>
                  <a:srgbClr val="008000"/>
                </a:solidFill>
              </a:rPr>
              <a:t> distribution</a:t>
            </a:r>
          </a:p>
        </p:txBody>
      </p:sp>
      <p:pic>
        <p:nvPicPr>
          <p:cNvPr id="29" name="Picture 28">
            <a:extLst>
              <a:ext uri="{FF2B5EF4-FFF2-40B4-BE49-F238E27FC236}">
                <a16:creationId xmlns:a16="http://schemas.microsoft.com/office/drawing/2014/main" id="{445EB0DC-E705-CDF0-D78C-C04CB3F2D628}"/>
              </a:ext>
            </a:extLst>
          </p:cNvPr>
          <p:cNvPicPr>
            <a:picLocks noChangeAspect="1"/>
          </p:cNvPicPr>
          <p:nvPr/>
        </p:nvPicPr>
        <p:blipFill>
          <a:blip r:embed="rId4"/>
          <a:stretch>
            <a:fillRect/>
          </a:stretch>
        </p:blipFill>
        <p:spPr>
          <a:xfrm>
            <a:off x="3244716" y="2949700"/>
            <a:ext cx="2702898" cy="2673335"/>
          </a:xfrm>
          <a:prstGeom prst="rect">
            <a:avLst/>
          </a:prstGeom>
        </p:spPr>
      </p:pic>
      <p:pic>
        <p:nvPicPr>
          <p:cNvPr id="31" name="Picture 30">
            <a:extLst>
              <a:ext uri="{FF2B5EF4-FFF2-40B4-BE49-F238E27FC236}">
                <a16:creationId xmlns:a16="http://schemas.microsoft.com/office/drawing/2014/main" id="{5E50C58C-0A78-BF94-3244-DA8076AE3F42}"/>
              </a:ext>
            </a:extLst>
          </p:cNvPr>
          <p:cNvPicPr>
            <a:picLocks noChangeAspect="1"/>
          </p:cNvPicPr>
          <p:nvPr/>
        </p:nvPicPr>
        <p:blipFill>
          <a:blip r:embed="rId5"/>
          <a:stretch>
            <a:fillRect/>
          </a:stretch>
        </p:blipFill>
        <p:spPr>
          <a:xfrm>
            <a:off x="6599128" y="2949700"/>
            <a:ext cx="2702899" cy="2719819"/>
          </a:xfrm>
          <a:prstGeom prst="rect">
            <a:avLst/>
          </a:prstGeom>
        </p:spPr>
      </p:pic>
      <p:cxnSp>
        <p:nvCxnSpPr>
          <p:cNvPr id="33" name="Connector: Elbow 32">
            <a:extLst>
              <a:ext uri="{FF2B5EF4-FFF2-40B4-BE49-F238E27FC236}">
                <a16:creationId xmlns:a16="http://schemas.microsoft.com/office/drawing/2014/main" id="{920099CD-A906-8DB7-5DCF-1AF417351C8F}"/>
              </a:ext>
            </a:extLst>
          </p:cNvPr>
          <p:cNvCxnSpPr>
            <a:cxnSpLocks/>
          </p:cNvCxnSpPr>
          <p:nvPr/>
        </p:nvCxnSpPr>
        <p:spPr>
          <a:xfrm>
            <a:off x="6426200" y="2133600"/>
            <a:ext cx="771309" cy="596568"/>
          </a:xfrm>
          <a:prstGeom prst="bentConnector3">
            <a:avLst>
              <a:gd name="adj1" fmla="val 2147"/>
            </a:avLst>
          </a:prstGeom>
          <a:ln w="3175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30048B59-BF2A-DB66-DA1A-9A11CE41E504}"/>
              </a:ext>
            </a:extLst>
          </p:cNvPr>
          <p:cNvCxnSpPr>
            <a:cxnSpLocks/>
          </p:cNvCxnSpPr>
          <p:nvPr/>
        </p:nvCxnSpPr>
        <p:spPr>
          <a:xfrm>
            <a:off x="6703775" y="2160750"/>
            <a:ext cx="493734" cy="232709"/>
          </a:xfrm>
          <a:prstGeom prst="bentConnector3">
            <a:avLst>
              <a:gd name="adj1" fmla="val 3379"/>
            </a:avLst>
          </a:prstGeom>
          <a:ln w="3175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759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174A-7823-87C5-39FC-A68A94D5B752}"/>
              </a:ext>
            </a:extLst>
          </p:cNvPr>
          <p:cNvSpPr>
            <a:spLocks noGrp="1"/>
          </p:cNvSpPr>
          <p:nvPr>
            <p:ph type="title"/>
          </p:nvPr>
        </p:nvSpPr>
        <p:spPr/>
        <p:txBody>
          <a:bodyPr>
            <a:normAutofit/>
          </a:bodyPr>
          <a:lstStyle/>
          <a:p>
            <a:r>
              <a:rPr lang="en-US" dirty="0"/>
              <a:t>The Split-Half Approach</a:t>
            </a:r>
          </a:p>
        </p:txBody>
      </p:sp>
      <p:sp>
        <p:nvSpPr>
          <p:cNvPr id="129" name="Google Shape;60;p14">
            <a:extLst>
              <a:ext uri="{FF2B5EF4-FFF2-40B4-BE49-F238E27FC236}">
                <a16:creationId xmlns:a16="http://schemas.microsoft.com/office/drawing/2014/main" id="{103973C2-BE27-DC3F-50B2-6E1C717F21FB}"/>
              </a:ext>
            </a:extLst>
          </p:cNvPr>
          <p:cNvSpPr txBox="1"/>
          <p:nvPr/>
        </p:nvSpPr>
        <p:spPr>
          <a:xfrm>
            <a:off x="2535902" y="2651320"/>
            <a:ext cx="1666547" cy="498578"/>
          </a:xfrm>
          <a:prstGeom prst="rect">
            <a:avLst/>
          </a:prstGeom>
          <a:noFill/>
          <a:ln>
            <a:noFill/>
          </a:ln>
        </p:spPr>
        <p:txBody>
          <a:bodyPr spcFirstLastPara="1" wrap="square" lIns="109718" tIns="109718" rIns="109718" bIns="109718" anchor="t" anchorCtr="0">
            <a:spAutoFit/>
          </a:bodyPr>
          <a:lstStyle/>
          <a:p>
            <a:r>
              <a:rPr lang="en" dirty="0">
                <a:latin typeface="+mj-lt"/>
              </a:rPr>
              <a:t>scores</a:t>
            </a:r>
            <a:endParaRPr b="1" dirty="0">
              <a:latin typeface="+mj-lt"/>
            </a:endParaRPr>
          </a:p>
        </p:txBody>
      </p:sp>
      <p:sp>
        <p:nvSpPr>
          <p:cNvPr id="130" name="Google Shape;62;p14">
            <a:extLst>
              <a:ext uri="{FF2B5EF4-FFF2-40B4-BE49-F238E27FC236}">
                <a16:creationId xmlns:a16="http://schemas.microsoft.com/office/drawing/2014/main" id="{AC8E5B71-DCA7-D9BD-16C9-8603F1AE5DB3}"/>
              </a:ext>
            </a:extLst>
          </p:cNvPr>
          <p:cNvSpPr txBox="1"/>
          <p:nvPr/>
        </p:nvSpPr>
        <p:spPr>
          <a:xfrm>
            <a:off x="4232892" y="4786912"/>
            <a:ext cx="1548750" cy="498578"/>
          </a:xfrm>
          <a:prstGeom prst="rect">
            <a:avLst/>
          </a:prstGeom>
          <a:noFill/>
          <a:ln>
            <a:noFill/>
          </a:ln>
        </p:spPr>
        <p:txBody>
          <a:bodyPr spcFirstLastPara="1" wrap="square" lIns="109718" tIns="109718" rIns="109718" bIns="109718" anchor="t" anchorCtr="0">
            <a:spAutoFit/>
          </a:bodyPr>
          <a:lstStyle/>
          <a:p>
            <a:r>
              <a:rPr lang="en-US" dirty="0">
                <a:solidFill>
                  <a:srgbClr val="008000"/>
                </a:solidFill>
                <a:latin typeface="+mj-lt"/>
              </a:rPr>
              <a:t>“population”</a:t>
            </a:r>
            <a:endParaRPr b="1" dirty="0">
              <a:solidFill>
                <a:srgbClr val="008000"/>
              </a:solidFill>
              <a:latin typeface="+mj-lt"/>
            </a:endParaRPr>
          </a:p>
        </p:txBody>
      </p:sp>
      <p:sp>
        <p:nvSpPr>
          <p:cNvPr id="131" name="Google Shape;64;p14">
            <a:extLst>
              <a:ext uri="{FF2B5EF4-FFF2-40B4-BE49-F238E27FC236}">
                <a16:creationId xmlns:a16="http://schemas.microsoft.com/office/drawing/2014/main" id="{681B3244-434C-4734-DEF3-2C3ED7EA55DB}"/>
              </a:ext>
            </a:extLst>
          </p:cNvPr>
          <p:cNvSpPr txBox="1"/>
          <p:nvPr/>
        </p:nvSpPr>
        <p:spPr>
          <a:xfrm>
            <a:off x="4391402" y="2651320"/>
            <a:ext cx="1666547" cy="498578"/>
          </a:xfrm>
          <a:prstGeom prst="rect">
            <a:avLst/>
          </a:prstGeom>
          <a:noFill/>
          <a:ln>
            <a:noFill/>
          </a:ln>
        </p:spPr>
        <p:txBody>
          <a:bodyPr spcFirstLastPara="1" wrap="square" lIns="109718" tIns="109718" rIns="109718" bIns="109718" anchor="t" anchorCtr="0">
            <a:spAutoFit/>
          </a:bodyPr>
          <a:lstStyle/>
          <a:p>
            <a:r>
              <a:rPr lang="en-US" dirty="0">
                <a:solidFill>
                  <a:srgbClr val="0000FF"/>
                </a:solidFill>
                <a:latin typeface="+mj-lt"/>
              </a:rPr>
              <a:t>“sample”</a:t>
            </a:r>
            <a:endParaRPr b="1" dirty="0">
              <a:solidFill>
                <a:srgbClr val="0000FF"/>
              </a:solidFill>
              <a:latin typeface="+mj-lt"/>
            </a:endParaRPr>
          </a:p>
        </p:txBody>
      </p:sp>
      <p:cxnSp>
        <p:nvCxnSpPr>
          <p:cNvPr id="133" name="Google Shape;70;p14">
            <a:extLst>
              <a:ext uri="{FF2B5EF4-FFF2-40B4-BE49-F238E27FC236}">
                <a16:creationId xmlns:a16="http://schemas.microsoft.com/office/drawing/2014/main" id="{EF6FCEAC-4FBC-C1F1-8770-041507FA8330}"/>
              </a:ext>
            </a:extLst>
          </p:cNvPr>
          <p:cNvCxnSpPr>
            <a:cxnSpLocks/>
          </p:cNvCxnSpPr>
          <p:nvPr/>
        </p:nvCxnSpPr>
        <p:spPr>
          <a:xfrm rot="10800000" flipH="1">
            <a:off x="3271407" y="2975424"/>
            <a:ext cx="1020666" cy="993304"/>
          </a:xfrm>
          <a:prstGeom prst="curvedConnector3">
            <a:avLst>
              <a:gd name="adj1" fmla="val 50000"/>
            </a:avLst>
          </a:prstGeom>
          <a:noFill/>
          <a:ln w="12700" cap="flat" cmpd="sng">
            <a:solidFill>
              <a:srgbClr val="000000"/>
            </a:solidFill>
            <a:prstDash val="dash"/>
            <a:round/>
            <a:headEnd type="none" w="med" len="med"/>
            <a:tailEnd type="triangle" w="med" len="med"/>
          </a:ln>
        </p:spPr>
      </p:cxnSp>
      <p:cxnSp>
        <p:nvCxnSpPr>
          <p:cNvPr id="134" name="Google Shape;71;p14">
            <a:extLst>
              <a:ext uri="{FF2B5EF4-FFF2-40B4-BE49-F238E27FC236}">
                <a16:creationId xmlns:a16="http://schemas.microsoft.com/office/drawing/2014/main" id="{70819EE5-6606-0C55-2161-6D11D8A52C12}"/>
              </a:ext>
            </a:extLst>
          </p:cNvPr>
          <p:cNvCxnSpPr>
            <a:cxnSpLocks/>
          </p:cNvCxnSpPr>
          <p:nvPr/>
        </p:nvCxnSpPr>
        <p:spPr>
          <a:xfrm>
            <a:off x="3271407" y="3967995"/>
            <a:ext cx="1020666" cy="993304"/>
          </a:xfrm>
          <a:prstGeom prst="curvedConnector3">
            <a:avLst>
              <a:gd name="adj1" fmla="val 50000"/>
            </a:avLst>
          </a:prstGeom>
          <a:noFill/>
          <a:ln w="12700" cap="flat" cmpd="sng">
            <a:solidFill>
              <a:srgbClr val="000000"/>
            </a:solidFill>
            <a:prstDash val="dash"/>
            <a:round/>
            <a:headEnd type="none" w="med" len="med"/>
            <a:tailEnd type="triangle" w="med" len="med"/>
          </a:ln>
        </p:spPr>
      </p:cxnSp>
      <p:sp>
        <p:nvSpPr>
          <p:cNvPr id="135" name="Google Shape;72;p14">
            <a:extLst>
              <a:ext uri="{FF2B5EF4-FFF2-40B4-BE49-F238E27FC236}">
                <a16:creationId xmlns:a16="http://schemas.microsoft.com/office/drawing/2014/main" id="{BBB3CDC0-4842-3F5D-0450-96DB85AEFF05}"/>
              </a:ext>
            </a:extLst>
          </p:cNvPr>
          <p:cNvSpPr txBox="1"/>
          <p:nvPr/>
        </p:nvSpPr>
        <p:spPr>
          <a:xfrm>
            <a:off x="3510318" y="3700893"/>
            <a:ext cx="1504537" cy="498578"/>
          </a:xfrm>
          <a:prstGeom prst="rect">
            <a:avLst/>
          </a:prstGeom>
          <a:noFill/>
          <a:ln>
            <a:noFill/>
          </a:ln>
        </p:spPr>
        <p:txBody>
          <a:bodyPr spcFirstLastPara="1" wrap="square" lIns="109718" tIns="109718" rIns="109718" bIns="109718" anchor="t" anchorCtr="0">
            <a:spAutoFit/>
          </a:bodyPr>
          <a:lstStyle/>
          <a:p>
            <a:r>
              <a:rPr lang="en" i="1" dirty="0">
                <a:latin typeface="+mj-lt"/>
              </a:rPr>
              <a:t>split-half</a:t>
            </a:r>
            <a:endParaRPr i="1" dirty="0">
              <a:latin typeface="+mj-lt"/>
            </a:endParaRPr>
          </a:p>
        </p:txBody>
      </p:sp>
      <mc:AlternateContent xmlns:mc="http://schemas.openxmlformats.org/markup-compatibility/2006" xmlns:a14="http://schemas.microsoft.com/office/drawing/2010/main">
        <mc:Choice Requires="a14">
          <p:graphicFrame>
            <p:nvGraphicFramePr>
              <p:cNvPr id="147" name="Table 146">
                <a:extLst>
                  <a:ext uri="{FF2B5EF4-FFF2-40B4-BE49-F238E27FC236}">
                    <a16:creationId xmlns:a16="http://schemas.microsoft.com/office/drawing/2014/main" id="{389DA290-7A9C-7420-304C-A7C575B7202D}"/>
                  </a:ext>
                </a:extLst>
              </p:cNvPr>
              <p:cNvGraphicFramePr>
                <a:graphicFrameLocks noGrp="1"/>
              </p:cNvGraphicFramePr>
              <p:nvPr>
                <p:extLst>
                  <p:ext uri="{D42A27DB-BD31-4B8C-83A1-F6EECF244321}">
                    <p14:modId xmlns:p14="http://schemas.microsoft.com/office/powerpoint/2010/main" val="4020411671"/>
                  </p:ext>
                </p:extLst>
              </p:nvPr>
            </p:nvGraphicFramePr>
            <p:xfrm>
              <a:off x="2766384" y="3059293"/>
              <a:ext cx="432057" cy="1863344"/>
            </p:xfrm>
            <a:graphic>
              <a:graphicData uri="http://schemas.openxmlformats.org/drawingml/2006/table">
                <a:tbl>
                  <a:tblPr>
                    <a:noFill/>
                  </a:tblPr>
                  <a:tblGrid>
                    <a:gridCol w="432057">
                      <a:extLst>
                        <a:ext uri="{9D8B030D-6E8A-4147-A177-3AD203B41FA5}">
                          <a16:colId xmlns:a16="http://schemas.microsoft.com/office/drawing/2014/main" val="3380508079"/>
                        </a:ext>
                      </a:extLst>
                    </a:gridCol>
                  </a:tblGrid>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chemeClr val="tx1"/>
                                        </a:solidFill>
                                        <a:latin typeface="Cambria Math" panose="02040503050406030204" pitchFamily="18" charset="0"/>
                                        <a:ea typeface="Cambria Math" panose="02040503050406030204" pitchFamily="18" charset="0"/>
                                      </a:rPr>
                                    </m:ctrlPr>
                                  </m:sSubPr>
                                  <m:e>
                                    <m:r>
                                      <a:rPr lang="ar-AE" sz="1600" b="0" i="1" smtClean="0">
                                        <a:solidFill>
                                          <a:schemeClr val="tx1"/>
                                        </a:solidFill>
                                        <a:latin typeface="Cambria Math" panose="02040503050406030204" pitchFamily="18" charset="0"/>
                                        <a:ea typeface="Cambria Math" panose="02040503050406030204" pitchFamily="18" charset="0"/>
                                      </a:rPr>
                                      <m:t>𝑆</m:t>
                                    </m:r>
                                  </m:e>
                                  <m:sub>
                                    <m:r>
                                      <a:rPr lang="ar-AE" sz="1600" b="0" i="1" smtClean="0">
                                        <a:solidFill>
                                          <a:schemeClr val="tx1"/>
                                        </a:solidFill>
                                        <a:latin typeface="Cambria Math" panose="02040503050406030204" pitchFamily="18" charset="0"/>
                                        <a:ea typeface="Cambria Math" panose="02040503050406030204" pitchFamily="18" charset="0"/>
                                      </a:rPr>
                                      <m:t>1</m:t>
                                    </m:r>
                                  </m:sub>
                                </m:sSub>
                              </m:oMath>
                            </m:oMathPara>
                          </a14:m>
                          <a:endParaRPr lang="ar-AE"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983160388"/>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chemeClr val="tx1"/>
                                        </a:solidFill>
                                        <a:latin typeface="Cambria Math" panose="02040503050406030204" pitchFamily="18" charset="0"/>
                                        <a:ea typeface="Cambria Math" panose="02040503050406030204" pitchFamily="18" charset="0"/>
                                      </a:rPr>
                                    </m:ctrlPr>
                                  </m:sSubPr>
                                  <m:e>
                                    <m:r>
                                      <a:rPr lang="ar-AE" sz="1600" b="0" i="1" smtClean="0">
                                        <a:solidFill>
                                          <a:schemeClr val="tx1"/>
                                        </a:solidFill>
                                        <a:latin typeface="Cambria Math" panose="02040503050406030204" pitchFamily="18" charset="0"/>
                                        <a:ea typeface="Cambria Math" panose="02040503050406030204" pitchFamily="18" charset="0"/>
                                      </a:rPr>
                                      <m:t>𝑆</m:t>
                                    </m:r>
                                  </m:e>
                                  <m:sub>
                                    <m:r>
                                      <a:rPr lang="ar-AE" sz="1600" b="0" i="1" smtClean="0">
                                        <a:solidFill>
                                          <a:schemeClr val="tx1"/>
                                        </a:solidFill>
                                        <a:latin typeface="Cambria Math" panose="02040503050406030204" pitchFamily="18" charset="0"/>
                                        <a:ea typeface="Cambria Math" panose="02040503050406030204" pitchFamily="18" charset="0"/>
                                      </a:rPr>
                                      <m:t>2</m:t>
                                    </m:r>
                                  </m:sub>
                                </m:sSub>
                              </m:oMath>
                            </m:oMathPara>
                          </a14:m>
                          <a:endParaRPr lang="ar-AE"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797115937"/>
                      </a:ext>
                    </a:extLst>
                  </a:tr>
                  <a:tr h="465836">
                    <a:tc>
                      <a:txBody>
                        <a:bodyPr/>
                        <a:lstStyle/>
                        <a:p>
                          <a:pPr marL="0" lvl="0" indent="0" algn="l" rtl="0">
                            <a:spcBef>
                              <a:spcPts val="0"/>
                            </a:spcBef>
                            <a:spcAft>
                              <a:spcPts val="0"/>
                            </a:spcAft>
                            <a:buNone/>
                          </a:pPr>
                          <a:r>
                            <a:rPr lang="en" sz="1600" dirty="0">
                              <a:solidFill>
                                <a:schemeClr val="tx1"/>
                              </a:solidFill>
                              <a:latin typeface="+mj-lt"/>
                              <a:ea typeface="Cambria Math" panose="02040503050406030204" pitchFamily="18" charset="0"/>
                            </a:rPr>
                            <a:t>…</a:t>
                          </a:r>
                          <a:endParaRPr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141406377"/>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chemeClr val="tx1"/>
                                        </a:solidFill>
                                        <a:latin typeface="Cambria Math" panose="02040503050406030204" pitchFamily="18" charset="0"/>
                                        <a:ea typeface="Cambria Math" panose="02040503050406030204" pitchFamily="18" charset="0"/>
                                      </a:rPr>
                                    </m:ctrlPr>
                                  </m:sSubPr>
                                  <m:e>
                                    <m:r>
                                      <a:rPr lang="ar-AE" sz="1600" b="0" i="1" smtClean="0">
                                        <a:solidFill>
                                          <a:schemeClr val="tx1"/>
                                        </a:solidFill>
                                        <a:latin typeface="Cambria Math" panose="02040503050406030204" pitchFamily="18" charset="0"/>
                                        <a:ea typeface="Cambria Math" panose="02040503050406030204" pitchFamily="18" charset="0"/>
                                      </a:rPr>
                                      <m:t>𝑆</m:t>
                                    </m:r>
                                  </m:e>
                                  <m:sub>
                                    <m:r>
                                      <a:rPr lang="ar-AE" sz="1600" b="0" i="1" smtClean="0">
                                        <a:solidFill>
                                          <a:schemeClr val="tx1"/>
                                        </a:solidFill>
                                        <a:latin typeface="Cambria Math" panose="02040503050406030204" pitchFamily="18" charset="0"/>
                                        <a:ea typeface="Cambria Math" panose="02040503050406030204" pitchFamily="18" charset="0"/>
                                      </a:rPr>
                                      <m:t>50</m:t>
                                    </m:r>
                                  </m:sub>
                                </m:sSub>
                              </m:oMath>
                            </m:oMathPara>
                          </a14:m>
                          <a:endParaRPr lang="ar-AE"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868304890"/>
                      </a:ext>
                    </a:extLst>
                  </a:tr>
                </a:tbl>
              </a:graphicData>
            </a:graphic>
          </p:graphicFrame>
        </mc:Choice>
        <mc:Fallback xmlns="">
          <p:graphicFrame>
            <p:nvGraphicFramePr>
              <p:cNvPr id="147" name="Table 146">
                <a:extLst>
                  <a:ext uri="{FF2B5EF4-FFF2-40B4-BE49-F238E27FC236}">
                    <a16:creationId xmlns:a16="http://schemas.microsoft.com/office/drawing/2014/main" id="{389DA290-7A9C-7420-304C-A7C575B7202D}"/>
                  </a:ext>
                </a:extLst>
              </p:cNvPr>
              <p:cNvGraphicFramePr>
                <a:graphicFrameLocks noGrp="1"/>
              </p:cNvGraphicFramePr>
              <p:nvPr>
                <p:extLst>
                  <p:ext uri="{D42A27DB-BD31-4B8C-83A1-F6EECF244321}">
                    <p14:modId xmlns:p14="http://schemas.microsoft.com/office/powerpoint/2010/main" val="4020411671"/>
                  </p:ext>
                </p:extLst>
              </p:nvPr>
            </p:nvGraphicFramePr>
            <p:xfrm>
              <a:off x="2766384" y="3059293"/>
              <a:ext cx="432057" cy="1863344"/>
            </p:xfrm>
            <a:graphic>
              <a:graphicData uri="http://schemas.openxmlformats.org/drawingml/2006/table">
                <a:tbl>
                  <a:tblPr>
                    <a:noFill/>
                  </a:tblPr>
                  <a:tblGrid>
                    <a:gridCol w="432057">
                      <a:extLst>
                        <a:ext uri="{9D8B030D-6E8A-4147-A177-3AD203B41FA5}">
                          <a16:colId xmlns:a16="http://schemas.microsoft.com/office/drawing/2014/main" val="3380508079"/>
                        </a:ext>
                      </a:extLst>
                    </a:gridCol>
                  </a:tblGrid>
                  <a:tr h="465836">
                    <a:tc>
                      <a:txBody>
                        <a:bodyPr/>
                        <a:lstStyle/>
                        <a:p>
                          <a:endParaRPr lang="en-NL"/>
                        </a:p>
                      </a:txBody>
                      <a:tcPr marL="109718" marR="109718" marT="109718" marB="109718">
                        <a:blipFill>
                          <a:blip r:embed="rId3"/>
                          <a:stretch>
                            <a:fillRect l="-1389" t="-1299" r="-2778" b="-301299"/>
                          </a:stretch>
                        </a:blipFill>
                      </a:tcPr>
                    </a:tc>
                    <a:extLst>
                      <a:ext uri="{0D108BD9-81ED-4DB2-BD59-A6C34878D82A}">
                        <a16:rowId xmlns:a16="http://schemas.microsoft.com/office/drawing/2014/main" val="2983160388"/>
                      </a:ext>
                    </a:extLst>
                  </a:tr>
                  <a:tr h="465836">
                    <a:tc>
                      <a:txBody>
                        <a:bodyPr/>
                        <a:lstStyle/>
                        <a:p>
                          <a:endParaRPr lang="en-NL"/>
                        </a:p>
                      </a:txBody>
                      <a:tcPr marL="109718" marR="109718" marT="109718" marB="109718">
                        <a:blipFill>
                          <a:blip r:embed="rId3"/>
                          <a:stretch>
                            <a:fillRect l="-1389" t="-101299" r="-2778" b="-201299"/>
                          </a:stretch>
                        </a:blipFill>
                      </a:tcPr>
                    </a:tc>
                    <a:extLst>
                      <a:ext uri="{0D108BD9-81ED-4DB2-BD59-A6C34878D82A}">
                        <a16:rowId xmlns:a16="http://schemas.microsoft.com/office/drawing/2014/main" val="2797115937"/>
                      </a:ext>
                    </a:extLst>
                  </a:tr>
                  <a:tr h="465836">
                    <a:tc>
                      <a:txBody>
                        <a:bodyPr/>
                        <a:lstStyle/>
                        <a:p>
                          <a:pPr marL="0" lvl="0" indent="0" algn="l" rtl="0">
                            <a:spcBef>
                              <a:spcPts val="0"/>
                            </a:spcBef>
                            <a:spcAft>
                              <a:spcPts val="0"/>
                            </a:spcAft>
                            <a:buNone/>
                          </a:pPr>
                          <a:r>
                            <a:rPr lang="en" sz="1600" dirty="0">
                              <a:solidFill>
                                <a:schemeClr val="tx1"/>
                              </a:solidFill>
                              <a:latin typeface="+mj-lt"/>
                              <a:ea typeface="Cambria Math" panose="02040503050406030204" pitchFamily="18" charset="0"/>
                            </a:rPr>
                            <a:t>…</a:t>
                          </a:r>
                          <a:endParaRPr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141406377"/>
                      </a:ext>
                    </a:extLst>
                  </a:tr>
                  <a:tr h="465836">
                    <a:tc>
                      <a:txBody>
                        <a:bodyPr/>
                        <a:lstStyle/>
                        <a:p>
                          <a:endParaRPr lang="en-NL"/>
                        </a:p>
                      </a:txBody>
                      <a:tcPr marL="109718" marR="109718" marT="109718" marB="109718">
                        <a:blipFill>
                          <a:blip r:embed="rId3"/>
                          <a:stretch>
                            <a:fillRect l="-1389" t="-300000" r="-2778" b="-2597"/>
                          </a:stretch>
                        </a:blipFill>
                      </a:tcPr>
                    </a:tc>
                    <a:extLst>
                      <a:ext uri="{0D108BD9-81ED-4DB2-BD59-A6C34878D82A}">
                        <a16:rowId xmlns:a16="http://schemas.microsoft.com/office/drawing/2014/main" val="286830489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8" name="Table 147">
                <a:extLst>
                  <a:ext uri="{FF2B5EF4-FFF2-40B4-BE49-F238E27FC236}">
                    <a16:creationId xmlns:a16="http://schemas.microsoft.com/office/drawing/2014/main" id="{600D5A0B-BEE3-2666-FBC0-29D7A325474E}"/>
                  </a:ext>
                </a:extLst>
              </p:cNvPr>
              <p:cNvGraphicFramePr>
                <a:graphicFrameLocks noGrp="1"/>
              </p:cNvGraphicFramePr>
              <p:nvPr>
                <p:extLst>
                  <p:ext uri="{D42A27DB-BD31-4B8C-83A1-F6EECF244321}">
                    <p14:modId xmlns:p14="http://schemas.microsoft.com/office/powerpoint/2010/main" val="2073173657"/>
                  </p:ext>
                </p:extLst>
              </p:nvPr>
            </p:nvGraphicFramePr>
            <p:xfrm>
              <a:off x="5638592" y="1973765"/>
              <a:ext cx="432057" cy="1863344"/>
            </p:xfrm>
            <a:graphic>
              <a:graphicData uri="http://schemas.openxmlformats.org/drawingml/2006/table">
                <a:tbl>
                  <a:tblPr>
                    <a:noFill/>
                  </a:tblPr>
                  <a:tblGrid>
                    <a:gridCol w="432057">
                      <a:extLst>
                        <a:ext uri="{9D8B030D-6E8A-4147-A177-3AD203B41FA5}">
                          <a16:colId xmlns:a16="http://schemas.microsoft.com/office/drawing/2014/main" val="2698807633"/>
                        </a:ext>
                      </a:extLst>
                    </a:gridCol>
                  </a:tblGrid>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solidFill>
                                          <a:srgbClr val="0000FF"/>
                                        </a:solidFill>
                                        <a:latin typeface="Cambria Math" panose="02040503050406030204" pitchFamily="18" charset="0"/>
                                        <a:ea typeface="Cambria Math" panose="02040503050406030204" pitchFamily="18" charset="0"/>
                                      </a:rPr>
                                    </m:ctrlPr>
                                  </m:sSubPr>
                                  <m:e>
                                    <m:r>
                                      <a:rPr lang="en-US" sz="1600" b="0" i="1" smtClean="0">
                                        <a:solidFill>
                                          <a:srgbClr val="0000FF"/>
                                        </a:solidFill>
                                        <a:latin typeface="Cambria Math" panose="02040503050406030204" pitchFamily="18" charset="0"/>
                                        <a:ea typeface="Cambria Math" panose="02040503050406030204" pitchFamily="18" charset="0"/>
                                      </a:rPr>
                                      <m:t>𝑆</m:t>
                                    </m:r>
                                  </m:e>
                                  <m:sub>
                                    <m:r>
                                      <a:rPr lang="en-US" sz="1600" b="0" i="1" smtClean="0">
                                        <a:solidFill>
                                          <a:srgbClr val="0000FF"/>
                                        </a:solidFill>
                                        <a:latin typeface="Cambria Math" panose="02040503050406030204" pitchFamily="18" charset="0"/>
                                        <a:ea typeface="Cambria Math" panose="02040503050406030204" pitchFamily="18" charset="0"/>
                                      </a:rPr>
                                      <m:t>19</m:t>
                                    </m:r>
                                  </m:sub>
                                </m:sSub>
                              </m:oMath>
                            </m:oMathPara>
                          </a14:m>
                          <a:endParaRPr sz="1600" dirty="0">
                            <a:solidFill>
                              <a:srgbClr val="0000FF"/>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728383511"/>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solidFill>
                                          <a:srgbClr val="0000FF"/>
                                        </a:solidFill>
                                        <a:latin typeface="Cambria Math" panose="02040503050406030204" pitchFamily="18" charset="0"/>
                                        <a:ea typeface="Cambria Math" panose="02040503050406030204" pitchFamily="18" charset="0"/>
                                      </a:rPr>
                                    </m:ctrlPr>
                                  </m:sSubPr>
                                  <m:e>
                                    <m:r>
                                      <a:rPr lang="en-US" sz="1600" b="0" i="1" smtClean="0">
                                        <a:solidFill>
                                          <a:srgbClr val="0000FF"/>
                                        </a:solidFill>
                                        <a:latin typeface="Cambria Math" panose="02040503050406030204" pitchFamily="18" charset="0"/>
                                        <a:ea typeface="Cambria Math" panose="02040503050406030204" pitchFamily="18" charset="0"/>
                                      </a:rPr>
                                      <m:t>𝑆</m:t>
                                    </m:r>
                                  </m:e>
                                  <m:sub>
                                    <m:r>
                                      <a:rPr lang="en-US" sz="1600" b="0" i="1" smtClean="0">
                                        <a:solidFill>
                                          <a:srgbClr val="0000FF"/>
                                        </a:solidFill>
                                        <a:latin typeface="Cambria Math" panose="02040503050406030204" pitchFamily="18" charset="0"/>
                                        <a:ea typeface="Cambria Math" panose="02040503050406030204" pitchFamily="18" charset="0"/>
                                      </a:rPr>
                                      <m:t>8</m:t>
                                    </m:r>
                                  </m:sub>
                                </m:sSub>
                              </m:oMath>
                            </m:oMathPara>
                          </a14:m>
                          <a:endParaRPr sz="1600" dirty="0">
                            <a:solidFill>
                              <a:srgbClr val="0000FF"/>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598739573"/>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600" b="0" i="1" smtClean="0">
                                    <a:solidFill>
                                      <a:srgbClr val="0000FF"/>
                                    </a:solidFill>
                                    <a:latin typeface="Cambria Math" panose="02040503050406030204" pitchFamily="18" charset="0"/>
                                    <a:ea typeface="Cambria Math" panose="02040503050406030204" pitchFamily="18" charset="0"/>
                                  </a:rPr>
                                  <m:t>…</m:t>
                                </m:r>
                              </m:oMath>
                            </m:oMathPara>
                          </a14:m>
                          <a:endParaRPr sz="1600" dirty="0">
                            <a:solidFill>
                              <a:srgbClr val="0000FF"/>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3033364719"/>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solidFill>
                                          <a:srgbClr val="0000FF"/>
                                        </a:solidFill>
                                        <a:latin typeface="Cambria Math" panose="02040503050406030204" pitchFamily="18" charset="0"/>
                                        <a:ea typeface="Cambria Math" panose="02040503050406030204" pitchFamily="18" charset="0"/>
                                      </a:rPr>
                                    </m:ctrlPr>
                                  </m:sSubPr>
                                  <m:e>
                                    <m:r>
                                      <a:rPr lang="en-US" sz="1600" b="0" i="1" smtClean="0">
                                        <a:solidFill>
                                          <a:srgbClr val="0000FF"/>
                                        </a:solidFill>
                                        <a:latin typeface="Cambria Math" panose="02040503050406030204" pitchFamily="18" charset="0"/>
                                        <a:ea typeface="Cambria Math" panose="02040503050406030204" pitchFamily="18" charset="0"/>
                                      </a:rPr>
                                      <m:t>𝑆</m:t>
                                    </m:r>
                                  </m:e>
                                  <m:sub>
                                    <m:r>
                                      <a:rPr lang="en-US" sz="1600" b="0" i="1" smtClean="0">
                                        <a:solidFill>
                                          <a:srgbClr val="0000FF"/>
                                        </a:solidFill>
                                        <a:latin typeface="Cambria Math" panose="02040503050406030204" pitchFamily="18" charset="0"/>
                                        <a:ea typeface="Cambria Math" panose="02040503050406030204" pitchFamily="18" charset="0"/>
                                      </a:rPr>
                                      <m:t>37</m:t>
                                    </m:r>
                                  </m:sub>
                                </m:sSub>
                              </m:oMath>
                            </m:oMathPara>
                          </a14:m>
                          <a:endParaRPr sz="1600" dirty="0">
                            <a:solidFill>
                              <a:srgbClr val="0000FF"/>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853584426"/>
                      </a:ext>
                    </a:extLst>
                  </a:tr>
                </a:tbl>
              </a:graphicData>
            </a:graphic>
          </p:graphicFrame>
        </mc:Choice>
        <mc:Fallback xmlns="">
          <p:graphicFrame>
            <p:nvGraphicFramePr>
              <p:cNvPr id="148" name="Table 147">
                <a:extLst>
                  <a:ext uri="{FF2B5EF4-FFF2-40B4-BE49-F238E27FC236}">
                    <a16:creationId xmlns:a16="http://schemas.microsoft.com/office/drawing/2014/main" id="{600D5A0B-BEE3-2666-FBC0-29D7A325474E}"/>
                  </a:ext>
                </a:extLst>
              </p:cNvPr>
              <p:cNvGraphicFramePr>
                <a:graphicFrameLocks noGrp="1"/>
              </p:cNvGraphicFramePr>
              <p:nvPr>
                <p:extLst>
                  <p:ext uri="{D42A27DB-BD31-4B8C-83A1-F6EECF244321}">
                    <p14:modId xmlns:p14="http://schemas.microsoft.com/office/powerpoint/2010/main" val="2073173657"/>
                  </p:ext>
                </p:extLst>
              </p:nvPr>
            </p:nvGraphicFramePr>
            <p:xfrm>
              <a:off x="5638592" y="1973765"/>
              <a:ext cx="432057" cy="1863344"/>
            </p:xfrm>
            <a:graphic>
              <a:graphicData uri="http://schemas.openxmlformats.org/drawingml/2006/table">
                <a:tbl>
                  <a:tblPr>
                    <a:noFill/>
                  </a:tblPr>
                  <a:tblGrid>
                    <a:gridCol w="432057">
                      <a:extLst>
                        <a:ext uri="{9D8B030D-6E8A-4147-A177-3AD203B41FA5}">
                          <a16:colId xmlns:a16="http://schemas.microsoft.com/office/drawing/2014/main" val="2698807633"/>
                        </a:ext>
                      </a:extLst>
                    </a:gridCol>
                  </a:tblGrid>
                  <a:tr h="465836">
                    <a:tc>
                      <a:txBody>
                        <a:bodyPr/>
                        <a:lstStyle/>
                        <a:p>
                          <a:endParaRPr lang="en-NL"/>
                        </a:p>
                      </a:txBody>
                      <a:tcPr marL="109718" marR="109718" marT="109718" marB="109718">
                        <a:blipFill>
                          <a:blip r:embed="rId4"/>
                          <a:stretch>
                            <a:fillRect l="-1389" t="-1299" r="-2778" b="-301299"/>
                          </a:stretch>
                        </a:blipFill>
                      </a:tcPr>
                    </a:tc>
                    <a:extLst>
                      <a:ext uri="{0D108BD9-81ED-4DB2-BD59-A6C34878D82A}">
                        <a16:rowId xmlns:a16="http://schemas.microsoft.com/office/drawing/2014/main" val="728383511"/>
                      </a:ext>
                    </a:extLst>
                  </a:tr>
                  <a:tr h="465836">
                    <a:tc>
                      <a:txBody>
                        <a:bodyPr/>
                        <a:lstStyle/>
                        <a:p>
                          <a:endParaRPr lang="en-NL"/>
                        </a:p>
                      </a:txBody>
                      <a:tcPr marL="109718" marR="109718" marT="109718" marB="109718">
                        <a:blipFill>
                          <a:blip r:embed="rId4"/>
                          <a:stretch>
                            <a:fillRect l="-1389" t="-101299" r="-2778" b="-201299"/>
                          </a:stretch>
                        </a:blipFill>
                      </a:tcPr>
                    </a:tc>
                    <a:extLst>
                      <a:ext uri="{0D108BD9-81ED-4DB2-BD59-A6C34878D82A}">
                        <a16:rowId xmlns:a16="http://schemas.microsoft.com/office/drawing/2014/main" val="598739573"/>
                      </a:ext>
                    </a:extLst>
                  </a:tr>
                  <a:tr h="465836">
                    <a:tc>
                      <a:txBody>
                        <a:bodyPr/>
                        <a:lstStyle/>
                        <a:p>
                          <a:endParaRPr lang="en-NL"/>
                        </a:p>
                      </a:txBody>
                      <a:tcPr marL="109718" marR="109718" marT="109718" marB="109718">
                        <a:blipFill>
                          <a:blip r:embed="rId4"/>
                          <a:stretch>
                            <a:fillRect l="-1389" t="-203947" r="-2778" b="-103947"/>
                          </a:stretch>
                        </a:blipFill>
                      </a:tcPr>
                    </a:tc>
                    <a:extLst>
                      <a:ext uri="{0D108BD9-81ED-4DB2-BD59-A6C34878D82A}">
                        <a16:rowId xmlns:a16="http://schemas.microsoft.com/office/drawing/2014/main" val="3033364719"/>
                      </a:ext>
                    </a:extLst>
                  </a:tr>
                  <a:tr h="465836">
                    <a:tc>
                      <a:txBody>
                        <a:bodyPr/>
                        <a:lstStyle/>
                        <a:p>
                          <a:endParaRPr lang="en-NL"/>
                        </a:p>
                      </a:txBody>
                      <a:tcPr marL="109718" marR="109718" marT="109718" marB="109718">
                        <a:blipFill>
                          <a:blip r:embed="rId4"/>
                          <a:stretch>
                            <a:fillRect l="-1389" t="-300000" r="-2778" b="-2597"/>
                          </a:stretch>
                        </a:blipFill>
                      </a:tcPr>
                    </a:tc>
                    <a:extLst>
                      <a:ext uri="{0D108BD9-81ED-4DB2-BD59-A6C34878D82A}">
                        <a16:rowId xmlns:a16="http://schemas.microsoft.com/office/drawing/2014/main" val="285358442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9" name="Table 148">
                <a:extLst>
                  <a:ext uri="{FF2B5EF4-FFF2-40B4-BE49-F238E27FC236}">
                    <a16:creationId xmlns:a16="http://schemas.microsoft.com/office/drawing/2014/main" id="{9988B9B4-7F7F-FA23-D192-A3B254E1EAF8}"/>
                  </a:ext>
                </a:extLst>
              </p:cNvPr>
              <p:cNvGraphicFramePr>
                <a:graphicFrameLocks noGrp="1"/>
              </p:cNvGraphicFramePr>
              <p:nvPr>
                <p:extLst>
                  <p:ext uri="{D42A27DB-BD31-4B8C-83A1-F6EECF244321}">
                    <p14:modId xmlns:p14="http://schemas.microsoft.com/office/powerpoint/2010/main" val="3978090732"/>
                  </p:ext>
                </p:extLst>
              </p:nvPr>
            </p:nvGraphicFramePr>
            <p:xfrm>
              <a:off x="5641021" y="4144279"/>
              <a:ext cx="432057" cy="1863344"/>
            </p:xfrm>
            <a:graphic>
              <a:graphicData uri="http://schemas.openxmlformats.org/drawingml/2006/table">
                <a:tbl>
                  <a:tblPr>
                    <a:noFill/>
                  </a:tblPr>
                  <a:tblGrid>
                    <a:gridCol w="432057">
                      <a:extLst>
                        <a:ext uri="{9D8B030D-6E8A-4147-A177-3AD203B41FA5}">
                          <a16:colId xmlns:a16="http://schemas.microsoft.com/office/drawing/2014/main" val="2698807633"/>
                        </a:ext>
                      </a:extLst>
                    </a:gridCol>
                  </a:tblGrid>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rgbClr val="006400"/>
                                        </a:solidFill>
                                        <a:latin typeface="Cambria Math" panose="02040503050406030204" pitchFamily="18" charset="0"/>
                                        <a:ea typeface="Cambria Math" panose="02040503050406030204" pitchFamily="18" charset="0"/>
                                      </a:rPr>
                                    </m:ctrlPr>
                                  </m:sSubPr>
                                  <m:e>
                                    <m:r>
                                      <a:rPr lang="ar-AE" sz="1600" b="0" i="1" smtClean="0">
                                        <a:solidFill>
                                          <a:srgbClr val="006400"/>
                                        </a:solidFill>
                                        <a:latin typeface="Cambria Math" panose="02040503050406030204" pitchFamily="18" charset="0"/>
                                        <a:ea typeface="Cambria Math" panose="02040503050406030204" pitchFamily="18" charset="0"/>
                                      </a:rPr>
                                      <m:t>𝑆</m:t>
                                    </m:r>
                                  </m:e>
                                  <m:sub>
                                    <m:r>
                                      <a:rPr lang="ar-AE" sz="1600" b="0" i="1" smtClean="0">
                                        <a:solidFill>
                                          <a:srgbClr val="006400"/>
                                        </a:solidFill>
                                        <a:latin typeface="Cambria Math" panose="02040503050406030204" pitchFamily="18" charset="0"/>
                                        <a:ea typeface="Cambria Math" panose="02040503050406030204" pitchFamily="18" charset="0"/>
                                      </a:rPr>
                                      <m:t>23</m:t>
                                    </m:r>
                                  </m:sub>
                                </m:sSub>
                              </m:oMath>
                            </m:oMathPara>
                          </a14:m>
                          <a:endParaRPr lang="ar-AE" sz="1600" dirty="0">
                            <a:solidFill>
                              <a:srgbClr val="006400"/>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728383511"/>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rgbClr val="006400"/>
                                        </a:solidFill>
                                        <a:latin typeface="Cambria Math" panose="02040503050406030204" pitchFamily="18" charset="0"/>
                                        <a:ea typeface="Cambria Math" panose="02040503050406030204" pitchFamily="18" charset="0"/>
                                      </a:rPr>
                                    </m:ctrlPr>
                                  </m:sSubPr>
                                  <m:e>
                                    <m:r>
                                      <a:rPr lang="ar-AE" sz="1600" b="0" i="1" smtClean="0">
                                        <a:solidFill>
                                          <a:srgbClr val="006400"/>
                                        </a:solidFill>
                                        <a:latin typeface="Cambria Math" panose="02040503050406030204" pitchFamily="18" charset="0"/>
                                        <a:ea typeface="Cambria Math" panose="02040503050406030204" pitchFamily="18" charset="0"/>
                                      </a:rPr>
                                      <m:t>𝑆</m:t>
                                    </m:r>
                                  </m:e>
                                  <m:sub>
                                    <m:r>
                                      <a:rPr lang="ar-AE" sz="1600" b="0" i="1" smtClean="0">
                                        <a:solidFill>
                                          <a:srgbClr val="006400"/>
                                        </a:solidFill>
                                        <a:latin typeface="Cambria Math" panose="02040503050406030204" pitchFamily="18" charset="0"/>
                                        <a:ea typeface="Cambria Math" panose="02040503050406030204" pitchFamily="18" charset="0"/>
                                      </a:rPr>
                                      <m:t>41</m:t>
                                    </m:r>
                                  </m:sub>
                                </m:sSub>
                              </m:oMath>
                            </m:oMathPara>
                          </a14:m>
                          <a:endParaRPr lang="ar-AE" sz="1600" dirty="0">
                            <a:solidFill>
                              <a:srgbClr val="006400"/>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598739573"/>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600" b="0" i="1" smtClean="0">
                                    <a:solidFill>
                                      <a:srgbClr val="006400"/>
                                    </a:solidFill>
                                    <a:latin typeface="Cambria Math" panose="02040503050406030204" pitchFamily="18" charset="0"/>
                                    <a:ea typeface="Cambria Math" panose="02040503050406030204" pitchFamily="18" charset="0"/>
                                  </a:rPr>
                                  <m:t>…</m:t>
                                </m:r>
                              </m:oMath>
                            </m:oMathPara>
                          </a14:m>
                          <a:endParaRPr lang="en-US" sz="1600" dirty="0">
                            <a:solidFill>
                              <a:srgbClr val="006400"/>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3033364719"/>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rgbClr val="006400"/>
                                        </a:solidFill>
                                        <a:latin typeface="Cambria Math" panose="02040503050406030204" pitchFamily="18" charset="0"/>
                                        <a:ea typeface="Cambria Math" panose="02040503050406030204" pitchFamily="18" charset="0"/>
                                      </a:rPr>
                                    </m:ctrlPr>
                                  </m:sSubPr>
                                  <m:e>
                                    <m:r>
                                      <a:rPr lang="ar-AE" sz="1600" b="0" i="1" smtClean="0">
                                        <a:solidFill>
                                          <a:srgbClr val="006400"/>
                                        </a:solidFill>
                                        <a:latin typeface="Cambria Math" panose="02040503050406030204" pitchFamily="18" charset="0"/>
                                        <a:ea typeface="Cambria Math" panose="02040503050406030204" pitchFamily="18" charset="0"/>
                                      </a:rPr>
                                      <m:t>𝑆</m:t>
                                    </m:r>
                                  </m:e>
                                  <m:sub>
                                    <m:r>
                                      <a:rPr lang="ar-AE" sz="1600" b="0" i="1" smtClean="0">
                                        <a:solidFill>
                                          <a:srgbClr val="006400"/>
                                        </a:solidFill>
                                        <a:latin typeface="Cambria Math" panose="02040503050406030204" pitchFamily="18" charset="0"/>
                                        <a:ea typeface="Cambria Math" panose="02040503050406030204" pitchFamily="18" charset="0"/>
                                      </a:rPr>
                                      <m:t>12</m:t>
                                    </m:r>
                                  </m:sub>
                                </m:sSub>
                              </m:oMath>
                            </m:oMathPara>
                          </a14:m>
                          <a:endParaRPr lang="ar-AE" sz="1600" dirty="0">
                            <a:solidFill>
                              <a:srgbClr val="006400"/>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853584426"/>
                      </a:ext>
                    </a:extLst>
                  </a:tr>
                </a:tbl>
              </a:graphicData>
            </a:graphic>
          </p:graphicFrame>
        </mc:Choice>
        <mc:Fallback xmlns="">
          <p:graphicFrame>
            <p:nvGraphicFramePr>
              <p:cNvPr id="149" name="Table 148">
                <a:extLst>
                  <a:ext uri="{FF2B5EF4-FFF2-40B4-BE49-F238E27FC236}">
                    <a16:creationId xmlns:a16="http://schemas.microsoft.com/office/drawing/2014/main" id="{9988B9B4-7F7F-FA23-D192-A3B254E1EAF8}"/>
                  </a:ext>
                </a:extLst>
              </p:cNvPr>
              <p:cNvGraphicFramePr>
                <a:graphicFrameLocks noGrp="1"/>
              </p:cNvGraphicFramePr>
              <p:nvPr>
                <p:extLst>
                  <p:ext uri="{D42A27DB-BD31-4B8C-83A1-F6EECF244321}">
                    <p14:modId xmlns:p14="http://schemas.microsoft.com/office/powerpoint/2010/main" val="3978090732"/>
                  </p:ext>
                </p:extLst>
              </p:nvPr>
            </p:nvGraphicFramePr>
            <p:xfrm>
              <a:off x="5641021" y="4144279"/>
              <a:ext cx="432057" cy="1863344"/>
            </p:xfrm>
            <a:graphic>
              <a:graphicData uri="http://schemas.openxmlformats.org/drawingml/2006/table">
                <a:tbl>
                  <a:tblPr>
                    <a:noFill/>
                  </a:tblPr>
                  <a:tblGrid>
                    <a:gridCol w="432057">
                      <a:extLst>
                        <a:ext uri="{9D8B030D-6E8A-4147-A177-3AD203B41FA5}">
                          <a16:colId xmlns:a16="http://schemas.microsoft.com/office/drawing/2014/main" val="2698807633"/>
                        </a:ext>
                      </a:extLst>
                    </a:gridCol>
                  </a:tblGrid>
                  <a:tr h="465836">
                    <a:tc>
                      <a:txBody>
                        <a:bodyPr/>
                        <a:lstStyle/>
                        <a:p>
                          <a:endParaRPr lang="en-NL"/>
                        </a:p>
                      </a:txBody>
                      <a:tcPr marL="109718" marR="109718" marT="109718" marB="109718">
                        <a:blipFill>
                          <a:blip r:embed="rId5"/>
                          <a:stretch>
                            <a:fillRect l="-1389" t="-1299" r="-2778" b="-301299"/>
                          </a:stretch>
                        </a:blipFill>
                      </a:tcPr>
                    </a:tc>
                    <a:extLst>
                      <a:ext uri="{0D108BD9-81ED-4DB2-BD59-A6C34878D82A}">
                        <a16:rowId xmlns:a16="http://schemas.microsoft.com/office/drawing/2014/main" val="728383511"/>
                      </a:ext>
                    </a:extLst>
                  </a:tr>
                  <a:tr h="465836">
                    <a:tc>
                      <a:txBody>
                        <a:bodyPr/>
                        <a:lstStyle/>
                        <a:p>
                          <a:endParaRPr lang="en-NL"/>
                        </a:p>
                      </a:txBody>
                      <a:tcPr marL="109718" marR="109718" marT="109718" marB="109718">
                        <a:blipFill>
                          <a:blip r:embed="rId5"/>
                          <a:stretch>
                            <a:fillRect l="-1389" t="-101299" r="-2778" b="-201299"/>
                          </a:stretch>
                        </a:blipFill>
                      </a:tcPr>
                    </a:tc>
                    <a:extLst>
                      <a:ext uri="{0D108BD9-81ED-4DB2-BD59-A6C34878D82A}">
                        <a16:rowId xmlns:a16="http://schemas.microsoft.com/office/drawing/2014/main" val="598739573"/>
                      </a:ext>
                    </a:extLst>
                  </a:tr>
                  <a:tr h="465836">
                    <a:tc>
                      <a:txBody>
                        <a:bodyPr/>
                        <a:lstStyle/>
                        <a:p>
                          <a:endParaRPr lang="en-NL"/>
                        </a:p>
                      </a:txBody>
                      <a:tcPr marL="109718" marR="109718" marT="109718" marB="109718">
                        <a:blipFill>
                          <a:blip r:embed="rId5"/>
                          <a:stretch>
                            <a:fillRect l="-1389" t="-203947" r="-2778" b="-103947"/>
                          </a:stretch>
                        </a:blipFill>
                      </a:tcPr>
                    </a:tc>
                    <a:extLst>
                      <a:ext uri="{0D108BD9-81ED-4DB2-BD59-A6C34878D82A}">
                        <a16:rowId xmlns:a16="http://schemas.microsoft.com/office/drawing/2014/main" val="3033364719"/>
                      </a:ext>
                    </a:extLst>
                  </a:tr>
                  <a:tr h="465836">
                    <a:tc>
                      <a:txBody>
                        <a:bodyPr/>
                        <a:lstStyle/>
                        <a:p>
                          <a:endParaRPr lang="en-NL"/>
                        </a:p>
                      </a:txBody>
                      <a:tcPr marL="109718" marR="109718" marT="109718" marB="109718">
                        <a:blipFill>
                          <a:blip r:embed="rId5"/>
                          <a:stretch>
                            <a:fillRect l="-1389" t="-300000" r="-2778" b="-2597"/>
                          </a:stretch>
                        </a:blipFill>
                      </a:tcPr>
                    </a:tc>
                    <a:extLst>
                      <a:ext uri="{0D108BD9-81ED-4DB2-BD59-A6C34878D82A}">
                        <a16:rowId xmlns:a16="http://schemas.microsoft.com/office/drawing/2014/main" val="2853584426"/>
                      </a:ext>
                    </a:extLst>
                  </a:tr>
                </a:tbl>
              </a:graphicData>
            </a:graphic>
          </p:graphicFrame>
        </mc:Fallback>
      </mc:AlternateContent>
      <p:sp>
        <p:nvSpPr>
          <p:cNvPr id="155" name="Content Placeholder 2">
            <a:extLst>
              <a:ext uri="{FF2B5EF4-FFF2-40B4-BE49-F238E27FC236}">
                <a16:creationId xmlns:a16="http://schemas.microsoft.com/office/drawing/2014/main" id="{89EBCE31-D402-1266-8FA6-798157D15E97}"/>
              </a:ext>
            </a:extLst>
          </p:cNvPr>
          <p:cNvSpPr>
            <a:spLocks noGrp="1"/>
          </p:cNvSpPr>
          <p:nvPr>
            <p:ph idx="1"/>
          </p:nvPr>
        </p:nvSpPr>
        <p:spPr>
          <a:xfrm>
            <a:off x="0" y="864342"/>
            <a:ext cx="2396231" cy="5993658"/>
          </a:xfrm>
          <a:solidFill>
            <a:srgbClr val="2F5597"/>
          </a:solidFill>
        </p:spPr>
        <p:txBody>
          <a:bodyPr>
            <a:normAutofit/>
          </a:bodyPr>
          <a:lstStyle/>
          <a:p>
            <a:pPr marL="0" indent="0">
              <a:buNone/>
            </a:pPr>
            <a:endParaRPr lang="en-US" sz="2000" dirty="0">
              <a:solidFill>
                <a:schemeClr val="bg1"/>
              </a:solidFill>
            </a:endParaRPr>
          </a:p>
          <a:p>
            <a:r>
              <a:rPr lang="en-US" sz="2000" dirty="0">
                <a:solidFill>
                  <a:schemeClr val="bg1"/>
                </a:solidFill>
              </a:rPr>
              <a:t>Treat the:</a:t>
            </a:r>
          </a:p>
          <a:p>
            <a:pPr lvl="1"/>
            <a:r>
              <a:rPr lang="en-US" sz="1800" dirty="0">
                <a:solidFill>
                  <a:schemeClr val="bg1"/>
                </a:solidFill>
              </a:rPr>
              <a:t>1</a:t>
            </a:r>
            <a:r>
              <a:rPr lang="en-US" sz="1800" baseline="30000" dirty="0">
                <a:solidFill>
                  <a:schemeClr val="bg1"/>
                </a:solidFill>
              </a:rPr>
              <a:t>st</a:t>
            </a:r>
            <a:r>
              <a:rPr lang="en-US" sz="1800" dirty="0">
                <a:solidFill>
                  <a:schemeClr val="bg1"/>
                </a:solidFill>
              </a:rPr>
              <a:t>  half as the “</a:t>
            </a:r>
            <a:r>
              <a:rPr lang="en-US" sz="1800" b="1" dirty="0">
                <a:solidFill>
                  <a:schemeClr val="bg1"/>
                </a:solidFill>
              </a:rPr>
              <a:t>sample</a:t>
            </a:r>
            <a:r>
              <a:rPr lang="en-US" sz="1800" dirty="0">
                <a:solidFill>
                  <a:schemeClr val="bg1"/>
                </a:solidFill>
              </a:rPr>
              <a:t>”</a:t>
            </a:r>
          </a:p>
          <a:p>
            <a:pPr lvl="1"/>
            <a:r>
              <a:rPr lang="en-US" sz="1800" dirty="0">
                <a:solidFill>
                  <a:schemeClr val="bg1"/>
                </a:solidFill>
              </a:rPr>
              <a:t>2</a:t>
            </a:r>
            <a:r>
              <a:rPr lang="en-US" sz="1800" baseline="30000" dirty="0">
                <a:solidFill>
                  <a:schemeClr val="bg1"/>
                </a:solidFill>
              </a:rPr>
              <a:t>nd</a:t>
            </a:r>
            <a:r>
              <a:rPr lang="en-US" sz="1800" dirty="0">
                <a:solidFill>
                  <a:schemeClr val="bg1"/>
                </a:solidFill>
              </a:rPr>
              <a:t> half as the “</a:t>
            </a:r>
            <a:r>
              <a:rPr lang="en-US" sz="1800" b="1" dirty="0">
                <a:solidFill>
                  <a:schemeClr val="bg1"/>
                </a:solidFill>
              </a:rPr>
              <a:t>population</a:t>
            </a:r>
            <a:r>
              <a:rPr lang="en-US" sz="1800" dirty="0">
                <a:solidFill>
                  <a:schemeClr val="bg1"/>
                </a:solidFill>
              </a:rPr>
              <a:t>”</a:t>
            </a:r>
            <a:br>
              <a:rPr lang="en-US" sz="1800" dirty="0">
                <a:solidFill>
                  <a:schemeClr val="bg1"/>
                </a:solidFill>
              </a:rPr>
            </a:br>
            <a:endParaRPr lang="en-US" sz="1800" dirty="0">
              <a:solidFill>
                <a:schemeClr val="bg1"/>
              </a:solidFill>
            </a:endParaRPr>
          </a:p>
          <a:p>
            <a:endParaRPr lang="en-US" sz="1800" dirty="0">
              <a:solidFill>
                <a:schemeClr val="bg1"/>
              </a:solidFill>
            </a:endParaRPr>
          </a:p>
          <a:p>
            <a:pPr lvl="1"/>
            <a:endParaRPr lang="en-NL" sz="1400" dirty="0"/>
          </a:p>
        </p:txBody>
      </p:sp>
    </p:spTree>
    <p:extLst>
      <p:ext uri="{BB962C8B-B14F-4D97-AF65-F5344CB8AC3E}">
        <p14:creationId xmlns:p14="http://schemas.microsoft.com/office/powerpoint/2010/main" val="1279860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Google Shape;75;p14">
            <a:extLst>
              <a:ext uri="{FF2B5EF4-FFF2-40B4-BE49-F238E27FC236}">
                <a16:creationId xmlns:a16="http://schemas.microsoft.com/office/drawing/2014/main" id="{163473C4-48FD-15C3-7C06-BB2683630FAB}"/>
              </a:ext>
            </a:extLst>
          </p:cNvPr>
          <p:cNvSpPr txBox="1"/>
          <p:nvPr/>
        </p:nvSpPr>
        <p:spPr>
          <a:xfrm>
            <a:off x="6209532" y="4675263"/>
            <a:ext cx="921057" cy="498578"/>
          </a:xfrm>
          <a:prstGeom prst="rect">
            <a:avLst/>
          </a:prstGeom>
          <a:noFill/>
          <a:ln>
            <a:noFill/>
          </a:ln>
        </p:spPr>
        <p:txBody>
          <a:bodyPr spcFirstLastPara="1" wrap="square" lIns="109718" tIns="109718" rIns="109718" bIns="109718" anchor="t" anchorCtr="0">
            <a:spAutoFit/>
          </a:bodyPr>
          <a:lstStyle/>
          <a:p>
            <a:r>
              <a:rPr lang="en" i="1" dirty="0">
                <a:latin typeface="+mj-lt"/>
              </a:rPr>
              <a:t>define</a:t>
            </a:r>
            <a:endParaRPr i="1" dirty="0">
              <a:latin typeface="+mj-lt"/>
            </a:endParaRPr>
          </a:p>
        </p:txBody>
      </p:sp>
      <p:sp>
        <p:nvSpPr>
          <p:cNvPr id="2" name="Title 1">
            <a:extLst>
              <a:ext uri="{FF2B5EF4-FFF2-40B4-BE49-F238E27FC236}">
                <a16:creationId xmlns:a16="http://schemas.microsoft.com/office/drawing/2014/main" id="{92BC174A-7823-87C5-39FC-A68A94D5B752}"/>
              </a:ext>
            </a:extLst>
          </p:cNvPr>
          <p:cNvSpPr>
            <a:spLocks noGrp="1"/>
          </p:cNvSpPr>
          <p:nvPr>
            <p:ph type="title"/>
          </p:nvPr>
        </p:nvSpPr>
        <p:spPr/>
        <p:txBody>
          <a:bodyPr>
            <a:normAutofit/>
          </a:bodyPr>
          <a:lstStyle/>
          <a:p>
            <a:r>
              <a:rPr lang="en-US" dirty="0"/>
              <a:t>The Split-Half Approach</a:t>
            </a:r>
          </a:p>
        </p:txBody>
      </p:sp>
      <p:pic>
        <p:nvPicPr>
          <p:cNvPr id="63" name="Picture 62">
            <a:extLst>
              <a:ext uri="{FF2B5EF4-FFF2-40B4-BE49-F238E27FC236}">
                <a16:creationId xmlns:a16="http://schemas.microsoft.com/office/drawing/2014/main" id="{292B04AA-B162-BF27-BB24-2D9CB2F89C75}"/>
              </a:ext>
            </a:extLst>
          </p:cNvPr>
          <p:cNvPicPr>
            <a:picLocks noChangeAspect="1"/>
          </p:cNvPicPr>
          <p:nvPr/>
        </p:nvPicPr>
        <p:blipFill>
          <a:blip r:embed="rId3"/>
          <a:srcRect/>
          <a:stretch/>
        </p:blipFill>
        <p:spPr>
          <a:xfrm>
            <a:off x="7208774" y="2912601"/>
            <a:ext cx="1421269" cy="1421269"/>
          </a:xfrm>
          <a:prstGeom prst="rect">
            <a:avLst/>
          </a:prstGeom>
        </p:spPr>
      </p:pic>
      <p:pic>
        <p:nvPicPr>
          <p:cNvPr id="128" name="Picture 127">
            <a:extLst>
              <a:ext uri="{FF2B5EF4-FFF2-40B4-BE49-F238E27FC236}">
                <a16:creationId xmlns:a16="http://schemas.microsoft.com/office/drawing/2014/main" id="{07BF8956-2690-FF00-C3A6-DDA0516008F9}"/>
              </a:ext>
            </a:extLst>
          </p:cNvPr>
          <p:cNvPicPr>
            <a:picLocks noChangeAspect="1"/>
          </p:cNvPicPr>
          <p:nvPr/>
        </p:nvPicPr>
        <p:blipFill>
          <a:blip r:embed="rId4"/>
          <a:srcRect/>
          <a:stretch/>
        </p:blipFill>
        <p:spPr>
          <a:xfrm>
            <a:off x="7208774" y="4487190"/>
            <a:ext cx="1421269" cy="1421269"/>
          </a:xfrm>
          <a:prstGeom prst="rect">
            <a:avLst/>
          </a:prstGeom>
        </p:spPr>
      </p:pic>
      <p:sp>
        <p:nvSpPr>
          <p:cNvPr id="129" name="Google Shape;60;p14">
            <a:extLst>
              <a:ext uri="{FF2B5EF4-FFF2-40B4-BE49-F238E27FC236}">
                <a16:creationId xmlns:a16="http://schemas.microsoft.com/office/drawing/2014/main" id="{103973C2-BE27-DC3F-50B2-6E1C717F21FB}"/>
              </a:ext>
            </a:extLst>
          </p:cNvPr>
          <p:cNvSpPr txBox="1"/>
          <p:nvPr/>
        </p:nvSpPr>
        <p:spPr>
          <a:xfrm>
            <a:off x="2535902" y="2651320"/>
            <a:ext cx="1666547" cy="498578"/>
          </a:xfrm>
          <a:prstGeom prst="rect">
            <a:avLst/>
          </a:prstGeom>
          <a:noFill/>
          <a:ln>
            <a:noFill/>
          </a:ln>
        </p:spPr>
        <p:txBody>
          <a:bodyPr spcFirstLastPara="1" wrap="square" lIns="109718" tIns="109718" rIns="109718" bIns="109718" anchor="t" anchorCtr="0">
            <a:spAutoFit/>
          </a:bodyPr>
          <a:lstStyle/>
          <a:p>
            <a:r>
              <a:rPr lang="en" dirty="0">
                <a:latin typeface="+mj-lt"/>
              </a:rPr>
              <a:t>scores</a:t>
            </a:r>
            <a:endParaRPr b="1" dirty="0">
              <a:latin typeface="+mj-lt"/>
            </a:endParaRPr>
          </a:p>
        </p:txBody>
      </p:sp>
      <p:sp>
        <p:nvSpPr>
          <p:cNvPr id="130" name="Google Shape;62;p14">
            <a:extLst>
              <a:ext uri="{FF2B5EF4-FFF2-40B4-BE49-F238E27FC236}">
                <a16:creationId xmlns:a16="http://schemas.microsoft.com/office/drawing/2014/main" id="{AC8E5B71-DCA7-D9BD-16C9-8603F1AE5DB3}"/>
              </a:ext>
            </a:extLst>
          </p:cNvPr>
          <p:cNvSpPr txBox="1"/>
          <p:nvPr/>
        </p:nvSpPr>
        <p:spPr>
          <a:xfrm>
            <a:off x="4232892" y="4786912"/>
            <a:ext cx="1548750" cy="498578"/>
          </a:xfrm>
          <a:prstGeom prst="rect">
            <a:avLst/>
          </a:prstGeom>
          <a:noFill/>
          <a:ln>
            <a:noFill/>
          </a:ln>
        </p:spPr>
        <p:txBody>
          <a:bodyPr spcFirstLastPara="1" wrap="square" lIns="109718" tIns="109718" rIns="109718" bIns="109718" anchor="t" anchorCtr="0">
            <a:spAutoFit/>
          </a:bodyPr>
          <a:lstStyle/>
          <a:p>
            <a:r>
              <a:rPr lang="en-US" dirty="0">
                <a:solidFill>
                  <a:srgbClr val="008000"/>
                </a:solidFill>
                <a:latin typeface="+mj-lt"/>
              </a:rPr>
              <a:t>“population”</a:t>
            </a:r>
            <a:endParaRPr b="1" dirty="0">
              <a:solidFill>
                <a:srgbClr val="008000"/>
              </a:solidFill>
              <a:latin typeface="+mj-lt"/>
            </a:endParaRPr>
          </a:p>
        </p:txBody>
      </p:sp>
      <p:sp>
        <p:nvSpPr>
          <p:cNvPr id="131" name="Google Shape;64;p14">
            <a:extLst>
              <a:ext uri="{FF2B5EF4-FFF2-40B4-BE49-F238E27FC236}">
                <a16:creationId xmlns:a16="http://schemas.microsoft.com/office/drawing/2014/main" id="{681B3244-434C-4734-DEF3-2C3ED7EA55DB}"/>
              </a:ext>
            </a:extLst>
          </p:cNvPr>
          <p:cNvSpPr txBox="1"/>
          <p:nvPr/>
        </p:nvSpPr>
        <p:spPr>
          <a:xfrm>
            <a:off x="4391402" y="2651320"/>
            <a:ext cx="1666547" cy="498578"/>
          </a:xfrm>
          <a:prstGeom prst="rect">
            <a:avLst/>
          </a:prstGeom>
          <a:noFill/>
          <a:ln>
            <a:noFill/>
          </a:ln>
        </p:spPr>
        <p:txBody>
          <a:bodyPr spcFirstLastPara="1" wrap="square" lIns="109718" tIns="109718" rIns="109718" bIns="109718" anchor="t" anchorCtr="0">
            <a:spAutoFit/>
          </a:bodyPr>
          <a:lstStyle/>
          <a:p>
            <a:r>
              <a:rPr lang="en-US" dirty="0">
                <a:solidFill>
                  <a:srgbClr val="0000FF"/>
                </a:solidFill>
                <a:latin typeface="+mj-lt"/>
              </a:rPr>
              <a:t>“sample”</a:t>
            </a:r>
            <a:endParaRPr b="1" dirty="0">
              <a:solidFill>
                <a:srgbClr val="0000FF"/>
              </a:solidFill>
              <a:latin typeface="+mj-lt"/>
            </a:endParaRPr>
          </a:p>
        </p:txBody>
      </p:sp>
      <mc:AlternateContent xmlns:mc="http://schemas.openxmlformats.org/markup-compatibility/2006" xmlns:a14="http://schemas.microsoft.com/office/drawing/2010/main">
        <mc:Choice Requires="a14">
          <p:sp>
            <p:nvSpPr>
              <p:cNvPr id="132" name="Google Shape;69;p14">
                <a:extLst>
                  <a:ext uri="{FF2B5EF4-FFF2-40B4-BE49-F238E27FC236}">
                    <a16:creationId xmlns:a16="http://schemas.microsoft.com/office/drawing/2014/main" id="{E99126BB-AAAF-86CC-B601-3A298308C4C1}"/>
                  </a:ext>
                </a:extLst>
              </p:cNvPr>
              <p:cNvSpPr txBox="1"/>
              <p:nvPr/>
            </p:nvSpPr>
            <p:spPr>
              <a:xfrm>
                <a:off x="8803775" y="3625028"/>
                <a:ext cx="2123056" cy="775577"/>
              </a:xfrm>
              <a:prstGeom prst="rect">
                <a:avLst/>
              </a:prstGeom>
              <a:noFill/>
              <a:ln>
                <a:noFill/>
              </a:ln>
            </p:spPr>
            <p:txBody>
              <a:bodyPr spcFirstLastPara="1" wrap="square" lIns="109718" tIns="109718" rIns="109718" bIns="109718" anchor="t" anchorCtr="0">
                <a:spAutoFit/>
              </a:bodyPr>
              <a:lstStyle/>
              <a:p>
                <a:pPr algn="ctr"/>
                <a:r>
                  <a:rPr lang="en-US" i="1" dirty="0">
                    <a:latin typeface="+mj-lt"/>
                  </a:rPr>
                  <a:t>compute</a:t>
                </a:r>
              </a:p>
              <a:p>
                <a:pPr algn="ctr"/>
                <a14:m>
                  <m:oMathPara xmlns:m="http://schemas.openxmlformats.org/officeDocument/2006/math">
                    <m:oMathParaPr>
                      <m:jc m:val="centerGroup"/>
                    </m:oMathParaPr>
                    <m:oMath xmlns:m="http://schemas.openxmlformats.org/officeDocument/2006/math">
                      <m:sSub>
                        <m:sSubPr>
                          <m:ctrlPr>
                            <a:rPr lang="ar-AE" b="1" i="1">
                              <a:solidFill>
                                <a:srgbClr val="FF0000"/>
                              </a:solidFill>
                              <a:latin typeface="Cambria Math" panose="02040503050406030204" pitchFamily="18" charset="0"/>
                              <a:ea typeface="Cambria Math" panose="02040503050406030204" pitchFamily="18" charset="0"/>
                            </a:rPr>
                          </m:ctrlPr>
                        </m:sSubPr>
                        <m:e>
                          <m:r>
                            <a:rPr lang="ar-AE" b="1">
                              <a:solidFill>
                                <a:srgbClr val="FF0000"/>
                              </a:solidFill>
                              <a:latin typeface="Cambria Math" panose="02040503050406030204" pitchFamily="18" charset="0"/>
                              <a:ea typeface="Cambria Math" panose="02040503050406030204" pitchFamily="18" charset="0"/>
                            </a:rPr>
                            <m:t>𝚫</m:t>
                          </m:r>
                        </m:e>
                        <m:sub>
                          <m:r>
                            <a:rPr lang="en-US" b="1" i="1">
                              <a:solidFill>
                                <a:srgbClr val="FF0000"/>
                              </a:solidFill>
                              <a:latin typeface="Cambria Math" panose="02040503050406030204" pitchFamily="18" charset="0"/>
                              <a:ea typeface="Cambria Math" panose="02040503050406030204" pitchFamily="18" charset="0"/>
                            </a:rPr>
                            <m:t>𝒐𝒃𝒔</m:t>
                          </m:r>
                        </m:sub>
                      </m:sSub>
                      <m:r>
                        <a:rPr lang="ar-AE" b="1" i="1" smtClean="0">
                          <a:solidFill>
                            <a:schemeClr val="tx1"/>
                          </a:solidFill>
                          <a:latin typeface="Cambria Math" panose="02040503050406030204" pitchFamily="18" charset="0"/>
                          <a:ea typeface="Cambria Math" panose="02040503050406030204" pitchFamily="18" charset="0"/>
                        </a:rPr>
                        <m:t>(</m:t>
                      </m:r>
                      <m:sSubSup>
                        <m:sSubSupPr>
                          <m:ctrlPr>
                            <a:rPr lang="ar-AE" b="1" i="1">
                              <a:solidFill>
                                <a:srgbClr val="0000FF"/>
                              </a:solidFill>
                              <a:latin typeface="Cambria Math" panose="02040503050406030204" pitchFamily="18" charset="0"/>
                              <a:ea typeface="Cambria Math" panose="02040503050406030204" pitchFamily="18" charset="0"/>
                            </a:rPr>
                          </m:ctrlPr>
                        </m:sSubSupPr>
                        <m:e>
                          <m:r>
                            <a:rPr lang="en-US" b="1" i="1">
                              <a:solidFill>
                                <a:srgbClr val="0000FF"/>
                              </a:solidFill>
                              <a:latin typeface="Cambria Math" panose="02040503050406030204" pitchFamily="18" charset="0"/>
                              <a:ea typeface="Cambria Math" panose="02040503050406030204" pitchFamily="18" charset="0"/>
                            </a:rPr>
                            <m:t>𝑭</m:t>
                          </m:r>
                        </m:e>
                        <m:sub>
                          <m:r>
                            <a:rPr lang="en-US" b="1" i="1">
                              <a:solidFill>
                                <a:srgbClr val="0000FF"/>
                              </a:solidFill>
                              <a:latin typeface="Cambria Math" panose="02040503050406030204" pitchFamily="18" charset="0"/>
                              <a:ea typeface="Cambria Math" panose="02040503050406030204" pitchFamily="18" charset="0"/>
                            </a:rPr>
                            <m:t>𝟏</m:t>
                          </m:r>
                        </m:sub>
                        <m:sup>
                          <m:r>
                            <a:rPr lang="en-US" b="1" i="1">
                              <a:solidFill>
                                <a:srgbClr val="0000FF"/>
                              </a:solidFill>
                              <a:latin typeface="Cambria Math" panose="02040503050406030204" pitchFamily="18" charset="0"/>
                              <a:ea typeface="Cambria Math" panose="02040503050406030204" pitchFamily="18" charset="0"/>
                            </a:rPr>
                            <m:t>∗</m:t>
                          </m:r>
                        </m:sup>
                      </m:sSubSup>
                      <m:r>
                        <a:rPr lang="ar-AE" b="1" i="1" smtClean="0">
                          <a:solidFill>
                            <a:schemeClr val="tx1"/>
                          </a:solidFill>
                          <a:latin typeface="Cambria Math" panose="02040503050406030204" pitchFamily="18" charset="0"/>
                          <a:ea typeface="Cambria Math" panose="02040503050406030204" pitchFamily="18" charset="0"/>
                        </a:rPr>
                        <m:t>,</m:t>
                      </m:r>
                      <m:sSub>
                        <m:sSubPr>
                          <m:ctrlPr>
                            <a:rPr lang="ar-AE" b="1" i="1">
                              <a:solidFill>
                                <a:srgbClr val="006400"/>
                              </a:solidFill>
                              <a:latin typeface="Cambria Math" panose="02040503050406030204" pitchFamily="18" charset="0"/>
                              <a:ea typeface="Cambria Math" panose="02040503050406030204" pitchFamily="18" charset="0"/>
                            </a:rPr>
                          </m:ctrlPr>
                        </m:sSubPr>
                        <m:e>
                          <m:r>
                            <a:rPr lang="ar-AE" b="1" i="1">
                              <a:solidFill>
                                <a:srgbClr val="006400"/>
                              </a:solidFill>
                              <a:latin typeface="Cambria Math" panose="02040503050406030204" pitchFamily="18" charset="0"/>
                              <a:ea typeface="Cambria Math" panose="02040503050406030204" pitchFamily="18" charset="0"/>
                            </a:rPr>
                            <m:t>𝑭</m:t>
                          </m:r>
                        </m:e>
                        <m:sub>
                          <m:r>
                            <a:rPr lang="ar-AE" b="1" i="1">
                              <a:solidFill>
                                <a:srgbClr val="006400"/>
                              </a:solidFill>
                              <a:latin typeface="Cambria Math" panose="02040503050406030204" pitchFamily="18" charset="0"/>
                              <a:ea typeface="Cambria Math" panose="02040503050406030204" pitchFamily="18" charset="0"/>
                            </a:rPr>
                            <m:t>𝟐</m:t>
                          </m:r>
                        </m:sub>
                      </m:sSub>
                      <m:r>
                        <a:rPr lang="ar-AE" b="1" i="1" smtClean="0">
                          <a:solidFill>
                            <a:schemeClr val="tx1"/>
                          </a:solidFill>
                          <a:latin typeface="Cambria Math" panose="02040503050406030204" pitchFamily="18" charset="0"/>
                          <a:ea typeface="Cambria Math" panose="02040503050406030204" pitchFamily="18" charset="0"/>
                        </a:rPr>
                        <m:t>)</m:t>
                      </m:r>
                    </m:oMath>
                  </m:oMathPara>
                </a14:m>
                <a:endParaRPr b="1" dirty="0">
                  <a:latin typeface="+mj-lt"/>
                  <a:ea typeface="Cambria Math" panose="02040503050406030204" pitchFamily="18" charset="0"/>
                </a:endParaRPr>
              </a:p>
            </p:txBody>
          </p:sp>
        </mc:Choice>
        <mc:Fallback xmlns="">
          <p:sp>
            <p:nvSpPr>
              <p:cNvPr id="132" name="Google Shape;69;p14">
                <a:extLst>
                  <a:ext uri="{FF2B5EF4-FFF2-40B4-BE49-F238E27FC236}">
                    <a16:creationId xmlns:a16="http://schemas.microsoft.com/office/drawing/2014/main" id="{E99126BB-AAAF-86CC-B601-3A298308C4C1}"/>
                  </a:ext>
                </a:extLst>
              </p:cNvPr>
              <p:cNvSpPr txBox="1">
                <a:spLocks noRot="1" noChangeAspect="1" noMove="1" noResize="1" noEditPoints="1" noAdjustHandles="1" noChangeArrowheads="1" noChangeShapeType="1" noTextEdit="1"/>
              </p:cNvSpPr>
              <p:nvPr/>
            </p:nvSpPr>
            <p:spPr>
              <a:xfrm>
                <a:off x="8803775" y="3625028"/>
                <a:ext cx="2123056" cy="775577"/>
              </a:xfrm>
              <a:prstGeom prst="rect">
                <a:avLst/>
              </a:prstGeom>
              <a:blipFill>
                <a:blip r:embed="rId5"/>
                <a:stretch>
                  <a:fillRect/>
                </a:stretch>
              </a:blipFill>
              <a:ln>
                <a:noFill/>
              </a:ln>
            </p:spPr>
            <p:txBody>
              <a:bodyPr/>
              <a:lstStyle/>
              <a:p>
                <a:r>
                  <a:rPr lang="en-NL">
                    <a:noFill/>
                  </a:rPr>
                  <a:t> </a:t>
                </a:r>
              </a:p>
            </p:txBody>
          </p:sp>
        </mc:Fallback>
      </mc:AlternateContent>
      <p:cxnSp>
        <p:nvCxnSpPr>
          <p:cNvPr id="133" name="Google Shape;70;p14">
            <a:extLst>
              <a:ext uri="{FF2B5EF4-FFF2-40B4-BE49-F238E27FC236}">
                <a16:creationId xmlns:a16="http://schemas.microsoft.com/office/drawing/2014/main" id="{EF6FCEAC-4FBC-C1F1-8770-041507FA8330}"/>
              </a:ext>
            </a:extLst>
          </p:cNvPr>
          <p:cNvCxnSpPr>
            <a:cxnSpLocks/>
          </p:cNvCxnSpPr>
          <p:nvPr/>
        </p:nvCxnSpPr>
        <p:spPr>
          <a:xfrm rot="10800000" flipH="1">
            <a:off x="3271407" y="2975424"/>
            <a:ext cx="1020666" cy="993304"/>
          </a:xfrm>
          <a:prstGeom prst="curvedConnector3">
            <a:avLst>
              <a:gd name="adj1" fmla="val 50000"/>
            </a:avLst>
          </a:prstGeom>
          <a:noFill/>
          <a:ln w="12700" cap="flat" cmpd="sng">
            <a:solidFill>
              <a:srgbClr val="000000"/>
            </a:solidFill>
            <a:prstDash val="dash"/>
            <a:round/>
            <a:headEnd type="none" w="med" len="med"/>
            <a:tailEnd type="triangle" w="med" len="med"/>
          </a:ln>
        </p:spPr>
      </p:cxnSp>
      <p:cxnSp>
        <p:nvCxnSpPr>
          <p:cNvPr id="134" name="Google Shape;71;p14">
            <a:extLst>
              <a:ext uri="{FF2B5EF4-FFF2-40B4-BE49-F238E27FC236}">
                <a16:creationId xmlns:a16="http://schemas.microsoft.com/office/drawing/2014/main" id="{70819EE5-6606-0C55-2161-6D11D8A52C12}"/>
              </a:ext>
            </a:extLst>
          </p:cNvPr>
          <p:cNvCxnSpPr>
            <a:cxnSpLocks/>
          </p:cNvCxnSpPr>
          <p:nvPr/>
        </p:nvCxnSpPr>
        <p:spPr>
          <a:xfrm>
            <a:off x="3271407" y="3967995"/>
            <a:ext cx="1020666" cy="993304"/>
          </a:xfrm>
          <a:prstGeom prst="curvedConnector3">
            <a:avLst>
              <a:gd name="adj1" fmla="val 50000"/>
            </a:avLst>
          </a:prstGeom>
          <a:noFill/>
          <a:ln w="12700" cap="flat" cmpd="sng">
            <a:solidFill>
              <a:srgbClr val="000000"/>
            </a:solidFill>
            <a:prstDash val="dash"/>
            <a:round/>
            <a:headEnd type="none" w="med" len="med"/>
            <a:tailEnd type="triangle" w="med" len="med"/>
          </a:ln>
        </p:spPr>
      </p:cxnSp>
      <p:sp>
        <p:nvSpPr>
          <p:cNvPr id="135" name="Google Shape;72;p14">
            <a:extLst>
              <a:ext uri="{FF2B5EF4-FFF2-40B4-BE49-F238E27FC236}">
                <a16:creationId xmlns:a16="http://schemas.microsoft.com/office/drawing/2014/main" id="{BBB3CDC0-4842-3F5D-0450-96DB85AEFF05}"/>
              </a:ext>
            </a:extLst>
          </p:cNvPr>
          <p:cNvSpPr txBox="1"/>
          <p:nvPr/>
        </p:nvSpPr>
        <p:spPr>
          <a:xfrm>
            <a:off x="3510318" y="3700893"/>
            <a:ext cx="1504537" cy="498578"/>
          </a:xfrm>
          <a:prstGeom prst="rect">
            <a:avLst/>
          </a:prstGeom>
          <a:noFill/>
          <a:ln>
            <a:noFill/>
          </a:ln>
        </p:spPr>
        <p:txBody>
          <a:bodyPr spcFirstLastPara="1" wrap="square" lIns="109718" tIns="109718" rIns="109718" bIns="109718" anchor="t" anchorCtr="0">
            <a:spAutoFit/>
          </a:bodyPr>
          <a:lstStyle/>
          <a:p>
            <a:r>
              <a:rPr lang="en" i="1" dirty="0">
                <a:latin typeface="+mj-lt"/>
              </a:rPr>
              <a:t>split-half</a:t>
            </a:r>
            <a:endParaRPr i="1" dirty="0">
              <a:latin typeface="+mj-lt"/>
            </a:endParaRPr>
          </a:p>
        </p:txBody>
      </p:sp>
      <p:sp>
        <p:nvSpPr>
          <p:cNvPr id="136" name="Google Shape;73;p14">
            <a:extLst>
              <a:ext uri="{FF2B5EF4-FFF2-40B4-BE49-F238E27FC236}">
                <a16:creationId xmlns:a16="http://schemas.microsoft.com/office/drawing/2014/main" id="{6679A7F6-A51B-BF99-126A-3DF0A93EB4DD}"/>
              </a:ext>
            </a:extLst>
          </p:cNvPr>
          <p:cNvSpPr txBox="1"/>
          <p:nvPr/>
        </p:nvSpPr>
        <p:spPr>
          <a:xfrm>
            <a:off x="6601592" y="3236762"/>
            <a:ext cx="441028" cy="498578"/>
          </a:xfrm>
          <a:prstGeom prst="rect">
            <a:avLst/>
          </a:prstGeom>
          <a:noFill/>
          <a:ln>
            <a:noFill/>
          </a:ln>
        </p:spPr>
        <p:txBody>
          <a:bodyPr spcFirstLastPara="1" wrap="square" lIns="109718" tIns="109718" rIns="109718" bIns="109718" anchor="t" anchorCtr="0">
            <a:spAutoFit/>
          </a:bodyPr>
          <a:lstStyle/>
          <a:p>
            <a:r>
              <a:rPr lang="en" i="1" dirty="0">
                <a:latin typeface="+mj-lt"/>
              </a:rPr>
              <a:t>fit</a:t>
            </a:r>
            <a:endParaRPr i="1" dirty="0">
              <a:latin typeface="+mj-lt"/>
            </a:endParaRPr>
          </a:p>
        </p:txBody>
      </p:sp>
      <p:cxnSp>
        <p:nvCxnSpPr>
          <p:cNvPr id="137" name="Google Shape;74;p14">
            <a:extLst>
              <a:ext uri="{FF2B5EF4-FFF2-40B4-BE49-F238E27FC236}">
                <a16:creationId xmlns:a16="http://schemas.microsoft.com/office/drawing/2014/main" id="{8856260F-CAB2-8218-E097-B9AA05DC1A46}"/>
              </a:ext>
            </a:extLst>
          </p:cNvPr>
          <p:cNvCxnSpPr>
            <a:cxnSpLocks/>
          </p:cNvCxnSpPr>
          <p:nvPr/>
        </p:nvCxnSpPr>
        <p:spPr>
          <a:xfrm>
            <a:off x="6114021" y="5070247"/>
            <a:ext cx="1094753" cy="0"/>
          </a:xfrm>
          <a:prstGeom prst="straightConnector1">
            <a:avLst/>
          </a:prstGeom>
          <a:noFill/>
          <a:ln w="12700" cap="flat" cmpd="sng">
            <a:solidFill>
              <a:srgbClr val="000000"/>
            </a:solidFill>
            <a:prstDash val="dash"/>
            <a:round/>
            <a:headEnd type="none" w="med" len="med"/>
            <a:tailEnd type="triangle" w="med" len="med"/>
          </a:ln>
        </p:spPr>
      </p:cxnSp>
      <p:cxnSp>
        <p:nvCxnSpPr>
          <p:cNvPr id="141" name="Google Shape;80;p14">
            <a:extLst>
              <a:ext uri="{FF2B5EF4-FFF2-40B4-BE49-F238E27FC236}">
                <a16:creationId xmlns:a16="http://schemas.microsoft.com/office/drawing/2014/main" id="{A004A790-5B63-F59C-39D0-679D99009814}"/>
              </a:ext>
            </a:extLst>
          </p:cNvPr>
          <p:cNvCxnSpPr>
            <a:cxnSpLocks/>
          </p:cNvCxnSpPr>
          <p:nvPr/>
        </p:nvCxnSpPr>
        <p:spPr>
          <a:xfrm>
            <a:off x="6171438" y="2877505"/>
            <a:ext cx="1002304" cy="740568"/>
          </a:xfrm>
          <a:prstGeom prst="bentConnector3">
            <a:avLst>
              <a:gd name="adj1" fmla="val 27832"/>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graphicFrame>
            <p:nvGraphicFramePr>
              <p:cNvPr id="147" name="Table 146">
                <a:extLst>
                  <a:ext uri="{FF2B5EF4-FFF2-40B4-BE49-F238E27FC236}">
                    <a16:creationId xmlns:a16="http://schemas.microsoft.com/office/drawing/2014/main" id="{389DA290-7A9C-7420-304C-A7C575B7202D}"/>
                  </a:ext>
                </a:extLst>
              </p:cNvPr>
              <p:cNvGraphicFramePr>
                <a:graphicFrameLocks noGrp="1"/>
              </p:cNvGraphicFramePr>
              <p:nvPr/>
            </p:nvGraphicFramePr>
            <p:xfrm>
              <a:off x="2766384" y="3059293"/>
              <a:ext cx="432057" cy="1863344"/>
            </p:xfrm>
            <a:graphic>
              <a:graphicData uri="http://schemas.openxmlformats.org/drawingml/2006/table">
                <a:tbl>
                  <a:tblPr>
                    <a:noFill/>
                  </a:tblPr>
                  <a:tblGrid>
                    <a:gridCol w="432057">
                      <a:extLst>
                        <a:ext uri="{9D8B030D-6E8A-4147-A177-3AD203B41FA5}">
                          <a16:colId xmlns:a16="http://schemas.microsoft.com/office/drawing/2014/main" val="3380508079"/>
                        </a:ext>
                      </a:extLst>
                    </a:gridCol>
                  </a:tblGrid>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chemeClr val="tx1"/>
                                        </a:solidFill>
                                        <a:latin typeface="Cambria Math" panose="02040503050406030204" pitchFamily="18" charset="0"/>
                                        <a:ea typeface="Cambria Math" panose="02040503050406030204" pitchFamily="18" charset="0"/>
                                      </a:rPr>
                                    </m:ctrlPr>
                                  </m:sSubPr>
                                  <m:e>
                                    <m:r>
                                      <a:rPr lang="ar-AE" sz="1600" b="0" i="1" smtClean="0">
                                        <a:solidFill>
                                          <a:schemeClr val="tx1"/>
                                        </a:solidFill>
                                        <a:latin typeface="Cambria Math" panose="02040503050406030204" pitchFamily="18" charset="0"/>
                                        <a:ea typeface="Cambria Math" panose="02040503050406030204" pitchFamily="18" charset="0"/>
                                      </a:rPr>
                                      <m:t>𝑆</m:t>
                                    </m:r>
                                  </m:e>
                                  <m:sub>
                                    <m:r>
                                      <a:rPr lang="ar-AE" sz="1600" b="0" i="1" smtClean="0">
                                        <a:solidFill>
                                          <a:schemeClr val="tx1"/>
                                        </a:solidFill>
                                        <a:latin typeface="Cambria Math" panose="02040503050406030204" pitchFamily="18" charset="0"/>
                                        <a:ea typeface="Cambria Math" panose="02040503050406030204" pitchFamily="18" charset="0"/>
                                      </a:rPr>
                                      <m:t>1</m:t>
                                    </m:r>
                                  </m:sub>
                                </m:sSub>
                              </m:oMath>
                            </m:oMathPara>
                          </a14:m>
                          <a:endParaRPr lang="ar-AE"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983160388"/>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chemeClr val="tx1"/>
                                        </a:solidFill>
                                        <a:latin typeface="Cambria Math" panose="02040503050406030204" pitchFamily="18" charset="0"/>
                                        <a:ea typeface="Cambria Math" panose="02040503050406030204" pitchFamily="18" charset="0"/>
                                      </a:rPr>
                                    </m:ctrlPr>
                                  </m:sSubPr>
                                  <m:e>
                                    <m:r>
                                      <a:rPr lang="ar-AE" sz="1600" b="0" i="1" smtClean="0">
                                        <a:solidFill>
                                          <a:schemeClr val="tx1"/>
                                        </a:solidFill>
                                        <a:latin typeface="Cambria Math" panose="02040503050406030204" pitchFamily="18" charset="0"/>
                                        <a:ea typeface="Cambria Math" panose="02040503050406030204" pitchFamily="18" charset="0"/>
                                      </a:rPr>
                                      <m:t>𝑆</m:t>
                                    </m:r>
                                  </m:e>
                                  <m:sub>
                                    <m:r>
                                      <a:rPr lang="ar-AE" sz="1600" b="0" i="1" smtClean="0">
                                        <a:solidFill>
                                          <a:schemeClr val="tx1"/>
                                        </a:solidFill>
                                        <a:latin typeface="Cambria Math" panose="02040503050406030204" pitchFamily="18" charset="0"/>
                                        <a:ea typeface="Cambria Math" panose="02040503050406030204" pitchFamily="18" charset="0"/>
                                      </a:rPr>
                                      <m:t>2</m:t>
                                    </m:r>
                                  </m:sub>
                                </m:sSub>
                              </m:oMath>
                            </m:oMathPara>
                          </a14:m>
                          <a:endParaRPr lang="ar-AE"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797115937"/>
                      </a:ext>
                    </a:extLst>
                  </a:tr>
                  <a:tr h="465836">
                    <a:tc>
                      <a:txBody>
                        <a:bodyPr/>
                        <a:lstStyle/>
                        <a:p>
                          <a:pPr marL="0" lvl="0" indent="0" algn="l" rtl="0">
                            <a:spcBef>
                              <a:spcPts val="0"/>
                            </a:spcBef>
                            <a:spcAft>
                              <a:spcPts val="0"/>
                            </a:spcAft>
                            <a:buNone/>
                          </a:pPr>
                          <a:r>
                            <a:rPr lang="en" sz="1600" dirty="0">
                              <a:solidFill>
                                <a:schemeClr val="tx1"/>
                              </a:solidFill>
                              <a:latin typeface="+mj-lt"/>
                              <a:ea typeface="Cambria Math" panose="02040503050406030204" pitchFamily="18" charset="0"/>
                            </a:rPr>
                            <a:t>…</a:t>
                          </a:r>
                          <a:endParaRPr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141406377"/>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chemeClr val="tx1"/>
                                        </a:solidFill>
                                        <a:latin typeface="Cambria Math" panose="02040503050406030204" pitchFamily="18" charset="0"/>
                                        <a:ea typeface="Cambria Math" panose="02040503050406030204" pitchFamily="18" charset="0"/>
                                      </a:rPr>
                                    </m:ctrlPr>
                                  </m:sSubPr>
                                  <m:e>
                                    <m:r>
                                      <a:rPr lang="ar-AE" sz="1600" b="0" i="1" smtClean="0">
                                        <a:solidFill>
                                          <a:schemeClr val="tx1"/>
                                        </a:solidFill>
                                        <a:latin typeface="Cambria Math" panose="02040503050406030204" pitchFamily="18" charset="0"/>
                                        <a:ea typeface="Cambria Math" panose="02040503050406030204" pitchFamily="18" charset="0"/>
                                      </a:rPr>
                                      <m:t>𝑆</m:t>
                                    </m:r>
                                  </m:e>
                                  <m:sub>
                                    <m:r>
                                      <a:rPr lang="ar-AE" sz="1600" b="0" i="1" smtClean="0">
                                        <a:solidFill>
                                          <a:schemeClr val="tx1"/>
                                        </a:solidFill>
                                        <a:latin typeface="Cambria Math" panose="02040503050406030204" pitchFamily="18" charset="0"/>
                                        <a:ea typeface="Cambria Math" panose="02040503050406030204" pitchFamily="18" charset="0"/>
                                      </a:rPr>
                                      <m:t>50</m:t>
                                    </m:r>
                                  </m:sub>
                                </m:sSub>
                              </m:oMath>
                            </m:oMathPara>
                          </a14:m>
                          <a:endParaRPr lang="ar-AE"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868304890"/>
                      </a:ext>
                    </a:extLst>
                  </a:tr>
                </a:tbl>
              </a:graphicData>
            </a:graphic>
          </p:graphicFrame>
        </mc:Choice>
        <mc:Fallback xmlns="">
          <p:graphicFrame>
            <p:nvGraphicFramePr>
              <p:cNvPr id="147" name="Table 146">
                <a:extLst>
                  <a:ext uri="{FF2B5EF4-FFF2-40B4-BE49-F238E27FC236}">
                    <a16:creationId xmlns:a16="http://schemas.microsoft.com/office/drawing/2014/main" id="{389DA290-7A9C-7420-304C-A7C575B7202D}"/>
                  </a:ext>
                </a:extLst>
              </p:cNvPr>
              <p:cNvGraphicFramePr>
                <a:graphicFrameLocks noGrp="1"/>
              </p:cNvGraphicFramePr>
              <p:nvPr/>
            </p:nvGraphicFramePr>
            <p:xfrm>
              <a:off x="2766384" y="3059293"/>
              <a:ext cx="432057" cy="1863344"/>
            </p:xfrm>
            <a:graphic>
              <a:graphicData uri="http://schemas.openxmlformats.org/drawingml/2006/table">
                <a:tbl>
                  <a:tblPr>
                    <a:noFill/>
                  </a:tblPr>
                  <a:tblGrid>
                    <a:gridCol w="432057">
                      <a:extLst>
                        <a:ext uri="{9D8B030D-6E8A-4147-A177-3AD203B41FA5}">
                          <a16:colId xmlns:a16="http://schemas.microsoft.com/office/drawing/2014/main" val="3380508079"/>
                        </a:ext>
                      </a:extLst>
                    </a:gridCol>
                  </a:tblGrid>
                  <a:tr h="465836">
                    <a:tc>
                      <a:txBody>
                        <a:bodyPr/>
                        <a:lstStyle/>
                        <a:p>
                          <a:endParaRPr lang="en-NL"/>
                        </a:p>
                      </a:txBody>
                      <a:tcPr marL="109718" marR="109718" marT="109718" marB="109718">
                        <a:blipFill>
                          <a:blip r:embed="rId6"/>
                          <a:stretch>
                            <a:fillRect l="-1389" t="-1299" r="-2778" b="-301299"/>
                          </a:stretch>
                        </a:blipFill>
                      </a:tcPr>
                    </a:tc>
                    <a:extLst>
                      <a:ext uri="{0D108BD9-81ED-4DB2-BD59-A6C34878D82A}">
                        <a16:rowId xmlns:a16="http://schemas.microsoft.com/office/drawing/2014/main" val="2983160388"/>
                      </a:ext>
                    </a:extLst>
                  </a:tr>
                  <a:tr h="465836">
                    <a:tc>
                      <a:txBody>
                        <a:bodyPr/>
                        <a:lstStyle/>
                        <a:p>
                          <a:endParaRPr lang="en-NL"/>
                        </a:p>
                      </a:txBody>
                      <a:tcPr marL="109718" marR="109718" marT="109718" marB="109718">
                        <a:blipFill>
                          <a:blip r:embed="rId6"/>
                          <a:stretch>
                            <a:fillRect l="-1389" t="-101299" r="-2778" b="-201299"/>
                          </a:stretch>
                        </a:blipFill>
                      </a:tcPr>
                    </a:tc>
                    <a:extLst>
                      <a:ext uri="{0D108BD9-81ED-4DB2-BD59-A6C34878D82A}">
                        <a16:rowId xmlns:a16="http://schemas.microsoft.com/office/drawing/2014/main" val="2797115937"/>
                      </a:ext>
                    </a:extLst>
                  </a:tr>
                  <a:tr h="465836">
                    <a:tc>
                      <a:txBody>
                        <a:bodyPr/>
                        <a:lstStyle/>
                        <a:p>
                          <a:pPr marL="0" lvl="0" indent="0" algn="l" rtl="0">
                            <a:spcBef>
                              <a:spcPts val="0"/>
                            </a:spcBef>
                            <a:spcAft>
                              <a:spcPts val="0"/>
                            </a:spcAft>
                            <a:buNone/>
                          </a:pPr>
                          <a:r>
                            <a:rPr lang="en" sz="1600" dirty="0">
                              <a:solidFill>
                                <a:schemeClr val="tx1"/>
                              </a:solidFill>
                              <a:latin typeface="+mj-lt"/>
                              <a:ea typeface="Cambria Math" panose="02040503050406030204" pitchFamily="18" charset="0"/>
                            </a:rPr>
                            <a:t>…</a:t>
                          </a:r>
                          <a:endParaRPr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141406377"/>
                      </a:ext>
                    </a:extLst>
                  </a:tr>
                  <a:tr h="465836">
                    <a:tc>
                      <a:txBody>
                        <a:bodyPr/>
                        <a:lstStyle/>
                        <a:p>
                          <a:endParaRPr lang="en-NL"/>
                        </a:p>
                      </a:txBody>
                      <a:tcPr marL="109718" marR="109718" marT="109718" marB="109718">
                        <a:blipFill>
                          <a:blip r:embed="rId6"/>
                          <a:stretch>
                            <a:fillRect l="-1389" t="-300000" r="-2778" b="-2597"/>
                          </a:stretch>
                        </a:blipFill>
                      </a:tcPr>
                    </a:tc>
                    <a:extLst>
                      <a:ext uri="{0D108BD9-81ED-4DB2-BD59-A6C34878D82A}">
                        <a16:rowId xmlns:a16="http://schemas.microsoft.com/office/drawing/2014/main" val="286830489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8" name="Table 147">
                <a:extLst>
                  <a:ext uri="{FF2B5EF4-FFF2-40B4-BE49-F238E27FC236}">
                    <a16:creationId xmlns:a16="http://schemas.microsoft.com/office/drawing/2014/main" id="{600D5A0B-BEE3-2666-FBC0-29D7A325474E}"/>
                  </a:ext>
                </a:extLst>
              </p:cNvPr>
              <p:cNvGraphicFramePr>
                <a:graphicFrameLocks noGrp="1"/>
              </p:cNvGraphicFramePr>
              <p:nvPr/>
            </p:nvGraphicFramePr>
            <p:xfrm>
              <a:off x="5638592" y="1973765"/>
              <a:ext cx="432057" cy="1863344"/>
            </p:xfrm>
            <a:graphic>
              <a:graphicData uri="http://schemas.openxmlformats.org/drawingml/2006/table">
                <a:tbl>
                  <a:tblPr>
                    <a:noFill/>
                  </a:tblPr>
                  <a:tblGrid>
                    <a:gridCol w="432057">
                      <a:extLst>
                        <a:ext uri="{9D8B030D-6E8A-4147-A177-3AD203B41FA5}">
                          <a16:colId xmlns:a16="http://schemas.microsoft.com/office/drawing/2014/main" val="2698807633"/>
                        </a:ext>
                      </a:extLst>
                    </a:gridCol>
                  </a:tblGrid>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solidFill>
                                          <a:srgbClr val="0000FF"/>
                                        </a:solidFill>
                                        <a:latin typeface="Cambria Math" panose="02040503050406030204" pitchFamily="18" charset="0"/>
                                        <a:ea typeface="Cambria Math" panose="02040503050406030204" pitchFamily="18" charset="0"/>
                                      </a:rPr>
                                    </m:ctrlPr>
                                  </m:sSubPr>
                                  <m:e>
                                    <m:r>
                                      <a:rPr lang="en-US" sz="1600" b="0" i="1" smtClean="0">
                                        <a:solidFill>
                                          <a:srgbClr val="0000FF"/>
                                        </a:solidFill>
                                        <a:latin typeface="Cambria Math" panose="02040503050406030204" pitchFamily="18" charset="0"/>
                                        <a:ea typeface="Cambria Math" panose="02040503050406030204" pitchFamily="18" charset="0"/>
                                      </a:rPr>
                                      <m:t>𝑆</m:t>
                                    </m:r>
                                  </m:e>
                                  <m:sub>
                                    <m:r>
                                      <a:rPr lang="en-US" sz="1600" b="0" i="1" smtClean="0">
                                        <a:solidFill>
                                          <a:srgbClr val="0000FF"/>
                                        </a:solidFill>
                                        <a:latin typeface="Cambria Math" panose="02040503050406030204" pitchFamily="18" charset="0"/>
                                        <a:ea typeface="Cambria Math" panose="02040503050406030204" pitchFamily="18" charset="0"/>
                                      </a:rPr>
                                      <m:t>19</m:t>
                                    </m:r>
                                  </m:sub>
                                </m:sSub>
                              </m:oMath>
                            </m:oMathPara>
                          </a14:m>
                          <a:endParaRPr sz="1600" dirty="0">
                            <a:solidFill>
                              <a:srgbClr val="0000FF"/>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728383511"/>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solidFill>
                                          <a:srgbClr val="0000FF"/>
                                        </a:solidFill>
                                        <a:latin typeface="Cambria Math" panose="02040503050406030204" pitchFamily="18" charset="0"/>
                                        <a:ea typeface="Cambria Math" panose="02040503050406030204" pitchFamily="18" charset="0"/>
                                      </a:rPr>
                                    </m:ctrlPr>
                                  </m:sSubPr>
                                  <m:e>
                                    <m:r>
                                      <a:rPr lang="en-US" sz="1600" b="0" i="1" smtClean="0">
                                        <a:solidFill>
                                          <a:srgbClr val="0000FF"/>
                                        </a:solidFill>
                                        <a:latin typeface="Cambria Math" panose="02040503050406030204" pitchFamily="18" charset="0"/>
                                        <a:ea typeface="Cambria Math" panose="02040503050406030204" pitchFamily="18" charset="0"/>
                                      </a:rPr>
                                      <m:t>𝑆</m:t>
                                    </m:r>
                                  </m:e>
                                  <m:sub>
                                    <m:r>
                                      <a:rPr lang="en-US" sz="1600" b="0" i="1" smtClean="0">
                                        <a:solidFill>
                                          <a:srgbClr val="0000FF"/>
                                        </a:solidFill>
                                        <a:latin typeface="Cambria Math" panose="02040503050406030204" pitchFamily="18" charset="0"/>
                                        <a:ea typeface="Cambria Math" panose="02040503050406030204" pitchFamily="18" charset="0"/>
                                      </a:rPr>
                                      <m:t>8</m:t>
                                    </m:r>
                                  </m:sub>
                                </m:sSub>
                              </m:oMath>
                            </m:oMathPara>
                          </a14:m>
                          <a:endParaRPr sz="1600" dirty="0">
                            <a:solidFill>
                              <a:srgbClr val="0000FF"/>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598739573"/>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600" b="0" i="1" smtClean="0">
                                    <a:solidFill>
                                      <a:srgbClr val="0000FF"/>
                                    </a:solidFill>
                                    <a:latin typeface="Cambria Math" panose="02040503050406030204" pitchFamily="18" charset="0"/>
                                    <a:ea typeface="Cambria Math" panose="02040503050406030204" pitchFamily="18" charset="0"/>
                                  </a:rPr>
                                  <m:t>…</m:t>
                                </m:r>
                              </m:oMath>
                            </m:oMathPara>
                          </a14:m>
                          <a:endParaRPr sz="1600" dirty="0">
                            <a:solidFill>
                              <a:srgbClr val="0000FF"/>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3033364719"/>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solidFill>
                                          <a:srgbClr val="0000FF"/>
                                        </a:solidFill>
                                        <a:latin typeface="Cambria Math" panose="02040503050406030204" pitchFamily="18" charset="0"/>
                                        <a:ea typeface="Cambria Math" panose="02040503050406030204" pitchFamily="18" charset="0"/>
                                      </a:rPr>
                                    </m:ctrlPr>
                                  </m:sSubPr>
                                  <m:e>
                                    <m:r>
                                      <a:rPr lang="en-US" sz="1600" b="0" i="1" smtClean="0">
                                        <a:solidFill>
                                          <a:srgbClr val="0000FF"/>
                                        </a:solidFill>
                                        <a:latin typeface="Cambria Math" panose="02040503050406030204" pitchFamily="18" charset="0"/>
                                        <a:ea typeface="Cambria Math" panose="02040503050406030204" pitchFamily="18" charset="0"/>
                                      </a:rPr>
                                      <m:t>𝑆</m:t>
                                    </m:r>
                                  </m:e>
                                  <m:sub>
                                    <m:r>
                                      <a:rPr lang="en-US" sz="1600" b="0" i="1" smtClean="0">
                                        <a:solidFill>
                                          <a:srgbClr val="0000FF"/>
                                        </a:solidFill>
                                        <a:latin typeface="Cambria Math" panose="02040503050406030204" pitchFamily="18" charset="0"/>
                                        <a:ea typeface="Cambria Math" panose="02040503050406030204" pitchFamily="18" charset="0"/>
                                      </a:rPr>
                                      <m:t>37</m:t>
                                    </m:r>
                                  </m:sub>
                                </m:sSub>
                              </m:oMath>
                            </m:oMathPara>
                          </a14:m>
                          <a:endParaRPr sz="1600" dirty="0">
                            <a:solidFill>
                              <a:srgbClr val="0000FF"/>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853584426"/>
                      </a:ext>
                    </a:extLst>
                  </a:tr>
                </a:tbl>
              </a:graphicData>
            </a:graphic>
          </p:graphicFrame>
        </mc:Choice>
        <mc:Fallback xmlns="">
          <p:graphicFrame>
            <p:nvGraphicFramePr>
              <p:cNvPr id="148" name="Table 147">
                <a:extLst>
                  <a:ext uri="{FF2B5EF4-FFF2-40B4-BE49-F238E27FC236}">
                    <a16:creationId xmlns:a16="http://schemas.microsoft.com/office/drawing/2014/main" id="{600D5A0B-BEE3-2666-FBC0-29D7A325474E}"/>
                  </a:ext>
                </a:extLst>
              </p:cNvPr>
              <p:cNvGraphicFramePr>
                <a:graphicFrameLocks noGrp="1"/>
              </p:cNvGraphicFramePr>
              <p:nvPr/>
            </p:nvGraphicFramePr>
            <p:xfrm>
              <a:off x="5638592" y="1973765"/>
              <a:ext cx="432057" cy="1863344"/>
            </p:xfrm>
            <a:graphic>
              <a:graphicData uri="http://schemas.openxmlformats.org/drawingml/2006/table">
                <a:tbl>
                  <a:tblPr>
                    <a:noFill/>
                  </a:tblPr>
                  <a:tblGrid>
                    <a:gridCol w="432057">
                      <a:extLst>
                        <a:ext uri="{9D8B030D-6E8A-4147-A177-3AD203B41FA5}">
                          <a16:colId xmlns:a16="http://schemas.microsoft.com/office/drawing/2014/main" val="2698807633"/>
                        </a:ext>
                      </a:extLst>
                    </a:gridCol>
                  </a:tblGrid>
                  <a:tr h="465836">
                    <a:tc>
                      <a:txBody>
                        <a:bodyPr/>
                        <a:lstStyle/>
                        <a:p>
                          <a:endParaRPr lang="en-NL"/>
                        </a:p>
                      </a:txBody>
                      <a:tcPr marL="109718" marR="109718" marT="109718" marB="109718">
                        <a:blipFill>
                          <a:blip r:embed="rId7"/>
                          <a:stretch>
                            <a:fillRect l="-1389" t="-1299" r="-2778" b="-301299"/>
                          </a:stretch>
                        </a:blipFill>
                      </a:tcPr>
                    </a:tc>
                    <a:extLst>
                      <a:ext uri="{0D108BD9-81ED-4DB2-BD59-A6C34878D82A}">
                        <a16:rowId xmlns:a16="http://schemas.microsoft.com/office/drawing/2014/main" val="728383511"/>
                      </a:ext>
                    </a:extLst>
                  </a:tr>
                  <a:tr h="465836">
                    <a:tc>
                      <a:txBody>
                        <a:bodyPr/>
                        <a:lstStyle/>
                        <a:p>
                          <a:endParaRPr lang="en-NL"/>
                        </a:p>
                      </a:txBody>
                      <a:tcPr marL="109718" marR="109718" marT="109718" marB="109718">
                        <a:blipFill>
                          <a:blip r:embed="rId7"/>
                          <a:stretch>
                            <a:fillRect l="-1389" t="-101299" r="-2778" b="-201299"/>
                          </a:stretch>
                        </a:blipFill>
                      </a:tcPr>
                    </a:tc>
                    <a:extLst>
                      <a:ext uri="{0D108BD9-81ED-4DB2-BD59-A6C34878D82A}">
                        <a16:rowId xmlns:a16="http://schemas.microsoft.com/office/drawing/2014/main" val="598739573"/>
                      </a:ext>
                    </a:extLst>
                  </a:tr>
                  <a:tr h="465836">
                    <a:tc>
                      <a:txBody>
                        <a:bodyPr/>
                        <a:lstStyle/>
                        <a:p>
                          <a:endParaRPr lang="en-NL"/>
                        </a:p>
                      </a:txBody>
                      <a:tcPr marL="109718" marR="109718" marT="109718" marB="109718">
                        <a:blipFill>
                          <a:blip r:embed="rId7"/>
                          <a:stretch>
                            <a:fillRect l="-1389" t="-203947" r="-2778" b="-103947"/>
                          </a:stretch>
                        </a:blipFill>
                      </a:tcPr>
                    </a:tc>
                    <a:extLst>
                      <a:ext uri="{0D108BD9-81ED-4DB2-BD59-A6C34878D82A}">
                        <a16:rowId xmlns:a16="http://schemas.microsoft.com/office/drawing/2014/main" val="3033364719"/>
                      </a:ext>
                    </a:extLst>
                  </a:tr>
                  <a:tr h="465836">
                    <a:tc>
                      <a:txBody>
                        <a:bodyPr/>
                        <a:lstStyle/>
                        <a:p>
                          <a:endParaRPr lang="en-NL"/>
                        </a:p>
                      </a:txBody>
                      <a:tcPr marL="109718" marR="109718" marT="109718" marB="109718">
                        <a:blipFill>
                          <a:blip r:embed="rId7"/>
                          <a:stretch>
                            <a:fillRect l="-1389" t="-300000" r="-2778" b="-2597"/>
                          </a:stretch>
                        </a:blipFill>
                      </a:tcPr>
                    </a:tc>
                    <a:extLst>
                      <a:ext uri="{0D108BD9-81ED-4DB2-BD59-A6C34878D82A}">
                        <a16:rowId xmlns:a16="http://schemas.microsoft.com/office/drawing/2014/main" val="285358442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9" name="Table 148">
                <a:extLst>
                  <a:ext uri="{FF2B5EF4-FFF2-40B4-BE49-F238E27FC236}">
                    <a16:creationId xmlns:a16="http://schemas.microsoft.com/office/drawing/2014/main" id="{9988B9B4-7F7F-FA23-D192-A3B254E1EAF8}"/>
                  </a:ext>
                </a:extLst>
              </p:cNvPr>
              <p:cNvGraphicFramePr>
                <a:graphicFrameLocks noGrp="1"/>
              </p:cNvGraphicFramePr>
              <p:nvPr/>
            </p:nvGraphicFramePr>
            <p:xfrm>
              <a:off x="5641021" y="4144279"/>
              <a:ext cx="432057" cy="1863344"/>
            </p:xfrm>
            <a:graphic>
              <a:graphicData uri="http://schemas.openxmlformats.org/drawingml/2006/table">
                <a:tbl>
                  <a:tblPr>
                    <a:noFill/>
                  </a:tblPr>
                  <a:tblGrid>
                    <a:gridCol w="432057">
                      <a:extLst>
                        <a:ext uri="{9D8B030D-6E8A-4147-A177-3AD203B41FA5}">
                          <a16:colId xmlns:a16="http://schemas.microsoft.com/office/drawing/2014/main" val="2698807633"/>
                        </a:ext>
                      </a:extLst>
                    </a:gridCol>
                  </a:tblGrid>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rgbClr val="006400"/>
                                        </a:solidFill>
                                        <a:latin typeface="Cambria Math" panose="02040503050406030204" pitchFamily="18" charset="0"/>
                                        <a:ea typeface="Cambria Math" panose="02040503050406030204" pitchFamily="18" charset="0"/>
                                      </a:rPr>
                                    </m:ctrlPr>
                                  </m:sSubPr>
                                  <m:e>
                                    <m:r>
                                      <a:rPr lang="ar-AE" sz="1600" b="0" i="1" smtClean="0">
                                        <a:solidFill>
                                          <a:srgbClr val="006400"/>
                                        </a:solidFill>
                                        <a:latin typeface="Cambria Math" panose="02040503050406030204" pitchFamily="18" charset="0"/>
                                        <a:ea typeface="Cambria Math" panose="02040503050406030204" pitchFamily="18" charset="0"/>
                                      </a:rPr>
                                      <m:t>𝑆</m:t>
                                    </m:r>
                                  </m:e>
                                  <m:sub>
                                    <m:r>
                                      <a:rPr lang="ar-AE" sz="1600" b="0" i="1" smtClean="0">
                                        <a:solidFill>
                                          <a:srgbClr val="006400"/>
                                        </a:solidFill>
                                        <a:latin typeface="Cambria Math" panose="02040503050406030204" pitchFamily="18" charset="0"/>
                                        <a:ea typeface="Cambria Math" panose="02040503050406030204" pitchFamily="18" charset="0"/>
                                      </a:rPr>
                                      <m:t>23</m:t>
                                    </m:r>
                                  </m:sub>
                                </m:sSub>
                              </m:oMath>
                            </m:oMathPara>
                          </a14:m>
                          <a:endParaRPr lang="ar-AE" sz="1600" dirty="0">
                            <a:solidFill>
                              <a:srgbClr val="006400"/>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728383511"/>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rgbClr val="006400"/>
                                        </a:solidFill>
                                        <a:latin typeface="Cambria Math" panose="02040503050406030204" pitchFamily="18" charset="0"/>
                                        <a:ea typeface="Cambria Math" panose="02040503050406030204" pitchFamily="18" charset="0"/>
                                      </a:rPr>
                                    </m:ctrlPr>
                                  </m:sSubPr>
                                  <m:e>
                                    <m:r>
                                      <a:rPr lang="ar-AE" sz="1600" b="0" i="1" smtClean="0">
                                        <a:solidFill>
                                          <a:srgbClr val="006400"/>
                                        </a:solidFill>
                                        <a:latin typeface="Cambria Math" panose="02040503050406030204" pitchFamily="18" charset="0"/>
                                        <a:ea typeface="Cambria Math" panose="02040503050406030204" pitchFamily="18" charset="0"/>
                                      </a:rPr>
                                      <m:t>𝑆</m:t>
                                    </m:r>
                                  </m:e>
                                  <m:sub>
                                    <m:r>
                                      <a:rPr lang="ar-AE" sz="1600" b="0" i="1" smtClean="0">
                                        <a:solidFill>
                                          <a:srgbClr val="006400"/>
                                        </a:solidFill>
                                        <a:latin typeface="Cambria Math" panose="02040503050406030204" pitchFamily="18" charset="0"/>
                                        <a:ea typeface="Cambria Math" panose="02040503050406030204" pitchFamily="18" charset="0"/>
                                      </a:rPr>
                                      <m:t>41</m:t>
                                    </m:r>
                                  </m:sub>
                                </m:sSub>
                              </m:oMath>
                            </m:oMathPara>
                          </a14:m>
                          <a:endParaRPr lang="ar-AE" sz="1600" dirty="0">
                            <a:solidFill>
                              <a:srgbClr val="006400"/>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598739573"/>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600" b="0" i="1" smtClean="0">
                                    <a:solidFill>
                                      <a:srgbClr val="006400"/>
                                    </a:solidFill>
                                    <a:latin typeface="Cambria Math" panose="02040503050406030204" pitchFamily="18" charset="0"/>
                                    <a:ea typeface="Cambria Math" panose="02040503050406030204" pitchFamily="18" charset="0"/>
                                  </a:rPr>
                                  <m:t>…</m:t>
                                </m:r>
                              </m:oMath>
                            </m:oMathPara>
                          </a14:m>
                          <a:endParaRPr lang="en-US" sz="1600" dirty="0">
                            <a:solidFill>
                              <a:srgbClr val="006400"/>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3033364719"/>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rgbClr val="006400"/>
                                        </a:solidFill>
                                        <a:latin typeface="Cambria Math" panose="02040503050406030204" pitchFamily="18" charset="0"/>
                                        <a:ea typeface="Cambria Math" panose="02040503050406030204" pitchFamily="18" charset="0"/>
                                      </a:rPr>
                                    </m:ctrlPr>
                                  </m:sSubPr>
                                  <m:e>
                                    <m:r>
                                      <a:rPr lang="ar-AE" sz="1600" b="0" i="1" smtClean="0">
                                        <a:solidFill>
                                          <a:srgbClr val="006400"/>
                                        </a:solidFill>
                                        <a:latin typeface="Cambria Math" panose="02040503050406030204" pitchFamily="18" charset="0"/>
                                        <a:ea typeface="Cambria Math" panose="02040503050406030204" pitchFamily="18" charset="0"/>
                                      </a:rPr>
                                      <m:t>𝑆</m:t>
                                    </m:r>
                                  </m:e>
                                  <m:sub>
                                    <m:r>
                                      <a:rPr lang="ar-AE" sz="1600" b="0" i="1" smtClean="0">
                                        <a:solidFill>
                                          <a:srgbClr val="006400"/>
                                        </a:solidFill>
                                        <a:latin typeface="Cambria Math" panose="02040503050406030204" pitchFamily="18" charset="0"/>
                                        <a:ea typeface="Cambria Math" panose="02040503050406030204" pitchFamily="18" charset="0"/>
                                      </a:rPr>
                                      <m:t>12</m:t>
                                    </m:r>
                                  </m:sub>
                                </m:sSub>
                              </m:oMath>
                            </m:oMathPara>
                          </a14:m>
                          <a:endParaRPr lang="ar-AE" sz="1600" dirty="0">
                            <a:solidFill>
                              <a:srgbClr val="006400"/>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853584426"/>
                      </a:ext>
                    </a:extLst>
                  </a:tr>
                </a:tbl>
              </a:graphicData>
            </a:graphic>
          </p:graphicFrame>
        </mc:Choice>
        <mc:Fallback xmlns="">
          <p:graphicFrame>
            <p:nvGraphicFramePr>
              <p:cNvPr id="149" name="Table 148">
                <a:extLst>
                  <a:ext uri="{FF2B5EF4-FFF2-40B4-BE49-F238E27FC236}">
                    <a16:creationId xmlns:a16="http://schemas.microsoft.com/office/drawing/2014/main" id="{9988B9B4-7F7F-FA23-D192-A3B254E1EAF8}"/>
                  </a:ext>
                </a:extLst>
              </p:cNvPr>
              <p:cNvGraphicFramePr>
                <a:graphicFrameLocks noGrp="1"/>
              </p:cNvGraphicFramePr>
              <p:nvPr/>
            </p:nvGraphicFramePr>
            <p:xfrm>
              <a:off x="5641021" y="4144279"/>
              <a:ext cx="432057" cy="1863344"/>
            </p:xfrm>
            <a:graphic>
              <a:graphicData uri="http://schemas.openxmlformats.org/drawingml/2006/table">
                <a:tbl>
                  <a:tblPr>
                    <a:noFill/>
                  </a:tblPr>
                  <a:tblGrid>
                    <a:gridCol w="432057">
                      <a:extLst>
                        <a:ext uri="{9D8B030D-6E8A-4147-A177-3AD203B41FA5}">
                          <a16:colId xmlns:a16="http://schemas.microsoft.com/office/drawing/2014/main" val="2698807633"/>
                        </a:ext>
                      </a:extLst>
                    </a:gridCol>
                  </a:tblGrid>
                  <a:tr h="465836">
                    <a:tc>
                      <a:txBody>
                        <a:bodyPr/>
                        <a:lstStyle/>
                        <a:p>
                          <a:endParaRPr lang="en-NL"/>
                        </a:p>
                      </a:txBody>
                      <a:tcPr marL="109718" marR="109718" marT="109718" marB="109718">
                        <a:blipFill>
                          <a:blip r:embed="rId8"/>
                          <a:stretch>
                            <a:fillRect l="-1389" t="-1299" r="-2778" b="-301299"/>
                          </a:stretch>
                        </a:blipFill>
                      </a:tcPr>
                    </a:tc>
                    <a:extLst>
                      <a:ext uri="{0D108BD9-81ED-4DB2-BD59-A6C34878D82A}">
                        <a16:rowId xmlns:a16="http://schemas.microsoft.com/office/drawing/2014/main" val="728383511"/>
                      </a:ext>
                    </a:extLst>
                  </a:tr>
                  <a:tr h="465836">
                    <a:tc>
                      <a:txBody>
                        <a:bodyPr/>
                        <a:lstStyle/>
                        <a:p>
                          <a:endParaRPr lang="en-NL"/>
                        </a:p>
                      </a:txBody>
                      <a:tcPr marL="109718" marR="109718" marT="109718" marB="109718">
                        <a:blipFill>
                          <a:blip r:embed="rId8"/>
                          <a:stretch>
                            <a:fillRect l="-1389" t="-101299" r="-2778" b="-201299"/>
                          </a:stretch>
                        </a:blipFill>
                      </a:tcPr>
                    </a:tc>
                    <a:extLst>
                      <a:ext uri="{0D108BD9-81ED-4DB2-BD59-A6C34878D82A}">
                        <a16:rowId xmlns:a16="http://schemas.microsoft.com/office/drawing/2014/main" val="598739573"/>
                      </a:ext>
                    </a:extLst>
                  </a:tr>
                  <a:tr h="465836">
                    <a:tc>
                      <a:txBody>
                        <a:bodyPr/>
                        <a:lstStyle/>
                        <a:p>
                          <a:endParaRPr lang="en-NL"/>
                        </a:p>
                      </a:txBody>
                      <a:tcPr marL="109718" marR="109718" marT="109718" marB="109718">
                        <a:blipFill>
                          <a:blip r:embed="rId8"/>
                          <a:stretch>
                            <a:fillRect l="-1389" t="-203947" r="-2778" b="-103947"/>
                          </a:stretch>
                        </a:blipFill>
                      </a:tcPr>
                    </a:tc>
                    <a:extLst>
                      <a:ext uri="{0D108BD9-81ED-4DB2-BD59-A6C34878D82A}">
                        <a16:rowId xmlns:a16="http://schemas.microsoft.com/office/drawing/2014/main" val="3033364719"/>
                      </a:ext>
                    </a:extLst>
                  </a:tr>
                  <a:tr h="465836">
                    <a:tc>
                      <a:txBody>
                        <a:bodyPr/>
                        <a:lstStyle/>
                        <a:p>
                          <a:endParaRPr lang="en-NL"/>
                        </a:p>
                      </a:txBody>
                      <a:tcPr marL="109718" marR="109718" marT="109718" marB="109718">
                        <a:blipFill>
                          <a:blip r:embed="rId8"/>
                          <a:stretch>
                            <a:fillRect l="-1389" t="-300000" r="-2778" b="-2597"/>
                          </a:stretch>
                        </a:blipFill>
                      </a:tcPr>
                    </a:tc>
                    <a:extLst>
                      <a:ext uri="{0D108BD9-81ED-4DB2-BD59-A6C34878D82A}">
                        <a16:rowId xmlns:a16="http://schemas.microsoft.com/office/drawing/2014/main" val="2853584426"/>
                      </a:ext>
                    </a:extLst>
                  </a:tr>
                </a:tbl>
              </a:graphicData>
            </a:graphic>
          </p:graphicFrame>
        </mc:Fallback>
      </mc:AlternateContent>
      <mc:AlternateContent xmlns:mc="http://schemas.openxmlformats.org/markup-compatibility/2006" xmlns:a14="http://schemas.microsoft.com/office/drawing/2010/main">
        <mc:Choice Requires="a14">
          <p:sp>
            <p:nvSpPr>
              <p:cNvPr id="150" name="Google Shape;67;p14">
                <a:extLst>
                  <a:ext uri="{FF2B5EF4-FFF2-40B4-BE49-F238E27FC236}">
                    <a16:creationId xmlns:a16="http://schemas.microsoft.com/office/drawing/2014/main" id="{F1649264-322F-03C0-C2A8-4A305646461E}"/>
                  </a:ext>
                </a:extLst>
              </p:cNvPr>
              <p:cNvSpPr txBox="1"/>
              <p:nvPr/>
            </p:nvSpPr>
            <p:spPr>
              <a:xfrm>
                <a:off x="7470096" y="3828084"/>
                <a:ext cx="1381769" cy="498578"/>
              </a:xfrm>
              <a:prstGeom prst="rect">
                <a:avLst/>
              </a:prstGeom>
              <a:noFill/>
              <a:ln>
                <a:noFill/>
              </a:ln>
            </p:spPr>
            <p:txBody>
              <a:bodyPr spcFirstLastPara="1" wrap="square" lIns="109718" tIns="109718" rIns="109718" bIns="109718" anchor="t" anchorCtr="0">
                <a:spAutoFit/>
              </a:bodyPr>
              <a:lstStyle/>
              <a:p>
                <a:r>
                  <a:rPr lang="en" dirty="0">
                    <a:solidFill>
                      <a:srgbClr val="0000FF"/>
                    </a:solidFill>
                    <a:latin typeface="+mj-lt"/>
                  </a:rPr>
                  <a:t>margin </a:t>
                </a:r>
                <a14:m>
                  <m:oMath xmlns:m="http://schemas.openxmlformats.org/officeDocument/2006/math">
                    <m:sSubSup>
                      <m:sSubSupPr>
                        <m:ctrlPr>
                          <a:rPr lang="el-GR" b="1" i="1">
                            <a:solidFill>
                              <a:srgbClr val="0000FF"/>
                            </a:solidFill>
                            <a:latin typeface="Cambria Math" panose="02040503050406030204" pitchFamily="18" charset="0"/>
                          </a:rPr>
                        </m:ctrlPr>
                      </m:sSubSupPr>
                      <m:e>
                        <m:r>
                          <a:rPr lang="en-US" b="1" i="1">
                            <a:solidFill>
                              <a:srgbClr val="0000FF"/>
                            </a:solidFill>
                            <a:latin typeface="Cambria Math" panose="02040503050406030204" pitchFamily="18" charset="0"/>
                          </a:rPr>
                          <m:t>𝑭</m:t>
                        </m:r>
                      </m:e>
                      <m:sub>
                        <m:r>
                          <a:rPr lang="en-US" b="1" i="1">
                            <a:solidFill>
                              <a:srgbClr val="0000FF"/>
                            </a:solidFill>
                            <a:latin typeface="Cambria Math" panose="02040503050406030204" pitchFamily="18" charset="0"/>
                          </a:rPr>
                          <m:t>𝟏</m:t>
                        </m:r>
                      </m:sub>
                      <m:sup>
                        <m:r>
                          <a:rPr lang="en-US" b="1" i="1">
                            <a:solidFill>
                              <a:srgbClr val="0000FF"/>
                            </a:solidFill>
                            <a:latin typeface="Cambria Math" panose="02040503050406030204" pitchFamily="18" charset="0"/>
                          </a:rPr>
                          <m:t>∗</m:t>
                        </m:r>
                      </m:sup>
                    </m:sSubSup>
                  </m:oMath>
                </a14:m>
                <a:endParaRPr dirty="0">
                  <a:solidFill>
                    <a:srgbClr val="0000FF"/>
                  </a:solidFill>
                  <a:latin typeface="+mj-lt"/>
                </a:endParaRPr>
              </a:p>
            </p:txBody>
          </p:sp>
        </mc:Choice>
        <mc:Fallback xmlns="">
          <p:sp>
            <p:nvSpPr>
              <p:cNvPr id="150" name="Google Shape;67;p14">
                <a:extLst>
                  <a:ext uri="{FF2B5EF4-FFF2-40B4-BE49-F238E27FC236}">
                    <a16:creationId xmlns:a16="http://schemas.microsoft.com/office/drawing/2014/main" id="{F1649264-322F-03C0-C2A8-4A305646461E}"/>
                  </a:ext>
                </a:extLst>
              </p:cNvPr>
              <p:cNvSpPr txBox="1">
                <a:spLocks noRot="1" noChangeAspect="1" noMove="1" noResize="1" noEditPoints="1" noAdjustHandles="1" noChangeArrowheads="1" noChangeShapeType="1" noTextEdit="1"/>
              </p:cNvSpPr>
              <p:nvPr/>
            </p:nvSpPr>
            <p:spPr>
              <a:xfrm>
                <a:off x="7470096" y="3828084"/>
                <a:ext cx="1381769" cy="498578"/>
              </a:xfrm>
              <a:prstGeom prst="rect">
                <a:avLst/>
              </a:prstGeom>
              <a:blipFill>
                <a:blip r:embed="rId9"/>
                <a:stretch>
                  <a:fillRect l="-2203" b="-4878"/>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51" name="Google Shape;68;p14">
                <a:extLst>
                  <a:ext uri="{FF2B5EF4-FFF2-40B4-BE49-F238E27FC236}">
                    <a16:creationId xmlns:a16="http://schemas.microsoft.com/office/drawing/2014/main" id="{87640191-1E8E-5C4A-3C54-DAC09420C04E}"/>
                  </a:ext>
                </a:extLst>
              </p:cNvPr>
              <p:cNvSpPr txBox="1"/>
              <p:nvPr/>
            </p:nvSpPr>
            <p:spPr>
              <a:xfrm>
                <a:off x="7534169" y="5404411"/>
                <a:ext cx="1746628" cy="498578"/>
              </a:xfrm>
              <a:prstGeom prst="rect">
                <a:avLst/>
              </a:prstGeom>
              <a:noFill/>
              <a:ln>
                <a:noFill/>
              </a:ln>
            </p:spPr>
            <p:txBody>
              <a:bodyPr spcFirstLastPara="1" wrap="square" lIns="109718" tIns="109718" rIns="109718" bIns="109718" anchor="t" anchorCtr="0">
                <a:spAutoFit/>
              </a:bodyPr>
              <a:lstStyle/>
              <a:p>
                <a:r>
                  <a:rPr lang="en-US" dirty="0">
                    <a:solidFill>
                      <a:srgbClr val="006400"/>
                    </a:solidFill>
                    <a:latin typeface="+mj-lt"/>
                  </a:rPr>
                  <a:t>e</a:t>
                </a:r>
                <a:r>
                  <a:rPr lang="en" dirty="0">
                    <a:solidFill>
                      <a:srgbClr val="006400"/>
                    </a:solidFill>
                    <a:latin typeface="+mj-lt"/>
                  </a:rPr>
                  <a:t>mpirical </a:t>
                </a:r>
                <a14:m>
                  <m:oMath xmlns:m="http://schemas.openxmlformats.org/officeDocument/2006/math">
                    <m:sSub>
                      <m:sSubPr>
                        <m:ctrlPr>
                          <a:rPr lang="en-US" b="1" i="1">
                            <a:solidFill>
                              <a:srgbClr val="006400"/>
                            </a:solidFill>
                            <a:latin typeface="Cambria Math" panose="02040503050406030204" pitchFamily="18" charset="0"/>
                          </a:rPr>
                        </m:ctrlPr>
                      </m:sSubPr>
                      <m:e>
                        <m:r>
                          <a:rPr lang="en-US" b="1" i="1">
                            <a:solidFill>
                              <a:srgbClr val="006400"/>
                            </a:solidFill>
                            <a:latin typeface="Cambria Math" panose="02040503050406030204" pitchFamily="18" charset="0"/>
                          </a:rPr>
                          <m:t>𝑭</m:t>
                        </m:r>
                      </m:e>
                      <m:sub>
                        <m:r>
                          <a:rPr lang="en-US" b="1" i="1">
                            <a:solidFill>
                              <a:srgbClr val="006400"/>
                            </a:solidFill>
                            <a:latin typeface="Cambria Math" panose="02040503050406030204" pitchFamily="18" charset="0"/>
                          </a:rPr>
                          <m:t>𝟐</m:t>
                        </m:r>
                      </m:sub>
                    </m:sSub>
                  </m:oMath>
                </a14:m>
                <a:endParaRPr dirty="0">
                  <a:solidFill>
                    <a:srgbClr val="006400"/>
                  </a:solidFill>
                  <a:latin typeface="+mj-lt"/>
                </a:endParaRPr>
              </a:p>
            </p:txBody>
          </p:sp>
        </mc:Choice>
        <mc:Fallback xmlns="">
          <p:sp>
            <p:nvSpPr>
              <p:cNvPr id="151" name="Google Shape;68;p14">
                <a:extLst>
                  <a:ext uri="{FF2B5EF4-FFF2-40B4-BE49-F238E27FC236}">
                    <a16:creationId xmlns:a16="http://schemas.microsoft.com/office/drawing/2014/main" id="{87640191-1E8E-5C4A-3C54-DAC09420C04E}"/>
                  </a:ext>
                </a:extLst>
              </p:cNvPr>
              <p:cNvSpPr txBox="1">
                <a:spLocks noRot="1" noChangeAspect="1" noMove="1" noResize="1" noEditPoints="1" noAdjustHandles="1" noChangeArrowheads="1" noChangeShapeType="1" noTextEdit="1"/>
              </p:cNvSpPr>
              <p:nvPr/>
            </p:nvSpPr>
            <p:spPr>
              <a:xfrm>
                <a:off x="7534169" y="5404411"/>
                <a:ext cx="1746628" cy="498578"/>
              </a:xfrm>
              <a:prstGeom prst="rect">
                <a:avLst/>
              </a:prstGeom>
              <a:blipFill>
                <a:blip r:embed="rId10"/>
                <a:stretch>
                  <a:fillRect l="-2098" b="-6173"/>
                </a:stretch>
              </a:blipFill>
              <a:ln>
                <a:noFill/>
              </a:ln>
            </p:spPr>
            <p:txBody>
              <a:bodyPr/>
              <a:lstStyle/>
              <a:p>
                <a:r>
                  <a:rPr lang="en-NL">
                    <a:noFill/>
                  </a:rPr>
                  <a:t> </a:t>
                </a:r>
              </a:p>
            </p:txBody>
          </p:sp>
        </mc:Fallback>
      </mc:AlternateContent>
      <p:pic>
        <p:nvPicPr>
          <p:cNvPr id="154" name="Picture 153">
            <a:extLst>
              <a:ext uri="{FF2B5EF4-FFF2-40B4-BE49-F238E27FC236}">
                <a16:creationId xmlns:a16="http://schemas.microsoft.com/office/drawing/2014/main" id="{B5C0BA5F-CA40-2B50-0147-1E3BDC78F31F}"/>
              </a:ext>
            </a:extLst>
          </p:cNvPr>
          <p:cNvPicPr>
            <a:picLocks noChangeAspect="1"/>
          </p:cNvPicPr>
          <p:nvPr/>
        </p:nvPicPr>
        <p:blipFill>
          <a:blip r:embed="rId11"/>
          <a:srcRect/>
          <a:stretch/>
        </p:blipFill>
        <p:spPr>
          <a:xfrm>
            <a:off x="10582734" y="3649006"/>
            <a:ext cx="1421269" cy="1421269"/>
          </a:xfrm>
          <a:prstGeom prst="rect">
            <a:avLst/>
          </a:prstGeom>
        </p:spPr>
      </p:pic>
      <p:sp>
        <p:nvSpPr>
          <p:cNvPr id="155" name="Content Placeholder 2">
            <a:extLst>
              <a:ext uri="{FF2B5EF4-FFF2-40B4-BE49-F238E27FC236}">
                <a16:creationId xmlns:a16="http://schemas.microsoft.com/office/drawing/2014/main" id="{89EBCE31-D402-1266-8FA6-798157D15E97}"/>
              </a:ext>
            </a:extLst>
          </p:cNvPr>
          <p:cNvSpPr>
            <a:spLocks noGrp="1"/>
          </p:cNvSpPr>
          <p:nvPr>
            <p:ph idx="1"/>
          </p:nvPr>
        </p:nvSpPr>
        <p:spPr>
          <a:xfrm>
            <a:off x="0" y="864342"/>
            <a:ext cx="2396231" cy="5993658"/>
          </a:xfrm>
          <a:solidFill>
            <a:srgbClr val="2F5597"/>
          </a:solidFill>
        </p:spPr>
        <p:txBody>
          <a:bodyPr>
            <a:normAutofit/>
          </a:bodyPr>
          <a:lstStyle/>
          <a:p>
            <a:pPr marL="0" indent="0">
              <a:buNone/>
            </a:pPr>
            <a:endParaRPr lang="en-US" sz="2000" dirty="0">
              <a:solidFill>
                <a:schemeClr val="bg1"/>
              </a:solidFill>
            </a:endParaRPr>
          </a:p>
          <a:p>
            <a:r>
              <a:rPr lang="en-US" sz="2000" dirty="0">
                <a:solidFill>
                  <a:schemeClr val="bg1"/>
                </a:solidFill>
              </a:rPr>
              <a:t>Treat the:</a:t>
            </a:r>
          </a:p>
          <a:p>
            <a:pPr lvl="1"/>
            <a:r>
              <a:rPr lang="en-US" sz="1800" dirty="0">
                <a:solidFill>
                  <a:schemeClr val="bg1"/>
                </a:solidFill>
              </a:rPr>
              <a:t>1</a:t>
            </a:r>
            <a:r>
              <a:rPr lang="en-US" sz="1800" baseline="30000" dirty="0">
                <a:solidFill>
                  <a:schemeClr val="bg1"/>
                </a:solidFill>
              </a:rPr>
              <a:t>st</a:t>
            </a:r>
            <a:r>
              <a:rPr lang="en-US" sz="1800" dirty="0">
                <a:solidFill>
                  <a:schemeClr val="bg1"/>
                </a:solidFill>
              </a:rPr>
              <a:t>  half as the “</a:t>
            </a:r>
            <a:r>
              <a:rPr lang="en-US" sz="1800" b="1" dirty="0">
                <a:solidFill>
                  <a:schemeClr val="bg1"/>
                </a:solidFill>
              </a:rPr>
              <a:t>sample</a:t>
            </a:r>
            <a:r>
              <a:rPr lang="en-US" sz="1800" dirty="0">
                <a:solidFill>
                  <a:schemeClr val="bg1"/>
                </a:solidFill>
              </a:rPr>
              <a:t>”</a:t>
            </a:r>
          </a:p>
          <a:p>
            <a:pPr lvl="1"/>
            <a:r>
              <a:rPr lang="en-US" sz="1800" dirty="0">
                <a:solidFill>
                  <a:schemeClr val="bg1"/>
                </a:solidFill>
              </a:rPr>
              <a:t>2</a:t>
            </a:r>
            <a:r>
              <a:rPr lang="en-US" sz="1800" baseline="30000" dirty="0">
                <a:solidFill>
                  <a:schemeClr val="bg1"/>
                </a:solidFill>
              </a:rPr>
              <a:t>nd</a:t>
            </a:r>
            <a:r>
              <a:rPr lang="en-US" sz="1800" dirty="0">
                <a:solidFill>
                  <a:schemeClr val="bg1"/>
                </a:solidFill>
              </a:rPr>
              <a:t> half as the “</a:t>
            </a:r>
            <a:r>
              <a:rPr lang="en-US" sz="1800" b="1" dirty="0">
                <a:solidFill>
                  <a:schemeClr val="bg1"/>
                </a:solidFill>
              </a:rPr>
              <a:t>population</a:t>
            </a:r>
            <a:r>
              <a:rPr lang="en-US" sz="1800" dirty="0">
                <a:solidFill>
                  <a:schemeClr val="bg1"/>
                </a:solidFill>
              </a:rPr>
              <a:t>”</a:t>
            </a:r>
            <a:br>
              <a:rPr lang="en-US" sz="1800" dirty="0">
                <a:solidFill>
                  <a:schemeClr val="bg1"/>
                </a:solidFill>
              </a:rPr>
            </a:br>
            <a:endParaRPr lang="en-US" sz="1800" dirty="0">
              <a:solidFill>
                <a:schemeClr val="bg1"/>
              </a:solidFill>
            </a:endParaRPr>
          </a:p>
          <a:p>
            <a:pPr lvl="1"/>
            <a:endParaRPr lang="en-NL" sz="1400" dirty="0"/>
          </a:p>
        </p:txBody>
      </p:sp>
      <p:cxnSp>
        <p:nvCxnSpPr>
          <p:cNvPr id="3" name="Google Shape;85;p14">
            <a:extLst>
              <a:ext uri="{FF2B5EF4-FFF2-40B4-BE49-F238E27FC236}">
                <a16:creationId xmlns:a16="http://schemas.microsoft.com/office/drawing/2014/main" id="{E1F10ADC-A4D2-C76A-FE1A-D3E33101CACF}"/>
              </a:ext>
            </a:extLst>
          </p:cNvPr>
          <p:cNvCxnSpPr>
            <a:cxnSpLocks/>
          </p:cNvCxnSpPr>
          <p:nvPr/>
        </p:nvCxnSpPr>
        <p:spPr>
          <a:xfrm>
            <a:off x="8707188" y="3611334"/>
            <a:ext cx="1875551" cy="744267"/>
          </a:xfrm>
          <a:prstGeom prst="bentConnector3">
            <a:avLst>
              <a:gd name="adj1" fmla="val 12823"/>
            </a:avLst>
          </a:prstGeom>
          <a:noFill/>
          <a:ln w="25400" cap="flat" cmpd="sng">
            <a:solidFill>
              <a:srgbClr val="FF0000"/>
            </a:solidFill>
            <a:prstDash val="solid"/>
            <a:round/>
            <a:headEnd type="oval" w="med" len="med"/>
            <a:tailEnd type="triangle" w="med" len="med"/>
          </a:ln>
        </p:spPr>
      </p:cxnSp>
      <p:cxnSp>
        <p:nvCxnSpPr>
          <p:cNvPr id="4" name="Google Shape;86;p14">
            <a:extLst>
              <a:ext uri="{FF2B5EF4-FFF2-40B4-BE49-F238E27FC236}">
                <a16:creationId xmlns:a16="http://schemas.microsoft.com/office/drawing/2014/main" id="{54AE5F75-FE1E-AB7D-2F56-CDCC378EF6AC}"/>
              </a:ext>
            </a:extLst>
          </p:cNvPr>
          <p:cNvCxnSpPr>
            <a:cxnSpLocks/>
          </p:cNvCxnSpPr>
          <p:nvPr/>
        </p:nvCxnSpPr>
        <p:spPr>
          <a:xfrm flipV="1">
            <a:off x="8707188" y="4354833"/>
            <a:ext cx="1875551" cy="743611"/>
          </a:xfrm>
          <a:prstGeom prst="bentConnector3">
            <a:avLst>
              <a:gd name="adj1" fmla="val 12823"/>
            </a:avLst>
          </a:prstGeom>
          <a:noFill/>
          <a:ln w="25400" cap="flat" cmpd="sng">
            <a:solidFill>
              <a:srgbClr val="FF0000"/>
            </a:solidFill>
            <a:prstDash val="solid"/>
            <a:round/>
            <a:headEnd type="oval" w="med" len="med"/>
            <a:tailEnd type="triangle" w="lg" len="lg"/>
          </a:ln>
        </p:spPr>
      </p:cxnSp>
    </p:spTree>
    <p:extLst>
      <p:ext uri="{BB962C8B-B14F-4D97-AF65-F5344CB8AC3E}">
        <p14:creationId xmlns:p14="http://schemas.microsoft.com/office/powerpoint/2010/main" val="3418287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174A-7823-87C5-39FC-A68A94D5B752}"/>
              </a:ext>
            </a:extLst>
          </p:cNvPr>
          <p:cNvSpPr>
            <a:spLocks noGrp="1"/>
          </p:cNvSpPr>
          <p:nvPr>
            <p:ph type="title"/>
          </p:nvPr>
        </p:nvSpPr>
        <p:spPr/>
        <p:txBody>
          <a:bodyPr/>
          <a:lstStyle/>
          <a:p>
            <a:r>
              <a:rPr lang="en-US" dirty="0"/>
              <a:t>The Split-Half Approach</a:t>
            </a:r>
          </a:p>
        </p:txBody>
      </p:sp>
      <p:pic>
        <p:nvPicPr>
          <p:cNvPr id="63" name="Picture 62">
            <a:extLst>
              <a:ext uri="{FF2B5EF4-FFF2-40B4-BE49-F238E27FC236}">
                <a16:creationId xmlns:a16="http://schemas.microsoft.com/office/drawing/2014/main" id="{292B04AA-B162-BF27-BB24-2D9CB2F89C75}"/>
              </a:ext>
            </a:extLst>
          </p:cNvPr>
          <p:cNvPicPr>
            <a:picLocks noChangeAspect="1"/>
          </p:cNvPicPr>
          <p:nvPr/>
        </p:nvPicPr>
        <p:blipFill>
          <a:blip r:embed="rId3"/>
          <a:srcRect/>
          <a:stretch/>
        </p:blipFill>
        <p:spPr>
          <a:xfrm>
            <a:off x="7208774" y="2912601"/>
            <a:ext cx="1421269" cy="1421269"/>
          </a:xfrm>
          <a:prstGeom prst="rect">
            <a:avLst/>
          </a:prstGeom>
        </p:spPr>
      </p:pic>
      <p:pic>
        <p:nvPicPr>
          <p:cNvPr id="128" name="Picture 127">
            <a:extLst>
              <a:ext uri="{FF2B5EF4-FFF2-40B4-BE49-F238E27FC236}">
                <a16:creationId xmlns:a16="http://schemas.microsoft.com/office/drawing/2014/main" id="{07BF8956-2690-FF00-C3A6-DDA0516008F9}"/>
              </a:ext>
            </a:extLst>
          </p:cNvPr>
          <p:cNvPicPr>
            <a:picLocks noChangeAspect="1"/>
          </p:cNvPicPr>
          <p:nvPr/>
        </p:nvPicPr>
        <p:blipFill>
          <a:blip r:embed="rId4"/>
          <a:srcRect/>
          <a:stretch/>
        </p:blipFill>
        <p:spPr>
          <a:xfrm>
            <a:off x="7208774" y="4487190"/>
            <a:ext cx="1421269" cy="1421269"/>
          </a:xfrm>
          <a:prstGeom prst="rect">
            <a:avLst/>
          </a:prstGeom>
        </p:spPr>
      </p:pic>
      <p:sp>
        <p:nvSpPr>
          <p:cNvPr id="129" name="Google Shape;60;p14">
            <a:extLst>
              <a:ext uri="{FF2B5EF4-FFF2-40B4-BE49-F238E27FC236}">
                <a16:creationId xmlns:a16="http://schemas.microsoft.com/office/drawing/2014/main" id="{103973C2-BE27-DC3F-50B2-6E1C717F21FB}"/>
              </a:ext>
            </a:extLst>
          </p:cNvPr>
          <p:cNvSpPr txBox="1"/>
          <p:nvPr/>
        </p:nvSpPr>
        <p:spPr>
          <a:xfrm>
            <a:off x="2535902" y="2651320"/>
            <a:ext cx="1666547" cy="498578"/>
          </a:xfrm>
          <a:prstGeom prst="rect">
            <a:avLst/>
          </a:prstGeom>
          <a:noFill/>
          <a:ln>
            <a:noFill/>
          </a:ln>
        </p:spPr>
        <p:txBody>
          <a:bodyPr spcFirstLastPara="1" wrap="square" lIns="109718" tIns="109718" rIns="109718" bIns="109718" anchor="t" anchorCtr="0">
            <a:spAutoFit/>
          </a:bodyPr>
          <a:lstStyle/>
          <a:p>
            <a:r>
              <a:rPr lang="en" dirty="0">
                <a:latin typeface="+mj-lt"/>
              </a:rPr>
              <a:t>scores</a:t>
            </a:r>
            <a:endParaRPr b="1" dirty="0">
              <a:latin typeface="+mj-lt"/>
            </a:endParaRPr>
          </a:p>
        </p:txBody>
      </p:sp>
      <p:sp>
        <p:nvSpPr>
          <p:cNvPr id="130" name="Google Shape;62;p14">
            <a:extLst>
              <a:ext uri="{FF2B5EF4-FFF2-40B4-BE49-F238E27FC236}">
                <a16:creationId xmlns:a16="http://schemas.microsoft.com/office/drawing/2014/main" id="{AC8E5B71-DCA7-D9BD-16C9-8603F1AE5DB3}"/>
              </a:ext>
            </a:extLst>
          </p:cNvPr>
          <p:cNvSpPr txBox="1"/>
          <p:nvPr/>
        </p:nvSpPr>
        <p:spPr>
          <a:xfrm>
            <a:off x="4232892" y="4786912"/>
            <a:ext cx="1548750" cy="498578"/>
          </a:xfrm>
          <a:prstGeom prst="rect">
            <a:avLst/>
          </a:prstGeom>
          <a:noFill/>
          <a:ln>
            <a:noFill/>
          </a:ln>
        </p:spPr>
        <p:txBody>
          <a:bodyPr spcFirstLastPara="1" wrap="square" lIns="109718" tIns="109718" rIns="109718" bIns="109718" anchor="t" anchorCtr="0">
            <a:spAutoFit/>
          </a:bodyPr>
          <a:lstStyle/>
          <a:p>
            <a:r>
              <a:rPr lang="en-US" dirty="0">
                <a:solidFill>
                  <a:srgbClr val="008000"/>
                </a:solidFill>
                <a:latin typeface="+mj-lt"/>
              </a:rPr>
              <a:t>“population”</a:t>
            </a:r>
            <a:endParaRPr b="1" dirty="0">
              <a:solidFill>
                <a:srgbClr val="008000"/>
              </a:solidFill>
              <a:latin typeface="+mj-lt"/>
            </a:endParaRPr>
          </a:p>
        </p:txBody>
      </p:sp>
      <p:sp>
        <p:nvSpPr>
          <p:cNvPr id="131" name="Google Shape;64;p14">
            <a:extLst>
              <a:ext uri="{FF2B5EF4-FFF2-40B4-BE49-F238E27FC236}">
                <a16:creationId xmlns:a16="http://schemas.microsoft.com/office/drawing/2014/main" id="{681B3244-434C-4734-DEF3-2C3ED7EA55DB}"/>
              </a:ext>
            </a:extLst>
          </p:cNvPr>
          <p:cNvSpPr txBox="1"/>
          <p:nvPr/>
        </p:nvSpPr>
        <p:spPr>
          <a:xfrm>
            <a:off x="4391402" y="2651320"/>
            <a:ext cx="1666547" cy="498578"/>
          </a:xfrm>
          <a:prstGeom prst="rect">
            <a:avLst/>
          </a:prstGeom>
          <a:noFill/>
          <a:ln>
            <a:noFill/>
          </a:ln>
        </p:spPr>
        <p:txBody>
          <a:bodyPr spcFirstLastPara="1" wrap="square" lIns="109718" tIns="109718" rIns="109718" bIns="109718" anchor="t" anchorCtr="0">
            <a:spAutoFit/>
          </a:bodyPr>
          <a:lstStyle/>
          <a:p>
            <a:r>
              <a:rPr lang="en-US" dirty="0">
                <a:solidFill>
                  <a:srgbClr val="0000FF"/>
                </a:solidFill>
                <a:latin typeface="+mj-lt"/>
              </a:rPr>
              <a:t>“sample”</a:t>
            </a:r>
            <a:endParaRPr b="1" dirty="0">
              <a:solidFill>
                <a:srgbClr val="0000FF"/>
              </a:solidFill>
              <a:latin typeface="+mj-lt"/>
            </a:endParaRPr>
          </a:p>
        </p:txBody>
      </p:sp>
      <mc:AlternateContent xmlns:mc="http://schemas.openxmlformats.org/markup-compatibility/2006" xmlns:a14="http://schemas.microsoft.com/office/drawing/2010/main">
        <mc:Choice Requires="a14">
          <p:sp>
            <p:nvSpPr>
              <p:cNvPr id="132" name="Google Shape;69;p14">
                <a:extLst>
                  <a:ext uri="{FF2B5EF4-FFF2-40B4-BE49-F238E27FC236}">
                    <a16:creationId xmlns:a16="http://schemas.microsoft.com/office/drawing/2014/main" id="{E99126BB-AAAF-86CC-B601-3A298308C4C1}"/>
                  </a:ext>
                </a:extLst>
              </p:cNvPr>
              <p:cNvSpPr txBox="1"/>
              <p:nvPr/>
            </p:nvSpPr>
            <p:spPr>
              <a:xfrm>
                <a:off x="8803775" y="3625028"/>
                <a:ext cx="2123056" cy="775577"/>
              </a:xfrm>
              <a:prstGeom prst="rect">
                <a:avLst/>
              </a:prstGeom>
              <a:noFill/>
              <a:ln>
                <a:noFill/>
              </a:ln>
            </p:spPr>
            <p:txBody>
              <a:bodyPr spcFirstLastPara="1" wrap="square" lIns="109718" tIns="109718" rIns="109718" bIns="109718" anchor="t" anchorCtr="0">
                <a:spAutoFit/>
              </a:bodyPr>
              <a:lstStyle/>
              <a:p>
                <a:pPr algn="ctr"/>
                <a:r>
                  <a:rPr lang="en-US" i="1" dirty="0">
                    <a:latin typeface="+mj-lt"/>
                  </a:rPr>
                  <a:t>compute</a:t>
                </a:r>
              </a:p>
              <a:p>
                <a:pPr algn="ctr"/>
                <a14:m>
                  <m:oMathPara xmlns:m="http://schemas.openxmlformats.org/officeDocument/2006/math">
                    <m:oMathParaPr>
                      <m:jc m:val="centerGroup"/>
                    </m:oMathParaPr>
                    <m:oMath xmlns:m="http://schemas.openxmlformats.org/officeDocument/2006/math">
                      <m:sSub>
                        <m:sSubPr>
                          <m:ctrlPr>
                            <a:rPr lang="ar-AE" b="1" i="1">
                              <a:solidFill>
                                <a:srgbClr val="FF0000"/>
                              </a:solidFill>
                              <a:latin typeface="Cambria Math" panose="02040503050406030204" pitchFamily="18" charset="0"/>
                              <a:ea typeface="Cambria Math" panose="02040503050406030204" pitchFamily="18" charset="0"/>
                            </a:rPr>
                          </m:ctrlPr>
                        </m:sSubPr>
                        <m:e>
                          <m:r>
                            <a:rPr lang="ar-AE" b="1">
                              <a:solidFill>
                                <a:srgbClr val="FF0000"/>
                              </a:solidFill>
                              <a:latin typeface="Cambria Math" panose="02040503050406030204" pitchFamily="18" charset="0"/>
                              <a:ea typeface="Cambria Math" panose="02040503050406030204" pitchFamily="18" charset="0"/>
                            </a:rPr>
                            <m:t>𝚫</m:t>
                          </m:r>
                        </m:e>
                        <m:sub>
                          <m:r>
                            <a:rPr lang="ar-AE" b="1" i="1">
                              <a:solidFill>
                                <a:srgbClr val="FF0000"/>
                              </a:solidFill>
                              <a:latin typeface="Cambria Math" panose="02040503050406030204" pitchFamily="18" charset="0"/>
                              <a:ea typeface="Cambria Math" panose="02040503050406030204" pitchFamily="18" charset="0"/>
                            </a:rPr>
                            <m:t>𝒐𝒃𝒔</m:t>
                          </m:r>
                        </m:sub>
                      </m:sSub>
                      <m:r>
                        <a:rPr lang="ar-AE" b="1" i="1" smtClean="0">
                          <a:solidFill>
                            <a:schemeClr val="tx1"/>
                          </a:solidFill>
                          <a:latin typeface="Cambria Math" panose="02040503050406030204" pitchFamily="18" charset="0"/>
                          <a:ea typeface="Cambria Math" panose="02040503050406030204" pitchFamily="18" charset="0"/>
                        </a:rPr>
                        <m:t>(</m:t>
                      </m:r>
                      <m:sSubSup>
                        <m:sSubSupPr>
                          <m:ctrlPr>
                            <a:rPr lang="ar-AE" b="1" i="1">
                              <a:solidFill>
                                <a:srgbClr val="0000FF"/>
                              </a:solidFill>
                              <a:latin typeface="Cambria Math" panose="02040503050406030204" pitchFamily="18" charset="0"/>
                              <a:ea typeface="Cambria Math" panose="02040503050406030204" pitchFamily="18" charset="0"/>
                            </a:rPr>
                          </m:ctrlPr>
                        </m:sSubSupPr>
                        <m:e>
                          <m:r>
                            <a:rPr lang="ar-AE" b="1" i="1">
                              <a:solidFill>
                                <a:srgbClr val="0000FF"/>
                              </a:solidFill>
                              <a:latin typeface="Cambria Math" panose="02040503050406030204" pitchFamily="18" charset="0"/>
                              <a:ea typeface="Cambria Math" panose="02040503050406030204" pitchFamily="18" charset="0"/>
                            </a:rPr>
                            <m:t>𝑭</m:t>
                          </m:r>
                        </m:e>
                        <m:sub>
                          <m:r>
                            <a:rPr lang="ar-AE" b="1" i="1">
                              <a:solidFill>
                                <a:srgbClr val="0000FF"/>
                              </a:solidFill>
                              <a:latin typeface="Cambria Math" panose="02040503050406030204" pitchFamily="18" charset="0"/>
                              <a:ea typeface="Cambria Math" panose="02040503050406030204" pitchFamily="18" charset="0"/>
                            </a:rPr>
                            <m:t>𝟏</m:t>
                          </m:r>
                        </m:sub>
                        <m:sup>
                          <m:r>
                            <a:rPr lang="ar-AE" b="1" i="1">
                              <a:solidFill>
                                <a:srgbClr val="0000FF"/>
                              </a:solidFill>
                              <a:latin typeface="Cambria Math" panose="02040503050406030204" pitchFamily="18" charset="0"/>
                              <a:ea typeface="Cambria Math" panose="02040503050406030204" pitchFamily="18" charset="0"/>
                            </a:rPr>
                            <m:t>∗</m:t>
                          </m:r>
                        </m:sup>
                      </m:sSubSup>
                      <m:r>
                        <a:rPr lang="ar-AE" b="1" i="1" smtClean="0">
                          <a:solidFill>
                            <a:schemeClr val="tx1"/>
                          </a:solidFill>
                          <a:latin typeface="Cambria Math" panose="02040503050406030204" pitchFamily="18" charset="0"/>
                          <a:ea typeface="Cambria Math" panose="02040503050406030204" pitchFamily="18" charset="0"/>
                        </a:rPr>
                        <m:t>,</m:t>
                      </m:r>
                      <m:sSub>
                        <m:sSubPr>
                          <m:ctrlPr>
                            <a:rPr lang="ar-AE" b="1" i="1">
                              <a:solidFill>
                                <a:srgbClr val="006400"/>
                              </a:solidFill>
                              <a:latin typeface="Cambria Math" panose="02040503050406030204" pitchFamily="18" charset="0"/>
                              <a:ea typeface="Cambria Math" panose="02040503050406030204" pitchFamily="18" charset="0"/>
                            </a:rPr>
                          </m:ctrlPr>
                        </m:sSubPr>
                        <m:e>
                          <m:r>
                            <a:rPr lang="ar-AE" b="1" i="1">
                              <a:solidFill>
                                <a:srgbClr val="006400"/>
                              </a:solidFill>
                              <a:latin typeface="Cambria Math" panose="02040503050406030204" pitchFamily="18" charset="0"/>
                              <a:ea typeface="Cambria Math" panose="02040503050406030204" pitchFamily="18" charset="0"/>
                            </a:rPr>
                            <m:t>𝑭</m:t>
                          </m:r>
                        </m:e>
                        <m:sub>
                          <m:r>
                            <a:rPr lang="ar-AE" b="1" i="1">
                              <a:solidFill>
                                <a:srgbClr val="006400"/>
                              </a:solidFill>
                              <a:latin typeface="Cambria Math" panose="02040503050406030204" pitchFamily="18" charset="0"/>
                              <a:ea typeface="Cambria Math" panose="02040503050406030204" pitchFamily="18" charset="0"/>
                            </a:rPr>
                            <m:t>𝟐</m:t>
                          </m:r>
                        </m:sub>
                      </m:sSub>
                      <m:r>
                        <a:rPr lang="ar-AE" b="1" i="1" smtClean="0">
                          <a:solidFill>
                            <a:schemeClr val="tx1"/>
                          </a:solidFill>
                          <a:latin typeface="Cambria Math" panose="02040503050406030204" pitchFamily="18" charset="0"/>
                          <a:ea typeface="Cambria Math" panose="02040503050406030204" pitchFamily="18" charset="0"/>
                        </a:rPr>
                        <m:t>)</m:t>
                      </m:r>
                    </m:oMath>
                  </m:oMathPara>
                </a14:m>
                <a:endParaRPr lang="ar-AE" b="1" dirty="0">
                  <a:latin typeface="+mj-lt"/>
                  <a:ea typeface="Cambria Math" panose="02040503050406030204" pitchFamily="18" charset="0"/>
                </a:endParaRPr>
              </a:p>
            </p:txBody>
          </p:sp>
        </mc:Choice>
        <mc:Fallback xmlns="">
          <p:sp>
            <p:nvSpPr>
              <p:cNvPr id="132" name="Google Shape;69;p14">
                <a:extLst>
                  <a:ext uri="{FF2B5EF4-FFF2-40B4-BE49-F238E27FC236}">
                    <a16:creationId xmlns:a16="http://schemas.microsoft.com/office/drawing/2014/main" id="{E99126BB-AAAF-86CC-B601-3A298308C4C1}"/>
                  </a:ext>
                </a:extLst>
              </p:cNvPr>
              <p:cNvSpPr txBox="1">
                <a:spLocks noRot="1" noChangeAspect="1" noMove="1" noResize="1" noEditPoints="1" noAdjustHandles="1" noChangeArrowheads="1" noChangeShapeType="1" noTextEdit="1"/>
              </p:cNvSpPr>
              <p:nvPr/>
            </p:nvSpPr>
            <p:spPr>
              <a:xfrm>
                <a:off x="8803775" y="3625028"/>
                <a:ext cx="2123056" cy="775577"/>
              </a:xfrm>
              <a:prstGeom prst="rect">
                <a:avLst/>
              </a:prstGeom>
              <a:blipFill>
                <a:blip r:embed="rId5"/>
                <a:stretch>
                  <a:fillRect/>
                </a:stretch>
              </a:blipFill>
              <a:ln>
                <a:noFill/>
              </a:ln>
            </p:spPr>
            <p:txBody>
              <a:bodyPr/>
              <a:lstStyle/>
              <a:p>
                <a:r>
                  <a:rPr lang="en-NL">
                    <a:noFill/>
                  </a:rPr>
                  <a:t> </a:t>
                </a:r>
              </a:p>
            </p:txBody>
          </p:sp>
        </mc:Fallback>
      </mc:AlternateContent>
      <p:cxnSp>
        <p:nvCxnSpPr>
          <p:cNvPr id="133" name="Google Shape;70;p14">
            <a:extLst>
              <a:ext uri="{FF2B5EF4-FFF2-40B4-BE49-F238E27FC236}">
                <a16:creationId xmlns:a16="http://schemas.microsoft.com/office/drawing/2014/main" id="{EF6FCEAC-4FBC-C1F1-8770-041507FA8330}"/>
              </a:ext>
            </a:extLst>
          </p:cNvPr>
          <p:cNvCxnSpPr>
            <a:cxnSpLocks/>
          </p:cNvCxnSpPr>
          <p:nvPr/>
        </p:nvCxnSpPr>
        <p:spPr>
          <a:xfrm rot="10800000" flipH="1">
            <a:off x="3271407" y="2975424"/>
            <a:ext cx="1020666" cy="993304"/>
          </a:xfrm>
          <a:prstGeom prst="curvedConnector3">
            <a:avLst>
              <a:gd name="adj1" fmla="val 50000"/>
            </a:avLst>
          </a:prstGeom>
          <a:noFill/>
          <a:ln w="12700" cap="flat" cmpd="sng">
            <a:solidFill>
              <a:srgbClr val="000000"/>
            </a:solidFill>
            <a:prstDash val="dash"/>
            <a:round/>
            <a:headEnd type="none" w="med" len="med"/>
            <a:tailEnd type="triangle" w="med" len="med"/>
          </a:ln>
        </p:spPr>
      </p:cxnSp>
      <p:cxnSp>
        <p:nvCxnSpPr>
          <p:cNvPr id="134" name="Google Shape;71;p14">
            <a:extLst>
              <a:ext uri="{FF2B5EF4-FFF2-40B4-BE49-F238E27FC236}">
                <a16:creationId xmlns:a16="http://schemas.microsoft.com/office/drawing/2014/main" id="{70819EE5-6606-0C55-2161-6D11D8A52C12}"/>
              </a:ext>
            </a:extLst>
          </p:cNvPr>
          <p:cNvCxnSpPr>
            <a:cxnSpLocks/>
          </p:cNvCxnSpPr>
          <p:nvPr/>
        </p:nvCxnSpPr>
        <p:spPr>
          <a:xfrm>
            <a:off x="3271407" y="3967995"/>
            <a:ext cx="1020666" cy="993304"/>
          </a:xfrm>
          <a:prstGeom prst="curvedConnector3">
            <a:avLst>
              <a:gd name="adj1" fmla="val 50000"/>
            </a:avLst>
          </a:prstGeom>
          <a:noFill/>
          <a:ln w="12700" cap="flat" cmpd="sng">
            <a:solidFill>
              <a:srgbClr val="000000"/>
            </a:solidFill>
            <a:prstDash val="dash"/>
            <a:round/>
            <a:headEnd type="none" w="med" len="med"/>
            <a:tailEnd type="triangle" w="med" len="med"/>
          </a:ln>
        </p:spPr>
      </p:cxnSp>
      <p:sp>
        <p:nvSpPr>
          <p:cNvPr id="135" name="Google Shape;72;p14">
            <a:extLst>
              <a:ext uri="{FF2B5EF4-FFF2-40B4-BE49-F238E27FC236}">
                <a16:creationId xmlns:a16="http://schemas.microsoft.com/office/drawing/2014/main" id="{BBB3CDC0-4842-3F5D-0450-96DB85AEFF05}"/>
              </a:ext>
            </a:extLst>
          </p:cNvPr>
          <p:cNvSpPr txBox="1"/>
          <p:nvPr/>
        </p:nvSpPr>
        <p:spPr>
          <a:xfrm>
            <a:off x="3510318" y="3700893"/>
            <a:ext cx="1504537" cy="498578"/>
          </a:xfrm>
          <a:prstGeom prst="rect">
            <a:avLst/>
          </a:prstGeom>
          <a:noFill/>
          <a:ln>
            <a:noFill/>
          </a:ln>
        </p:spPr>
        <p:txBody>
          <a:bodyPr spcFirstLastPara="1" wrap="square" lIns="109718" tIns="109718" rIns="109718" bIns="109718" anchor="t" anchorCtr="0">
            <a:spAutoFit/>
          </a:bodyPr>
          <a:lstStyle/>
          <a:p>
            <a:r>
              <a:rPr lang="en" i="1" dirty="0">
                <a:latin typeface="+mj-lt"/>
              </a:rPr>
              <a:t>split-half</a:t>
            </a:r>
            <a:endParaRPr i="1" dirty="0">
              <a:latin typeface="+mj-lt"/>
            </a:endParaRPr>
          </a:p>
        </p:txBody>
      </p:sp>
      <p:sp>
        <p:nvSpPr>
          <p:cNvPr id="136" name="Google Shape;73;p14">
            <a:extLst>
              <a:ext uri="{FF2B5EF4-FFF2-40B4-BE49-F238E27FC236}">
                <a16:creationId xmlns:a16="http://schemas.microsoft.com/office/drawing/2014/main" id="{6679A7F6-A51B-BF99-126A-3DF0A93EB4DD}"/>
              </a:ext>
            </a:extLst>
          </p:cNvPr>
          <p:cNvSpPr txBox="1"/>
          <p:nvPr/>
        </p:nvSpPr>
        <p:spPr>
          <a:xfrm>
            <a:off x="6601592" y="3236762"/>
            <a:ext cx="441028" cy="498578"/>
          </a:xfrm>
          <a:prstGeom prst="rect">
            <a:avLst/>
          </a:prstGeom>
          <a:noFill/>
          <a:ln>
            <a:noFill/>
          </a:ln>
        </p:spPr>
        <p:txBody>
          <a:bodyPr spcFirstLastPara="1" wrap="square" lIns="109718" tIns="109718" rIns="109718" bIns="109718" anchor="t" anchorCtr="0">
            <a:spAutoFit/>
          </a:bodyPr>
          <a:lstStyle/>
          <a:p>
            <a:r>
              <a:rPr lang="en" i="1" dirty="0">
                <a:latin typeface="+mj-lt"/>
              </a:rPr>
              <a:t>fit</a:t>
            </a:r>
            <a:endParaRPr i="1" dirty="0">
              <a:latin typeface="+mj-lt"/>
            </a:endParaRPr>
          </a:p>
        </p:txBody>
      </p:sp>
      <p:cxnSp>
        <p:nvCxnSpPr>
          <p:cNvPr id="137" name="Google Shape;74;p14">
            <a:extLst>
              <a:ext uri="{FF2B5EF4-FFF2-40B4-BE49-F238E27FC236}">
                <a16:creationId xmlns:a16="http://schemas.microsoft.com/office/drawing/2014/main" id="{8856260F-CAB2-8218-E097-B9AA05DC1A46}"/>
              </a:ext>
            </a:extLst>
          </p:cNvPr>
          <p:cNvCxnSpPr>
            <a:cxnSpLocks/>
          </p:cNvCxnSpPr>
          <p:nvPr/>
        </p:nvCxnSpPr>
        <p:spPr>
          <a:xfrm>
            <a:off x="6114021" y="5070247"/>
            <a:ext cx="1094753" cy="0"/>
          </a:xfrm>
          <a:prstGeom prst="straightConnector1">
            <a:avLst/>
          </a:prstGeom>
          <a:noFill/>
          <a:ln w="12700" cap="flat" cmpd="sng">
            <a:solidFill>
              <a:srgbClr val="000000"/>
            </a:solidFill>
            <a:prstDash val="dash"/>
            <a:round/>
            <a:headEnd type="none" w="med" len="med"/>
            <a:tailEnd type="triangle" w="med" len="med"/>
          </a:ln>
        </p:spPr>
      </p:cxnSp>
      <p:sp>
        <p:nvSpPr>
          <p:cNvPr id="138" name="Google Shape;75;p14">
            <a:extLst>
              <a:ext uri="{FF2B5EF4-FFF2-40B4-BE49-F238E27FC236}">
                <a16:creationId xmlns:a16="http://schemas.microsoft.com/office/drawing/2014/main" id="{163473C4-48FD-15C3-7C06-BB2683630FAB}"/>
              </a:ext>
            </a:extLst>
          </p:cNvPr>
          <p:cNvSpPr txBox="1"/>
          <p:nvPr/>
        </p:nvSpPr>
        <p:spPr>
          <a:xfrm>
            <a:off x="6209532" y="4675263"/>
            <a:ext cx="1269441" cy="498578"/>
          </a:xfrm>
          <a:prstGeom prst="rect">
            <a:avLst/>
          </a:prstGeom>
          <a:noFill/>
          <a:ln>
            <a:noFill/>
          </a:ln>
        </p:spPr>
        <p:txBody>
          <a:bodyPr spcFirstLastPara="1" wrap="square" lIns="109718" tIns="109718" rIns="109718" bIns="109718" anchor="t" anchorCtr="0">
            <a:spAutoFit/>
          </a:bodyPr>
          <a:lstStyle/>
          <a:p>
            <a:r>
              <a:rPr lang="en" i="1" dirty="0">
                <a:latin typeface="+mj-lt"/>
              </a:rPr>
              <a:t>define</a:t>
            </a:r>
            <a:endParaRPr i="1" dirty="0">
              <a:latin typeface="+mj-lt"/>
            </a:endParaRPr>
          </a:p>
        </p:txBody>
      </p:sp>
      <p:cxnSp>
        <p:nvCxnSpPr>
          <p:cNvPr id="141" name="Google Shape;80;p14">
            <a:extLst>
              <a:ext uri="{FF2B5EF4-FFF2-40B4-BE49-F238E27FC236}">
                <a16:creationId xmlns:a16="http://schemas.microsoft.com/office/drawing/2014/main" id="{A004A790-5B63-F59C-39D0-679D99009814}"/>
              </a:ext>
            </a:extLst>
          </p:cNvPr>
          <p:cNvCxnSpPr>
            <a:cxnSpLocks/>
          </p:cNvCxnSpPr>
          <p:nvPr/>
        </p:nvCxnSpPr>
        <p:spPr>
          <a:xfrm>
            <a:off x="6171438" y="2877505"/>
            <a:ext cx="1002304" cy="740568"/>
          </a:xfrm>
          <a:prstGeom prst="bentConnector3">
            <a:avLst>
              <a:gd name="adj1" fmla="val 27832"/>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graphicFrame>
            <p:nvGraphicFramePr>
              <p:cNvPr id="147" name="Table 146">
                <a:extLst>
                  <a:ext uri="{FF2B5EF4-FFF2-40B4-BE49-F238E27FC236}">
                    <a16:creationId xmlns:a16="http://schemas.microsoft.com/office/drawing/2014/main" id="{389DA290-7A9C-7420-304C-A7C575B7202D}"/>
                  </a:ext>
                </a:extLst>
              </p:cNvPr>
              <p:cNvGraphicFramePr>
                <a:graphicFrameLocks noGrp="1"/>
              </p:cNvGraphicFramePr>
              <p:nvPr/>
            </p:nvGraphicFramePr>
            <p:xfrm>
              <a:off x="2766384" y="3059293"/>
              <a:ext cx="432057" cy="1863344"/>
            </p:xfrm>
            <a:graphic>
              <a:graphicData uri="http://schemas.openxmlformats.org/drawingml/2006/table">
                <a:tbl>
                  <a:tblPr>
                    <a:noFill/>
                  </a:tblPr>
                  <a:tblGrid>
                    <a:gridCol w="432057">
                      <a:extLst>
                        <a:ext uri="{9D8B030D-6E8A-4147-A177-3AD203B41FA5}">
                          <a16:colId xmlns:a16="http://schemas.microsoft.com/office/drawing/2014/main" val="3380508079"/>
                        </a:ext>
                      </a:extLst>
                    </a:gridCol>
                  </a:tblGrid>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chemeClr val="tx1"/>
                                        </a:solidFill>
                                        <a:latin typeface="Cambria Math" panose="02040503050406030204" pitchFamily="18" charset="0"/>
                                        <a:ea typeface="Cambria Math" panose="02040503050406030204" pitchFamily="18" charset="0"/>
                                      </a:rPr>
                                    </m:ctrlPr>
                                  </m:sSubPr>
                                  <m:e>
                                    <m:r>
                                      <a:rPr lang="ar-AE" sz="1600" b="0" i="1" smtClean="0">
                                        <a:solidFill>
                                          <a:schemeClr val="tx1"/>
                                        </a:solidFill>
                                        <a:latin typeface="Cambria Math" panose="02040503050406030204" pitchFamily="18" charset="0"/>
                                        <a:ea typeface="Cambria Math" panose="02040503050406030204" pitchFamily="18" charset="0"/>
                                      </a:rPr>
                                      <m:t>𝑆</m:t>
                                    </m:r>
                                  </m:e>
                                  <m:sub>
                                    <m:r>
                                      <a:rPr lang="ar-AE" sz="1600" b="0" i="1" smtClean="0">
                                        <a:solidFill>
                                          <a:schemeClr val="tx1"/>
                                        </a:solidFill>
                                        <a:latin typeface="Cambria Math" panose="02040503050406030204" pitchFamily="18" charset="0"/>
                                        <a:ea typeface="Cambria Math" panose="02040503050406030204" pitchFamily="18" charset="0"/>
                                      </a:rPr>
                                      <m:t>1</m:t>
                                    </m:r>
                                  </m:sub>
                                </m:sSub>
                              </m:oMath>
                            </m:oMathPara>
                          </a14:m>
                          <a:endParaRPr lang="ar-AE"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983160388"/>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chemeClr val="tx1"/>
                                        </a:solidFill>
                                        <a:latin typeface="Cambria Math" panose="02040503050406030204" pitchFamily="18" charset="0"/>
                                        <a:ea typeface="Cambria Math" panose="02040503050406030204" pitchFamily="18" charset="0"/>
                                      </a:rPr>
                                    </m:ctrlPr>
                                  </m:sSubPr>
                                  <m:e>
                                    <m:r>
                                      <a:rPr lang="ar-AE" sz="1600" b="0" i="1" smtClean="0">
                                        <a:solidFill>
                                          <a:schemeClr val="tx1"/>
                                        </a:solidFill>
                                        <a:latin typeface="Cambria Math" panose="02040503050406030204" pitchFamily="18" charset="0"/>
                                        <a:ea typeface="Cambria Math" panose="02040503050406030204" pitchFamily="18" charset="0"/>
                                      </a:rPr>
                                      <m:t>𝑆</m:t>
                                    </m:r>
                                  </m:e>
                                  <m:sub>
                                    <m:r>
                                      <a:rPr lang="ar-AE" sz="1600" b="0" i="1" smtClean="0">
                                        <a:solidFill>
                                          <a:schemeClr val="tx1"/>
                                        </a:solidFill>
                                        <a:latin typeface="Cambria Math" panose="02040503050406030204" pitchFamily="18" charset="0"/>
                                        <a:ea typeface="Cambria Math" panose="02040503050406030204" pitchFamily="18" charset="0"/>
                                      </a:rPr>
                                      <m:t>2</m:t>
                                    </m:r>
                                  </m:sub>
                                </m:sSub>
                              </m:oMath>
                            </m:oMathPara>
                          </a14:m>
                          <a:endParaRPr lang="ar-AE"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797115937"/>
                      </a:ext>
                    </a:extLst>
                  </a:tr>
                  <a:tr h="465836">
                    <a:tc>
                      <a:txBody>
                        <a:bodyPr/>
                        <a:lstStyle/>
                        <a:p>
                          <a:pPr marL="0" lvl="0" indent="0" algn="l" rtl="0">
                            <a:spcBef>
                              <a:spcPts val="0"/>
                            </a:spcBef>
                            <a:spcAft>
                              <a:spcPts val="0"/>
                            </a:spcAft>
                            <a:buNone/>
                          </a:pPr>
                          <a:r>
                            <a:rPr lang="en" sz="1600" dirty="0">
                              <a:solidFill>
                                <a:schemeClr val="tx1"/>
                              </a:solidFill>
                              <a:latin typeface="+mj-lt"/>
                              <a:ea typeface="Cambria Math" panose="02040503050406030204" pitchFamily="18" charset="0"/>
                            </a:rPr>
                            <a:t>…</a:t>
                          </a:r>
                          <a:endParaRPr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141406377"/>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chemeClr val="tx1"/>
                                        </a:solidFill>
                                        <a:latin typeface="Cambria Math" panose="02040503050406030204" pitchFamily="18" charset="0"/>
                                        <a:ea typeface="Cambria Math" panose="02040503050406030204" pitchFamily="18" charset="0"/>
                                      </a:rPr>
                                    </m:ctrlPr>
                                  </m:sSubPr>
                                  <m:e>
                                    <m:r>
                                      <a:rPr lang="ar-AE" sz="1600" b="0" i="1" smtClean="0">
                                        <a:solidFill>
                                          <a:schemeClr val="tx1"/>
                                        </a:solidFill>
                                        <a:latin typeface="Cambria Math" panose="02040503050406030204" pitchFamily="18" charset="0"/>
                                        <a:ea typeface="Cambria Math" panose="02040503050406030204" pitchFamily="18" charset="0"/>
                                      </a:rPr>
                                      <m:t>𝑆</m:t>
                                    </m:r>
                                  </m:e>
                                  <m:sub>
                                    <m:r>
                                      <a:rPr lang="ar-AE" sz="1600" b="0" i="1" smtClean="0">
                                        <a:solidFill>
                                          <a:schemeClr val="tx1"/>
                                        </a:solidFill>
                                        <a:latin typeface="Cambria Math" panose="02040503050406030204" pitchFamily="18" charset="0"/>
                                        <a:ea typeface="Cambria Math" panose="02040503050406030204" pitchFamily="18" charset="0"/>
                                      </a:rPr>
                                      <m:t>50</m:t>
                                    </m:r>
                                  </m:sub>
                                </m:sSub>
                              </m:oMath>
                            </m:oMathPara>
                          </a14:m>
                          <a:endParaRPr lang="ar-AE"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868304890"/>
                      </a:ext>
                    </a:extLst>
                  </a:tr>
                </a:tbl>
              </a:graphicData>
            </a:graphic>
          </p:graphicFrame>
        </mc:Choice>
        <mc:Fallback xmlns="">
          <p:graphicFrame>
            <p:nvGraphicFramePr>
              <p:cNvPr id="147" name="Table 146">
                <a:extLst>
                  <a:ext uri="{FF2B5EF4-FFF2-40B4-BE49-F238E27FC236}">
                    <a16:creationId xmlns:a16="http://schemas.microsoft.com/office/drawing/2014/main" id="{389DA290-7A9C-7420-304C-A7C575B7202D}"/>
                  </a:ext>
                </a:extLst>
              </p:cNvPr>
              <p:cNvGraphicFramePr>
                <a:graphicFrameLocks noGrp="1"/>
              </p:cNvGraphicFramePr>
              <p:nvPr/>
            </p:nvGraphicFramePr>
            <p:xfrm>
              <a:off x="2766384" y="3059293"/>
              <a:ext cx="432057" cy="1863344"/>
            </p:xfrm>
            <a:graphic>
              <a:graphicData uri="http://schemas.openxmlformats.org/drawingml/2006/table">
                <a:tbl>
                  <a:tblPr>
                    <a:noFill/>
                  </a:tblPr>
                  <a:tblGrid>
                    <a:gridCol w="432057">
                      <a:extLst>
                        <a:ext uri="{9D8B030D-6E8A-4147-A177-3AD203B41FA5}">
                          <a16:colId xmlns:a16="http://schemas.microsoft.com/office/drawing/2014/main" val="3380508079"/>
                        </a:ext>
                      </a:extLst>
                    </a:gridCol>
                  </a:tblGrid>
                  <a:tr h="465836">
                    <a:tc>
                      <a:txBody>
                        <a:bodyPr/>
                        <a:lstStyle/>
                        <a:p>
                          <a:endParaRPr lang="en-NL"/>
                        </a:p>
                      </a:txBody>
                      <a:tcPr marL="109718" marR="109718" marT="109718" marB="109718">
                        <a:blipFill>
                          <a:blip r:embed="rId6"/>
                          <a:stretch>
                            <a:fillRect l="-1389" t="-1299" r="-2778" b="-301299"/>
                          </a:stretch>
                        </a:blipFill>
                      </a:tcPr>
                    </a:tc>
                    <a:extLst>
                      <a:ext uri="{0D108BD9-81ED-4DB2-BD59-A6C34878D82A}">
                        <a16:rowId xmlns:a16="http://schemas.microsoft.com/office/drawing/2014/main" val="2983160388"/>
                      </a:ext>
                    </a:extLst>
                  </a:tr>
                  <a:tr h="465836">
                    <a:tc>
                      <a:txBody>
                        <a:bodyPr/>
                        <a:lstStyle/>
                        <a:p>
                          <a:endParaRPr lang="en-NL"/>
                        </a:p>
                      </a:txBody>
                      <a:tcPr marL="109718" marR="109718" marT="109718" marB="109718">
                        <a:blipFill>
                          <a:blip r:embed="rId6"/>
                          <a:stretch>
                            <a:fillRect l="-1389" t="-101299" r="-2778" b="-201299"/>
                          </a:stretch>
                        </a:blipFill>
                      </a:tcPr>
                    </a:tc>
                    <a:extLst>
                      <a:ext uri="{0D108BD9-81ED-4DB2-BD59-A6C34878D82A}">
                        <a16:rowId xmlns:a16="http://schemas.microsoft.com/office/drawing/2014/main" val="2797115937"/>
                      </a:ext>
                    </a:extLst>
                  </a:tr>
                  <a:tr h="465836">
                    <a:tc>
                      <a:txBody>
                        <a:bodyPr/>
                        <a:lstStyle/>
                        <a:p>
                          <a:pPr marL="0" lvl="0" indent="0" algn="l" rtl="0">
                            <a:spcBef>
                              <a:spcPts val="0"/>
                            </a:spcBef>
                            <a:spcAft>
                              <a:spcPts val="0"/>
                            </a:spcAft>
                            <a:buNone/>
                          </a:pPr>
                          <a:r>
                            <a:rPr lang="en" sz="1600" dirty="0">
                              <a:solidFill>
                                <a:schemeClr val="tx1"/>
                              </a:solidFill>
                              <a:latin typeface="+mj-lt"/>
                              <a:ea typeface="Cambria Math" panose="02040503050406030204" pitchFamily="18" charset="0"/>
                            </a:rPr>
                            <a:t>…</a:t>
                          </a:r>
                          <a:endParaRPr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141406377"/>
                      </a:ext>
                    </a:extLst>
                  </a:tr>
                  <a:tr h="465836">
                    <a:tc>
                      <a:txBody>
                        <a:bodyPr/>
                        <a:lstStyle/>
                        <a:p>
                          <a:endParaRPr lang="en-NL"/>
                        </a:p>
                      </a:txBody>
                      <a:tcPr marL="109718" marR="109718" marT="109718" marB="109718">
                        <a:blipFill>
                          <a:blip r:embed="rId6"/>
                          <a:stretch>
                            <a:fillRect l="-1389" t="-300000" r="-2778" b="-2597"/>
                          </a:stretch>
                        </a:blipFill>
                      </a:tcPr>
                    </a:tc>
                    <a:extLst>
                      <a:ext uri="{0D108BD9-81ED-4DB2-BD59-A6C34878D82A}">
                        <a16:rowId xmlns:a16="http://schemas.microsoft.com/office/drawing/2014/main" val="286830489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8" name="Table 147">
                <a:extLst>
                  <a:ext uri="{FF2B5EF4-FFF2-40B4-BE49-F238E27FC236}">
                    <a16:creationId xmlns:a16="http://schemas.microsoft.com/office/drawing/2014/main" id="{600D5A0B-BEE3-2666-FBC0-29D7A325474E}"/>
                  </a:ext>
                </a:extLst>
              </p:cNvPr>
              <p:cNvGraphicFramePr>
                <a:graphicFrameLocks noGrp="1"/>
              </p:cNvGraphicFramePr>
              <p:nvPr/>
            </p:nvGraphicFramePr>
            <p:xfrm>
              <a:off x="5638592" y="1973765"/>
              <a:ext cx="432057" cy="1863344"/>
            </p:xfrm>
            <a:graphic>
              <a:graphicData uri="http://schemas.openxmlformats.org/drawingml/2006/table">
                <a:tbl>
                  <a:tblPr>
                    <a:noFill/>
                  </a:tblPr>
                  <a:tblGrid>
                    <a:gridCol w="432057">
                      <a:extLst>
                        <a:ext uri="{9D8B030D-6E8A-4147-A177-3AD203B41FA5}">
                          <a16:colId xmlns:a16="http://schemas.microsoft.com/office/drawing/2014/main" val="2698807633"/>
                        </a:ext>
                      </a:extLst>
                    </a:gridCol>
                  </a:tblGrid>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solidFill>
                                          <a:srgbClr val="0000FF"/>
                                        </a:solidFill>
                                        <a:latin typeface="Cambria Math" panose="02040503050406030204" pitchFamily="18" charset="0"/>
                                        <a:ea typeface="Cambria Math" panose="02040503050406030204" pitchFamily="18" charset="0"/>
                                      </a:rPr>
                                    </m:ctrlPr>
                                  </m:sSubPr>
                                  <m:e>
                                    <m:r>
                                      <a:rPr lang="en-US" sz="1600" b="0" i="1" smtClean="0">
                                        <a:solidFill>
                                          <a:srgbClr val="0000FF"/>
                                        </a:solidFill>
                                        <a:latin typeface="Cambria Math" panose="02040503050406030204" pitchFamily="18" charset="0"/>
                                        <a:ea typeface="Cambria Math" panose="02040503050406030204" pitchFamily="18" charset="0"/>
                                      </a:rPr>
                                      <m:t>𝑆</m:t>
                                    </m:r>
                                  </m:e>
                                  <m:sub>
                                    <m:r>
                                      <a:rPr lang="en-US" sz="1600" b="0" i="1" smtClean="0">
                                        <a:solidFill>
                                          <a:srgbClr val="0000FF"/>
                                        </a:solidFill>
                                        <a:latin typeface="Cambria Math" panose="02040503050406030204" pitchFamily="18" charset="0"/>
                                        <a:ea typeface="Cambria Math" panose="02040503050406030204" pitchFamily="18" charset="0"/>
                                      </a:rPr>
                                      <m:t>19</m:t>
                                    </m:r>
                                  </m:sub>
                                </m:sSub>
                              </m:oMath>
                            </m:oMathPara>
                          </a14:m>
                          <a:endParaRPr sz="1600" dirty="0">
                            <a:solidFill>
                              <a:srgbClr val="0000FF"/>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728383511"/>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solidFill>
                                          <a:srgbClr val="0000FF"/>
                                        </a:solidFill>
                                        <a:latin typeface="Cambria Math" panose="02040503050406030204" pitchFamily="18" charset="0"/>
                                        <a:ea typeface="Cambria Math" panose="02040503050406030204" pitchFamily="18" charset="0"/>
                                      </a:rPr>
                                    </m:ctrlPr>
                                  </m:sSubPr>
                                  <m:e>
                                    <m:r>
                                      <a:rPr lang="en-US" sz="1600" b="0" i="1" smtClean="0">
                                        <a:solidFill>
                                          <a:srgbClr val="0000FF"/>
                                        </a:solidFill>
                                        <a:latin typeface="Cambria Math" panose="02040503050406030204" pitchFamily="18" charset="0"/>
                                        <a:ea typeface="Cambria Math" panose="02040503050406030204" pitchFamily="18" charset="0"/>
                                      </a:rPr>
                                      <m:t>𝑆</m:t>
                                    </m:r>
                                  </m:e>
                                  <m:sub>
                                    <m:r>
                                      <a:rPr lang="en-US" sz="1600" b="0" i="1" smtClean="0">
                                        <a:solidFill>
                                          <a:srgbClr val="0000FF"/>
                                        </a:solidFill>
                                        <a:latin typeface="Cambria Math" panose="02040503050406030204" pitchFamily="18" charset="0"/>
                                        <a:ea typeface="Cambria Math" panose="02040503050406030204" pitchFamily="18" charset="0"/>
                                      </a:rPr>
                                      <m:t>8</m:t>
                                    </m:r>
                                  </m:sub>
                                </m:sSub>
                              </m:oMath>
                            </m:oMathPara>
                          </a14:m>
                          <a:endParaRPr sz="1600" dirty="0">
                            <a:solidFill>
                              <a:srgbClr val="0000FF"/>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598739573"/>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600" b="0" i="1" smtClean="0">
                                    <a:solidFill>
                                      <a:srgbClr val="0000FF"/>
                                    </a:solidFill>
                                    <a:latin typeface="Cambria Math" panose="02040503050406030204" pitchFamily="18" charset="0"/>
                                    <a:ea typeface="Cambria Math" panose="02040503050406030204" pitchFamily="18" charset="0"/>
                                  </a:rPr>
                                  <m:t>…</m:t>
                                </m:r>
                              </m:oMath>
                            </m:oMathPara>
                          </a14:m>
                          <a:endParaRPr sz="1600" dirty="0">
                            <a:solidFill>
                              <a:srgbClr val="0000FF"/>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3033364719"/>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solidFill>
                                          <a:srgbClr val="0000FF"/>
                                        </a:solidFill>
                                        <a:latin typeface="Cambria Math" panose="02040503050406030204" pitchFamily="18" charset="0"/>
                                        <a:ea typeface="Cambria Math" panose="02040503050406030204" pitchFamily="18" charset="0"/>
                                      </a:rPr>
                                    </m:ctrlPr>
                                  </m:sSubPr>
                                  <m:e>
                                    <m:r>
                                      <a:rPr lang="en-US" sz="1600" b="0" i="1" smtClean="0">
                                        <a:solidFill>
                                          <a:srgbClr val="0000FF"/>
                                        </a:solidFill>
                                        <a:latin typeface="Cambria Math" panose="02040503050406030204" pitchFamily="18" charset="0"/>
                                        <a:ea typeface="Cambria Math" panose="02040503050406030204" pitchFamily="18" charset="0"/>
                                      </a:rPr>
                                      <m:t>𝑆</m:t>
                                    </m:r>
                                  </m:e>
                                  <m:sub>
                                    <m:r>
                                      <a:rPr lang="en-US" sz="1600" b="0" i="1" smtClean="0">
                                        <a:solidFill>
                                          <a:srgbClr val="0000FF"/>
                                        </a:solidFill>
                                        <a:latin typeface="Cambria Math" panose="02040503050406030204" pitchFamily="18" charset="0"/>
                                        <a:ea typeface="Cambria Math" panose="02040503050406030204" pitchFamily="18" charset="0"/>
                                      </a:rPr>
                                      <m:t>37</m:t>
                                    </m:r>
                                  </m:sub>
                                </m:sSub>
                              </m:oMath>
                            </m:oMathPara>
                          </a14:m>
                          <a:endParaRPr sz="1600" dirty="0">
                            <a:solidFill>
                              <a:srgbClr val="0000FF"/>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853584426"/>
                      </a:ext>
                    </a:extLst>
                  </a:tr>
                </a:tbl>
              </a:graphicData>
            </a:graphic>
          </p:graphicFrame>
        </mc:Choice>
        <mc:Fallback xmlns="">
          <p:graphicFrame>
            <p:nvGraphicFramePr>
              <p:cNvPr id="148" name="Table 147">
                <a:extLst>
                  <a:ext uri="{FF2B5EF4-FFF2-40B4-BE49-F238E27FC236}">
                    <a16:creationId xmlns:a16="http://schemas.microsoft.com/office/drawing/2014/main" id="{600D5A0B-BEE3-2666-FBC0-29D7A325474E}"/>
                  </a:ext>
                </a:extLst>
              </p:cNvPr>
              <p:cNvGraphicFramePr>
                <a:graphicFrameLocks noGrp="1"/>
              </p:cNvGraphicFramePr>
              <p:nvPr/>
            </p:nvGraphicFramePr>
            <p:xfrm>
              <a:off x="5638592" y="1973765"/>
              <a:ext cx="432057" cy="1863344"/>
            </p:xfrm>
            <a:graphic>
              <a:graphicData uri="http://schemas.openxmlformats.org/drawingml/2006/table">
                <a:tbl>
                  <a:tblPr>
                    <a:noFill/>
                  </a:tblPr>
                  <a:tblGrid>
                    <a:gridCol w="432057">
                      <a:extLst>
                        <a:ext uri="{9D8B030D-6E8A-4147-A177-3AD203B41FA5}">
                          <a16:colId xmlns:a16="http://schemas.microsoft.com/office/drawing/2014/main" val="2698807633"/>
                        </a:ext>
                      </a:extLst>
                    </a:gridCol>
                  </a:tblGrid>
                  <a:tr h="465836">
                    <a:tc>
                      <a:txBody>
                        <a:bodyPr/>
                        <a:lstStyle/>
                        <a:p>
                          <a:endParaRPr lang="en-NL"/>
                        </a:p>
                      </a:txBody>
                      <a:tcPr marL="109718" marR="109718" marT="109718" marB="109718">
                        <a:blipFill>
                          <a:blip r:embed="rId7"/>
                          <a:stretch>
                            <a:fillRect l="-1389" t="-1299" r="-2778" b="-301299"/>
                          </a:stretch>
                        </a:blipFill>
                      </a:tcPr>
                    </a:tc>
                    <a:extLst>
                      <a:ext uri="{0D108BD9-81ED-4DB2-BD59-A6C34878D82A}">
                        <a16:rowId xmlns:a16="http://schemas.microsoft.com/office/drawing/2014/main" val="728383511"/>
                      </a:ext>
                    </a:extLst>
                  </a:tr>
                  <a:tr h="465836">
                    <a:tc>
                      <a:txBody>
                        <a:bodyPr/>
                        <a:lstStyle/>
                        <a:p>
                          <a:endParaRPr lang="en-NL"/>
                        </a:p>
                      </a:txBody>
                      <a:tcPr marL="109718" marR="109718" marT="109718" marB="109718">
                        <a:blipFill>
                          <a:blip r:embed="rId7"/>
                          <a:stretch>
                            <a:fillRect l="-1389" t="-101299" r="-2778" b="-201299"/>
                          </a:stretch>
                        </a:blipFill>
                      </a:tcPr>
                    </a:tc>
                    <a:extLst>
                      <a:ext uri="{0D108BD9-81ED-4DB2-BD59-A6C34878D82A}">
                        <a16:rowId xmlns:a16="http://schemas.microsoft.com/office/drawing/2014/main" val="598739573"/>
                      </a:ext>
                    </a:extLst>
                  </a:tr>
                  <a:tr h="465836">
                    <a:tc>
                      <a:txBody>
                        <a:bodyPr/>
                        <a:lstStyle/>
                        <a:p>
                          <a:endParaRPr lang="en-NL"/>
                        </a:p>
                      </a:txBody>
                      <a:tcPr marL="109718" marR="109718" marT="109718" marB="109718">
                        <a:blipFill>
                          <a:blip r:embed="rId7"/>
                          <a:stretch>
                            <a:fillRect l="-1389" t="-203947" r="-2778" b="-103947"/>
                          </a:stretch>
                        </a:blipFill>
                      </a:tcPr>
                    </a:tc>
                    <a:extLst>
                      <a:ext uri="{0D108BD9-81ED-4DB2-BD59-A6C34878D82A}">
                        <a16:rowId xmlns:a16="http://schemas.microsoft.com/office/drawing/2014/main" val="3033364719"/>
                      </a:ext>
                    </a:extLst>
                  </a:tr>
                  <a:tr h="465836">
                    <a:tc>
                      <a:txBody>
                        <a:bodyPr/>
                        <a:lstStyle/>
                        <a:p>
                          <a:endParaRPr lang="en-NL"/>
                        </a:p>
                      </a:txBody>
                      <a:tcPr marL="109718" marR="109718" marT="109718" marB="109718">
                        <a:blipFill>
                          <a:blip r:embed="rId7"/>
                          <a:stretch>
                            <a:fillRect l="-1389" t="-300000" r="-2778" b="-2597"/>
                          </a:stretch>
                        </a:blipFill>
                      </a:tcPr>
                    </a:tc>
                    <a:extLst>
                      <a:ext uri="{0D108BD9-81ED-4DB2-BD59-A6C34878D82A}">
                        <a16:rowId xmlns:a16="http://schemas.microsoft.com/office/drawing/2014/main" val="285358442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9" name="Table 148">
                <a:extLst>
                  <a:ext uri="{FF2B5EF4-FFF2-40B4-BE49-F238E27FC236}">
                    <a16:creationId xmlns:a16="http://schemas.microsoft.com/office/drawing/2014/main" id="{9988B9B4-7F7F-FA23-D192-A3B254E1EAF8}"/>
                  </a:ext>
                </a:extLst>
              </p:cNvPr>
              <p:cNvGraphicFramePr>
                <a:graphicFrameLocks noGrp="1"/>
              </p:cNvGraphicFramePr>
              <p:nvPr/>
            </p:nvGraphicFramePr>
            <p:xfrm>
              <a:off x="5641021" y="4144279"/>
              <a:ext cx="432057" cy="1863344"/>
            </p:xfrm>
            <a:graphic>
              <a:graphicData uri="http://schemas.openxmlformats.org/drawingml/2006/table">
                <a:tbl>
                  <a:tblPr>
                    <a:noFill/>
                  </a:tblPr>
                  <a:tblGrid>
                    <a:gridCol w="432057">
                      <a:extLst>
                        <a:ext uri="{9D8B030D-6E8A-4147-A177-3AD203B41FA5}">
                          <a16:colId xmlns:a16="http://schemas.microsoft.com/office/drawing/2014/main" val="2698807633"/>
                        </a:ext>
                      </a:extLst>
                    </a:gridCol>
                  </a:tblGrid>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rgbClr val="006400"/>
                                        </a:solidFill>
                                        <a:latin typeface="Cambria Math" panose="02040503050406030204" pitchFamily="18" charset="0"/>
                                        <a:ea typeface="Cambria Math" panose="02040503050406030204" pitchFamily="18" charset="0"/>
                                      </a:rPr>
                                    </m:ctrlPr>
                                  </m:sSubPr>
                                  <m:e>
                                    <m:r>
                                      <a:rPr lang="ar-AE" sz="1600" b="0" i="1" smtClean="0">
                                        <a:solidFill>
                                          <a:srgbClr val="006400"/>
                                        </a:solidFill>
                                        <a:latin typeface="Cambria Math" panose="02040503050406030204" pitchFamily="18" charset="0"/>
                                        <a:ea typeface="Cambria Math" panose="02040503050406030204" pitchFamily="18" charset="0"/>
                                      </a:rPr>
                                      <m:t>𝑆</m:t>
                                    </m:r>
                                  </m:e>
                                  <m:sub>
                                    <m:r>
                                      <a:rPr lang="ar-AE" sz="1600" b="0" i="1" smtClean="0">
                                        <a:solidFill>
                                          <a:srgbClr val="006400"/>
                                        </a:solidFill>
                                        <a:latin typeface="Cambria Math" panose="02040503050406030204" pitchFamily="18" charset="0"/>
                                        <a:ea typeface="Cambria Math" panose="02040503050406030204" pitchFamily="18" charset="0"/>
                                      </a:rPr>
                                      <m:t>23</m:t>
                                    </m:r>
                                  </m:sub>
                                </m:sSub>
                              </m:oMath>
                            </m:oMathPara>
                          </a14:m>
                          <a:endParaRPr lang="ar-AE" sz="1600" dirty="0">
                            <a:solidFill>
                              <a:srgbClr val="006400"/>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728383511"/>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rgbClr val="006400"/>
                                        </a:solidFill>
                                        <a:latin typeface="Cambria Math" panose="02040503050406030204" pitchFamily="18" charset="0"/>
                                        <a:ea typeface="Cambria Math" panose="02040503050406030204" pitchFamily="18" charset="0"/>
                                      </a:rPr>
                                    </m:ctrlPr>
                                  </m:sSubPr>
                                  <m:e>
                                    <m:r>
                                      <a:rPr lang="ar-AE" sz="1600" b="0" i="1" smtClean="0">
                                        <a:solidFill>
                                          <a:srgbClr val="006400"/>
                                        </a:solidFill>
                                        <a:latin typeface="Cambria Math" panose="02040503050406030204" pitchFamily="18" charset="0"/>
                                        <a:ea typeface="Cambria Math" panose="02040503050406030204" pitchFamily="18" charset="0"/>
                                      </a:rPr>
                                      <m:t>𝑆</m:t>
                                    </m:r>
                                  </m:e>
                                  <m:sub>
                                    <m:r>
                                      <a:rPr lang="ar-AE" sz="1600" b="0" i="1" smtClean="0">
                                        <a:solidFill>
                                          <a:srgbClr val="006400"/>
                                        </a:solidFill>
                                        <a:latin typeface="Cambria Math" panose="02040503050406030204" pitchFamily="18" charset="0"/>
                                        <a:ea typeface="Cambria Math" panose="02040503050406030204" pitchFamily="18" charset="0"/>
                                      </a:rPr>
                                      <m:t>41</m:t>
                                    </m:r>
                                  </m:sub>
                                </m:sSub>
                              </m:oMath>
                            </m:oMathPara>
                          </a14:m>
                          <a:endParaRPr lang="ar-AE" sz="1600" dirty="0">
                            <a:solidFill>
                              <a:srgbClr val="006400"/>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598739573"/>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600" b="0" i="1" smtClean="0">
                                    <a:solidFill>
                                      <a:srgbClr val="006400"/>
                                    </a:solidFill>
                                    <a:latin typeface="Cambria Math" panose="02040503050406030204" pitchFamily="18" charset="0"/>
                                    <a:ea typeface="Cambria Math" panose="02040503050406030204" pitchFamily="18" charset="0"/>
                                  </a:rPr>
                                  <m:t>…</m:t>
                                </m:r>
                              </m:oMath>
                            </m:oMathPara>
                          </a14:m>
                          <a:endParaRPr lang="en-US" sz="1600" dirty="0">
                            <a:solidFill>
                              <a:srgbClr val="006400"/>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3033364719"/>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rgbClr val="006400"/>
                                        </a:solidFill>
                                        <a:latin typeface="Cambria Math" panose="02040503050406030204" pitchFamily="18" charset="0"/>
                                        <a:ea typeface="Cambria Math" panose="02040503050406030204" pitchFamily="18" charset="0"/>
                                      </a:rPr>
                                    </m:ctrlPr>
                                  </m:sSubPr>
                                  <m:e>
                                    <m:r>
                                      <a:rPr lang="ar-AE" sz="1600" b="0" i="1" smtClean="0">
                                        <a:solidFill>
                                          <a:srgbClr val="006400"/>
                                        </a:solidFill>
                                        <a:latin typeface="Cambria Math" panose="02040503050406030204" pitchFamily="18" charset="0"/>
                                        <a:ea typeface="Cambria Math" panose="02040503050406030204" pitchFamily="18" charset="0"/>
                                      </a:rPr>
                                      <m:t>𝑆</m:t>
                                    </m:r>
                                  </m:e>
                                  <m:sub>
                                    <m:r>
                                      <a:rPr lang="ar-AE" sz="1600" b="0" i="1" smtClean="0">
                                        <a:solidFill>
                                          <a:srgbClr val="006400"/>
                                        </a:solidFill>
                                        <a:latin typeface="Cambria Math" panose="02040503050406030204" pitchFamily="18" charset="0"/>
                                        <a:ea typeface="Cambria Math" panose="02040503050406030204" pitchFamily="18" charset="0"/>
                                      </a:rPr>
                                      <m:t>12</m:t>
                                    </m:r>
                                  </m:sub>
                                </m:sSub>
                              </m:oMath>
                            </m:oMathPara>
                          </a14:m>
                          <a:endParaRPr lang="ar-AE" sz="1600" dirty="0">
                            <a:solidFill>
                              <a:srgbClr val="006400"/>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853584426"/>
                      </a:ext>
                    </a:extLst>
                  </a:tr>
                </a:tbl>
              </a:graphicData>
            </a:graphic>
          </p:graphicFrame>
        </mc:Choice>
        <mc:Fallback xmlns="">
          <p:graphicFrame>
            <p:nvGraphicFramePr>
              <p:cNvPr id="149" name="Table 148">
                <a:extLst>
                  <a:ext uri="{FF2B5EF4-FFF2-40B4-BE49-F238E27FC236}">
                    <a16:creationId xmlns:a16="http://schemas.microsoft.com/office/drawing/2014/main" id="{9988B9B4-7F7F-FA23-D192-A3B254E1EAF8}"/>
                  </a:ext>
                </a:extLst>
              </p:cNvPr>
              <p:cNvGraphicFramePr>
                <a:graphicFrameLocks noGrp="1"/>
              </p:cNvGraphicFramePr>
              <p:nvPr/>
            </p:nvGraphicFramePr>
            <p:xfrm>
              <a:off x="5641021" y="4144279"/>
              <a:ext cx="432057" cy="1863344"/>
            </p:xfrm>
            <a:graphic>
              <a:graphicData uri="http://schemas.openxmlformats.org/drawingml/2006/table">
                <a:tbl>
                  <a:tblPr>
                    <a:noFill/>
                  </a:tblPr>
                  <a:tblGrid>
                    <a:gridCol w="432057">
                      <a:extLst>
                        <a:ext uri="{9D8B030D-6E8A-4147-A177-3AD203B41FA5}">
                          <a16:colId xmlns:a16="http://schemas.microsoft.com/office/drawing/2014/main" val="2698807633"/>
                        </a:ext>
                      </a:extLst>
                    </a:gridCol>
                  </a:tblGrid>
                  <a:tr h="465836">
                    <a:tc>
                      <a:txBody>
                        <a:bodyPr/>
                        <a:lstStyle/>
                        <a:p>
                          <a:endParaRPr lang="en-NL"/>
                        </a:p>
                      </a:txBody>
                      <a:tcPr marL="109718" marR="109718" marT="109718" marB="109718">
                        <a:blipFill>
                          <a:blip r:embed="rId8"/>
                          <a:stretch>
                            <a:fillRect l="-1389" t="-1299" r="-2778" b="-301299"/>
                          </a:stretch>
                        </a:blipFill>
                      </a:tcPr>
                    </a:tc>
                    <a:extLst>
                      <a:ext uri="{0D108BD9-81ED-4DB2-BD59-A6C34878D82A}">
                        <a16:rowId xmlns:a16="http://schemas.microsoft.com/office/drawing/2014/main" val="728383511"/>
                      </a:ext>
                    </a:extLst>
                  </a:tr>
                  <a:tr h="465836">
                    <a:tc>
                      <a:txBody>
                        <a:bodyPr/>
                        <a:lstStyle/>
                        <a:p>
                          <a:endParaRPr lang="en-NL"/>
                        </a:p>
                      </a:txBody>
                      <a:tcPr marL="109718" marR="109718" marT="109718" marB="109718">
                        <a:blipFill>
                          <a:blip r:embed="rId8"/>
                          <a:stretch>
                            <a:fillRect l="-1389" t="-101299" r="-2778" b="-201299"/>
                          </a:stretch>
                        </a:blipFill>
                      </a:tcPr>
                    </a:tc>
                    <a:extLst>
                      <a:ext uri="{0D108BD9-81ED-4DB2-BD59-A6C34878D82A}">
                        <a16:rowId xmlns:a16="http://schemas.microsoft.com/office/drawing/2014/main" val="598739573"/>
                      </a:ext>
                    </a:extLst>
                  </a:tr>
                  <a:tr h="465836">
                    <a:tc>
                      <a:txBody>
                        <a:bodyPr/>
                        <a:lstStyle/>
                        <a:p>
                          <a:endParaRPr lang="en-NL"/>
                        </a:p>
                      </a:txBody>
                      <a:tcPr marL="109718" marR="109718" marT="109718" marB="109718">
                        <a:blipFill>
                          <a:blip r:embed="rId8"/>
                          <a:stretch>
                            <a:fillRect l="-1389" t="-203947" r="-2778" b="-103947"/>
                          </a:stretch>
                        </a:blipFill>
                      </a:tcPr>
                    </a:tc>
                    <a:extLst>
                      <a:ext uri="{0D108BD9-81ED-4DB2-BD59-A6C34878D82A}">
                        <a16:rowId xmlns:a16="http://schemas.microsoft.com/office/drawing/2014/main" val="3033364719"/>
                      </a:ext>
                    </a:extLst>
                  </a:tr>
                  <a:tr h="465836">
                    <a:tc>
                      <a:txBody>
                        <a:bodyPr/>
                        <a:lstStyle/>
                        <a:p>
                          <a:endParaRPr lang="en-NL"/>
                        </a:p>
                      </a:txBody>
                      <a:tcPr marL="109718" marR="109718" marT="109718" marB="109718">
                        <a:blipFill>
                          <a:blip r:embed="rId8"/>
                          <a:stretch>
                            <a:fillRect l="-1389" t="-300000" r="-2778" b="-2597"/>
                          </a:stretch>
                        </a:blipFill>
                      </a:tcPr>
                    </a:tc>
                    <a:extLst>
                      <a:ext uri="{0D108BD9-81ED-4DB2-BD59-A6C34878D82A}">
                        <a16:rowId xmlns:a16="http://schemas.microsoft.com/office/drawing/2014/main" val="2853584426"/>
                      </a:ext>
                    </a:extLst>
                  </a:tr>
                </a:tbl>
              </a:graphicData>
            </a:graphic>
          </p:graphicFrame>
        </mc:Fallback>
      </mc:AlternateContent>
      <mc:AlternateContent xmlns:mc="http://schemas.openxmlformats.org/markup-compatibility/2006" xmlns:a14="http://schemas.microsoft.com/office/drawing/2010/main">
        <mc:Choice Requires="a14">
          <p:sp>
            <p:nvSpPr>
              <p:cNvPr id="150" name="Google Shape;67;p14">
                <a:extLst>
                  <a:ext uri="{FF2B5EF4-FFF2-40B4-BE49-F238E27FC236}">
                    <a16:creationId xmlns:a16="http://schemas.microsoft.com/office/drawing/2014/main" id="{F1649264-322F-03C0-C2A8-4A305646461E}"/>
                  </a:ext>
                </a:extLst>
              </p:cNvPr>
              <p:cNvSpPr txBox="1"/>
              <p:nvPr/>
            </p:nvSpPr>
            <p:spPr>
              <a:xfrm>
                <a:off x="7470096" y="3828084"/>
                <a:ext cx="1381769" cy="498578"/>
              </a:xfrm>
              <a:prstGeom prst="rect">
                <a:avLst/>
              </a:prstGeom>
              <a:noFill/>
              <a:ln>
                <a:noFill/>
              </a:ln>
            </p:spPr>
            <p:txBody>
              <a:bodyPr spcFirstLastPara="1" wrap="square" lIns="109718" tIns="109718" rIns="109718" bIns="109718" anchor="t" anchorCtr="0">
                <a:spAutoFit/>
              </a:bodyPr>
              <a:lstStyle/>
              <a:p>
                <a:r>
                  <a:rPr lang="en" dirty="0">
                    <a:solidFill>
                      <a:srgbClr val="0000FF"/>
                    </a:solidFill>
                    <a:latin typeface="+mj-lt"/>
                  </a:rPr>
                  <a:t>margin </a:t>
                </a:r>
                <a14:m>
                  <m:oMath xmlns:m="http://schemas.openxmlformats.org/officeDocument/2006/math">
                    <m:sSubSup>
                      <m:sSubSupPr>
                        <m:ctrlPr>
                          <a:rPr lang="el-GR" b="1" i="1">
                            <a:solidFill>
                              <a:srgbClr val="0000FF"/>
                            </a:solidFill>
                            <a:latin typeface="Cambria Math" panose="02040503050406030204" pitchFamily="18" charset="0"/>
                          </a:rPr>
                        </m:ctrlPr>
                      </m:sSubSupPr>
                      <m:e>
                        <m:r>
                          <a:rPr lang="en-US" b="1" i="1">
                            <a:solidFill>
                              <a:srgbClr val="0000FF"/>
                            </a:solidFill>
                            <a:latin typeface="Cambria Math" panose="02040503050406030204" pitchFamily="18" charset="0"/>
                          </a:rPr>
                          <m:t>𝑭</m:t>
                        </m:r>
                      </m:e>
                      <m:sub>
                        <m:r>
                          <a:rPr lang="en-US" b="1" i="1">
                            <a:solidFill>
                              <a:srgbClr val="0000FF"/>
                            </a:solidFill>
                            <a:latin typeface="Cambria Math" panose="02040503050406030204" pitchFamily="18" charset="0"/>
                          </a:rPr>
                          <m:t>𝟏</m:t>
                        </m:r>
                      </m:sub>
                      <m:sup>
                        <m:r>
                          <a:rPr lang="en-US" b="1" i="1">
                            <a:solidFill>
                              <a:srgbClr val="0000FF"/>
                            </a:solidFill>
                            <a:latin typeface="Cambria Math" panose="02040503050406030204" pitchFamily="18" charset="0"/>
                          </a:rPr>
                          <m:t>∗</m:t>
                        </m:r>
                      </m:sup>
                    </m:sSubSup>
                  </m:oMath>
                </a14:m>
                <a:endParaRPr dirty="0">
                  <a:solidFill>
                    <a:srgbClr val="0000FF"/>
                  </a:solidFill>
                  <a:latin typeface="+mj-lt"/>
                </a:endParaRPr>
              </a:p>
            </p:txBody>
          </p:sp>
        </mc:Choice>
        <mc:Fallback xmlns="">
          <p:sp>
            <p:nvSpPr>
              <p:cNvPr id="150" name="Google Shape;67;p14">
                <a:extLst>
                  <a:ext uri="{FF2B5EF4-FFF2-40B4-BE49-F238E27FC236}">
                    <a16:creationId xmlns:a16="http://schemas.microsoft.com/office/drawing/2014/main" id="{F1649264-322F-03C0-C2A8-4A305646461E}"/>
                  </a:ext>
                </a:extLst>
              </p:cNvPr>
              <p:cNvSpPr txBox="1">
                <a:spLocks noRot="1" noChangeAspect="1" noMove="1" noResize="1" noEditPoints="1" noAdjustHandles="1" noChangeArrowheads="1" noChangeShapeType="1" noTextEdit="1"/>
              </p:cNvSpPr>
              <p:nvPr/>
            </p:nvSpPr>
            <p:spPr>
              <a:xfrm>
                <a:off x="7470096" y="3828084"/>
                <a:ext cx="1381769" cy="498578"/>
              </a:xfrm>
              <a:prstGeom prst="rect">
                <a:avLst/>
              </a:prstGeom>
              <a:blipFill>
                <a:blip r:embed="rId9"/>
                <a:stretch>
                  <a:fillRect l="-2203" b="-4878"/>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51" name="Google Shape;68;p14">
                <a:extLst>
                  <a:ext uri="{FF2B5EF4-FFF2-40B4-BE49-F238E27FC236}">
                    <a16:creationId xmlns:a16="http://schemas.microsoft.com/office/drawing/2014/main" id="{87640191-1E8E-5C4A-3C54-DAC09420C04E}"/>
                  </a:ext>
                </a:extLst>
              </p:cNvPr>
              <p:cNvSpPr txBox="1"/>
              <p:nvPr/>
            </p:nvSpPr>
            <p:spPr>
              <a:xfrm>
                <a:off x="7534169" y="5404411"/>
                <a:ext cx="1746628" cy="498578"/>
              </a:xfrm>
              <a:prstGeom prst="rect">
                <a:avLst/>
              </a:prstGeom>
              <a:noFill/>
              <a:ln>
                <a:noFill/>
              </a:ln>
            </p:spPr>
            <p:txBody>
              <a:bodyPr spcFirstLastPara="1" wrap="square" lIns="109718" tIns="109718" rIns="109718" bIns="109718" anchor="t" anchorCtr="0">
                <a:spAutoFit/>
              </a:bodyPr>
              <a:lstStyle/>
              <a:p>
                <a:r>
                  <a:rPr lang="en-US" dirty="0">
                    <a:solidFill>
                      <a:srgbClr val="006400"/>
                    </a:solidFill>
                    <a:latin typeface="+mj-lt"/>
                  </a:rPr>
                  <a:t>e</a:t>
                </a:r>
                <a:r>
                  <a:rPr lang="en" dirty="0">
                    <a:solidFill>
                      <a:srgbClr val="006400"/>
                    </a:solidFill>
                    <a:latin typeface="+mj-lt"/>
                  </a:rPr>
                  <a:t>mpirical </a:t>
                </a:r>
                <a14:m>
                  <m:oMath xmlns:m="http://schemas.openxmlformats.org/officeDocument/2006/math">
                    <m:sSub>
                      <m:sSubPr>
                        <m:ctrlPr>
                          <a:rPr lang="en-US" b="1" i="1">
                            <a:solidFill>
                              <a:srgbClr val="006400"/>
                            </a:solidFill>
                            <a:latin typeface="Cambria Math" panose="02040503050406030204" pitchFamily="18" charset="0"/>
                          </a:rPr>
                        </m:ctrlPr>
                      </m:sSubPr>
                      <m:e>
                        <m:r>
                          <a:rPr lang="en-US" b="1" i="1">
                            <a:solidFill>
                              <a:srgbClr val="006400"/>
                            </a:solidFill>
                            <a:latin typeface="Cambria Math" panose="02040503050406030204" pitchFamily="18" charset="0"/>
                          </a:rPr>
                          <m:t>𝑭</m:t>
                        </m:r>
                      </m:e>
                      <m:sub>
                        <m:r>
                          <a:rPr lang="en-US" b="1" i="1">
                            <a:solidFill>
                              <a:srgbClr val="006400"/>
                            </a:solidFill>
                            <a:latin typeface="Cambria Math" panose="02040503050406030204" pitchFamily="18" charset="0"/>
                          </a:rPr>
                          <m:t>𝟐</m:t>
                        </m:r>
                      </m:sub>
                    </m:sSub>
                  </m:oMath>
                </a14:m>
                <a:endParaRPr dirty="0">
                  <a:solidFill>
                    <a:srgbClr val="006400"/>
                  </a:solidFill>
                  <a:latin typeface="+mj-lt"/>
                </a:endParaRPr>
              </a:p>
            </p:txBody>
          </p:sp>
        </mc:Choice>
        <mc:Fallback xmlns="">
          <p:sp>
            <p:nvSpPr>
              <p:cNvPr id="151" name="Google Shape;68;p14">
                <a:extLst>
                  <a:ext uri="{FF2B5EF4-FFF2-40B4-BE49-F238E27FC236}">
                    <a16:creationId xmlns:a16="http://schemas.microsoft.com/office/drawing/2014/main" id="{87640191-1E8E-5C4A-3C54-DAC09420C04E}"/>
                  </a:ext>
                </a:extLst>
              </p:cNvPr>
              <p:cNvSpPr txBox="1">
                <a:spLocks noRot="1" noChangeAspect="1" noMove="1" noResize="1" noEditPoints="1" noAdjustHandles="1" noChangeArrowheads="1" noChangeShapeType="1" noTextEdit="1"/>
              </p:cNvSpPr>
              <p:nvPr/>
            </p:nvSpPr>
            <p:spPr>
              <a:xfrm>
                <a:off x="7534169" y="5404411"/>
                <a:ext cx="1746628" cy="498578"/>
              </a:xfrm>
              <a:prstGeom prst="rect">
                <a:avLst/>
              </a:prstGeom>
              <a:blipFill>
                <a:blip r:embed="rId10"/>
                <a:stretch>
                  <a:fillRect l="-2098" b="-6173"/>
                </a:stretch>
              </a:blipFill>
              <a:ln>
                <a:noFill/>
              </a:ln>
            </p:spPr>
            <p:txBody>
              <a:bodyPr/>
              <a:lstStyle/>
              <a:p>
                <a:r>
                  <a:rPr lang="en-NL">
                    <a:noFill/>
                  </a:rPr>
                  <a:t> </a:t>
                </a:r>
              </a:p>
            </p:txBody>
          </p:sp>
        </mc:Fallback>
      </mc:AlternateContent>
      <p:pic>
        <p:nvPicPr>
          <p:cNvPr id="154" name="Picture 153">
            <a:extLst>
              <a:ext uri="{FF2B5EF4-FFF2-40B4-BE49-F238E27FC236}">
                <a16:creationId xmlns:a16="http://schemas.microsoft.com/office/drawing/2014/main" id="{B5C0BA5F-CA40-2B50-0147-1E3BDC78F31F}"/>
              </a:ext>
            </a:extLst>
          </p:cNvPr>
          <p:cNvPicPr>
            <a:picLocks noChangeAspect="1"/>
          </p:cNvPicPr>
          <p:nvPr/>
        </p:nvPicPr>
        <p:blipFill>
          <a:blip r:embed="rId11"/>
          <a:srcRect/>
          <a:stretch/>
        </p:blipFill>
        <p:spPr>
          <a:xfrm>
            <a:off x="10582734" y="3649006"/>
            <a:ext cx="1421269" cy="1421269"/>
          </a:xfrm>
          <a:prstGeom prst="rect">
            <a:avLst/>
          </a:prstGeom>
        </p:spPr>
      </p:pic>
      <mc:AlternateContent xmlns:mc="http://schemas.openxmlformats.org/markup-compatibility/2006" xmlns:a14="http://schemas.microsoft.com/office/drawing/2010/main">
        <mc:Choice Requires="a14">
          <p:sp>
            <p:nvSpPr>
              <p:cNvPr id="155" name="Content Placeholder 2">
                <a:extLst>
                  <a:ext uri="{FF2B5EF4-FFF2-40B4-BE49-F238E27FC236}">
                    <a16:creationId xmlns:a16="http://schemas.microsoft.com/office/drawing/2014/main" id="{89EBCE31-D402-1266-8FA6-798157D15E97}"/>
                  </a:ext>
                </a:extLst>
              </p:cNvPr>
              <p:cNvSpPr>
                <a:spLocks noGrp="1"/>
              </p:cNvSpPr>
              <p:nvPr>
                <p:ph idx="1"/>
              </p:nvPr>
            </p:nvSpPr>
            <p:spPr>
              <a:xfrm>
                <a:off x="0" y="864342"/>
                <a:ext cx="2396231" cy="5993658"/>
              </a:xfrm>
              <a:solidFill>
                <a:srgbClr val="2F5597"/>
              </a:solidFill>
            </p:spPr>
            <p:txBody>
              <a:bodyPr>
                <a:normAutofit/>
              </a:bodyPr>
              <a:lstStyle/>
              <a:p>
                <a:pPr marL="0" indent="0">
                  <a:buNone/>
                </a:pPr>
                <a:endParaRPr lang="en-US" sz="2000" dirty="0">
                  <a:solidFill>
                    <a:schemeClr val="bg1"/>
                  </a:solidFill>
                </a:endParaRPr>
              </a:p>
              <a:p>
                <a:r>
                  <a:rPr lang="en-US" sz="2000" dirty="0">
                    <a:solidFill>
                      <a:schemeClr val="bg1"/>
                    </a:solidFill>
                  </a:rPr>
                  <a:t>Treat the:</a:t>
                </a:r>
              </a:p>
              <a:p>
                <a:pPr lvl="1"/>
                <a:r>
                  <a:rPr lang="en-US" sz="1800" dirty="0">
                    <a:solidFill>
                      <a:schemeClr val="bg1"/>
                    </a:solidFill>
                  </a:rPr>
                  <a:t>1</a:t>
                </a:r>
                <a:r>
                  <a:rPr lang="en-US" sz="1800" baseline="30000" dirty="0">
                    <a:solidFill>
                      <a:schemeClr val="bg1"/>
                    </a:solidFill>
                  </a:rPr>
                  <a:t>st</a:t>
                </a:r>
                <a:r>
                  <a:rPr lang="en-US" sz="1800" dirty="0">
                    <a:solidFill>
                      <a:schemeClr val="bg1"/>
                    </a:solidFill>
                  </a:rPr>
                  <a:t>  half as the “</a:t>
                </a:r>
                <a:r>
                  <a:rPr lang="en-US" sz="1800" b="1" dirty="0">
                    <a:solidFill>
                      <a:schemeClr val="bg1"/>
                    </a:solidFill>
                  </a:rPr>
                  <a:t>sample</a:t>
                </a:r>
                <a:r>
                  <a:rPr lang="en-US" sz="1800" dirty="0">
                    <a:solidFill>
                      <a:schemeClr val="bg1"/>
                    </a:solidFill>
                  </a:rPr>
                  <a:t>”</a:t>
                </a:r>
              </a:p>
              <a:p>
                <a:pPr lvl="1"/>
                <a:r>
                  <a:rPr lang="en-US" sz="1800" dirty="0">
                    <a:solidFill>
                      <a:schemeClr val="bg1"/>
                    </a:solidFill>
                  </a:rPr>
                  <a:t>2</a:t>
                </a:r>
                <a:r>
                  <a:rPr lang="en-US" sz="1800" baseline="30000" dirty="0">
                    <a:solidFill>
                      <a:schemeClr val="bg1"/>
                    </a:solidFill>
                  </a:rPr>
                  <a:t>nd</a:t>
                </a:r>
                <a:r>
                  <a:rPr lang="en-US" sz="1800" dirty="0">
                    <a:solidFill>
                      <a:schemeClr val="bg1"/>
                    </a:solidFill>
                  </a:rPr>
                  <a:t> half as the “</a:t>
                </a:r>
                <a:r>
                  <a:rPr lang="en-US" sz="1800" b="1" dirty="0">
                    <a:solidFill>
                      <a:schemeClr val="bg1"/>
                    </a:solidFill>
                  </a:rPr>
                  <a:t>population</a:t>
                </a:r>
                <a:r>
                  <a:rPr lang="en-US" sz="1800" dirty="0">
                    <a:solidFill>
                      <a:schemeClr val="bg1"/>
                    </a:solidFill>
                  </a:rPr>
                  <a:t>”</a:t>
                </a:r>
                <a:br>
                  <a:rPr lang="en-US" sz="1800" dirty="0">
                    <a:solidFill>
                      <a:schemeClr val="bg1"/>
                    </a:solidFill>
                  </a:rPr>
                </a:br>
                <a:endParaRPr lang="en-US" sz="1800" dirty="0">
                  <a:solidFill>
                    <a:schemeClr val="bg1"/>
                  </a:solidFill>
                </a:endParaRPr>
              </a:p>
              <a:p>
                <a:r>
                  <a:rPr lang="en-US" sz="2000" dirty="0">
                    <a:solidFill>
                      <a:schemeClr val="bg1"/>
                    </a:solidFill>
                  </a:rPr>
                  <a:t>Goodness-of-fit</a:t>
                </a:r>
                <a:br>
                  <a:rPr lang="en-US" sz="1800" dirty="0">
                    <a:solidFill>
                      <a:schemeClr val="bg1"/>
                    </a:solidFill>
                  </a:rPr>
                </a:br>
                <a:r>
                  <a:rPr lang="en-US" sz="1800" dirty="0">
                    <a:solidFill>
                      <a:schemeClr val="bg1"/>
                    </a:solidFill>
                  </a:rPr>
                  <a:t>=</a:t>
                </a:r>
                <a14:m>
                  <m:oMath xmlns:m="http://schemas.openxmlformats.org/officeDocument/2006/math">
                    <m:r>
                      <a:rPr lang="en-US" sz="1800" b="1" i="0" smtClean="0">
                        <a:solidFill>
                          <a:schemeClr val="bg1"/>
                        </a:solidFill>
                        <a:latin typeface="Cambria Math" panose="02040503050406030204" pitchFamily="18" charset="0"/>
                      </a:rPr>
                      <m:t>−</m:t>
                    </m:r>
                    <m:sSub>
                      <m:sSubPr>
                        <m:ctrlPr>
                          <a:rPr lang="en-US" sz="1800" b="1" i="1" smtClean="0">
                            <a:solidFill>
                              <a:schemeClr val="bg1"/>
                            </a:solidFill>
                            <a:latin typeface="Cambria Math" panose="02040503050406030204" pitchFamily="18" charset="0"/>
                          </a:rPr>
                        </m:ctrlPr>
                      </m:sSubPr>
                      <m:e>
                        <m:r>
                          <a:rPr lang="el-GR" sz="1800" b="1" i="0" smtClean="0">
                            <a:solidFill>
                              <a:schemeClr val="bg1"/>
                            </a:solidFill>
                            <a:latin typeface="Cambria Math" panose="02040503050406030204" pitchFamily="18" charset="0"/>
                          </a:rPr>
                          <m:t>𝚫</m:t>
                        </m:r>
                      </m:e>
                      <m:sub>
                        <m:r>
                          <a:rPr lang="en-US" sz="1800" b="1" i="0" smtClean="0">
                            <a:solidFill>
                              <a:schemeClr val="bg1"/>
                            </a:solidFill>
                            <a:latin typeface="Cambria Math" panose="02040503050406030204" pitchFamily="18" charset="0"/>
                          </a:rPr>
                          <m:t>𝐨𝐛𝐬</m:t>
                        </m:r>
                      </m:sub>
                    </m:sSub>
                  </m:oMath>
                </a14:m>
                <a:br>
                  <a:rPr lang="en-US" sz="2000" dirty="0">
                    <a:solidFill>
                      <a:schemeClr val="bg1"/>
                    </a:solidFill>
                  </a:rPr>
                </a:br>
                <a:endParaRPr lang="en-US" sz="2000" dirty="0">
                  <a:solidFill>
                    <a:schemeClr val="bg1"/>
                  </a:solidFill>
                </a:endParaRPr>
              </a:p>
              <a:p>
                <a:r>
                  <a:rPr lang="en-US" sz="2000" dirty="0">
                    <a:solidFill>
                      <a:schemeClr val="bg1"/>
                    </a:solidFill>
                  </a:rPr>
                  <a:t>What constitutes a good fit?</a:t>
                </a:r>
              </a:p>
              <a:p>
                <a:pPr marL="0" indent="0">
                  <a:buNone/>
                </a:pPr>
                <a:endParaRPr lang="en-US" sz="1800" dirty="0">
                  <a:solidFill>
                    <a:schemeClr val="bg1"/>
                  </a:solidFill>
                </a:endParaRPr>
              </a:p>
              <a:p>
                <a:endParaRPr lang="en-US" sz="1800" dirty="0">
                  <a:solidFill>
                    <a:schemeClr val="bg1"/>
                  </a:solidFill>
                </a:endParaRPr>
              </a:p>
              <a:p>
                <a:pPr lvl="1"/>
                <a:endParaRPr lang="en-NL" sz="1400" dirty="0"/>
              </a:p>
            </p:txBody>
          </p:sp>
        </mc:Choice>
        <mc:Fallback xmlns="">
          <p:sp>
            <p:nvSpPr>
              <p:cNvPr id="155" name="Content Placeholder 2">
                <a:extLst>
                  <a:ext uri="{FF2B5EF4-FFF2-40B4-BE49-F238E27FC236}">
                    <a16:creationId xmlns:a16="http://schemas.microsoft.com/office/drawing/2014/main" id="{89EBCE31-D402-1266-8FA6-798157D15E97}"/>
                  </a:ext>
                </a:extLst>
              </p:cNvPr>
              <p:cNvSpPr>
                <a:spLocks noGrp="1" noRot="1" noChangeAspect="1" noMove="1" noResize="1" noEditPoints="1" noAdjustHandles="1" noChangeArrowheads="1" noChangeShapeType="1" noTextEdit="1"/>
              </p:cNvSpPr>
              <p:nvPr>
                <p:ph idx="1"/>
              </p:nvPr>
            </p:nvSpPr>
            <p:spPr>
              <a:xfrm>
                <a:off x="0" y="864342"/>
                <a:ext cx="2396231" cy="5993658"/>
              </a:xfrm>
              <a:blipFill>
                <a:blip r:embed="rId12"/>
                <a:stretch>
                  <a:fillRect l="-2290" r="-1018"/>
                </a:stretch>
              </a:blipFill>
            </p:spPr>
            <p:txBody>
              <a:bodyPr/>
              <a:lstStyle/>
              <a:p>
                <a:r>
                  <a:rPr lang="en-NL">
                    <a:noFill/>
                  </a:rPr>
                  <a:t> </a:t>
                </a:r>
              </a:p>
            </p:txBody>
          </p:sp>
        </mc:Fallback>
      </mc:AlternateContent>
      <p:cxnSp>
        <p:nvCxnSpPr>
          <p:cNvPr id="3" name="Google Shape;85;p14">
            <a:extLst>
              <a:ext uri="{FF2B5EF4-FFF2-40B4-BE49-F238E27FC236}">
                <a16:creationId xmlns:a16="http://schemas.microsoft.com/office/drawing/2014/main" id="{520E5D63-5A3D-D962-3F1B-D32E6F306E95}"/>
              </a:ext>
            </a:extLst>
          </p:cNvPr>
          <p:cNvCxnSpPr>
            <a:cxnSpLocks/>
          </p:cNvCxnSpPr>
          <p:nvPr/>
        </p:nvCxnSpPr>
        <p:spPr>
          <a:xfrm>
            <a:off x="8707188" y="3611334"/>
            <a:ext cx="1875551" cy="744267"/>
          </a:xfrm>
          <a:prstGeom prst="bentConnector3">
            <a:avLst>
              <a:gd name="adj1" fmla="val 12823"/>
            </a:avLst>
          </a:prstGeom>
          <a:noFill/>
          <a:ln w="25400" cap="flat" cmpd="sng">
            <a:solidFill>
              <a:srgbClr val="FF0000"/>
            </a:solidFill>
            <a:prstDash val="solid"/>
            <a:round/>
            <a:headEnd type="oval" w="med" len="med"/>
            <a:tailEnd type="triangle" w="med" len="med"/>
          </a:ln>
        </p:spPr>
      </p:cxnSp>
      <p:cxnSp>
        <p:nvCxnSpPr>
          <p:cNvPr id="4" name="Google Shape;86;p14">
            <a:extLst>
              <a:ext uri="{FF2B5EF4-FFF2-40B4-BE49-F238E27FC236}">
                <a16:creationId xmlns:a16="http://schemas.microsoft.com/office/drawing/2014/main" id="{89AB295F-8470-A2A6-90B1-6115CEB5D46B}"/>
              </a:ext>
            </a:extLst>
          </p:cNvPr>
          <p:cNvCxnSpPr>
            <a:cxnSpLocks/>
          </p:cNvCxnSpPr>
          <p:nvPr/>
        </p:nvCxnSpPr>
        <p:spPr>
          <a:xfrm flipV="1">
            <a:off x="8707188" y="4354833"/>
            <a:ext cx="1875551" cy="743611"/>
          </a:xfrm>
          <a:prstGeom prst="bentConnector3">
            <a:avLst>
              <a:gd name="adj1" fmla="val 12823"/>
            </a:avLst>
          </a:prstGeom>
          <a:noFill/>
          <a:ln w="25400" cap="flat" cmpd="sng">
            <a:solidFill>
              <a:srgbClr val="FF0000"/>
            </a:solidFill>
            <a:prstDash val="solid"/>
            <a:round/>
            <a:headEnd type="oval" w="med" len="med"/>
            <a:tailEnd type="triangle" w="lg" len="lg"/>
          </a:ln>
        </p:spPr>
      </p:cxnSp>
    </p:spTree>
    <p:extLst>
      <p:ext uri="{BB962C8B-B14F-4D97-AF65-F5344CB8AC3E}">
        <p14:creationId xmlns:p14="http://schemas.microsoft.com/office/powerpoint/2010/main" val="1755160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174A-7823-87C5-39FC-A68A94D5B752}"/>
              </a:ext>
            </a:extLst>
          </p:cNvPr>
          <p:cNvSpPr>
            <a:spLocks noGrp="1"/>
          </p:cNvSpPr>
          <p:nvPr>
            <p:ph type="title"/>
          </p:nvPr>
        </p:nvSpPr>
        <p:spPr/>
        <p:txBody>
          <a:bodyPr/>
          <a:lstStyle/>
          <a:p>
            <a:r>
              <a:rPr lang="en-US" dirty="0"/>
              <a:t>The Split-Half Approach</a:t>
            </a:r>
          </a:p>
        </p:txBody>
      </p:sp>
      <p:pic>
        <p:nvPicPr>
          <p:cNvPr id="62" name="Picture 61">
            <a:extLst>
              <a:ext uri="{FF2B5EF4-FFF2-40B4-BE49-F238E27FC236}">
                <a16:creationId xmlns:a16="http://schemas.microsoft.com/office/drawing/2014/main" id="{85E5A129-0863-7F8A-16DF-A6945EB21D16}"/>
              </a:ext>
            </a:extLst>
          </p:cNvPr>
          <p:cNvPicPr>
            <a:picLocks noChangeAspect="1"/>
          </p:cNvPicPr>
          <p:nvPr/>
        </p:nvPicPr>
        <p:blipFill>
          <a:blip r:embed="rId3"/>
          <a:srcRect/>
          <a:stretch/>
        </p:blipFill>
        <p:spPr>
          <a:xfrm>
            <a:off x="7209150" y="1434252"/>
            <a:ext cx="1421269" cy="1421269"/>
          </a:xfrm>
          <a:prstGeom prst="rect">
            <a:avLst/>
          </a:prstGeom>
        </p:spPr>
      </p:pic>
      <p:pic>
        <p:nvPicPr>
          <p:cNvPr id="63" name="Picture 62">
            <a:extLst>
              <a:ext uri="{FF2B5EF4-FFF2-40B4-BE49-F238E27FC236}">
                <a16:creationId xmlns:a16="http://schemas.microsoft.com/office/drawing/2014/main" id="{292B04AA-B162-BF27-BB24-2D9CB2F89C75}"/>
              </a:ext>
            </a:extLst>
          </p:cNvPr>
          <p:cNvPicPr>
            <a:picLocks noChangeAspect="1"/>
          </p:cNvPicPr>
          <p:nvPr/>
        </p:nvPicPr>
        <p:blipFill>
          <a:blip r:embed="rId4"/>
          <a:srcRect/>
          <a:stretch/>
        </p:blipFill>
        <p:spPr>
          <a:xfrm>
            <a:off x="7208774" y="2912601"/>
            <a:ext cx="1421269" cy="1421269"/>
          </a:xfrm>
          <a:prstGeom prst="rect">
            <a:avLst/>
          </a:prstGeom>
        </p:spPr>
      </p:pic>
      <p:pic>
        <p:nvPicPr>
          <p:cNvPr id="128" name="Picture 127">
            <a:extLst>
              <a:ext uri="{FF2B5EF4-FFF2-40B4-BE49-F238E27FC236}">
                <a16:creationId xmlns:a16="http://schemas.microsoft.com/office/drawing/2014/main" id="{07BF8956-2690-FF00-C3A6-DDA0516008F9}"/>
              </a:ext>
            </a:extLst>
          </p:cNvPr>
          <p:cNvPicPr>
            <a:picLocks noChangeAspect="1"/>
          </p:cNvPicPr>
          <p:nvPr/>
        </p:nvPicPr>
        <p:blipFill>
          <a:blip r:embed="rId5"/>
          <a:srcRect/>
          <a:stretch/>
        </p:blipFill>
        <p:spPr>
          <a:xfrm>
            <a:off x="7208774" y="4487190"/>
            <a:ext cx="1421269" cy="1421269"/>
          </a:xfrm>
          <a:prstGeom prst="rect">
            <a:avLst/>
          </a:prstGeom>
        </p:spPr>
      </p:pic>
      <p:sp>
        <p:nvSpPr>
          <p:cNvPr id="129" name="Google Shape;60;p14">
            <a:extLst>
              <a:ext uri="{FF2B5EF4-FFF2-40B4-BE49-F238E27FC236}">
                <a16:creationId xmlns:a16="http://schemas.microsoft.com/office/drawing/2014/main" id="{103973C2-BE27-DC3F-50B2-6E1C717F21FB}"/>
              </a:ext>
            </a:extLst>
          </p:cNvPr>
          <p:cNvSpPr txBox="1"/>
          <p:nvPr/>
        </p:nvSpPr>
        <p:spPr>
          <a:xfrm>
            <a:off x="2535902" y="2651320"/>
            <a:ext cx="1666547" cy="498578"/>
          </a:xfrm>
          <a:prstGeom prst="rect">
            <a:avLst/>
          </a:prstGeom>
          <a:noFill/>
          <a:ln>
            <a:noFill/>
          </a:ln>
        </p:spPr>
        <p:txBody>
          <a:bodyPr spcFirstLastPara="1" wrap="square" lIns="109718" tIns="109718" rIns="109718" bIns="109718" anchor="t" anchorCtr="0">
            <a:spAutoFit/>
          </a:bodyPr>
          <a:lstStyle/>
          <a:p>
            <a:r>
              <a:rPr lang="en" dirty="0">
                <a:latin typeface="+mj-lt"/>
              </a:rPr>
              <a:t>scores</a:t>
            </a:r>
            <a:endParaRPr b="1" dirty="0">
              <a:latin typeface="+mj-lt"/>
            </a:endParaRPr>
          </a:p>
        </p:txBody>
      </p:sp>
      <p:sp>
        <p:nvSpPr>
          <p:cNvPr id="130" name="Google Shape;62;p14">
            <a:extLst>
              <a:ext uri="{FF2B5EF4-FFF2-40B4-BE49-F238E27FC236}">
                <a16:creationId xmlns:a16="http://schemas.microsoft.com/office/drawing/2014/main" id="{AC8E5B71-DCA7-D9BD-16C9-8603F1AE5DB3}"/>
              </a:ext>
            </a:extLst>
          </p:cNvPr>
          <p:cNvSpPr txBox="1"/>
          <p:nvPr/>
        </p:nvSpPr>
        <p:spPr>
          <a:xfrm>
            <a:off x="4232892" y="4786912"/>
            <a:ext cx="1548750" cy="498578"/>
          </a:xfrm>
          <a:prstGeom prst="rect">
            <a:avLst/>
          </a:prstGeom>
          <a:noFill/>
          <a:ln>
            <a:noFill/>
          </a:ln>
        </p:spPr>
        <p:txBody>
          <a:bodyPr spcFirstLastPara="1" wrap="square" lIns="109718" tIns="109718" rIns="109718" bIns="109718" anchor="t" anchorCtr="0">
            <a:spAutoFit/>
          </a:bodyPr>
          <a:lstStyle/>
          <a:p>
            <a:r>
              <a:rPr lang="en-US" dirty="0">
                <a:solidFill>
                  <a:srgbClr val="008000"/>
                </a:solidFill>
                <a:latin typeface="+mj-lt"/>
              </a:rPr>
              <a:t>“population”</a:t>
            </a:r>
            <a:endParaRPr b="1" dirty="0">
              <a:solidFill>
                <a:srgbClr val="008000"/>
              </a:solidFill>
              <a:latin typeface="+mj-lt"/>
            </a:endParaRPr>
          </a:p>
        </p:txBody>
      </p:sp>
      <p:sp>
        <p:nvSpPr>
          <p:cNvPr id="131" name="Google Shape;64;p14">
            <a:extLst>
              <a:ext uri="{FF2B5EF4-FFF2-40B4-BE49-F238E27FC236}">
                <a16:creationId xmlns:a16="http://schemas.microsoft.com/office/drawing/2014/main" id="{681B3244-434C-4734-DEF3-2C3ED7EA55DB}"/>
              </a:ext>
            </a:extLst>
          </p:cNvPr>
          <p:cNvSpPr txBox="1"/>
          <p:nvPr/>
        </p:nvSpPr>
        <p:spPr>
          <a:xfrm>
            <a:off x="4391402" y="2651320"/>
            <a:ext cx="1666547" cy="498578"/>
          </a:xfrm>
          <a:prstGeom prst="rect">
            <a:avLst/>
          </a:prstGeom>
          <a:noFill/>
          <a:ln>
            <a:noFill/>
          </a:ln>
        </p:spPr>
        <p:txBody>
          <a:bodyPr spcFirstLastPara="1" wrap="square" lIns="109718" tIns="109718" rIns="109718" bIns="109718" anchor="t" anchorCtr="0">
            <a:spAutoFit/>
          </a:bodyPr>
          <a:lstStyle/>
          <a:p>
            <a:r>
              <a:rPr lang="en-US" dirty="0">
                <a:solidFill>
                  <a:srgbClr val="0000FF"/>
                </a:solidFill>
                <a:latin typeface="+mj-lt"/>
              </a:rPr>
              <a:t>“sample”</a:t>
            </a:r>
            <a:endParaRPr b="1" dirty="0">
              <a:solidFill>
                <a:srgbClr val="0000FF"/>
              </a:solidFill>
              <a:latin typeface="+mj-lt"/>
            </a:endParaRPr>
          </a:p>
        </p:txBody>
      </p:sp>
      <mc:AlternateContent xmlns:mc="http://schemas.openxmlformats.org/markup-compatibility/2006" xmlns:a14="http://schemas.microsoft.com/office/drawing/2010/main">
        <mc:Choice Requires="a14">
          <p:sp>
            <p:nvSpPr>
              <p:cNvPr id="132" name="Google Shape;69;p14">
                <a:extLst>
                  <a:ext uri="{FF2B5EF4-FFF2-40B4-BE49-F238E27FC236}">
                    <a16:creationId xmlns:a16="http://schemas.microsoft.com/office/drawing/2014/main" id="{E99126BB-AAAF-86CC-B601-3A298308C4C1}"/>
                  </a:ext>
                </a:extLst>
              </p:cNvPr>
              <p:cNvSpPr txBox="1"/>
              <p:nvPr/>
            </p:nvSpPr>
            <p:spPr>
              <a:xfrm>
                <a:off x="8803775" y="3625028"/>
                <a:ext cx="2123056" cy="775577"/>
              </a:xfrm>
              <a:prstGeom prst="rect">
                <a:avLst/>
              </a:prstGeom>
              <a:noFill/>
              <a:ln>
                <a:noFill/>
              </a:ln>
            </p:spPr>
            <p:txBody>
              <a:bodyPr spcFirstLastPara="1" wrap="square" lIns="109718" tIns="109718" rIns="109718" bIns="109718" anchor="t" anchorCtr="0">
                <a:spAutoFit/>
              </a:bodyPr>
              <a:lstStyle/>
              <a:p>
                <a:pPr algn="ctr"/>
                <a:r>
                  <a:rPr lang="en-US" i="1" dirty="0">
                    <a:latin typeface="+mj-lt"/>
                  </a:rPr>
                  <a:t>compute</a:t>
                </a:r>
              </a:p>
              <a:p>
                <a:pPr algn="ctr"/>
                <a14:m>
                  <m:oMathPara xmlns:m="http://schemas.openxmlformats.org/officeDocument/2006/math">
                    <m:oMathParaPr>
                      <m:jc m:val="centerGroup"/>
                    </m:oMathParaPr>
                    <m:oMath xmlns:m="http://schemas.openxmlformats.org/officeDocument/2006/math">
                      <m:sSub>
                        <m:sSubPr>
                          <m:ctrlPr>
                            <a:rPr lang="ar-AE" b="1" i="1">
                              <a:latin typeface="Cambria Math" panose="02040503050406030204" pitchFamily="18" charset="0"/>
                            </a:rPr>
                          </m:ctrlPr>
                        </m:sSubPr>
                        <m:e>
                          <m:r>
                            <a:rPr lang="ar-AE" b="1">
                              <a:latin typeface="Cambria Math" panose="02040503050406030204" pitchFamily="18" charset="0"/>
                            </a:rPr>
                            <m:t>𝚫</m:t>
                          </m:r>
                        </m:e>
                        <m:sub>
                          <m:r>
                            <a:rPr lang="ar-AE" b="1" i="1">
                              <a:latin typeface="Cambria Math" panose="02040503050406030204" pitchFamily="18" charset="0"/>
                            </a:rPr>
                            <m:t>𝒐𝒃𝒔</m:t>
                          </m:r>
                        </m:sub>
                      </m:sSub>
                      <m:r>
                        <a:rPr lang="ar-AE" b="1" i="1" smtClean="0">
                          <a:solidFill>
                            <a:schemeClr val="tx1"/>
                          </a:solidFill>
                          <a:latin typeface="Cambria Math" panose="02040503050406030204" pitchFamily="18" charset="0"/>
                          <a:ea typeface="Cambria Math" panose="02040503050406030204" pitchFamily="18" charset="0"/>
                        </a:rPr>
                        <m:t>(</m:t>
                      </m:r>
                      <m:sSubSup>
                        <m:sSubSupPr>
                          <m:ctrlPr>
                            <a:rPr lang="ar-AE" b="1" i="1">
                              <a:solidFill>
                                <a:srgbClr val="0000FF"/>
                              </a:solidFill>
                              <a:latin typeface="Cambria Math" panose="02040503050406030204" pitchFamily="18" charset="0"/>
                              <a:ea typeface="Cambria Math" panose="02040503050406030204" pitchFamily="18" charset="0"/>
                            </a:rPr>
                          </m:ctrlPr>
                        </m:sSubSupPr>
                        <m:e>
                          <m:r>
                            <a:rPr lang="ar-AE" b="1" i="1">
                              <a:solidFill>
                                <a:srgbClr val="0000FF"/>
                              </a:solidFill>
                              <a:latin typeface="Cambria Math" panose="02040503050406030204" pitchFamily="18" charset="0"/>
                              <a:ea typeface="Cambria Math" panose="02040503050406030204" pitchFamily="18" charset="0"/>
                            </a:rPr>
                            <m:t>𝑭</m:t>
                          </m:r>
                        </m:e>
                        <m:sub>
                          <m:r>
                            <a:rPr lang="ar-AE" b="1" i="1">
                              <a:solidFill>
                                <a:srgbClr val="0000FF"/>
                              </a:solidFill>
                              <a:latin typeface="Cambria Math" panose="02040503050406030204" pitchFamily="18" charset="0"/>
                              <a:ea typeface="Cambria Math" panose="02040503050406030204" pitchFamily="18" charset="0"/>
                            </a:rPr>
                            <m:t>𝟏</m:t>
                          </m:r>
                        </m:sub>
                        <m:sup>
                          <m:r>
                            <a:rPr lang="ar-AE" b="1" i="1">
                              <a:solidFill>
                                <a:srgbClr val="0000FF"/>
                              </a:solidFill>
                              <a:latin typeface="Cambria Math" panose="02040503050406030204" pitchFamily="18" charset="0"/>
                              <a:ea typeface="Cambria Math" panose="02040503050406030204" pitchFamily="18" charset="0"/>
                            </a:rPr>
                            <m:t>∗</m:t>
                          </m:r>
                        </m:sup>
                      </m:sSubSup>
                      <m:r>
                        <a:rPr lang="ar-AE" b="1" i="1" smtClean="0">
                          <a:solidFill>
                            <a:schemeClr val="tx1"/>
                          </a:solidFill>
                          <a:latin typeface="Cambria Math" panose="02040503050406030204" pitchFamily="18" charset="0"/>
                          <a:ea typeface="Cambria Math" panose="02040503050406030204" pitchFamily="18" charset="0"/>
                        </a:rPr>
                        <m:t>,</m:t>
                      </m:r>
                      <m:sSub>
                        <m:sSubPr>
                          <m:ctrlPr>
                            <a:rPr lang="ar-AE" b="1" i="1">
                              <a:solidFill>
                                <a:srgbClr val="006400"/>
                              </a:solidFill>
                              <a:latin typeface="Cambria Math" panose="02040503050406030204" pitchFamily="18" charset="0"/>
                              <a:ea typeface="Cambria Math" panose="02040503050406030204" pitchFamily="18" charset="0"/>
                            </a:rPr>
                          </m:ctrlPr>
                        </m:sSubPr>
                        <m:e>
                          <m:r>
                            <a:rPr lang="ar-AE" b="1" i="1">
                              <a:solidFill>
                                <a:srgbClr val="006400"/>
                              </a:solidFill>
                              <a:latin typeface="Cambria Math" panose="02040503050406030204" pitchFamily="18" charset="0"/>
                              <a:ea typeface="Cambria Math" panose="02040503050406030204" pitchFamily="18" charset="0"/>
                            </a:rPr>
                            <m:t>𝑭</m:t>
                          </m:r>
                        </m:e>
                        <m:sub>
                          <m:r>
                            <a:rPr lang="ar-AE" b="1" i="1">
                              <a:solidFill>
                                <a:srgbClr val="006400"/>
                              </a:solidFill>
                              <a:latin typeface="Cambria Math" panose="02040503050406030204" pitchFamily="18" charset="0"/>
                              <a:ea typeface="Cambria Math" panose="02040503050406030204" pitchFamily="18" charset="0"/>
                            </a:rPr>
                            <m:t>𝟐</m:t>
                          </m:r>
                        </m:sub>
                      </m:sSub>
                      <m:r>
                        <a:rPr lang="ar-AE" b="1" i="1" smtClean="0">
                          <a:solidFill>
                            <a:schemeClr val="tx1"/>
                          </a:solidFill>
                          <a:latin typeface="Cambria Math" panose="02040503050406030204" pitchFamily="18" charset="0"/>
                          <a:ea typeface="Cambria Math" panose="02040503050406030204" pitchFamily="18" charset="0"/>
                        </a:rPr>
                        <m:t>)</m:t>
                      </m:r>
                    </m:oMath>
                  </m:oMathPara>
                </a14:m>
                <a:endParaRPr lang="ar-AE" b="1" dirty="0">
                  <a:latin typeface="+mj-lt"/>
                  <a:ea typeface="Cambria Math" panose="02040503050406030204" pitchFamily="18" charset="0"/>
                </a:endParaRPr>
              </a:p>
            </p:txBody>
          </p:sp>
        </mc:Choice>
        <mc:Fallback xmlns="">
          <p:sp>
            <p:nvSpPr>
              <p:cNvPr id="132" name="Google Shape;69;p14">
                <a:extLst>
                  <a:ext uri="{FF2B5EF4-FFF2-40B4-BE49-F238E27FC236}">
                    <a16:creationId xmlns:a16="http://schemas.microsoft.com/office/drawing/2014/main" id="{E99126BB-AAAF-86CC-B601-3A298308C4C1}"/>
                  </a:ext>
                </a:extLst>
              </p:cNvPr>
              <p:cNvSpPr txBox="1">
                <a:spLocks noRot="1" noChangeAspect="1" noMove="1" noResize="1" noEditPoints="1" noAdjustHandles="1" noChangeArrowheads="1" noChangeShapeType="1" noTextEdit="1"/>
              </p:cNvSpPr>
              <p:nvPr/>
            </p:nvSpPr>
            <p:spPr>
              <a:xfrm>
                <a:off x="8803775" y="3625028"/>
                <a:ext cx="2123056" cy="775577"/>
              </a:xfrm>
              <a:prstGeom prst="rect">
                <a:avLst/>
              </a:prstGeom>
              <a:blipFill>
                <a:blip r:embed="rId6"/>
                <a:stretch>
                  <a:fillRect/>
                </a:stretch>
              </a:blipFill>
              <a:ln>
                <a:noFill/>
              </a:ln>
            </p:spPr>
            <p:txBody>
              <a:bodyPr/>
              <a:lstStyle/>
              <a:p>
                <a:r>
                  <a:rPr lang="en-NL">
                    <a:noFill/>
                  </a:rPr>
                  <a:t> </a:t>
                </a:r>
              </a:p>
            </p:txBody>
          </p:sp>
        </mc:Fallback>
      </mc:AlternateContent>
      <p:cxnSp>
        <p:nvCxnSpPr>
          <p:cNvPr id="133" name="Google Shape;70;p14">
            <a:extLst>
              <a:ext uri="{FF2B5EF4-FFF2-40B4-BE49-F238E27FC236}">
                <a16:creationId xmlns:a16="http://schemas.microsoft.com/office/drawing/2014/main" id="{EF6FCEAC-4FBC-C1F1-8770-041507FA8330}"/>
              </a:ext>
            </a:extLst>
          </p:cNvPr>
          <p:cNvCxnSpPr>
            <a:cxnSpLocks/>
          </p:cNvCxnSpPr>
          <p:nvPr/>
        </p:nvCxnSpPr>
        <p:spPr>
          <a:xfrm rot="10800000" flipH="1">
            <a:off x="3271407" y="2975424"/>
            <a:ext cx="1020666" cy="993304"/>
          </a:xfrm>
          <a:prstGeom prst="curvedConnector3">
            <a:avLst>
              <a:gd name="adj1" fmla="val 50000"/>
            </a:avLst>
          </a:prstGeom>
          <a:noFill/>
          <a:ln w="12700" cap="flat" cmpd="sng">
            <a:solidFill>
              <a:srgbClr val="000000"/>
            </a:solidFill>
            <a:prstDash val="dash"/>
            <a:round/>
            <a:headEnd type="none" w="med" len="med"/>
            <a:tailEnd type="triangle" w="med" len="med"/>
          </a:ln>
        </p:spPr>
      </p:cxnSp>
      <p:cxnSp>
        <p:nvCxnSpPr>
          <p:cNvPr id="134" name="Google Shape;71;p14">
            <a:extLst>
              <a:ext uri="{FF2B5EF4-FFF2-40B4-BE49-F238E27FC236}">
                <a16:creationId xmlns:a16="http://schemas.microsoft.com/office/drawing/2014/main" id="{70819EE5-6606-0C55-2161-6D11D8A52C12}"/>
              </a:ext>
            </a:extLst>
          </p:cNvPr>
          <p:cNvCxnSpPr>
            <a:cxnSpLocks/>
          </p:cNvCxnSpPr>
          <p:nvPr/>
        </p:nvCxnSpPr>
        <p:spPr>
          <a:xfrm>
            <a:off x="3271407" y="3967995"/>
            <a:ext cx="1020666" cy="993304"/>
          </a:xfrm>
          <a:prstGeom prst="curvedConnector3">
            <a:avLst>
              <a:gd name="adj1" fmla="val 50000"/>
            </a:avLst>
          </a:prstGeom>
          <a:noFill/>
          <a:ln w="12700" cap="flat" cmpd="sng">
            <a:solidFill>
              <a:srgbClr val="000000"/>
            </a:solidFill>
            <a:prstDash val="dash"/>
            <a:round/>
            <a:headEnd type="none" w="med" len="med"/>
            <a:tailEnd type="triangle" w="med" len="med"/>
          </a:ln>
        </p:spPr>
      </p:cxnSp>
      <p:sp>
        <p:nvSpPr>
          <p:cNvPr id="135" name="Google Shape;72;p14">
            <a:extLst>
              <a:ext uri="{FF2B5EF4-FFF2-40B4-BE49-F238E27FC236}">
                <a16:creationId xmlns:a16="http://schemas.microsoft.com/office/drawing/2014/main" id="{BBB3CDC0-4842-3F5D-0450-96DB85AEFF05}"/>
              </a:ext>
            </a:extLst>
          </p:cNvPr>
          <p:cNvSpPr txBox="1"/>
          <p:nvPr/>
        </p:nvSpPr>
        <p:spPr>
          <a:xfrm>
            <a:off x="3510318" y="3700893"/>
            <a:ext cx="1504537" cy="498578"/>
          </a:xfrm>
          <a:prstGeom prst="rect">
            <a:avLst/>
          </a:prstGeom>
          <a:noFill/>
          <a:ln>
            <a:noFill/>
          </a:ln>
        </p:spPr>
        <p:txBody>
          <a:bodyPr spcFirstLastPara="1" wrap="square" lIns="109718" tIns="109718" rIns="109718" bIns="109718" anchor="t" anchorCtr="0">
            <a:spAutoFit/>
          </a:bodyPr>
          <a:lstStyle/>
          <a:p>
            <a:r>
              <a:rPr lang="en" i="1" dirty="0">
                <a:latin typeface="+mj-lt"/>
              </a:rPr>
              <a:t>split-half</a:t>
            </a:r>
            <a:endParaRPr i="1" dirty="0">
              <a:latin typeface="+mj-lt"/>
            </a:endParaRPr>
          </a:p>
        </p:txBody>
      </p:sp>
      <p:sp>
        <p:nvSpPr>
          <p:cNvPr id="136" name="Google Shape;73;p14">
            <a:extLst>
              <a:ext uri="{FF2B5EF4-FFF2-40B4-BE49-F238E27FC236}">
                <a16:creationId xmlns:a16="http://schemas.microsoft.com/office/drawing/2014/main" id="{6679A7F6-A51B-BF99-126A-3DF0A93EB4DD}"/>
              </a:ext>
            </a:extLst>
          </p:cNvPr>
          <p:cNvSpPr txBox="1"/>
          <p:nvPr/>
        </p:nvSpPr>
        <p:spPr>
          <a:xfrm>
            <a:off x="6601592" y="3236762"/>
            <a:ext cx="441028" cy="498578"/>
          </a:xfrm>
          <a:prstGeom prst="rect">
            <a:avLst/>
          </a:prstGeom>
          <a:noFill/>
          <a:ln>
            <a:noFill/>
          </a:ln>
        </p:spPr>
        <p:txBody>
          <a:bodyPr spcFirstLastPara="1" wrap="square" lIns="109718" tIns="109718" rIns="109718" bIns="109718" anchor="t" anchorCtr="0">
            <a:spAutoFit/>
          </a:bodyPr>
          <a:lstStyle/>
          <a:p>
            <a:r>
              <a:rPr lang="en" i="1" dirty="0">
                <a:latin typeface="+mj-lt"/>
              </a:rPr>
              <a:t>fit</a:t>
            </a:r>
            <a:endParaRPr i="1" dirty="0">
              <a:latin typeface="+mj-lt"/>
            </a:endParaRPr>
          </a:p>
        </p:txBody>
      </p:sp>
      <p:cxnSp>
        <p:nvCxnSpPr>
          <p:cNvPr id="137" name="Google Shape;74;p14">
            <a:extLst>
              <a:ext uri="{FF2B5EF4-FFF2-40B4-BE49-F238E27FC236}">
                <a16:creationId xmlns:a16="http://schemas.microsoft.com/office/drawing/2014/main" id="{8856260F-CAB2-8218-E097-B9AA05DC1A46}"/>
              </a:ext>
            </a:extLst>
          </p:cNvPr>
          <p:cNvCxnSpPr>
            <a:cxnSpLocks/>
          </p:cNvCxnSpPr>
          <p:nvPr/>
        </p:nvCxnSpPr>
        <p:spPr>
          <a:xfrm>
            <a:off x="6114021" y="5070247"/>
            <a:ext cx="1094753" cy="0"/>
          </a:xfrm>
          <a:prstGeom prst="straightConnector1">
            <a:avLst/>
          </a:prstGeom>
          <a:noFill/>
          <a:ln w="12700" cap="flat" cmpd="sng">
            <a:solidFill>
              <a:srgbClr val="000000"/>
            </a:solidFill>
            <a:prstDash val="dash"/>
            <a:round/>
            <a:headEnd type="none" w="med" len="med"/>
            <a:tailEnd type="triangle" w="med" len="med"/>
          </a:ln>
        </p:spPr>
      </p:cxnSp>
      <p:sp>
        <p:nvSpPr>
          <p:cNvPr id="138" name="Google Shape;75;p14">
            <a:extLst>
              <a:ext uri="{FF2B5EF4-FFF2-40B4-BE49-F238E27FC236}">
                <a16:creationId xmlns:a16="http://schemas.microsoft.com/office/drawing/2014/main" id="{163473C4-48FD-15C3-7C06-BB2683630FAB}"/>
              </a:ext>
            </a:extLst>
          </p:cNvPr>
          <p:cNvSpPr txBox="1"/>
          <p:nvPr/>
        </p:nvSpPr>
        <p:spPr>
          <a:xfrm>
            <a:off x="6209532" y="4675263"/>
            <a:ext cx="1269441" cy="498578"/>
          </a:xfrm>
          <a:prstGeom prst="rect">
            <a:avLst/>
          </a:prstGeom>
          <a:noFill/>
          <a:ln>
            <a:noFill/>
          </a:ln>
        </p:spPr>
        <p:txBody>
          <a:bodyPr spcFirstLastPara="1" wrap="square" lIns="109718" tIns="109718" rIns="109718" bIns="109718" anchor="t" anchorCtr="0">
            <a:spAutoFit/>
          </a:bodyPr>
          <a:lstStyle/>
          <a:p>
            <a:r>
              <a:rPr lang="en" i="1" dirty="0">
                <a:latin typeface="+mj-lt"/>
              </a:rPr>
              <a:t>define</a:t>
            </a:r>
            <a:endParaRPr i="1" dirty="0">
              <a:latin typeface="+mj-lt"/>
            </a:endParaRPr>
          </a:p>
        </p:txBody>
      </p:sp>
      <p:sp>
        <p:nvSpPr>
          <p:cNvPr id="139" name="Google Shape;77;p14">
            <a:extLst>
              <a:ext uri="{FF2B5EF4-FFF2-40B4-BE49-F238E27FC236}">
                <a16:creationId xmlns:a16="http://schemas.microsoft.com/office/drawing/2014/main" id="{37409A2E-0077-5756-59D5-08C348971728}"/>
              </a:ext>
            </a:extLst>
          </p:cNvPr>
          <p:cNvSpPr txBox="1"/>
          <p:nvPr/>
        </p:nvSpPr>
        <p:spPr>
          <a:xfrm>
            <a:off x="6396407" y="1746116"/>
            <a:ext cx="1269441" cy="498578"/>
          </a:xfrm>
          <a:prstGeom prst="rect">
            <a:avLst/>
          </a:prstGeom>
          <a:noFill/>
          <a:ln>
            <a:noFill/>
          </a:ln>
        </p:spPr>
        <p:txBody>
          <a:bodyPr spcFirstLastPara="1" wrap="square" lIns="109718" tIns="109718" rIns="109718" bIns="109718" anchor="t" anchorCtr="0">
            <a:spAutoFit/>
          </a:bodyPr>
          <a:lstStyle/>
          <a:p>
            <a:r>
              <a:rPr lang="en" i="1" dirty="0">
                <a:latin typeface="+mj-lt"/>
              </a:rPr>
              <a:t>define</a:t>
            </a:r>
            <a:endParaRPr i="1" dirty="0">
              <a:latin typeface="+mj-lt"/>
            </a:endParaRPr>
          </a:p>
        </p:txBody>
      </p:sp>
      <p:cxnSp>
        <p:nvCxnSpPr>
          <p:cNvPr id="140" name="Google Shape;79;p14">
            <a:extLst>
              <a:ext uri="{FF2B5EF4-FFF2-40B4-BE49-F238E27FC236}">
                <a16:creationId xmlns:a16="http://schemas.microsoft.com/office/drawing/2014/main" id="{494B16A4-9AAC-749A-79F3-AED926B188E2}"/>
              </a:ext>
            </a:extLst>
          </p:cNvPr>
          <p:cNvCxnSpPr/>
          <p:nvPr/>
        </p:nvCxnSpPr>
        <p:spPr>
          <a:xfrm rot="10800000" flipH="1">
            <a:off x="6171438" y="2137367"/>
            <a:ext cx="1002304" cy="740568"/>
          </a:xfrm>
          <a:prstGeom prst="bentConnector3">
            <a:avLst>
              <a:gd name="adj1" fmla="val 27832"/>
            </a:avLst>
          </a:prstGeom>
          <a:noFill/>
          <a:ln w="12700" cap="flat" cmpd="sng">
            <a:solidFill>
              <a:srgbClr val="000000"/>
            </a:solidFill>
            <a:prstDash val="dash"/>
            <a:round/>
            <a:headEnd type="none" w="med" len="med"/>
            <a:tailEnd type="triangle" w="med" len="med"/>
          </a:ln>
        </p:spPr>
      </p:cxnSp>
      <p:cxnSp>
        <p:nvCxnSpPr>
          <p:cNvPr id="141" name="Google Shape;80;p14">
            <a:extLst>
              <a:ext uri="{FF2B5EF4-FFF2-40B4-BE49-F238E27FC236}">
                <a16:creationId xmlns:a16="http://schemas.microsoft.com/office/drawing/2014/main" id="{A004A790-5B63-F59C-39D0-679D99009814}"/>
              </a:ext>
            </a:extLst>
          </p:cNvPr>
          <p:cNvCxnSpPr>
            <a:cxnSpLocks/>
          </p:cNvCxnSpPr>
          <p:nvPr/>
        </p:nvCxnSpPr>
        <p:spPr>
          <a:xfrm>
            <a:off x="6171438" y="2877505"/>
            <a:ext cx="1002304" cy="740568"/>
          </a:xfrm>
          <a:prstGeom prst="bentConnector3">
            <a:avLst>
              <a:gd name="adj1" fmla="val 27832"/>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sp>
            <p:nvSpPr>
              <p:cNvPr id="142" name="Google Shape;82;p14">
                <a:extLst>
                  <a:ext uri="{FF2B5EF4-FFF2-40B4-BE49-F238E27FC236}">
                    <a16:creationId xmlns:a16="http://schemas.microsoft.com/office/drawing/2014/main" id="{9CC54E75-9671-37E2-6583-9B46FC28CEBD}"/>
                  </a:ext>
                </a:extLst>
              </p:cNvPr>
              <p:cNvSpPr txBox="1"/>
              <p:nvPr/>
            </p:nvSpPr>
            <p:spPr>
              <a:xfrm>
                <a:off x="8683166" y="2132223"/>
                <a:ext cx="2364272" cy="800455"/>
              </a:xfrm>
              <a:prstGeom prst="rect">
                <a:avLst/>
              </a:prstGeom>
              <a:noFill/>
              <a:ln>
                <a:noFill/>
              </a:ln>
            </p:spPr>
            <p:txBody>
              <a:bodyPr spcFirstLastPara="1" wrap="square" lIns="109718" tIns="109718" rIns="109718" bIns="109718" anchor="t" anchorCtr="0">
                <a:spAutoFit/>
              </a:bodyPr>
              <a:lstStyle/>
              <a:p>
                <a:pPr algn="ctr"/>
                <a:r>
                  <a:rPr lang="en-US" i="1" dirty="0">
                    <a:latin typeface="+mj-lt"/>
                  </a:rPr>
                  <a:t>compute</a:t>
                </a:r>
              </a:p>
              <a:p>
                <a:pPr algn="ctr"/>
                <a14:m>
                  <m:oMathPara xmlns:m="http://schemas.openxmlformats.org/officeDocument/2006/math">
                    <m:oMathParaPr>
                      <m:jc m:val="centerGroup"/>
                    </m:oMathParaPr>
                    <m:oMath xmlns:m="http://schemas.openxmlformats.org/officeDocument/2006/math">
                      <m:sSub>
                        <m:sSubPr>
                          <m:ctrlPr>
                            <a:rPr lang="ar-AE" b="1" i="1">
                              <a:solidFill>
                                <a:srgbClr val="FF0000"/>
                              </a:solidFill>
                              <a:latin typeface="Cambria Math" panose="02040503050406030204" pitchFamily="18" charset="0"/>
                              <a:ea typeface="Cambria Math" panose="02040503050406030204" pitchFamily="18" charset="0"/>
                            </a:rPr>
                          </m:ctrlPr>
                        </m:sSubPr>
                        <m:e>
                          <m:r>
                            <a:rPr lang="el-GR" b="1">
                              <a:solidFill>
                                <a:srgbClr val="FF0000"/>
                              </a:solidFill>
                              <a:latin typeface="Cambria Math" panose="02040503050406030204" pitchFamily="18" charset="0"/>
                              <a:ea typeface="Cambria Math" panose="02040503050406030204" pitchFamily="18" charset="0"/>
                            </a:rPr>
                            <m:t>𝚫</m:t>
                          </m:r>
                        </m:e>
                        <m:sub>
                          <m:r>
                            <a:rPr lang="en-US" b="1" i="1">
                              <a:solidFill>
                                <a:srgbClr val="FF0000"/>
                              </a:solidFill>
                              <a:latin typeface="Cambria Math" panose="02040503050406030204" pitchFamily="18" charset="0"/>
                              <a:ea typeface="Cambria Math" panose="02040503050406030204" pitchFamily="18" charset="0"/>
                            </a:rPr>
                            <m:t>𝒆𝒙𝒑</m:t>
                          </m:r>
                        </m:sub>
                      </m:sSub>
                      <m:r>
                        <a:rPr lang="en-US" b="1" i="1" smtClean="0">
                          <a:solidFill>
                            <a:schemeClr val="tx1"/>
                          </a:solidFill>
                          <a:latin typeface="Cambria Math" panose="02040503050406030204" pitchFamily="18" charset="0"/>
                          <a:ea typeface="Cambria Math" panose="02040503050406030204" pitchFamily="18" charset="0"/>
                        </a:rPr>
                        <m:t>(</m:t>
                      </m:r>
                      <m:sSub>
                        <m:sSubPr>
                          <m:ctrlPr>
                            <a:rPr lang="en-US" b="1" i="1">
                              <a:solidFill>
                                <a:srgbClr val="A020F0"/>
                              </a:solidFill>
                              <a:latin typeface="Cambria Math" panose="02040503050406030204" pitchFamily="18" charset="0"/>
                              <a:ea typeface="Cambria Math" panose="02040503050406030204" pitchFamily="18" charset="0"/>
                            </a:rPr>
                          </m:ctrlPr>
                        </m:sSubPr>
                        <m:e>
                          <m:r>
                            <a:rPr lang="en-US" b="1" i="1">
                              <a:solidFill>
                                <a:srgbClr val="A020F0"/>
                              </a:solidFill>
                              <a:latin typeface="Cambria Math" panose="02040503050406030204" pitchFamily="18" charset="0"/>
                              <a:ea typeface="Cambria Math" panose="02040503050406030204" pitchFamily="18" charset="0"/>
                            </a:rPr>
                            <m:t>𝑭</m:t>
                          </m:r>
                        </m:e>
                        <m:sub>
                          <m:r>
                            <a:rPr lang="en-US" b="1" i="1">
                              <a:solidFill>
                                <a:srgbClr val="A020F0"/>
                              </a:solidFill>
                              <a:latin typeface="Cambria Math" panose="02040503050406030204" pitchFamily="18" charset="0"/>
                              <a:ea typeface="Cambria Math" panose="02040503050406030204" pitchFamily="18" charset="0"/>
                            </a:rPr>
                            <m:t>𝟏</m:t>
                          </m:r>
                        </m:sub>
                      </m:sSub>
                      <m:r>
                        <a:rPr lang="en-US" b="1" i="1" smtClean="0">
                          <a:solidFill>
                            <a:schemeClr val="tx1"/>
                          </a:solidFill>
                          <a:latin typeface="Cambria Math" panose="02040503050406030204" pitchFamily="18" charset="0"/>
                          <a:ea typeface="Cambria Math" panose="02040503050406030204" pitchFamily="18" charset="0"/>
                        </a:rPr>
                        <m:t>,</m:t>
                      </m:r>
                      <m:sSub>
                        <m:sSubPr>
                          <m:ctrlPr>
                            <a:rPr lang="en-US" b="1" i="1">
                              <a:solidFill>
                                <a:srgbClr val="006400"/>
                              </a:solidFill>
                              <a:latin typeface="Cambria Math" panose="02040503050406030204" pitchFamily="18" charset="0"/>
                              <a:ea typeface="Cambria Math" panose="02040503050406030204" pitchFamily="18" charset="0"/>
                            </a:rPr>
                          </m:ctrlPr>
                        </m:sSubPr>
                        <m:e>
                          <m:r>
                            <a:rPr lang="en-US" b="1" i="1">
                              <a:solidFill>
                                <a:srgbClr val="006400"/>
                              </a:solidFill>
                              <a:latin typeface="Cambria Math" panose="02040503050406030204" pitchFamily="18" charset="0"/>
                              <a:ea typeface="Cambria Math" panose="02040503050406030204" pitchFamily="18" charset="0"/>
                            </a:rPr>
                            <m:t>𝑭</m:t>
                          </m:r>
                        </m:e>
                        <m:sub>
                          <m:r>
                            <a:rPr lang="en-US" b="1" i="1">
                              <a:solidFill>
                                <a:srgbClr val="006400"/>
                              </a:solidFill>
                              <a:latin typeface="Cambria Math" panose="02040503050406030204" pitchFamily="18" charset="0"/>
                              <a:ea typeface="Cambria Math" panose="02040503050406030204" pitchFamily="18" charset="0"/>
                            </a:rPr>
                            <m:t>𝟐</m:t>
                          </m:r>
                        </m:sub>
                      </m:sSub>
                      <m:r>
                        <a:rPr lang="en-US" b="1" i="1" smtClean="0">
                          <a:solidFill>
                            <a:schemeClr val="tx1"/>
                          </a:solidFill>
                          <a:latin typeface="Cambria Math" panose="02040503050406030204" pitchFamily="18" charset="0"/>
                          <a:ea typeface="Cambria Math" panose="02040503050406030204" pitchFamily="18" charset="0"/>
                        </a:rPr>
                        <m:t>)</m:t>
                      </m:r>
                    </m:oMath>
                  </m:oMathPara>
                </a14:m>
                <a:endParaRPr b="1" dirty="0">
                  <a:latin typeface="+mj-lt"/>
                  <a:ea typeface="Cambria Math" panose="02040503050406030204" pitchFamily="18" charset="0"/>
                </a:endParaRPr>
              </a:p>
            </p:txBody>
          </p:sp>
        </mc:Choice>
        <mc:Fallback xmlns="">
          <p:sp>
            <p:nvSpPr>
              <p:cNvPr id="142" name="Google Shape;82;p14">
                <a:extLst>
                  <a:ext uri="{FF2B5EF4-FFF2-40B4-BE49-F238E27FC236}">
                    <a16:creationId xmlns:a16="http://schemas.microsoft.com/office/drawing/2014/main" id="{9CC54E75-9671-37E2-6583-9B46FC28CEBD}"/>
                  </a:ext>
                </a:extLst>
              </p:cNvPr>
              <p:cNvSpPr txBox="1">
                <a:spLocks noRot="1" noChangeAspect="1" noMove="1" noResize="1" noEditPoints="1" noAdjustHandles="1" noChangeArrowheads="1" noChangeShapeType="1" noTextEdit="1"/>
              </p:cNvSpPr>
              <p:nvPr/>
            </p:nvSpPr>
            <p:spPr>
              <a:xfrm>
                <a:off x="8683166" y="2132223"/>
                <a:ext cx="2364272" cy="800455"/>
              </a:xfrm>
              <a:prstGeom prst="rect">
                <a:avLst/>
              </a:prstGeom>
              <a:blipFill>
                <a:blip r:embed="rId7"/>
                <a:stretch>
                  <a:fillRect/>
                </a:stretch>
              </a:blipFill>
              <a:ln>
                <a:noFill/>
              </a:ln>
            </p:spPr>
            <p:txBody>
              <a:bodyPr/>
              <a:lstStyle/>
              <a:p>
                <a:r>
                  <a:rPr lang="en-NL">
                    <a:noFill/>
                  </a:rPr>
                  <a:t> </a:t>
                </a:r>
              </a:p>
            </p:txBody>
          </p:sp>
        </mc:Fallback>
      </mc:AlternateContent>
      <p:cxnSp>
        <p:nvCxnSpPr>
          <p:cNvPr id="143" name="Google Shape;84;p14">
            <a:extLst>
              <a:ext uri="{FF2B5EF4-FFF2-40B4-BE49-F238E27FC236}">
                <a16:creationId xmlns:a16="http://schemas.microsoft.com/office/drawing/2014/main" id="{D00DF2D2-CB9D-0ACC-30E4-B01D73109D7E}"/>
              </a:ext>
            </a:extLst>
          </p:cNvPr>
          <p:cNvCxnSpPr>
            <a:cxnSpLocks/>
          </p:cNvCxnSpPr>
          <p:nvPr/>
        </p:nvCxnSpPr>
        <p:spPr>
          <a:xfrm>
            <a:off x="8705567" y="2145355"/>
            <a:ext cx="1889862" cy="717154"/>
          </a:xfrm>
          <a:prstGeom prst="bentConnector3">
            <a:avLst>
              <a:gd name="adj1" fmla="val 22782"/>
            </a:avLst>
          </a:prstGeom>
          <a:noFill/>
          <a:ln w="25400" cap="flat" cmpd="sng">
            <a:solidFill>
              <a:srgbClr val="FF0000"/>
            </a:solidFill>
            <a:prstDash val="solid"/>
            <a:round/>
            <a:headEnd type="oval" w="med" len="med"/>
            <a:tailEnd type="triangle" w="med" len="med"/>
          </a:ln>
        </p:spPr>
      </p:cxnSp>
      <p:cxnSp>
        <p:nvCxnSpPr>
          <p:cNvPr id="144" name="Google Shape;85;p14">
            <a:extLst>
              <a:ext uri="{FF2B5EF4-FFF2-40B4-BE49-F238E27FC236}">
                <a16:creationId xmlns:a16="http://schemas.microsoft.com/office/drawing/2014/main" id="{F73AA9C2-EB88-7B84-1D7D-4BCAF32B7117}"/>
              </a:ext>
            </a:extLst>
          </p:cNvPr>
          <p:cNvCxnSpPr>
            <a:cxnSpLocks/>
          </p:cNvCxnSpPr>
          <p:nvPr/>
        </p:nvCxnSpPr>
        <p:spPr>
          <a:xfrm>
            <a:off x="8707188" y="3611334"/>
            <a:ext cx="1875551" cy="744267"/>
          </a:xfrm>
          <a:prstGeom prst="bentConnector3">
            <a:avLst>
              <a:gd name="adj1" fmla="val 12823"/>
            </a:avLst>
          </a:prstGeom>
          <a:noFill/>
          <a:ln w="12700" cap="flat" cmpd="sng">
            <a:solidFill>
              <a:srgbClr val="000000"/>
            </a:solidFill>
            <a:prstDash val="dash"/>
            <a:round/>
            <a:headEnd type="none" w="med" len="med"/>
            <a:tailEnd type="triangle" w="med" len="med"/>
          </a:ln>
        </p:spPr>
      </p:cxnSp>
      <p:cxnSp>
        <p:nvCxnSpPr>
          <p:cNvPr id="145" name="Google Shape;86;p14">
            <a:extLst>
              <a:ext uri="{FF2B5EF4-FFF2-40B4-BE49-F238E27FC236}">
                <a16:creationId xmlns:a16="http://schemas.microsoft.com/office/drawing/2014/main" id="{42986601-6C04-36B1-D2B1-366DAF953888}"/>
              </a:ext>
            </a:extLst>
          </p:cNvPr>
          <p:cNvCxnSpPr>
            <a:cxnSpLocks/>
          </p:cNvCxnSpPr>
          <p:nvPr/>
        </p:nvCxnSpPr>
        <p:spPr>
          <a:xfrm flipV="1">
            <a:off x="8707188" y="4354833"/>
            <a:ext cx="1875551" cy="743611"/>
          </a:xfrm>
          <a:prstGeom prst="bentConnector3">
            <a:avLst>
              <a:gd name="adj1" fmla="val 12823"/>
            </a:avLst>
          </a:prstGeom>
          <a:noFill/>
          <a:ln w="12700" cap="flat" cmpd="sng">
            <a:solidFill>
              <a:srgbClr val="000000"/>
            </a:solidFill>
            <a:prstDash val="dash"/>
            <a:round/>
            <a:headEnd type="none" w="med" len="med"/>
            <a:tailEnd type="triangle" w="med" len="med"/>
          </a:ln>
        </p:spPr>
      </p:cxnSp>
      <p:cxnSp>
        <p:nvCxnSpPr>
          <p:cNvPr id="146" name="Google Shape;87;p14">
            <a:extLst>
              <a:ext uri="{FF2B5EF4-FFF2-40B4-BE49-F238E27FC236}">
                <a16:creationId xmlns:a16="http://schemas.microsoft.com/office/drawing/2014/main" id="{FDB7AF77-947A-6AFE-D909-EE11421BE827}"/>
              </a:ext>
            </a:extLst>
          </p:cNvPr>
          <p:cNvCxnSpPr>
            <a:cxnSpLocks/>
          </p:cNvCxnSpPr>
          <p:nvPr/>
        </p:nvCxnSpPr>
        <p:spPr>
          <a:xfrm flipV="1">
            <a:off x="8706873" y="2862788"/>
            <a:ext cx="1876648" cy="2433179"/>
          </a:xfrm>
          <a:prstGeom prst="bentConnector3">
            <a:avLst>
              <a:gd name="adj1" fmla="val 22286"/>
            </a:avLst>
          </a:prstGeom>
          <a:noFill/>
          <a:ln w="25400" cap="flat" cmpd="sng">
            <a:solidFill>
              <a:srgbClr val="FF0000"/>
            </a:solidFill>
            <a:prstDash val="solid"/>
            <a:round/>
            <a:headEnd type="oval" w="med" len="med"/>
            <a:tailEnd type="triangle" w="lg" len="lg"/>
          </a:ln>
        </p:spPr>
      </p:cxnSp>
      <mc:AlternateContent xmlns:mc="http://schemas.openxmlformats.org/markup-compatibility/2006" xmlns:a14="http://schemas.microsoft.com/office/drawing/2010/main">
        <mc:Choice Requires="a14">
          <p:graphicFrame>
            <p:nvGraphicFramePr>
              <p:cNvPr id="147" name="Table 146">
                <a:extLst>
                  <a:ext uri="{FF2B5EF4-FFF2-40B4-BE49-F238E27FC236}">
                    <a16:creationId xmlns:a16="http://schemas.microsoft.com/office/drawing/2014/main" id="{389DA290-7A9C-7420-304C-A7C575B7202D}"/>
                  </a:ext>
                </a:extLst>
              </p:cNvPr>
              <p:cNvGraphicFramePr>
                <a:graphicFrameLocks noGrp="1"/>
              </p:cNvGraphicFramePr>
              <p:nvPr/>
            </p:nvGraphicFramePr>
            <p:xfrm>
              <a:off x="2766384" y="3059293"/>
              <a:ext cx="432057" cy="1863344"/>
            </p:xfrm>
            <a:graphic>
              <a:graphicData uri="http://schemas.openxmlformats.org/drawingml/2006/table">
                <a:tbl>
                  <a:tblPr>
                    <a:noFill/>
                  </a:tblPr>
                  <a:tblGrid>
                    <a:gridCol w="432057">
                      <a:extLst>
                        <a:ext uri="{9D8B030D-6E8A-4147-A177-3AD203B41FA5}">
                          <a16:colId xmlns:a16="http://schemas.microsoft.com/office/drawing/2014/main" val="3380508079"/>
                        </a:ext>
                      </a:extLst>
                    </a:gridCol>
                  </a:tblGrid>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chemeClr val="tx1"/>
                                        </a:solidFill>
                                        <a:latin typeface="Cambria Math" panose="02040503050406030204" pitchFamily="18" charset="0"/>
                                        <a:ea typeface="Cambria Math" panose="02040503050406030204" pitchFamily="18" charset="0"/>
                                      </a:rPr>
                                    </m:ctrlPr>
                                  </m:sSubPr>
                                  <m:e>
                                    <m:r>
                                      <a:rPr lang="ar-AE" sz="1600" b="0" i="1" smtClean="0">
                                        <a:solidFill>
                                          <a:schemeClr val="tx1"/>
                                        </a:solidFill>
                                        <a:latin typeface="Cambria Math" panose="02040503050406030204" pitchFamily="18" charset="0"/>
                                        <a:ea typeface="Cambria Math" panose="02040503050406030204" pitchFamily="18" charset="0"/>
                                      </a:rPr>
                                      <m:t>𝑆</m:t>
                                    </m:r>
                                  </m:e>
                                  <m:sub>
                                    <m:r>
                                      <a:rPr lang="ar-AE" sz="1600" b="0" i="1" smtClean="0">
                                        <a:solidFill>
                                          <a:schemeClr val="tx1"/>
                                        </a:solidFill>
                                        <a:latin typeface="Cambria Math" panose="02040503050406030204" pitchFamily="18" charset="0"/>
                                        <a:ea typeface="Cambria Math" panose="02040503050406030204" pitchFamily="18" charset="0"/>
                                      </a:rPr>
                                      <m:t>1</m:t>
                                    </m:r>
                                  </m:sub>
                                </m:sSub>
                              </m:oMath>
                            </m:oMathPara>
                          </a14:m>
                          <a:endParaRPr lang="ar-AE"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983160388"/>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chemeClr val="tx1"/>
                                        </a:solidFill>
                                        <a:latin typeface="Cambria Math" panose="02040503050406030204" pitchFamily="18" charset="0"/>
                                        <a:ea typeface="Cambria Math" panose="02040503050406030204" pitchFamily="18" charset="0"/>
                                      </a:rPr>
                                    </m:ctrlPr>
                                  </m:sSubPr>
                                  <m:e>
                                    <m:r>
                                      <a:rPr lang="ar-AE" sz="1600" b="0" i="1" smtClean="0">
                                        <a:solidFill>
                                          <a:schemeClr val="tx1"/>
                                        </a:solidFill>
                                        <a:latin typeface="Cambria Math" panose="02040503050406030204" pitchFamily="18" charset="0"/>
                                        <a:ea typeface="Cambria Math" panose="02040503050406030204" pitchFamily="18" charset="0"/>
                                      </a:rPr>
                                      <m:t>𝑆</m:t>
                                    </m:r>
                                  </m:e>
                                  <m:sub>
                                    <m:r>
                                      <a:rPr lang="ar-AE" sz="1600" b="0" i="1" smtClean="0">
                                        <a:solidFill>
                                          <a:schemeClr val="tx1"/>
                                        </a:solidFill>
                                        <a:latin typeface="Cambria Math" panose="02040503050406030204" pitchFamily="18" charset="0"/>
                                        <a:ea typeface="Cambria Math" panose="02040503050406030204" pitchFamily="18" charset="0"/>
                                      </a:rPr>
                                      <m:t>2</m:t>
                                    </m:r>
                                  </m:sub>
                                </m:sSub>
                              </m:oMath>
                            </m:oMathPara>
                          </a14:m>
                          <a:endParaRPr lang="ar-AE"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797115937"/>
                      </a:ext>
                    </a:extLst>
                  </a:tr>
                  <a:tr h="465836">
                    <a:tc>
                      <a:txBody>
                        <a:bodyPr/>
                        <a:lstStyle/>
                        <a:p>
                          <a:pPr marL="0" lvl="0" indent="0" algn="l" rtl="0">
                            <a:spcBef>
                              <a:spcPts val="0"/>
                            </a:spcBef>
                            <a:spcAft>
                              <a:spcPts val="0"/>
                            </a:spcAft>
                            <a:buNone/>
                          </a:pPr>
                          <a:r>
                            <a:rPr lang="en" sz="1600" dirty="0">
                              <a:solidFill>
                                <a:schemeClr val="tx1"/>
                              </a:solidFill>
                              <a:latin typeface="+mj-lt"/>
                              <a:ea typeface="Cambria Math" panose="02040503050406030204" pitchFamily="18" charset="0"/>
                            </a:rPr>
                            <a:t>…</a:t>
                          </a:r>
                          <a:endParaRPr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141406377"/>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chemeClr val="tx1"/>
                                        </a:solidFill>
                                        <a:latin typeface="Cambria Math" panose="02040503050406030204" pitchFamily="18" charset="0"/>
                                        <a:ea typeface="Cambria Math" panose="02040503050406030204" pitchFamily="18" charset="0"/>
                                      </a:rPr>
                                    </m:ctrlPr>
                                  </m:sSubPr>
                                  <m:e>
                                    <m:r>
                                      <a:rPr lang="ar-AE" sz="1600" b="0" i="1" smtClean="0">
                                        <a:solidFill>
                                          <a:schemeClr val="tx1"/>
                                        </a:solidFill>
                                        <a:latin typeface="Cambria Math" panose="02040503050406030204" pitchFamily="18" charset="0"/>
                                        <a:ea typeface="Cambria Math" panose="02040503050406030204" pitchFamily="18" charset="0"/>
                                      </a:rPr>
                                      <m:t>𝑆</m:t>
                                    </m:r>
                                  </m:e>
                                  <m:sub>
                                    <m:r>
                                      <a:rPr lang="ar-AE" sz="1600" b="0" i="1" smtClean="0">
                                        <a:solidFill>
                                          <a:schemeClr val="tx1"/>
                                        </a:solidFill>
                                        <a:latin typeface="Cambria Math" panose="02040503050406030204" pitchFamily="18" charset="0"/>
                                        <a:ea typeface="Cambria Math" panose="02040503050406030204" pitchFamily="18" charset="0"/>
                                      </a:rPr>
                                      <m:t>50</m:t>
                                    </m:r>
                                  </m:sub>
                                </m:sSub>
                              </m:oMath>
                            </m:oMathPara>
                          </a14:m>
                          <a:endParaRPr lang="ar-AE"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868304890"/>
                      </a:ext>
                    </a:extLst>
                  </a:tr>
                </a:tbl>
              </a:graphicData>
            </a:graphic>
          </p:graphicFrame>
        </mc:Choice>
        <mc:Fallback xmlns="">
          <p:graphicFrame>
            <p:nvGraphicFramePr>
              <p:cNvPr id="147" name="Table 146">
                <a:extLst>
                  <a:ext uri="{FF2B5EF4-FFF2-40B4-BE49-F238E27FC236}">
                    <a16:creationId xmlns:a16="http://schemas.microsoft.com/office/drawing/2014/main" id="{389DA290-7A9C-7420-304C-A7C575B7202D}"/>
                  </a:ext>
                </a:extLst>
              </p:cNvPr>
              <p:cNvGraphicFramePr>
                <a:graphicFrameLocks noGrp="1"/>
              </p:cNvGraphicFramePr>
              <p:nvPr/>
            </p:nvGraphicFramePr>
            <p:xfrm>
              <a:off x="2766384" y="3059293"/>
              <a:ext cx="432057" cy="1863344"/>
            </p:xfrm>
            <a:graphic>
              <a:graphicData uri="http://schemas.openxmlformats.org/drawingml/2006/table">
                <a:tbl>
                  <a:tblPr>
                    <a:noFill/>
                  </a:tblPr>
                  <a:tblGrid>
                    <a:gridCol w="432057">
                      <a:extLst>
                        <a:ext uri="{9D8B030D-6E8A-4147-A177-3AD203B41FA5}">
                          <a16:colId xmlns:a16="http://schemas.microsoft.com/office/drawing/2014/main" val="3380508079"/>
                        </a:ext>
                      </a:extLst>
                    </a:gridCol>
                  </a:tblGrid>
                  <a:tr h="465836">
                    <a:tc>
                      <a:txBody>
                        <a:bodyPr/>
                        <a:lstStyle/>
                        <a:p>
                          <a:endParaRPr lang="en-NL"/>
                        </a:p>
                      </a:txBody>
                      <a:tcPr marL="109718" marR="109718" marT="109718" marB="109718">
                        <a:blipFill>
                          <a:blip r:embed="rId8"/>
                          <a:stretch>
                            <a:fillRect l="-1389" t="-1299" r="-2778" b="-301299"/>
                          </a:stretch>
                        </a:blipFill>
                      </a:tcPr>
                    </a:tc>
                    <a:extLst>
                      <a:ext uri="{0D108BD9-81ED-4DB2-BD59-A6C34878D82A}">
                        <a16:rowId xmlns:a16="http://schemas.microsoft.com/office/drawing/2014/main" val="2983160388"/>
                      </a:ext>
                    </a:extLst>
                  </a:tr>
                  <a:tr h="465836">
                    <a:tc>
                      <a:txBody>
                        <a:bodyPr/>
                        <a:lstStyle/>
                        <a:p>
                          <a:endParaRPr lang="en-NL"/>
                        </a:p>
                      </a:txBody>
                      <a:tcPr marL="109718" marR="109718" marT="109718" marB="109718">
                        <a:blipFill>
                          <a:blip r:embed="rId8"/>
                          <a:stretch>
                            <a:fillRect l="-1389" t="-101299" r="-2778" b="-201299"/>
                          </a:stretch>
                        </a:blipFill>
                      </a:tcPr>
                    </a:tc>
                    <a:extLst>
                      <a:ext uri="{0D108BD9-81ED-4DB2-BD59-A6C34878D82A}">
                        <a16:rowId xmlns:a16="http://schemas.microsoft.com/office/drawing/2014/main" val="2797115937"/>
                      </a:ext>
                    </a:extLst>
                  </a:tr>
                  <a:tr h="465836">
                    <a:tc>
                      <a:txBody>
                        <a:bodyPr/>
                        <a:lstStyle/>
                        <a:p>
                          <a:pPr marL="0" lvl="0" indent="0" algn="l" rtl="0">
                            <a:spcBef>
                              <a:spcPts val="0"/>
                            </a:spcBef>
                            <a:spcAft>
                              <a:spcPts val="0"/>
                            </a:spcAft>
                            <a:buNone/>
                          </a:pPr>
                          <a:r>
                            <a:rPr lang="en" sz="1600" dirty="0">
                              <a:solidFill>
                                <a:schemeClr val="tx1"/>
                              </a:solidFill>
                              <a:latin typeface="+mj-lt"/>
                              <a:ea typeface="Cambria Math" panose="02040503050406030204" pitchFamily="18" charset="0"/>
                            </a:rPr>
                            <a:t>…</a:t>
                          </a:r>
                          <a:endParaRPr sz="1600" dirty="0">
                            <a:solidFill>
                              <a:schemeClr val="tx1"/>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141406377"/>
                      </a:ext>
                    </a:extLst>
                  </a:tr>
                  <a:tr h="465836">
                    <a:tc>
                      <a:txBody>
                        <a:bodyPr/>
                        <a:lstStyle/>
                        <a:p>
                          <a:endParaRPr lang="en-NL"/>
                        </a:p>
                      </a:txBody>
                      <a:tcPr marL="109718" marR="109718" marT="109718" marB="109718">
                        <a:blipFill>
                          <a:blip r:embed="rId8"/>
                          <a:stretch>
                            <a:fillRect l="-1389" t="-300000" r="-2778" b="-2597"/>
                          </a:stretch>
                        </a:blipFill>
                      </a:tcPr>
                    </a:tc>
                    <a:extLst>
                      <a:ext uri="{0D108BD9-81ED-4DB2-BD59-A6C34878D82A}">
                        <a16:rowId xmlns:a16="http://schemas.microsoft.com/office/drawing/2014/main" val="286830489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8" name="Table 147">
                <a:extLst>
                  <a:ext uri="{FF2B5EF4-FFF2-40B4-BE49-F238E27FC236}">
                    <a16:creationId xmlns:a16="http://schemas.microsoft.com/office/drawing/2014/main" id="{600D5A0B-BEE3-2666-FBC0-29D7A325474E}"/>
                  </a:ext>
                </a:extLst>
              </p:cNvPr>
              <p:cNvGraphicFramePr>
                <a:graphicFrameLocks noGrp="1"/>
              </p:cNvGraphicFramePr>
              <p:nvPr/>
            </p:nvGraphicFramePr>
            <p:xfrm>
              <a:off x="5638592" y="1973765"/>
              <a:ext cx="432057" cy="1863344"/>
            </p:xfrm>
            <a:graphic>
              <a:graphicData uri="http://schemas.openxmlformats.org/drawingml/2006/table">
                <a:tbl>
                  <a:tblPr>
                    <a:noFill/>
                  </a:tblPr>
                  <a:tblGrid>
                    <a:gridCol w="432057">
                      <a:extLst>
                        <a:ext uri="{9D8B030D-6E8A-4147-A177-3AD203B41FA5}">
                          <a16:colId xmlns:a16="http://schemas.microsoft.com/office/drawing/2014/main" val="2698807633"/>
                        </a:ext>
                      </a:extLst>
                    </a:gridCol>
                  </a:tblGrid>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solidFill>
                                          <a:srgbClr val="0000FF"/>
                                        </a:solidFill>
                                        <a:latin typeface="Cambria Math" panose="02040503050406030204" pitchFamily="18" charset="0"/>
                                        <a:ea typeface="Cambria Math" panose="02040503050406030204" pitchFamily="18" charset="0"/>
                                      </a:rPr>
                                    </m:ctrlPr>
                                  </m:sSubPr>
                                  <m:e>
                                    <m:r>
                                      <a:rPr lang="en-US" sz="1600" b="0" i="1" smtClean="0">
                                        <a:solidFill>
                                          <a:srgbClr val="0000FF"/>
                                        </a:solidFill>
                                        <a:latin typeface="Cambria Math" panose="02040503050406030204" pitchFamily="18" charset="0"/>
                                        <a:ea typeface="Cambria Math" panose="02040503050406030204" pitchFamily="18" charset="0"/>
                                      </a:rPr>
                                      <m:t>𝑆</m:t>
                                    </m:r>
                                  </m:e>
                                  <m:sub>
                                    <m:r>
                                      <a:rPr lang="en-US" sz="1600" b="0" i="1" smtClean="0">
                                        <a:solidFill>
                                          <a:srgbClr val="0000FF"/>
                                        </a:solidFill>
                                        <a:latin typeface="Cambria Math" panose="02040503050406030204" pitchFamily="18" charset="0"/>
                                        <a:ea typeface="Cambria Math" panose="02040503050406030204" pitchFamily="18" charset="0"/>
                                      </a:rPr>
                                      <m:t>19</m:t>
                                    </m:r>
                                  </m:sub>
                                </m:sSub>
                              </m:oMath>
                            </m:oMathPara>
                          </a14:m>
                          <a:endParaRPr sz="1600" dirty="0">
                            <a:solidFill>
                              <a:srgbClr val="0000FF"/>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728383511"/>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solidFill>
                                          <a:srgbClr val="0000FF"/>
                                        </a:solidFill>
                                        <a:latin typeface="Cambria Math" panose="02040503050406030204" pitchFamily="18" charset="0"/>
                                        <a:ea typeface="Cambria Math" panose="02040503050406030204" pitchFamily="18" charset="0"/>
                                      </a:rPr>
                                    </m:ctrlPr>
                                  </m:sSubPr>
                                  <m:e>
                                    <m:r>
                                      <a:rPr lang="en-US" sz="1600" b="0" i="1" smtClean="0">
                                        <a:solidFill>
                                          <a:srgbClr val="0000FF"/>
                                        </a:solidFill>
                                        <a:latin typeface="Cambria Math" panose="02040503050406030204" pitchFamily="18" charset="0"/>
                                        <a:ea typeface="Cambria Math" panose="02040503050406030204" pitchFamily="18" charset="0"/>
                                      </a:rPr>
                                      <m:t>𝑆</m:t>
                                    </m:r>
                                  </m:e>
                                  <m:sub>
                                    <m:r>
                                      <a:rPr lang="en-US" sz="1600" b="0" i="1" smtClean="0">
                                        <a:solidFill>
                                          <a:srgbClr val="0000FF"/>
                                        </a:solidFill>
                                        <a:latin typeface="Cambria Math" panose="02040503050406030204" pitchFamily="18" charset="0"/>
                                        <a:ea typeface="Cambria Math" panose="02040503050406030204" pitchFamily="18" charset="0"/>
                                      </a:rPr>
                                      <m:t>8</m:t>
                                    </m:r>
                                  </m:sub>
                                </m:sSub>
                              </m:oMath>
                            </m:oMathPara>
                          </a14:m>
                          <a:endParaRPr sz="1600" dirty="0">
                            <a:solidFill>
                              <a:srgbClr val="0000FF"/>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598739573"/>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600" b="0" i="1" smtClean="0">
                                    <a:solidFill>
                                      <a:srgbClr val="0000FF"/>
                                    </a:solidFill>
                                    <a:latin typeface="Cambria Math" panose="02040503050406030204" pitchFamily="18" charset="0"/>
                                    <a:ea typeface="Cambria Math" panose="02040503050406030204" pitchFamily="18" charset="0"/>
                                  </a:rPr>
                                  <m:t>…</m:t>
                                </m:r>
                              </m:oMath>
                            </m:oMathPara>
                          </a14:m>
                          <a:endParaRPr sz="1600" dirty="0">
                            <a:solidFill>
                              <a:srgbClr val="0000FF"/>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3033364719"/>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solidFill>
                                          <a:srgbClr val="0000FF"/>
                                        </a:solidFill>
                                        <a:latin typeface="Cambria Math" panose="02040503050406030204" pitchFamily="18" charset="0"/>
                                        <a:ea typeface="Cambria Math" panose="02040503050406030204" pitchFamily="18" charset="0"/>
                                      </a:rPr>
                                    </m:ctrlPr>
                                  </m:sSubPr>
                                  <m:e>
                                    <m:r>
                                      <a:rPr lang="en-US" sz="1600" b="0" i="1" smtClean="0">
                                        <a:solidFill>
                                          <a:srgbClr val="0000FF"/>
                                        </a:solidFill>
                                        <a:latin typeface="Cambria Math" panose="02040503050406030204" pitchFamily="18" charset="0"/>
                                        <a:ea typeface="Cambria Math" panose="02040503050406030204" pitchFamily="18" charset="0"/>
                                      </a:rPr>
                                      <m:t>𝑆</m:t>
                                    </m:r>
                                  </m:e>
                                  <m:sub>
                                    <m:r>
                                      <a:rPr lang="en-US" sz="1600" b="0" i="1" smtClean="0">
                                        <a:solidFill>
                                          <a:srgbClr val="0000FF"/>
                                        </a:solidFill>
                                        <a:latin typeface="Cambria Math" panose="02040503050406030204" pitchFamily="18" charset="0"/>
                                        <a:ea typeface="Cambria Math" panose="02040503050406030204" pitchFamily="18" charset="0"/>
                                      </a:rPr>
                                      <m:t>37</m:t>
                                    </m:r>
                                  </m:sub>
                                </m:sSub>
                              </m:oMath>
                            </m:oMathPara>
                          </a14:m>
                          <a:endParaRPr sz="1600" dirty="0">
                            <a:solidFill>
                              <a:srgbClr val="0000FF"/>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853584426"/>
                      </a:ext>
                    </a:extLst>
                  </a:tr>
                </a:tbl>
              </a:graphicData>
            </a:graphic>
          </p:graphicFrame>
        </mc:Choice>
        <mc:Fallback xmlns="">
          <p:graphicFrame>
            <p:nvGraphicFramePr>
              <p:cNvPr id="148" name="Table 147">
                <a:extLst>
                  <a:ext uri="{FF2B5EF4-FFF2-40B4-BE49-F238E27FC236}">
                    <a16:creationId xmlns:a16="http://schemas.microsoft.com/office/drawing/2014/main" id="{600D5A0B-BEE3-2666-FBC0-29D7A325474E}"/>
                  </a:ext>
                </a:extLst>
              </p:cNvPr>
              <p:cNvGraphicFramePr>
                <a:graphicFrameLocks noGrp="1"/>
              </p:cNvGraphicFramePr>
              <p:nvPr/>
            </p:nvGraphicFramePr>
            <p:xfrm>
              <a:off x="5638592" y="1973765"/>
              <a:ext cx="432057" cy="1863344"/>
            </p:xfrm>
            <a:graphic>
              <a:graphicData uri="http://schemas.openxmlformats.org/drawingml/2006/table">
                <a:tbl>
                  <a:tblPr>
                    <a:noFill/>
                  </a:tblPr>
                  <a:tblGrid>
                    <a:gridCol w="432057">
                      <a:extLst>
                        <a:ext uri="{9D8B030D-6E8A-4147-A177-3AD203B41FA5}">
                          <a16:colId xmlns:a16="http://schemas.microsoft.com/office/drawing/2014/main" val="2698807633"/>
                        </a:ext>
                      </a:extLst>
                    </a:gridCol>
                  </a:tblGrid>
                  <a:tr h="465836">
                    <a:tc>
                      <a:txBody>
                        <a:bodyPr/>
                        <a:lstStyle/>
                        <a:p>
                          <a:endParaRPr lang="en-NL"/>
                        </a:p>
                      </a:txBody>
                      <a:tcPr marL="109718" marR="109718" marT="109718" marB="109718">
                        <a:blipFill>
                          <a:blip r:embed="rId9"/>
                          <a:stretch>
                            <a:fillRect l="-1389" t="-1299" r="-2778" b="-301299"/>
                          </a:stretch>
                        </a:blipFill>
                      </a:tcPr>
                    </a:tc>
                    <a:extLst>
                      <a:ext uri="{0D108BD9-81ED-4DB2-BD59-A6C34878D82A}">
                        <a16:rowId xmlns:a16="http://schemas.microsoft.com/office/drawing/2014/main" val="728383511"/>
                      </a:ext>
                    </a:extLst>
                  </a:tr>
                  <a:tr h="465836">
                    <a:tc>
                      <a:txBody>
                        <a:bodyPr/>
                        <a:lstStyle/>
                        <a:p>
                          <a:endParaRPr lang="en-NL"/>
                        </a:p>
                      </a:txBody>
                      <a:tcPr marL="109718" marR="109718" marT="109718" marB="109718">
                        <a:blipFill>
                          <a:blip r:embed="rId9"/>
                          <a:stretch>
                            <a:fillRect l="-1389" t="-101299" r="-2778" b="-201299"/>
                          </a:stretch>
                        </a:blipFill>
                      </a:tcPr>
                    </a:tc>
                    <a:extLst>
                      <a:ext uri="{0D108BD9-81ED-4DB2-BD59-A6C34878D82A}">
                        <a16:rowId xmlns:a16="http://schemas.microsoft.com/office/drawing/2014/main" val="598739573"/>
                      </a:ext>
                    </a:extLst>
                  </a:tr>
                  <a:tr h="465836">
                    <a:tc>
                      <a:txBody>
                        <a:bodyPr/>
                        <a:lstStyle/>
                        <a:p>
                          <a:endParaRPr lang="en-NL"/>
                        </a:p>
                      </a:txBody>
                      <a:tcPr marL="109718" marR="109718" marT="109718" marB="109718">
                        <a:blipFill>
                          <a:blip r:embed="rId9"/>
                          <a:stretch>
                            <a:fillRect l="-1389" t="-203947" r="-2778" b="-103947"/>
                          </a:stretch>
                        </a:blipFill>
                      </a:tcPr>
                    </a:tc>
                    <a:extLst>
                      <a:ext uri="{0D108BD9-81ED-4DB2-BD59-A6C34878D82A}">
                        <a16:rowId xmlns:a16="http://schemas.microsoft.com/office/drawing/2014/main" val="3033364719"/>
                      </a:ext>
                    </a:extLst>
                  </a:tr>
                  <a:tr h="465836">
                    <a:tc>
                      <a:txBody>
                        <a:bodyPr/>
                        <a:lstStyle/>
                        <a:p>
                          <a:endParaRPr lang="en-NL"/>
                        </a:p>
                      </a:txBody>
                      <a:tcPr marL="109718" marR="109718" marT="109718" marB="109718">
                        <a:blipFill>
                          <a:blip r:embed="rId9"/>
                          <a:stretch>
                            <a:fillRect l="-1389" t="-300000" r="-2778" b="-2597"/>
                          </a:stretch>
                        </a:blipFill>
                      </a:tcPr>
                    </a:tc>
                    <a:extLst>
                      <a:ext uri="{0D108BD9-81ED-4DB2-BD59-A6C34878D82A}">
                        <a16:rowId xmlns:a16="http://schemas.microsoft.com/office/drawing/2014/main" val="285358442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9" name="Table 148">
                <a:extLst>
                  <a:ext uri="{FF2B5EF4-FFF2-40B4-BE49-F238E27FC236}">
                    <a16:creationId xmlns:a16="http://schemas.microsoft.com/office/drawing/2014/main" id="{9988B9B4-7F7F-FA23-D192-A3B254E1EAF8}"/>
                  </a:ext>
                </a:extLst>
              </p:cNvPr>
              <p:cNvGraphicFramePr>
                <a:graphicFrameLocks noGrp="1"/>
              </p:cNvGraphicFramePr>
              <p:nvPr/>
            </p:nvGraphicFramePr>
            <p:xfrm>
              <a:off x="5641021" y="4144279"/>
              <a:ext cx="432057" cy="1863344"/>
            </p:xfrm>
            <a:graphic>
              <a:graphicData uri="http://schemas.openxmlformats.org/drawingml/2006/table">
                <a:tbl>
                  <a:tblPr>
                    <a:noFill/>
                  </a:tblPr>
                  <a:tblGrid>
                    <a:gridCol w="432057">
                      <a:extLst>
                        <a:ext uri="{9D8B030D-6E8A-4147-A177-3AD203B41FA5}">
                          <a16:colId xmlns:a16="http://schemas.microsoft.com/office/drawing/2014/main" val="2698807633"/>
                        </a:ext>
                      </a:extLst>
                    </a:gridCol>
                  </a:tblGrid>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rgbClr val="006400"/>
                                        </a:solidFill>
                                        <a:latin typeface="Cambria Math" panose="02040503050406030204" pitchFamily="18" charset="0"/>
                                        <a:ea typeface="Cambria Math" panose="02040503050406030204" pitchFamily="18" charset="0"/>
                                      </a:rPr>
                                    </m:ctrlPr>
                                  </m:sSubPr>
                                  <m:e>
                                    <m:r>
                                      <a:rPr lang="ar-AE" sz="1600" b="0" i="1" smtClean="0">
                                        <a:solidFill>
                                          <a:srgbClr val="006400"/>
                                        </a:solidFill>
                                        <a:latin typeface="Cambria Math" panose="02040503050406030204" pitchFamily="18" charset="0"/>
                                        <a:ea typeface="Cambria Math" panose="02040503050406030204" pitchFamily="18" charset="0"/>
                                      </a:rPr>
                                      <m:t>𝑆</m:t>
                                    </m:r>
                                  </m:e>
                                  <m:sub>
                                    <m:r>
                                      <a:rPr lang="ar-AE" sz="1600" b="0" i="1" smtClean="0">
                                        <a:solidFill>
                                          <a:srgbClr val="006400"/>
                                        </a:solidFill>
                                        <a:latin typeface="Cambria Math" panose="02040503050406030204" pitchFamily="18" charset="0"/>
                                        <a:ea typeface="Cambria Math" panose="02040503050406030204" pitchFamily="18" charset="0"/>
                                      </a:rPr>
                                      <m:t>23</m:t>
                                    </m:r>
                                  </m:sub>
                                </m:sSub>
                              </m:oMath>
                            </m:oMathPara>
                          </a14:m>
                          <a:endParaRPr lang="ar-AE" sz="1600" dirty="0">
                            <a:solidFill>
                              <a:srgbClr val="006400"/>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728383511"/>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rgbClr val="006400"/>
                                        </a:solidFill>
                                        <a:latin typeface="Cambria Math" panose="02040503050406030204" pitchFamily="18" charset="0"/>
                                        <a:ea typeface="Cambria Math" panose="02040503050406030204" pitchFamily="18" charset="0"/>
                                      </a:rPr>
                                    </m:ctrlPr>
                                  </m:sSubPr>
                                  <m:e>
                                    <m:r>
                                      <a:rPr lang="ar-AE" sz="1600" b="0" i="1" smtClean="0">
                                        <a:solidFill>
                                          <a:srgbClr val="006400"/>
                                        </a:solidFill>
                                        <a:latin typeface="Cambria Math" panose="02040503050406030204" pitchFamily="18" charset="0"/>
                                        <a:ea typeface="Cambria Math" panose="02040503050406030204" pitchFamily="18" charset="0"/>
                                      </a:rPr>
                                      <m:t>𝑆</m:t>
                                    </m:r>
                                  </m:e>
                                  <m:sub>
                                    <m:r>
                                      <a:rPr lang="ar-AE" sz="1600" b="0" i="1" smtClean="0">
                                        <a:solidFill>
                                          <a:srgbClr val="006400"/>
                                        </a:solidFill>
                                        <a:latin typeface="Cambria Math" panose="02040503050406030204" pitchFamily="18" charset="0"/>
                                        <a:ea typeface="Cambria Math" panose="02040503050406030204" pitchFamily="18" charset="0"/>
                                      </a:rPr>
                                      <m:t>41</m:t>
                                    </m:r>
                                  </m:sub>
                                </m:sSub>
                              </m:oMath>
                            </m:oMathPara>
                          </a14:m>
                          <a:endParaRPr lang="ar-AE" sz="1600" dirty="0">
                            <a:solidFill>
                              <a:srgbClr val="006400"/>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598739573"/>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600" b="0" i="1" smtClean="0">
                                    <a:solidFill>
                                      <a:srgbClr val="006400"/>
                                    </a:solidFill>
                                    <a:latin typeface="Cambria Math" panose="02040503050406030204" pitchFamily="18" charset="0"/>
                                    <a:ea typeface="Cambria Math" panose="02040503050406030204" pitchFamily="18" charset="0"/>
                                  </a:rPr>
                                  <m:t>…</m:t>
                                </m:r>
                              </m:oMath>
                            </m:oMathPara>
                          </a14:m>
                          <a:endParaRPr lang="en-US" sz="1600" dirty="0">
                            <a:solidFill>
                              <a:srgbClr val="006400"/>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3033364719"/>
                      </a:ext>
                    </a:extLst>
                  </a:tr>
                  <a:tr h="465836">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i="1" smtClean="0">
                                        <a:solidFill>
                                          <a:srgbClr val="006400"/>
                                        </a:solidFill>
                                        <a:latin typeface="Cambria Math" panose="02040503050406030204" pitchFamily="18" charset="0"/>
                                        <a:ea typeface="Cambria Math" panose="02040503050406030204" pitchFamily="18" charset="0"/>
                                      </a:rPr>
                                    </m:ctrlPr>
                                  </m:sSubPr>
                                  <m:e>
                                    <m:r>
                                      <a:rPr lang="ar-AE" sz="1600" b="0" i="1" smtClean="0">
                                        <a:solidFill>
                                          <a:srgbClr val="006400"/>
                                        </a:solidFill>
                                        <a:latin typeface="Cambria Math" panose="02040503050406030204" pitchFamily="18" charset="0"/>
                                        <a:ea typeface="Cambria Math" panose="02040503050406030204" pitchFamily="18" charset="0"/>
                                      </a:rPr>
                                      <m:t>𝑆</m:t>
                                    </m:r>
                                  </m:e>
                                  <m:sub>
                                    <m:r>
                                      <a:rPr lang="ar-AE" sz="1600" b="0" i="1" smtClean="0">
                                        <a:solidFill>
                                          <a:srgbClr val="006400"/>
                                        </a:solidFill>
                                        <a:latin typeface="Cambria Math" panose="02040503050406030204" pitchFamily="18" charset="0"/>
                                        <a:ea typeface="Cambria Math" panose="02040503050406030204" pitchFamily="18" charset="0"/>
                                      </a:rPr>
                                      <m:t>12</m:t>
                                    </m:r>
                                  </m:sub>
                                </m:sSub>
                              </m:oMath>
                            </m:oMathPara>
                          </a14:m>
                          <a:endParaRPr lang="ar-AE" sz="1600" dirty="0">
                            <a:solidFill>
                              <a:srgbClr val="006400"/>
                            </a:solidFill>
                            <a:latin typeface="+mj-lt"/>
                            <a:ea typeface="Cambria Math" panose="02040503050406030204" pitchFamily="18" charset="0"/>
                          </a:endParaRPr>
                        </a:p>
                      </a:txBody>
                      <a:tcPr marL="109718" marR="109718" marT="109718" marB="109718"/>
                    </a:tc>
                    <a:extLst>
                      <a:ext uri="{0D108BD9-81ED-4DB2-BD59-A6C34878D82A}">
                        <a16:rowId xmlns:a16="http://schemas.microsoft.com/office/drawing/2014/main" val="2853584426"/>
                      </a:ext>
                    </a:extLst>
                  </a:tr>
                </a:tbl>
              </a:graphicData>
            </a:graphic>
          </p:graphicFrame>
        </mc:Choice>
        <mc:Fallback xmlns="">
          <p:graphicFrame>
            <p:nvGraphicFramePr>
              <p:cNvPr id="149" name="Table 148">
                <a:extLst>
                  <a:ext uri="{FF2B5EF4-FFF2-40B4-BE49-F238E27FC236}">
                    <a16:creationId xmlns:a16="http://schemas.microsoft.com/office/drawing/2014/main" id="{9988B9B4-7F7F-FA23-D192-A3B254E1EAF8}"/>
                  </a:ext>
                </a:extLst>
              </p:cNvPr>
              <p:cNvGraphicFramePr>
                <a:graphicFrameLocks noGrp="1"/>
              </p:cNvGraphicFramePr>
              <p:nvPr/>
            </p:nvGraphicFramePr>
            <p:xfrm>
              <a:off x="5641021" y="4144279"/>
              <a:ext cx="432057" cy="1863344"/>
            </p:xfrm>
            <a:graphic>
              <a:graphicData uri="http://schemas.openxmlformats.org/drawingml/2006/table">
                <a:tbl>
                  <a:tblPr>
                    <a:noFill/>
                  </a:tblPr>
                  <a:tblGrid>
                    <a:gridCol w="432057">
                      <a:extLst>
                        <a:ext uri="{9D8B030D-6E8A-4147-A177-3AD203B41FA5}">
                          <a16:colId xmlns:a16="http://schemas.microsoft.com/office/drawing/2014/main" val="2698807633"/>
                        </a:ext>
                      </a:extLst>
                    </a:gridCol>
                  </a:tblGrid>
                  <a:tr h="465836">
                    <a:tc>
                      <a:txBody>
                        <a:bodyPr/>
                        <a:lstStyle/>
                        <a:p>
                          <a:endParaRPr lang="en-NL"/>
                        </a:p>
                      </a:txBody>
                      <a:tcPr marL="109718" marR="109718" marT="109718" marB="109718">
                        <a:blipFill>
                          <a:blip r:embed="rId10"/>
                          <a:stretch>
                            <a:fillRect l="-1389" t="-1299" r="-2778" b="-301299"/>
                          </a:stretch>
                        </a:blipFill>
                      </a:tcPr>
                    </a:tc>
                    <a:extLst>
                      <a:ext uri="{0D108BD9-81ED-4DB2-BD59-A6C34878D82A}">
                        <a16:rowId xmlns:a16="http://schemas.microsoft.com/office/drawing/2014/main" val="728383511"/>
                      </a:ext>
                    </a:extLst>
                  </a:tr>
                  <a:tr h="465836">
                    <a:tc>
                      <a:txBody>
                        <a:bodyPr/>
                        <a:lstStyle/>
                        <a:p>
                          <a:endParaRPr lang="en-NL"/>
                        </a:p>
                      </a:txBody>
                      <a:tcPr marL="109718" marR="109718" marT="109718" marB="109718">
                        <a:blipFill>
                          <a:blip r:embed="rId10"/>
                          <a:stretch>
                            <a:fillRect l="-1389" t="-101299" r="-2778" b="-201299"/>
                          </a:stretch>
                        </a:blipFill>
                      </a:tcPr>
                    </a:tc>
                    <a:extLst>
                      <a:ext uri="{0D108BD9-81ED-4DB2-BD59-A6C34878D82A}">
                        <a16:rowId xmlns:a16="http://schemas.microsoft.com/office/drawing/2014/main" val="598739573"/>
                      </a:ext>
                    </a:extLst>
                  </a:tr>
                  <a:tr h="465836">
                    <a:tc>
                      <a:txBody>
                        <a:bodyPr/>
                        <a:lstStyle/>
                        <a:p>
                          <a:endParaRPr lang="en-NL"/>
                        </a:p>
                      </a:txBody>
                      <a:tcPr marL="109718" marR="109718" marT="109718" marB="109718">
                        <a:blipFill>
                          <a:blip r:embed="rId10"/>
                          <a:stretch>
                            <a:fillRect l="-1389" t="-203947" r="-2778" b="-103947"/>
                          </a:stretch>
                        </a:blipFill>
                      </a:tcPr>
                    </a:tc>
                    <a:extLst>
                      <a:ext uri="{0D108BD9-81ED-4DB2-BD59-A6C34878D82A}">
                        <a16:rowId xmlns:a16="http://schemas.microsoft.com/office/drawing/2014/main" val="3033364719"/>
                      </a:ext>
                    </a:extLst>
                  </a:tr>
                  <a:tr h="465836">
                    <a:tc>
                      <a:txBody>
                        <a:bodyPr/>
                        <a:lstStyle/>
                        <a:p>
                          <a:endParaRPr lang="en-NL"/>
                        </a:p>
                      </a:txBody>
                      <a:tcPr marL="109718" marR="109718" marT="109718" marB="109718">
                        <a:blipFill>
                          <a:blip r:embed="rId10"/>
                          <a:stretch>
                            <a:fillRect l="-1389" t="-300000" r="-2778" b="-2597"/>
                          </a:stretch>
                        </a:blipFill>
                      </a:tcPr>
                    </a:tc>
                    <a:extLst>
                      <a:ext uri="{0D108BD9-81ED-4DB2-BD59-A6C34878D82A}">
                        <a16:rowId xmlns:a16="http://schemas.microsoft.com/office/drawing/2014/main" val="2853584426"/>
                      </a:ext>
                    </a:extLst>
                  </a:tr>
                </a:tbl>
              </a:graphicData>
            </a:graphic>
          </p:graphicFrame>
        </mc:Fallback>
      </mc:AlternateContent>
      <mc:AlternateContent xmlns:mc="http://schemas.openxmlformats.org/markup-compatibility/2006" xmlns:a14="http://schemas.microsoft.com/office/drawing/2010/main">
        <mc:Choice Requires="a14">
          <p:sp>
            <p:nvSpPr>
              <p:cNvPr id="150" name="Google Shape;67;p14">
                <a:extLst>
                  <a:ext uri="{FF2B5EF4-FFF2-40B4-BE49-F238E27FC236}">
                    <a16:creationId xmlns:a16="http://schemas.microsoft.com/office/drawing/2014/main" id="{F1649264-322F-03C0-C2A8-4A305646461E}"/>
                  </a:ext>
                </a:extLst>
              </p:cNvPr>
              <p:cNvSpPr txBox="1"/>
              <p:nvPr/>
            </p:nvSpPr>
            <p:spPr>
              <a:xfrm>
                <a:off x="7470096" y="3828084"/>
                <a:ext cx="1381769" cy="498578"/>
              </a:xfrm>
              <a:prstGeom prst="rect">
                <a:avLst/>
              </a:prstGeom>
              <a:noFill/>
              <a:ln>
                <a:noFill/>
              </a:ln>
            </p:spPr>
            <p:txBody>
              <a:bodyPr spcFirstLastPara="1" wrap="square" lIns="109718" tIns="109718" rIns="109718" bIns="109718" anchor="t" anchorCtr="0">
                <a:spAutoFit/>
              </a:bodyPr>
              <a:lstStyle/>
              <a:p>
                <a:r>
                  <a:rPr lang="en" dirty="0">
                    <a:solidFill>
                      <a:srgbClr val="0000FF"/>
                    </a:solidFill>
                    <a:latin typeface="+mj-lt"/>
                  </a:rPr>
                  <a:t>margin </a:t>
                </a:r>
                <a14:m>
                  <m:oMath xmlns:m="http://schemas.openxmlformats.org/officeDocument/2006/math">
                    <m:sSubSup>
                      <m:sSubSupPr>
                        <m:ctrlPr>
                          <a:rPr lang="el-GR" b="1" i="1">
                            <a:solidFill>
                              <a:srgbClr val="0000FF"/>
                            </a:solidFill>
                            <a:latin typeface="Cambria Math" panose="02040503050406030204" pitchFamily="18" charset="0"/>
                          </a:rPr>
                        </m:ctrlPr>
                      </m:sSubSupPr>
                      <m:e>
                        <m:r>
                          <a:rPr lang="en-US" b="1" i="1">
                            <a:solidFill>
                              <a:srgbClr val="0000FF"/>
                            </a:solidFill>
                            <a:latin typeface="Cambria Math" panose="02040503050406030204" pitchFamily="18" charset="0"/>
                          </a:rPr>
                          <m:t>𝑭</m:t>
                        </m:r>
                      </m:e>
                      <m:sub>
                        <m:r>
                          <a:rPr lang="en-US" b="1" i="1">
                            <a:solidFill>
                              <a:srgbClr val="0000FF"/>
                            </a:solidFill>
                            <a:latin typeface="Cambria Math" panose="02040503050406030204" pitchFamily="18" charset="0"/>
                          </a:rPr>
                          <m:t>𝟏</m:t>
                        </m:r>
                      </m:sub>
                      <m:sup>
                        <m:r>
                          <a:rPr lang="en-US" b="1" i="1">
                            <a:solidFill>
                              <a:srgbClr val="0000FF"/>
                            </a:solidFill>
                            <a:latin typeface="Cambria Math" panose="02040503050406030204" pitchFamily="18" charset="0"/>
                          </a:rPr>
                          <m:t>∗</m:t>
                        </m:r>
                      </m:sup>
                    </m:sSubSup>
                  </m:oMath>
                </a14:m>
                <a:endParaRPr dirty="0">
                  <a:solidFill>
                    <a:srgbClr val="0000FF"/>
                  </a:solidFill>
                  <a:latin typeface="+mj-lt"/>
                </a:endParaRPr>
              </a:p>
            </p:txBody>
          </p:sp>
        </mc:Choice>
        <mc:Fallback xmlns="">
          <p:sp>
            <p:nvSpPr>
              <p:cNvPr id="150" name="Google Shape;67;p14">
                <a:extLst>
                  <a:ext uri="{FF2B5EF4-FFF2-40B4-BE49-F238E27FC236}">
                    <a16:creationId xmlns:a16="http://schemas.microsoft.com/office/drawing/2014/main" id="{F1649264-322F-03C0-C2A8-4A305646461E}"/>
                  </a:ext>
                </a:extLst>
              </p:cNvPr>
              <p:cNvSpPr txBox="1">
                <a:spLocks noRot="1" noChangeAspect="1" noMove="1" noResize="1" noEditPoints="1" noAdjustHandles="1" noChangeArrowheads="1" noChangeShapeType="1" noTextEdit="1"/>
              </p:cNvSpPr>
              <p:nvPr/>
            </p:nvSpPr>
            <p:spPr>
              <a:xfrm>
                <a:off x="7470096" y="3828084"/>
                <a:ext cx="1381769" cy="498578"/>
              </a:xfrm>
              <a:prstGeom prst="rect">
                <a:avLst/>
              </a:prstGeom>
              <a:blipFill>
                <a:blip r:embed="rId11"/>
                <a:stretch>
                  <a:fillRect l="-2203" b="-4878"/>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51" name="Google Shape;68;p14">
                <a:extLst>
                  <a:ext uri="{FF2B5EF4-FFF2-40B4-BE49-F238E27FC236}">
                    <a16:creationId xmlns:a16="http://schemas.microsoft.com/office/drawing/2014/main" id="{87640191-1E8E-5C4A-3C54-DAC09420C04E}"/>
                  </a:ext>
                </a:extLst>
              </p:cNvPr>
              <p:cNvSpPr txBox="1"/>
              <p:nvPr/>
            </p:nvSpPr>
            <p:spPr>
              <a:xfrm>
                <a:off x="7534169" y="5404411"/>
                <a:ext cx="1746628" cy="498578"/>
              </a:xfrm>
              <a:prstGeom prst="rect">
                <a:avLst/>
              </a:prstGeom>
              <a:noFill/>
              <a:ln>
                <a:noFill/>
              </a:ln>
            </p:spPr>
            <p:txBody>
              <a:bodyPr spcFirstLastPara="1" wrap="square" lIns="109718" tIns="109718" rIns="109718" bIns="109718" anchor="t" anchorCtr="0">
                <a:spAutoFit/>
              </a:bodyPr>
              <a:lstStyle/>
              <a:p>
                <a:r>
                  <a:rPr lang="en-US" dirty="0">
                    <a:solidFill>
                      <a:srgbClr val="006400"/>
                    </a:solidFill>
                    <a:latin typeface="+mj-lt"/>
                  </a:rPr>
                  <a:t>e</a:t>
                </a:r>
                <a:r>
                  <a:rPr lang="en" dirty="0">
                    <a:solidFill>
                      <a:srgbClr val="006400"/>
                    </a:solidFill>
                    <a:latin typeface="+mj-lt"/>
                  </a:rPr>
                  <a:t>mpirical </a:t>
                </a:r>
                <a14:m>
                  <m:oMath xmlns:m="http://schemas.openxmlformats.org/officeDocument/2006/math">
                    <m:sSub>
                      <m:sSubPr>
                        <m:ctrlPr>
                          <a:rPr lang="en-US" b="1" i="1">
                            <a:solidFill>
                              <a:srgbClr val="006400"/>
                            </a:solidFill>
                            <a:latin typeface="Cambria Math" panose="02040503050406030204" pitchFamily="18" charset="0"/>
                          </a:rPr>
                        </m:ctrlPr>
                      </m:sSubPr>
                      <m:e>
                        <m:r>
                          <a:rPr lang="en-US" b="1" i="1">
                            <a:solidFill>
                              <a:srgbClr val="006400"/>
                            </a:solidFill>
                            <a:latin typeface="Cambria Math" panose="02040503050406030204" pitchFamily="18" charset="0"/>
                          </a:rPr>
                          <m:t>𝑭</m:t>
                        </m:r>
                      </m:e>
                      <m:sub>
                        <m:r>
                          <a:rPr lang="en-US" b="1" i="1">
                            <a:solidFill>
                              <a:srgbClr val="006400"/>
                            </a:solidFill>
                            <a:latin typeface="Cambria Math" panose="02040503050406030204" pitchFamily="18" charset="0"/>
                          </a:rPr>
                          <m:t>𝟐</m:t>
                        </m:r>
                      </m:sub>
                    </m:sSub>
                  </m:oMath>
                </a14:m>
                <a:endParaRPr dirty="0">
                  <a:solidFill>
                    <a:srgbClr val="006400"/>
                  </a:solidFill>
                  <a:latin typeface="+mj-lt"/>
                </a:endParaRPr>
              </a:p>
            </p:txBody>
          </p:sp>
        </mc:Choice>
        <mc:Fallback xmlns="">
          <p:sp>
            <p:nvSpPr>
              <p:cNvPr id="151" name="Google Shape;68;p14">
                <a:extLst>
                  <a:ext uri="{FF2B5EF4-FFF2-40B4-BE49-F238E27FC236}">
                    <a16:creationId xmlns:a16="http://schemas.microsoft.com/office/drawing/2014/main" id="{87640191-1E8E-5C4A-3C54-DAC09420C04E}"/>
                  </a:ext>
                </a:extLst>
              </p:cNvPr>
              <p:cNvSpPr txBox="1">
                <a:spLocks noRot="1" noChangeAspect="1" noMove="1" noResize="1" noEditPoints="1" noAdjustHandles="1" noChangeArrowheads="1" noChangeShapeType="1" noTextEdit="1"/>
              </p:cNvSpPr>
              <p:nvPr/>
            </p:nvSpPr>
            <p:spPr>
              <a:xfrm>
                <a:off x="7534169" y="5404411"/>
                <a:ext cx="1746628" cy="498578"/>
              </a:xfrm>
              <a:prstGeom prst="rect">
                <a:avLst/>
              </a:prstGeom>
              <a:blipFill>
                <a:blip r:embed="rId12"/>
                <a:stretch>
                  <a:fillRect l="-2098" b="-6173"/>
                </a:stretch>
              </a:blipFill>
              <a:ln>
                <a:noFill/>
              </a:ln>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52" name="Google Shape;68;p14">
                <a:extLst>
                  <a:ext uri="{FF2B5EF4-FFF2-40B4-BE49-F238E27FC236}">
                    <a16:creationId xmlns:a16="http://schemas.microsoft.com/office/drawing/2014/main" id="{F2642F8F-6DD7-E9AC-06AE-387876EA3CEC}"/>
                  </a:ext>
                </a:extLst>
              </p:cNvPr>
              <p:cNvSpPr txBox="1"/>
              <p:nvPr/>
            </p:nvSpPr>
            <p:spPr>
              <a:xfrm>
                <a:off x="7456613" y="2364956"/>
                <a:ext cx="1516790" cy="498578"/>
              </a:xfrm>
              <a:prstGeom prst="rect">
                <a:avLst/>
              </a:prstGeom>
              <a:noFill/>
              <a:ln>
                <a:noFill/>
              </a:ln>
            </p:spPr>
            <p:txBody>
              <a:bodyPr spcFirstLastPara="1" wrap="square" lIns="109718" tIns="109718" rIns="109718" bIns="109718" anchor="t" anchorCtr="0">
                <a:spAutoFit/>
              </a:bodyPr>
              <a:lstStyle/>
              <a:p>
                <a:r>
                  <a:rPr lang="en-US" dirty="0">
                    <a:solidFill>
                      <a:srgbClr val="A020F0"/>
                    </a:solidFill>
                    <a:latin typeface="+mj-lt"/>
                  </a:rPr>
                  <a:t>empirical </a:t>
                </a:r>
                <a14:m>
                  <m:oMath xmlns:m="http://schemas.openxmlformats.org/officeDocument/2006/math">
                    <m:sSub>
                      <m:sSubPr>
                        <m:ctrlPr>
                          <a:rPr lang="ar-AE" b="1" i="1">
                            <a:solidFill>
                              <a:srgbClr val="A020F0"/>
                            </a:solidFill>
                            <a:latin typeface="Cambria Math" panose="02040503050406030204" pitchFamily="18" charset="0"/>
                          </a:rPr>
                        </m:ctrlPr>
                      </m:sSubPr>
                      <m:e>
                        <m:r>
                          <a:rPr lang="ar-AE" b="1" i="1">
                            <a:solidFill>
                              <a:srgbClr val="A020F0"/>
                            </a:solidFill>
                            <a:latin typeface="Cambria Math" panose="02040503050406030204" pitchFamily="18" charset="0"/>
                          </a:rPr>
                          <m:t>𝑭</m:t>
                        </m:r>
                      </m:e>
                      <m:sub>
                        <m:r>
                          <a:rPr lang="en-US" b="1" i="1">
                            <a:solidFill>
                              <a:srgbClr val="A020F0"/>
                            </a:solidFill>
                            <a:latin typeface="Cambria Math" panose="02040503050406030204" pitchFamily="18" charset="0"/>
                          </a:rPr>
                          <m:t>𝟏</m:t>
                        </m:r>
                      </m:sub>
                    </m:sSub>
                  </m:oMath>
                </a14:m>
                <a:endParaRPr lang="ar-AE" dirty="0">
                  <a:solidFill>
                    <a:srgbClr val="A020F0"/>
                  </a:solidFill>
                  <a:latin typeface="+mj-lt"/>
                </a:endParaRPr>
              </a:p>
            </p:txBody>
          </p:sp>
        </mc:Choice>
        <mc:Fallback xmlns="">
          <p:sp>
            <p:nvSpPr>
              <p:cNvPr id="152" name="Google Shape;68;p14">
                <a:extLst>
                  <a:ext uri="{FF2B5EF4-FFF2-40B4-BE49-F238E27FC236}">
                    <a16:creationId xmlns:a16="http://schemas.microsoft.com/office/drawing/2014/main" id="{F2642F8F-6DD7-E9AC-06AE-387876EA3CEC}"/>
                  </a:ext>
                </a:extLst>
              </p:cNvPr>
              <p:cNvSpPr txBox="1">
                <a:spLocks noRot="1" noChangeAspect="1" noMove="1" noResize="1" noEditPoints="1" noAdjustHandles="1" noChangeArrowheads="1" noChangeShapeType="1" noTextEdit="1"/>
              </p:cNvSpPr>
              <p:nvPr/>
            </p:nvSpPr>
            <p:spPr>
              <a:xfrm>
                <a:off x="7456613" y="2364956"/>
                <a:ext cx="1516790" cy="498578"/>
              </a:xfrm>
              <a:prstGeom prst="rect">
                <a:avLst/>
              </a:prstGeom>
              <a:blipFill>
                <a:blip r:embed="rId13"/>
                <a:stretch>
                  <a:fillRect l="-2008" b="-4878"/>
                </a:stretch>
              </a:blipFill>
              <a:ln>
                <a:noFill/>
              </a:ln>
            </p:spPr>
            <p:txBody>
              <a:bodyPr/>
              <a:lstStyle/>
              <a:p>
                <a:r>
                  <a:rPr lang="en-NL">
                    <a:noFill/>
                  </a:rPr>
                  <a:t> </a:t>
                </a:r>
              </a:p>
            </p:txBody>
          </p:sp>
        </mc:Fallback>
      </mc:AlternateContent>
      <p:pic>
        <p:nvPicPr>
          <p:cNvPr id="153" name="Picture 152">
            <a:extLst>
              <a:ext uri="{FF2B5EF4-FFF2-40B4-BE49-F238E27FC236}">
                <a16:creationId xmlns:a16="http://schemas.microsoft.com/office/drawing/2014/main" id="{8299CEC6-A7EE-CD6D-213A-6A22D2CD6A3B}"/>
              </a:ext>
            </a:extLst>
          </p:cNvPr>
          <p:cNvPicPr>
            <a:picLocks noChangeAspect="1"/>
          </p:cNvPicPr>
          <p:nvPr/>
        </p:nvPicPr>
        <p:blipFill>
          <a:blip r:embed="rId14"/>
          <a:srcRect/>
          <a:stretch/>
        </p:blipFill>
        <p:spPr>
          <a:xfrm>
            <a:off x="10582734" y="2151024"/>
            <a:ext cx="1421269" cy="1421269"/>
          </a:xfrm>
          <a:prstGeom prst="rect">
            <a:avLst/>
          </a:prstGeom>
        </p:spPr>
      </p:pic>
      <p:pic>
        <p:nvPicPr>
          <p:cNvPr id="154" name="Picture 153">
            <a:extLst>
              <a:ext uri="{FF2B5EF4-FFF2-40B4-BE49-F238E27FC236}">
                <a16:creationId xmlns:a16="http://schemas.microsoft.com/office/drawing/2014/main" id="{B5C0BA5F-CA40-2B50-0147-1E3BDC78F31F}"/>
              </a:ext>
            </a:extLst>
          </p:cNvPr>
          <p:cNvPicPr>
            <a:picLocks noChangeAspect="1"/>
          </p:cNvPicPr>
          <p:nvPr/>
        </p:nvPicPr>
        <p:blipFill>
          <a:blip r:embed="rId15"/>
          <a:srcRect/>
          <a:stretch/>
        </p:blipFill>
        <p:spPr>
          <a:xfrm>
            <a:off x="10582734" y="3649006"/>
            <a:ext cx="1421269" cy="1421269"/>
          </a:xfrm>
          <a:prstGeom prst="rect">
            <a:avLst/>
          </a:prstGeom>
        </p:spPr>
      </p:pic>
      <mc:AlternateContent xmlns:mc="http://schemas.openxmlformats.org/markup-compatibility/2006" xmlns:a14="http://schemas.microsoft.com/office/drawing/2010/main">
        <mc:Choice Requires="a14">
          <p:sp>
            <p:nvSpPr>
              <p:cNvPr id="155" name="Content Placeholder 2">
                <a:extLst>
                  <a:ext uri="{FF2B5EF4-FFF2-40B4-BE49-F238E27FC236}">
                    <a16:creationId xmlns:a16="http://schemas.microsoft.com/office/drawing/2014/main" id="{89EBCE31-D402-1266-8FA6-798157D15E97}"/>
                  </a:ext>
                </a:extLst>
              </p:cNvPr>
              <p:cNvSpPr>
                <a:spLocks noGrp="1"/>
              </p:cNvSpPr>
              <p:nvPr>
                <p:ph idx="1"/>
              </p:nvPr>
            </p:nvSpPr>
            <p:spPr>
              <a:xfrm>
                <a:off x="0" y="864342"/>
                <a:ext cx="2396231" cy="5993658"/>
              </a:xfrm>
              <a:solidFill>
                <a:srgbClr val="2F5597"/>
              </a:solidFill>
            </p:spPr>
            <p:txBody>
              <a:bodyPr>
                <a:normAutofit/>
              </a:bodyPr>
              <a:lstStyle/>
              <a:p>
                <a:pPr marL="0" indent="0">
                  <a:buNone/>
                </a:pPr>
                <a:endParaRPr lang="en-US" sz="2000" dirty="0">
                  <a:solidFill>
                    <a:schemeClr val="bg1"/>
                  </a:solidFill>
                </a:endParaRPr>
              </a:p>
              <a:p>
                <a:r>
                  <a:rPr lang="en-US" sz="2000" dirty="0">
                    <a:solidFill>
                      <a:schemeClr val="bg1"/>
                    </a:solidFill>
                  </a:rPr>
                  <a:t>Treat the:</a:t>
                </a:r>
              </a:p>
              <a:p>
                <a:pPr lvl="1"/>
                <a:r>
                  <a:rPr lang="en-US" sz="1800" dirty="0">
                    <a:solidFill>
                      <a:schemeClr val="bg1"/>
                    </a:solidFill>
                  </a:rPr>
                  <a:t>1</a:t>
                </a:r>
                <a:r>
                  <a:rPr lang="en-US" sz="1800" baseline="30000" dirty="0">
                    <a:solidFill>
                      <a:schemeClr val="bg1"/>
                    </a:solidFill>
                  </a:rPr>
                  <a:t>st</a:t>
                </a:r>
                <a:r>
                  <a:rPr lang="en-US" sz="1800" dirty="0">
                    <a:solidFill>
                      <a:schemeClr val="bg1"/>
                    </a:solidFill>
                  </a:rPr>
                  <a:t>  half as the “</a:t>
                </a:r>
                <a:r>
                  <a:rPr lang="en-US" sz="1800" b="1" dirty="0">
                    <a:solidFill>
                      <a:schemeClr val="bg1"/>
                    </a:solidFill>
                  </a:rPr>
                  <a:t>sample</a:t>
                </a:r>
                <a:r>
                  <a:rPr lang="en-US" sz="1800" dirty="0">
                    <a:solidFill>
                      <a:schemeClr val="bg1"/>
                    </a:solidFill>
                  </a:rPr>
                  <a:t>”</a:t>
                </a:r>
              </a:p>
              <a:p>
                <a:pPr lvl="1"/>
                <a:r>
                  <a:rPr lang="en-US" sz="1800" dirty="0">
                    <a:solidFill>
                      <a:schemeClr val="bg1"/>
                    </a:solidFill>
                  </a:rPr>
                  <a:t>2</a:t>
                </a:r>
                <a:r>
                  <a:rPr lang="en-US" sz="1800" baseline="30000" dirty="0">
                    <a:solidFill>
                      <a:schemeClr val="bg1"/>
                    </a:solidFill>
                  </a:rPr>
                  <a:t>nd</a:t>
                </a:r>
                <a:r>
                  <a:rPr lang="en-US" sz="1800" dirty="0">
                    <a:solidFill>
                      <a:schemeClr val="bg1"/>
                    </a:solidFill>
                  </a:rPr>
                  <a:t> half as the “</a:t>
                </a:r>
                <a:r>
                  <a:rPr lang="en-US" sz="1800" b="1" dirty="0">
                    <a:solidFill>
                      <a:schemeClr val="bg1"/>
                    </a:solidFill>
                  </a:rPr>
                  <a:t>population</a:t>
                </a:r>
                <a:r>
                  <a:rPr lang="en-US" sz="1800" dirty="0">
                    <a:solidFill>
                      <a:schemeClr val="bg1"/>
                    </a:solidFill>
                  </a:rPr>
                  <a:t>”</a:t>
                </a:r>
                <a:br>
                  <a:rPr lang="en-US" sz="1800" dirty="0">
                    <a:solidFill>
                      <a:schemeClr val="bg1"/>
                    </a:solidFill>
                  </a:rPr>
                </a:br>
                <a:endParaRPr lang="en-US" sz="1800" dirty="0">
                  <a:solidFill>
                    <a:schemeClr val="bg1"/>
                  </a:solidFill>
                </a:endParaRPr>
              </a:p>
              <a:p>
                <a:r>
                  <a:rPr lang="en-US" sz="2000" dirty="0">
                    <a:solidFill>
                      <a:schemeClr val="bg1"/>
                    </a:solidFill>
                  </a:rPr>
                  <a:t>Goodness-of-fit</a:t>
                </a:r>
                <a:br>
                  <a:rPr lang="en-US" sz="1800" dirty="0">
                    <a:solidFill>
                      <a:schemeClr val="bg1"/>
                    </a:solidFill>
                  </a:rPr>
                </a:br>
                <a:r>
                  <a:rPr lang="en-US" sz="1800" dirty="0">
                    <a:solidFill>
                      <a:schemeClr val="bg1"/>
                    </a:solidFill>
                  </a:rPr>
                  <a:t>=</a:t>
                </a:r>
                <a14:m>
                  <m:oMath xmlns:m="http://schemas.openxmlformats.org/officeDocument/2006/math">
                    <m:r>
                      <a:rPr lang="en-US" sz="1800" b="1" i="0" smtClean="0">
                        <a:solidFill>
                          <a:schemeClr val="bg1"/>
                        </a:solidFill>
                        <a:latin typeface="Cambria Math" panose="02040503050406030204" pitchFamily="18" charset="0"/>
                      </a:rPr>
                      <m:t>−</m:t>
                    </m:r>
                    <m:sSub>
                      <m:sSubPr>
                        <m:ctrlPr>
                          <a:rPr lang="en-US" sz="1800" b="1" i="1" smtClean="0">
                            <a:solidFill>
                              <a:schemeClr val="bg1"/>
                            </a:solidFill>
                            <a:latin typeface="Cambria Math" panose="02040503050406030204" pitchFamily="18" charset="0"/>
                          </a:rPr>
                        </m:ctrlPr>
                      </m:sSubPr>
                      <m:e>
                        <m:r>
                          <a:rPr lang="el-GR" sz="1800" b="1" i="0" smtClean="0">
                            <a:solidFill>
                              <a:schemeClr val="bg1"/>
                            </a:solidFill>
                            <a:latin typeface="Cambria Math" panose="02040503050406030204" pitchFamily="18" charset="0"/>
                          </a:rPr>
                          <m:t>𝚫</m:t>
                        </m:r>
                      </m:e>
                      <m:sub>
                        <m:r>
                          <a:rPr lang="en-US" sz="1800" b="1" i="0" smtClean="0">
                            <a:solidFill>
                              <a:schemeClr val="bg1"/>
                            </a:solidFill>
                            <a:latin typeface="Cambria Math" panose="02040503050406030204" pitchFamily="18" charset="0"/>
                          </a:rPr>
                          <m:t>𝐨𝐛𝐬</m:t>
                        </m:r>
                      </m:sub>
                    </m:sSub>
                  </m:oMath>
                </a14:m>
                <a:br>
                  <a:rPr lang="en-US" sz="2000" dirty="0">
                    <a:solidFill>
                      <a:schemeClr val="bg1"/>
                    </a:solidFill>
                  </a:rPr>
                </a:br>
                <a:endParaRPr lang="en-US" sz="2000" dirty="0">
                  <a:solidFill>
                    <a:schemeClr val="bg1"/>
                  </a:solidFill>
                </a:endParaRPr>
              </a:p>
              <a:p>
                <a:r>
                  <a:rPr lang="en-US" sz="2000" dirty="0">
                    <a:solidFill>
                      <a:schemeClr val="bg1"/>
                    </a:solidFill>
                  </a:rPr>
                  <a:t>What constitutes a good fit?</a:t>
                </a:r>
              </a:p>
              <a:p>
                <a:pPr marL="0" indent="0">
                  <a:buNone/>
                </a:pPr>
                <a:endParaRPr lang="en-US" sz="1800" dirty="0">
                  <a:solidFill>
                    <a:schemeClr val="bg1"/>
                  </a:solidFill>
                </a:endParaRPr>
              </a:p>
              <a:p>
                <a:endParaRPr lang="en-US" sz="1800" dirty="0">
                  <a:solidFill>
                    <a:schemeClr val="bg1"/>
                  </a:solidFill>
                </a:endParaRPr>
              </a:p>
              <a:p>
                <a:pPr lvl="1"/>
                <a:endParaRPr lang="en-NL" sz="1400" dirty="0"/>
              </a:p>
            </p:txBody>
          </p:sp>
        </mc:Choice>
        <mc:Fallback xmlns="">
          <p:sp>
            <p:nvSpPr>
              <p:cNvPr id="155" name="Content Placeholder 2">
                <a:extLst>
                  <a:ext uri="{FF2B5EF4-FFF2-40B4-BE49-F238E27FC236}">
                    <a16:creationId xmlns:a16="http://schemas.microsoft.com/office/drawing/2014/main" id="{89EBCE31-D402-1266-8FA6-798157D15E97}"/>
                  </a:ext>
                </a:extLst>
              </p:cNvPr>
              <p:cNvSpPr>
                <a:spLocks noGrp="1" noRot="1" noChangeAspect="1" noMove="1" noResize="1" noEditPoints="1" noAdjustHandles="1" noChangeArrowheads="1" noChangeShapeType="1" noTextEdit="1"/>
              </p:cNvSpPr>
              <p:nvPr>
                <p:ph idx="1"/>
              </p:nvPr>
            </p:nvSpPr>
            <p:spPr>
              <a:xfrm>
                <a:off x="0" y="864342"/>
                <a:ext cx="2396231" cy="5993658"/>
              </a:xfrm>
              <a:blipFill>
                <a:blip r:embed="rId16"/>
                <a:stretch>
                  <a:fillRect l="-2290" r="-1018"/>
                </a:stretch>
              </a:blipFill>
            </p:spPr>
            <p:txBody>
              <a:bodyPr/>
              <a:lstStyle/>
              <a:p>
                <a:r>
                  <a:rPr lang="en-NL">
                    <a:noFill/>
                  </a:rPr>
                  <a:t> </a:t>
                </a:r>
              </a:p>
            </p:txBody>
          </p:sp>
        </mc:Fallback>
      </mc:AlternateContent>
    </p:spTree>
    <p:extLst>
      <p:ext uri="{BB962C8B-B14F-4D97-AF65-F5344CB8AC3E}">
        <p14:creationId xmlns:p14="http://schemas.microsoft.com/office/powerpoint/2010/main" val="2155803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297F-7759-3934-58D1-D4A8ED108745}"/>
              </a:ext>
            </a:extLst>
          </p:cNvPr>
          <p:cNvSpPr>
            <a:spLocks noGrp="1"/>
          </p:cNvSpPr>
          <p:nvPr>
            <p:ph type="title"/>
          </p:nvPr>
        </p:nvSpPr>
        <p:spPr/>
        <p:txBody>
          <a:bodyPr/>
          <a:lstStyle/>
          <a:p>
            <a:r>
              <a:rPr lang="en-US" dirty="0"/>
              <a:t>Results – Margins</a:t>
            </a:r>
          </a:p>
        </p:txBody>
      </p:sp>
      <p:sp>
        <p:nvSpPr>
          <p:cNvPr id="31" name="Content Placeholder 2">
            <a:extLst>
              <a:ext uri="{FF2B5EF4-FFF2-40B4-BE49-F238E27FC236}">
                <a16:creationId xmlns:a16="http://schemas.microsoft.com/office/drawing/2014/main" id="{6DD7800C-49A3-1EF0-5CA8-CF36BC0ED49C}"/>
              </a:ext>
            </a:extLst>
          </p:cNvPr>
          <p:cNvSpPr txBox="1">
            <a:spLocks/>
          </p:cNvSpPr>
          <p:nvPr/>
        </p:nvSpPr>
        <p:spPr>
          <a:xfrm>
            <a:off x="0" y="876065"/>
            <a:ext cx="2965938"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US" sz="2000" dirty="0">
                <a:solidFill>
                  <a:schemeClr val="bg1"/>
                </a:solidFill>
              </a:rPr>
            </a:br>
            <a:endParaRPr lang="en-US" sz="2000" dirty="0">
              <a:solidFill>
                <a:schemeClr val="bg1"/>
              </a:solidFill>
            </a:endParaRPr>
          </a:p>
          <a:p>
            <a:r>
              <a:rPr lang="en-US" sz="2000" dirty="0">
                <a:solidFill>
                  <a:schemeClr val="bg1"/>
                </a:solidFill>
              </a:rPr>
              <a:t>250,000 </a:t>
            </a:r>
            <a:br>
              <a:rPr lang="en-US" sz="2000" dirty="0">
                <a:solidFill>
                  <a:schemeClr val="bg1"/>
                </a:solidFill>
              </a:rPr>
            </a:br>
            <a:r>
              <a:rPr lang="en-US" sz="2000" dirty="0">
                <a:solidFill>
                  <a:schemeClr val="bg1"/>
                </a:solidFill>
              </a:rPr>
              <a:t>random splits</a:t>
            </a:r>
            <a:br>
              <a:rPr lang="en-US" sz="2000" dirty="0">
                <a:solidFill>
                  <a:schemeClr val="bg1"/>
                </a:solidFill>
              </a:rPr>
            </a:br>
            <a:endParaRPr lang="en-US" sz="1600" dirty="0">
              <a:solidFill>
                <a:schemeClr val="bg1"/>
              </a:solidFill>
            </a:endParaRPr>
          </a:p>
          <a:p>
            <a:pPr marL="0" indent="0">
              <a:buFont typeface="Arial" panose="020B0604020202020204" pitchFamily="34" charset="0"/>
              <a:buNone/>
            </a:pPr>
            <a:endParaRPr lang="en-US" sz="2000" dirty="0">
              <a:solidFill>
                <a:schemeClr val="bg1"/>
              </a:solidFill>
            </a:endParaRPr>
          </a:p>
          <a:p>
            <a:endParaRPr lang="en-US" sz="2000" dirty="0">
              <a:solidFill>
                <a:schemeClr val="bg1"/>
              </a:solidFill>
            </a:endParaRPr>
          </a:p>
          <a:p>
            <a:pPr lvl="1"/>
            <a:endParaRPr lang="en-NL" sz="2000" dirty="0"/>
          </a:p>
        </p:txBody>
      </p:sp>
      <p:pic>
        <p:nvPicPr>
          <p:cNvPr id="32" name="Content Placeholder 5">
            <a:extLst>
              <a:ext uri="{FF2B5EF4-FFF2-40B4-BE49-F238E27FC236}">
                <a16:creationId xmlns:a16="http://schemas.microsoft.com/office/drawing/2014/main" id="{DABB2A78-D8B0-AFCF-2F75-17F0358219BF}"/>
              </a:ext>
            </a:extLst>
          </p:cNvPr>
          <p:cNvPicPr>
            <a:picLocks noGrp="1" noChangeAspect="1"/>
          </p:cNvPicPr>
          <p:nvPr>
            <p:ph idx="1"/>
          </p:nvPr>
        </p:nvPicPr>
        <p:blipFill>
          <a:blip r:embed="rId3">
            <a:alphaModFix/>
            <a:extLst>
              <a:ext uri="{28A0092B-C50C-407E-A947-70E740481C1C}">
                <a14:useLocalDpi xmlns:a14="http://schemas.microsoft.com/office/drawing/2010/main" val="0"/>
              </a:ext>
            </a:extLst>
          </a:blip>
          <a:stretch>
            <a:fillRect/>
          </a:stretch>
        </p:blipFill>
        <p:spPr>
          <a:xfrm>
            <a:off x="3211775" y="876296"/>
            <a:ext cx="4209761" cy="5982743"/>
          </a:xfrm>
        </p:spPr>
      </p:pic>
    </p:spTree>
    <p:extLst>
      <p:ext uri="{BB962C8B-B14F-4D97-AF65-F5344CB8AC3E}">
        <p14:creationId xmlns:p14="http://schemas.microsoft.com/office/powerpoint/2010/main" val="1808626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 name="Content Placeholder 2">
                <a:extLst>
                  <a:ext uri="{FF2B5EF4-FFF2-40B4-BE49-F238E27FC236}">
                    <a16:creationId xmlns:a16="http://schemas.microsoft.com/office/drawing/2014/main" id="{932EC337-8E5D-84E6-28B6-67ADF9EA3573}"/>
                  </a:ext>
                </a:extLst>
              </p:cNvPr>
              <p:cNvSpPr txBox="1">
                <a:spLocks/>
              </p:cNvSpPr>
              <p:nvPr/>
            </p:nvSpPr>
            <p:spPr>
              <a:xfrm>
                <a:off x="2" y="876065"/>
                <a:ext cx="2965936"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US" sz="2000" dirty="0">
                    <a:solidFill>
                      <a:schemeClr val="bg1"/>
                    </a:solidFill>
                  </a:rPr>
                </a:br>
                <a:endParaRPr lang="en-US" sz="2000" dirty="0">
                  <a:solidFill>
                    <a:schemeClr val="bg1"/>
                  </a:solidFill>
                </a:endParaRPr>
              </a:p>
              <a:p>
                <a:r>
                  <a:rPr lang="en-US" sz="2000" dirty="0">
                    <a:solidFill>
                      <a:schemeClr val="bg1"/>
                    </a:solidFill>
                  </a:rPr>
                  <a:t>250,000 </a:t>
                </a:r>
                <a:br>
                  <a:rPr lang="en-US" sz="2000" dirty="0">
                    <a:solidFill>
                      <a:schemeClr val="bg1"/>
                    </a:solidFill>
                  </a:rPr>
                </a:br>
                <a:r>
                  <a:rPr lang="en-US" sz="2000" dirty="0">
                    <a:solidFill>
                      <a:schemeClr val="bg1"/>
                    </a:solidFill>
                  </a:rPr>
                  <a:t>random splits</a:t>
                </a:r>
                <a:br>
                  <a:rPr lang="en-US" sz="2000" dirty="0">
                    <a:solidFill>
                      <a:schemeClr val="bg1"/>
                    </a:solidFill>
                  </a:rPr>
                </a:br>
                <a:endParaRPr lang="en-US" sz="2000" dirty="0">
                  <a:solidFill>
                    <a:schemeClr val="bg1"/>
                  </a:solidFill>
                </a:endParaRPr>
              </a:p>
              <a:p>
                <a:r>
                  <a:rPr lang="en-US" sz="2000" dirty="0">
                    <a:solidFill>
                      <a:schemeClr val="bg1"/>
                    </a:solidFill>
                  </a:rPr>
                  <a:t>GoF = </a:t>
                </a:r>
                <a14:m>
                  <m:oMath xmlns:m="http://schemas.openxmlformats.org/officeDocument/2006/math">
                    <m:r>
                      <a:rPr lang="en-US" sz="2000" b="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l-GR" sz="2000" b="1" i="0" smtClean="0">
                                <a:solidFill>
                                  <a:schemeClr val="bg1"/>
                                </a:solidFill>
                                <a:latin typeface="Cambria Math" panose="02040503050406030204" pitchFamily="18" charset="0"/>
                              </a:rPr>
                              <m:t>𝚫</m:t>
                            </m:r>
                          </m:e>
                          <m:sub>
                            <m:r>
                              <a:rPr lang="en-US" sz="2000" b="1" i="0" smtClean="0">
                                <a:solidFill>
                                  <a:schemeClr val="bg1"/>
                                </a:solidFill>
                                <a:latin typeface="Cambria Math" panose="02040503050406030204" pitchFamily="18" charset="0"/>
                              </a:rPr>
                              <m:t>𝐨</m:t>
                            </m:r>
                            <m:r>
                              <a:rPr lang="en-US" sz="2000" b="1" i="1" smtClean="0">
                                <a:solidFill>
                                  <a:schemeClr val="bg1"/>
                                </a:solidFill>
                                <a:latin typeface="Cambria Math" panose="02040503050406030204" pitchFamily="18" charset="0"/>
                              </a:rPr>
                              <m:t>𝒃𝒔</m:t>
                            </m:r>
                          </m:sub>
                        </m:sSub>
                        <m:r>
                          <a:rPr lang="en-US" sz="2000" b="1" i="0" smtClean="0">
                            <a:solidFill>
                              <a:schemeClr val="bg1"/>
                            </a:solidFill>
                            <a:latin typeface="Cambria Math" panose="02040503050406030204" pitchFamily="18" charset="0"/>
                          </a:rPr>
                          <m:t>−</m:t>
                        </m:r>
                        <m:sSub>
                          <m:sSubPr>
                            <m:ctrlPr>
                              <a:rPr lang="en-US" sz="2000" b="1" i="1" smtClean="0">
                                <a:solidFill>
                                  <a:schemeClr val="bg1"/>
                                </a:solidFill>
                                <a:latin typeface="Cambria Math" panose="02040503050406030204" pitchFamily="18" charset="0"/>
                              </a:rPr>
                            </m:ctrlPr>
                          </m:sSubPr>
                          <m:e>
                            <m:r>
                              <a:rPr lang="el-GR" sz="2000" b="1" i="0" smtClean="0">
                                <a:solidFill>
                                  <a:schemeClr val="bg1"/>
                                </a:solidFill>
                                <a:latin typeface="Cambria Math" panose="02040503050406030204" pitchFamily="18" charset="0"/>
                              </a:rPr>
                              <m:t>𝚫</m:t>
                            </m:r>
                          </m:e>
                          <m:sub>
                            <m:r>
                              <a:rPr lang="en-US" sz="2000" b="1" i="0" smtClean="0">
                                <a:solidFill>
                                  <a:schemeClr val="bg1"/>
                                </a:solidFill>
                                <a:latin typeface="Cambria Math" panose="02040503050406030204" pitchFamily="18" charset="0"/>
                              </a:rPr>
                              <m:t>𝐞𝐱𝐩</m:t>
                            </m:r>
                          </m:sub>
                        </m:sSub>
                      </m:num>
                      <m:den>
                        <m:sSub>
                          <m:sSubPr>
                            <m:ctrlPr>
                              <a:rPr lang="el-GR" sz="2000" b="1" i="1" smtClean="0">
                                <a:solidFill>
                                  <a:schemeClr val="bg1"/>
                                </a:solidFill>
                                <a:latin typeface="Cambria Math" panose="02040503050406030204" pitchFamily="18" charset="0"/>
                              </a:rPr>
                            </m:ctrlPr>
                          </m:sSubPr>
                          <m:e>
                            <m:r>
                              <a:rPr lang="el-GR" sz="2000" b="1" i="0" smtClean="0">
                                <a:solidFill>
                                  <a:schemeClr val="bg1"/>
                                </a:solidFill>
                                <a:latin typeface="Cambria Math" panose="02040503050406030204" pitchFamily="18" charset="0"/>
                              </a:rPr>
                              <m:t>𝚫</m:t>
                            </m:r>
                          </m:e>
                          <m:sub>
                            <m:r>
                              <a:rPr lang="en-US" sz="2000" b="1" i="1" smtClean="0">
                                <a:solidFill>
                                  <a:schemeClr val="bg1"/>
                                </a:solidFill>
                                <a:latin typeface="Cambria Math" panose="02040503050406030204" pitchFamily="18" charset="0"/>
                              </a:rPr>
                              <m:t>𝒆𝒙𝒑</m:t>
                            </m:r>
                          </m:sub>
                        </m:sSub>
                      </m:den>
                    </m:f>
                  </m:oMath>
                </a14:m>
                <a:endParaRPr lang="en-US" sz="2000" dirty="0">
                  <a:solidFill>
                    <a:schemeClr val="bg1"/>
                  </a:solidFill>
                </a:endParaRPr>
              </a:p>
              <a:p>
                <a:pPr marL="0" indent="0">
                  <a:buNone/>
                </a:pPr>
                <a:endParaRPr lang="en-US" sz="2000" dirty="0">
                  <a:solidFill>
                    <a:schemeClr val="bg1"/>
                  </a:solidFill>
                </a:endParaRPr>
              </a:p>
              <a:p>
                <a:endParaRPr lang="en-US" sz="2000" dirty="0">
                  <a:solidFill>
                    <a:schemeClr val="bg1"/>
                  </a:solidFill>
                </a:endParaRPr>
              </a:p>
              <a:p>
                <a:pPr lvl="1"/>
                <a:endParaRPr lang="en-NL" sz="2000" dirty="0"/>
              </a:p>
            </p:txBody>
          </p:sp>
        </mc:Choice>
        <mc:Fallback xmlns="">
          <p:sp>
            <p:nvSpPr>
              <p:cNvPr id="27" name="Content Placeholder 2">
                <a:extLst>
                  <a:ext uri="{FF2B5EF4-FFF2-40B4-BE49-F238E27FC236}">
                    <a16:creationId xmlns:a16="http://schemas.microsoft.com/office/drawing/2014/main" id="{932EC337-8E5D-84E6-28B6-67ADF9EA3573}"/>
                  </a:ext>
                </a:extLst>
              </p:cNvPr>
              <p:cNvSpPr txBox="1">
                <a:spLocks noRot="1" noChangeAspect="1" noMove="1" noResize="1" noEditPoints="1" noAdjustHandles="1" noChangeArrowheads="1" noChangeShapeType="1" noTextEdit="1"/>
              </p:cNvSpPr>
              <p:nvPr/>
            </p:nvSpPr>
            <p:spPr>
              <a:xfrm>
                <a:off x="2" y="876065"/>
                <a:ext cx="2965936" cy="5993658"/>
              </a:xfrm>
              <a:prstGeom prst="rect">
                <a:avLst/>
              </a:prstGeom>
              <a:blipFill>
                <a:blip r:embed="rId3"/>
                <a:stretch>
                  <a:fillRect l="-1848"/>
                </a:stretch>
              </a:blipFill>
            </p:spPr>
            <p:txBody>
              <a:bodyPr/>
              <a:lstStyle/>
              <a:p>
                <a:r>
                  <a:rPr lang="en-NL">
                    <a:noFill/>
                  </a:rPr>
                  <a:t> </a:t>
                </a:r>
              </a:p>
            </p:txBody>
          </p:sp>
        </mc:Fallback>
      </mc:AlternateContent>
      <p:sp>
        <p:nvSpPr>
          <p:cNvPr id="2" name="Title 1">
            <a:extLst>
              <a:ext uri="{FF2B5EF4-FFF2-40B4-BE49-F238E27FC236}">
                <a16:creationId xmlns:a16="http://schemas.microsoft.com/office/drawing/2014/main" id="{EDD7297F-7759-3934-58D1-D4A8ED108745}"/>
              </a:ext>
            </a:extLst>
          </p:cNvPr>
          <p:cNvSpPr>
            <a:spLocks noGrp="1"/>
          </p:cNvSpPr>
          <p:nvPr>
            <p:ph type="title"/>
          </p:nvPr>
        </p:nvSpPr>
        <p:spPr/>
        <p:txBody>
          <a:bodyPr/>
          <a:lstStyle/>
          <a:p>
            <a:r>
              <a:rPr lang="en-US" dirty="0"/>
              <a:t>Results – Margins</a:t>
            </a:r>
          </a:p>
        </p:txBody>
      </p:sp>
      <p:pic>
        <p:nvPicPr>
          <p:cNvPr id="6" name="Content Placeholder 5">
            <a:extLst>
              <a:ext uri="{FF2B5EF4-FFF2-40B4-BE49-F238E27FC236}">
                <a16:creationId xmlns:a16="http://schemas.microsoft.com/office/drawing/2014/main" id="{5CAD9C50-26EE-EC96-8CAE-26DFA2C8DD3F}"/>
              </a:ext>
            </a:extLst>
          </p:cNvPr>
          <p:cNvPicPr>
            <a:picLocks noGrp="1" noChangeAspect="1"/>
          </p:cNvPicPr>
          <p:nvPr>
            <p:ph idx="1"/>
          </p:nvPr>
        </p:nvPicPr>
        <p:blipFill>
          <a:blip r:embed="rId4">
            <a:alphaModFix/>
            <a:extLst>
              <a:ext uri="{28A0092B-C50C-407E-A947-70E740481C1C}">
                <a14:useLocalDpi xmlns:a14="http://schemas.microsoft.com/office/drawing/2010/main" val="0"/>
              </a:ext>
            </a:extLst>
          </a:blip>
          <a:stretch>
            <a:fillRect/>
          </a:stretch>
        </p:blipFill>
        <p:spPr>
          <a:xfrm>
            <a:off x="3211775" y="876296"/>
            <a:ext cx="4209761" cy="5982743"/>
          </a:xfrm>
        </p:spPr>
      </p:pic>
      <p:pic>
        <p:nvPicPr>
          <p:cNvPr id="8" name="Picture 7">
            <a:extLst>
              <a:ext uri="{FF2B5EF4-FFF2-40B4-BE49-F238E27FC236}">
                <a16:creationId xmlns:a16="http://schemas.microsoft.com/office/drawing/2014/main" id="{3D52B2AB-B90E-B737-F2BC-08304BC2EF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5675" y="876298"/>
            <a:ext cx="4209760" cy="5982741"/>
          </a:xfrm>
          <a:prstGeom prst="rect">
            <a:avLst/>
          </a:prstGeom>
        </p:spPr>
      </p:pic>
      <p:sp>
        <p:nvSpPr>
          <p:cNvPr id="24" name="Rectangle 23">
            <a:extLst>
              <a:ext uri="{FF2B5EF4-FFF2-40B4-BE49-F238E27FC236}">
                <a16:creationId xmlns:a16="http://schemas.microsoft.com/office/drawing/2014/main" id="{1029D430-764B-07FC-7A15-3A53EA89BEDB}"/>
              </a:ext>
            </a:extLst>
          </p:cNvPr>
          <p:cNvSpPr/>
          <p:nvPr/>
        </p:nvSpPr>
        <p:spPr>
          <a:xfrm>
            <a:off x="247134" y="2261286"/>
            <a:ext cx="2087312" cy="876298"/>
          </a:xfrm>
          <a:prstGeom prst="rect">
            <a:avLst/>
          </a:prstGeom>
          <a:noFill/>
          <a:ln w="57150">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996ED26-BEF2-AE6A-1D54-22CBF41CBE4A}"/>
              </a:ext>
            </a:extLst>
          </p:cNvPr>
          <p:cNvSpPr/>
          <p:nvPr/>
        </p:nvSpPr>
        <p:spPr>
          <a:xfrm>
            <a:off x="9763897" y="6413500"/>
            <a:ext cx="1031104" cy="380999"/>
          </a:xfrm>
          <a:prstGeom prst="rect">
            <a:avLst/>
          </a:prstGeom>
          <a:noFill/>
          <a:ln w="57150">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15904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5">
            <a:extLst>
              <a:ext uri="{FF2B5EF4-FFF2-40B4-BE49-F238E27FC236}">
                <a16:creationId xmlns:a16="http://schemas.microsoft.com/office/drawing/2014/main" id="{5A1C069E-9438-EDAA-F646-2189736EC044}"/>
              </a:ext>
            </a:extLst>
          </p:cNvPr>
          <p:cNvPicPr>
            <a:picLocks noGrp="1" noChangeAspect="1"/>
          </p:cNvPicPr>
          <p:nvPr>
            <p:ph idx="1"/>
          </p:nvPr>
        </p:nvPicPr>
        <p:blipFill>
          <a:blip r:embed="rId3">
            <a:alphaModFix/>
            <a:extLst>
              <a:ext uri="{28A0092B-C50C-407E-A947-70E740481C1C}">
                <a14:useLocalDpi xmlns:a14="http://schemas.microsoft.com/office/drawing/2010/main" val="0"/>
              </a:ext>
            </a:extLst>
          </a:blip>
          <a:stretch>
            <a:fillRect/>
          </a:stretch>
        </p:blipFill>
        <p:spPr>
          <a:xfrm>
            <a:off x="3211775" y="876296"/>
            <a:ext cx="4209761" cy="5982743"/>
          </a:xfrm>
        </p:spPr>
      </p:pic>
      <p:pic>
        <p:nvPicPr>
          <p:cNvPr id="20" name="Picture 19">
            <a:extLst>
              <a:ext uri="{FF2B5EF4-FFF2-40B4-BE49-F238E27FC236}">
                <a16:creationId xmlns:a16="http://schemas.microsoft.com/office/drawing/2014/main" id="{E12F9C61-53D2-39BD-3A26-3BBB359102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5675" y="876298"/>
            <a:ext cx="4209760" cy="5982741"/>
          </a:xfrm>
          <a:prstGeom prst="rect">
            <a:avLst/>
          </a:prstGeom>
        </p:spPr>
      </p:pic>
      <p:sp>
        <p:nvSpPr>
          <p:cNvPr id="2" name="Title 1">
            <a:extLst>
              <a:ext uri="{FF2B5EF4-FFF2-40B4-BE49-F238E27FC236}">
                <a16:creationId xmlns:a16="http://schemas.microsoft.com/office/drawing/2014/main" id="{EDD7297F-7759-3934-58D1-D4A8ED108745}"/>
              </a:ext>
            </a:extLst>
          </p:cNvPr>
          <p:cNvSpPr>
            <a:spLocks noGrp="1"/>
          </p:cNvSpPr>
          <p:nvPr>
            <p:ph type="title"/>
          </p:nvPr>
        </p:nvSpPr>
        <p:spPr/>
        <p:txBody>
          <a:bodyPr/>
          <a:lstStyle/>
          <a:p>
            <a:r>
              <a:rPr lang="en-US" dirty="0"/>
              <a:t>Results – Margins</a:t>
            </a:r>
          </a:p>
        </p:txBody>
      </p:sp>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DD8E1955-E674-6B2D-7F34-E983CB839262}"/>
                  </a:ext>
                </a:extLst>
              </p14:cNvPr>
              <p14:cNvContentPartPr/>
              <p14:nvPr/>
            </p14:nvContentPartPr>
            <p14:xfrm>
              <a:off x="9642554" y="1057020"/>
              <a:ext cx="223560" cy="5040"/>
            </p14:xfrm>
          </p:contentPart>
        </mc:Choice>
        <mc:Fallback xmlns="">
          <p:pic>
            <p:nvPicPr>
              <p:cNvPr id="12" name="Ink 11">
                <a:extLst>
                  <a:ext uri="{FF2B5EF4-FFF2-40B4-BE49-F238E27FC236}">
                    <a16:creationId xmlns:a16="http://schemas.microsoft.com/office/drawing/2014/main" id="{DD8E1955-E674-6B2D-7F34-E983CB839262}"/>
                  </a:ext>
                </a:extLst>
              </p:cNvPr>
              <p:cNvPicPr/>
              <p:nvPr/>
            </p:nvPicPr>
            <p:blipFill>
              <a:blip r:embed="rId6"/>
              <a:stretch>
                <a:fillRect/>
              </a:stretch>
            </p:blipFill>
            <p:spPr>
              <a:xfrm>
                <a:off x="9588554" y="949380"/>
                <a:ext cx="3312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B7F8AE8B-91BD-1093-152E-F70651A8CCE2}"/>
                  </a:ext>
                </a:extLst>
              </p14:cNvPr>
              <p14:cNvContentPartPr/>
              <p14:nvPr/>
            </p14:nvContentPartPr>
            <p14:xfrm>
              <a:off x="8950031" y="4233840"/>
              <a:ext cx="271440" cy="5040"/>
            </p14:xfrm>
          </p:contentPart>
        </mc:Choice>
        <mc:Fallback xmlns="">
          <p:pic>
            <p:nvPicPr>
              <p:cNvPr id="14" name="Ink 13">
                <a:extLst>
                  <a:ext uri="{FF2B5EF4-FFF2-40B4-BE49-F238E27FC236}">
                    <a16:creationId xmlns:a16="http://schemas.microsoft.com/office/drawing/2014/main" id="{B7F8AE8B-91BD-1093-152E-F70651A8CCE2}"/>
                  </a:ext>
                </a:extLst>
              </p:cNvPr>
              <p:cNvPicPr/>
              <p:nvPr/>
            </p:nvPicPr>
            <p:blipFill>
              <a:blip r:embed="rId8"/>
              <a:stretch>
                <a:fillRect/>
              </a:stretch>
            </p:blipFill>
            <p:spPr>
              <a:xfrm>
                <a:off x="8896031" y="4125840"/>
                <a:ext cx="3790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15B10277-7A4F-E26C-6759-DF87445367C6}"/>
                  </a:ext>
                </a:extLst>
              </p14:cNvPr>
              <p14:cNvContentPartPr/>
              <p14:nvPr/>
            </p14:nvContentPartPr>
            <p14:xfrm>
              <a:off x="9423314" y="5229060"/>
              <a:ext cx="266760" cy="10080"/>
            </p14:xfrm>
          </p:contentPart>
        </mc:Choice>
        <mc:Fallback xmlns="">
          <p:pic>
            <p:nvPicPr>
              <p:cNvPr id="18" name="Ink 17">
                <a:extLst>
                  <a:ext uri="{FF2B5EF4-FFF2-40B4-BE49-F238E27FC236}">
                    <a16:creationId xmlns:a16="http://schemas.microsoft.com/office/drawing/2014/main" id="{15B10277-7A4F-E26C-6759-DF87445367C6}"/>
                  </a:ext>
                </a:extLst>
              </p:cNvPr>
              <p:cNvPicPr/>
              <p:nvPr/>
            </p:nvPicPr>
            <p:blipFill>
              <a:blip r:embed="rId10"/>
              <a:stretch>
                <a:fillRect/>
              </a:stretch>
            </p:blipFill>
            <p:spPr>
              <a:xfrm>
                <a:off x="9369674" y="5121420"/>
                <a:ext cx="374400" cy="225720"/>
              </a:xfrm>
              <a:prstGeom prst="rect">
                <a:avLst/>
              </a:prstGeom>
            </p:spPr>
          </p:pic>
        </mc:Fallback>
      </mc:AlternateContent>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230C4DB4-A9D8-1443-210F-22081369E021}"/>
                  </a:ext>
                </a:extLst>
              </p:cNvPr>
              <p:cNvSpPr txBox="1">
                <a:spLocks/>
              </p:cNvSpPr>
              <p:nvPr/>
            </p:nvSpPr>
            <p:spPr>
              <a:xfrm>
                <a:off x="2" y="876065"/>
                <a:ext cx="2965936"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US" sz="2000" dirty="0">
                    <a:solidFill>
                      <a:schemeClr val="bg1"/>
                    </a:solidFill>
                  </a:rPr>
                </a:br>
                <a:endParaRPr lang="en-US" sz="2000" dirty="0">
                  <a:solidFill>
                    <a:schemeClr val="bg1"/>
                  </a:solidFill>
                </a:endParaRPr>
              </a:p>
              <a:p>
                <a:r>
                  <a:rPr lang="en-US" sz="2000" dirty="0">
                    <a:solidFill>
                      <a:schemeClr val="bg1"/>
                    </a:solidFill>
                  </a:rPr>
                  <a:t>250,000 </a:t>
                </a:r>
                <a:br>
                  <a:rPr lang="en-US" sz="2000" dirty="0">
                    <a:solidFill>
                      <a:schemeClr val="bg1"/>
                    </a:solidFill>
                  </a:rPr>
                </a:br>
                <a:r>
                  <a:rPr lang="en-US" sz="2000" dirty="0">
                    <a:solidFill>
                      <a:schemeClr val="bg1"/>
                    </a:solidFill>
                  </a:rPr>
                  <a:t>random splits</a:t>
                </a:r>
                <a:br>
                  <a:rPr lang="en-US" sz="2000" dirty="0">
                    <a:solidFill>
                      <a:schemeClr val="bg1"/>
                    </a:solidFill>
                  </a:rPr>
                </a:br>
                <a:endParaRPr lang="en-US" sz="2000" dirty="0">
                  <a:solidFill>
                    <a:schemeClr val="bg1"/>
                  </a:solidFill>
                </a:endParaRPr>
              </a:p>
              <a:p>
                <a:r>
                  <a:rPr lang="en-US" sz="2000" dirty="0">
                    <a:solidFill>
                      <a:schemeClr val="bg1"/>
                    </a:solidFill>
                  </a:rPr>
                  <a:t>GoF = </a:t>
                </a:r>
                <a14:m>
                  <m:oMath xmlns:m="http://schemas.openxmlformats.org/officeDocument/2006/math">
                    <m:r>
                      <a:rPr lang="en-US" sz="2000" b="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l-GR" sz="2000" b="1" i="0" smtClean="0">
                                <a:solidFill>
                                  <a:schemeClr val="bg1"/>
                                </a:solidFill>
                                <a:latin typeface="Cambria Math" panose="02040503050406030204" pitchFamily="18" charset="0"/>
                              </a:rPr>
                              <m:t>𝚫</m:t>
                            </m:r>
                          </m:e>
                          <m:sub>
                            <m:r>
                              <a:rPr lang="en-US" sz="2000" b="1" i="0" smtClean="0">
                                <a:solidFill>
                                  <a:schemeClr val="bg1"/>
                                </a:solidFill>
                                <a:latin typeface="Cambria Math" panose="02040503050406030204" pitchFamily="18" charset="0"/>
                              </a:rPr>
                              <m:t>𝐨</m:t>
                            </m:r>
                            <m:r>
                              <a:rPr lang="en-US" sz="2000" b="1" i="1" smtClean="0">
                                <a:solidFill>
                                  <a:schemeClr val="bg1"/>
                                </a:solidFill>
                                <a:latin typeface="Cambria Math" panose="02040503050406030204" pitchFamily="18" charset="0"/>
                              </a:rPr>
                              <m:t>𝒃𝒔</m:t>
                            </m:r>
                          </m:sub>
                        </m:sSub>
                        <m:r>
                          <a:rPr lang="en-US" sz="2000" b="1" i="0" smtClean="0">
                            <a:solidFill>
                              <a:schemeClr val="bg1"/>
                            </a:solidFill>
                            <a:latin typeface="Cambria Math" panose="02040503050406030204" pitchFamily="18" charset="0"/>
                          </a:rPr>
                          <m:t>−</m:t>
                        </m:r>
                        <m:sSub>
                          <m:sSubPr>
                            <m:ctrlPr>
                              <a:rPr lang="en-US" sz="2000" b="1" i="1" smtClean="0">
                                <a:solidFill>
                                  <a:schemeClr val="bg1"/>
                                </a:solidFill>
                                <a:latin typeface="Cambria Math" panose="02040503050406030204" pitchFamily="18" charset="0"/>
                              </a:rPr>
                            </m:ctrlPr>
                          </m:sSubPr>
                          <m:e>
                            <m:r>
                              <a:rPr lang="el-GR" sz="2000" b="1" i="0" smtClean="0">
                                <a:solidFill>
                                  <a:schemeClr val="bg1"/>
                                </a:solidFill>
                                <a:latin typeface="Cambria Math" panose="02040503050406030204" pitchFamily="18" charset="0"/>
                              </a:rPr>
                              <m:t>𝚫</m:t>
                            </m:r>
                          </m:e>
                          <m:sub>
                            <m:r>
                              <a:rPr lang="en-US" sz="2000" b="1" i="0" smtClean="0">
                                <a:solidFill>
                                  <a:schemeClr val="bg1"/>
                                </a:solidFill>
                                <a:latin typeface="Cambria Math" panose="02040503050406030204" pitchFamily="18" charset="0"/>
                              </a:rPr>
                              <m:t>𝐞𝐱𝐩</m:t>
                            </m:r>
                          </m:sub>
                        </m:sSub>
                      </m:num>
                      <m:den>
                        <m:sSub>
                          <m:sSubPr>
                            <m:ctrlPr>
                              <a:rPr lang="el-GR" sz="2000" b="1" i="1" smtClean="0">
                                <a:solidFill>
                                  <a:schemeClr val="bg1"/>
                                </a:solidFill>
                                <a:latin typeface="Cambria Math" panose="02040503050406030204" pitchFamily="18" charset="0"/>
                              </a:rPr>
                            </m:ctrlPr>
                          </m:sSubPr>
                          <m:e>
                            <m:r>
                              <a:rPr lang="el-GR" sz="2000" b="1" i="0" smtClean="0">
                                <a:solidFill>
                                  <a:schemeClr val="bg1"/>
                                </a:solidFill>
                                <a:latin typeface="Cambria Math" panose="02040503050406030204" pitchFamily="18" charset="0"/>
                              </a:rPr>
                              <m:t>𝚫</m:t>
                            </m:r>
                          </m:e>
                          <m:sub>
                            <m:r>
                              <a:rPr lang="en-US" sz="2000" b="1" i="1" smtClean="0">
                                <a:solidFill>
                                  <a:schemeClr val="bg1"/>
                                </a:solidFill>
                                <a:latin typeface="Cambria Math" panose="02040503050406030204" pitchFamily="18" charset="0"/>
                              </a:rPr>
                              <m:t>𝒆𝒙𝒑</m:t>
                            </m:r>
                          </m:sub>
                        </m:sSub>
                      </m:den>
                    </m:f>
                  </m:oMath>
                </a14:m>
                <a:endParaRPr lang="en-US" sz="2000" dirty="0">
                  <a:solidFill>
                    <a:schemeClr val="bg1"/>
                  </a:solidFill>
                </a:endParaRPr>
              </a:p>
              <a:p>
                <a:pPr marL="0" indent="0">
                  <a:buNone/>
                </a:pPr>
                <a:endParaRPr lang="en-US" sz="2000" dirty="0">
                  <a:solidFill>
                    <a:schemeClr val="bg1"/>
                  </a:solidFill>
                </a:endParaRPr>
              </a:p>
              <a:p>
                <a:r>
                  <a:rPr lang="en-US" sz="2000" dirty="0">
                    <a:solidFill>
                      <a:schemeClr val="bg1"/>
                    </a:solidFill>
                  </a:rPr>
                  <a:t>Findings:</a:t>
                </a:r>
              </a:p>
              <a:p>
                <a:pPr marL="800100" lvl="1" indent="-342900">
                  <a:buFont typeface="+mj-lt"/>
                  <a:buAutoNum type="arabicPeriod"/>
                </a:pPr>
                <a:r>
                  <a:rPr lang="en-US" sz="1600" dirty="0">
                    <a:solidFill>
                      <a:schemeClr val="bg1"/>
                    </a:solidFill>
                  </a:rPr>
                  <a:t>Margins fit the data </a:t>
                </a:r>
                <a:r>
                  <a:rPr lang="en-US" sz="1600" b="1" dirty="0">
                    <a:solidFill>
                      <a:schemeClr val="bg1"/>
                    </a:solidFill>
                  </a:rPr>
                  <a:t>moderately</a:t>
                </a:r>
                <a:r>
                  <a:rPr lang="en-US" sz="1600" dirty="0">
                    <a:solidFill>
                      <a:schemeClr val="bg1"/>
                    </a:solidFill>
                  </a:rPr>
                  <a:t> </a:t>
                </a:r>
                <a:r>
                  <a:rPr lang="en-US" sz="1600" b="1" dirty="0">
                    <a:solidFill>
                      <a:schemeClr val="bg1"/>
                    </a:solidFill>
                  </a:rPr>
                  <a:t>well</a:t>
                </a:r>
              </a:p>
              <a:p>
                <a:pPr marL="800100" lvl="1" indent="-342900">
                  <a:buFont typeface="+mj-lt"/>
                  <a:buAutoNum type="arabicPeriod"/>
                </a:pPr>
                <a:r>
                  <a:rPr lang="en-US" sz="1600" dirty="0">
                    <a:solidFill>
                      <a:schemeClr val="bg1"/>
                    </a:solidFill>
                  </a:rPr>
                  <a:t>Beta KS is an outlier</a:t>
                </a:r>
              </a:p>
              <a:p>
                <a:pPr marL="457200" indent="-457200">
                  <a:buFont typeface="+mj-lt"/>
                  <a:buAutoNum type="arabicPeriod"/>
                </a:pPr>
                <a:endParaRPr lang="en-US" sz="2000" dirty="0">
                  <a:solidFill>
                    <a:schemeClr val="bg1"/>
                  </a:solidFill>
                </a:endParaRPr>
              </a:p>
              <a:p>
                <a:endParaRPr lang="en-US" sz="2000" dirty="0">
                  <a:solidFill>
                    <a:schemeClr val="bg1"/>
                  </a:solidFill>
                </a:endParaRPr>
              </a:p>
              <a:p>
                <a:pPr lvl="1"/>
                <a:endParaRPr lang="en-NL" sz="2000" dirty="0"/>
              </a:p>
            </p:txBody>
          </p:sp>
        </mc:Choice>
        <mc:Fallback xmlns="">
          <p:sp>
            <p:nvSpPr>
              <p:cNvPr id="17" name="Content Placeholder 2">
                <a:extLst>
                  <a:ext uri="{FF2B5EF4-FFF2-40B4-BE49-F238E27FC236}">
                    <a16:creationId xmlns:a16="http://schemas.microsoft.com/office/drawing/2014/main" id="{230C4DB4-A9D8-1443-210F-22081369E021}"/>
                  </a:ext>
                </a:extLst>
              </p:cNvPr>
              <p:cNvSpPr txBox="1">
                <a:spLocks noRot="1" noChangeAspect="1" noMove="1" noResize="1" noEditPoints="1" noAdjustHandles="1" noChangeArrowheads="1" noChangeShapeType="1" noTextEdit="1"/>
              </p:cNvSpPr>
              <p:nvPr/>
            </p:nvSpPr>
            <p:spPr>
              <a:xfrm>
                <a:off x="2" y="876065"/>
                <a:ext cx="2965936" cy="5993658"/>
              </a:xfrm>
              <a:prstGeom prst="rect">
                <a:avLst/>
              </a:prstGeom>
              <a:blipFill>
                <a:blip r:embed="rId11"/>
                <a:stretch>
                  <a:fillRect l="-1848"/>
                </a:stretch>
              </a:blipFill>
            </p:spPr>
            <p:txBody>
              <a:bodyPr/>
              <a:lstStyle/>
              <a:p>
                <a:r>
                  <a:rPr lang="en-NL">
                    <a:noFill/>
                  </a:rPr>
                  <a:t> </a:t>
                </a:r>
              </a:p>
            </p:txBody>
          </p:sp>
        </mc:Fallback>
      </mc:AlternateContent>
    </p:spTree>
    <p:extLst>
      <p:ext uri="{BB962C8B-B14F-4D97-AF65-F5344CB8AC3E}">
        <p14:creationId xmlns:p14="http://schemas.microsoft.com/office/powerpoint/2010/main" val="145130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6603F2-EFCD-09B7-599D-C1A90809CF47}"/>
              </a:ext>
            </a:extLst>
          </p:cNvPr>
          <p:cNvSpPr>
            <a:spLocks noGrp="1"/>
          </p:cNvSpPr>
          <p:nvPr>
            <p:ph type="title"/>
          </p:nvPr>
        </p:nvSpPr>
        <p:spPr/>
        <p:txBody>
          <a:bodyPr/>
          <a:lstStyle/>
          <a:p>
            <a:r>
              <a:rPr lang="en-US" dirty="0"/>
              <a:t>IR System Evaluation</a:t>
            </a:r>
            <a:endParaRPr lang="en-NL" dirty="0"/>
          </a:p>
        </p:txBody>
      </p:sp>
      <p:sp>
        <p:nvSpPr>
          <p:cNvPr id="5" name="TextBox 4">
            <a:extLst>
              <a:ext uri="{FF2B5EF4-FFF2-40B4-BE49-F238E27FC236}">
                <a16:creationId xmlns:a16="http://schemas.microsoft.com/office/drawing/2014/main" id="{A93D0701-596F-FFFC-1DAC-58E019044F5E}"/>
              </a:ext>
            </a:extLst>
          </p:cNvPr>
          <p:cNvSpPr txBox="1"/>
          <p:nvPr/>
        </p:nvSpPr>
        <p:spPr>
          <a:xfrm>
            <a:off x="1026076" y="2171047"/>
            <a:ext cx="4567239" cy="523220"/>
          </a:xfrm>
          <a:prstGeom prst="rect">
            <a:avLst/>
          </a:prstGeom>
          <a:noFill/>
          <a:ln w="19050">
            <a:solidFill>
              <a:schemeClr val="bg2">
                <a:lumMod val="50000"/>
              </a:schemeClr>
            </a:solidFill>
            <a:prstDash val="sysDot"/>
          </a:ln>
        </p:spPr>
        <p:txBody>
          <a:bodyPr wrap="square" rtlCol="0">
            <a:spAutoFit/>
          </a:bodyPr>
          <a:lstStyle/>
          <a:p>
            <a:pPr algn="ctr"/>
            <a:r>
              <a:rPr lang="en-US" sz="2800" dirty="0"/>
              <a:t>Information Retrieval (IR) </a:t>
            </a:r>
            <a:endParaRPr lang="en-NL" sz="2800" dirty="0"/>
          </a:p>
        </p:txBody>
      </p:sp>
      <p:sp>
        <p:nvSpPr>
          <p:cNvPr id="6" name="TextBox 5">
            <a:extLst>
              <a:ext uri="{FF2B5EF4-FFF2-40B4-BE49-F238E27FC236}">
                <a16:creationId xmlns:a16="http://schemas.microsoft.com/office/drawing/2014/main" id="{D964F027-A51E-09E3-AE3F-B90CB008AC84}"/>
              </a:ext>
            </a:extLst>
          </p:cNvPr>
          <p:cNvSpPr txBox="1"/>
          <p:nvPr/>
        </p:nvSpPr>
        <p:spPr>
          <a:xfrm>
            <a:off x="1430888" y="3148258"/>
            <a:ext cx="3757613" cy="523220"/>
          </a:xfrm>
          <a:prstGeom prst="rect">
            <a:avLst/>
          </a:prstGeom>
          <a:noFill/>
          <a:ln w="19050">
            <a:solidFill>
              <a:schemeClr val="bg2">
                <a:lumMod val="50000"/>
              </a:schemeClr>
            </a:solidFill>
            <a:prstDash val="sysDot"/>
          </a:ln>
        </p:spPr>
        <p:txBody>
          <a:bodyPr wrap="square" rtlCol="0">
            <a:spAutoFit/>
          </a:bodyPr>
          <a:lstStyle/>
          <a:p>
            <a:pPr algn="ctr"/>
            <a:r>
              <a:rPr lang="en-US" sz="2800" dirty="0"/>
              <a:t>Evaluation of systems</a:t>
            </a:r>
            <a:endParaRPr lang="en-NL" sz="2800" dirty="0"/>
          </a:p>
        </p:txBody>
      </p:sp>
      <p:sp>
        <p:nvSpPr>
          <p:cNvPr id="7" name="TextBox 6">
            <a:extLst>
              <a:ext uri="{FF2B5EF4-FFF2-40B4-BE49-F238E27FC236}">
                <a16:creationId xmlns:a16="http://schemas.microsoft.com/office/drawing/2014/main" id="{534C22B7-6D64-1DA2-8A0B-5518ADDE8154}"/>
              </a:ext>
            </a:extLst>
          </p:cNvPr>
          <p:cNvSpPr txBox="1"/>
          <p:nvPr/>
        </p:nvSpPr>
        <p:spPr>
          <a:xfrm>
            <a:off x="1430888" y="4149533"/>
            <a:ext cx="3757613" cy="523220"/>
          </a:xfrm>
          <a:prstGeom prst="rect">
            <a:avLst/>
          </a:prstGeom>
          <a:noFill/>
          <a:ln w="19050">
            <a:solidFill>
              <a:schemeClr val="bg2">
                <a:lumMod val="50000"/>
              </a:schemeClr>
            </a:solidFill>
            <a:prstDash val="sysDot"/>
          </a:ln>
        </p:spPr>
        <p:txBody>
          <a:bodyPr wrap="square" rtlCol="0">
            <a:spAutoFit/>
          </a:bodyPr>
          <a:lstStyle/>
          <a:p>
            <a:pPr algn="ctr"/>
            <a:r>
              <a:rPr lang="en-US" sz="2800" dirty="0"/>
              <a:t>Offline experiments</a:t>
            </a:r>
            <a:endParaRPr lang="en-NL" sz="2800" dirty="0"/>
          </a:p>
        </p:txBody>
      </p:sp>
      <p:cxnSp>
        <p:nvCxnSpPr>
          <p:cNvPr id="8" name="Straight Arrow Connector 7">
            <a:extLst>
              <a:ext uri="{FF2B5EF4-FFF2-40B4-BE49-F238E27FC236}">
                <a16:creationId xmlns:a16="http://schemas.microsoft.com/office/drawing/2014/main" id="{C60D57AC-7F4E-6C75-AE16-D42F197B1241}"/>
              </a:ext>
            </a:extLst>
          </p:cNvPr>
          <p:cNvCxnSpPr>
            <a:cxnSpLocks/>
            <a:stCxn id="5" idx="2"/>
            <a:endCxn id="6" idx="0"/>
          </p:cNvCxnSpPr>
          <p:nvPr/>
        </p:nvCxnSpPr>
        <p:spPr>
          <a:xfrm flipH="1">
            <a:off x="3309695" y="2694267"/>
            <a:ext cx="1" cy="453991"/>
          </a:xfrm>
          <a:prstGeom prst="straightConnector1">
            <a:avLst/>
          </a:prstGeom>
          <a:ln w="34925">
            <a:tailEnd type="triangle" w="lg" len="lg"/>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F90E1F0-F981-6727-C13F-997EAA237254}"/>
              </a:ext>
            </a:extLst>
          </p:cNvPr>
          <p:cNvCxnSpPr>
            <a:cxnSpLocks/>
            <a:stCxn id="6" idx="2"/>
            <a:endCxn id="7" idx="0"/>
          </p:cNvCxnSpPr>
          <p:nvPr/>
        </p:nvCxnSpPr>
        <p:spPr>
          <a:xfrm>
            <a:off x="3309695" y="3671478"/>
            <a:ext cx="0" cy="478055"/>
          </a:xfrm>
          <a:prstGeom prst="straightConnector1">
            <a:avLst/>
          </a:prstGeom>
          <a:ln w="34925">
            <a:tailEnd type="triangle" w="lg" len="lg"/>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B3FE7F25-7162-2483-669B-32F7E0BD855B}"/>
              </a:ext>
            </a:extLst>
          </p:cNvPr>
          <p:cNvSpPr/>
          <p:nvPr/>
        </p:nvSpPr>
        <p:spPr>
          <a:xfrm>
            <a:off x="8538456" y="1917963"/>
            <a:ext cx="3029655" cy="2514150"/>
          </a:xfrm>
          <a:prstGeom prst="rect">
            <a:avLst/>
          </a:prstGeom>
          <a:solidFill>
            <a:schemeClr val="accent1">
              <a:lumMod val="20000"/>
              <a:lumOff val="80000"/>
            </a:schemeClr>
          </a:solidFill>
          <a:ln w="31750" cap="sq">
            <a:solidFill>
              <a:schemeClr val="accent1">
                <a:lumMod val="20000"/>
                <a:lumOff val="80000"/>
              </a:schemeClr>
            </a:solidFill>
            <a:prstDash val="dash"/>
          </a:ln>
          <a:effectLst>
            <a:innerShdw blurRad="114300">
              <a:prstClr val="black"/>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AE3F3"/>
              </a:solidFill>
            </a:endParaRPr>
          </a:p>
          <a:p>
            <a:pPr algn="ctr"/>
            <a:endParaRPr lang="en-US" dirty="0">
              <a:solidFill>
                <a:srgbClr val="DAE3F3"/>
              </a:solidFill>
            </a:endParaRPr>
          </a:p>
          <a:p>
            <a:pPr algn="ctr"/>
            <a:endParaRPr lang="en-US" dirty="0">
              <a:solidFill>
                <a:srgbClr val="DAE3F3"/>
              </a:solidFill>
            </a:endParaRPr>
          </a:p>
          <a:p>
            <a:pPr algn="ctr"/>
            <a:endParaRPr lang="en-US" dirty="0">
              <a:solidFill>
                <a:srgbClr val="DAE3F3"/>
              </a:solidFill>
            </a:endParaRPr>
          </a:p>
          <a:p>
            <a:pPr algn="ctr"/>
            <a:endParaRPr lang="en-US" dirty="0">
              <a:solidFill>
                <a:srgbClr val="DAE3F3"/>
              </a:solidFill>
            </a:endParaRPr>
          </a:p>
          <a:p>
            <a:pPr algn="ctr"/>
            <a:endParaRPr lang="en-NL" dirty="0">
              <a:solidFill>
                <a:srgbClr val="DAE3F3"/>
              </a:solidFill>
            </a:endParaRPr>
          </a:p>
        </p:txBody>
      </p:sp>
      <p:sp>
        <p:nvSpPr>
          <p:cNvPr id="11" name="Content Placeholder 2">
            <a:extLst>
              <a:ext uri="{FF2B5EF4-FFF2-40B4-BE49-F238E27FC236}">
                <a16:creationId xmlns:a16="http://schemas.microsoft.com/office/drawing/2014/main" id="{76CEDC5C-2A9D-1F07-4A07-916D7CE42EC4}"/>
              </a:ext>
            </a:extLst>
          </p:cNvPr>
          <p:cNvSpPr txBox="1">
            <a:spLocks/>
          </p:cNvSpPr>
          <p:nvPr/>
        </p:nvSpPr>
        <p:spPr>
          <a:xfrm>
            <a:off x="8740752" y="856993"/>
            <a:ext cx="2147811" cy="1535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b="1" dirty="0">
                <a:solidFill>
                  <a:schemeClr val="bg1"/>
                </a:solidFill>
              </a:rPr>
              <a:t>Systems</a:t>
            </a:r>
          </a:p>
        </p:txBody>
      </p:sp>
      <p:pic>
        <p:nvPicPr>
          <p:cNvPr id="12" name="Picture 2">
            <a:extLst>
              <a:ext uri="{FF2B5EF4-FFF2-40B4-BE49-F238E27FC236}">
                <a16:creationId xmlns:a16="http://schemas.microsoft.com/office/drawing/2014/main" id="{6747B031-596E-FE54-9142-ECA2B0E2F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3835" y="1939920"/>
            <a:ext cx="750370" cy="7503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4" descr="Customer queries, different questions, questionnaire, inquiry, client queries  icon - Download on Iconfinder">
            <a:extLst>
              <a:ext uri="{FF2B5EF4-FFF2-40B4-BE49-F238E27FC236}">
                <a16:creationId xmlns:a16="http://schemas.microsoft.com/office/drawing/2014/main" id="{23E46845-2CAD-2D16-02CB-C27861B3BE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5868" y="2697268"/>
            <a:ext cx="919007" cy="91900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969B8BB-2695-5123-70FA-1B37A81558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1930" y="3589031"/>
            <a:ext cx="915176" cy="830997"/>
          </a:xfrm>
          <a:prstGeom prst="rect">
            <a:avLst/>
          </a:prstGeom>
          <a:effectLst>
            <a:outerShdw blurRad="50800" dist="38100" dir="2700000" algn="tl" rotWithShape="0">
              <a:prstClr val="black">
                <a:alpha val="40000"/>
              </a:prstClr>
            </a:outerShdw>
          </a:effectLst>
        </p:spPr>
      </p:pic>
      <p:sp>
        <p:nvSpPr>
          <p:cNvPr id="15" name="TextBox 14">
            <a:extLst>
              <a:ext uri="{FF2B5EF4-FFF2-40B4-BE49-F238E27FC236}">
                <a16:creationId xmlns:a16="http://schemas.microsoft.com/office/drawing/2014/main" id="{F56B845C-ED2D-86D8-99FE-D78559E90391}"/>
              </a:ext>
            </a:extLst>
          </p:cNvPr>
          <p:cNvSpPr txBox="1"/>
          <p:nvPr/>
        </p:nvSpPr>
        <p:spPr>
          <a:xfrm>
            <a:off x="8593824" y="2125645"/>
            <a:ext cx="2239371"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Documents</a:t>
            </a:r>
            <a:endParaRPr lang="en-NL" sz="2400" dirty="0"/>
          </a:p>
        </p:txBody>
      </p:sp>
      <p:sp>
        <p:nvSpPr>
          <p:cNvPr id="16" name="TextBox 15">
            <a:extLst>
              <a:ext uri="{FF2B5EF4-FFF2-40B4-BE49-F238E27FC236}">
                <a16:creationId xmlns:a16="http://schemas.microsoft.com/office/drawing/2014/main" id="{5D0F393F-499A-C8C8-5566-3325ABE54F8D}"/>
              </a:ext>
            </a:extLst>
          </p:cNvPr>
          <p:cNvSpPr txBox="1"/>
          <p:nvPr/>
        </p:nvSpPr>
        <p:spPr>
          <a:xfrm>
            <a:off x="8593824" y="3589031"/>
            <a:ext cx="202655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Relevance</a:t>
            </a:r>
            <a:br>
              <a:rPr lang="en-US" sz="2400" dirty="0"/>
            </a:br>
            <a:r>
              <a:rPr lang="en-US" sz="2400" dirty="0"/>
              <a:t>judgments</a:t>
            </a:r>
            <a:endParaRPr lang="en-NL" sz="2400" dirty="0"/>
          </a:p>
        </p:txBody>
      </p:sp>
      <p:sp>
        <p:nvSpPr>
          <p:cNvPr id="17" name="TextBox 16">
            <a:extLst>
              <a:ext uri="{FF2B5EF4-FFF2-40B4-BE49-F238E27FC236}">
                <a16:creationId xmlns:a16="http://schemas.microsoft.com/office/drawing/2014/main" id="{EEAB6B71-BDE7-2431-0232-9A4737095A9B}"/>
              </a:ext>
            </a:extLst>
          </p:cNvPr>
          <p:cNvSpPr txBox="1"/>
          <p:nvPr/>
        </p:nvSpPr>
        <p:spPr>
          <a:xfrm>
            <a:off x="8596751" y="2889849"/>
            <a:ext cx="1415593"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Topics</a:t>
            </a:r>
            <a:endParaRPr lang="en-NL" sz="2400" dirty="0"/>
          </a:p>
        </p:txBody>
      </p:sp>
      <p:sp>
        <p:nvSpPr>
          <p:cNvPr id="18" name="Content Placeholder 2">
            <a:extLst>
              <a:ext uri="{FF2B5EF4-FFF2-40B4-BE49-F238E27FC236}">
                <a16:creationId xmlns:a16="http://schemas.microsoft.com/office/drawing/2014/main" id="{4F3DBCF1-2F1F-964A-4C20-F0B788D26002}"/>
              </a:ext>
            </a:extLst>
          </p:cNvPr>
          <p:cNvSpPr txBox="1">
            <a:spLocks/>
          </p:cNvSpPr>
          <p:nvPr/>
        </p:nvSpPr>
        <p:spPr>
          <a:xfrm>
            <a:off x="7239691" y="5731001"/>
            <a:ext cx="2147811" cy="1535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Arial" panose="020B0604020202020204" pitchFamily="34" charset="0"/>
              <a:buNone/>
            </a:pPr>
            <a:r>
              <a:rPr lang="en-US" b="1" dirty="0">
                <a:solidFill>
                  <a:schemeClr val="bg1"/>
                </a:solidFill>
              </a:rPr>
              <a:t>Scores</a:t>
            </a:r>
          </a:p>
        </p:txBody>
      </p:sp>
      <p:sp>
        <p:nvSpPr>
          <p:cNvPr id="19" name="Content Placeholder 2">
            <a:extLst>
              <a:ext uri="{FF2B5EF4-FFF2-40B4-BE49-F238E27FC236}">
                <a16:creationId xmlns:a16="http://schemas.microsoft.com/office/drawing/2014/main" id="{ED30DAE5-8224-C5BE-B595-41E8CCB7369A}"/>
              </a:ext>
            </a:extLst>
          </p:cNvPr>
          <p:cNvSpPr txBox="1">
            <a:spLocks/>
          </p:cNvSpPr>
          <p:nvPr/>
        </p:nvSpPr>
        <p:spPr>
          <a:xfrm>
            <a:off x="5694384" y="2948426"/>
            <a:ext cx="3106715" cy="702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b="1" dirty="0">
                <a:solidFill>
                  <a:schemeClr val="bg1"/>
                </a:solidFill>
              </a:rPr>
              <a:t>Test Collection</a:t>
            </a:r>
          </a:p>
          <a:p>
            <a:pPr lvl="2"/>
            <a:endParaRPr lang="en-US" b="1" dirty="0">
              <a:solidFill>
                <a:schemeClr val="bg1"/>
              </a:solidFill>
            </a:endParaRPr>
          </a:p>
        </p:txBody>
      </p:sp>
      <mc:AlternateContent xmlns:mc="http://schemas.openxmlformats.org/markup-compatibility/2006" xmlns:a14="http://schemas.microsoft.com/office/drawing/2010/main">
        <mc:Choice Requires="a14">
          <p:graphicFrame>
            <p:nvGraphicFramePr>
              <p:cNvPr id="20" name="Google Shape;61;p14">
                <a:extLst>
                  <a:ext uri="{FF2B5EF4-FFF2-40B4-BE49-F238E27FC236}">
                    <a16:creationId xmlns:a16="http://schemas.microsoft.com/office/drawing/2014/main" id="{ECF401D0-876F-8208-211A-9E7C4A0B18DE}"/>
                  </a:ext>
                </a:extLst>
              </p:cNvPr>
              <p:cNvGraphicFramePr/>
              <p:nvPr/>
            </p:nvGraphicFramePr>
            <p:xfrm>
              <a:off x="9161126" y="5122120"/>
              <a:ext cx="1727436" cy="1682360"/>
            </p:xfrm>
            <a:graphic>
              <a:graphicData uri="http://schemas.openxmlformats.org/drawingml/2006/table">
                <a:tbl>
                  <a:tblPr>
                    <a:noFill/>
                  </a:tblPr>
                  <a:tblGrid>
                    <a:gridCol w="575812">
                      <a:extLst>
                        <a:ext uri="{9D8B030D-6E8A-4147-A177-3AD203B41FA5}">
                          <a16:colId xmlns:a16="http://schemas.microsoft.com/office/drawing/2014/main" val="20000"/>
                        </a:ext>
                      </a:extLst>
                    </a:gridCol>
                    <a:gridCol w="575812">
                      <a:extLst>
                        <a:ext uri="{9D8B030D-6E8A-4147-A177-3AD203B41FA5}">
                          <a16:colId xmlns:a16="http://schemas.microsoft.com/office/drawing/2014/main" val="1209398117"/>
                        </a:ext>
                      </a:extLst>
                    </a:gridCol>
                    <a:gridCol w="575812">
                      <a:extLst>
                        <a:ext uri="{9D8B030D-6E8A-4147-A177-3AD203B41FA5}">
                          <a16:colId xmlns:a16="http://schemas.microsoft.com/office/drawing/2014/main" val="3674034840"/>
                        </a:ext>
                      </a:extLst>
                    </a:gridCol>
                  </a:tblGrid>
                  <a:tr h="376712">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bg1"/>
                                        </a:solidFill>
                                        <a:latin typeface="Cambria Math" panose="02040503050406030204" pitchFamily="18" charset="0"/>
                                      </a:rPr>
                                    </m:ctrlPr>
                                  </m:sSubPr>
                                  <m:e>
                                    <m:r>
                                      <a:rPr lang="ar-AE" sz="1600" b="1" i="1" smtClean="0">
                                        <a:solidFill>
                                          <a:schemeClr val="bg1"/>
                                        </a:solidFill>
                                        <a:latin typeface="Cambria Math" panose="02040503050406030204" pitchFamily="18" charset="0"/>
                                      </a:rPr>
                                      <m:t>𝑿</m:t>
                                    </m:r>
                                  </m:e>
                                  <m:sub>
                                    <m:r>
                                      <a:rPr lang="ar-AE" sz="1600" b="1" i="1" smtClean="0">
                                        <a:solidFill>
                                          <a:schemeClr val="bg1"/>
                                        </a:solidFill>
                                        <a:latin typeface="Cambria Math" panose="02040503050406030204" pitchFamily="18" charset="0"/>
                                      </a:rPr>
                                      <m:t>𝑨</m:t>
                                    </m:r>
                                    <m:r>
                                      <a:rPr lang="ar-AE" sz="1600" b="1" i="1" smtClean="0">
                                        <a:solidFill>
                                          <a:schemeClr val="bg1"/>
                                        </a:solidFill>
                                        <a:latin typeface="Cambria Math" panose="02040503050406030204" pitchFamily="18" charset="0"/>
                                      </a:rPr>
                                      <m:t>𝟏</m:t>
                                    </m:r>
                                  </m:sub>
                                </m:sSub>
                              </m:oMath>
                            </m:oMathPara>
                          </a14:m>
                          <a:endParaRPr lang="ar-AE" sz="1600" b="1" dirty="0">
                            <a:solidFill>
                              <a:schemeClr val="bg1"/>
                            </a:solidFill>
                            <a:latin typeface="+mj-lt"/>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bg1"/>
                                        </a:solidFill>
                                        <a:latin typeface="Cambria Math" panose="02040503050406030204" pitchFamily="18" charset="0"/>
                                      </a:rPr>
                                    </m:ctrlPr>
                                  </m:sSubPr>
                                  <m:e>
                                    <m:r>
                                      <a:rPr lang="ar-AE" sz="1600" b="1" i="1" smtClean="0">
                                        <a:solidFill>
                                          <a:schemeClr val="bg1"/>
                                        </a:solidFill>
                                        <a:latin typeface="Cambria Math" panose="02040503050406030204" pitchFamily="18" charset="0"/>
                                      </a:rPr>
                                      <m:t>𝑿</m:t>
                                    </m:r>
                                  </m:e>
                                  <m:sub>
                                    <m:r>
                                      <a:rPr lang="en-US" sz="1600" b="1" i="1" smtClean="0">
                                        <a:solidFill>
                                          <a:schemeClr val="bg1"/>
                                        </a:solidFill>
                                        <a:latin typeface="Cambria Math" panose="02040503050406030204" pitchFamily="18" charset="0"/>
                                      </a:rPr>
                                      <m:t>𝑩</m:t>
                                    </m:r>
                                    <m:r>
                                      <a:rPr lang="ar-AE" sz="1600" b="1" i="1" smtClean="0">
                                        <a:solidFill>
                                          <a:schemeClr val="bg1"/>
                                        </a:solidFill>
                                        <a:latin typeface="Cambria Math" panose="02040503050406030204" pitchFamily="18" charset="0"/>
                                      </a:rPr>
                                      <m:t>𝟏</m:t>
                                    </m:r>
                                  </m:sub>
                                </m:sSub>
                              </m:oMath>
                            </m:oMathPara>
                          </a14:m>
                          <a:endParaRPr lang="ar-AE" sz="1600" b="1" dirty="0">
                            <a:solidFill>
                              <a:schemeClr val="bg1"/>
                            </a:solidFill>
                            <a:latin typeface="+mj-lt"/>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600" b="1">
                              <a:solidFill>
                                <a:schemeClr val="bg1"/>
                              </a:solidFill>
                              <a:latin typeface="+mj-lt"/>
                            </a:rPr>
                            <a:t>…</a:t>
                          </a:r>
                          <a:endParaRPr lang="ar-AE" sz="1600" b="1" dirty="0">
                            <a:solidFill>
                              <a:schemeClr val="bg1"/>
                            </a:solidFill>
                            <a:latin typeface="+mj-lt"/>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6712">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bg1"/>
                                        </a:solidFill>
                                        <a:latin typeface="Cambria Math" panose="02040503050406030204" pitchFamily="18" charset="0"/>
                                      </a:rPr>
                                    </m:ctrlPr>
                                  </m:sSubPr>
                                  <m:e>
                                    <m:r>
                                      <a:rPr lang="ar-AE" sz="1600" b="1" i="1" smtClean="0">
                                        <a:solidFill>
                                          <a:schemeClr val="bg1"/>
                                        </a:solidFill>
                                        <a:latin typeface="Cambria Math" panose="02040503050406030204" pitchFamily="18" charset="0"/>
                                      </a:rPr>
                                      <m:t>𝑿</m:t>
                                    </m:r>
                                  </m:e>
                                  <m:sub>
                                    <m:r>
                                      <a:rPr lang="ar-AE" sz="1600" b="1" i="1" smtClean="0">
                                        <a:solidFill>
                                          <a:schemeClr val="bg1"/>
                                        </a:solidFill>
                                        <a:latin typeface="Cambria Math" panose="02040503050406030204" pitchFamily="18" charset="0"/>
                                      </a:rPr>
                                      <m:t>𝑨</m:t>
                                    </m:r>
                                    <m:r>
                                      <a:rPr lang="ar-AE" sz="1600" b="1" i="1" smtClean="0">
                                        <a:solidFill>
                                          <a:schemeClr val="bg1"/>
                                        </a:solidFill>
                                        <a:latin typeface="Cambria Math" panose="02040503050406030204" pitchFamily="18" charset="0"/>
                                      </a:rPr>
                                      <m:t>𝟐</m:t>
                                    </m:r>
                                  </m:sub>
                                </m:sSub>
                              </m:oMath>
                            </m:oMathPara>
                          </a14:m>
                          <a:endParaRPr lang="ar-AE" sz="1600" b="1" dirty="0">
                            <a:solidFill>
                              <a:schemeClr val="bg1"/>
                            </a:solidFill>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bg1"/>
                                        </a:solidFill>
                                        <a:latin typeface="Cambria Math" panose="02040503050406030204" pitchFamily="18" charset="0"/>
                                      </a:rPr>
                                    </m:ctrlPr>
                                  </m:sSubPr>
                                  <m:e>
                                    <m:r>
                                      <a:rPr lang="ar-AE" sz="1600" b="1" i="1" smtClean="0">
                                        <a:solidFill>
                                          <a:schemeClr val="bg1"/>
                                        </a:solidFill>
                                        <a:latin typeface="Cambria Math" panose="02040503050406030204" pitchFamily="18" charset="0"/>
                                      </a:rPr>
                                      <m:t>𝑿</m:t>
                                    </m:r>
                                  </m:e>
                                  <m:sub>
                                    <m:r>
                                      <a:rPr lang="en-US" sz="1600" b="1" i="1" smtClean="0">
                                        <a:solidFill>
                                          <a:schemeClr val="bg1"/>
                                        </a:solidFill>
                                        <a:latin typeface="Cambria Math" panose="02040503050406030204" pitchFamily="18" charset="0"/>
                                      </a:rPr>
                                      <m:t>𝑩</m:t>
                                    </m:r>
                                    <m:r>
                                      <a:rPr lang="ar-AE" sz="1600" b="1" i="1" smtClean="0">
                                        <a:solidFill>
                                          <a:schemeClr val="bg1"/>
                                        </a:solidFill>
                                        <a:latin typeface="Cambria Math" panose="02040503050406030204" pitchFamily="18" charset="0"/>
                                      </a:rPr>
                                      <m:t>𝟐</m:t>
                                    </m:r>
                                  </m:sub>
                                </m:sSub>
                              </m:oMath>
                            </m:oMathPara>
                          </a14:m>
                          <a:endParaRPr lang="ar-AE" sz="1600" b="1" dirty="0">
                            <a:solidFill>
                              <a:schemeClr val="bg1"/>
                            </a:solidFill>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600" b="1">
                              <a:solidFill>
                                <a:schemeClr val="bg1"/>
                              </a:solidFill>
                            </a:rPr>
                            <a:t>…</a:t>
                          </a:r>
                          <a:endParaRPr lang="ar-AE" sz="1600" b="1" dirty="0">
                            <a:solidFill>
                              <a:schemeClr val="bg1"/>
                            </a:solidFill>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6712">
                    <a:tc>
                      <a:txBody>
                        <a:bodyPr/>
                        <a:lstStyle/>
                        <a:p>
                          <a:pPr marL="0" lvl="0" indent="0" algn="ctr" rtl="0">
                            <a:spcBef>
                              <a:spcPts val="0"/>
                            </a:spcBef>
                            <a:spcAft>
                              <a:spcPts val="0"/>
                            </a:spcAft>
                            <a:buNone/>
                          </a:pPr>
                          <a:r>
                            <a:rPr lang="en" sz="1600" b="1" dirty="0">
                              <a:solidFill>
                                <a:schemeClr val="bg1"/>
                              </a:solidFill>
                            </a:rPr>
                            <a:t>…</a:t>
                          </a:r>
                          <a:endParaRPr sz="1600" b="1" dirty="0">
                            <a:solidFill>
                              <a:schemeClr val="bg1"/>
                            </a:solidFill>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bg1"/>
                              </a:solidFill>
                            </a:rPr>
                            <a:t>…</a:t>
                          </a:r>
                          <a:endParaRPr sz="1600" b="1" dirty="0">
                            <a:solidFill>
                              <a:schemeClr val="bg1"/>
                            </a:solidFill>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600" b="1">
                              <a:solidFill>
                                <a:schemeClr val="bg1"/>
                              </a:solidFill>
                            </a:rPr>
                            <a:t>…</a:t>
                          </a:r>
                          <a:endParaRPr lang="en-US" sz="1600" b="1" dirty="0">
                            <a:solidFill>
                              <a:schemeClr val="bg1"/>
                            </a:solidFill>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6712">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bg1"/>
                                        </a:solidFill>
                                        <a:latin typeface="Cambria Math" panose="02040503050406030204" pitchFamily="18" charset="0"/>
                                      </a:rPr>
                                    </m:ctrlPr>
                                  </m:sSubPr>
                                  <m:e>
                                    <m:r>
                                      <a:rPr lang="ar-AE" sz="1600" b="1" i="1" smtClean="0">
                                        <a:solidFill>
                                          <a:schemeClr val="bg1"/>
                                        </a:solidFill>
                                        <a:latin typeface="Cambria Math" panose="02040503050406030204" pitchFamily="18" charset="0"/>
                                      </a:rPr>
                                      <m:t>𝑿</m:t>
                                    </m:r>
                                  </m:e>
                                  <m:sub>
                                    <m:r>
                                      <a:rPr lang="ar-AE" sz="1600" b="1" i="1" smtClean="0">
                                        <a:solidFill>
                                          <a:schemeClr val="bg1"/>
                                        </a:solidFill>
                                        <a:latin typeface="Cambria Math" panose="02040503050406030204" pitchFamily="18" charset="0"/>
                                      </a:rPr>
                                      <m:t>𝑨𝒏</m:t>
                                    </m:r>
                                  </m:sub>
                                </m:sSub>
                              </m:oMath>
                            </m:oMathPara>
                          </a14:m>
                          <a:endParaRPr lang="ar-AE" sz="1600" b="1" dirty="0">
                            <a:solidFill>
                              <a:schemeClr val="bg1"/>
                            </a:solidFill>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bg1"/>
                                        </a:solidFill>
                                        <a:latin typeface="Cambria Math" panose="02040503050406030204" pitchFamily="18" charset="0"/>
                                      </a:rPr>
                                    </m:ctrlPr>
                                  </m:sSubPr>
                                  <m:e>
                                    <m:r>
                                      <a:rPr lang="ar-AE" sz="1600" b="1" i="1" smtClean="0">
                                        <a:solidFill>
                                          <a:schemeClr val="bg1"/>
                                        </a:solidFill>
                                        <a:latin typeface="Cambria Math" panose="02040503050406030204" pitchFamily="18" charset="0"/>
                                      </a:rPr>
                                      <m:t>𝑿</m:t>
                                    </m:r>
                                  </m:e>
                                  <m:sub>
                                    <m:r>
                                      <a:rPr lang="en-US" sz="1600" b="1" i="1" smtClean="0">
                                        <a:solidFill>
                                          <a:schemeClr val="bg1"/>
                                        </a:solidFill>
                                        <a:latin typeface="Cambria Math" panose="02040503050406030204" pitchFamily="18" charset="0"/>
                                      </a:rPr>
                                      <m:t>𝑩</m:t>
                                    </m:r>
                                    <m:r>
                                      <a:rPr lang="ar-AE" sz="1600" b="1" i="1" smtClean="0">
                                        <a:solidFill>
                                          <a:schemeClr val="bg1"/>
                                        </a:solidFill>
                                        <a:latin typeface="Cambria Math" panose="02040503050406030204" pitchFamily="18" charset="0"/>
                                      </a:rPr>
                                      <m:t>𝒏</m:t>
                                    </m:r>
                                  </m:sub>
                                </m:sSub>
                              </m:oMath>
                            </m:oMathPara>
                          </a14:m>
                          <a:endParaRPr lang="ar-AE" sz="1600" b="1" dirty="0">
                            <a:solidFill>
                              <a:schemeClr val="bg1"/>
                            </a:solidFill>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600" b="1" dirty="0">
                              <a:solidFill>
                                <a:schemeClr val="bg1"/>
                              </a:solidFill>
                            </a:rPr>
                            <a:t>…</a:t>
                          </a:r>
                          <a:endParaRPr lang="ar-AE" sz="1600" b="1" dirty="0">
                            <a:solidFill>
                              <a:schemeClr val="bg1"/>
                            </a:solidFill>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mc:Choice>
        <mc:Fallback xmlns="">
          <p:graphicFrame>
            <p:nvGraphicFramePr>
              <p:cNvPr id="20" name="Google Shape;61;p14">
                <a:extLst>
                  <a:ext uri="{FF2B5EF4-FFF2-40B4-BE49-F238E27FC236}">
                    <a16:creationId xmlns:a16="http://schemas.microsoft.com/office/drawing/2014/main" id="{ECF401D0-876F-8208-211A-9E7C4A0B18DE}"/>
                  </a:ext>
                </a:extLst>
              </p:cNvPr>
              <p:cNvGraphicFramePr/>
              <p:nvPr/>
            </p:nvGraphicFramePr>
            <p:xfrm>
              <a:off x="9161126" y="5122120"/>
              <a:ext cx="1727436" cy="1682360"/>
            </p:xfrm>
            <a:graphic>
              <a:graphicData uri="http://schemas.openxmlformats.org/drawingml/2006/table">
                <a:tbl>
                  <a:tblPr>
                    <a:noFill/>
                  </a:tblPr>
                  <a:tblGrid>
                    <a:gridCol w="575812">
                      <a:extLst>
                        <a:ext uri="{9D8B030D-6E8A-4147-A177-3AD203B41FA5}">
                          <a16:colId xmlns:a16="http://schemas.microsoft.com/office/drawing/2014/main" val="20000"/>
                        </a:ext>
                      </a:extLst>
                    </a:gridCol>
                    <a:gridCol w="575812">
                      <a:extLst>
                        <a:ext uri="{9D8B030D-6E8A-4147-A177-3AD203B41FA5}">
                          <a16:colId xmlns:a16="http://schemas.microsoft.com/office/drawing/2014/main" val="1209398117"/>
                        </a:ext>
                      </a:extLst>
                    </a:gridCol>
                    <a:gridCol w="575812">
                      <a:extLst>
                        <a:ext uri="{9D8B030D-6E8A-4147-A177-3AD203B41FA5}">
                          <a16:colId xmlns:a16="http://schemas.microsoft.com/office/drawing/2014/main" val="3674034840"/>
                        </a:ext>
                      </a:extLst>
                    </a:gridCol>
                  </a:tblGrid>
                  <a:tr h="420590">
                    <a:tc>
                      <a:txBody>
                        <a:bodyPr/>
                        <a:lstStyle/>
                        <a:p>
                          <a:endParaRPr lang="en-US"/>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6"/>
                          <a:stretch>
                            <a:fillRect l="-2105" t="-4348" r="-204211" b="-308696"/>
                          </a:stretch>
                        </a:blipFill>
                      </a:tcPr>
                    </a:tc>
                    <a:tc>
                      <a:txBody>
                        <a:bodyPr/>
                        <a:lstStyle/>
                        <a:p>
                          <a:endParaRPr lang="en-US"/>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6"/>
                          <a:stretch>
                            <a:fillRect l="-102105" t="-4348" r="-104211" b="-308696"/>
                          </a:stretch>
                        </a:blipFill>
                      </a:tcPr>
                    </a:tc>
                    <a:tc>
                      <a:txBody>
                        <a:bodyPr/>
                        <a:lstStyle/>
                        <a:p>
                          <a:pPr marL="0" lvl="0" indent="0" algn="ctr" rtl="0">
                            <a:spcBef>
                              <a:spcPts val="0"/>
                            </a:spcBef>
                            <a:spcAft>
                              <a:spcPts val="0"/>
                            </a:spcAft>
                            <a:buNone/>
                          </a:pPr>
                          <a:r>
                            <a:rPr lang="en-US" sz="1600" b="1">
                              <a:solidFill>
                                <a:schemeClr val="bg1"/>
                              </a:solidFill>
                              <a:latin typeface="+mj-lt"/>
                            </a:rPr>
                            <a:t>…</a:t>
                          </a:r>
                          <a:endParaRPr lang="ar-AE" sz="1600" b="1" dirty="0">
                            <a:solidFill>
                              <a:schemeClr val="bg1"/>
                            </a:solidFill>
                            <a:latin typeface="+mj-lt"/>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0590">
                    <a:tc>
                      <a:txBody>
                        <a:bodyPr/>
                        <a:lstStyle/>
                        <a:p>
                          <a:endParaRPr lang="en-US"/>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6"/>
                          <a:stretch>
                            <a:fillRect l="-2105" t="-102857" r="-204211" b="-204286"/>
                          </a:stretch>
                        </a:blipFill>
                      </a:tcPr>
                    </a:tc>
                    <a:tc>
                      <a:txBody>
                        <a:bodyPr/>
                        <a:lstStyle/>
                        <a:p>
                          <a:endParaRPr lang="en-US"/>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6"/>
                          <a:stretch>
                            <a:fillRect l="-102105" t="-102857" r="-104211" b="-204286"/>
                          </a:stretch>
                        </a:blipFill>
                      </a:tcPr>
                    </a:tc>
                    <a:tc>
                      <a:txBody>
                        <a:bodyPr/>
                        <a:lstStyle/>
                        <a:p>
                          <a:pPr marL="0" lvl="0" indent="0" algn="ctr" rtl="0">
                            <a:spcBef>
                              <a:spcPts val="0"/>
                            </a:spcBef>
                            <a:spcAft>
                              <a:spcPts val="0"/>
                            </a:spcAft>
                            <a:buNone/>
                          </a:pPr>
                          <a:r>
                            <a:rPr lang="en-US" sz="1600" b="1">
                              <a:solidFill>
                                <a:schemeClr val="bg1"/>
                              </a:solidFill>
                            </a:rPr>
                            <a:t>…</a:t>
                          </a:r>
                          <a:endParaRPr lang="ar-AE" sz="1600" b="1" dirty="0">
                            <a:solidFill>
                              <a:schemeClr val="bg1"/>
                            </a:solidFill>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0590">
                    <a:tc>
                      <a:txBody>
                        <a:bodyPr/>
                        <a:lstStyle/>
                        <a:p>
                          <a:pPr marL="0" lvl="0" indent="0" algn="ctr" rtl="0">
                            <a:spcBef>
                              <a:spcPts val="0"/>
                            </a:spcBef>
                            <a:spcAft>
                              <a:spcPts val="0"/>
                            </a:spcAft>
                            <a:buNone/>
                          </a:pPr>
                          <a:r>
                            <a:rPr lang="en" sz="1600" b="1" dirty="0">
                              <a:solidFill>
                                <a:schemeClr val="bg1"/>
                              </a:solidFill>
                            </a:rPr>
                            <a:t>…</a:t>
                          </a:r>
                          <a:endParaRPr sz="1600" b="1" dirty="0">
                            <a:solidFill>
                              <a:schemeClr val="bg1"/>
                            </a:solidFill>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bg1"/>
                              </a:solidFill>
                            </a:rPr>
                            <a:t>…</a:t>
                          </a:r>
                          <a:endParaRPr sz="1600" b="1" dirty="0">
                            <a:solidFill>
                              <a:schemeClr val="bg1"/>
                            </a:solidFill>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600" b="1">
                              <a:solidFill>
                                <a:schemeClr val="bg1"/>
                              </a:solidFill>
                            </a:rPr>
                            <a:t>…</a:t>
                          </a:r>
                          <a:endParaRPr lang="en-US" sz="1600" b="1" dirty="0">
                            <a:solidFill>
                              <a:schemeClr val="bg1"/>
                            </a:solidFill>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0590">
                    <a:tc>
                      <a:txBody>
                        <a:bodyPr/>
                        <a:lstStyle/>
                        <a:p>
                          <a:endParaRPr lang="en-US"/>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6"/>
                          <a:stretch>
                            <a:fillRect l="-2105" t="-305797" r="-204211" b="-7246"/>
                          </a:stretch>
                        </a:blipFill>
                      </a:tcPr>
                    </a:tc>
                    <a:tc>
                      <a:txBody>
                        <a:bodyPr/>
                        <a:lstStyle/>
                        <a:p>
                          <a:endParaRPr lang="en-US"/>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6"/>
                          <a:stretch>
                            <a:fillRect l="-102105" t="-305797" r="-104211" b="-7246"/>
                          </a:stretch>
                        </a:blipFill>
                      </a:tcPr>
                    </a:tc>
                    <a:tc>
                      <a:txBody>
                        <a:bodyPr/>
                        <a:lstStyle/>
                        <a:p>
                          <a:pPr marL="0" lvl="0" indent="0" algn="ctr" rtl="0">
                            <a:spcBef>
                              <a:spcPts val="0"/>
                            </a:spcBef>
                            <a:spcAft>
                              <a:spcPts val="0"/>
                            </a:spcAft>
                            <a:buNone/>
                          </a:pPr>
                          <a:r>
                            <a:rPr lang="en-US" sz="1600" b="1" dirty="0">
                              <a:solidFill>
                                <a:schemeClr val="bg1"/>
                              </a:solidFill>
                            </a:rPr>
                            <a:t>…</a:t>
                          </a:r>
                          <a:endParaRPr lang="ar-AE" sz="1600" b="1" dirty="0">
                            <a:solidFill>
                              <a:schemeClr val="bg1"/>
                            </a:solidFill>
                          </a:endParaRPr>
                        </a:p>
                      </a:txBody>
                      <a:tcPr marL="88375" marR="88375" marT="88375" marB="8837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mc:Fallback>
      </mc:AlternateContent>
      <p:cxnSp>
        <p:nvCxnSpPr>
          <p:cNvPr id="22" name="Straight Arrow Connector 21">
            <a:extLst>
              <a:ext uri="{FF2B5EF4-FFF2-40B4-BE49-F238E27FC236}">
                <a16:creationId xmlns:a16="http://schemas.microsoft.com/office/drawing/2014/main" id="{53429C13-E11C-0531-4787-6722D5C52ED7}"/>
              </a:ext>
            </a:extLst>
          </p:cNvPr>
          <p:cNvCxnSpPr>
            <a:cxnSpLocks/>
          </p:cNvCxnSpPr>
          <p:nvPr/>
        </p:nvCxnSpPr>
        <p:spPr>
          <a:xfrm>
            <a:off x="9909230" y="1243498"/>
            <a:ext cx="0" cy="637949"/>
          </a:xfrm>
          <a:prstGeom prst="straightConnector1">
            <a:avLst/>
          </a:prstGeom>
          <a:ln w="31750">
            <a:solidFill>
              <a:schemeClr val="bg1"/>
            </a:solidFill>
            <a:prstDash val="sysDash"/>
            <a:tailEnd type="triangle" w="lg" len="lg"/>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9DD4E3E7-21AF-282F-3633-F39068491AEA}"/>
              </a:ext>
            </a:extLst>
          </p:cNvPr>
          <p:cNvCxnSpPr>
            <a:cxnSpLocks/>
          </p:cNvCxnSpPr>
          <p:nvPr/>
        </p:nvCxnSpPr>
        <p:spPr>
          <a:xfrm>
            <a:off x="9909229" y="4451792"/>
            <a:ext cx="0" cy="637949"/>
          </a:xfrm>
          <a:prstGeom prst="straightConnector1">
            <a:avLst/>
          </a:prstGeom>
          <a:ln w="31750">
            <a:solidFill>
              <a:schemeClr val="bg1"/>
            </a:solidFill>
            <a:prstDash val="sysDash"/>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71142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5">
            <a:extLst>
              <a:ext uri="{FF2B5EF4-FFF2-40B4-BE49-F238E27FC236}">
                <a16:creationId xmlns:a16="http://schemas.microsoft.com/office/drawing/2014/main" id="{27716E85-BCBB-1FBE-C711-0BF182797D02}"/>
              </a:ext>
            </a:extLst>
          </p:cNvPr>
          <p:cNvPicPr>
            <a:picLocks noGrp="1" noChangeAspect="1"/>
          </p:cNvPicPr>
          <p:nvPr>
            <p:ph idx="1"/>
          </p:nvPr>
        </p:nvPicPr>
        <p:blipFill>
          <a:blip r:embed="rId3">
            <a:alphaModFix/>
            <a:extLst>
              <a:ext uri="{28A0092B-C50C-407E-A947-70E740481C1C}">
                <a14:useLocalDpi xmlns:a14="http://schemas.microsoft.com/office/drawing/2010/main" val="0"/>
              </a:ext>
            </a:extLst>
          </a:blip>
          <a:stretch>
            <a:fillRect/>
          </a:stretch>
        </p:blipFill>
        <p:spPr>
          <a:xfrm>
            <a:off x="3211775" y="876296"/>
            <a:ext cx="4209761" cy="5982743"/>
          </a:xfrm>
        </p:spPr>
      </p:pic>
      <p:pic>
        <p:nvPicPr>
          <p:cNvPr id="19" name="Picture 18">
            <a:extLst>
              <a:ext uri="{FF2B5EF4-FFF2-40B4-BE49-F238E27FC236}">
                <a16:creationId xmlns:a16="http://schemas.microsoft.com/office/drawing/2014/main" id="{AF54367B-AA39-BE08-9621-20E84C1934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5675" y="876298"/>
            <a:ext cx="4209760" cy="5982741"/>
          </a:xfrm>
          <a:prstGeom prst="rect">
            <a:avLst/>
          </a:prstGeom>
        </p:spPr>
      </p:pic>
      <p:sp>
        <p:nvSpPr>
          <p:cNvPr id="2" name="Title 1">
            <a:extLst>
              <a:ext uri="{FF2B5EF4-FFF2-40B4-BE49-F238E27FC236}">
                <a16:creationId xmlns:a16="http://schemas.microsoft.com/office/drawing/2014/main" id="{EDD7297F-7759-3934-58D1-D4A8ED108745}"/>
              </a:ext>
            </a:extLst>
          </p:cNvPr>
          <p:cNvSpPr>
            <a:spLocks noGrp="1"/>
          </p:cNvSpPr>
          <p:nvPr>
            <p:ph type="title"/>
          </p:nvPr>
        </p:nvSpPr>
        <p:spPr/>
        <p:txBody>
          <a:bodyPr/>
          <a:lstStyle/>
          <a:p>
            <a:r>
              <a:rPr lang="en-US" dirty="0"/>
              <a:t>Results – Margins</a:t>
            </a:r>
          </a:p>
        </p:txBody>
      </p:sp>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ABF8B564-88BF-3DB8-86FF-5984AEE88A2E}"/>
                  </a:ext>
                </a:extLst>
              </p14:cNvPr>
              <p14:cNvContentPartPr/>
              <p14:nvPr/>
            </p14:nvContentPartPr>
            <p14:xfrm>
              <a:off x="11558066" y="2162334"/>
              <a:ext cx="360" cy="432000"/>
            </p14:xfrm>
          </p:contentPart>
        </mc:Choice>
        <mc:Fallback xmlns="">
          <p:pic>
            <p:nvPicPr>
              <p:cNvPr id="7" name="Ink 6">
                <a:extLst>
                  <a:ext uri="{FF2B5EF4-FFF2-40B4-BE49-F238E27FC236}">
                    <a16:creationId xmlns:a16="http://schemas.microsoft.com/office/drawing/2014/main" id="{ABF8B564-88BF-3DB8-86FF-5984AEE88A2E}"/>
                  </a:ext>
                </a:extLst>
              </p:cNvPr>
              <p:cNvPicPr/>
              <p:nvPr/>
            </p:nvPicPr>
            <p:blipFill>
              <a:blip r:embed="rId6"/>
              <a:stretch>
                <a:fillRect/>
              </a:stretch>
            </p:blipFill>
            <p:spPr>
              <a:xfrm>
                <a:off x="11513066" y="1982694"/>
                <a:ext cx="90180" cy="79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6D4A12E3-E419-C3D5-8A30-77A944C51D8B}"/>
                  </a:ext>
                </a:extLst>
              </p14:cNvPr>
              <p14:cNvContentPartPr/>
              <p14:nvPr/>
            </p14:nvContentPartPr>
            <p14:xfrm>
              <a:off x="11558066" y="3256199"/>
              <a:ext cx="360" cy="367803"/>
            </p14:xfrm>
          </p:contentPart>
        </mc:Choice>
        <mc:Fallback xmlns="">
          <p:pic>
            <p:nvPicPr>
              <p:cNvPr id="10" name="Ink 9">
                <a:extLst>
                  <a:ext uri="{FF2B5EF4-FFF2-40B4-BE49-F238E27FC236}">
                    <a16:creationId xmlns:a16="http://schemas.microsoft.com/office/drawing/2014/main" id="{6D4A12E3-E419-C3D5-8A30-77A944C51D8B}"/>
                  </a:ext>
                </a:extLst>
              </p:cNvPr>
              <p:cNvPicPr/>
              <p:nvPr/>
            </p:nvPicPr>
            <p:blipFill>
              <a:blip r:embed="rId8"/>
              <a:stretch>
                <a:fillRect/>
              </a:stretch>
            </p:blipFill>
            <p:spPr>
              <a:xfrm>
                <a:off x="11468426" y="3076440"/>
                <a:ext cx="180000" cy="727681"/>
              </a:xfrm>
              <a:prstGeom prst="rect">
                <a:avLst/>
              </a:prstGeom>
            </p:spPr>
          </p:pic>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FB79DDF4-8160-0895-215D-D38A83A86D61}"/>
                  </a:ext>
                </a:extLst>
              </p:cNvPr>
              <p:cNvSpPr txBox="1">
                <a:spLocks/>
              </p:cNvSpPr>
              <p:nvPr/>
            </p:nvSpPr>
            <p:spPr>
              <a:xfrm>
                <a:off x="2" y="876065"/>
                <a:ext cx="2965936"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US" sz="2000" dirty="0">
                    <a:solidFill>
                      <a:schemeClr val="bg1"/>
                    </a:solidFill>
                  </a:rPr>
                </a:br>
                <a:endParaRPr lang="en-US" sz="2000" dirty="0">
                  <a:solidFill>
                    <a:schemeClr val="bg1"/>
                  </a:solidFill>
                </a:endParaRPr>
              </a:p>
              <a:p>
                <a:r>
                  <a:rPr lang="en-US" sz="2000" dirty="0">
                    <a:solidFill>
                      <a:schemeClr val="bg1"/>
                    </a:solidFill>
                  </a:rPr>
                  <a:t>250,000 </a:t>
                </a:r>
                <a:br>
                  <a:rPr lang="en-US" sz="2000" dirty="0">
                    <a:solidFill>
                      <a:schemeClr val="bg1"/>
                    </a:solidFill>
                  </a:rPr>
                </a:br>
                <a:r>
                  <a:rPr lang="en-US" sz="2000" dirty="0">
                    <a:solidFill>
                      <a:schemeClr val="bg1"/>
                    </a:solidFill>
                  </a:rPr>
                  <a:t>random splits</a:t>
                </a:r>
                <a:br>
                  <a:rPr lang="en-US" sz="2000" dirty="0">
                    <a:solidFill>
                      <a:schemeClr val="bg1"/>
                    </a:solidFill>
                  </a:rPr>
                </a:br>
                <a:endParaRPr lang="en-US" sz="2000" dirty="0">
                  <a:solidFill>
                    <a:schemeClr val="bg1"/>
                  </a:solidFill>
                </a:endParaRPr>
              </a:p>
              <a:p>
                <a:r>
                  <a:rPr lang="en-US" sz="2000" dirty="0">
                    <a:solidFill>
                      <a:schemeClr val="bg1"/>
                    </a:solidFill>
                  </a:rPr>
                  <a:t>GoF = </a:t>
                </a:r>
                <a14:m>
                  <m:oMath xmlns:m="http://schemas.openxmlformats.org/officeDocument/2006/math">
                    <m:r>
                      <a:rPr lang="en-US" sz="2000" b="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l-GR" sz="2000" b="1" i="0" smtClean="0">
                                <a:solidFill>
                                  <a:schemeClr val="bg1"/>
                                </a:solidFill>
                                <a:latin typeface="Cambria Math" panose="02040503050406030204" pitchFamily="18" charset="0"/>
                              </a:rPr>
                              <m:t>𝚫</m:t>
                            </m:r>
                          </m:e>
                          <m:sub>
                            <m:r>
                              <a:rPr lang="en-US" sz="2000" b="1" i="0" smtClean="0">
                                <a:solidFill>
                                  <a:schemeClr val="bg1"/>
                                </a:solidFill>
                                <a:latin typeface="Cambria Math" panose="02040503050406030204" pitchFamily="18" charset="0"/>
                              </a:rPr>
                              <m:t>𝐨</m:t>
                            </m:r>
                            <m:r>
                              <a:rPr lang="en-US" sz="2000" b="1" i="1" smtClean="0">
                                <a:solidFill>
                                  <a:schemeClr val="bg1"/>
                                </a:solidFill>
                                <a:latin typeface="Cambria Math" panose="02040503050406030204" pitchFamily="18" charset="0"/>
                              </a:rPr>
                              <m:t>𝒃𝒔</m:t>
                            </m:r>
                          </m:sub>
                        </m:sSub>
                        <m:r>
                          <a:rPr lang="en-US" sz="2000" b="1" i="0" smtClean="0">
                            <a:solidFill>
                              <a:schemeClr val="bg1"/>
                            </a:solidFill>
                            <a:latin typeface="Cambria Math" panose="02040503050406030204" pitchFamily="18" charset="0"/>
                          </a:rPr>
                          <m:t>−</m:t>
                        </m:r>
                        <m:sSub>
                          <m:sSubPr>
                            <m:ctrlPr>
                              <a:rPr lang="en-US" sz="2000" b="1" i="1" smtClean="0">
                                <a:solidFill>
                                  <a:schemeClr val="bg1"/>
                                </a:solidFill>
                                <a:latin typeface="Cambria Math" panose="02040503050406030204" pitchFamily="18" charset="0"/>
                              </a:rPr>
                            </m:ctrlPr>
                          </m:sSubPr>
                          <m:e>
                            <m:r>
                              <a:rPr lang="el-GR" sz="2000" b="1" i="0" smtClean="0">
                                <a:solidFill>
                                  <a:schemeClr val="bg1"/>
                                </a:solidFill>
                                <a:latin typeface="Cambria Math" panose="02040503050406030204" pitchFamily="18" charset="0"/>
                              </a:rPr>
                              <m:t>𝚫</m:t>
                            </m:r>
                          </m:e>
                          <m:sub>
                            <m:r>
                              <a:rPr lang="en-US" sz="2000" b="1" i="0" smtClean="0">
                                <a:solidFill>
                                  <a:schemeClr val="bg1"/>
                                </a:solidFill>
                                <a:latin typeface="Cambria Math" panose="02040503050406030204" pitchFamily="18" charset="0"/>
                              </a:rPr>
                              <m:t>𝐞𝐱𝐩</m:t>
                            </m:r>
                          </m:sub>
                        </m:sSub>
                      </m:num>
                      <m:den>
                        <m:sSub>
                          <m:sSubPr>
                            <m:ctrlPr>
                              <a:rPr lang="el-GR" sz="2000" b="1" i="1" smtClean="0">
                                <a:solidFill>
                                  <a:schemeClr val="bg1"/>
                                </a:solidFill>
                                <a:latin typeface="Cambria Math" panose="02040503050406030204" pitchFamily="18" charset="0"/>
                              </a:rPr>
                            </m:ctrlPr>
                          </m:sSubPr>
                          <m:e>
                            <m:r>
                              <a:rPr lang="el-GR" sz="2000" b="1" i="0" smtClean="0">
                                <a:solidFill>
                                  <a:schemeClr val="bg1"/>
                                </a:solidFill>
                                <a:latin typeface="Cambria Math" panose="02040503050406030204" pitchFamily="18" charset="0"/>
                              </a:rPr>
                              <m:t>𝚫</m:t>
                            </m:r>
                          </m:e>
                          <m:sub>
                            <m:r>
                              <a:rPr lang="en-US" sz="2000" b="1" i="1" smtClean="0">
                                <a:solidFill>
                                  <a:schemeClr val="bg1"/>
                                </a:solidFill>
                                <a:latin typeface="Cambria Math" panose="02040503050406030204" pitchFamily="18" charset="0"/>
                              </a:rPr>
                              <m:t>𝒆𝒙𝒑</m:t>
                            </m:r>
                          </m:sub>
                        </m:sSub>
                      </m:den>
                    </m:f>
                  </m:oMath>
                </a14:m>
                <a:endParaRPr lang="en-US" sz="2000" dirty="0">
                  <a:solidFill>
                    <a:schemeClr val="bg1"/>
                  </a:solidFill>
                </a:endParaRPr>
              </a:p>
              <a:p>
                <a:pPr marL="0" indent="0">
                  <a:buNone/>
                </a:pPr>
                <a:endParaRPr lang="en-US" sz="2000" dirty="0">
                  <a:solidFill>
                    <a:schemeClr val="bg1"/>
                  </a:solidFill>
                </a:endParaRPr>
              </a:p>
              <a:p>
                <a:r>
                  <a:rPr lang="en-US" sz="2000" dirty="0">
                    <a:solidFill>
                      <a:schemeClr val="bg1"/>
                    </a:solidFill>
                  </a:rPr>
                  <a:t>Findings:</a:t>
                </a:r>
              </a:p>
              <a:p>
                <a:pPr marL="800100" lvl="1" indent="-342900">
                  <a:buFont typeface="+mj-lt"/>
                  <a:buAutoNum type="arabicPeriod"/>
                </a:pPr>
                <a:r>
                  <a:rPr lang="en-US" sz="1600" dirty="0">
                    <a:solidFill>
                      <a:schemeClr val="bg1"/>
                    </a:solidFill>
                  </a:rPr>
                  <a:t>Margins fit the data </a:t>
                </a:r>
                <a:r>
                  <a:rPr lang="en-US" sz="1600" b="1" dirty="0">
                    <a:solidFill>
                      <a:schemeClr val="bg1"/>
                    </a:solidFill>
                  </a:rPr>
                  <a:t>moderately</a:t>
                </a:r>
                <a:r>
                  <a:rPr lang="en-US" sz="1600" dirty="0">
                    <a:solidFill>
                      <a:schemeClr val="bg1"/>
                    </a:solidFill>
                  </a:rPr>
                  <a:t> </a:t>
                </a:r>
                <a:r>
                  <a:rPr lang="en-US" sz="1600" b="1" dirty="0">
                    <a:solidFill>
                      <a:schemeClr val="bg1"/>
                    </a:solidFill>
                  </a:rPr>
                  <a:t>well</a:t>
                </a:r>
              </a:p>
              <a:p>
                <a:pPr marL="800100" lvl="1" indent="-342900">
                  <a:buFont typeface="+mj-lt"/>
                  <a:buAutoNum type="arabicPeriod"/>
                </a:pPr>
                <a:r>
                  <a:rPr lang="en-US" sz="1600" dirty="0">
                    <a:solidFill>
                      <a:schemeClr val="bg1"/>
                    </a:solidFill>
                  </a:rPr>
                  <a:t>Beta KS is an outlier</a:t>
                </a:r>
              </a:p>
              <a:p>
                <a:pPr marL="800100" lvl="1" indent="-342900">
                  <a:buFont typeface="+mj-lt"/>
                  <a:buAutoNum type="arabicPeriod"/>
                </a:pPr>
                <a:r>
                  <a:rPr lang="en-US" sz="1600" dirty="0">
                    <a:solidFill>
                      <a:schemeClr val="bg1"/>
                    </a:solidFill>
                  </a:rPr>
                  <a:t>Discrete metrics are captured better</a:t>
                </a:r>
                <a:endParaRPr lang="en-US" sz="2000" dirty="0">
                  <a:solidFill>
                    <a:schemeClr val="bg1"/>
                  </a:solidFill>
                </a:endParaRPr>
              </a:p>
              <a:p>
                <a:endParaRPr lang="en-US" sz="2000" dirty="0">
                  <a:solidFill>
                    <a:schemeClr val="bg1"/>
                  </a:solidFill>
                </a:endParaRPr>
              </a:p>
              <a:p>
                <a:pPr lvl="1"/>
                <a:endParaRPr lang="en-NL" sz="2000" dirty="0"/>
              </a:p>
            </p:txBody>
          </p:sp>
        </mc:Choice>
        <mc:Fallback xmlns="">
          <p:sp>
            <p:nvSpPr>
              <p:cNvPr id="16" name="Content Placeholder 2">
                <a:extLst>
                  <a:ext uri="{FF2B5EF4-FFF2-40B4-BE49-F238E27FC236}">
                    <a16:creationId xmlns:a16="http://schemas.microsoft.com/office/drawing/2014/main" id="{FB79DDF4-8160-0895-215D-D38A83A86D61}"/>
                  </a:ext>
                </a:extLst>
              </p:cNvPr>
              <p:cNvSpPr txBox="1">
                <a:spLocks noRot="1" noChangeAspect="1" noMove="1" noResize="1" noEditPoints="1" noAdjustHandles="1" noChangeArrowheads="1" noChangeShapeType="1" noTextEdit="1"/>
              </p:cNvSpPr>
              <p:nvPr/>
            </p:nvSpPr>
            <p:spPr>
              <a:xfrm>
                <a:off x="2" y="876065"/>
                <a:ext cx="2965936" cy="5993658"/>
              </a:xfrm>
              <a:prstGeom prst="rect">
                <a:avLst/>
              </a:prstGeom>
              <a:blipFill>
                <a:blip r:embed="rId9"/>
                <a:stretch>
                  <a:fillRect l="-1848"/>
                </a:stretch>
              </a:blipFill>
            </p:spPr>
            <p:txBody>
              <a:bodyPr/>
              <a:lstStyle/>
              <a:p>
                <a:r>
                  <a:rPr lang="en-NL">
                    <a:noFill/>
                  </a:rPr>
                  <a:t> </a:t>
                </a:r>
              </a:p>
            </p:txBody>
          </p:sp>
        </mc:Fallback>
      </mc:AlternateContent>
    </p:spTree>
    <p:extLst>
      <p:ext uri="{BB962C8B-B14F-4D97-AF65-F5344CB8AC3E}">
        <p14:creationId xmlns:p14="http://schemas.microsoft.com/office/powerpoint/2010/main" val="2778426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297F-7759-3934-58D1-D4A8ED108745}"/>
              </a:ext>
            </a:extLst>
          </p:cNvPr>
          <p:cNvSpPr>
            <a:spLocks noGrp="1"/>
          </p:cNvSpPr>
          <p:nvPr>
            <p:ph type="title"/>
          </p:nvPr>
        </p:nvSpPr>
        <p:spPr/>
        <p:txBody>
          <a:bodyPr/>
          <a:lstStyle/>
          <a:p>
            <a:r>
              <a:rPr lang="en-US" dirty="0"/>
              <a:t>Results – Margins</a:t>
            </a:r>
          </a:p>
        </p:txBody>
      </p:sp>
      <p:pic>
        <p:nvPicPr>
          <p:cNvPr id="8" name="Picture 7">
            <a:extLst>
              <a:ext uri="{FF2B5EF4-FFF2-40B4-BE49-F238E27FC236}">
                <a16:creationId xmlns:a16="http://schemas.microsoft.com/office/drawing/2014/main" id="{43C792E5-5AFB-A5CD-F4D2-6027D1E6A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438" y="2636633"/>
            <a:ext cx="9162560" cy="3182487"/>
          </a:xfrm>
          <a:prstGeom prst="rect">
            <a:avLst/>
          </a:prstGeom>
        </p:spPr>
      </p:pic>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081BC58F-B8A1-BD40-9B2F-8F3DEB2A22E5}"/>
                  </a:ext>
                </a:extLst>
              </p:cNvPr>
              <p:cNvSpPr txBox="1">
                <a:spLocks/>
              </p:cNvSpPr>
              <p:nvPr/>
            </p:nvSpPr>
            <p:spPr>
              <a:xfrm>
                <a:off x="2" y="876065"/>
                <a:ext cx="2965936"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US" sz="2000" dirty="0">
                    <a:solidFill>
                      <a:schemeClr val="bg1"/>
                    </a:solidFill>
                  </a:rPr>
                </a:br>
                <a:endParaRPr lang="en-US" sz="2000" dirty="0">
                  <a:solidFill>
                    <a:schemeClr val="bg1"/>
                  </a:solidFill>
                </a:endParaRPr>
              </a:p>
              <a:p>
                <a:r>
                  <a:rPr lang="en-US" sz="2000" dirty="0">
                    <a:solidFill>
                      <a:schemeClr val="bg1"/>
                    </a:solidFill>
                  </a:rPr>
                  <a:t>250,000 </a:t>
                </a:r>
                <a:br>
                  <a:rPr lang="en-US" sz="2000" dirty="0">
                    <a:solidFill>
                      <a:schemeClr val="bg1"/>
                    </a:solidFill>
                  </a:rPr>
                </a:br>
                <a:r>
                  <a:rPr lang="en-US" sz="2000" dirty="0">
                    <a:solidFill>
                      <a:schemeClr val="bg1"/>
                    </a:solidFill>
                  </a:rPr>
                  <a:t>random splits</a:t>
                </a:r>
                <a:br>
                  <a:rPr lang="en-US" sz="2000" dirty="0">
                    <a:solidFill>
                      <a:schemeClr val="bg1"/>
                    </a:solidFill>
                  </a:rPr>
                </a:br>
                <a:endParaRPr lang="en-US" sz="2000" dirty="0">
                  <a:solidFill>
                    <a:schemeClr val="bg1"/>
                  </a:solidFill>
                </a:endParaRPr>
              </a:p>
              <a:p>
                <a:r>
                  <a:rPr lang="en-US" sz="2000" dirty="0">
                    <a:solidFill>
                      <a:schemeClr val="bg1"/>
                    </a:solidFill>
                  </a:rPr>
                  <a:t>GoF = </a:t>
                </a:r>
                <a14:m>
                  <m:oMath xmlns:m="http://schemas.openxmlformats.org/officeDocument/2006/math">
                    <m:r>
                      <a:rPr lang="en-US" sz="2000" b="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l-GR" sz="2000" b="1" i="0" smtClean="0">
                                <a:solidFill>
                                  <a:schemeClr val="bg1"/>
                                </a:solidFill>
                                <a:latin typeface="Cambria Math" panose="02040503050406030204" pitchFamily="18" charset="0"/>
                              </a:rPr>
                              <m:t>𝚫</m:t>
                            </m:r>
                          </m:e>
                          <m:sub>
                            <m:r>
                              <a:rPr lang="en-US" sz="2000" b="1" i="0" smtClean="0">
                                <a:solidFill>
                                  <a:schemeClr val="bg1"/>
                                </a:solidFill>
                                <a:latin typeface="Cambria Math" panose="02040503050406030204" pitchFamily="18" charset="0"/>
                              </a:rPr>
                              <m:t>𝐨</m:t>
                            </m:r>
                            <m:r>
                              <a:rPr lang="en-US" sz="2000" b="1" i="1" smtClean="0">
                                <a:solidFill>
                                  <a:schemeClr val="bg1"/>
                                </a:solidFill>
                                <a:latin typeface="Cambria Math" panose="02040503050406030204" pitchFamily="18" charset="0"/>
                              </a:rPr>
                              <m:t>𝒃𝒔</m:t>
                            </m:r>
                          </m:sub>
                        </m:sSub>
                        <m:r>
                          <a:rPr lang="en-US" sz="2000" b="1" i="0" smtClean="0">
                            <a:solidFill>
                              <a:schemeClr val="bg1"/>
                            </a:solidFill>
                            <a:latin typeface="Cambria Math" panose="02040503050406030204" pitchFamily="18" charset="0"/>
                          </a:rPr>
                          <m:t>−</m:t>
                        </m:r>
                        <m:sSub>
                          <m:sSubPr>
                            <m:ctrlPr>
                              <a:rPr lang="en-US" sz="2000" b="1" i="1" smtClean="0">
                                <a:solidFill>
                                  <a:schemeClr val="bg1"/>
                                </a:solidFill>
                                <a:latin typeface="Cambria Math" panose="02040503050406030204" pitchFamily="18" charset="0"/>
                              </a:rPr>
                            </m:ctrlPr>
                          </m:sSubPr>
                          <m:e>
                            <m:r>
                              <a:rPr lang="el-GR" sz="2000" b="1" i="0" smtClean="0">
                                <a:solidFill>
                                  <a:schemeClr val="bg1"/>
                                </a:solidFill>
                                <a:latin typeface="Cambria Math" panose="02040503050406030204" pitchFamily="18" charset="0"/>
                              </a:rPr>
                              <m:t>𝚫</m:t>
                            </m:r>
                          </m:e>
                          <m:sub>
                            <m:r>
                              <a:rPr lang="en-US" sz="2000" b="1" i="0" smtClean="0">
                                <a:solidFill>
                                  <a:schemeClr val="bg1"/>
                                </a:solidFill>
                                <a:latin typeface="Cambria Math" panose="02040503050406030204" pitchFamily="18" charset="0"/>
                              </a:rPr>
                              <m:t>𝐞𝐱𝐩</m:t>
                            </m:r>
                          </m:sub>
                        </m:sSub>
                      </m:num>
                      <m:den>
                        <m:sSub>
                          <m:sSubPr>
                            <m:ctrlPr>
                              <a:rPr lang="el-GR" sz="2000" b="1" i="1" smtClean="0">
                                <a:solidFill>
                                  <a:schemeClr val="bg1"/>
                                </a:solidFill>
                                <a:latin typeface="Cambria Math" panose="02040503050406030204" pitchFamily="18" charset="0"/>
                              </a:rPr>
                            </m:ctrlPr>
                          </m:sSubPr>
                          <m:e>
                            <m:r>
                              <a:rPr lang="el-GR" sz="2000" b="1" i="0" smtClean="0">
                                <a:solidFill>
                                  <a:schemeClr val="bg1"/>
                                </a:solidFill>
                                <a:latin typeface="Cambria Math" panose="02040503050406030204" pitchFamily="18" charset="0"/>
                              </a:rPr>
                              <m:t>𝚫</m:t>
                            </m:r>
                          </m:e>
                          <m:sub>
                            <m:r>
                              <a:rPr lang="en-US" sz="2000" b="1" i="1" smtClean="0">
                                <a:solidFill>
                                  <a:schemeClr val="bg1"/>
                                </a:solidFill>
                                <a:latin typeface="Cambria Math" panose="02040503050406030204" pitchFamily="18" charset="0"/>
                              </a:rPr>
                              <m:t>𝒆𝒙𝒑</m:t>
                            </m:r>
                          </m:sub>
                        </m:sSub>
                      </m:den>
                    </m:f>
                  </m:oMath>
                </a14:m>
                <a:endParaRPr lang="en-US" sz="2000" dirty="0">
                  <a:solidFill>
                    <a:schemeClr val="bg1"/>
                  </a:solidFill>
                </a:endParaRPr>
              </a:p>
              <a:p>
                <a:pPr marL="0" indent="0">
                  <a:buNone/>
                </a:pPr>
                <a:endParaRPr lang="en-US" sz="2000" dirty="0">
                  <a:solidFill>
                    <a:schemeClr val="bg1"/>
                  </a:solidFill>
                </a:endParaRPr>
              </a:p>
              <a:p>
                <a:r>
                  <a:rPr lang="en-US" sz="2000" dirty="0">
                    <a:solidFill>
                      <a:schemeClr val="bg1"/>
                    </a:solidFill>
                  </a:rPr>
                  <a:t>Findings:</a:t>
                </a:r>
              </a:p>
              <a:p>
                <a:pPr marL="800100" lvl="1" indent="-342900">
                  <a:buFont typeface="+mj-lt"/>
                  <a:buAutoNum type="arabicPeriod"/>
                </a:pPr>
                <a:r>
                  <a:rPr lang="en-US" sz="1600" dirty="0">
                    <a:solidFill>
                      <a:schemeClr val="bg1"/>
                    </a:solidFill>
                  </a:rPr>
                  <a:t>Margins fit the data </a:t>
                </a:r>
                <a:r>
                  <a:rPr lang="en-US" sz="1600" b="1" dirty="0">
                    <a:solidFill>
                      <a:schemeClr val="bg1"/>
                    </a:solidFill>
                  </a:rPr>
                  <a:t>moderately</a:t>
                </a:r>
                <a:r>
                  <a:rPr lang="en-US" sz="1600" dirty="0">
                    <a:solidFill>
                      <a:schemeClr val="bg1"/>
                    </a:solidFill>
                  </a:rPr>
                  <a:t> </a:t>
                </a:r>
                <a:r>
                  <a:rPr lang="en-US" sz="1600" b="1" dirty="0">
                    <a:solidFill>
                      <a:schemeClr val="bg1"/>
                    </a:solidFill>
                  </a:rPr>
                  <a:t>well</a:t>
                </a:r>
              </a:p>
              <a:p>
                <a:pPr marL="800100" lvl="1" indent="-342900">
                  <a:buFont typeface="+mj-lt"/>
                  <a:buAutoNum type="arabicPeriod"/>
                </a:pPr>
                <a:r>
                  <a:rPr lang="en-US" sz="1600" dirty="0">
                    <a:solidFill>
                      <a:schemeClr val="bg1"/>
                    </a:solidFill>
                  </a:rPr>
                  <a:t>Beta KS is an outlier</a:t>
                </a:r>
              </a:p>
              <a:p>
                <a:pPr marL="800100" lvl="1" indent="-342900">
                  <a:buFont typeface="+mj-lt"/>
                  <a:buAutoNum type="arabicPeriod"/>
                </a:pPr>
                <a:r>
                  <a:rPr lang="en-US" sz="1600" dirty="0">
                    <a:solidFill>
                      <a:schemeClr val="bg1"/>
                    </a:solidFill>
                  </a:rPr>
                  <a:t>Discrete metrics are captured better</a:t>
                </a:r>
              </a:p>
              <a:p>
                <a:pPr marL="800100" lvl="1" indent="-342900">
                  <a:buFont typeface="+mj-lt"/>
                  <a:buAutoNum type="arabicPeriod"/>
                </a:pPr>
                <a:r>
                  <a:rPr lang="en-US" sz="1600" dirty="0">
                    <a:solidFill>
                      <a:schemeClr val="bg1"/>
                    </a:solidFill>
                  </a:rPr>
                  <a:t>All models are selected, but with different frequencies</a:t>
                </a:r>
              </a:p>
              <a:p>
                <a:pPr marL="800100" lvl="1" indent="-342900">
                  <a:buFont typeface="+mj-lt"/>
                  <a:buAutoNum type="arabicPeriod"/>
                </a:pPr>
                <a:endParaRPr lang="en-US" sz="1600" dirty="0">
                  <a:solidFill>
                    <a:schemeClr val="bg1"/>
                  </a:solidFill>
                </a:endParaRPr>
              </a:p>
              <a:p>
                <a:pPr marL="457200" indent="-457200">
                  <a:buFont typeface="+mj-lt"/>
                  <a:buAutoNum type="arabicPeriod"/>
                </a:pPr>
                <a:endParaRPr lang="en-US" sz="2000" dirty="0">
                  <a:solidFill>
                    <a:schemeClr val="bg1"/>
                  </a:solidFill>
                </a:endParaRPr>
              </a:p>
              <a:p>
                <a:endParaRPr lang="en-US" sz="2000" dirty="0">
                  <a:solidFill>
                    <a:schemeClr val="bg1"/>
                  </a:solidFill>
                </a:endParaRPr>
              </a:p>
              <a:p>
                <a:pPr lvl="1"/>
                <a:endParaRPr lang="en-NL" sz="2000" dirty="0"/>
              </a:p>
            </p:txBody>
          </p:sp>
        </mc:Choice>
        <mc:Fallback xmlns="">
          <p:sp>
            <p:nvSpPr>
              <p:cNvPr id="12" name="Content Placeholder 2">
                <a:extLst>
                  <a:ext uri="{FF2B5EF4-FFF2-40B4-BE49-F238E27FC236}">
                    <a16:creationId xmlns:a16="http://schemas.microsoft.com/office/drawing/2014/main" id="{081BC58F-B8A1-BD40-9B2F-8F3DEB2A22E5}"/>
                  </a:ext>
                </a:extLst>
              </p:cNvPr>
              <p:cNvSpPr txBox="1">
                <a:spLocks noRot="1" noChangeAspect="1" noMove="1" noResize="1" noEditPoints="1" noAdjustHandles="1" noChangeArrowheads="1" noChangeShapeType="1" noTextEdit="1"/>
              </p:cNvSpPr>
              <p:nvPr/>
            </p:nvSpPr>
            <p:spPr>
              <a:xfrm>
                <a:off x="2" y="876065"/>
                <a:ext cx="2965936" cy="5993658"/>
              </a:xfrm>
              <a:prstGeom prst="rect">
                <a:avLst/>
              </a:prstGeom>
              <a:blipFill>
                <a:blip r:embed="rId4"/>
                <a:stretch>
                  <a:fillRect l="-1848"/>
                </a:stretch>
              </a:blipFill>
            </p:spPr>
            <p:txBody>
              <a:bodyPr/>
              <a:lstStyle/>
              <a:p>
                <a:r>
                  <a:rPr lang="en-NL">
                    <a:noFill/>
                  </a:rPr>
                  <a:t> </a:t>
                </a:r>
              </a:p>
            </p:txBody>
          </p:sp>
        </mc:Fallback>
      </mc:AlternateContent>
    </p:spTree>
    <p:extLst>
      <p:ext uri="{BB962C8B-B14F-4D97-AF65-F5344CB8AC3E}">
        <p14:creationId xmlns:p14="http://schemas.microsoft.com/office/powerpoint/2010/main" val="909811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702CD7-89A5-4B36-1076-38337E6595C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88321" y="2161590"/>
            <a:ext cx="4387831" cy="4387831"/>
          </a:xfrm>
          <a:prstGeom prst="rect">
            <a:avLst/>
          </a:prstGeom>
        </p:spPr>
      </p:pic>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lstStyle/>
          <a:p>
            <a:r>
              <a:rPr lang="en-US" dirty="0"/>
              <a:t>Exploring Outlier (Beta KS)</a:t>
            </a:r>
          </a:p>
        </p:txBody>
      </p:sp>
      <p:pic>
        <p:nvPicPr>
          <p:cNvPr id="5" name="Content Placeholder 4">
            <a:extLst>
              <a:ext uri="{FF2B5EF4-FFF2-40B4-BE49-F238E27FC236}">
                <a16:creationId xmlns:a16="http://schemas.microsoft.com/office/drawing/2014/main" id="{232E6C14-D69F-577A-5F31-E0FBF4382010}"/>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7692984" y="2161590"/>
            <a:ext cx="4387831" cy="4387831"/>
          </a:xfrm>
        </p:spPr>
      </p:pic>
      <p:sp>
        <p:nvSpPr>
          <p:cNvPr id="9" name="TextBox 8">
            <a:extLst>
              <a:ext uri="{FF2B5EF4-FFF2-40B4-BE49-F238E27FC236}">
                <a16:creationId xmlns:a16="http://schemas.microsoft.com/office/drawing/2014/main" id="{DA8585AA-8279-A338-5FCF-DAB1D650CD52}"/>
              </a:ext>
            </a:extLst>
          </p:cNvPr>
          <p:cNvSpPr txBox="1"/>
          <p:nvPr/>
        </p:nvSpPr>
        <p:spPr>
          <a:xfrm>
            <a:off x="9452847" y="1582615"/>
            <a:ext cx="1459099" cy="523220"/>
          </a:xfrm>
          <a:prstGeom prst="rect">
            <a:avLst/>
          </a:prstGeom>
          <a:solidFill>
            <a:schemeClr val="accent6">
              <a:lumMod val="20000"/>
              <a:lumOff val="80000"/>
            </a:schemeClr>
          </a:solidFill>
          <a:effectLst>
            <a:outerShdw blurRad="63500" sx="102000" sy="102000" algn="ctr" rotWithShape="0">
              <a:prstClr val="black">
                <a:alpha val="40000"/>
              </a:prstClr>
            </a:outerShdw>
          </a:effectLst>
        </p:spPr>
        <p:txBody>
          <a:bodyPr wrap="square" rtlCol="0">
            <a:spAutoFit/>
          </a:bodyPr>
          <a:lstStyle/>
          <a:p>
            <a:pPr algn="ctr"/>
            <a:r>
              <a:rPr lang="en-US" sz="2800" dirty="0"/>
              <a:t>Good fit</a:t>
            </a:r>
          </a:p>
        </p:txBody>
      </p:sp>
      <p:sp>
        <p:nvSpPr>
          <p:cNvPr id="10" name="TextBox 9">
            <a:extLst>
              <a:ext uri="{FF2B5EF4-FFF2-40B4-BE49-F238E27FC236}">
                <a16:creationId xmlns:a16="http://schemas.microsoft.com/office/drawing/2014/main" id="{6A56CF09-902B-36DB-3E11-1DE014A56CFD}"/>
              </a:ext>
            </a:extLst>
          </p:cNvPr>
          <p:cNvSpPr txBox="1"/>
          <p:nvPr/>
        </p:nvSpPr>
        <p:spPr>
          <a:xfrm>
            <a:off x="4935643" y="1582615"/>
            <a:ext cx="1459098" cy="523220"/>
          </a:xfrm>
          <a:prstGeom prst="rect">
            <a:avLst/>
          </a:prstGeom>
          <a:solidFill>
            <a:srgbClr val="FF8585">
              <a:alpha val="20000"/>
            </a:srgbClr>
          </a:solidFill>
          <a:effectLst>
            <a:outerShdw blurRad="63500" sx="102000" sy="102000" algn="ctr" rotWithShape="0">
              <a:prstClr val="black">
                <a:alpha val="40000"/>
              </a:prstClr>
            </a:outerShdw>
          </a:effectLst>
        </p:spPr>
        <p:txBody>
          <a:bodyPr wrap="square" rtlCol="0">
            <a:spAutoFit/>
          </a:bodyPr>
          <a:lstStyle/>
          <a:p>
            <a:pPr algn="ctr"/>
            <a:r>
              <a:rPr lang="en-US" sz="2800" dirty="0"/>
              <a:t>Bad fit</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2" y="876065"/>
            <a:ext cx="2965936"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Example:</a:t>
            </a:r>
          </a:p>
          <a:p>
            <a:pPr lvl="1"/>
            <a:r>
              <a:rPr lang="en-GB" sz="1600" dirty="0">
                <a:solidFill>
                  <a:schemeClr val="bg1"/>
                </a:solidFill>
              </a:rPr>
              <a:t>Good vs bad fit</a:t>
            </a:r>
          </a:p>
          <a:p>
            <a:pPr marL="0" indent="0">
              <a:buFont typeface="Arial" panose="020B0604020202020204" pitchFamily="34" charset="0"/>
              <a:buNone/>
            </a:pPr>
            <a:endParaRPr lang="en-GB" sz="2000" dirty="0">
              <a:solidFill>
                <a:schemeClr val="bg1"/>
              </a:solidFill>
            </a:endParaRPr>
          </a:p>
        </p:txBody>
      </p:sp>
    </p:spTree>
    <p:extLst>
      <p:ext uri="{BB962C8B-B14F-4D97-AF65-F5344CB8AC3E}">
        <p14:creationId xmlns:p14="http://schemas.microsoft.com/office/powerpoint/2010/main" val="2517626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lstStyle/>
          <a:p>
            <a:r>
              <a:rPr lang="en-US" dirty="0"/>
              <a:t>Exploring Outlier (Beta KS)</a:t>
            </a:r>
          </a:p>
        </p:txBody>
      </p:sp>
      <p:pic>
        <p:nvPicPr>
          <p:cNvPr id="5" name="Content Placeholder 4">
            <a:extLst>
              <a:ext uri="{FF2B5EF4-FFF2-40B4-BE49-F238E27FC236}">
                <a16:creationId xmlns:a16="http://schemas.microsoft.com/office/drawing/2014/main" id="{232E6C14-D69F-577A-5F31-E0FBF4382010}"/>
              </a:ext>
            </a:extLst>
          </p:cNvPr>
          <p:cNvPicPr>
            <a:picLocks noGrp="1" noChangeAspect="1"/>
          </p:cNvPicPr>
          <p:nvPr>
            <p:ph idx="1"/>
          </p:nvPr>
        </p:nvPicPr>
        <p:blipFill>
          <a:blip r:embed="rId3">
            <a:alphaModFix amt="35000"/>
            <a:extLst>
              <a:ext uri="{28A0092B-C50C-407E-A947-70E740481C1C}">
                <a14:useLocalDpi xmlns:a14="http://schemas.microsoft.com/office/drawing/2010/main" val="0"/>
              </a:ext>
            </a:extLst>
          </a:blip>
          <a:srcRect/>
          <a:stretch/>
        </p:blipFill>
        <p:spPr>
          <a:xfrm>
            <a:off x="7692984" y="2161590"/>
            <a:ext cx="4387831" cy="4387831"/>
          </a:xfrm>
        </p:spPr>
      </p:pic>
      <p:pic>
        <p:nvPicPr>
          <p:cNvPr id="7" name="Picture 6">
            <a:extLst>
              <a:ext uri="{FF2B5EF4-FFF2-40B4-BE49-F238E27FC236}">
                <a16:creationId xmlns:a16="http://schemas.microsoft.com/office/drawing/2014/main" id="{E8702CD7-89A5-4B36-1076-38337E6595C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88321" y="2161590"/>
            <a:ext cx="4387831" cy="4387831"/>
          </a:xfrm>
          <a:prstGeom prst="rect">
            <a:avLst/>
          </a:prstGeom>
        </p:spPr>
      </p:pic>
      <p:sp>
        <p:nvSpPr>
          <p:cNvPr id="9" name="TextBox 8">
            <a:extLst>
              <a:ext uri="{FF2B5EF4-FFF2-40B4-BE49-F238E27FC236}">
                <a16:creationId xmlns:a16="http://schemas.microsoft.com/office/drawing/2014/main" id="{DA8585AA-8279-A338-5FCF-DAB1D650CD52}"/>
              </a:ext>
            </a:extLst>
          </p:cNvPr>
          <p:cNvSpPr txBox="1"/>
          <p:nvPr/>
        </p:nvSpPr>
        <p:spPr>
          <a:xfrm>
            <a:off x="9452847" y="1582615"/>
            <a:ext cx="1459099" cy="523220"/>
          </a:xfrm>
          <a:prstGeom prst="rect">
            <a:avLst/>
          </a:prstGeom>
          <a:solidFill>
            <a:schemeClr val="accent6">
              <a:lumMod val="20000"/>
              <a:lumOff val="80000"/>
            </a:schemeClr>
          </a:solidFill>
          <a:effectLst>
            <a:outerShdw blurRad="63500" sx="102000" sy="102000" algn="ctr" rotWithShape="0">
              <a:prstClr val="black">
                <a:alpha val="40000"/>
              </a:prstClr>
            </a:outerShdw>
          </a:effectLst>
        </p:spPr>
        <p:txBody>
          <a:bodyPr wrap="square" rtlCol="0">
            <a:spAutoFit/>
          </a:bodyPr>
          <a:lstStyle/>
          <a:p>
            <a:pPr algn="ctr"/>
            <a:r>
              <a:rPr lang="en-US" sz="2800" dirty="0"/>
              <a:t>Good fit</a:t>
            </a:r>
          </a:p>
        </p:txBody>
      </p:sp>
      <p:sp>
        <p:nvSpPr>
          <p:cNvPr id="10" name="TextBox 9">
            <a:extLst>
              <a:ext uri="{FF2B5EF4-FFF2-40B4-BE49-F238E27FC236}">
                <a16:creationId xmlns:a16="http://schemas.microsoft.com/office/drawing/2014/main" id="{6A56CF09-902B-36DB-3E11-1DE014A56CFD}"/>
              </a:ext>
            </a:extLst>
          </p:cNvPr>
          <p:cNvSpPr txBox="1"/>
          <p:nvPr/>
        </p:nvSpPr>
        <p:spPr>
          <a:xfrm>
            <a:off x="4935643" y="1582615"/>
            <a:ext cx="1459098" cy="523220"/>
          </a:xfrm>
          <a:prstGeom prst="rect">
            <a:avLst/>
          </a:prstGeom>
          <a:solidFill>
            <a:srgbClr val="FF8585">
              <a:alpha val="20000"/>
            </a:srgbClr>
          </a:solidFill>
          <a:effectLst>
            <a:outerShdw blurRad="63500" sx="102000" sy="102000" algn="ctr" rotWithShape="0">
              <a:prstClr val="black">
                <a:alpha val="40000"/>
              </a:prstClr>
            </a:outerShdw>
          </a:effectLst>
        </p:spPr>
        <p:txBody>
          <a:bodyPr wrap="square" rtlCol="0">
            <a:spAutoFit/>
          </a:bodyPr>
          <a:lstStyle/>
          <a:p>
            <a:pPr algn="ctr"/>
            <a:r>
              <a:rPr lang="en-US" sz="2800" dirty="0"/>
              <a:t>Bad fit</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2" y="876065"/>
            <a:ext cx="2965936"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Example:</a:t>
            </a:r>
          </a:p>
          <a:p>
            <a:pPr lvl="1"/>
            <a:r>
              <a:rPr lang="en-GB" sz="1600" dirty="0">
                <a:solidFill>
                  <a:schemeClr val="bg1"/>
                </a:solidFill>
              </a:rPr>
              <a:t>Good vs bad fit</a:t>
            </a:r>
          </a:p>
          <a:p>
            <a:pPr marL="457200" lvl="1" indent="0">
              <a:buNone/>
            </a:pPr>
            <a:endParaRPr lang="en-GB" sz="1600" dirty="0">
              <a:solidFill>
                <a:schemeClr val="bg1"/>
              </a:solidFill>
            </a:endParaRPr>
          </a:p>
          <a:p>
            <a:r>
              <a:rPr lang="en-GB" sz="2000" dirty="0">
                <a:solidFill>
                  <a:schemeClr val="bg1"/>
                </a:solidFill>
              </a:rPr>
              <a:t>Bad fit</a:t>
            </a:r>
          </a:p>
          <a:p>
            <a:pPr lvl="1"/>
            <a:r>
              <a:rPr lang="en-GB" sz="1600" dirty="0">
                <a:solidFill>
                  <a:schemeClr val="bg1"/>
                </a:solidFill>
              </a:rPr>
              <a:t>Too many zero values in the data </a:t>
            </a:r>
            <a:r>
              <a:rPr lang="en-GB" sz="1600" dirty="0">
                <a:solidFill>
                  <a:schemeClr val="bg1"/>
                </a:solidFill>
                <a:sym typeface="Wingdings" panose="05000000000000000000" pitchFamily="2" charset="2"/>
              </a:rPr>
              <a:t></a:t>
            </a:r>
            <a:r>
              <a:rPr lang="en-GB" sz="1600" dirty="0">
                <a:solidFill>
                  <a:schemeClr val="bg1"/>
                </a:solidFill>
              </a:rPr>
              <a:t> bad fit</a:t>
            </a:r>
          </a:p>
          <a:p>
            <a:pPr lvl="1"/>
            <a:r>
              <a:rPr lang="en-GB" sz="1600" dirty="0">
                <a:solidFill>
                  <a:schemeClr val="bg1"/>
                </a:solidFill>
              </a:rPr>
              <a:t>Was selected due to low complexity</a:t>
            </a:r>
            <a:endParaRPr lang="en-GB" sz="2000" dirty="0">
              <a:solidFill>
                <a:schemeClr val="bg1"/>
              </a:solidFill>
            </a:endParaRPr>
          </a:p>
          <a:p>
            <a:pPr marL="457200" lvl="1" indent="0">
              <a:buNone/>
            </a:pPr>
            <a:endParaRPr lang="en-GB" sz="1600" dirty="0">
              <a:solidFill>
                <a:schemeClr val="bg1"/>
              </a:solidFill>
            </a:endParaRPr>
          </a:p>
          <a:p>
            <a:pPr lvl="1"/>
            <a:endParaRPr lang="en-GB" sz="16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cxnSp>
        <p:nvCxnSpPr>
          <p:cNvPr id="15" name="Straight Arrow Connector 14">
            <a:extLst>
              <a:ext uri="{FF2B5EF4-FFF2-40B4-BE49-F238E27FC236}">
                <a16:creationId xmlns:a16="http://schemas.microsoft.com/office/drawing/2014/main" id="{983AAB39-CBD4-CB58-A24B-871AEDCF7DAB}"/>
              </a:ext>
            </a:extLst>
          </p:cNvPr>
          <p:cNvCxnSpPr>
            <a:cxnSpLocks/>
          </p:cNvCxnSpPr>
          <p:nvPr/>
        </p:nvCxnSpPr>
        <p:spPr>
          <a:xfrm flipV="1">
            <a:off x="3397734" y="4355505"/>
            <a:ext cx="645946" cy="66543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E71939-FB66-70B9-F0B6-085AC07C86F5}"/>
              </a:ext>
            </a:extLst>
          </p:cNvPr>
          <p:cNvSpPr txBox="1"/>
          <p:nvPr/>
        </p:nvSpPr>
        <p:spPr>
          <a:xfrm>
            <a:off x="2941525" y="4932039"/>
            <a:ext cx="861618" cy="369332"/>
          </a:xfrm>
          <a:prstGeom prst="rect">
            <a:avLst/>
          </a:prstGeom>
          <a:noFill/>
        </p:spPr>
        <p:txBody>
          <a:bodyPr wrap="square" rtlCol="0">
            <a:spAutoFit/>
          </a:bodyPr>
          <a:lstStyle/>
          <a:p>
            <a:r>
              <a:rPr lang="en-US" dirty="0"/>
              <a:t>zeros</a:t>
            </a:r>
          </a:p>
        </p:txBody>
      </p:sp>
      <p:cxnSp>
        <p:nvCxnSpPr>
          <p:cNvPr id="6" name="Straight Arrow Connector 5">
            <a:extLst>
              <a:ext uri="{FF2B5EF4-FFF2-40B4-BE49-F238E27FC236}">
                <a16:creationId xmlns:a16="http://schemas.microsoft.com/office/drawing/2014/main" id="{CEAB3478-4176-3117-4A9D-75C21E9B9D72}"/>
              </a:ext>
            </a:extLst>
          </p:cNvPr>
          <p:cNvCxnSpPr>
            <a:cxnSpLocks/>
          </p:cNvCxnSpPr>
          <p:nvPr/>
        </p:nvCxnSpPr>
        <p:spPr>
          <a:xfrm flipH="1" flipV="1">
            <a:off x="5440965" y="3610953"/>
            <a:ext cx="396240" cy="340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AAD4E3C-A5A1-48CF-07E6-0B13A9CFB212}"/>
              </a:ext>
            </a:extLst>
          </p:cNvPr>
          <p:cNvSpPr txBox="1"/>
          <p:nvPr/>
        </p:nvSpPr>
        <p:spPr>
          <a:xfrm>
            <a:off x="5440965" y="3899000"/>
            <a:ext cx="1104874" cy="369332"/>
          </a:xfrm>
          <a:prstGeom prst="rect">
            <a:avLst/>
          </a:prstGeom>
          <a:noFill/>
        </p:spPr>
        <p:txBody>
          <a:bodyPr wrap="square" rtlCol="0">
            <a:spAutoFit/>
          </a:bodyPr>
          <a:lstStyle/>
          <a:p>
            <a:r>
              <a:rPr lang="en-US" dirty="0">
                <a:solidFill>
                  <a:srgbClr val="FF0000"/>
                </a:solidFill>
              </a:rPr>
              <a:t>Beta KS</a:t>
            </a:r>
          </a:p>
        </p:txBody>
      </p:sp>
    </p:spTree>
    <p:extLst>
      <p:ext uri="{BB962C8B-B14F-4D97-AF65-F5344CB8AC3E}">
        <p14:creationId xmlns:p14="http://schemas.microsoft.com/office/powerpoint/2010/main" val="2804730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lstStyle/>
          <a:p>
            <a:r>
              <a:rPr lang="en-US" dirty="0"/>
              <a:t>Exploring Outlier (Beta KS)</a:t>
            </a:r>
          </a:p>
        </p:txBody>
      </p:sp>
      <p:pic>
        <p:nvPicPr>
          <p:cNvPr id="5" name="Content Placeholder 4">
            <a:extLst>
              <a:ext uri="{FF2B5EF4-FFF2-40B4-BE49-F238E27FC236}">
                <a16:creationId xmlns:a16="http://schemas.microsoft.com/office/drawing/2014/main" id="{232E6C14-D69F-577A-5F31-E0FBF4382010}"/>
              </a:ext>
            </a:extLst>
          </p:cNvPr>
          <p:cNvPicPr>
            <a:picLocks noGrp="1" noChangeAspect="1"/>
          </p:cNvPicPr>
          <p:nvPr>
            <p:ph idx="1"/>
          </p:nvPr>
        </p:nvPicPr>
        <p:blipFill>
          <a:blip r:embed="rId3">
            <a:alphaModFix amt="35000"/>
            <a:extLst>
              <a:ext uri="{28A0092B-C50C-407E-A947-70E740481C1C}">
                <a14:useLocalDpi xmlns:a14="http://schemas.microsoft.com/office/drawing/2010/main" val="0"/>
              </a:ext>
            </a:extLst>
          </a:blip>
          <a:srcRect/>
          <a:stretch/>
        </p:blipFill>
        <p:spPr>
          <a:xfrm>
            <a:off x="7692984" y="2161590"/>
            <a:ext cx="4387831" cy="4387831"/>
          </a:xfrm>
        </p:spPr>
      </p:pic>
      <p:pic>
        <p:nvPicPr>
          <p:cNvPr id="7" name="Picture 6">
            <a:extLst>
              <a:ext uri="{FF2B5EF4-FFF2-40B4-BE49-F238E27FC236}">
                <a16:creationId xmlns:a16="http://schemas.microsoft.com/office/drawing/2014/main" id="{E8702CD7-89A5-4B36-1076-38337E6595C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88321" y="2161590"/>
            <a:ext cx="4387831" cy="4387831"/>
          </a:xfrm>
          <a:prstGeom prst="rect">
            <a:avLst/>
          </a:prstGeom>
        </p:spPr>
      </p:pic>
      <p:sp>
        <p:nvSpPr>
          <p:cNvPr id="9" name="TextBox 8">
            <a:extLst>
              <a:ext uri="{FF2B5EF4-FFF2-40B4-BE49-F238E27FC236}">
                <a16:creationId xmlns:a16="http://schemas.microsoft.com/office/drawing/2014/main" id="{DA8585AA-8279-A338-5FCF-DAB1D650CD52}"/>
              </a:ext>
            </a:extLst>
          </p:cNvPr>
          <p:cNvSpPr txBox="1"/>
          <p:nvPr/>
        </p:nvSpPr>
        <p:spPr>
          <a:xfrm>
            <a:off x="9452847" y="1582615"/>
            <a:ext cx="1459099" cy="523220"/>
          </a:xfrm>
          <a:prstGeom prst="rect">
            <a:avLst/>
          </a:prstGeom>
          <a:solidFill>
            <a:schemeClr val="accent6">
              <a:lumMod val="20000"/>
              <a:lumOff val="80000"/>
            </a:schemeClr>
          </a:solidFill>
          <a:effectLst>
            <a:outerShdw blurRad="63500" sx="102000" sy="102000" algn="ctr" rotWithShape="0">
              <a:prstClr val="black">
                <a:alpha val="40000"/>
              </a:prstClr>
            </a:outerShdw>
          </a:effectLst>
        </p:spPr>
        <p:txBody>
          <a:bodyPr wrap="square" rtlCol="0">
            <a:spAutoFit/>
          </a:bodyPr>
          <a:lstStyle/>
          <a:p>
            <a:pPr algn="ctr"/>
            <a:r>
              <a:rPr lang="en-US" sz="2800" dirty="0"/>
              <a:t>Good fit</a:t>
            </a:r>
          </a:p>
        </p:txBody>
      </p:sp>
      <p:sp>
        <p:nvSpPr>
          <p:cNvPr id="10" name="TextBox 9">
            <a:extLst>
              <a:ext uri="{FF2B5EF4-FFF2-40B4-BE49-F238E27FC236}">
                <a16:creationId xmlns:a16="http://schemas.microsoft.com/office/drawing/2014/main" id="{6A56CF09-902B-36DB-3E11-1DE014A56CFD}"/>
              </a:ext>
            </a:extLst>
          </p:cNvPr>
          <p:cNvSpPr txBox="1"/>
          <p:nvPr/>
        </p:nvSpPr>
        <p:spPr>
          <a:xfrm>
            <a:off x="4935643" y="1582615"/>
            <a:ext cx="1459098" cy="523220"/>
          </a:xfrm>
          <a:prstGeom prst="rect">
            <a:avLst/>
          </a:prstGeom>
          <a:solidFill>
            <a:srgbClr val="FF8585">
              <a:alpha val="20000"/>
            </a:srgbClr>
          </a:solidFill>
          <a:effectLst>
            <a:outerShdw blurRad="63500" sx="102000" sy="102000" algn="ctr" rotWithShape="0">
              <a:prstClr val="black">
                <a:alpha val="40000"/>
              </a:prstClr>
            </a:outerShdw>
          </a:effectLst>
        </p:spPr>
        <p:txBody>
          <a:bodyPr wrap="square" rtlCol="0">
            <a:spAutoFit/>
          </a:bodyPr>
          <a:lstStyle/>
          <a:p>
            <a:pPr algn="ctr"/>
            <a:r>
              <a:rPr lang="en-US" sz="2800" dirty="0"/>
              <a:t>Bad fit</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2" y="876065"/>
            <a:ext cx="2965936"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Example:</a:t>
            </a:r>
          </a:p>
          <a:p>
            <a:pPr lvl="1"/>
            <a:r>
              <a:rPr lang="en-GB" sz="1600" dirty="0">
                <a:solidFill>
                  <a:schemeClr val="bg1"/>
                </a:solidFill>
              </a:rPr>
              <a:t>Good vs bad fit</a:t>
            </a:r>
          </a:p>
          <a:p>
            <a:pPr marL="457200" lvl="1" indent="0">
              <a:buNone/>
            </a:pPr>
            <a:endParaRPr lang="en-GB" sz="1600" dirty="0">
              <a:solidFill>
                <a:schemeClr val="bg1"/>
              </a:solidFill>
            </a:endParaRPr>
          </a:p>
          <a:p>
            <a:r>
              <a:rPr lang="en-GB" sz="2000" dirty="0">
                <a:solidFill>
                  <a:schemeClr val="bg1"/>
                </a:solidFill>
              </a:rPr>
              <a:t>Bad fit</a:t>
            </a:r>
          </a:p>
          <a:p>
            <a:pPr lvl="1"/>
            <a:r>
              <a:rPr lang="en-GB" sz="1600" dirty="0">
                <a:solidFill>
                  <a:schemeClr val="bg1"/>
                </a:solidFill>
              </a:rPr>
              <a:t>Too many zero values in the data </a:t>
            </a:r>
            <a:r>
              <a:rPr lang="en-GB" sz="1600" dirty="0">
                <a:solidFill>
                  <a:schemeClr val="bg1"/>
                </a:solidFill>
                <a:sym typeface="Wingdings" panose="05000000000000000000" pitchFamily="2" charset="2"/>
              </a:rPr>
              <a:t></a:t>
            </a:r>
            <a:r>
              <a:rPr lang="en-GB" sz="1600" dirty="0">
                <a:solidFill>
                  <a:schemeClr val="bg1"/>
                </a:solidFill>
              </a:rPr>
              <a:t> bad fit</a:t>
            </a:r>
          </a:p>
          <a:p>
            <a:pPr lvl="1"/>
            <a:r>
              <a:rPr lang="en-GB" sz="1600" dirty="0">
                <a:solidFill>
                  <a:schemeClr val="bg1"/>
                </a:solidFill>
              </a:rPr>
              <a:t>Was selected due to low complexity</a:t>
            </a:r>
            <a:endParaRPr lang="en-GB" sz="2000" dirty="0">
              <a:solidFill>
                <a:schemeClr val="bg1"/>
              </a:solidFill>
            </a:endParaRPr>
          </a:p>
          <a:p>
            <a:pPr lvl="1"/>
            <a:r>
              <a:rPr lang="en-GB" sz="1600" dirty="0">
                <a:solidFill>
                  <a:schemeClr val="bg1"/>
                </a:solidFill>
              </a:rPr>
              <a:t>2</a:t>
            </a:r>
            <a:r>
              <a:rPr lang="en-GB" sz="1600" baseline="30000" dirty="0">
                <a:solidFill>
                  <a:schemeClr val="bg1"/>
                </a:solidFill>
              </a:rPr>
              <a:t>nd</a:t>
            </a:r>
            <a:r>
              <a:rPr lang="en-GB" sz="1600" dirty="0">
                <a:solidFill>
                  <a:schemeClr val="bg1"/>
                </a:solidFill>
              </a:rPr>
              <a:t> best model (AIC) would have performed better</a:t>
            </a:r>
          </a:p>
          <a:p>
            <a:pPr marL="457200" lvl="1" indent="0">
              <a:buNone/>
            </a:pPr>
            <a:endParaRPr lang="en-GB" sz="1600" dirty="0">
              <a:solidFill>
                <a:schemeClr val="bg1"/>
              </a:solidFill>
            </a:endParaRPr>
          </a:p>
          <a:p>
            <a:pPr lvl="1"/>
            <a:endParaRPr lang="en-GB" sz="16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cxnSp>
        <p:nvCxnSpPr>
          <p:cNvPr id="14" name="Straight Arrow Connector 13">
            <a:extLst>
              <a:ext uri="{FF2B5EF4-FFF2-40B4-BE49-F238E27FC236}">
                <a16:creationId xmlns:a16="http://schemas.microsoft.com/office/drawing/2014/main" id="{4118B809-E8FC-CF39-2722-4D6524BA0334}"/>
              </a:ext>
            </a:extLst>
          </p:cNvPr>
          <p:cNvCxnSpPr>
            <a:cxnSpLocks/>
          </p:cNvCxnSpPr>
          <p:nvPr/>
        </p:nvCxnSpPr>
        <p:spPr>
          <a:xfrm flipH="1" flipV="1">
            <a:off x="5440965" y="3610953"/>
            <a:ext cx="396240" cy="340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83AAB39-CBD4-CB58-A24B-871AEDCF7DAB}"/>
              </a:ext>
            </a:extLst>
          </p:cNvPr>
          <p:cNvCxnSpPr>
            <a:cxnSpLocks/>
          </p:cNvCxnSpPr>
          <p:nvPr/>
        </p:nvCxnSpPr>
        <p:spPr>
          <a:xfrm flipV="1">
            <a:off x="3397734" y="4355505"/>
            <a:ext cx="645946" cy="66543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E1EBBAC-1A81-A2C2-F2B7-9B29BCE47AC1}"/>
              </a:ext>
            </a:extLst>
          </p:cNvPr>
          <p:cNvSpPr txBox="1"/>
          <p:nvPr/>
        </p:nvSpPr>
        <p:spPr>
          <a:xfrm>
            <a:off x="5440965" y="3899000"/>
            <a:ext cx="1104874" cy="369332"/>
          </a:xfrm>
          <a:prstGeom prst="rect">
            <a:avLst/>
          </a:prstGeom>
          <a:noFill/>
        </p:spPr>
        <p:txBody>
          <a:bodyPr wrap="square" rtlCol="0">
            <a:spAutoFit/>
          </a:bodyPr>
          <a:lstStyle/>
          <a:p>
            <a:r>
              <a:rPr lang="en-US" dirty="0">
                <a:solidFill>
                  <a:srgbClr val="FF0000"/>
                </a:solidFill>
              </a:rPr>
              <a:t>Beta KS</a:t>
            </a:r>
          </a:p>
        </p:txBody>
      </p:sp>
      <p:sp>
        <p:nvSpPr>
          <p:cNvPr id="30" name="TextBox 29">
            <a:extLst>
              <a:ext uri="{FF2B5EF4-FFF2-40B4-BE49-F238E27FC236}">
                <a16:creationId xmlns:a16="http://schemas.microsoft.com/office/drawing/2014/main" id="{04E71939-FB66-70B9-F0B6-085AC07C86F5}"/>
              </a:ext>
            </a:extLst>
          </p:cNvPr>
          <p:cNvSpPr txBox="1"/>
          <p:nvPr/>
        </p:nvSpPr>
        <p:spPr>
          <a:xfrm>
            <a:off x="2941525" y="4932039"/>
            <a:ext cx="861618" cy="369332"/>
          </a:xfrm>
          <a:prstGeom prst="rect">
            <a:avLst/>
          </a:prstGeom>
          <a:noFill/>
        </p:spPr>
        <p:txBody>
          <a:bodyPr wrap="square" rtlCol="0">
            <a:spAutoFit/>
          </a:bodyPr>
          <a:lstStyle/>
          <a:p>
            <a:r>
              <a:rPr lang="en-US" dirty="0"/>
              <a:t>zeros</a:t>
            </a:r>
          </a:p>
        </p:txBody>
      </p:sp>
      <p:cxnSp>
        <p:nvCxnSpPr>
          <p:cNvPr id="3" name="Straight Arrow Connector 2">
            <a:extLst>
              <a:ext uri="{FF2B5EF4-FFF2-40B4-BE49-F238E27FC236}">
                <a16:creationId xmlns:a16="http://schemas.microsoft.com/office/drawing/2014/main" id="{07CF71FE-42A0-AE9C-5DED-2F8E15DF5F1A}"/>
              </a:ext>
            </a:extLst>
          </p:cNvPr>
          <p:cNvCxnSpPr>
            <a:cxnSpLocks/>
          </p:cNvCxnSpPr>
          <p:nvPr/>
        </p:nvCxnSpPr>
        <p:spPr>
          <a:xfrm flipH="1" flipV="1">
            <a:off x="4690215" y="3822800"/>
            <a:ext cx="441126" cy="53270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DF2A079-86BB-7162-0DAB-EB1FB5818FDA}"/>
              </a:ext>
            </a:extLst>
          </p:cNvPr>
          <p:cNvSpPr txBox="1"/>
          <p:nvPr/>
        </p:nvSpPr>
        <p:spPr>
          <a:xfrm>
            <a:off x="4690215" y="4350055"/>
            <a:ext cx="1531877" cy="369332"/>
          </a:xfrm>
          <a:prstGeom prst="rect">
            <a:avLst/>
          </a:prstGeom>
          <a:noFill/>
        </p:spPr>
        <p:txBody>
          <a:bodyPr wrap="square" rtlCol="0">
            <a:spAutoFit/>
          </a:bodyPr>
          <a:lstStyle/>
          <a:p>
            <a:r>
              <a:rPr lang="en-US" dirty="0">
                <a:solidFill>
                  <a:srgbClr val="0000FF"/>
                </a:solidFill>
              </a:rPr>
              <a:t>Tr. Norm KS</a:t>
            </a:r>
          </a:p>
        </p:txBody>
      </p:sp>
    </p:spTree>
    <p:extLst>
      <p:ext uri="{BB962C8B-B14F-4D97-AF65-F5344CB8AC3E}">
        <p14:creationId xmlns:p14="http://schemas.microsoft.com/office/powerpoint/2010/main" val="2309247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4">
            <a:extLst>
              <a:ext uri="{FF2B5EF4-FFF2-40B4-BE49-F238E27FC236}">
                <a16:creationId xmlns:a16="http://schemas.microsoft.com/office/drawing/2014/main" id="{3BE2553A-0422-112A-C6F6-577016CB389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692984" y="2161590"/>
            <a:ext cx="4387831" cy="4387831"/>
          </a:xfrm>
        </p:spPr>
      </p:pic>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lstStyle/>
          <a:p>
            <a:r>
              <a:rPr lang="en-US" dirty="0"/>
              <a:t>Exploring Outlier (Beta KS)</a:t>
            </a:r>
          </a:p>
        </p:txBody>
      </p:sp>
      <p:sp>
        <p:nvSpPr>
          <p:cNvPr id="9" name="TextBox 8">
            <a:extLst>
              <a:ext uri="{FF2B5EF4-FFF2-40B4-BE49-F238E27FC236}">
                <a16:creationId xmlns:a16="http://schemas.microsoft.com/office/drawing/2014/main" id="{DA8585AA-8279-A338-5FCF-DAB1D650CD52}"/>
              </a:ext>
            </a:extLst>
          </p:cNvPr>
          <p:cNvSpPr txBox="1"/>
          <p:nvPr/>
        </p:nvSpPr>
        <p:spPr>
          <a:xfrm>
            <a:off x="9452847" y="1582615"/>
            <a:ext cx="1459099" cy="523220"/>
          </a:xfrm>
          <a:prstGeom prst="rect">
            <a:avLst/>
          </a:prstGeom>
          <a:solidFill>
            <a:schemeClr val="accent6">
              <a:lumMod val="20000"/>
              <a:lumOff val="80000"/>
            </a:schemeClr>
          </a:solidFill>
          <a:effectLst>
            <a:outerShdw blurRad="63500" sx="102000" sy="102000" algn="ctr" rotWithShape="0">
              <a:prstClr val="black">
                <a:alpha val="40000"/>
              </a:prstClr>
            </a:outerShdw>
          </a:effectLst>
        </p:spPr>
        <p:txBody>
          <a:bodyPr wrap="square" rtlCol="0">
            <a:spAutoFit/>
          </a:bodyPr>
          <a:lstStyle/>
          <a:p>
            <a:pPr algn="ctr"/>
            <a:r>
              <a:rPr lang="en-US" sz="2800" dirty="0"/>
              <a:t>Good fit</a:t>
            </a:r>
          </a:p>
        </p:txBody>
      </p:sp>
      <p:sp>
        <p:nvSpPr>
          <p:cNvPr id="10" name="TextBox 9">
            <a:extLst>
              <a:ext uri="{FF2B5EF4-FFF2-40B4-BE49-F238E27FC236}">
                <a16:creationId xmlns:a16="http://schemas.microsoft.com/office/drawing/2014/main" id="{6A56CF09-902B-36DB-3E11-1DE014A56CFD}"/>
              </a:ext>
            </a:extLst>
          </p:cNvPr>
          <p:cNvSpPr txBox="1"/>
          <p:nvPr/>
        </p:nvSpPr>
        <p:spPr>
          <a:xfrm>
            <a:off x="4935643" y="1582615"/>
            <a:ext cx="1459098" cy="523220"/>
          </a:xfrm>
          <a:prstGeom prst="rect">
            <a:avLst/>
          </a:prstGeom>
          <a:solidFill>
            <a:srgbClr val="FF8585">
              <a:alpha val="20000"/>
            </a:srgbClr>
          </a:solidFill>
          <a:effectLst>
            <a:outerShdw blurRad="63500" sx="102000" sy="102000" algn="ctr" rotWithShape="0">
              <a:prstClr val="black">
                <a:alpha val="40000"/>
              </a:prstClr>
            </a:outerShdw>
          </a:effectLst>
        </p:spPr>
        <p:txBody>
          <a:bodyPr wrap="square" rtlCol="0">
            <a:spAutoFit/>
          </a:bodyPr>
          <a:lstStyle/>
          <a:p>
            <a:pPr algn="ctr"/>
            <a:r>
              <a:rPr lang="en-US" sz="2800" dirty="0"/>
              <a:t>Bad fit</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2" y="876065"/>
            <a:ext cx="2965936"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Example:</a:t>
            </a:r>
          </a:p>
          <a:p>
            <a:pPr lvl="1"/>
            <a:r>
              <a:rPr lang="en-GB" sz="1600" dirty="0">
                <a:solidFill>
                  <a:schemeClr val="bg1"/>
                </a:solidFill>
              </a:rPr>
              <a:t>Good vs bad fit</a:t>
            </a:r>
          </a:p>
          <a:p>
            <a:pPr lvl="1"/>
            <a:endParaRPr lang="en-GB" sz="1600" dirty="0">
              <a:solidFill>
                <a:schemeClr val="bg1"/>
              </a:solidFill>
            </a:endParaRPr>
          </a:p>
          <a:p>
            <a:r>
              <a:rPr lang="en-GB" sz="2000" dirty="0">
                <a:solidFill>
                  <a:schemeClr val="bg1"/>
                </a:solidFill>
              </a:rPr>
              <a:t>Bad fit</a:t>
            </a:r>
          </a:p>
          <a:p>
            <a:pPr lvl="1"/>
            <a:r>
              <a:rPr lang="en-GB" sz="1600" dirty="0">
                <a:solidFill>
                  <a:schemeClr val="bg1"/>
                </a:solidFill>
              </a:rPr>
              <a:t>Too many zero values in the data </a:t>
            </a:r>
            <a:r>
              <a:rPr lang="en-GB" sz="1600" dirty="0">
                <a:solidFill>
                  <a:schemeClr val="bg1"/>
                </a:solidFill>
                <a:sym typeface="Wingdings" panose="05000000000000000000" pitchFamily="2" charset="2"/>
              </a:rPr>
              <a:t></a:t>
            </a:r>
            <a:r>
              <a:rPr lang="en-GB" sz="1600" dirty="0">
                <a:solidFill>
                  <a:schemeClr val="bg1"/>
                </a:solidFill>
              </a:rPr>
              <a:t> bad fit</a:t>
            </a:r>
          </a:p>
          <a:p>
            <a:pPr lvl="1"/>
            <a:r>
              <a:rPr lang="en-GB" sz="1600" dirty="0">
                <a:solidFill>
                  <a:schemeClr val="bg1"/>
                </a:solidFill>
              </a:rPr>
              <a:t>Was selected due to low complexity</a:t>
            </a:r>
            <a:endParaRPr lang="en-GB" sz="2000" dirty="0">
              <a:solidFill>
                <a:schemeClr val="bg1"/>
              </a:solidFill>
            </a:endParaRPr>
          </a:p>
          <a:p>
            <a:pPr lvl="1"/>
            <a:r>
              <a:rPr lang="en-GB" sz="1600" dirty="0">
                <a:solidFill>
                  <a:schemeClr val="bg1"/>
                </a:solidFill>
              </a:rPr>
              <a:t>2</a:t>
            </a:r>
            <a:r>
              <a:rPr lang="en-GB" sz="1600" baseline="30000" dirty="0">
                <a:solidFill>
                  <a:schemeClr val="bg1"/>
                </a:solidFill>
              </a:rPr>
              <a:t>nd</a:t>
            </a:r>
            <a:r>
              <a:rPr lang="en-GB" sz="1600" dirty="0">
                <a:solidFill>
                  <a:schemeClr val="bg1"/>
                </a:solidFill>
              </a:rPr>
              <a:t> best model (AIC) would have performed better</a:t>
            </a:r>
            <a:br>
              <a:rPr lang="en-GB" sz="1600" dirty="0">
                <a:solidFill>
                  <a:schemeClr val="bg1"/>
                </a:solidFill>
              </a:rPr>
            </a:br>
            <a:endParaRPr lang="en-GB" sz="1600" dirty="0">
              <a:solidFill>
                <a:schemeClr val="bg1"/>
              </a:solidFill>
            </a:endParaRPr>
          </a:p>
          <a:p>
            <a:r>
              <a:rPr lang="en-GB" sz="2000" dirty="0">
                <a:solidFill>
                  <a:schemeClr val="bg1"/>
                </a:solidFill>
              </a:rPr>
              <a:t>Good fit</a:t>
            </a:r>
          </a:p>
          <a:p>
            <a:pPr lvl="1"/>
            <a:r>
              <a:rPr lang="en-GB" sz="1600" dirty="0">
                <a:solidFill>
                  <a:schemeClr val="bg1"/>
                </a:solidFill>
              </a:rPr>
              <a:t>Due to chance</a:t>
            </a:r>
          </a:p>
          <a:p>
            <a:pPr lvl="1"/>
            <a:endParaRPr lang="en-GB" sz="1600" dirty="0">
              <a:solidFill>
                <a:schemeClr val="bg1"/>
              </a:solidFill>
            </a:endParaRPr>
          </a:p>
          <a:p>
            <a:endParaRPr lang="en-GB" sz="2000" dirty="0">
              <a:solidFill>
                <a:schemeClr val="bg1"/>
              </a:solidFill>
            </a:endParaRPr>
          </a:p>
          <a:p>
            <a:endParaRPr lang="en-GB" sz="2000" dirty="0">
              <a:solidFill>
                <a:schemeClr val="bg1"/>
              </a:solidFill>
            </a:endParaRPr>
          </a:p>
          <a:p>
            <a:pPr marL="457200" lvl="1" indent="0">
              <a:buNone/>
            </a:pPr>
            <a:endParaRPr lang="en-GB" sz="1600" dirty="0">
              <a:solidFill>
                <a:schemeClr val="bg1"/>
              </a:solidFill>
            </a:endParaRPr>
          </a:p>
          <a:p>
            <a:pPr lvl="1"/>
            <a:endParaRPr lang="en-GB" sz="16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cxnSp>
        <p:nvCxnSpPr>
          <p:cNvPr id="14" name="Straight Arrow Connector 13">
            <a:extLst>
              <a:ext uri="{FF2B5EF4-FFF2-40B4-BE49-F238E27FC236}">
                <a16:creationId xmlns:a16="http://schemas.microsoft.com/office/drawing/2014/main" id="{4118B809-E8FC-CF39-2722-4D6524BA0334}"/>
              </a:ext>
            </a:extLst>
          </p:cNvPr>
          <p:cNvCxnSpPr>
            <a:cxnSpLocks/>
          </p:cNvCxnSpPr>
          <p:nvPr/>
        </p:nvCxnSpPr>
        <p:spPr>
          <a:xfrm flipH="1" flipV="1">
            <a:off x="10594579" y="3872894"/>
            <a:ext cx="396240" cy="340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83AAB39-CBD4-CB58-A24B-871AEDCF7DAB}"/>
              </a:ext>
            </a:extLst>
          </p:cNvPr>
          <p:cNvCxnSpPr>
            <a:cxnSpLocks/>
          </p:cNvCxnSpPr>
          <p:nvPr/>
        </p:nvCxnSpPr>
        <p:spPr>
          <a:xfrm flipV="1">
            <a:off x="8244953" y="4940300"/>
            <a:ext cx="307837" cy="49020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6A19B71-26E1-BFD1-D2AE-BC01CF99760C}"/>
              </a:ext>
            </a:extLst>
          </p:cNvPr>
          <p:cNvPicPr>
            <a:picLocks noChangeAspect="1"/>
          </p:cNvPicPr>
          <p:nvPr/>
        </p:nvPicPr>
        <p:blipFill>
          <a:blip r:embed="rId4">
            <a:alphaModFix amt="35000"/>
            <a:extLst>
              <a:ext uri="{28A0092B-C50C-407E-A947-70E740481C1C}">
                <a14:useLocalDpi xmlns:a14="http://schemas.microsoft.com/office/drawing/2010/main" val="0"/>
              </a:ext>
            </a:extLst>
          </a:blip>
          <a:srcRect/>
          <a:stretch/>
        </p:blipFill>
        <p:spPr>
          <a:xfrm>
            <a:off x="3188321" y="2161590"/>
            <a:ext cx="4387831" cy="4387831"/>
          </a:xfrm>
          <a:prstGeom prst="rect">
            <a:avLst/>
          </a:prstGeom>
        </p:spPr>
      </p:pic>
      <p:cxnSp>
        <p:nvCxnSpPr>
          <p:cNvPr id="17" name="Straight Arrow Connector 16">
            <a:extLst>
              <a:ext uri="{FF2B5EF4-FFF2-40B4-BE49-F238E27FC236}">
                <a16:creationId xmlns:a16="http://schemas.microsoft.com/office/drawing/2014/main" id="{F7DEE5B4-C4DB-B457-B695-9592F9FECA59}"/>
              </a:ext>
            </a:extLst>
          </p:cNvPr>
          <p:cNvCxnSpPr>
            <a:cxnSpLocks/>
          </p:cNvCxnSpPr>
          <p:nvPr/>
        </p:nvCxnSpPr>
        <p:spPr>
          <a:xfrm flipV="1">
            <a:off x="8297340" y="5566436"/>
            <a:ext cx="255450" cy="502245"/>
          </a:xfrm>
          <a:prstGeom prst="straightConnector1">
            <a:avLst/>
          </a:prstGeom>
          <a:ln w="508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A21A3A0-8F60-CFAC-9956-4FC3B7D772C5}"/>
              </a:ext>
            </a:extLst>
          </p:cNvPr>
          <p:cNvSpPr txBox="1"/>
          <p:nvPr/>
        </p:nvSpPr>
        <p:spPr>
          <a:xfrm>
            <a:off x="7549160" y="5263444"/>
            <a:ext cx="861618" cy="646331"/>
          </a:xfrm>
          <a:prstGeom prst="rect">
            <a:avLst/>
          </a:prstGeom>
          <a:noFill/>
        </p:spPr>
        <p:txBody>
          <a:bodyPr wrap="square" rtlCol="0">
            <a:spAutoFit/>
          </a:bodyPr>
          <a:lstStyle/>
          <a:p>
            <a:r>
              <a:rPr lang="en-US" dirty="0"/>
              <a:t>zeros</a:t>
            </a:r>
            <a:br>
              <a:rPr lang="en-US" dirty="0"/>
            </a:br>
            <a:endParaRPr lang="en-US" dirty="0"/>
          </a:p>
        </p:txBody>
      </p:sp>
      <p:sp>
        <p:nvSpPr>
          <p:cNvPr id="19" name="TextBox 18">
            <a:extLst>
              <a:ext uri="{FF2B5EF4-FFF2-40B4-BE49-F238E27FC236}">
                <a16:creationId xmlns:a16="http://schemas.microsoft.com/office/drawing/2014/main" id="{1E98781D-94F8-1D94-3DD1-F21F73189232}"/>
              </a:ext>
            </a:extLst>
          </p:cNvPr>
          <p:cNvSpPr txBox="1"/>
          <p:nvPr/>
        </p:nvSpPr>
        <p:spPr>
          <a:xfrm>
            <a:off x="7607462" y="5925482"/>
            <a:ext cx="861618" cy="369332"/>
          </a:xfrm>
          <a:prstGeom prst="rect">
            <a:avLst/>
          </a:prstGeom>
          <a:noFill/>
        </p:spPr>
        <p:txBody>
          <a:bodyPr wrap="square" rtlCol="0">
            <a:spAutoFit/>
          </a:bodyPr>
          <a:lstStyle/>
          <a:p>
            <a:r>
              <a:rPr lang="en-US" dirty="0">
                <a:solidFill>
                  <a:srgbClr val="008000"/>
                </a:solidFill>
              </a:rPr>
              <a:t>zeros</a:t>
            </a:r>
          </a:p>
        </p:txBody>
      </p:sp>
    </p:spTree>
    <p:extLst>
      <p:ext uri="{BB962C8B-B14F-4D97-AF65-F5344CB8AC3E}">
        <p14:creationId xmlns:p14="http://schemas.microsoft.com/office/powerpoint/2010/main" val="2308293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6E03FA9F-BDD6-1C9F-E99A-4E9DBAC5F1B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67192" b="67192"/>
          <a:stretch/>
        </p:blipFill>
        <p:spPr>
          <a:xfrm>
            <a:off x="4689609" y="-2877457"/>
            <a:ext cx="7180395" cy="5754914"/>
          </a:xfrm>
          <a:prstGeom prst="rect">
            <a:avLst/>
          </a:prstGeom>
        </p:spPr>
      </p:pic>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lstStyle/>
          <a:p>
            <a:r>
              <a:rPr lang="en-US" dirty="0"/>
              <a:t>Exploring Outlier (Beta KS)</a:t>
            </a:r>
          </a:p>
        </p:txBody>
      </p:sp>
      <p:sp>
        <p:nvSpPr>
          <p:cNvPr id="38" name="Content Placeholder 2">
            <a:extLst>
              <a:ext uri="{FF2B5EF4-FFF2-40B4-BE49-F238E27FC236}">
                <a16:creationId xmlns:a16="http://schemas.microsoft.com/office/drawing/2014/main" id="{80ABBCCE-7705-201B-A957-01CFCAB2704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p:txBody>
      </p:sp>
      <p:pic>
        <p:nvPicPr>
          <p:cNvPr id="41" name="Picture 40">
            <a:extLst>
              <a:ext uri="{FF2B5EF4-FFF2-40B4-BE49-F238E27FC236}">
                <a16:creationId xmlns:a16="http://schemas.microsoft.com/office/drawing/2014/main" id="{5FD70501-FB82-7A0A-FEEA-15149781EB4D}"/>
              </a:ext>
            </a:extLst>
          </p:cNvPr>
          <p:cNvPicPr>
            <a:picLocks noChangeAspect="1"/>
          </p:cNvPicPr>
          <p:nvPr/>
        </p:nvPicPr>
        <p:blipFill rotWithShape="1">
          <a:blip r:embed="rId3">
            <a:alphaModFix amt="15000"/>
            <a:extLst>
              <a:ext uri="{28A0092B-C50C-407E-A947-70E740481C1C}">
                <a14:useLocalDpi xmlns:a14="http://schemas.microsoft.com/office/drawing/2010/main" val="0"/>
              </a:ext>
            </a:extLst>
          </a:blip>
          <a:srcRect l="-29432" t="32778" r="29432" b="-32778"/>
          <a:stretch/>
        </p:blipFill>
        <p:spPr>
          <a:xfrm>
            <a:off x="2505802" y="2877457"/>
            <a:ext cx="7180395" cy="5754914"/>
          </a:xfrm>
          <a:prstGeom prst="rect">
            <a:avLst/>
          </a:prstGeom>
        </p:spPr>
      </p:pic>
      <p:pic>
        <p:nvPicPr>
          <p:cNvPr id="42" name="Picture 41">
            <a:extLst>
              <a:ext uri="{FF2B5EF4-FFF2-40B4-BE49-F238E27FC236}">
                <a16:creationId xmlns:a16="http://schemas.microsoft.com/office/drawing/2014/main" id="{C85995B5-8070-3FC0-CA17-27014866F9C7}"/>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70637" t="-37976" r="-70637" b="37976"/>
          <a:stretch/>
        </p:blipFill>
        <p:spPr>
          <a:xfrm>
            <a:off x="9686197" y="-1271542"/>
            <a:ext cx="7180395" cy="5754914"/>
          </a:xfrm>
          <a:prstGeom prst="rect">
            <a:avLst/>
          </a:prstGeom>
        </p:spPr>
      </p:pic>
    </p:spTree>
    <p:extLst>
      <p:ext uri="{BB962C8B-B14F-4D97-AF65-F5344CB8AC3E}">
        <p14:creationId xmlns:p14="http://schemas.microsoft.com/office/powerpoint/2010/main" val="1881909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791AB1C-A0A8-7281-A46E-75D2E853B2E1}"/>
              </a:ext>
            </a:extLst>
          </p:cNvPr>
          <p:cNvPicPr>
            <a:picLocks noChangeAspect="1"/>
          </p:cNvPicPr>
          <p:nvPr/>
        </p:nvPicPr>
        <p:blipFill rotWithShape="1">
          <a:blip r:embed="rId3">
            <a:alphaModFix amt="15000"/>
            <a:extLst>
              <a:ext uri="{28A0092B-C50C-407E-A947-70E740481C1C}">
                <a14:useLocalDpi xmlns:a14="http://schemas.microsoft.com/office/drawing/2010/main" val="0"/>
              </a:ext>
            </a:extLst>
          </a:blip>
          <a:srcRect l="-29432" t="32778" r="29432" b="-32778"/>
          <a:stretch/>
        </p:blipFill>
        <p:spPr>
          <a:xfrm>
            <a:off x="2505802" y="2877457"/>
            <a:ext cx="7180395" cy="5754914"/>
          </a:xfrm>
          <a:prstGeom prst="rect">
            <a:avLst/>
          </a:prstGeom>
        </p:spPr>
      </p:pic>
      <p:pic>
        <p:nvPicPr>
          <p:cNvPr id="16" name="Picture 15">
            <a:extLst>
              <a:ext uri="{FF2B5EF4-FFF2-40B4-BE49-F238E27FC236}">
                <a16:creationId xmlns:a16="http://schemas.microsoft.com/office/drawing/2014/main" id="{A0F5E931-75C5-FC4C-5E49-FBC6FD8CBE0B}"/>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67192" b="67192"/>
          <a:stretch/>
        </p:blipFill>
        <p:spPr>
          <a:xfrm>
            <a:off x="4689609" y="-2877457"/>
            <a:ext cx="7180395" cy="5754914"/>
          </a:xfrm>
          <a:prstGeom prst="rect">
            <a:avLst/>
          </a:prstGeom>
        </p:spPr>
      </p:pic>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lstStyle/>
          <a:p>
            <a:r>
              <a:rPr lang="en-US" dirty="0"/>
              <a:t>Exploring Outlier (Beta KS)</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B0E2DC6-AFDC-62F3-EB15-6196869A95A9}"/>
                  </a:ext>
                </a:extLst>
              </p14:cNvPr>
              <p14:cNvContentPartPr/>
              <p14:nvPr/>
            </p14:nvContentPartPr>
            <p14:xfrm>
              <a:off x="7625101" y="2731656"/>
              <a:ext cx="416160" cy="360"/>
            </p14:xfrm>
          </p:contentPart>
        </mc:Choice>
        <mc:Fallback xmlns="">
          <p:pic>
            <p:nvPicPr>
              <p:cNvPr id="5" name="Ink 4">
                <a:extLst>
                  <a:ext uri="{FF2B5EF4-FFF2-40B4-BE49-F238E27FC236}">
                    <a16:creationId xmlns:a16="http://schemas.microsoft.com/office/drawing/2014/main" id="{5B0E2DC6-AFDC-62F3-EB15-6196869A95A9}"/>
                  </a:ext>
                </a:extLst>
              </p:cNvPr>
              <p:cNvPicPr/>
              <p:nvPr/>
            </p:nvPicPr>
            <p:blipFill>
              <a:blip r:embed="rId5"/>
              <a:stretch>
                <a:fillRect/>
              </a:stretch>
            </p:blipFill>
            <p:spPr>
              <a:xfrm>
                <a:off x="7553461" y="2587656"/>
                <a:ext cx="559800" cy="288000"/>
              </a:xfrm>
              <a:prstGeom prst="rect">
                <a:avLst/>
              </a:prstGeom>
            </p:spPr>
          </p:pic>
        </mc:Fallback>
      </mc:AlternateContent>
      <p:sp>
        <p:nvSpPr>
          <p:cNvPr id="8" name="Content Placeholder 2">
            <a:extLst>
              <a:ext uri="{FF2B5EF4-FFF2-40B4-BE49-F238E27FC236}">
                <a16:creationId xmlns:a16="http://schemas.microsoft.com/office/drawing/2014/main" id="{6EFFBC45-87C6-A34F-A07A-E4B16D0CFB2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When AIC selects Beta KS:</a:t>
            </a:r>
          </a:p>
          <a:p>
            <a:pPr marL="800100" lvl="1" indent="-342900">
              <a:buFont typeface="+mj-lt"/>
              <a:buAutoNum type="arabicPeriod"/>
            </a:pPr>
            <a:r>
              <a:rPr lang="en-GB" sz="1600" dirty="0">
                <a:solidFill>
                  <a:schemeClr val="bg1"/>
                </a:solidFill>
              </a:rPr>
              <a:t>The data contain a large number of zeros</a:t>
            </a:r>
            <a:endParaRPr lang="en-GB" sz="2000" dirty="0">
              <a:solidFill>
                <a:schemeClr val="bg1"/>
              </a:solidFill>
            </a:endParaRPr>
          </a:p>
        </p:txBody>
      </p:sp>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692629A-4B21-B7B7-EE48-A616C9BA04E9}"/>
                  </a:ext>
                </a:extLst>
              </p14:cNvPr>
              <p14:cNvContentPartPr/>
              <p14:nvPr/>
            </p14:nvContentPartPr>
            <p14:xfrm>
              <a:off x="8240759" y="1676735"/>
              <a:ext cx="987480" cy="5040"/>
            </p14:xfrm>
          </p:contentPart>
        </mc:Choice>
        <mc:Fallback xmlns="">
          <p:pic>
            <p:nvPicPr>
              <p:cNvPr id="4" name="Ink 3">
                <a:extLst>
                  <a:ext uri="{FF2B5EF4-FFF2-40B4-BE49-F238E27FC236}">
                    <a16:creationId xmlns:a16="http://schemas.microsoft.com/office/drawing/2014/main" id="{C692629A-4B21-B7B7-EE48-A616C9BA04E9}"/>
                  </a:ext>
                </a:extLst>
              </p:cNvPr>
              <p:cNvPicPr/>
              <p:nvPr/>
            </p:nvPicPr>
            <p:blipFill>
              <a:blip r:embed="rId7"/>
              <a:stretch>
                <a:fillRect/>
              </a:stretch>
            </p:blipFill>
            <p:spPr>
              <a:xfrm>
                <a:off x="8168759" y="1533095"/>
                <a:ext cx="1131120" cy="292680"/>
              </a:xfrm>
              <a:prstGeom prst="rect">
                <a:avLst/>
              </a:prstGeom>
            </p:spPr>
          </p:pic>
        </mc:Fallback>
      </mc:AlternateContent>
      <p:pic>
        <p:nvPicPr>
          <p:cNvPr id="18" name="Picture 17">
            <a:extLst>
              <a:ext uri="{FF2B5EF4-FFF2-40B4-BE49-F238E27FC236}">
                <a16:creationId xmlns:a16="http://schemas.microsoft.com/office/drawing/2014/main" id="{57C2DCA1-735B-BCEA-E09E-6923FA521C27}"/>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70637" t="-37976" r="-70637" b="37976"/>
          <a:stretch/>
        </p:blipFill>
        <p:spPr>
          <a:xfrm>
            <a:off x="9686197" y="-1271542"/>
            <a:ext cx="7180395" cy="5754914"/>
          </a:xfrm>
          <a:prstGeom prst="rect">
            <a:avLst/>
          </a:prstGeom>
        </p:spPr>
      </p:pic>
    </p:spTree>
    <p:extLst>
      <p:ext uri="{BB962C8B-B14F-4D97-AF65-F5344CB8AC3E}">
        <p14:creationId xmlns:p14="http://schemas.microsoft.com/office/powerpoint/2010/main" val="697648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678915F5-2D39-6416-53BB-A8480503856C}"/>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9432" t="32778" r="29432" b="-32778"/>
          <a:stretch/>
        </p:blipFill>
        <p:spPr>
          <a:xfrm>
            <a:off x="2505802" y="2877457"/>
            <a:ext cx="7180395" cy="5754914"/>
          </a:xfrm>
          <a:prstGeom prst="rect">
            <a:avLst/>
          </a:prstGeom>
        </p:spPr>
      </p:pic>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lstStyle/>
          <a:p>
            <a:r>
              <a:rPr lang="en-US" dirty="0"/>
              <a:t>Exploring Outlier (Beta KS)</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When AIC selects Beta KS:</a:t>
            </a:r>
          </a:p>
          <a:p>
            <a:pPr marL="800100" lvl="1" indent="-342900">
              <a:buFont typeface="+mj-lt"/>
              <a:buAutoNum type="arabicPeriod"/>
            </a:pPr>
            <a:r>
              <a:rPr lang="en-GB" sz="1600" dirty="0">
                <a:solidFill>
                  <a:schemeClr val="bg1"/>
                </a:solidFill>
              </a:rPr>
              <a:t>The data contain a large number of zeros</a:t>
            </a:r>
          </a:p>
          <a:p>
            <a:pPr marL="800100" lvl="1" indent="-342900">
              <a:buFont typeface="+mj-lt"/>
              <a:buAutoNum type="arabicPeriod"/>
            </a:pPr>
            <a:r>
              <a:rPr lang="en-GB" sz="1600" dirty="0">
                <a:solidFill>
                  <a:schemeClr val="bg1"/>
                </a:solidFill>
              </a:rPr>
              <a:t>None of the models would have performed very well</a:t>
            </a:r>
          </a:p>
          <a:p>
            <a:pPr marL="457200" lvl="1" indent="0">
              <a:buNone/>
            </a:pPr>
            <a:endParaRPr lang="en-GB" sz="16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DB5C522A-FB98-3B2F-24E3-F293D64549E9}"/>
                  </a:ext>
                </a:extLst>
              </p14:cNvPr>
              <p14:cNvContentPartPr/>
              <p14:nvPr/>
            </p14:nvContentPartPr>
            <p14:xfrm>
              <a:off x="6737338" y="4581228"/>
              <a:ext cx="1710000" cy="21240"/>
            </p14:xfrm>
          </p:contentPart>
        </mc:Choice>
        <mc:Fallback xmlns="">
          <p:pic>
            <p:nvPicPr>
              <p:cNvPr id="25" name="Ink 24">
                <a:extLst>
                  <a:ext uri="{FF2B5EF4-FFF2-40B4-BE49-F238E27FC236}">
                    <a16:creationId xmlns:a16="http://schemas.microsoft.com/office/drawing/2014/main" id="{DB5C522A-FB98-3B2F-24E3-F293D64549E9}"/>
                  </a:ext>
                </a:extLst>
              </p:cNvPr>
              <p:cNvPicPr/>
              <p:nvPr/>
            </p:nvPicPr>
            <p:blipFill>
              <a:blip r:embed="rId5"/>
              <a:stretch>
                <a:fillRect/>
              </a:stretch>
            </p:blipFill>
            <p:spPr>
              <a:xfrm>
                <a:off x="6647338" y="4401228"/>
                <a:ext cx="1889640" cy="380880"/>
              </a:xfrm>
              <a:prstGeom prst="rect">
                <a:avLst/>
              </a:prstGeom>
            </p:spPr>
          </p:pic>
        </mc:Fallback>
      </mc:AlternateContent>
      <p:pic>
        <p:nvPicPr>
          <p:cNvPr id="28" name="Picture 27">
            <a:extLst>
              <a:ext uri="{FF2B5EF4-FFF2-40B4-BE49-F238E27FC236}">
                <a16:creationId xmlns:a16="http://schemas.microsoft.com/office/drawing/2014/main" id="{1AB98D42-25DE-FDB5-303F-331D3035A12F}"/>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t="-67192" b="67192"/>
          <a:stretch/>
        </p:blipFill>
        <p:spPr>
          <a:xfrm>
            <a:off x="4689609" y="-2877457"/>
            <a:ext cx="7180395" cy="5754914"/>
          </a:xfrm>
          <a:prstGeom prst="rect">
            <a:avLst/>
          </a:prstGeom>
        </p:spPr>
      </p:pic>
      <p:pic>
        <p:nvPicPr>
          <p:cNvPr id="30" name="Picture 29">
            <a:extLst>
              <a:ext uri="{FF2B5EF4-FFF2-40B4-BE49-F238E27FC236}">
                <a16:creationId xmlns:a16="http://schemas.microsoft.com/office/drawing/2014/main" id="{0C72C4BC-5FD4-40BE-9595-DC3338726DC0}"/>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70637" t="-37976" r="-70637" b="37976"/>
          <a:stretch/>
        </p:blipFill>
        <p:spPr>
          <a:xfrm>
            <a:off x="9686197" y="-1271542"/>
            <a:ext cx="7180395" cy="5754914"/>
          </a:xfrm>
          <a:prstGeom prst="rect">
            <a:avLst/>
          </a:prstGeom>
        </p:spPr>
      </p:pic>
      <mc:AlternateContent xmlns:mc="http://schemas.openxmlformats.org/markup-compatibility/2006" xmlns:p14="http://schemas.microsoft.com/office/powerpoint/2010/main">
        <mc:Choice Requires="p14">
          <p:contentPart p14:bwMode="auto" r:id="rId6">
            <p14:nvContentPartPr>
              <p14:cNvPr id="35" name="Ink 34">
                <a:extLst>
                  <a:ext uri="{FF2B5EF4-FFF2-40B4-BE49-F238E27FC236}">
                    <a16:creationId xmlns:a16="http://schemas.microsoft.com/office/drawing/2014/main" id="{39122ACA-D699-C3F0-E98B-4A0E7721D4E4}"/>
                  </a:ext>
                </a:extLst>
              </p14:cNvPr>
              <p14:cNvContentPartPr/>
              <p14:nvPr/>
            </p14:nvContentPartPr>
            <p14:xfrm>
              <a:off x="6762738" y="6549728"/>
              <a:ext cx="1710000" cy="21240"/>
            </p14:xfrm>
          </p:contentPart>
        </mc:Choice>
        <mc:Fallback xmlns="">
          <p:pic>
            <p:nvPicPr>
              <p:cNvPr id="35" name="Ink 34">
                <a:extLst>
                  <a:ext uri="{FF2B5EF4-FFF2-40B4-BE49-F238E27FC236}">
                    <a16:creationId xmlns:a16="http://schemas.microsoft.com/office/drawing/2014/main" id="{39122ACA-D699-C3F0-E98B-4A0E7721D4E4}"/>
                  </a:ext>
                </a:extLst>
              </p:cNvPr>
              <p:cNvPicPr/>
              <p:nvPr/>
            </p:nvPicPr>
            <p:blipFill>
              <a:blip r:embed="rId5"/>
              <a:stretch>
                <a:fillRect/>
              </a:stretch>
            </p:blipFill>
            <p:spPr>
              <a:xfrm>
                <a:off x="6672738" y="6369728"/>
                <a:ext cx="1889640" cy="380880"/>
              </a:xfrm>
              <a:prstGeom prst="rect">
                <a:avLst/>
              </a:prstGeom>
            </p:spPr>
          </p:pic>
        </mc:Fallback>
      </mc:AlternateContent>
    </p:spTree>
    <p:extLst>
      <p:ext uri="{BB962C8B-B14F-4D97-AF65-F5344CB8AC3E}">
        <p14:creationId xmlns:p14="http://schemas.microsoft.com/office/powerpoint/2010/main" val="818309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678915F5-2D39-6416-53BB-A8480503856C}"/>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9432" t="32778" r="29432" b="-32778"/>
          <a:stretch/>
        </p:blipFill>
        <p:spPr>
          <a:xfrm>
            <a:off x="2505802" y="2877457"/>
            <a:ext cx="7180395" cy="5754914"/>
          </a:xfrm>
          <a:prstGeom prst="rect">
            <a:avLst/>
          </a:prstGeom>
        </p:spPr>
      </p:pic>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lstStyle/>
          <a:p>
            <a:r>
              <a:rPr lang="en-US" dirty="0"/>
              <a:t>Exploring Outlier (Beta KS)</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When AIC selects Beta KS:</a:t>
            </a:r>
          </a:p>
          <a:p>
            <a:pPr marL="800100" lvl="1" indent="-342900">
              <a:buFont typeface="+mj-lt"/>
              <a:buAutoNum type="arabicPeriod"/>
            </a:pPr>
            <a:r>
              <a:rPr lang="en-GB" sz="1600" dirty="0">
                <a:solidFill>
                  <a:schemeClr val="bg1"/>
                </a:solidFill>
              </a:rPr>
              <a:t>The data contain a large number of zeros</a:t>
            </a:r>
          </a:p>
          <a:p>
            <a:pPr marL="800100" lvl="1" indent="-342900">
              <a:buFont typeface="+mj-lt"/>
              <a:buAutoNum type="arabicPeriod"/>
            </a:pPr>
            <a:r>
              <a:rPr lang="en-GB" sz="1600" dirty="0">
                <a:solidFill>
                  <a:schemeClr val="bg1"/>
                </a:solidFill>
              </a:rPr>
              <a:t>None of the models would have performed very well</a:t>
            </a:r>
          </a:p>
          <a:p>
            <a:pPr marL="457200" lvl="1" indent="0">
              <a:buNone/>
            </a:pPr>
            <a:endParaRPr lang="en-GB" sz="16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pic>
        <p:nvPicPr>
          <p:cNvPr id="28" name="Picture 27">
            <a:extLst>
              <a:ext uri="{FF2B5EF4-FFF2-40B4-BE49-F238E27FC236}">
                <a16:creationId xmlns:a16="http://schemas.microsoft.com/office/drawing/2014/main" id="{1AB98D42-25DE-FDB5-303F-331D3035A12F}"/>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t="-67192" b="67192"/>
          <a:stretch/>
        </p:blipFill>
        <p:spPr>
          <a:xfrm>
            <a:off x="4689609" y="-2877457"/>
            <a:ext cx="7180395" cy="5754914"/>
          </a:xfrm>
          <a:prstGeom prst="rect">
            <a:avLst/>
          </a:prstGeom>
        </p:spPr>
      </p:pic>
      <p:pic>
        <p:nvPicPr>
          <p:cNvPr id="30" name="Picture 29">
            <a:extLst>
              <a:ext uri="{FF2B5EF4-FFF2-40B4-BE49-F238E27FC236}">
                <a16:creationId xmlns:a16="http://schemas.microsoft.com/office/drawing/2014/main" id="{0C72C4BC-5FD4-40BE-9595-DC3338726DC0}"/>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70637" t="-37976" r="-70637" b="37976"/>
          <a:stretch/>
        </p:blipFill>
        <p:spPr>
          <a:xfrm>
            <a:off x="9686197" y="-1271542"/>
            <a:ext cx="7180395" cy="5754914"/>
          </a:xfrm>
          <a:prstGeom prst="rect">
            <a:avLst/>
          </a:prstGeom>
        </p:spPr>
      </p:pic>
      <mc:AlternateContent xmlns:mc="http://schemas.openxmlformats.org/markup-compatibility/2006" xmlns:p14="http://schemas.microsoft.com/office/powerpoint/2010/main">
        <mc:Choice Requires="p14">
          <p:contentPart p14:bwMode="auto" r:id="rId4">
            <p14:nvContentPartPr>
              <p14:cNvPr id="35" name="Ink 34">
                <a:extLst>
                  <a:ext uri="{FF2B5EF4-FFF2-40B4-BE49-F238E27FC236}">
                    <a16:creationId xmlns:a16="http://schemas.microsoft.com/office/drawing/2014/main" id="{39122ACA-D699-C3F0-E98B-4A0E7721D4E4}"/>
                  </a:ext>
                </a:extLst>
              </p14:cNvPr>
              <p14:cNvContentPartPr/>
              <p14:nvPr/>
            </p14:nvContentPartPr>
            <p14:xfrm>
              <a:off x="6762738" y="6549728"/>
              <a:ext cx="1710000" cy="21240"/>
            </p14:xfrm>
          </p:contentPart>
        </mc:Choice>
        <mc:Fallback xmlns="">
          <p:pic>
            <p:nvPicPr>
              <p:cNvPr id="35" name="Ink 34">
                <a:extLst>
                  <a:ext uri="{FF2B5EF4-FFF2-40B4-BE49-F238E27FC236}">
                    <a16:creationId xmlns:a16="http://schemas.microsoft.com/office/drawing/2014/main" id="{39122ACA-D699-C3F0-E98B-4A0E7721D4E4}"/>
                  </a:ext>
                </a:extLst>
              </p:cNvPr>
              <p:cNvPicPr/>
              <p:nvPr/>
            </p:nvPicPr>
            <p:blipFill>
              <a:blip r:embed="rId5"/>
              <a:stretch>
                <a:fillRect/>
              </a:stretch>
            </p:blipFill>
            <p:spPr>
              <a:xfrm>
                <a:off x="6672738" y="6369728"/>
                <a:ext cx="188964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C4613BA-2510-76BD-1932-2A6CA3E5AE77}"/>
                  </a:ext>
                </a:extLst>
              </p14:cNvPr>
              <p14:cNvContentPartPr/>
              <p14:nvPr/>
            </p14:nvContentPartPr>
            <p14:xfrm>
              <a:off x="7348583" y="5138333"/>
              <a:ext cx="299880" cy="360"/>
            </p14:xfrm>
          </p:contentPart>
        </mc:Choice>
        <mc:Fallback xmlns="">
          <p:pic>
            <p:nvPicPr>
              <p:cNvPr id="8" name="Ink 7">
                <a:extLst>
                  <a:ext uri="{FF2B5EF4-FFF2-40B4-BE49-F238E27FC236}">
                    <a16:creationId xmlns:a16="http://schemas.microsoft.com/office/drawing/2014/main" id="{1C4613BA-2510-76BD-1932-2A6CA3E5AE77}"/>
                  </a:ext>
                </a:extLst>
              </p:cNvPr>
              <p:cNvPicPr/>
              <p:nvPr/>
            </p:nvPicPr>
            <p:blipFill>
              <a:blip r:embed="rId7"/>
              <a:stretch>
                <a:fillRect/>
              </a:stretch>
            </p:blipFill>
            <p:spPr>
              <a:xfrm>
                <a:off x="7258583" y="4958693"/>
                <a:ext cx="47952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09F38AEB-B11C-A416-D6DE-8518AA951E44}"/>
                  </a:ext>
                </a:extLst>
              </p14:cNvPr>
              <p14:cNvContentPartPr/>
              <p14:nvPr/>
            </p14:nvContentPartPr>
            <p14:xfrm>
              <a:off x="6881663" y="5488973"/>
              <a:ext cx="293400" cy="2160"/>
            </p14:xfrm>
          </p:contentPart>
        </mc:Choice>
        <mc:Fallback xmlns="">
          <p:pic>
            <p:nvPicPr>
              <p:cNvPr id="9" name="Ink 8">
                <a:extLst>
                  <a:ext uri="{FF2B5EF4-FFF2-40B4-BE49-F238E27FC236}">
                    <a16:creationId xmlns:a16="http://schemas.microsoft.com/office/drawing/2014/main" id="{09F38AEB-B11C-A416-D6DE-8518AA951E44}"/>
                  </a:ext>
                </a:extLst>
              </p:cNvPr>
              <p:cNvPicPr/>
              <p:nvPr/>
            </p:nvPicPr>
            <p:blipFill>
              <a:blip r:embed="rId9"/>
              <a:stretch>
                <a:fillRect/>
              </a:stretch>
            </p:blipFill>
            <p:spPr>
              <a:xfrm>
                <a:off x="6792023" y="5309333"/>
                <a:ext cx="4730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07C35E7A-E525-C70B-419A-51AFDA9DFADF}"/>
                  </a:ext>
                </a:extLst>
              </p14:cNvPr>
              <p14:cNvContentPartPr/>
              <p14:nvPr/>
            </p14:nvContentPartPr>
            <p14:xfrm>
              <a:off x="5890943" y="5867333"/>
              <a:ext cx="388800" cy="360"/>
            </p14:xfrm>
          </p:contentPart>
        </mc:Choice>
        <mc:Fallback xmlns="">
          <p:pic>
            <p:nvPicPr>
              <p:cNvPr id="10" name="Ink 9">
                <a:extLst>
                  <a:ext uri="{FF2B5EF4-FFF2-40B4-BE49-F238E27FC236}">
                    <a16:creationId xmlns:a16="http://schemas.microsoft.com/office/drawing/2014/main" id="{07C35E7A-E525-C70B-419A-51AFDA9DFADF}"/>
                  </a:ext>
                </a:extLst>
              </p:cNvPr>
              <p:cNvPicPr/>
              <p:nvPr/>
            </p:nvPicPr>
            <p:blipFill>
              <a:blip r:embed="rId11"/>
              <a:stretch>
                <a:fillRect/>
              </a:stretch>
            </p:blipFill>
            <p:spPr>
              <a:xfrm>
                <a:off x="5801303" y="5687333"/>
                <a:ext cx="568440" cy="360000"/>
              </a:xfrm>
              <a:prstGeom prst="rect">
                <a:avLst/>
              </a:prstGeom>
            </p:spPr>
          </p:pic>
        </mc:Fallback>
      </mc:AlternateContent>
    </p:spTree>
    <p:extLst>
      <p:ext uri="{BB962C8B-B14F-4D97-AF65-F5344CB8AC3E}">
        <p14:creationId xmlns:p14="http://schemas.microsoft.com/office/powerpoint/2010/main" val="132916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A104-98F1-66BC-2EB9-11D9D1F62065}"/>
              </a:ext>
            </a:extLst>
          </p:cNvPr>
          <p:cNvSpPr>
            <a:spLocks noGrp="1"/>
          </p:cNvSpPr>
          <p:nvPr>
            <p:ph type="title"/>
          </p:nvPr>
        </p:nvSpPr>
        <p:spPr/>
        <p:txBody>
          <a:bodyPr/>
          <a:lstStyle/>
          <a:p>
            <a:r>
              <a:rPr lang="en-US" dirty="0"/>
              <a:t>Why Use Stochastic Simulation?</a:t>
            </a:r>
            <a:endParaRPr lang="en-NL" dirty="0"/>
          </a:p>
        </p:txBody>
      </p:sp>
      <p:sp>
        <p:nvSpPr>
          <p:cNvPr id="3" name="Content Placeholder 2">
            <a:extLst>
              <a:ext uri="{FF2B5EF4-FFF2-40B4-BE49-F238E27FC236}">
                <a16:creationId xmlns:a16="http://schemas.microsoft.com/office/drawing/2014/main" id="{C0BBDF69-CFCD-2F63-E573-753D84964D9E}"/>
              </a:ext>
            </a:extLst>
          </p:cNvPr>
          <p:cNvSpPr>
            <a:spLocks noGrp="1"/>
          </p:cNvSpPr>
          <p:nvPr>
            <p:ph idx="1"/>
          </p:nvPr>
        </p:nvSpPr>
        <p:spPr/>
        <p:txBody>
          <a:bodyPr>
            <a:normAutofit/>
          </a:bodyPr>
          <a:lstStyle/>
          <a:p>
            <a:r>
              <a:rPr lang="en-US" dirty="0"/>
              <a:t>How to optimize evaluation?</a:t>
            </a:r>
          </a:p>
          <a:p>
            <a:pPr lvl="1"/>
            <a:r>
              <a:rPr lang="en-US" b="1" dirty="0"/>
              <a:t>Stochastic simulation</a:t>
            </a:r>
            <a:r>
              <a:rPr lang="en-US" dirty="0"/>
              <a:t> can help us…</a:t>
            </a:r>
          </a:p>
          <a:p>
            <a:pPr marL="457200" lvl="1" indent="0">
              <a:buNone/>
            </a:pPr>
            <a:endParaRPr lang="en-US" dirty="0"/>
          </a:p>
          <a:p>
            <a:pPr marL="0" indent="0">
              <a:buNone/>
            </a:pPr>
            <a:endParaRPr lang="en-US" dirty="0"/>
          </a:p>
          <a:p>
            <a:pPr marL="1371600" lvl="2" indent="-457200">
              <a:buFont typeface="+mj-lt"/>
              <a:buAutoNum type="arabicPeriod"/>
            </a:pPr>
            <a:endParaRPr lang="en-US" dirty="0"/>
          </a:p>
          <a:p>
            <a:pPr lvl="1"/>
            <a:endParaRPr lang="en-US" dirty="0"/>
          </a:p>
          <a:p>
            <a:pPr lvl="1"/>
            <a:endParaRPr lang="en-NL" dirty="0"/>
          </a:p>
        </p:txBody>
      </p:sp>
      <p:graphicFrame>
        <p:nvGraphicFramePr>
          <p:cNvPr id="6" name="Table 6">
            <a:extLst>
              <a:ext uri="{FF2B5EF4-FFF2-40B4-BE49-F238E27FC236}">
                <a16:creationId xmlns:a16="http://schemas.microsoft.com/office/drawing/2014/main" id="{3FB756A8-062A-F56F-DB24-17DDD14FDBFC}"/>
              </a:ext>
            </a:extLst>
          </p:cNvPr>
          <p:cNvGraphicFramePr>
            <a:graphicFrameLocks noGrp="1"/>
          </p:cNvGraphicFramePr>
          <p:nvPr>
            <p:extLst>
              <p:ext uri="{D42A27DB-BD31-4B8C-83A1-F6EECF244321}">
                <p14:modId xmlns:p14="http://schemas.microsoft.com/office/powerpoint/2010/main" val="1402507910"/>
              </p:ext>
            </p:extLst>
          </p:nvPr>
        </p:nvGraphicFramePr>
        <p:xfrm>
          <a:off x="2098675" y="2398081"/>
          <a:ext cx="7820025" cy="3413760"/>
        </p:xfrm>
        <a:graphic>
          <a:graphicData uri="http://schemas.openxmlformats.org/drawingml/2006/table">
            <a:tbl>
              <a:tblPr firstRow="1" bandRow="1">
                <a:effectLst/>
                <a:tableStyleId>{5C22544A-7EE6-4342-B048-85BDC9FD1C3A}</a:tableStyleId>
              </a:tblPr>
              <a:tblGrid>
                <a:gridCol w="3877912">
                  <a:extLst>
                    <a:ext uri="{9D8B030D-6E8A-4147-A177-3AD203B41FA5}">
                      <a16:colId xmlns:a16="http://schemas.microsoft.com/office/drawing/2014/main" val="16284730"/>
                    </a:ext>
                  </a:extLst>
                </a:gridCol>
                <a:gridCol w="3942113">
                  <a:extLst>
                    <a:ext uri="{9D8B030D-6E8A-4147-A177-3AD203B41FA5}">
                      <a16:colId xmlns:a16="http://schemas.microsoft.com/office/drawing/2014/main" val="2280029086"/>
                    </a:ext>
                  </a:extLst>
                </a:gridCol>
              </a:tblGrid>
              <a:tr h="8640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Limitations </a:t>
                      </a:r>
                      <a:br>
                        <a:rPr lang="en-US" sz="2800" dirty="0"/>
                      </a:br>
                      <a:r>
                        <a:rPr lang="en-US" sz="2800" dirty="0"/>
                        <a:t>of IR data</a:t>
                      </a:r>
                    </a:p>
                  </a:txBody>
                  <a:tcP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F5597"/>
                    </a:solidFill>
                  </a:tcPr>
                </a:tc>
                <a:tc>
                  <a:txBody>
                    <a:bodyPr/>
                    <a:lstStyle/>
                    <a:p>
                      <a:pPr algn="ctr"/>
                      <a:r>
                        <a:rPr lang="en-US" sz="2800" dirty="0"/>
                        <a:t>Advantages </a:t>
                      </a:r>
                    </a:p>
                    <a:p>
                      <a:pPr algn="ctr"/>
                      <a:r>
                        <a:rPr lang="en-US" sz="2800" dirty="0"/>
                        <a:t>of simulation</a:t>
                      </a:r>
                      <a:endParaRPr lang="en-NL" sz="2800" dirty="0"/>
                    </a:p>
                  </a:txBody>
                  <a:tcP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rgbClr val="2F5597"/>
                    </a:solidFill>
                  </a:tcPr>
                </a:tc>
                <a:extLst>
                  <a:ext uri="{0D108BD9-81ED-4DB2-BD59-A6C34878D82A}">
                    <a16:rowId xmlns:a16="http://schemas.microsoft.com/office/drawing/2014/main" val="2874917883"/>
                  </a:ext>
                </a:extLst>
              </a:tr>
              <a:tr h="418079">
                <a:tc>
                  <a:txBody>
                    <a:bodyPr/>
                    <a:lstStyle/>
                    <a:p>
                      <a:pPr algn="ctr"/>
                      <a:r>
                        <a:rPr lang="en-US" sz="2400" dirty="0"/>
                        <a:t>Small size</a:t>
                      </a:r>
                      <a:endParaRPr lang="en-NL" sz="2400" dirty="0"/>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A0000">
                        <a:alpha val="20000"/>
                      </a:srgbClr>
                    </a:solidFill>
                  </a:tcPr>
                </a:tc>
                <a:tc>
                  <a:txBody>
                    <a:bodyPr/>
                    <a:lstStyle/>
                    <a:p>
                      <a:pPr algn="ctr"/>
                      <a:r>
                        <a:rPr lang="en-US" sz="2400" dirty="0"/>
                        <a:t>Endless generation of data</a:t>
                      </a:r>
                      <a:endParaRPr lang="en-NL" sz="2400" dirty="0"/>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89587945"/>
                  </a:ext>
                </a:extLst>
              </a:tr>
              <a:tr h="752542">
                <a:tc>
                  <a:txBody>
                    <a:bodyPr/>
                    <a:lstStyle/>
                    <a:p>
                      <a:pPr algn="ctr"/>
                      <a:r>
                        <a:rPr lang="en-US" sz="2400" dirty="0"/>
                        <a:t>Lack of control</a:t>
                      </a:r>
                      <a:endParaRPr lang="en-NL" sz="2400" dirty="0"/>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A0000">
                        <a:alpha val="20000"/>
                      </a:srgbClr>
                    </a:solidFill>
                  </a:tcPr>
                </a:tc>
                <a:tc>
                  <a:txBody>
                    <a:bodyPr/>
                    <a:lstStyle/>
                    <a:p>
                      <a:pPr algn="ctr"/>
                      <a:r>
                        <a:rPr lang="en-US" sz="2400" dirty="0"/>
                        <a:t>Generate data under specified conditions</a:t>
                      </a:r>
                      <a:endParaRPr lang="en-NL" sz="2400" dirty="0"/>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7761431"/>
                  </a:ext>
                </a:extLst>
              </a:tr>
              <a:tr h="1087006">
                <a:tc>
                  <a:txBody>
                    <a:bodyPr/>
                    <a:lstStyle/>
                    <a:p>
                      <a:pPr algn="ctr"/>
                      <a:r>
                        <a:rPr lang="en-US" sz="2400" dirty="0"/>
                        <a:t>No knowledge </a:t>
                      </a:r>
                    </a:p>
                    <a:p>
                      <a:pPr algn="ctr"/>
                      <a:r>
                        <a:rPr lang="en-US" sz="2400" dirty="0"/>
                        <a:t>of </a:t>
                      </a:r>
                      <a:r>
                        <a:rPr lang="en-US" sz="2400" i="1" dirty="0"/>
                        <a:t>true</a:t>
                      </a:r>
                      <a:r>
                        <a:rPr lang="en-US" sz="2400" dirty="0"/>
                        <a:t> characteristics</a:t>
                      </a:r>
                      <a:endParaRPr lang="en-NL" sz="2400" dirty="0"/>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8A0000">
                        <a:alpha val="20000"/>
                      </a:srgbClr>
                    </a:solidFill>
                  </a:tcPr>
                </a:tc>
                <a:tc>
                  <a:txBody>
                    <a:bodyPr/>
                    <a:lstStyle/>
                    <a:p>
                      <a:pPr algn="ctr"/>
                      <a:r>
                        <a:rPr lang="en-US" sz="2400" dirty="0"/>
                        <a:t>Data come </a:t>
                      </a:r>
                    </a:p>
                    <a:p>
                      <a:pPr algn="ctr"/>
                      <a:r>
                        <a:rPr lang="en-US" sz="2400" dirty="0"/>
                        <a:t>from statistical models</a:t>
                      </a:r>
                      <a:br>
                        <a:rPr lang="el-GR" sz="2400" dirty="0"/>
                      </a:br>
                      <a:r>
                        <a:rPr lang="el-GR" sz="2400" dirty="0"/>
                        <a:t>(</a:t>
                      </a:r>
                      <a:r>
                        <a:rPr lang="en-US" sz="2400" dirty="0"/>
                        <a:t>Knowledge of </a:t>
                      </a:r>
                      <a:r>
                        <a:rPr lang="el-GR" sz="2400" dirty="0"/>
                        <a:t>μ, σ, ...)</a:t>
                      </a:r>
                      <a:endParaRPr lang="en-NL" sz="2400" dirty="0"/>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val="3522037937"/>
                  </a:ext>
                </a:extLst>
              </a:tr>
            </a:tbl>
          </a:graphicData>
        </a:graphic>
      </p:graphicFrame>
    </p:spTree>
    <p:extLst>
      <p:ext uri="{BB962C8B-B14F-4D97-AF65-F5344CB8AC3E}">
        <p14:creationId xmlns:p14="http://schemas.microsoft.com/office/powerpoint/2010/main" val="1038032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lstStyle/>
          <a:p>
            <a:r>
              <a:rPr lang="en-US" dirty="0"/>
              <a:t>Exploring Outlier (Beta KS)</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When AIC selects Beta KS:</a:t>
            </a:r>
          </a:p>
          <a:p>
            <a:pPr marL="800100" lvl="1" indent="-342900">
              <a:buFont typeface="+mj-lt"/>
              <a:buAutoNum type="arabicPeriod"/>
            </a:pPr>
            <a:r>
              <a:rPr lang="en-GB" sz="1600" dirty="0">
                <a:solidFill>
                  <a:schemeClr val="bg1"/>
                </a:solidFill>
              </a:rPr>
              <a:t>The data contain a large number of zeros</a:t>
            </a:r>
          </a:p>
          <a:p>
            <a:pPr marL="800100" lvl="1" indent="-342900">
              <a:buFont typeface="+mj-lt"/>
              <a:buAutoNum type="arabicPeriod"/>
            </a:pPr>
            <a:r>
              <a:rPr lang="en-GB" sz="1600" dirty="0">
                <a:solidFill>
                  <a:schemeClr val="bg1"/>
                </a:solidFill>
              </a:rPr>
              <a:t>None of the models would have performed very well</a:t>
            </a:r>
          </a:p>
          <a:p>
            <a:pPr marL="457200" lvl="1" indent="0">
              <a:buNone/>
            </a:pPr>
            <a:endParaRPr lang="en-GB" sz="1600" dirty="0">
              <a:solidFill>
                <a:schemeClr val="bg1"/>
              </a:solidFill>
            </a:endParaRPr>
          </a:p>
          <a:p>
            <a:r>
              <a:rPr lang="en-GB" sz="2000" dirty="0">
                <a:solidFill>
                  <a:schemeClr val="bg1"/>
                </a:solidFill>
              </a:rPr>
              <a:t>Additional models would be required to capture these corner cases</a:t>
            </a:r>
          </a:p>
          <a:p>
            <a:pPr lvl="1"/>
            <a:r>
              <a:rPr lang="en-GB" sz="1600" dirty="0">
                <a:solidFill>
                  <a:schemeClr val="bg1"/>
                </a:solidFill>
              </a:rPr>
              <a:t>I.e., Mixture model that models the zeros separately </a:t>
            </a: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pic>
        <p:nvPicPr>
          <p:cNvPr id="12" name="Picture 11">
            <a:extLst>
              <a:ext uri="{FF2B5EF4-FFF2-40B4-BE49-F238E27FC236}">
                <a16:creationId xmlns:a16="http://schemas.microsoft.com/office/drawing/2014/main" id="{3FB490B5-6F83-8352-FB32-69C9215D4C85}"/>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9432" t="32778" r="29432" b="-32778"/>
          <a:stretch/>
        </p:blipFill>
        <p:spPr>
          <a:xfrm>
            <a:off x="2505802" y="2877457"/>
            <a:ext cx="7180395" cy="5754914"/>
          </a:xfrm>
          <a:prstGeom prst="rect">
            <a:avLst/>
          </a:prstGeom>
        </p:spPr>
      </p:pic>
      <p:pic>
        <p:nvPicPr>
          <p:cNvPr id="15" name="Picture 14">
            <a:extLst>
              <a:ext uri="{FF2B5EF4-FFF2-40B4-BE49-F238E27FC236}">
                <a16:creationId xmlns:a16="http://schemas.microsoft.com/office/drawing/2014/main" id="{058A575D-AD79-DEC5-EBC9-2F020E536BB9}"/>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t="-67192" b="67192"/>
          <a:stretch/>
        </p:blipFill>
        <p:spPr>
          <a:xfrm>
            <a:off x="4689609" y="-2877457"/>
            <a:ext cx="7180395" cy="5754914"/>
          </a:xfrm>
          <a:prstGeom prst="rect">
            <a:avLst/>
          </a:prstGeom>
        </p:spPr>
      </p:pic>
      <p:pic>
        <p:nvPicPr>
          <p:cNvPr id="16" name="Picture 15">
            <a:extLst>
              <a:ext uri="{FF2B5EF4-FFF2-40B4-BE49-F238E27FC236}">
                <a16:creationId xmlns:a16="http://schemas.microsoft.com/office/drawing/2014/main" id="{C59026CB-5B95-A978-28A1-69E0ADBF7EDF}"/>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70637" t="-37976" r="-70637" b="37976"/>
          <a:stretch/>
        </p:blipFill>
        <p:spPr>
          <a:xfrm>
            <a:off x="9686197" y="-1271542"/>
            <a:ext cx="7180395" cy="5754914"/>
          </a:xfrm>
          <a:prstGeom prst="rect">
            <a:avLst/>
          </a:prstGeom>
        </p:spPr>
      </p:pic>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3E56604E-AF67-1654-1A40-96061EF8484A}"/>
                  </a:ext>
                </a:extLst>
              </p14:cNvPr>
              <p14:cNvContentPartPr/>
              <p14:nvPr/>
            </p14:nvContentPartPr>
            <p14:xfrm>
              <a:off x="6762738" y="6549728"/>
              <a:ext cx="1710000" cy="21240"/>
            </p14:xfrm>
          </p:contentPart>
        </mc:Choice>
        <mc:Fallback xmlns="">
          <p:pic>
            <p:nvPicPr>
              <p:cNvPr id="17" name="Ink 16">
                <a:extLst>
                  <a:ext uri="{FF2B5EF4-FFF2-40B4-BE49-F238E27FC236}">
                    <a16:creationId xmlns:a16="http://schemas.microsoft.com/office/drawing/2014/main" id="{3E56604E-AF67-1654-1A40-96061EF8484A}"/>
                  </a:ext>
                </a:extLst>
              </p:cNvPr>
              <p:cNvPicPr/>
              <p:nvPr/>
            </p:nvPicPr>
            <p:blipFill>
              <a:blip r:embed="rId5"/>
              <a:stretch>
                <a:fillRect/>
              </a:stretch>
            </p:blipFill>
            <p:spPr>
              <a:xfrm>
                <a:off x="6672738" y="6369728"/>
                <a:ext cx="188964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B6455010-1190-E10B-E0EA-4D308F79C061}"/>
                  </a:ext>
                </a:extLst>
              </p14:cNvPr>
              <p14:cNvContentPartPr/>
              <p14:nvPr/>
            </p14:nvContentPartPr>
            <p14:xfrm>
              <a:off x="7348583" y="5138333"/>
              <a:ext cx="299880" cy="360"/>
            </p14:xfrm>
          </p:contentPart>
        </mc:Choice>
        <mc:Fallback xmlns="">
          <p:pic>
            <p:nvPicPr>
              <p:cNvPr id="18" name="Ink 17">
                <a:extLst>
                  <a:ext uri="{FF2B5EF4-FFF2-40B4-BE49-F238E27FC236}">
                    <a16:creationId xmlns:a16="http://schemas.microsoft.com/office/drawing/2014/main" id="{B6455010-1190-E10B-E0EA-4D308F79C061}"/>
                  </a:ext>
                </a:extLst>
              </p:cNvPr>
              <p:cNvPicPr/>
              <p:nvPr/>
            </p:nvPicPr>
            <p:blipFill>
              <a:blip r:embed="rId7"/>
              <a:stretch>
                <a:fillRect/>
              </a:stretch>
            </p:blipFill>
            <p:spPr>
              <a:xfrm>
                <a:off x="7258583" y="4958693"/>
                <a:ext cx="47952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CC3F4B38-3239-2CA5-8A8B-56BD9AA52F12}"/>
                  </a:ext>
                </a:extLst>
              </p14:cNvPr>
              <p14:cNvContentPartPr/>
              <p14:nvPr/>
            </p14:nvContentPartPr>
            <p14:xfrm>
              <a:off x="6881663" y="5488973"/>
              <a:ext cx="293400" cy="2160"/>
            </p14:xfrm>
          </p:contentPart>
        </mc:Choice>
        <mc:Fallback xmlns="">
          <p:pic>
            <p:nvPicPr>
              <p:cNvPr id="19" name="Ink 18">
                <a:extLst>
                  <a:ext uri="{FF2B5EF4-FFF2-40B4-BE49-F238E27FC236}">
                    <a16:creationId xmlns:a16="http://schemas.microsoft.com/office/drawing/2014/main" id="{CC3F4B38-3239-2CA5-8A8B-56BD9AA52F12}"/>
                  </a:ext>
                </a:extLst>
              </p:cNvPr>
              <p:cNvPicPr/>
              <p:nvPr/>
            </p:nvPicPr>
            <p:blipFill>
              <a:blip r:embed="rId9"/>
              <a:stretch>
                <a:fillRect/>
              </a:stretch>
            </p:blipFill>
            <p:spPr>
              <a:xfrm>
                <a:off x="6792023" y="5309333"/>
                <a:ext cx="4730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9DBA2DA9-4FB7-8195-A2BC-D077D078E3BD}"/>
                  </a:ext>
                </a:extLst>
              </p14:cNvPr>
              <p14:cNvContentPartPr/>
              <p14:nvPr/>
            </p14:nvContentPartPr>
            <p14:xfrm>
              <a:off x="5890943" y="5867333"/>
              <a:ext cx="388800" cy="360"/>
            </p14:xfrm>
          </p:contentPart>
        </mc:Choice>
        <mc:Fallback xmlns="">
          <p:pic>
            <p:nvPicPr>
              <p:cNvPr id="20" name="Ink 19">
                <a:extLst>
                  <a:ext uri="{FF2B5EF4-FFF2-40B4-BE49-F238E27FC236}">
                    <a16:creationId xmlns:a16="http://schemas.microsoft.com/office/drawing/2014/main" id="{9DBA2DA9-4FB7-8195-A2BC-D077D078E3BD}"/>
                  </a:ext>
                </a:extLst>
              </p:cNvPr>
              <p:cNvPicPr/>
              <p:nvPr/>
            </p:nvPicPr>
            <p:blipFill>
              <a:blip r:embed="rId11"/>
              <a:stretch>
                <a:fillRect/>
              </a:stretch>
            </p:blipFill>
            <p:spPr>
              <a:xfrm>
                <a:off x="5801303" y="5687333"/>
                <a:ext cx="568440" cy="360000"/>
              </a:xfrm>
              <a:prstGeom prst="rect">
                <a:avLst/>
              </a:prstGeom>
            </p:spPr>
          </p:pic>
        </mc:Fallback>
      </mc:AlternateContent>
    </p:spTree>
    <p:extLst>
      <p:ext uri="{BB962C8B-B14F-4D97-AF65-F5344CB8AC3E}">
        <p14:creationId xmlns:p14="http://schemas.microsoft.com/office/powerpoint/2010/main" val="3758279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4F4B60-7DA9-2D52-9E03-F9DCD8EB1AD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11582" y="1965010"/>
            <a:ext cx="4506176" cy="3777603"/>
          </a:xfrm>
          <a:prstGeom prst="rect">
            <a:avLst/>
          </a:prstGeom>
        </p:spPr>
      </p:pic>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lstStyle/>
          <a:p>
            <a:r>
              <a:rPr lang="en-US" dirty="0"/>
              <a:t>Exploring Outlier (Beta KS)</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Zeros</a:t>
                </a:r>
                <a:r>
                  <a:rPr lang="en-GB" dirty="0">
                    <a:solidFill>
                      <a:schemeClr val="bg1"/>
                    </a:solidFill>
                  </a:rPr>
                  <a:t>↑</a:t>
                </a:r>
                <a:r>
                  <a:rPr lang="en-GB" sz="2000" dirty="0">
                    <a:solidFill>
                      <a:schemeClr val="bg1"/>
                    </a:solidFill>
                  </a:rPr>
                  <a:t>  </a:t>
                </a:r>
                <a:r>
                  <a:rPr lang="en-GB" sz="2000" dirty="0">
                    <a:solidFill>
                      <a:schemeClr val="bg1"/>
                    </a:solidFill>
                    <a:sym typeface="Wingdings" panose="05000000000000000000" pitchFamily="2" charset="2"/>
                  </a:rPr>
                  <a:t>  </a:t>
                </a:r>
                <a14:m>
                  <m:oMath xmlns:m="http://schemas.openxmlformats.org/officeDocument/2006/math">
                    <m:sSub>
                      <m:sSubPr>
                        <m:ctrlPr>
                          <a:rPr lang="en-US" sz="2000" b="0" i="1" smtClean="0">
                            <a:solidFill>
                              <a:schemeClr val="bg1"/>
                            </a:solidFill>
                            <a:latin typeface="Cambria Math" panose="02040503050406030204" pitchFamily="18" charset="0"/>
                            <a:sym typeface="Wingdings" panose="05000000000000000000" pitchFamily="2" charset="2"/>
                          </a:rPr>
                        </m:ctrlPr>
                      </m:sSubPr>
                      <m:e>
                        <m:r>
                          <m:rPr>
                            <m:sty m:val="p"/>
                          </m:rPr>
                          <a:rPr lang="el-GR" sz="2000" b="0" i="0" smtClean="0">
                            <a:solidFill>
                              <a:schemeClr val="bg1"/>
                            </a:solidFill>
                            <a:latin typeface="Cambria Math" panose="02040503050406030204" pitchFamily="18" charset="0"/>
                            <a:sym typeface="Wingdings" panose="05000000000000000000" pitchFamily="2" charset="2"/>
                          </a:rPr>
                          <m:t>Δ</m:t>
                        </m:r>
                      </m:e>
                      <m:sub>
                        <m:r>
                          <m:rPr>
                            <m:sty m:val="p"/>
                          </m:rPr>
                          <a:rPr lang="en-US" sz="2000" b="0" i="0" smtClean="0">
                            <a:solidFill>
                              <a:schemeClr val="bg1"/>
                            </a:solidFill>
                            <a:latin typeface="Cambria Math" panose="02040503050406030204" pitchFamily="18" charset="0"/>
                            <a:sym typeface="Wingdings" panose="05000000000000000000" pitchFamily="2" charset="2"/>
                          </a:rPr>
                          <m:t>obs</m:t>
                        </m:r>
                      </m:sub>
                    </m:sSub>
                  </m:oMath>
                </a14:m>
                <a:r>
                  <a:rPr lang="en-GB" dirty="0">
                    <a:solidFill>
                      <a:schemeClr val="bg1"/>
                    </a:solidFill>
                  </a:rPr>
                  <a:t>↑</a:t>
                </a:r>
                <a:r>
                  <a:rPr lang="en-GB" sz="2000" dirty="0">
                    <a:solidFill>
                      <a:schemeClr val="bg1"/>
                    </a:solidFill>
                    <a:sym typeface="Wingdings" panose="05000000000000000000" pitchFamily="2" charset="2"/>
                  </a:rPr>
                  <a:t> </a:t>
                </a:r>
                <a:r>
                  <a:rPr lang="en-GB" sz="2000" dirty="0">
                    <a:solidFill>
                      <a:schemeClr val="bg1"/>
                    </a:solidFill>
                  </a:rPr>
                  <a:t> </a:t>
                </a:r>
                <a:endParaRPr lang="en-GB" sz="16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mc:Choice>
        <mc:Fallback xmlns="">
          <p:sp>
            <p:nvSpPr>
              <p:cNvPr id="11" name="Content Placeholder 2">
                <a:extLst>
                  <a:ext uri="{FF2B5EF4-FFF2-40B4-BE49-F238E27FC236}">
                    <a16:creationId xmlns:a16="http://schemas.microsoft.com/office/drawing/2014/main" id="{285078B5-3BA7-F698-C77B-EBDA212F699F}"/>
                  </a:ext>
                </a:extLst>
              </p:cNvPr>
              <p:cNvSpPr txBox="1">
                <a:spLocks noRot="1" noChangeAspect="1" noMove="1" noResize="1" noEditPoints="1" noAdjustHandles="1" noChangeArrowheads="1" noChangeShapeType="1" noTextEdit="1"/>
              </p:cNvSpPr>
              <p:nvPr/>
            </p:nvSpPr>
            <p:spPr>
              <a:xfrm>
                <a:off x="1" y="876065"/>
                <a:ext cx="3773691" cy="5993658"/>
              </a:xfrm>
              <a:prstGeom prst="rect">
                <a:avLst/>
              </a:prstGeom>
              <a:blipFill>
                <a:blip r:embed="rId4"/>
                <a:stretch>
                  <a:fillRect l="-145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9525F294-D60A-7984-3FF9-C2271A9B2F11}"/>
                  </a:ext>
                </a:extLst>
              </p14:cNvPr>
              <p14:cNvContentPartPr/>
              <p14:nvPr/>
            </p14:nvContentPartPr>
            <p14:xfrm>
              <a:off x="5309460" y="3263490"/>
              <a:ext cx="167760" cy="315360"/>
            </p14:xfrm>
          </p:contentPart>
        </mc:Choice>
        <mc:Fallback xmlns="">
          <p:pic>
            <p:nvPicPr>
              <p:cNvPr id="15" name="Ink 14">
                <a:extLst>
                  <a:ext uri="{FF2B5EF4-FFF2-40B4-BE49-F238E27FC236}">
                    <a16:creationId xmlns:a16="http://schemas.microsoft.com/office/drawing/2014/main" id="{9525F294-D60A-7984-3FF9-C2271A9B2F11}"/>
                  </a:ext>
                </a:extLst>
              </p:cNvPr>
              <p:cNvPicPr/>
              <p:nvPr/>
            </p:nvPicPr>
            <p:blipFill>
              <a:blip r:embed="rId6"/>
              <a:stretch>
                <a:fillRect/>
              </a:stretch>
            </p:blipFill>
            <p:spPr>
              <a:xfrm>
                <a:off x="5219820" y="3083490"/>
                <a:ext cx="347400" cy="675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6FE2048D-B79A-C794-FE67-543DBC868DB8}"/>
                  </a:ext>
                </a:extLst>
              </p14:cNvPr>
              <p14:cNvContentPartPr/>
              <p14:nvPr/>
            </p14:nvContentPartPr>
            <p14:xfrm>
              <a:off x="5310180" y="3276450"/>
              <a:ext cx="360" cy="360"/>
            </p14:xfrm>
          </p:contentPart>
        </mc:Choice>
        <mc:Fallback xmlns="">
          <p:pic>
            <p:nvPicPr>
              <p:cNvPr id="17" name="Ink 16">
                <a:extLst>
                  <a:ext uri="{FF2B5EF4-FFF2-40B4-BE49-F238E27FC236}">
                    <a16:creationId xmlns:a16="http://schemas.microsoft.com/office/drawing/2014/main" id="{6FE2048D-B79A-C794-FE67-543DBC868DB8}"/>
                  </a:ext>
                </a:extLst>
              </p:cNvPr>
              <p:cNvPicPr/>
              <p:nvPr/>
            </p:nvPicPr>
            <p:blipFill>
              <a:blip r:embed="rId8"/>
              <a:stretch>
                <a:fillRect/>
              </a:stretch>
            </p:blipFill>
            <p:spPr>
              <a:xfrm>
                <a:off x="5220180" y="309645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98E30780-79C4-82DB-31E5-091D6A0F4B02}"/>
                  </a:ext>
                </a:extLst>
              </p14:cNvPr>
              <p14:cNvContentPartPr/>
              <p14:nvPr/>
            </p14:nvContentPartPr>
            <p14:xfrm>
              <a:off x="7797580" y="5473040"/>
              <a:ext cx="425880" cy="13320"/>
            </p14:xfrm>
          </p:contentPart>
        </mc:Choice>
        <mc:Fallback xmlns="">
          <p:pic>
            <p:nvPicPr>
              <p:cNvPr id="20" name="Ink 19">
                <a:extLst>
                  <a:ext uri="{FF2B5EF4-FFF2-40B4-BE49-F238E27FC236}">
                    <a16:creationId xmlns:a16="http://schemas.microsoft.com/office/drawing/2014/main" id="{98E30780-79C4-82DB-31E5-091D6A0F4B02}"/>
                  </a:ext>
                </a:extLst>
              </p:cNvPr>
              <p:cNvPicPr/>
              <p:nvPr/>
            </p:nvPicPr>
            <p:blipFill>
              <a:blip r:embed="rId10"/>
              <a:stretch>
                <a:fillRect/>
              </a:stretch>
            </p:blipFill>
            <p:spPr>
              <a:xfrm>
                <a:off x="7707940" y="5293400"/>
                <a:ext cx="605520" cy="372960"/>
              </a:xfrm>
              <a:prstGeom prst="rect">
                <a:avLst/>
              </a:prstGeom>
            </p:spPr>
          </p:pic>
        </mc:Fallback>
      </mc:AlternateContent>
    </p:spTree>
    <p:extLst>
      <p:ext uri="{BB962C8B-B14F-4D97-AF65-F5344CB8AC3E}">
        <p14:creationId xmlns:p14="http://schemas.microsoft.com/office/powerpoint/2010/main" val="2853612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70A7DA-E9F8-C14F-1874-A4D2CCE927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60748" y="887640"/>
            <a:ext cx="5939994" cy="1930178"/>
          </a:xfrm>
          <a:prstGeom prst="rect">
            <a:avLst/>
          </a:prstGeom>
        </p:spPr>
      </p:pic>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lstStyle/>
          <a:p>
            <a:r>
              <a:rPr lang="en-US" dirty="0"/>
              <a:t>Correcting Outlier (Beta KS)</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Simply never select Beta KS?</a:t>
            </a:r>
          </a:p>
          <a:p>
            <a:pPr lvl="1"/>
            <a:endParaRPr lang="en-GB" sz="12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pic>
        <p:nvPicPr>
          <p:cNvPr id="7" name="Picture 6">
            <a:extLst>
              <a:ext uri="{FF2B5EF4-FFF2-40B4-BE49-F238E27FC236}">
                <a16:creationId xmlns:a16="http://schemas.microsoft.com/office/drawing/2014/main" id="{D41A2AC1-AD33-C1DD-927B-03349FC0A1BA}"/>
              </a:ext>
            </a:extLst>
          </p:cNvPr>
          <p:cNvPicPr>
            <a:picLocks noChangeAspect="1"/>
          </p:cNvPicPr>
          <p:nvPr/>
        </p:nvPicPr>
        <p:blipFill>
          <a:blip r:embed="rId4">
            <a:alphaModFix amt="15000"/>
            <a:extLst>
              <a:ext uri="{28A0092B-C50C-407E-A947-70E740481C1C}">
                <a14:useLocalDpi xmlns:a14="http://schemas.microsoft.com/office/drawing/2010/main" val="0"/>
              </a:ext>
            </a:extLst>
          </a:blip>
          <a:stretch>
            <a:fillRect/>
          </a:stretch>
        </p:blipFill>
        <p:spPr>
          <a:xfrm>
            <a:off x="4166180" y="2780419"/>
            <a:ext cx="7329133" cy="4077581"/>
          </a:xfrm>
          <a:prstGeom prst="rect">
            <a:avLst/>
          </a:prstGeom>
        </p:spPr>
      </p:pic>
    </p:spTree>
    <p:extLst>
      <p:ext uri="{BB962C8B-B14F-4D97-AF65-F5344CB8AC3E}">
        <p14:creationId xmlns:p14="http://schemas.microsoft.com/office/powerpoint/2010/main" val="9870122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lstStyle/>
          <a:p>
            <a:r>
              <a:rPr lang="en-US" dirty="0"/>
              <a:t>Correcting Outlier (Beta KS)</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Simply never select Beta KS?</a:t>
            </a:r>
          </a:p>
          <a:p>
            <a:pPr lvl="1"/>
            <a:r>
              <a:rPr lang="en-GB" sz="1600" dirty="0">
                <a:solidFill>
                  <a:schemeClr val="bg1"/>
                </a:solidFill>
              </a:rPr>
              <a:t>Good solution</a:t>
            </a:r>
          </a:p>
          <a:p>
            <a:pPr lvl="1"/>
            <a:endParaRPr lang="en-GB" sz="1600" dirty="0">
              <a:solidFill>
                <a:schemeClr val="bg1"/>
              </a:solidFill>
            </a:endParaRPr>
          </a:p>
          <a:p>
            <a:pPr lvl="1"/>
            <a:endParaRPr lang="en-GB" sz="12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pic>
        <p:nvPicPr>
          <p:cNvPr id="7" name="Picture 6">
            <a:extLst>
              <a:ext uri="{FF2B5EF4-FFF2-40B4-BE49-F238E27FC236}">
                <a16:creationId xmlns:a16="http://schemas.microsoft.com/office/drawing/2014/main" id="{D41A2AC1-AD33-C1DD-927B-03349FC0A1BA}"/>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a:off x="4166180" y="2780419"/>
            <a:ext cx="7329133" cy="4077581"/>
          </a:xfrm>
          <a:prstGeom prst="rect">
            <a:avLst/>
          </a:prstGeom>
        </p:spPr>
      </p:pic>
      <p:pic>
        <p:nvPicPr>
          <p:cNvPr id="55" name="Picture 54">
            <a:extLst>
              <a:ext uri="{FF2B5EF4-FFF2-40B4-BE49-F238E27FC236}">
                <a16:creationId xmlns:a16="http://schemas.microsoft.com/office/drawing/2014/main" id="{9412DCF1-9455-084C-1D6A-4F1FC03292C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60748" y="887640"/>
            <a:ext cx="5939994" cy="1930178"/>
          </a:xfrm>
          <a:prstGeom prst="rect">
            <a:avLst/>
          </a:prstGeom>
        </p:spPr>
      </p:pic>
      <mc:AlternateContent xmlns:mc="http://schemas.openxmlformats.org/markup-compatibility/2006" xmlns:p14="http://schemas.microsoft.com/office/powerpoint/2010/main">
        <mc:Choice Requires="p14">
          <p:contentPart p14:bwMode="auto" r:id="rId5">
            <p14:nvContentPartPr>
              <p14:cNvPr id="56" name="Ink 55">
                <a:extLst>
                  <a:ext uri="{FF2B5EF4-FFF2-40B4-BE49-F238E27FC236}">
                    <a16:creationId xmlns:a16="http://schemas.microsoft.com/office/drawing/2014/main" id="{B17DFD50-0FE7-8320-57AB-1554B1FCAB0D}"/>
                  </a:ext>
                </a:extLst>
              </p14:cNvPr>
              <p14:cNvContentPartPr/>
              <p14:nvPr/>
            </p14:nvContentPartPr>
            <p14:xfrm>
              <a:off x="7777088" y="1166520"/>
              <a:ext cx="42480" cy="360"/>
            </p14:xfrm>
          </p:contentPart>
        </mc:Choice>
        <mc:Fallback xmlns="">
          <p:pic>
            <p:nvPicPr>
              <p:cNvPr id="56" name="Ink 55">
                <a:extLst>
                  <a:ext uri="{FF2B5EF4-FFF2-40B4-BE49-F238E27FC236}">
                    <a16:creationId xmlns:a16="http://schemas.microsoft.com/office/drawing/2014/main" id="{B17DFD50-0FE7-8320-57AB-1554B1FCAB0D}"/>
                  </a:ext>
                </a:extLst>
              </p:cNvPr>
              <p:cNvPicPr/>
              <p:nvPr/>
            </p:nvPicPr>
            <p:blipFill>
              <a:blip r:embed="rId6"/>
              <a:stretch>
                <a:fillRect/>
              </a:stretch>
            </p:blipFill>
            <p:spPr>
              <a:xfrm>
                <a:off x="7705088" y="1022880"/>
                <a:ext cx="1861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7" name="Ink 56">
                <a:extLst>
                  <a:ext uri="{FF2B5EF4-FFF2-40B4-BE49-F238E27FC236}">
                    <a16:creationId xmlns:a16="http://schemas.microsoft.com/office/drawing/2014/main" id="{589E72FF-5A22-8DDC-E672-BA7213B46C69}"/>
                  </a:ext>
                </a:extLst>
              </p14:cNvPr>
              <p14:cNvContentPartPr/>
              <p14:nvPr/>
            </p14:nvContentPartPr>
            <p14:xfrm>
              <a:off x="9486600" y="1637400"/>
              <a:ext cx="1127160" cy="9000"/>
            </p14:xfrm>
          </p:contentPart>
        </mc:Choice>
        <mc:Fallback xmlns="">
          <p:pic>
            <p:nvPicPr>
              <p:cNvPr id="57" name="Ink 56">
                <a:extLst>
                  <a:ext uri="{FF2B5EF4-FFF2-40B4-BE49-F238E27FC236}">
                    <a16:creationId xmlns:a16="http://schemas.microsoft.com/office/drawing/2014/main" id="{589E72FF-5A22-8DDC-E672-BA7213B46C69}"/>
                  </a:ext>
                </a:extLst>
              </p:cNvPr>
              <p:cNvPicPr/>
              <p:nvPr/>
            </p:nvPicPr>
            <p:blipFill>
              <a:blip r:embed="rId8"/>
              <a:stretch>
                <a:fillRect/>
              </a:stretch>
            </p:blipFill>
            <p:spPr>
              <a:xfrm>
                <a:off x="9414960" y="1493400"/>
                <a:ext cx="12708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8" name="Ink 57">
                <a:extLst>
                  <a:ext uri="{FF2B5EF4-FFF2-40B4-BE49-F238E27FC236}">
                    <a16:creationId xmlns:a16="http://schemas.microsoft.com/office/drawing/2014/main" id="{4838F2CB-B4F9-1D32-30FB-11109DB4A2D6}"/>
                  </a:ext>
                </a:extLst>
              </p14:cNvPr>
              <p14:cNvContentPartPr/>
              <p14:nvPr/>
            </p14:nvContentPartPr>
            <p14:xfrm>
              <a:off x="7899518" y="1618836"/>
              <a:ext cx="42480" cy="360"/>
            </p14:xfrm>
          </p:contentPart>
        </mc:Choice>
        <mc:Fallback xmlns="">
          <p:pic>
            <p:nvPicPr>
              <p:cNvPr id="58" name="Ink 57">
                <a:extLst>
                  <a:ext uri="{FF2B5EF4-FFF2-40B4-BE49-F238E27FC236}">
                    <a16:creationId xmlns:a16="http://schemas.microsoft.com/office/drawing/2014/main" id="{4838F2CB-B4F9-1D32-30FB-11109DB4A2D6}"/>
                  </a:ext>
                </a:extLst>
              </p:cNvPr>
              <p:cNvPicPr/>
              <p:nvPr/>
            </p:nvPicPr>
            <p:blipFill>
              <a:blip r:embed="rId6"/>
              <a:stretch>
                <a:fillRect/>
              </a:stretch>
            </p:blipFill>
            <p:spPr>
              <a:xfrm>
                <a:off x="7827518" y="1475196"/>
                <a:ext cx="1861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9" name="Ink 58">
                <a:extLst>
                  <a:ext uri="{FF2B5EF4-FFF2-40B4-BE49-F238E27FC236}">
                    <a16:creationId xmlns:a16="http://schemas.microsoft.com/office/drawing/2014/main" id="{75351B58-FDE5-5A7F-5B36-2473B9E08CCB}"/>
                  </a:ext>
                </a:extLst>
              </p14:cNvPr>
              <p14:cNvContentPartPr/>
              <p14:nvPr/>
            </p14:nvContentPartPr>
            <p14:xfrm>
              <a:off x="8145726" y="2037161"/>
              <a:ext cx="42480" cy="360"/>
            </p14:xfrm>
          </p:contentPart>
        </mc:Choice>
        <mc:Fallback xmlns="">
          <p:pic>
            <p:nvPicPr>
              <p:cNvPr id="59" name="Ink 58">
                <a:extLst>
                  <a:ext uri="{FF2B5EF4-FFF2-40B4-BE49-F238E27FC236}">
                    <a16:creationId xmlns:a16="http://schemas.microsoft.com/office/drawing/2014/main" id="{75351B58-FDE5-5A7F-5B36-2473B9E08CCB}"/>
                  </a:ext>
                </a:extLst>
              </p:cNvPr>
              <p:cNvPicPr/>
              <p:nvPr/>
            </p:nvPicPr>
            <p:blipFill>
              <a:blip r:embed="rId6"/>
              <a:stretch>
                <a:fillRect/>
              </a:stretch>
            </p:blipFill>
            <p:spPr>
              <a:xfrm>
                <a:off x="8073726" y="1893521"/>
                <a:ext cx="186120" cy="288000"/>
              </a:xfrm>
              <a:prstGeom prst="rect">
                <a:avLst/>
              </a:prstGeom>
            </p:spPr>
          </p:pic>
        </mc:Fallback>
      </mc:AlternateContent>
    </p:spTree>
    <p:extLst>
      <p:ext uri="{BB962C8B-B14F-4D97-AF65-F5344CB8AC3E}">
        <p14:creationId xmlns:p14="http://schemas.microsoft.com/office/powerpoint/2010/main" val="1627363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lstStyle/>
          <a:p>
            <a:r>
              <a:rPr lang="en-US" dirty="0"/>
              <a:t>Correcting Outlier (Beta KS)</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Simply never select Beta KS?</a:t>
            </a:r>
          </a:p>
          <a:p>
            <a:pPr lvl="1"/>
            <a:r>
              <a:rPr lang="en-GB" sz="1600" dirty="0">
                <a:solidFill>
                  <a:schemeClr val="bg1"/>
                </a:solidFill>
              </a:rPr>
              <a:t>Good solution</a:t>
            </a:r>
          </a:p>
          <a:p>
            <a:pPr lvl="1"/>
            <a:endParaRPr lang="en-GB" sz="1600" dirty="0">
              <a:solidFill>
                <a:schemeClr val="bg1"/>
              </a:solidFill>
            </a:endParaRPr>
          </a:p>
          <a:p>
            <a:pPr lvl="1"/>
            <a:endParaRPr lang="en-GB" sz="12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pic>
        <p:nvPicPr>
          <p:cNvPr id="4" name="Picture 3">
            <a:extLst>
              <a:ext uri="{FF2B5EF4-FFF2-40B4-BE49-F238E27FC236}">
                <a16:creationId xmlns:a16="http://schemas.microsoft.com/office/drawing/2014/main" id="{F370A7DA-E9F8-C14F-1874-A4D2CCE927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60748" y="887640"/>
            <a:ext cx="5939994" cy="1930178"/>
          </a:xfrm>
          <a:prstGeom prst="rect">
            <a:avLst/>
          </a:prstGeom>
        </p:spPr>
      </p:pic>
      <p:pic>
        <p:nvPicPr>
          <p:cNvPr id="7" name="Picture 6">
            <a:extLst>
              <a:ext uri="{FF2B5EF4-FFF2-40B4-BE49-F238E27FC236}">
                <a16:creationId xmlns:a16="http://schemas.microsoft.com/office/drawing/2014/main" id="{D41A2AC1-AD33-C1DD-927B-03349FC0A1BA}"/>
              </a:ext>
            </a:extLst>
          </p:cNvPr>
          <p:cNvPicPr>
            <a:picLocks noChangeAspect="1"/>
          </p:cNvPicPr>
          <p:nvPr/>
        </p:nvPicPr>
        <p:blipFill>
          <a:blip r:embed="rId4">
            <a:alphaModFix amt="15000"/>
            <a:extLst>
              <a:ext uri="{28A0092B-C50C-407E-A947-70E740481C1C}">
                <a14:useLocalDpi xmlns:a14="http://schemas.microsoft.com/office/drawing/2010/main" val="0"/>
              </a:ext>
            </a:extLst>
          </a:blip>
          <a:stretch>
            <a:fillRect/>
          </a:stretch>
        </p:blipFill>
        <p:spPr>
          <a:xfrm>
            <a:off x="4166180" y="2780419"/>
            <a:ext cx="7329133" cy="4077581"/>
          </a:xfrm>
          <a:prstGeom prst="rect">
            <a:avLst/>
          </a:prstGeom>
        </p:spPr>
      </p:pic>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91DC0DEE-196B-065E-5674-CBF8CD6B5C0E}"/>
                  </a:ext>
                </a:extLst>
              </p14:cNvPr>
              <p14:cNvContentPartPr/>
              <p14:nvPr/>
            </p14:nvContentPartPr>
            <p14:xfrm>
              <a:off x="7777088" y="1166520"/>
              <a:ext cx="42480" cy="360"/>
            </p14:xfrm>
          </p:contentPart>
        </mc:Choice>
        <mc:Fallback xmlns="">
          <p:pic>
            <p:nvPicPr>
              <p:cNvPr id="33" name="Ink 32">
                <a:extLst>
                  <a:ext uri="{FF2B5EF4-FFF2-40B4-BE49-F238E27FC236}">
                    <a16:creationId xmlns:a16="http://schemas.microsoft.com/office/drawing/2014/main" id="{91DC0DEE-196B-065E-5674-CBF8CD6B5C0E}"/>
                  </a:ext>
                </a:extLst>
              </p:cNvPr>
              <p:cNvPicPr/>
              <p:nvPr/>
            </p:nvPicPr>
            <p:blipFill>
              <a:blip r:embed="rId6"/>
              <a:stretch>
                <a:fillRect/>
              </a:stretch>
            </p:blipFill>
            <p:spPr>
              <a:xfrm>
                <a:off x="7705088" y="1022880"/>
                <a:ext cx="1861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3" name="Ink 42">
                <a:extLst>
                  <a:ext uri="{FF2B5EF4-FFF2-40B4-BE49-F238E27FC236}">
                    <a16:creationId xmlns:a16="http://schemas.microsoft.com/office/drawing/2014/main" id="{A994CC50-9D09-8D84-9E71-368FAFFFE089}"/>
                  </a:ext>
                </a:extLst>
              </p14:cNvPr>
              <p14:cNvContentPartPr/>
              <p14:nvPr/>
            </p14:nvContentPartPr>
            <p14:xfrm>
              <a:off x="9486600" y="1637400"/>
              <a:ext cx="1127160" cy="9000"/>
            </p14:xfrm>
          </p:contentPart>
        </mc:Choice>
        <mc:Fallback xmlns="">
          <p:pic>
            <p:nvPicPr>
              <p:cNvPr id="43" name="Ink 42">
                <a:extLst>
                  <a:ext uri="{FF2B5EF4-FFF2-40B4-BE49-F238E27FC236}">
                    <a16:creationId xmlns:a16="http://schemas.microsoft.com/office/drawing/2014/main" id="{A994CC50-9D09-8D84-9E71-368FAFFFE089}"/>
                  </a:ext>
                </a:extLst>
              </p:cNvPr>
              <p:cNvPicPr/>
              <p:nvPr/>
            </p:nvPicPr>
            <p:blipFill>
              <a:blip r:embed="rId8"/>
              <a:stretch>
                <a:fillRect/>
              </a:stretch>
            </p:blipFill>
            <p:spPr>
              <a:xfrm>
                <a:off x="9414960" y="1493400"/>
                <a:ext cx="12708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BF8F39E1-BAA1-9E01-60FD-93816EB976FD}"/>
                  </a:ext>
                </a:extLst>
              </p14:cNvPr>
              <p14:cNvContentPartPr/>
              <p14:nvPr/>
            </p14:nvContentPartPr>
            <p14:xfrm>
              <a:off x="7577858" y="1166520"/>
              <a:ext cx="32760" cy="360"/>
            </p14:xfrm>
          </p:contentPart>
        </mc:Choice>
        <mc:Fallback xmlns="">
          <p:pic>
            <p:nvPicPr>
              <p:cNvPr id="17" name="Ink 16">
                <a:extLst>
                  <a:ext uri="{FF2B5EF4-FFF2-40B4-BE49-F238E27FC236}">
                    <a16:creationId xmlns:a16="http://schemas.microsoft.com/office/drawing/2014/main" id="{BF8F39E1-BAA1-9E01-60FD-93816EB976FD}"/>
                  </a:ext>
                </a:extLst>
              </p:cNvPr>
              <p:cNvPicPr/>
              <p:nvPr/>
            </p:nvPicPr>
            <p:blipFill>
              <a:blip r:embed="rId10"/>
              <a:stretch>
                <a:fillRect/>
              </a:stretch>
            </p:blipFill>
            <p:spPr>
              <a:xfrm>
                <a:off x="7505858" y="1022880"/>
                <a:ext cx="1764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A07EBE2D-C2D6-C011-DF53-751595334A6B}"/>
                  </a:ext>
                </a:extLst>
              </p14:cNvPr>
              <p14:cNvContentPartPr/>
              <p14:nvPr/>
            </p14:nvContentPartPr>
            <p14:xfrm>
              <a:off x="7899518" y="1618836"/>
              <a:ext cx="42480" cy="360"/>
            </p14:xfrm>
          </p:contentPart>
        </mc:Choice>
        <mc:Fallback xmlns="">
          <p:pic>
            <p:nvPicPr>
              <p:cNvPr id="18" name="Ink 17">
                <a:extLst>
                  <a:ext uri="{FF2B5EF4-FFF2-40B4-BE49-F238E27FC236}">
                    <a16:creationId xmlns:a16="http://schemas.microsoft.com/office/drawing/2014/main" id="{A07EBE2D-C2D6-C011-DF53-751595334A6B}"/>
                  </a:ext>
                </a:extLst>
              </p:cNvPr>
              <p:cNvPicPr/>
              <p:nvPr/>
            </p:nvPicPr>
            <p:blipFill>
              <a:blip r:embed="rId6"/>
              <a:stretch>
                <a:fillRect/>
              </a:stretch>
            </p:blipFill>
            <p:spPr>
              <a:xfrm>
                <a:off x="7827518" y="1475196"/>
                <a:ext cx="1861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42B31A94-D1C7-3105-E71D-6FE8F15CE9ED}"/>
                  </a:ext>
                </a:extLst>
              </p14:cNvPr>
              <p14:cNvContentPartPr/>
              <p14:nvPr/>
            </p14:nvContentPartPr>
            <p14:xfrm>
              <a:off x="7700288" y="1618836"/>
              <a:ext cx="32760" cy="360"/>
            </p14:xfrm>
          </p:contentPart>
        </mc:Choice>
        <mc:Fallback xmlns="">
          <p:pic>
            <p:nvPicPr>
              <p:cNvPr id="19" name="Ink 18">
                <a:extLst>
                  <a:ext uri="{FF2B5EF4-FFF2-40B4-BE49-F238E27FC236}">
                    <a16:creationId xmlns:a16="http://schemas.microsoft.com/office/drawing/2014/main" id="{42B31A94-D1C7-3105-E71D-6FE8F15CE9ED}"/>
                  </a:ext>
                </a:extLst>
              </p:cNvPr>
              <p:cNvPicPr/>
              <p:nvPr/>
            </p:nvPicPr>
            <p:blipFill>
              <a:blip r:embed="rId10"/>
              <a:stretch>
                <a:fillRect/>
              </a:stretch>
            </p:blipFill>
            <p:spPr>
              <a:xfrm>
                <a:off x="7628288" y="1475196"/>
                <a:ext cx="1764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A5F4512E-834C-B8C6-303D-7F9392E7727D}"/>
                  </a:ext>
                </a:extLst>
              </p14:cNvPr>
              <p14:cNvContentPartPr/>
              <p14:nvPr/>
            </p14:nvContentPartPr>
            <p14:xfrm>
              <a:off x="8145726" y="2037161"/>
              <a:ext cx="42480" cy="360"/>
            </p14:xfrm>
          </p:contentPart>
        </mc:Choice>
        <mc:Fallback xmlns="">
          <p:pic>
            <p:nvPicPr>
              <p:cNvPr id="20" name="Ink 19">
                <a:extLst>
                  <a:ext uri="{FF2B5EF4-FFF2-40B4-BE49-F238E27FC236}">
                    <a16:creationId xmlns:a16="http://schemas.microsoft.com/office/drawing/2014/main" id="{A5F4512E-834C-B8C6-303D-7F9392E7727D}"/>
                  </a:ext>
                </a:extLst>
              </p:cNvPr>
              <p:cNvPicPr/>
              <p:nvPr/>
            </p:nvPicPr>
            <p:blipFill>
              <a:blip r:embed="rId6"/>
              <a:stretch>
                <a:fillRect/>
              </a:stretch>
            </p:blipFill>
            <p:spPr>
              <a:xfrm>
                <a:off x="8073726" y="1893521"/>
                <a:ext cx="1861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3E4E7BB3-1248-30FD-A358-C7AE69CC7398}"/>
                  </a:ext>
                </a:extLst>
              </p14:cNvPr>
              <p14:cNvContentPartPr/>
              <p14:nvPr/>
            </p14:nvContentPartPr>
            <p14:xfrm>
              <a:off x="7946496" y="2037161"/>
              <a:ext cx="32760" cy="360"/>
            </p14:xfrm>
          </p:contentPart>
        </mc:Choice>
        <mc:Fallback xmlns="">
          <p:pic>
            <p:nvPicPr>
              <p:cNvPr id="21" name="Ink 20">
                <a:extLst>
                  <a:ext uri="{FF2B5EF4-FFF2-40B4-BE49-F238E27FC236}">
                    <a16:creationId xmlns:a16="http://schemas.microsoft.com/office/drawing/2014/main" id="{3E4E7BB3-1248-30FD-A358-C7AE69CC7398}"/>
                  </a:ext>
                </a:extLst>
              </p:cNvPr>
              <p:cNvPicPr/>
              <p:nvPr/>
            </p:nvPicPr>
            <p:blipFill>
              <a:blip r:embed="rId10"/>
              <a:stretch>
                <a:fillRect/>
              </a:stretch>
            </p:blipFill>
            <p:spPr>
              <a:xfrm>
                <a:off x="7874496" y="1893521"/>
                <a:ext cx="1764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F3236462-A64C-8351-5AEE-D7ED94A58865}"/>
                  </a:ext>
                </a:extLst>
              </p14:cNvPr>
              <p14:cNvContentPartPr/>
              <p14:nvPr/>
            </p14:nvContentPartPr>
            <p14:xfrm>
              <a:off x="9462964" y="2057234"/>
              <a:ext cx="1204920" cy="13680"/>
            </p14:xfrm>
          </p:contentPart>
        </mc:Choice>
        <mc:Fallback xmlns="">
          <p:pic>
            <p:nvPicPr>
              <p:cNvPr id="27" name="Ink 26">
                <a:extLst>
                  <a:ext uri="{FF2B5EF4-FFF2-40B4-BE49-F238E27FC236}">
                    <a16:creationId xmlns:a16="http://schemas.microsoft.com/office/drawing/2014/main" id="{F3236462-A64C-8351-5AEE-D7ED94A58865}"/>
                  </a:ext>
                </a:extLst>
              </p:cNvPr>
              <p:cNvPicPr/>
              <p:nvPr/>
            </p:nvPicPr>
            <p:blipFill>
              <a:blip r:embed="rId16"/>
              <a:stretch>
                <a:fillRect/>
              </a:stretch>
            </p:blipFill>
            <p:spPr>
              <a:xfrm>
                <a:off x="9390964" y="1913594"/>
                <a:ext cx="1348560" cy="301320"/>
              </a:xfrm>
              <a:prstGeom prst="rect">
                <a:avLst/>
              </a:prstGeom>
            </p:spPr>
          </p:pic>
        </mc:Fallback>
      </mc:AlternateContent>
    </p:spTree>
    <p:extLst>
      <p:ext uri="{BB962C8B-B14F-4D97-AF65-F5344CB8AC3E}">
        <p14:creationId xmlns:p14="http://schemas.microsoft.com/office/powerpoint/2010/main" val="3930397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lstStyle/>
          <a:p>
            <a:r>
              <a:rPr lang="en-US" dirty="0"/>
              <a:t>Correcting Outlier (Beta KS)</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Simply never select Beta KS?</a:t>
            </a:r>
          </a:p>
          <a:p>
            <a:pPr lvl="1"/>
            <a:r>
              <a:rPr lang="en-GB" sz="1600" dirty="0">
                <a:solidFill>
                  <a:schemeClr val="bg1"/>
                </a:solidFill>
              </a:rPr>
              <a:t>Good solution</a:t>
            </a:r>
          </a:p>
          <a:p>
            <a:pPr lvl="1"/>
            <a:endParaRPr lang="en-GB" sz="12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pic>
        <p:nvPicPr>
          <p:cNvPr id="4" name="Picture 3">
            <a:extLst>
              <a:ext uri="{FF2B5EF4-FFF2-40B4-BE49-F238E27FC236}">
                <a16:creationId xmlns:a16="http://schemas.microsoft.com/office/drawing/2014/main" id="{F370A7DA-E9F8-C14F-1874-A4D2CCE9270C}"/>
              </a:ext>
            </a:extLst>
          </p:cNvPr>
          <p:cNvPicPr>
            <a:picLocks noChangeAspect="1"/>
          </p:cNvPicPr>
          <p:nvPr/>
        </p:nvPicPr>
        <p:blipFill>
          <a:blip r:embed="rId3">
            <a:alphaModFix amt="35000"/>
            <a:extLst>
              <a:ext uri="{28A0092B-C50C-407E-A947-70E740481C1C}">
                <a14:useLocalDpi xmlns:a14="http://schemas.microsoft.com/office/drawing/2010/main" val="0"/>
              </a:ext>
            </a:extLst>
          </a:blip>
          <a:srcRect/>
          <a:stretch/>
        </p:blipFill>
        <p:spPr>
          <a:xfrm>
            <a:off x="4860748" y="887640"/>
            <a:ext cx="5939994" cy="1930178"/>
          </a:xfrm>
          <a:prstGeom prst="rect">
            <a:avLst/>
          </a:prstGeom>
        </p:spPr>
      </p:pic>
      <p:pic>
        <p:nvPicPr>
          <p:cNvPr id="7" name="Picture 6">
            <a:extLst>
              <a:ext uri="{FF2B5EF4-FFF2-40B4-BE49-F238E27FC236}">
                <a16:creationId xmlns:a16="http://schemas.microsoft.com/office/drawing/2014/main" id="{D41A2AC1-AD33-C1DD-927B-03349FC0A1BA}"/>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4166180" y="2780419"/>
            <a:ext cx="7329133" cy="4077581"/>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8BAABFB4-F6E5-3A34-4BC9-11A5B9C2A522}"/>
                  </a:ext>
                </a:extLst>
              </p14:cNvPr>
              <p14:cNvContentPartPr/>
              <p14:nvPr/>
            </p14:nvContentPartPr>
            <p14:xfrm>
              <a:off x="10712310" y="3989540"/>
              <a:ext cx="13320" cy="588960"/>
            </p14:xfrm>
          </p:contentPart>
        </mc:Choice>
        <mc:Fallback xmlns="">
          <p:pic>
            <p:nvPicPr>
              <p:cNvPr id="10" name="Ink 9">
                <a:extLst>
                  <a:ext uri="{FF2B5EF4-FFF2-40B4-BE49-F238E27FC236}">
                    <a16:creationId xmlns:a16="http://schemas.microsoft.com/office/drawing/2014/main" id="{8BAABFB4-F6E5-3A34-4BC9-11A5B9C2A522}"/>
                  </a:ext>
                </a:extLst>
              </p:cNvPr>
              <p:cNvPicPr/>
              <p:nvPr/>
            </p:nvPicPr>
            <p:blipFill>
              <a:blip r:embed="rId6"/>
              <a:stretch>
                <a:fillRect/>
              </a:stretch>
            </p:blipFill>
            <p:spPr>
              <a:xfrm>
                <a:off x="10640310" y="3845540"/>
                <a:ext cx="156960" cy="876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0D49A64D-325A-EBB7-80CE-66321839867D}"/>
                  </a:ext>
                </a:extLst>
              </p14:cNvPr>
              <p14:cNvContentPartPr/>
              <p14:nvPr/>
            </p14:nvContentPartPr>
            <p14:xfrm>
              <a:off x="10743990" y="4254500"/>
              <a:ext cx="360" cy="360"/>
            </p14:xfrm>
          </p:contentPart>
        </mc:Choice>
        <mc:Fallback xmlns="">
          <p:pic>
            <p:nvPicPr>
              <p:cNvPr id="13" name="Ink 12">
                <a:extLst>
                  <a:ext uri="{FF2B5EF4-FFF2-40B4-BE49-F238E27FC236}">
                    <a16:creationId xmlns:a16="http://schemas.microsoft.com/office/drawing/2014/main" id="{0D49A64D-325A-EBB7-80CE-66321839867D}"/>
                  </a:ext>
                </a:extLst>
              </p:cNvPr>
              <p:cNvPicPr/>
              <p:nvPr/>
            </p:nvPicPr>
            <p:blipFill>
              <a:blip r:embed="rId8"/>
              <a:stretch>
                <a:fillRect/>
              </a:stretch>
            </p:blipFill>
            <p:spPr>
              <a:xfrm>
                <a:off x="10672350" y="411050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EE34B098-AC8C-38B5-91A2-8410E056CCAA}"/>
                  </a:ext>
                </a:extLst>
              </p14:cNvPr>
              <p14:cNvContentPartPr/>
              <p14:nvPr/>
            </p14:nvContentPartPr>
            <p14:xfrm>
              <a:off x="9817180" y="6032500"/>
              <a:ext cx="362520" cy="360"/>
            </p14:xfrm>
          </p:contentPart>
        </mc:Choice>
        <mc:Fallback xmlns="">
          <p:pic>
            <p:nvPicPr>
              <p:cNvPr id="15" name="Ink 14">
                <a:extLst>
                  <a:ext uri="{FF2B5EF4-FFF2-40B4-BE49-F238E27FC236}">
                    <a16:creationId xmlns:a16="http://schemas.microsoft.com/office/drawing/2014/main" id="{EE34B098-AC8C-38B5-91A2-8410E056CCAA}"/>
                  </a:ext>
                </a:extLst>
              </p:cNvPr>
              <p:cNvPicPr/>
              <p:nvPr/>
            </p:nvPicPr>
            <p:blipFill>
              <a:blip r:embed="rId10"/>
              <a:stretch>
                <a:fillRect/>
              </a:stretch>
            </p:blipFill>
            <p:spPr>
              <a:xfrm>
                <a:off x="9745180" y="5888500"/>
                <a:ext cx="506160" cy="288000"/>
              </a:xfrm>
              <a:prstGeom prst="rect">
                <a:avLst/>
              </a:prstGeom>
            </p:spPr>
          </p:pic>
        </mc:Fallback>
      </mc:AlternateContent>
    </p:spTree>
    <p:extLst>
      <p:ext uri="{BB962C8B-B14F-4D97-AF65-F5344CB8AC3E}">
        <p14:creationId xmlns:p14="http://schemas.microsoft.com/office/powerpoint/2010/main" val="3185626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lstStyle/>
          <a:p>
            <a:r>
              <a:rPr lang="en-US" dirty="0"/>
              <a:t>Correcting Outlier (Beta KS)</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Simply never select Beta KS?</a:t>
            </a:r>
          </a:p>
          <a:p>
            <a:pPr lvl="1"/>
            <a:r>
              <a:rPr lang="en-GB" sz="1600" dirty="0">
                <a:solidFill>
                  <a:schemeClr val="bg1"/>
                </a:solidFill>
              </a:rPr>
              <a:t>Good solution</a:t>
            </a:r>
          </a:p>
          <a:p>
            <a:pPr lvl="1"/>
            <a:r>
              <a:rPr lang="en-GB" sz="1600" dirty="0">
                <a:solidFill>
                  <a:schemeClr val="bg1"/>
                </a:solidFill>
              </a:rPr>
              <a:t>… but, the margins still have room for improvement</a:t>
            </a:r>
          </a:p>
          <a:p>
            <a:pPr lvl="1"/>
            <a:endParaRPr lang="en-GB" sz="12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pic>
        <p:nvPicPr>
          <p:cNvPr id="4" name="Picture 3">
            <a:extLst>
              <a:ext uri="{FF2B5EF4-FFF2-40B4-BE49-F238E27FC236}">
                <a16:creationId xmlns:a16="http://schemas.microsoft.com/office/drawing/2014/main" id="{F370A7DA-E9F8-C14F-1874-A4D2CCE9270C}"/>
              </a:ext>
            </a:extLst>
          </p:cNvPr>
          <p:cNvPicPr>
            <a:picLocks noChangeAspect="1"/>
          </p:cNvPicPr>
          <p:nvPr/>
        </p:nvPicPr>
        <p:blipFill>
          <a:blip r:embed="rId3">
            <a:alphaModFix amt="35000"/>
            <a:extLst>
              <a:ext uri="{28A0092B-C50C-407E-A947-70E740481C1C}">
                <a14:useLocalDpi xmlns:a14="http://schemas.microsoft.com/office/drawing/2010/main" val="0"/>
              </a:ext>
            </a:extLst>
          </a:blip>
          <a:srcRect/>
          <a:stretch/>
        </p:blipFill>
        <p:spPr>
          <a:xfrm>
            <a:off x="4860748" y="887640"/>
            <a:ext cx="5939994" cy="1930178"/>
          </a:xfrm>
          <a:prstGeom prst="rect">
            <a:avLst/>
          </a:prstGeom>
        </p:spPr>
      </p:pic>
      <p:pic>
        <p:nvPicPr>
          <p:cNvPr id="7" name="Picture 6">
            <a:extLst>
              <a:ext uri="{FF2B5EF4-FFF2-40B4-BE49-F238E27FC236}">
                <a16:creationId xmlns:a16="http://schemas.microsoft.com/office/drawing/2014/main" id="{D41A2AC1-AD33-C1DD-927B-03349FC0A1BA}"/>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4166180" y="2780419"/>
            <a:ext cx="7329133" cy="4077581"/>
          </a:xfrm>
          <a:prstGeom prst="rect">
            <a:avLst/>
          </a:prstGeom>
        </p:spPr>
      </p:pic>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EE34B098-AC8C-38B5-91A2-8410E056CCAA}"/>
                  </a:ext>
                </a:extLst>
              </p14:cNvPr>
              <p14:cNvContentPartPr/>
              <p14:nvPr/>
            </p14:nvContentPartPr>
            <p14:xfrm>
              <a:off x="9817180" y="6032500"/>
              <a:ext cx="362520" cy="360"/>
            </p14:xfrm>
          </p:contentPart>
        </mc:Choice>
        <mc:Fallback xmlns="">
          <p:pic>
            <p:nvPicPr>
              <p:cNvPr id="15" name="Ink 14">
                <a:extLst>
                  <a:ext uri="{FF2B5EF4-FFF2-40B4-BE49-F238E27FC236}">
                    <a16:creationId xmlns:a16="http://schemas.microsoft.com/office/drawing/2014/main" id="{EE34B098-AC8C-38B5-91A2-8410E056CCAA}"/>
                  </a:ext>
                </a:extLst>
              </p:cNvPr>
              <p:cNvPicPr/>
              <p:nvPr/>
            </p:nvPicPr>
            <p:blipFill>
              <a:blip r:embed="rId6"/>
              <a:stretch>
                <a:fillRect/>
              </a:stretch>
            </p:blipFill>
            <p:spPr>
              <a:xfrm>
                <a:off x="9745180" y="5888500"/>
                <a:ext cx="5061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943408CE-163B-34C6-D2C6-C8CA6CDC8F90}"/>
                  </a:ext>
                </a:extLst>
              </p14:cNvPr>
              <p14:cNvContentPartPr/>
              <p14:nvPr/>
            </p14:nvContentPartPr>
            <p14:xfrm>
              <a:off x="10940770" y="2924120"/>
              <a:ext cx="360" cy="360"/>
            </p14:xfrm>
          </p:contentPart>
        </mc:Choice>
        <mc:Fallback xmlns="">
          <p:pic>
            <p:nvPicPr>
              <p:cNvPr id="14" name="Ink 13">
                <a:extLst>
                  <a:ext uri="{FF2B5EF4-FFF2-40B4-BE49-F238E27FC236}">
                    <a16:creationId xmlns:a16="http://schemas.microsoft.com/office/drawing/2014/main" id="{943408CE-163B-34C6-D2C6-C8CA6CDC8F90}"/>
                  </a:ext>
                </a:extLst>
              </p:cNvPr>
              <p:cNvPicPr/>
              <p:nvPr/>
            </p:nvPicPr>
            <p:blipFill>
              <a:blip r:embed="rId8"/>
              <a:stretch>
                <a:fillRect/>
              </a:stretch>
            </p:blipFill>
            <p:spPr>
              <a:xfrm>
                <a:off x="10905130" y="285212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48C4301B-5A04-1B20-525A-DBB4AEA3B3C7}"/>
                  </a:ext>
                </a:extLst>
              </p14:cNvPr>
              <p14:cNvContentPartPr/>
              <p14:nvPr/>
            </p14:nvContentPartPr>
            <p14:xfrm>
              <a:off x="10934290" y="2924120"/>
              <a:ext cx="6840" cy="203400"/>
            </p14:xfrm>
          </p:contentPart>
        </mc:Choice>
        <mc:Fallback xmlns="">
          <p:pic>
            <p:nvPicPr>
              <p:cNvPr id="16" name="Ink 15">
                <a:extLst>
                  <a:ext uri="{FF2B5EF4-FFF2-40B4-BE49-F238E27FC236}">
                    <a16:creationId xmlns:a16="http://schemas.microsoft.com/office/drawing/2014/main" id="{48C4301B-5A04-1B20-525A-DBB4AEA3B3C7}"/>
                  </a:ext>
                </a:extLst>
              </p:cNvPr>
              <p:cNvPicPr/>
              <p:nvPr/>
            </p:nvPicPr>
            <p:blipFill>
              <a:blip r:embed="rId10"/>
              <a:stretch>
                <a:fillRect/>
              </a:stretch>
            </p:blipFill>
            <p:spPr>
              <a:xfrm>
                <a:off x="10898650" y="2852120"/>
                <a:ext cx="7848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5BE573B-B822-729A-198D-341570A9287A}"/>
                  </a:ext>
                </a:extLst>
              </p14:cNvPr>
              <p14:cNvContentPartPr/>
              <p14:nvPr/>
            </p14:nvContentPartPr>
            <p14:xfrm>
              <a:off x="10934650" y="3184400"/>
              <a:ext cx="6840" cy="209520"/>
            </p14:xfrm>
          </p:contentPart>
        </mc:Choice>
        <mc:Fallback xmlns="">
          <p:pic>
            <p:nvPicPr>
              <p:cNvPr id="17" name="Ink 16">
                <a:extLst>
                  <a:ext uri="{FF2B5EF4-FFF2-40B4-BE49-F238E27FC236}">
                    <a16:creationId xmlns:a16="http://schemas.microsoft.com/office/drawing/2014/main" id="{C5BE573B-B822-729A-198D-341570A9287A}"/>
                  </a:ext>
                </a:extLst>
              </p:cNvPr>
              <p:cNvPicPr/>
              <p:nvPr/>
            </p:nvPicPr>
            <p:blipFill>
              <a:blip r:embed="rId12"/>
              <a:stretch>
                <a:fillRect/>
              </a:stretch>
            </p:blipFill>
            <p:spPr>
              <a:xfrm>
                <a:off x="10898650" y="3112400"/>
                <a:ext cx="7848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DD073EB7-0A16-68D1-6172-3F9B86ECE8E9}"/>
                  </a:ext>
                </a:extLst>
              </p14:cNvPr>
              <p14:cNvContentPartPr/>
              <p14:nvPr/>
            </p14:nvContentPartPr>
            <p14:xfrm>
              <a:off x="10937890" y="3432080"/>
              <a:ext cx="6840" cy="244440"/>
            </p14:xfrm>
          </p:contentPart>
        </mc:Choice>
        <mc:Fallback xmlns="">
          <p:pic>
            <p:nvPicPr>
              <p:cNvPr id="18" name="Ink 17">
                <a:extLst>
                  <a:ext uri="{FF2B5EF4-FFF2-40B4-BE49-F238E27FC236}">
                    <a16:creationId xmlns:a16="http://schemas.microsoft.com/office/drawing/2014/main" id="{DD073EB7-0A16-68D1-6172-3F9B86ECE8E9}"/>
                  </a:ext>
                </a:extLst>
              </p:cNvPr>
              <p:cNvPicPr/>
              <p:nvPr/>
            </p:nvPicPr>
            <p:blipFill>
              <a:blip r:embed="rId14"/>
              <a:stretch>
                <a:fillRect/>
              </a:stretch>
            </p:blipFill>
            <p:spPr>
              <a:xfrm>
                <a:off x="10901890" y="3360080"/>
                <a:ext cx="7848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3E925B28-C1D3-7372-3F3B-8B97C65CAF8C}"/>
                  </a:ext>
                </a:extLst>
              </p14:cNvPr>
              <p14:cNvContentPartPr/>
              <p14:nvPr/>
            </p14:nvContentPartPr>
            <p14:xfrm>
              <a:off x="10893250" y="4022600"/>
              <a:ext cx="15480" cy="520560"/>
            </p14:xfrm>
          </p:contentPart>
        </mc:Choice>
        <mc:Fallback xmlns="">
          <p:pic>
            <p:nvPicPr>
              <p:cNvPr id="24" name="Ink 23">
                <a:extLst>
                  <a:ext uri="{FF2B5EF4-FFF2-40B4-BE49-F238E27FC236}">
                    <a16:creationId xmlns:a16="http://schemas.microsoft.com/office/drawing/2014/main" id="{3E925B28-C1D3-7372-3F3B-8B97C65CAF8C}"/>
                  </a:ext>
                </a:extLst>
              </p:cNvPr>
              <p:cNvPicPr/>
              <p:nvPr/>
            </p:nvPicPr>
            <p:blipFill>
              <a:blip r:embed="rId16"/>
              <a:stretch>
                <a:fillRect/>
              </a:stretch>
            </p:blipFill>
            <p:spPr>
              <a:xfrm>
                <a:off x="10803250" y="3842600"/>
                <a:ext cx="195120" cy="880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9BFC3532-F13E-E2D6-F49F-3D559E486C25}"/>
                  </a:ext>
                </a:extLst>
              </p14:cNvPr>
              <p14:cNvContentPartPr/>
              <p14:nvPr/>
            </p14:nvContentPartPr>
            <p14:xfrm>
              <a:off x="10861570" y="5009840"/>
              <a:ext cx="360" cy="1440"/>
            </p14:xfrm>
          </p:contentPart>
        </mc:Choice>
        <mc:Fallback xmlns="">
          <p:pic>
            <p:nvPicPr>
              <p:cNvPr id="26" name="Ink 25">
                <a:extLst>
                  <a:ext uri="{FF2B5EF4-FFF2-40B4-BE49-F238E27FC236}">
                    <a16:creationId xmlns:a16="http://schemas.microsoft.com/office/drawing/2014/main" id="{9BFC3532-F13E-E2D6-F49F-3D559E486C25}"/>
                  </a:ext>
                </a:extLst>
              </p:cNvPr>
              <p:cNvPicPr/>
              <p:nvPr/>
            </p:nvPicPr>
            <p:blipFill>
              <a:blip r:embed="rId18"/>
              <a:stretch>
                <a:fillRect/>
              </a:stretch>
            </p:blipFill>
            <p:spPr>
              <a:xfrm>
                <a:off x="10771570" y="4830200"/>
                <a:ext cx="18000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8" name="Ink 27">
                <a:extLst>
                  <a:ext uri="{FF2B5EF4-FFF2-40B4-BE49-F238E27FC236}">
                    <a16:creationId xmlns:a16="http://schemas.microsoft.com/office/drawing/2014/main" id="{D352800B-D000-5E66-C866-F2A0DCC5CC17}"/>
                  </a:ext>
                </a:extLst>
              </p14:cNvPr>
              <p14:cNvContentPartPr/>
              <p14:nvPr/>
            </p14:nvContentPartPr>
            <p14:xfrm>
              <a:off x="10857610" y="5079680"/>
              <a:ext cx="7560" cy="463680"/>
            </p14:xfrm>
          </p:contentPart>
        </mc:Choice>
        <mc:Fallback xmlns="">
          <p:pic>
            <p:nvPicPr>
              <p:cNvPr id="28" name="Ink 27">
                <a:extLst>
                  <a:ext uri="{FF2B5EF4-FFF2-40B4-BE49-F238E27FC236}">
                    <a16:creationId xmlns:a16="http://schemas.microsoft.com/office/drawing/2014/main" id="{D352800B-D000-5E66-C866-F2A0DCC5CC17}"/>
                  </a:ext>
                </a:extLst>
              </p:cNvPr>
              <p:cNvPicPr/>
              <p:nvPr/>
            </p:nvPicPr>
            <p:blipFill>
              <a:blip r:embed="rId20"/>
              <a:stretch>
                <a:fillRect/>
              </a:stretch>
            </p:blipFill>
            <p:spPr>
              <a:xfrm>
                <a:off x="10767610" y="4900040"/>
                <a:ext cx="187200" cy="823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2" name="Ink 31">
                <a:extLst>
                  <a:ext uri="{FF2B5EF4-FFF2-40B4-BE49-F238E27FC236}">
                    <a16:creationId xmlns:a16="http://schemas.microsoft.com/office/drawing/2014/main" id="{3AA47F1B-277E-E41A-2B5B-F50BE864BBEF}"/>
                  </a:ext>
                </a:extLst>
              </p14:cNvPr>
              <p14:cNvContentPartPr/>
              <p14:nvPr/>
            </p14:nvContentPartPr>
            <p14:xfrm>
              <a:off x="10887130" y="5003720"/>
              <a:ext cx="360" cy="360"/>
            </p14:xfrm>
          </p:contentPart>
        </mc:Choice>
        <mc:Fallback xmlns="">
          <p:pic>
            <p:nvPicPr>
              <p:cNvPr id="32" name="Ink 31">
                <a:extLst>
                  <a:ext uri="{FF2B5EF4-FFF2-40B4-BE49-F238E27FC236}">
                    <a16:creationId xmlns:a16="http://schemas.microsoft.com/office/drawing/2014/main" id="{3AA47F1B-277E-E41A-2B5B-F50BE864BBEF}"/>
                  </a:ext>
                </a:extLst>
              </p:cNvPr>
              <p:cNvPicPr/>
              <p:nvPr/>
            </p:nvPicPr>
            <p:blipFill>
              <a:blip r:embed="rId22"/>
              <a:stretch>
                <a:fillRect/>
              </a:stretch>
            </p:blipFill>
            <p:spPr>
              <a:xfrm>
                <a:off x="10797130" y="482372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3" name="Ink 32">
                <a:extLst>
                  <a:ext uri="{FF2B5EF4-FFF2-40B4-BE49-F238E27FC236}">
                    <a16:creationId xmlns:a16="http://schemas.microsoft.com/office/drawing/2014/main" id="{E4A6893A-B8F3-7410-F934-03CB2DE024FB}"/>
                  </a:ext>
                </a:extLst>
              </p14:cNvPr>
              <p14:cNvContentPartPr/>
              <p14:nvPr/>
            </p14:nvContentPartPr>
            <p14:xfrm>
              <a:off x="10880650" y="5003720"/>
              <a:ext cx="18360" cy="533160"/>
            </p14:xfrm>
          </p:contentPart>
        </mc:Choice>
        <mc:Fallback xmlns="">
          <p:pic>
            <p:nvPicPr>
              <p:cNvPr id="33" name="Ink 32">
                <a:extLst>
                  <a:ext uri="{FF2B5EF4-FFF2-40B4-BE49-F238E27FC236}">
                    <a16:creationId xmlns:a16="http://schemas.microsoft.com/office/drawing/2014/main" id="{E4A6893A-B8F3-7410-F934-03CB2DE024FB}"/>
                  </a:ext>
                </a:extLst>
              </p:cNvPr>
              <p:cNvPicPr/>
              <p:nvPr/>
            </p:nvPicPr>
            <p:blipFill>
              <a:blip r:embed="rId24"/>
              <a:stretch>
                <a:fillRect/>
              </a:stretch>
            </p:blipFill>
            <p:spPr>
              <a:xfrm>
                <a:off x="10791010" y="4823720"/>
                <a:ext cx="198000" cy="892800"/>
              </a:xfrm>
              <a:prstGeom prst="rect">
                <a:avLst/>
              </a:prstGeom>
            </p:spPr>
          </p:pic>
        </mc:Fallback>
      </mc:AlternateContent>
    </p:spTree>
    <p:extLst>
      <p:ext uri="{BB962C8B-B14F-4D97-AF65-F5344CB8AC3E}">
        <p14:creationId xmlns:p14="http://schemas.microsoft.com/office/powerpoint/2010/main" val="2785458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fontScale="90000"/>
          </a:bodyPr>
          <a:lstStyle/>
          <a:p>
            <a:r>
              <a:rPr lang="en-US" dirty="0"/>
              <a:t>Exploring Alternative Model Selection Criteria</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Consider existing criteria</a:t>
            </a:r>
          </a:p>
          <a:p>
            <a:pPr lvl="1"/>
            <a:r>
              <a:rPr lang="en-GB" sz="1600" dirty="0">
                <a:solidFill>
                  <a:schemeClr val="bg1"/>
                </a:solidFill>
              </a:rPr>
              <a:t>AIC, BIC, LL</a:t>
            </a:r>
          </a:p>
          <a:p>
            <a:r>
              <a:rPr lang="en-GB" sz="2000" dirty="0">
                <a:solidFill>
                  <a:schemeClr val="bg1"/>
                </a:solidFill>
              </a:rPr>
              <a:t>Propose a new criterion</a:t>
            </a:r>
          </a:p>
          <a:p>
            <a:pPr lvl="1"/>
            <a:r>
              <a:rPr lang="en-GB" sz="1600" dirty="0">
                <a:solidFill>
                  <a:schemeClr val="bg1"/>
                </a:solidFill>
              </a:rPr>
              <a:t>Split-Half Criterion (SHC)</a:t>
            </a:r>
          </a:p>
          <a:p>
            <a:pPr lvl="1"/>
            <a:endParaRPr lang="en-GB" sz="12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spTree>
    <p:extLst>
      <p:ext uri="{BB962C8B-B14F-4D97-AF65-F5344CB8AC3E}">
        <p14:creationId xmlns:p14="http://schemas.microsoft.com/office/powerpoint/2010/main" val="27634319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fontScale="90000"/>
          </a:bodyPr>
          <a:lstStyle/>
          <a:p>
            <a:r>
              <a:rPr lang="en-US" dirty="0"/>
              <a:t>Exploring Alternative Model Selection Criteria</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Consider existing criteria</a:t>
            </a:r>
          </a:p>
          <a:p>
            <a:pPr lvl="1"/>
            <a:r>
              <a:rPr lang="en-GB" sz="1600" dirty="0">
                <a:solidFill>
                  <a:schemeClr val="bg1"/>
                </a:solidFill>
              </a:rPr>
              <a:t>AIC, BIC, LL</a:t>
            </a:r>
          </a:p>
          <a:p>
            <a:r>
              <a:rPr lang="en-GB" sz="2000" dirty="0">
                <a:solidFill>
                  <a:schemeClr val="bg1"/>
                </a:solidFill>
              </a:rPr>
              <a:t>Propose a new criterion</a:t>
            </a:r>
          </a:p>
          <a:p>
            <a:pPr lvl="1"/>
            <a:r>
              <a:rPr lang="en-GB" sz="1600" dirty="0">
                <a:solidFill>
                  <a:schemeClr val="bg1"/>
                </a:solidFill>
              </a:rPr>
              <a:t>Split-Half Criterion (SHC)</a:t>
            </a:r>
          </a:p>
          <a:p>
            <a:pPr lvl="1"/>
            <a:endParaRPr lang="en-GB" sz="12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sp>
        <p:nvSpPr>
          <p:cNvPr id="10" name="Google Shape;60;p14">
            <a:extLst>
              <a:ext uri="{FF2B5EF4-FFF2-40B4-BE49-F238E27FC236}">
                <a16:creationId xmlns:a16="http://schemas.microsoft.com/office/drawing/2014/main" id="{8C5D6356-0BC5-1004-5871-A3E7454C8EF3}"/>
              </a:ext>
            </a:extLst>
          </p:cNvPr>
          <p:cNvSpPr txBox="1"/>
          <p:nvPr/>
        </p:nvSpPr>
        <p:spPr>
          <a:xfrm>
            <a:off x="7013450" y="1419443"/>
            <a:ext cx="1263550" cy="322013"/>
          </a:xfrm>
          <a:prstGeom prst="rect">
            <a:avLst/>
          </a:prstGeom>
          <a:noFill/>
          <a:ln>
            <a:noFill/>
          </a:ln>
        </p:spPr>
        <p:txBody>
          <a:bodyPr spcFirstLastPara="1" wrap="square" lIns="83186" tIns="83186" rIns="83186" bIns="83186" anchor="t" anchorCtr="0">
            <a:spAutoFit/>
          </a:bodyPr>
          <a:lstStyle/>
          <a:p>
            <a:r>
              <a:rPr lang="en" sz="1001" dirty="0">
                <a:latin typeface="+mn-lt"/>
              </a:rPr>
              <a:t>scores </a:t>
            </a:r>
            <a:r>
              <a:rPr lang="en" sz="1001" b="1" dirty="0">
                <a:latin typeface="+mn-lt"/>
              </a:rPr>
              <a:t> </a:t>
            </a:r>
            <a:endParaRPr sz="1001" b="1" dirty="0">
              <a:latin typeface="+mn-lt"/>
            </a:endParaRPr>
          </a:p>
        </p:txBody>
      </p:sp>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7A0756F9-990A-E30B-132E-A60EEDFC2A98}"/>
                  </a:ext>
                </a:extLst>
              </p:cNvPr>
              <p:cNvGraphicFramePr>
                <a:graphicFrameLocks noGrp="1"/>
              </p:cNvGraphicFramePr>
              <p:nvPr/>
            </p:nvGraphicFramePr>
            <p:xfrm>
              <a:off x="7523751" y="923951"/>
              <a:ext cx="327578" cy="1336048"/>
            </p:xfrm>
            <a:graphic>
              <a:graphicData uri="http://schemas.openxmlformats.org/drawingml/2006/table">
                <a:tbl>
                  <a:tblPr>
                    <a:noFill/>
                  </a:tblPr>
                  <a:tblGrid>
                    <a:gridCol w="327578">
                      <a:extLst>
                        <a:ext uri="{9D8B030D-6E8A-4147-A177-3AD203B41FA5}">
                          <a16:colId xmlns:a16="http://schemas.microsoft.com/office/drawing/2014/main" val="3380508079"/>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FF0000"/>
                                        </a:solidFill>
                                        <a:latin typeface="Cambria Math" panose="02040503050406030204" pitchFamily="18" charset="0"/>
                                        <a:ea typeface="Cambria Math" panose="02040503050406030204" pitchFamily="18" charset="0"/>
                                      </a:rPr>
                                    </m:ctrlPr>
                                  </m:sSubPr>
                                  <m:e>
                                    <m:r>
                                      <a:rPr lang="ar-AE" sz="1100" b="0" i="1" smtClean="0">
                                        <a:solidFill>
                                          <a:srgbClr val="FF0000"/>
                                        </a:solidFill>
                                        <a:latin typeface="Cambria Math" panose="02040503050406030204" pitchFamily="18" charset="0"/>
                                        <a:ea typeface="Cambria Math" panose="02040503050406030204" pitchFamily="18" charset="0"/>
                                      </a:rPr>
                                      <m:t>𝑆</m:t>
                                    </m:r>
                                  </m:e>
                                  <m:sub>
                                    <m:r>
                                      <a:rPr lang="ar-AE" sz="1100" b="0" i="1" smtClean="0">
                                        <a:solidFill>
                                          <a:srgbClr val="FF0000"/>
                                        </a:solidFill>
                                        <a:latin typeface="Cambria Math" panose="02040503050406030204" pitchFamily="18" charset="0"/>
                                        <a:ea typeface="Cambria Math" panose="02040503050406030204" pitchFamily="18" charset="0"/>
                                      </a:rPr>
                                      <m:t>1</m:t>
                                    </m:r>
                                  </m:sub>
                                </m:sSub>
                              </m:oMath>
                            </m:oMathPara>
                          </a14:m>
                          <a:endParaRPr lang="ar-AE"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983160388"/>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FF0000"/>
                                        </a:solidFill>
                                        <a:latin typeface="Cambria Math" panose="02040503050406030204" pitchFamily="18" charset="0"/>
                                        <a:ea typeface="Cambria Math" panose="02040503050406030204" pitchFamily="18" charset="0"/>
                                      </a:rPr>
                                    </m:ctrlPr>
                                  </m:sSubPr>
                                  <m:e>
                                    <m:r>
                                      <a:rPr lang="ar-AE" sz="1100" b="0" i="1" smtClean="0">
                                        <a:solidFill>
                                          <a:srgbClr val="FF0000"/>
                                        </a:solidFill>
                                        <a:latin typeface="Cambria Math" panose="02040503050406030204" pitchFamily="18" charset="0"/>
                                        <a:ea typeface="Cambria Math" panose="02040503050406030204" pitchFamily="18" charset="0"/>
                                      </a:rPr>
                                      <m:t>𝑆</m:t>
                                    </m:r>
                                  </m:e>
                                  <m:sub>
                                    <m:r>
                                      <a:rPr lang="ar-AE" sz="1100" b="0" i="1" smtClean="0">
                                        <a:solidFill>
                                          <a:srgbClr val="FF0000"/>
                                        </a:solidFill>
                                        <a:latin typeface="Cambria Math" panose="02040503050406030204" pitchFamily="18" charset="0"/>
                                        <a:ea typeface="Cambria Math" panose="02040503050406030204" pitchFamily="18" charset="0"/>
                                      </a:rPr>
                                      <m:t>2</m:t>
                                    </m:r>
                                  </m:sub>
                                </m:sSub>
                              </m:oMath>
                            </m:oMathPara>
                          </a14:m>
                          <a:endParaRPr lang="ar-AE"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797115937"/>
                      </a:ext>
                    </a:extLst>
                  </a:tr>
                  <a:tr h="333692">
                    <a:tc>
                      <a:txBody>
                        <a:bodyPr/>
                        <a:lstStyle/>
                        <a:p>
                          <a:pPr marL="0" lvl="0" indent="0" algn="l" rtl="0">
                            <a:spcBef>
                              <a:spcPts val="0"/>
                            </a:spcBef>
                            <a:spcAft>
                              <a:spcPts val="0"/>
                            </a:spcAft>
                            <a:buNone/>
                          </a:pPr>
                          <a:r>
                            <a:rPr lang="en" sz="1100" dirty="0">
                              <a:solidFill>
                                <a:srgbClr val="FF0000"/>
                              </a:solidFill>
                              <a:latin typeface="+mj-lt"/>
                              <a:ea typeface="Cambria Math" panose="02040503050406030204" pitchFamily="18" charset="0"/>
                            </a:rPr>
                            <a:t>…</a:t>
                          </a:r>
                          <a:endParaRPr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141406377"/>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FF0000"/>
                                        </a:solidFill>
                                        <a:latin typeface="Cambria Math" panose="02040503050406030204" pitchFamily="18" charset="0"/>
                                        <a:ea typeface="Cambria Math" panose="02040503050406030204" pitchFamily="18" charset="0"/>
                                      </a:rPr>
                                    </m:ctrlPr>
                                  </m:sSubPr>
                                  <m:e>
                                    <m:r>
                                      <a:rPr lang="ar-AE" sz="1100" b="0" i="1" smtClean="0">
                                        <a:solidFill>
                                          <a:srgbClr val="FF0000"/>
                                        </a:solidFill>
                                        <a:latin typeface="Cambria Math" panose="02040503050406030204" pitchFamily="18" charset="0"/>
                                        <a:ea typeface="Cambria Math" panose="02040503050406030204" pitchFamily="18" charset="0"/>
                                      </a:rPr>
                                      <m:t>𝑆</m:t>
                                    </m:r>
                                  </m:e>
                                  <m:sub>
                                    <m:r>
                                      <a:rPr lang="en-US" sz="1100" b="0" i="1" smtClean="0">
                                        <a:solidFill>
                                          <a:srgbClr val="FF0000"/>
                                        </a:solidFill>
                                        <a:latin typeface="Cambria Math" panose="02040503050406030204" pitchFamily="18" charset="0"/>
                                        <a:ea typeface="Cambria Math" panose="02040503050406030204" pitchFamily="18" charset="0"/>
                                      </a:rPr>
                                      <m:t>25</m:t>
                                    </m:r>
                                  </m:sub>
                                </m:sSub>
                              </m:oMath>
                            </m:oMathPara>
                          </a14:m>
                          <a:endParaRPr lang="ar-AE"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68304890"/>
                      </a:ext>
                    </a:extLst>
                  </a:tr>
                </a:tbl>
              </a:graphicData>
            </a:graphic>
          </p:graphicFrame>
        </mc:Choice>
        <mc:Fallback xmlns="">
          <p:graphicFrame>
            <p:nvGraphicFramePr>
              <p:cNvPr id="14" name="Table 13">
                <a:extLst>
                  <a:ext uri="{FF2B5EF4-FFF2-40B4-BE49-F238E27FC236}">
                    <a16:creationId xmlns:a16="http://schemas.microsoft.com/office/drawing/2014/main" id="{7A0756F9-990A-E30B-132E-A60EEDFC2A98}"/>
                  </a:ext>
                </a:extLst>
              </p:cNvPr>
              <p:cNvGraphicFramePr>
                <a:graphicFrameLocks noGrp="1"/>
              </p:cNvGraphicFramePr>
              <p:nvPr/>
            </p:nvGraphicFramePr>
            <p:xfrm>
              <a:off x="7523751" y="923951"/>
              <a:ext cx="327578" cy="1336048"/>
            </p:xfrm>
            <a:graphic>
              <a:graphicData uri="http://schemas.openxmlformats.org/drawingml/2006/table">
                <a:tbl>
                  <a:tblPr>
                    <a:noFill/>
                  </a:tblPr>
                  <a:tblGrid>
                    <a:gridCol w="327578">
                      <a:extLst>
                        <a:ext uri="{9D8B030D-6E8A-4147-A177-3AD203B41FA5}">
                          <a16:colId xmlns:a16="http://schemas.microsoft.com/office/drawing/2014/main" val="3380508079"/>
                        </a:ext>
                      </a:extLst>
                    </a:gridCol>
                  </a:tblGrid>
                  <a:tr h="334012">
                    <a:tc>
                      <a:txBody>
                        <a:bodyPr/>
                        <a:lstStyle/>
                        <a:p>
                          <a:endParaRPr lang="en-US"/>
                        </a:p>
                      </a:txBody>
                      <a:tcPr marL="83186" marR="83186" marT="83186" marB="83186">
                        <a:blipFill>
                          <a:blip r:embed="rId3"/>
                          <a:stretch>
                            <a:fillRect l="-1852" t="-1818" r="-5556" b="-303636"/>
                          </a:stretch>
                        </a:blipFill>
                      </a:tcPr>
                    </a:tc>
                    <a:extLst>
                      <a:ext uri="{0D108BD9-81ED-4DB2-BD59-A6C34878D82A}">
                        <a16:rowId xmlns:a16="http://schemas.microsoft.com/office/drawing/2014/main" val="2983160388"/>
                      </a:ext>
                    </a:extLst>
                  </a:tr>
                  <a:tr h="334012">
                    <a:tc>
                      <a:txBody>
                        <a:bodyPr/>
                        <a:lstStyle/>
                        <a:p>
                          <a:endParaRPr lang="en-US"/>
                        </a:p>
                      </a:txBody>
                      <a:tcPr marL="83186" marR="83186" marT="83186" marB="83186">
                        <a:blipFill>
                          <a:blip r:embed="rId3"/>
                          <a:stretch>
                            <a:fillRect l="-1852" t="-101818" r="-5556" b="-203636"/>
                          </a:stretch>
                        </a:blipFill>
                      </a:tcPr>
                    </a:tc>
                    <a:extLst>
                      <a:ext uri="{0D108BD9-81ED-4DB2-BD59-A6C34878D82A}">
                        <a16:rowId xmlns:a16="http://schemas.microsoft.com/office/drawing/2014/main" val="2797115937"/>
                      </a:ext>
                    </a:extLst>
                  </a:tr>
                  <a:tr h="334012">
                    <a:tc>
                      <a:txBody>
                        <a:bodyPr/>
                        <a:lstStyle/>
                        <a:p>
                          <a:pPr marL="0" lvl="0" indent="0" algn="l" rtl="0">
                            <a:spcBef>
                              <a:spcPts val="0"/>
                            </a:spcBef>
                            <a:spcAft>
                              <a:spcPts val="0"/>
                            </a:spcAft>
                            <a:buNone/>
                          </a:pPr>
                          <a:r>
                            <a:rPr lang="en" sz="1100" dirty="0">
                              <a:solidFill>
                                <a:srgbClr val="FF0000"/>
                              </a:solidFill>
                              <a:latin typeface="+mj-lt"/>
                              <a:ea typeface="Cambria Math" panose="02040503050406030204" pitchFamily="18" charset="0"/>
                            </a:rPr>
                            <a:t>…</a:t>
                          </a:r>
                          <a:endParaRPr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141406377"/>
                      </a:ext>
                    </a:extLst>
                  </a:tr>
                  <a:tr h="334012">
                    <a:tc>
                      <a:txBody>
                        <a:bodyPr/>
                        <a:lstStyle/>
                        <a:p>
                          <a:endParaRPr lang="en-US"/>
                        </a:p>
                      </a:txBody>
                      <a:tcPr marL="83186" marR="83186" marT="83186" marB="83186">
                        <a:blipFill>
                          <a:blip r:embed="rId3"/>
                          <a:stretch>
                            <a:fillRect l="-1852" t="-301818" r="-5556" b="-3636"/>
                          </a:stretch>
                        </a:blipFill>
                      </a:tcPr>
                    </a:tc>
                    <a:extLst>
                      <a:ext uri="{0D108BD9-81ED-4DB2-BD59-A6C34878D82A}">
                        <a16:rowId xmlns:a16="http://schemas.microsoft.com/office/drawing/2014/main" val="2868304890"/>
                      </a:ext>
                    </a:extLst>
                  </a:tr>
                </a:tbl>
              </a:graphicData>
            </a:graphic>
          </p:graphicFrame>
        </mc:Fallback>
      </mc:AlternateContent>
      <p:pic>
        <p:nvPicPr>
          <p:cNvPr id="31" name="Picture 30">
            <a:extLst>
              <a:ext uri="{FF2B5EF4-FFF2-40B4-BE49-F238E27FC236}">
                <a16:creationId xmlns:a16="http://schemas.microsoft.com/office/drawing/2014/main" id="{0AC60EDC-BC17-4438-80B1-186BF1A29E18}"/>
              </a:ext>
            </a:extLst>
          </p:cNvPr>
          <p:cNvPicPr>
            <a:picLocks noChangeAspect="1"/>
          </p:cNvPicPr>
          <p:nvPr/>
        </p:nvPicPr>
        <p:blipFill>
          <a:blip r:embed="rId4"/>
          <a:srcRect/>
          <a:stretch/>
        </p:blipFill>
        <p:spPr>
          <a:xfrm>
            <a:off x="8551957" y="1079891"/>
            <a:ext cx="1017806" cy="1017806"/>
          </a:xfrm>
          <a:prstGeom prst="rect">
            <a:avLst/>
          </a:prstGeom>
        </p:spPr>
      </p:pic>
      <mc:AlternateContent xmlns:mc="http://schemas.openxmlformats.org/markup-compatibility/2006" xmlns:a14="http://schemas.microsoft.com/office/drawing/2010/main">
        <mc:Choice Requires="a14">
          <p:sp>
            <p:nvSpPr>
              <p:cNvPr id="32" name="Google Shape;62;p14">
                <a:extLst>
                  <a:ext uri="{FF2B5EF4-FFF2-40B4-BE49-F238E27FC236}">
                    <a16:creationId xmlns:a16="http://schemas.microsoft.com/office/drawing/2014/main" id="{342774D9-85C2-9BE6-FC27-E3B4F06C5B93}"/>
                  </a:ext>
                </a:extLst>
              </p:cNvPr>
              <p:cNvSpPr txBox="1"/>
              <p:nvPr/>
            </p:nvSpPr>
            <p:spPr>
              <a:xfrm>
                <a:off x="9266100" y="1403312"/>
                <a:ext cx="893768" cy="434095"/>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1729" i="1">
                          <a:latin typeface="Cambria Math" panose="02040503050406030204" pitchFamily="18" charset="0"/>
                        </a:rPr>
                        <m:t>…</m:t>
                      </m:r>
                    </m:oMath>
                  </m:oMathPara>
                </a14:m>
                <a:endParaRPr sz="1729" dirty="0">
                  <a:latin typeface="+mn-lt"/>
                </a:endParaRPr>
              </a:p>
            </p:txBody>
          </p:sp>
        </mc:Choice>
        <mc:Fallback xmlns="">
          <p:sp>
            <p:nvSpPr>
              <p:cNvPr id="32" name="Google Shape;62;p14">
                <a:extLst>
                  <a:ext uri="{FF2B5EF4-FFF2-40B4-BE49-F238E27FC236}">
                    <a16:creationId xmlns:a16="http://schemas.microsoft.com/office/drawing/2014/main" id="{342774D9-85C2-9BE6-FC27-E3B4F06C5B93}"/>
                  </a:ext>
                </a:extLst>
              </p:cNvPr>
              <p:cNvSpPr txBox="1">
                <a:spLocks noRot="1" noChangeAspect="1" noMove="1" noResize="1" noEditPoints="1" noAdjustHandles="1" noChangeArrowheads="1" noChangeShapeType="1" noTextEdit="1"/>
              </p:cNvSpPr>
              <p:nvPr/>
            </p:nvSpPr>
            <p:spPr>
              <a:xfrm>
                <a:off x="9266100" y="1403312"/>
                <a:ext cx="893768" cy="434095"/>
              </a:xfrm>
              <a:prstGeom prst="rect">
                <a:avLst/>
              </a:prstGeom>
              <a:blipFill>
                <a:blip r:embed="rId5"/>
                <a:stretch>
                  <a:fillRect/>
                </a:stretch>
              </a:blipFill>
              <a:ln>
                <a:noFill/>
              </a:ln>
            </p:spPr>
            <p:txBody>
              <a:bodyPr/>
              <a:lstStyle/>
              <a:p>
                <a:r>
                  <a:rPr lang="en-US">
                    <a:noFill/>
                  </a:rPr>
                  <a:t> </a:t>
                </a:r>
              </a:p>
            </p:txBody>
          </p:sp>
        </mc:Fallback>
      </mc:AlternateContent>
      <p:pic>
        <p:nvPicPr>
          <p:cNvPr id="33" name="Picture 32">
            <a:extLst>
              <a:ext uri="{FF2B5EF4-FFF2-40B4-BE49-F238E27FC236}">
                <a16:creationId xmlns:a16="http://schemas.microsoft.com/office/drawing/2014/main" id="{9EA8034B-BE9B-37E3-6FDE-E2CE0FF03D95}"/>
              </a:ext>
            </a:extLst>
          </p:cNvPr>
          <p:cNvPicPr>
            <a:picLocks noChangeAspect="1"/>
          </p:cNvPicPr>
          <p:nvPr/>
        </p:nvPicPr>
        <p:blipFill>
          <a:blip r:embed="rId6"/>
          <a:srcRect/>
          <a:stretch/>
        </p:blipFill>
        <p:spPr>
          <a:xfrm>
            <a:off x="9962694" y="1079891"/>
            <a:ext cx="1017806" cy="1017806"/>
          </a:xfrm>
          <a:prstGeom prst="rect">
            <a:avLst/>
          </a:prstGeom>
        </p:spPr>
      </p:pic>
      <p:sp>
        <p:nvSpPr>
          <p:cNvPr id="34" name="Google Shape;73;p14">
            <a:extLst>
              <a:ext uri="{FF2B5EF4-FFF2-40B4-BE49-F238E27FC236}">
                <a16:creationId xmlns:a16="http://schemas.microsoft.com/office/drawing/2014/main" id="{DBD0E7C7-C016-5FB1-2B3E-5FFE3D6D5876}"/>
              </a:ext>
            </a:extLst>
          </p:cNvPr>
          <p:cNvSpPr txBox="1"/>
          <p:nvPr/>
        </p:nvSpPr>
        <p:spPr>
          <a:xfrm>
            <a:off x="8036077" y="1329404"/>
            <a:ext cx="583893" cy="322013"/>
          </a:xfrm>
          <a:prstGeom prst="rect">
            <a:avLst/>
          </a:prstGeom>
          <a:noFill/>
          <a:ln>
            <a:noFill/>
          </a:ln>
        </p:spPr>
        <p:txBody>
          <a:bodyPr spcFirstLastPara="1" wrap="square" lIns="83186" tIns="83186" rIns="83186" bIns="83186" anchor="t" anchorCtr="0">
            <a:spAutoFit/>
          </a:bodyPr>
          <a:lstStyle/>
          <a:p>
            <a:r>
              <a:rPr lang="en-US" sz="1001" i="1" dirty="0">
                <a:latin typeface="+mn-lt"/>
              </a:rPr>
              <a:t>f</a:t>
            </a:r>
            <a:r>
              <a:rPr lang="en" sz="1001" i="1" dirty="0">
                <a:latin typeface="+mn-lt"/>
              </a:rPr>
              <a:t>it</a:t>
            </a:r>
            <a:endParaRPr sz="1001" i="1" dirty="0">
              <a:latin typeface="+mn-lt"/>
            </a:endParaRPr>
          </a:p>
        </p:txBody>
      </p:sp>
      <p:cxnSp>
        <p:nvCxnSpPr>
          <p:cNvPr id="35" name="Google Shape;74;p14">
            <a:extLst>
              <a:ext uri="{FF2B5EF4-FFF2-40B4-BE49-F238E27FC236}">
                <a16:creationId xmlns:a16="http://schemas.microsoft.com/office/drawing/2014/main" id="{D496A193-3AD7-A5EB-6847-B83D89F917B9}"/>
              </a:ext>
            </a:extLst>
          </p:cNvPr>
          <p:cNvCxnSpPr>
            <a:cxnSpLocks/>
            <a:stCxn id="14" idx="3"/>
            <a:endCxn id="31" idx="1"/>
          </p:cNvCxnSpPr>
          <p:nvPr/>
        </p:nvCxnSpPr>
        <p:spPr>
          <a:xfrm flipV="1">
            <a:off x="7851329" y="1588794"/>
            <a:ext cx="700628" cy="3181"/>
          </a:xfrm>
          <a:prstGeom prst="straightConnector1">
            <a:avLst/>
          </a:prstGeom>
          <a:noFill/>
          <a:ln w="12700" cap="flat" cmpd="sng">
            <a:solidFill>
              <a:srgbClr val="000000"/>
            </a:solidFill>
            <a:prstDash val="dash"/>
            <a:round/>
            <a:headEnd type="none" w="med" len="med"/>
            <a:tailEnd type="triangle" w="med" len="med"/>
          </a:ln>
        </p:spPr>
      </p:cxnSp>
      <p:sp>
        <p:nvSpPr>
          <p:cNvPr id="49" name="Rectangle 48">
            <a:extLst>
              <a:ext uri="{FF2B5EF4-FFF2-40B4-BE49-F238E27FC236}">
                <a16:creationId xmlns:a16="http://schemas.microsoft.com/office/drawing/2014/main" id="{F08C204B-4577-FDA4-FB0F-B5B983F489EE}"/>
              </a:ext>
            </a:extLst>
          </p:cNvPr>
          <p:cNvSpPr/>
          <p:nvPr/>
        </p:nvSpPr>
        <p:spPr>
          <a:xfrm>
            <a:off x="8894143" y="1837407"/>
            <a:ext cx="617868" cy="162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2F4943F-056F-30BA-E15F-BD22A8C7EE9B}"/>
              </a:ext>
            </a:extLst>
          </p:cNvPr>
          <p:cNvSpPr/>
          <p:nvPr/>
        </p:nvSpPr>
        <p:spPr>
          <a:xfrm>
            <a:off x="10322893" y="1843778"/>
            <a:ext cx="617868" cy="162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951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fontScale="90000"/>
          </a:bodyPr>
          <a:lstStyle/>
          <a:p>
            <a:r>
              <a:rPr lang="en-US" dirty="0"/>
              <a:t>Exploring Alternative Model Selection Criteria</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Consider existing criteria</a:t>
            </a:r>
          </a:p>
          <a:p>
            <a:pPr lvl="1"/>
            <a:r>
              <a:rPr lang="en-GB" sz="1600" dirty="0">
                <a:solidFill>
                  <a:schemeClr val="bg1"/>
                </a:solidFill>
              </a:rPr>
              <a:t>AIC, BIC, LL</a:t>
            </a:r>
          </a:p>
          <a:p>
            <a:r>
              <a:rPr lang="en-GB" sz="2000" dirty="0">
                <a:solidFill>
                  <a:schemeClr val="bg1"/>
                </a:solidFill>
              </a:rPr>
              <a:t>Propose a new criterion</a:t>
            </a:r>
          </a:p>
          <a:p>
            <a:pPr lvl="1"/>
            <a:r>
              <a:rPr lang="en-GB" sz="1600" dirty="0">
                <a:solidFill>
                  <a:schemeClr val="bg1"/>
                </a:solidFill>
              </a:rPr>
              <a:t>Split-Half Criterion (SHC)</a:t>
            </a:r>
          </a:p>
          <a:p>
            <a:pPr lvl="1"/>
            <a:endParaRPr lang="en-GB" sz="12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sp>
        <p:nvSpPr>
          <p:cNvPr id="4" name="Rectangle 3">
            <a:extLst>
              <a:ext uri="{FF2B5EF4-FFF2-40B4-BE49-F238E27FC236}">
                <a16:creationId xmlns:a16="http://schemas.microsoft.com/office/drawing/2014/main" id="{48715AAD-2659-B88D-D1AD-7C8B2D8CEE8E}"/>
              </a:ext>
            </a:extLst>
          </p:cNvPr>
          <p:cNvSpPr/>
          <p:nvPr/>
        </p:nvSpPr>
        <p:spPr>
          <a:xfrm>
            <a:off x="5110098" y="2771484"/>
            <a:ext cx="1947233" cy="1458702"/>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001"/>
          </a:p>
        </p:txBody>
      </p:sp>
      <p:sp>
        <p:nvSpPr>
          <p:cNvPr id="5" name="Google Shape;60;p14">
            <a:extLst>
              <a:ext uri="{FF2B5EF4-FFF2-40B4-BE49-F238E27FC236}">
                <a16:creationId xmlns:a16="http://schemas.microsoft.com/office/drawing/2014/main" id="{D89AFC81-06B1-1A47-241D-8A7F66B080E9}"/>
              </a:ext>
            </a:extLst>
          </p:cNvPr>
          <p:cNvSpPr txBox="1"/>
          <p:nvPr/>
        </p:nvSpPr>
        <p:spPr>
          <a:xfrm>
            <a:off x="7013450" y="1419443"/>
            <a:ext cx="1263550" cy="322013"/>
          </a:xfrm>
          <a:prstGeom prst="rect">
            <a:avLst/>
          </a:prstGeom>
          <a:noFill/>
          <a:ln>
            <a:noFill/>
          </a:ln>
        </p:spPr>
        <p:txBody>
          <a:bodyPr spcFirstLastPara="1" wrap="square" lIns="83186" tIns="83186" rIns="83186" bIns="83186" anchor="t" anchorCtr="0">
            <a:spAutoFit/>
          </a:bodyPr>
          <a:lstStyle/>
          <a:p>
            <a:r>
              <a:rPr lang="en" sz="1001" dirty="0">
                <a:latin typeface="+mn-lt"/>
              </a:rPr>
              <a:t>scores </a:t>
            </a:r>
            <a:r>
              <a:rPr lang="en" sz="1001" b="1" dirty="0">
                <a:latin typeface="+mn-lt"/>
              </a:rPr>
              <a:t> </a:t>
            </a:r>
            <a:endParaRPr sz="1001" b="1" dirty="0">
              <a:latin typeface="+mn-lt"/>
            </a:endParaRPr>
          </a:p>
        </p:txBody>
      </p:sp>
      <mc:AlternateContent xmlns:mc="http://schemas.openxmlformats.org/markup-compatibility/2006" xmlns:a14="http://schemas.microsoft.com/office/drawing/2010/main">
        <mc:Choice Requires="a14">
          <p:sp>
            <p:nvSpPr>
              <p:cNvPr id="8" name="Google Shape;62;p14">
                <a:extLst>
                  <a:ext uri="{FF2B5EF4-FFF2-40B4-BE49-F238E27FC236}">
                    <a16:creationId xmlns:a16="http://schemas.microsoft.com/office/drawing/2014/main" id="{025B4D6A-1A7A-001D-E6A5-6BFC8ECA51D4}"/>
                  </a:ext>
                </a:extLst>
              </p:cNvPr>
              <p:cNvSpPr txBox="1"/>
              <p:nvPr/>
            </p:nvSpPr>
            <p:spPr>
              <a:xfrm>
                <a:off x="6157712" y="3327793"/>
                <a:ext cx="893768" cy="328618"/>
              </a:xfrm>
              <a:prstGeom prst="rect">
                <a:avLst/>
              </a:prstGeom>
              <a:noFill/>
              <a:ln>
                <a:noFill/>
              </a:ln>
            </p:spPr>
            <p:txBody>
              <a:bodyPr spcFirstLastPara="1" wrap="square" lIns="83186" tIns="83186" rIns="83186" bIns="83186" anchor="t" anchorCtr="0">
                <a:spAutoFit/>
              </a:bodyPr>
              <a:lstStyle/>
              <a:p>
                <a:r>
                  <a:rPr lang="en" sz="1001" dirty="0">
                    <a:latin typeface="+mn-lt"/>
                  </a:rPr>
                  <a:t> </a:t>
                </a:r>
                <a14:m>
                  <m:oMath xmlns:m="http://schemas.openxmlformats.org/officeDocument/2006/math">
                    <m:sSub>
                      <m:sSubPr>
                        <m:ctrlPr>
                          <a:rPr lang="en" sz="1001" i="1">
                            <a:latin typeface="Cambria Math" panose="02040503050406030204" pitchFamily="18" charset="0"/>
                          </a:rPr>
                        </m:ctrlPr>
                      </m:sSubPr>
                      <m:e>
                        <m:r>
                          <a:rPr lang="en-US" sz="1001" i="1">
                            <a:latin typeface="Cambria Math" panose="02040503050406030204" pitchFamily="18" charset="0"/>
                          </a:rPr>
                          <m:t>𝑆</m:t>
                        </m:r>
                      </m:e>
                      <m:sub>
                        <m:r>
                          <a:rPr lang="en-US" sz="1001" i="1">
                            <a:latin typeface="Cambria Math" panose="02040503050406030204" pitchFamily="18" charset="0"/>
                          </a:rPr>
                          <m:t> </m:t>
                        </m:r>
                        <m:r>
                          <a:rPr lang="en-US" sz="1001" i="1">
                            <a:latin typeface="Cambria Math" panose="02040503050406030204" pitchFamily="18" charset="0"/>
                          </a:rPr>
                          <m:t>1</m:t>
                        </m:r>
                        <m:r>
                          <a:rPr lang="en-US" sz="1001" i="1">
                            <a:latin typeface="Cambria Math" panose="02040503050406030204" pitchFamily="18" charset="0"/>
                          </a:rPr>
                          <m:t>, </m:t>
                        </m:r>
                        <m:r>
                          <a:rPr lang="en-US" sz="1001" i="1">
                            <a:latin typeface="Cambria Math" panose="02040503050406030204" pitchFamily="18" charset="0"/>
                          </a:rPr>
                          <m:t>2</m:t>
                        </m:r>
                      </m:sub>
                    </m:sSub>
                    <m:r>
                      <a:rPr lang="en-US" sz="1001" b="1">
                        <a:latin typeface="Cambria Math" panose="02040503050406030204" pitchFamily="18" charset="0"/>
                      </a:rPr>
                      <m:t>=</m:t>
                    </m:r>
                  </m:oMath>
                </a14:m>
                <a:endParaRPr sz="1001" b="1" dirty="0">
                  <a:latin typeface="+mn-lt"/>
                </a:endParaRPr>
              </a:p>
            </p:txBody>
          </p:sp>
        </mc:Choice>
        <mc:Fallback xmlns="">
          <p:sp>
            <p:nvSpPr>
              <p:cNvPr id="8" name="Google Shape;62;p14">
                <a:extLst>
                  <a:ext uri="{FF2B5EF4-FFF2-40B4-BE49-F238E27FC236}">
                    <a16:creationId xmlns:a16="http://schemas.microsoft.com/office/drawing/2014/main" id="{025B4D6A-1A7A-001D-E6A5-6BFC8ECA51D4}"/>
                  </a:ext>
                </a:extLst>
              </p:cNvPr>
              <p:cNvSpPr txBox="1">
                <a:spLocks noRot="1" noChangeAspect="1" noMove="1" noResize="1" noEditPoints="1" noAdjustHandles="1" noChangeArrowheads="1" noChangeShapeType="1" noTextEdit="1"/>
              </p:cNvSpPr>
              <p:nvPr/>
            </p:nvSpPr>
            <p:spPr>
              <a:xfrm>
                <a:off x="6157712" y="3327793"/>
                <a:ext cx="893768" cy="328618"/>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Google Shape;64;p14">
                <a:extLst>
                  <a:ext uri="{FF2B5EF4-FFF2-40B4-BE49-F238E27FC236}">
                    <a16:creationId xmlns:a16="http://schemas.microsoft.com/office/drawing/2014/main" id="{61AC00C9-CB1E-1271-A68A-1F1035321C68}"/>
                  </a:ext>
                </a:extLst>
              </p:cNvPr>
              <p:cNvSpPr txBox="1"/>
              <p:nvPr/>
            </p:nvSpPr>
            <p:spPr>
              <a:xfrm>
                <a:off x="5036802" y="3332991"/>
                <a:ext cx="1263550" cy="328618"/>
              </a:xfrm>
              <a:prstGeom prst="rect">
                <a:avLst/>
              </a:prstGeom>
              <a:noFill/>
              <a:ln>
                <a:noFill/>
              </a:ln>
            </p:spPr>
            <p:txBody>
              <a:bodyPr spcFirstLastPara="1" wrap="square" lIns="83186" tIns="83186" rIns="83186" bIns="83186" anchor="t" anchorCtr="0">
                <a:spAutoFit/>
              </a:bodyPr>
              <a:lstStyle/>
              <a:p>
                <a:r>
                  <a:rPr lang="en" sz="1001" dirty="0">
                    <a:latin typeface="+mn-lt"/>
                  </a:rPr>
                  <a:t> </a:t>
                </a:r>
                <a14:m>
                  <m:oMath xmlns:m="http://schemas.openxmlformats.org/officeDocument/2006/math">
                    <m:sSub>
                      <m:sSubPr>
                        <m:ctrlPr>
                          <a:rPr lang="en" sz="1001" i="1">
                            <a:latin typeface="Cambria Math" panose="02040503050406030204" pitchFamily="18" charset="0"/>
                            <a:ea typeface="Cambria Math" panose="02040503050406030204" pitchFamily="18" charset="0"/>
                          </a:rPr>
                        </m:ctrlPr>
                      </m:sSubPr>
                      <m:e>
                        <m:r>
                          <a:rPr lang="en-US" sz="1001" i="1">
                            <a:latin typeface="Cambria Math" panose="02040503050406030204" pitchFamily="18" charset="0"/>
                            <a:ea typeface="Cambria Math" panose="02040503050406030204" pitchFamily="18" charset="0"/>
                          </a:rPr>
                          <m:t>𝑆</m:t>
                        </m:r>
                      </m:e>
                      <m:sub>
                        <m:r>
                          <a:rPr lang="en-US" sz="1001" i="1">
                            <a:latin typeface="Cambria Math" panose="02040503050406030204" pitchFamily="18" charset="0"/>
                            <a:ea typeface="Cambria Math" panose="02040503050406030204" pitchFamily="18" charset="0"/>
                          </a:rPr>
                          <m:t> </m:t>
                        </m:r>
                        <m:r>
                          <a:rPr lang="en-US" sz="1001" i="1">
                            <a:latin typeface="Cambria Math" panose="02040503050406030204" pitchFamily="18" charset="0"/>
                            <a:ea typeface="Cambria Math" panose="02040503050406030204" pitchFamily="18" charset="0"/>
                          </a:rPr>
                          <m:t>1</m:t>
                        </m:r>
                        <m:r>
                          <a:rPr lang="en-US" sz="1001" i="1">
                            <a:latin typeface="Cambria Math" panose="02040503050406030204" pitchFamily="18" charset="0"/>
                            <a:ea typeface="Cambria Math" panose="02040503050406030204" pitchFamily="18" charset="0"/>
                          </a:rPr>
                          <m:t>,</m:t>
                        </m:r>
                        <m:r>
                          <a:rPr lang="en-US" sz="1001" i="1">
                            <a:latin typeface="Cambria Math" panose="02040503050406030204" pitchFamily="18" charset="0"/>
                            <a:ea typeface="Cambria Math" panose="02040503050406030204" pitchFamily="18" charset="0"/>
                          </a:rPr>
                          <m:t>1</m:t>
                        </m:r>
                      </m:sub>
                    </m:sSub>
                    <m:r>
                      <a:rPr lang="en-US" sz="1001" b="1">
                        <a:latin typeface="Cambria Math" panose="02040503050406030204" pitchFamily="18" charset="0"/>
                      </a:rPr>
                      <m:t>=</m:t>
                    </m:r>
                  </m:oMath>
                </a14:m>
                <a:r>
                  <a:rPr lang="en" sz="1001" b="1" dirty="0">
                    <a:latin typeface="+mn-lt"/>
                  </a:rPr>
                  <a:t> </a:t>
                </a:r>
                <a:endParaRPr sz="1001" b="1" dirty="0">
                  <a:latin typeface="+mn-lt"/>
                </a:endParaRPr>
              </a:p>
            </p:txBody>
          </p:sp>
        </mc:Choice>
        <mc:Fallback xmlns="">
          <p:sp>
            <p:nvSpPr>
              <p:cNvPr id="9" name="Google Shape;64;p14">
                <a:extLst>
                  <a:ext uri="{FF2B5EF4-FFF2-40B4-BE49-F238E27FC236}">
                    <a16:creationId xmlns:a16="http://schemas.microsoft.com/office/drawing/2014/main" id="{61AC00C9-CB1E-1271-A68A-1F1035321C68}"/>
                  </a:ext>
                </a:extLst>
              </p:cNvPr>
              <p:cNvSpPr txBox="1">
                <a:spLocks noRot="1" noChangeAspect="1" noMove="1" noResize="1" noEditPoints="1" noAdjustHandles="1" noChangeArrowheads="1" noChangeShapeType="1" noTextEdit="1"/>
              </p:cNvSpPr>
              <p:nvPr/>
            </p:nvSpPr>
            <p:spPr>
              <a:xfrm>
                <a:off x="5036802" y="3332991"/>
                <a:ext cx="1263550" cy="328618"/>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1C8FD4ED-AFC1-D0E1-2763-7C726DCD658A}"/>
                  </a:ext>
                </a:extLst>
              </p:cNvPr>
              <p:cNvGraphicFramePr>
                <a:graphicFrameLocks noGrp="1"/>
              </p:cNvGraphicFramePr>
              <p:nvPr/>
            </p:nvGraphicFramePr>
            <p:xfrm>
              <a:off x="7523751" y="923951"/>
              <a:ext cx="327578" cy="1336048"/>
            </p:xfrm>
            <a:graphic>
              <a:graphicData uri="http://schemas.openxmlformats.org/drawingml/2006/table">
                <a:tbl>
                  <a:tblPr>
                    <a:noFill/>
                  </a:tblPr>
                  <a:tblGrid>
                    <a:gridCol w="327578">
                      <a:extLst>
                        <a:ext uri="{9D8B030D-6E8A-4147-A177-3AD203B41FA5}">
                          <a16:colId xmlns:a16="http://schemas.microsoft.com/office/drawing/2014/main" val="3380508079"/>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FF0000"/>
                                        </a:solidFill>
                                        <a:latin typeface="Cambria Math" panose="02040503050406030204" pitchFamily="18" charset="0"/>
                                        <a:ea typeface="Cambria Math" panose="02040503050406030204" pitchFamily="18" charset="0"/>
                                      </a:rPr>
                                    </m:ctrlPr>
                                  </m:sSubPr>
                                  <m:e>
                                    <m:r>
                                      <a:rPr lang="ar-AE" sz="1100" b="0" i="1" smtClean="0">
                                        <a:solidFill>
                                          <a:srgbClr val="FF0000"/>
                                        </a:solidFill>
                                        <a:latin typeface="Cambria Math" panose="02040503050406030204" pitchFamily="18" charset="0"/>
                                        <a:ea typeface="Cambria Math" panose="02040503050406030204" pitchFamily="18" charset="0"/>
                                      </a:rPr>
                                      <m:t>𝑆</m:t>
                                    </m:r>
                                  </m:e>
                                  <m:sub>
                                    <m:r>
                                      <a:rPr lang="ar-AE" sz="1100" b="0" i="1" smtClean="0">
                                        <a:solidFill>
                                          <a:srgbClr val="FF0000"/>
                                        </a:solidFill>
                                        <a:latin typeface="Cambria Math" panose="02040503050406030204" pitchFamily="18" charset="0"/>
                                        <a:ea typeface="Cambria Math" panose="02040503050406030204" pitchFamily="18" charset="0"/>
                                      </a:rPr>
                                      <m:t>1</m:t>
                                    </m:r>
                                  </m:sub>
                                </m:sSub>
                              </m:oMath>
                            </m:oMathPara>
                          </a14:m>
                          <a:endParaRPr lang="ar-AE"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983160388"/>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FF0000"/>
                                        </a:solidFill>
                                        <a:latin typeface="Cambria Math" panose="02040503050406030204" pitchFamily="18" charset="0"/>
                                        <a:ea typeface="Cambria Math" panose="02040503050406030204" pitchFamily="18" charset="0"/>
                                      </a:rPr>
                                    </m:ctrlPr>
                                  </m:sSubPr>
                                  <m:e>
                                    <m:r>
                                      <a:rPr lang="ar-AE" sz="1100" b="0" i="1" smtClean="0">
                                        <a:solidFill>
                                          <a:srgbClr val="FF0000"/>
                                        </a:solidFill>
                                        <a:latin typeface="Cambria Math" panose="02040503050406030204" pitchFamily="18" charset="0"/>
                                        <a:ea typeface="Cambria Math" panose="02040503050406030204" pitchFamily="18" charset="0"/>
                                      </a:rPr>
                                      <m:t>𝑆</m:t>
                                    </m:r>
                                  </m:e>
                                  <m:sub>
                                    <m:r>
                                      <a:rPr lang="ar-AE" sz="1100" b="0" i="1" smtClean="0">
                                        <a:solidFill>
                                          <a:srgbClr val="FF0000"/>
                                        </a:solidFill>
                                        <a:latin typeface="Cambria Math" panose="02040503050406030204" pitchFamily="18" charset="0"/>
                                        <a:ea typeface="Cambria Math" panose="02040503050406030204" pitchFamily="18" charset="0"/>
                                      </a:rPr>
                                      <m:t>2</m:t>
                                    </m:r>
                                  </m:sub>
                                </m:sSub>
                              </m:oMath>
                            </m:oMathPara>
                          </a14:m>
                          <a:endParaRPr lang="ar-AE"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797115937"/>
                      </a:ext>
                    </a:extLst>
                  </a:tr>
                  <a:tr h="333692">
                    <a:tc>
                      <a:txBody>
                        <a:bodyPr/>
                        <a:lstStyle/>
                        <a:p>
                          <a:pPr marL="0" lvl="0" indent="0" algn="l" rtl="0">
                            <a:spcBef>
                              <a:spcPts val="0"/>
                            </a:spcBef>
                            <a:spcAft>
                              <a:spcPts val="0"/>
                            </a:spcAft>
                            <a:buNone/>
                          </a:pPr>
                          <a:r>
                            <a:rPr lang="en" sz="1100" dirty="0">
                              <a:solidFill>
                                <a:srgbClr val="FF0000"/>
                              </a:solidFill>
                              <a:latin typeface="+mj-lt"/>
                              <a:ea typeface="Cambria Math" panose="02040503050406030204" pitchFamily="18" charset="0"/>
                            </a:rPr>
                            <a:t>…</a:t>
                          </a:r>
                          <a:endParaRPr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141406377"/>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FF0000"/>
                                        </a:solidFill>
                                        <a:latin typeface="Cambria Math" panose="02040503050406030204" pitchFamily="18" charset="0"/>
                                        <a:ea typeface="Cambria Math" panose="02040503050406030204" pitchFamily="18" charset="0"/>
                                      </a:rPr>
                                    </m:ctrlPr>
                                  </m:sSubPr>
                                  <m:e>
                                    <m:r>
                                      <a:rPr lang="ar-AE" sz="1100" b="0" i="1" smtClean="0">
                                        <a:solidFill>
                                          <a:srgbClr val="FF0000"/>
                                        </a:solidFill>
                                        <a:latin typeface="Cambria Math" panose="02040503050406030204" pitchFamily="18" charset="0"/>
                                        <a:ea typeface="Cambria Math" panose="02040503050406030204" pitchFamily="18" charset="0"/>
                                      </a:rPr>
                                      <m:t>𝑆</m:t>
                                    </m:r>
                                  </m:e>
                                  <m:sub>
                                    <m:r>
                                      <a:rPr lang="en-US" sz="1100" b="0" i="1" smtClean="0">
                                        <a:solidFill>
                                          <a:srgbClr val="FF0000"/>
                                        </a:solidFill>
                                        <a:latin typeface="Cambria Math" panose="02040503050406030204" pitchFamily="18" charset="0"/>
                                        <a:ea typeface="Cambria Math" panose="02040503050406030204" pitchFamily="18" charset="0"/>
                                      </a:rPr>
                                      <m:t>25</m:t>
                                    </m:r>
                                  </m:sub>
                                </m:sSub>
                              </m:oMath>
                            </m:oMathPara>
                          </a14:m>
                          <a:endParaRPr lang="ar-AE"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68304890"/>
                      </a:ext>
                    </a:extLst>
                  </a:tr>
                </a:tbl>
              </a:graphicData>
            </a:graphic>
          </p:graphicFrame>
        </mc:Choice>
        <mc:Fallback xmlns="">
          <p:graphicFrame>
            <p:nvGraphicFramePr>
              <p:cNvPr id="10" name="Table 9">
                <a:extLst>
                  <a:ext uri="{FF2B5EF4-FFF2-40B4-BE49-F238E27FC236}">
                    <a16:creationId xmlns:a16="http://schemas.microsoft.com/office/drawing/2014/main" id="{1C8FD4ED-AFC1-D0E1-2763-7C726DCD658A}"/>
                  </a:ext>
                </a:extLst>
              </p:cNvPr>
              <p:cNvGraphicFramePr>
                <a:graphicFrameLocks noGrp="1"/>
              </p:cNvGraphicFramePr>
              <p:nvPr/>
            </p:nvGraphicFramePr>
            <p:xfrm>
              <a:off x="7523751" y="923951"/>
              <a:ext cx="327578" cy="1336048"/>
            </p:xfrm>
            <a:graphic>
              <a:graphicData uri="http://schemas.openxmlformats.org/drawingml/2006/table">
                <a:tbl>
                  <a:tblPr>
                    <a:noFill/>
                  </a:tblPr>
                  <a:tblGrid>
                    <a:gridCol w="327578">
                      <a:extLst>
                        <a:ext uri="{9D8B030D-6E8A-4147-A177-3AD203B41FA5}">
                          <a16:colId xmlns:a16="http://schemas.microsoft.com/office/drawing/2014/main" val="3380508079"/>
                        </a:ext>
                      </a:extLst>
                    </a:gridCol>
                  </a:tblGrid>
                  <a:tr h="334012">
                    <a:tc>
                      <a:txBody>
                        <a:bodyPr/>
                        <a:lstStyle/>
                        <a:p>
                          <a:endParaRPr lang="en-US"/>
                        </a:p>
                      </a:txBody>
                      <a:tcPr marL="83186" marR="83186" marT="83186" marB="83186">
                        <a:blipFill>
                          <a:blip r:embed="rId5"/>
                          <a:stretch>
                            <a:fillRect l="-1852" t="-1818" r="-5556" b="-303636"/>
                          </a:stretch>
                        </a:blipFill>
                      </a:tcPr>
                    </a:tc>
                    <a:extLst>
                      <a:ext uri="{0D108BD9-81ED-4DB2-BD59-A6C34878D82A}">
                        <a16:rowId xmlns:a16="http://schemas.microsoft.com/office/drawing/2014/main" val="2983160388"/>
                      </a:ext>
                    </a:extLst>
                  </a:tr>
                  <a:tr h="334012">
                    <a:tc>
                      <a:txBody>
                        <a:bodyPr/>
                        <a:lstStyle/>
                        <a:p>
                          <a:endParaRPr lang="en-US"/>
                        </a:p>
                      </a:txBody>
                      <a:tcPr marL="83186" marR="83186" marT="83186" marB="83186">
                        <a:blipFill>
                          <a:blip r:embed="rId5"/>
                          <a:stretch>
                            <a:fillRect l="-1852" t="-101818" r="-5556" b="-203636"/>
                          </a:stretch>
                        </a:blipFill>
                      </a:tcPr>
                    </a:tc>
                    <a:extLst>
                      <a:ext uri="{0D108BD9-81ED-4DB2-BD59-A6C34878D82A}">
                        <a16:rowId xmlns:a16="http://schemas.microsoft.com/office/drawing/2014/main" val="2797115937"/>
                      </a:ext>
                    </a:extLst>
                  </a:tr>
                  <a:tr h="334012">
                    <a:tc>
                      <a:txBody>
                        <a:bodyPr/>
                        <a:lstStyle/>
                        <a:p>
                          <a:pPr marL="0" lvl="0" indent="0" algn="l" rtl="0">
                            <a:spcBef>
                              <a:spcPts val="0"/>
                            </a:spcBef>
                            <a:spcAft>
                              <a:spcPts val="0"/>
                            </a:spcAft>
                            <a:buNone/>
                          </a:pPr>
                          <a:r>
                            <a:rPr lang="en" sz="1100" dirty="0">
                              <a:solidFill>
                                <a:srgbClr val="FF0000"/>
                              </a:solidFill>
                              <a:latin typeface="+mj-lt"/>
                              <a:ea typeface="Cambria Math" panose="02040503050406030204" pitchFamily="18" charset="0"/>
                            </a:rPr>
                            <a:t>…</a:t>
                          </a:r>
                          <a:endParaRPr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141406377"/>
                      </a:ext>
                    </a:extLst>
                  </a:tr>
                  <a:tr h="334012">
                    <a:tc>
                      <a:txBody>
                        <a:bodyPr/>
                        <a:lstStyle/>
                        <a:p>
                          <a:endParaRPr lang="en-US"/>
                        </a:p>
                      </a:txBody>
                      <a:tcPr marL="83186" marR="83186" marT="83186" marB="83186">
                        <a:blipFill>
                          <a:blip r:embed="rId5"/>
                          <a:stretch>
                            <a:fillRect l="-1852" t="-301818" r="-5556" b="-3636"/>
                          </a:stretch>
                        </a:blipFill>
                      </a:tcPr>
                    </a:tc>
                    <a:extLst>
                      <a:ext uri="{0D108BD9-81ED-4DB2-BD59-A6C34878D82A}">
                        <a16:rowId xmlns:a16="http://schemas.microsoft.com/office/drawing/2014/main" val="286830489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B4368545-25EE-1CCF-F957-C620BDF87E40}"/>
                  </a:ext>
                </a:extLst>
              </p:cNvPr>
              <p:cNvGraphicFramePr>
                <a:graphicFrameLocks noGrp="1"/>
              </p:cNvGraphicFramePr>
              <p:nvPr/>
            </p:nvGraphicFramePr>
            <p:xfrm>
              <a:off x="5540565" y="2836143"/>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ar-AE" sz="1100" b="0" i="1" smtClean="0">
                                        <a:solidFill>
                                          <a:srgbClr val="0000FF"/>
                                        </a:solidFill>
                                        <a:latin typeface="Cambria Math" panose="02040503050406030204" pitchFamily="18" charset="0"/>
                                        <a:ea typeface="Cambria Math" panose="02040503050406030204" pitchFamily="18" charset="0"/>
                                      </a:rPr>
                                      <m:t>23</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728383511"/>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ar-AE" sz="1100" b="0" i="1" smtClean="0">
                                        <a:solidFill>
                                          <a:srgbClr val="0000FF"/>
                                        </a:solidFill>
                                        <a:latin typeface="Cambria Math" panose="02040503050406030204" pitchFamily="18" charset="0"/>
                                        <a:ea typeface="Cambria Math" panose="02040503050406030204" pitchFamily="18" charset="0"/>
                                      </a:rPr>
                                      <m:t>4</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598739573"/>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solidFill>
                                      <a:srgbClr val="0000FF"/>
                                    </a:solidFill>
                                    <a:latin typeface="Cambria Math" panose="02040503050406030204" pitchFamily="18" charset="0"/>
                                    <a:ea typeface="Cambria Math" panose="02040503050406030204" pitchFamily="18" charset="0"/>
                                  </a:rPr>
                                  <m:t>…</m:t>
                                </m:r>
                              </m:oMath>
                            </m:oMathPara>
                          </a14:m>
                          <a:endParaRPr lang="en-US"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3033364719"/>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ar-AE" sz="1100" b="0" i="1" smtClean="0">
                                        <a:solidFill>
                                          <a:srgbClr val="0000FF"/>
                                        </a:solidFill>
                                        <a:latin typeface="Cambria Math" panose="02040503050406030204" pitchFamily="18" charset="0"/>
                                        <a:ea typeface="Cambria Math" panose="02040503050406030204" pitchFamily="18" charset="0"/>
                                      </a:rPr>
                                      <m:t>7</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53584426"/>
                      </a:ext>
                    </a:extLst>
                  </a:tr>
                </a:tbl>
              </a:graphicData>
            </a:graphic>
          </p:graphicFrame>
        </mc:Choice>
        <mc:Fallback xmlns="">
          <p:graphicFrame>
            <p:nvGraphicFramePr>
              <p:cNvPr id="12" name="Table 11">
                <a:extLst>
                  <a:ext uri="{FF2B5EF4-FFF2-40B4-BE49-F238E27FC236}">
                    <a16:creationId xmlns:a16="http://schemas.microsoft.com/office/drawing/2014/main" id="{B4368545-25EE-1CCF-F957-C620BDF87E40}"/>
                  </a:ext>
                </a:extLst>
              </p:cNvPr>
              <p:cNvGraphicFramePr>
                <a:graphicFrameLocks noGrp="1"/>
              </p:cNvGraphicFramePr>
              <p:nvPr/>
            </p:nvGraphicFramePr>
            <p:xfrm>
              <a:off x="5540565" y="2836143"/>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4012">
                    <a:tc>
                      <a:txBody>
                        <a:bodyPr/>
                        <a:lstStyle/>
                        <a:p>
                          <a:endParaRPr lang="en-US"/>
                        </a:p>
                      </a:txBody>
                      <a:tcPr marL="83186" marR="83186" marT="83186" marB="83186">
                        <a:blipFill>
                          <a:blip r:embed="rId6"/>
                          <a:stretch>
                            <a:fillRect l="-1818" t="-1818" r="-3636" b="-303636"/>
                          </a:stretch>
                        </a:blipFill>
                      </a:tcPr>
                    </a:tc>
                    <a:extLst>
                      <a:ext uri="{0D108BD9-81ED-4DB2-BD59-A6C34878D82A}">
                        <a16:rowId xmlns:a16="http://schemas.microsoft.com/office/drawing/2014/main" val="728383511"/>
                      </a:ext>
                    </a:extLst>
                  </a:tr>
                  <a:tr h="334012">
                    <a:tc>
                      <a:txBody>
                        <a:bodyPr/>
                        <a:lstStyle/>
                        <a:p>
                          <a:endParaRPr lang="en-US"/>
                        </a:p>
                      </a:txBody>
                      <a:tcPr marL="83186" marR="83186" marT="83186" marB="83186">
                        <a:blipFill>
                          <a:blip r:embed="rId6"/>
                          <a:stretch>
                            <a:fillRect l="-1818" t="-101818" r="-3636" b="-203636"/>
                          </a:stretch>
                        </a:blipFill>
                      </a:tcPr>
                    </a:tc>
                    <a:extLst>
                      <a:ext uri="{0D108BD9-81ED-4DB2-BD59-A6C34878D82A}">
                        <a16:rowId xmlns:a16="http://schemas.microsoft.com/office/drawing/2014/main" val="598739573"/>
                      </a:ext>
                    </a:extLst>
                  </a:tr>
                  <a:tr h="334012">
                    <a:tc>
                      <a:txBody>
                        <a:bodyPr/>
                        <a:lstStyle/>
                        <a:p>
                          <a:endParaRPr lang="en-US"/>
                        </a:p>
                      </a:txBody>
                      <a:tcPr marL="83186" marR="83186" marT="83186" marB="83186">
                        <a:blipFill>
                          <a:blip r:embed="rId6"/>
                          <a:stretch>
                            <a:fillRect l="-1818" t="-201818" r="-3636" b="-103636"/>
                          </a:stretch>
                        </a:blipFill>
                      </a:tcPr>
                    </a:tc>
                    <a:extLst>
                      <a:ext uri="{0D108BD9-81ED-4DB2-BD59-A6C34878D82A}">
                        <a16:rowId xmlns:a16="http://schemas.microsoft.com/office/drawing/2014/main" val="3033364719"/>
                      </a:ext>
                    </a:extLst>
                  </a:tr>
                  <a:tr h="334012">
                    <a:tc>
                      <a:txBody>
                        <a:bodyPr/>
                        <a:lstStyle/>
                        <a:p>
                          <a:endParaRPr lang="en-US"/>
                        </a:p>
                      </a:txBody>
                      <a:tcPr marL="83186" marR="83186" marT="83186" marB="83186">
                        <a:blipFill>
                          <a:blip r:embed="rId6"/>
                          <a:stretch>
                            <a:fillRect l="-1818" t="-301818" r="-3636" b="-3636"/>
                          </a:stretch>
                        </a:blipFill>
                      </a:tcPr>
                    </a:tc>
                    <a:extLst>
                      <a:ext uri="{0D108BD9-81ED-4DB2-BD59-A6C34878D82A}">
                        <a16:rowId xmlns:a16="http://schemas.microsoft.com/office/drawing/2014/main" val="285358442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C0F2F204-6548-CB66-E4C2-416C77FA08FB}"/>
                  </a:ext>
                </a:extLst>
              </p:cNvPr>
              <p:cNvGraphicFramePr>
                <a:graphicFrameLocks noGrp="1"/>
              </p:cNvGraphicFramePr>
              <p:nvPr/>
            </p:nvGraphicFramePr>
            <p:xfrm>
              <a:off x="6664341" y="2830944"/>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19</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728383511"/>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21</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598739573"/>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solidFill>
                                      <a:srgbClr val="006400"/>
                                    </a:solidFill>
                                    <a:latin typeface="Cambria Math" panose="02040503050406030204" pitchFamily="18" charset="0"/>
                                    <a:ea typeface="Cambria Math" panose="02040503050406030204" pitchFamily="18" charset="0"/>
                                  </a:rPr>
                                  <m:t>…</m:t>
                                </m:r>
                              </m:oMath>
                            </m:oMathPara>
                          </a14:m>
                          <a:endParaRPr lang="en-US"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3033364719"/>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5</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53584426"/>
                      </a:ext>
                    </a:extLst>
                  </a:tr>
                </a:tbl>
              </a:graphicData>
            </a:graphic>
          </p:graphicFrame>
        </mc:Choice>
        <mc:Fallback xmlns="">
          <p:graphicFrame>
            <p:nvGraphicFramePr>
              <p:cNvPr id="13" name="Table 12">
                <a:extLst>
                  <a:ext uri="{FF2B5EF4-FFF2-40B4-BE49-F238E27FC236}">
                    <a16:creationId xmlns:a16="http://schemas.microsoft.com/office/drawing/2014/main" id="{C0F2F204-6548-CB66-E4C2-416C77FA08FB}"/>
                  </a:ext>
                </a:extLst>
              </p:cNvPr>
              <p:cNvGraphicFramePr>
                <a:graphicFrameLocks noGrp="1"/>
              </p:cNvGraphicFramePr>
              <p:nvPr/>
            </p:nvGraphicFramePr>
            <p:xfrm>
              <a:off x="6664341" y="2830944"/>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4012">
                    <a:tc>
                      <a:txBody>
                        <a:bodyPr/>
                        <a:lstStyle/>
                        <a:p>
                          <a:endParaRPr lang="en-US"/>
                        </a:p>
                      </a:txBody>
                      <a:tcPr marL="83186" marR="83186" marT="83186" marB="83186">
                        <a:blipFill>
                          <a:blip r:embed="rId7"/>
                          <a:stretch>
                            <a:fillRect l="-1852" t="-1818" r="-5556" b="-303636"/>
                          </a:stretch>
                        </a:blipFill>
                      </a:tcPr>
                    </a:tc>
                    <a:extLst>
                      <a:ext uri="{0D108BD9-81ED-4DB2-BD59-A6C34878D82A}">
                        <a16:rowId xmlns:a16="http://schemas.microsoft.com/office/drawing/2014/main" val="728383511"/>
                      </a:ext>
                    </a:extLst>
                  </a:tr>
                  <a:tr h="334012">
                    <a:tc>
                      <a:txBody>
                        <a:bodyPr/>
                        <a:lstStyle/>
                        <a:p>
                          <a:endParaRPr lang="en-US"/>
                        </a:p>
                      </a:txBody>
                      <a:tcPr marL="83186" marR="83186" marT="83186" marB="83186">
                        <a:blipFill>
                          <a:blip r:embed="rId7"/>
                          <a:stretch>
                            <a:fillRect l="-1852" t="-101818" r="-5556" b="-203636"/>
                          </a:stretch>
                        </a:blipFill>
                      </a:tcPr>
                    </a:tc>
                    <a:extLst>
                      <a:ext uri="{0D108BD9-81ED-4DB2-BD59-A6C34878D82A}">
                        <a16:rowId xmlns:a16="http://schemas.microsoft.com/office/drawing/2014/main" val="598739573"/>
                      </a:ext>
                    </a:extLst>
                  </a:tr>
                  <a:tr h="334012">
                    <a:tc>
                      <a:txBody>
                        <a:bodyPr/>
                        <a:lstStyle/>
                        <a:p>
                          <a:endParaRPr lang="en-US"/>
                        </a:p>
                      </a:txBody>
                      <a:tcPr marL="83186" marR="83186" marT="83186" marB="83186">
                        <a:blipFill>
                          <a:blip r:embed="rId7"/>
                          <a:stretch>
                            <a:fillRect l="-1852" t="-201818" r="-5556" b="-103636"/>
                          </a:stretch>
                        </a:blipFill>
                      </a:tcPr>
                    </a:tc>
                    <a:extLst>
                      <a:ext uri="{0D108BD9-81ED-4DB2-BD59-A6C34878D82A}">
                        <a16:rowId xmlns:a16="http://schemas.microsoft.com/office/drawing/2014/main" val="3033364719"/>
                      </a:ext>
                    </a:extLst>
                  </a:tr>
                  <a:tr h="334012">
                    <a:tc>
                      <a:txBody>
                        <a:bodyPr/>
                        <a:lstStyle/>
                        <a:p>
                          <a:endParaRPr lang="en-US"/>
                        </a:p>
                      </a:txBody>
                      <a:tcPr marL="83186" marR="83186" marT="83186" marB="83186">
                        <a:blipFill>
                          <a:blip r:embed="rId7"/>
                          <a:stretch>
                            <a:fillRect l="-1852" t="-301818" r="-5556" b="-3636"/>
                          </a:stretch>
                        </a:blipFill>
                      </a:tcPr>
                    </a:tc>
                    <a:extLst>
                      <a:ext uri="{0D108BD9-81ED-4DB2-BD59-A6C34878D82A}">
                        <a16:rowId xmlns:a16="http://schemas.microsoft.com/office/drawing/2014/main" val="2853584426"/>
                      </a:ext>
                    </a:extLst>
                  </a:tr>
                </a:tbl>
              </a:graphicData>
            </a:graphic>
          </p:graphicFrame>
        </mc:Fallback>
      </mc:AlternateContent>
      <p:pic>
        <p:nvPicPr>
          <p:cNvPr id="14" name="Picture 13">
            <a:extLst>
              <a:ext uri="{FF2B5EF4-FFF2-40B4-BE49-F238E27FC236}">
                <a16:creationId xmlns:a16="http://schemas.microsoft.com/office/drawing/2014/main" id="{67EB0B9F-08E1-4C02-D262-0B92BC42BA34}"/>
              </a:ext>
            </a:extLst>
          </p:cNvPr>
          <p:cNvPicPr>
            <a:picLocks noChangeAspect="1"/>
          </p:cNvPicPr>
          <p:nvPr/>
        </p:nvPicPr>
        <p:blipFill>
          <a:blip r:embed="rId8"/>
          <a:srcRect/>
          <a:stretch/>
        </p:blipFill>
        <p:spPr>
          <a:xfrm>
            <a:off x="6319802" y="4655396"/>
            <a:ext cx="1017806" cy="1017806"/>
          </a:xfrm>
          <a:prstGeom prst="rect">
            <a:avLst/>
          </a:prstGeom>
        </p:spPr>
      </p:pic>
      <p:pic>
        <p:nvPicPr>
          <p:cNvPr id="15" name="Picture 14">
            <a:extLst>
              <a:ext uri="{FF2B5EF4-FFF2-40B4-BE49-F238E27FC236}">
                <a16:creationId xmlns:a16="http://schemas.microsoft.com/office/drawing/2014/main" id="{0DD28AA8-97FB-3D67-9796-E27DC7C9D668}"/>
              </a:ext>
            </a:extLst>
          </p:cNvPr>
          <p:cNvPicPr>
            <a:picLocks noChangeAspect="1"/>
          </p:cNvPicPr>
          <p:nvPr/>
        </p:nvPicPr>
        <p:blipFill>
          <a:blip r:embed="rId9"/>
          <a:srcRect/>
          <a:stretch/>
        </p:blipFill>
        <p:spPr>
          <a:xfrm>
            <a:off x="5193031" y="4655396"/>
            <a:ext cx="1017806" cy="1017806"/>
          </a:xfrm>
          <a:prstGeom prst="rect">
            <a:avLst/>
          </a:prstGeom>
        </p:spPr>
      </p:pic>
      <p:sp>
        <p:nvSpPr>
          <p:cNvPr id="16" name="Google Shape;73;p14">
            <a:extLst>
              <a:ext uri="{FF2B5EF4-FFF2-40B4-BE49-F238E27FC236}">
                <a16:creationId xmlns:a16="http://schemas.microsoft.com/office/drawing/2014/main" id="{1E2FA4C8-09C3-012F-E490-05D68C15F679}"/>
              </a:ext>
            </a:extLst>
          </p:cNvPr>
          <p:cNvSpPr txBox="1"/>
          <p:nvPr/>
        </p:nvSpPr>
        <p:spPr>
          <a:xfrm>
            <a:off x="5474262" y="4308505"/>
            <a:ext cx="583893" cy="322013"/>
          </a:xfrm>
          <a:prstGeom prst="rect">
            <a:avLst/>
          </a:prstGeom>
          <a:noFill/>
          <a:ln>
            <a:noFill/>
          </a:ln>
        </p:spPr>
        <p:txBody>
          <a:bodyPr spcFirstLastPara="1" wrap="square" lIns="83186" tIns="83186" rIns="83186" bIns="83186" anchor="t" anchorCtr="0">
            <a:spAutoFit/>
          </a:bodyPr>
          <a:lstStyle/>
          <a:p>
            <a:r>
              <a:rPr lang="en-US" sz="1001" i="1" dirty="0">
                <a:latin typeface="+mn-lt"/>
              </a:rPr>
              <a:t>f</a:t>
            </a:r>
            <a:r>
              <a:rPr lang="en" sz="1001" i="1" dirty="0">
                <a:latin typeface="+mn-lt"/>
              </a:rPr>
              <a:t>it</a:t>
            </a:r>
            <a:endParaRPr sz="1001" i="1" dirty="0">
              <a:latin typeface="+mn-lt"/>
            </a:endParaRPr>
          </a:p>
        </p:txBody>
      </p:sp>
      <p:sp>
        <p:nvSpPr>
          <p:cNvPr id="17" name="Google Shape;77;p14">
            <a:extLst>
              <a:ext uri="{FF2B5EF4-FFF2-40B4-BE49-F238E27FC236}">
                <a16:creationId xmlns:a16="http://schemas.microsoft.com/office/drawing/2014/main" id="{6F1D81B9-DD1C-0060-8428-FFAF46DD2BC7}"/>
              </a:ext>
            </a:extLst>
          </p:cNvPr>
          <p:cNvSpPr txBox="1"/>
          <p:nvPr/>
        </p:nvSpPr>
        <p:spPr>
          <a:xfrm>
            <a:off x="6375439" y="4301963"/>
            <a:ext cx="962471" cy="322013"/>
          </a:xfrm>
          <a:prstGeom prst="rect">
            <a:avLst/>
          </a:prstGeom>
          <a:noFill/>
          <a:ln>
            <a:noFill/>
          </a:ln>
        </p:spPr>
        <p:txBody>
          <a:bodyPr spcFirstLastPara="1" wrap="square" lIns="83186" tIns="83186" rIns="83186" bIns="83186" anchor="t" anchorCtr="0">
            <a:spAutoFit/>
          </a:bodyPr>
          <a:lstStyle/>
          <a:p>
            <a:r>
              <a:rPr lang="en" sz="1001" i="1" dirty="0">
                <a:latin typeface="+mn-lt"/>
              </a:rPr>
              <a:t>define</a:t>
            </a:r>
            <a:endParaRPr sz="1001" i="1" dirty="0">
              <a:latin typeface="+mn-lt"/>
            </a:endParaRPr>
          </a:p>
        </p:txBody>
      </p:sp>
      <p:cxnSp>
        <p:nvCxnSpPr>
          <p:cNvPr id="18" name="Google Shape;74;p14">
            <a:extLst>
              <a:ext uri="{FF2B5EF4-FFF2-40B4-BE49-F238E27FC236}">
                <a16:creationId xmlns:a16="http://schemas.microsoft.com/office/drawing/2014/main" id="{489BA2D6-FEED-53B8-82F7-BB6091E28C81}"/>
              </a:ext>
            </a:extLst>
          </p:cNvPr>
          <p:cNvCxnSpPr>
            <a:cxnSpLocks/>
            <a:stCxn id="12" idx="2"/>
            <a:endCxn id="15" idx="0"/>
          </p:cNvCxnSpPr>
          <p:nvPr/>
        </p:nvCxnSpPr>
        <p:spPr>
          <a:xfrm flipH="1">
            <a:off x="5701934" y="4172191"/>
            <a:ext cx="2420" cy="483205"/>
          </a:xfrm>
          <a:prstGeom prst="straightConnector1">
            <a:avLst/>
          </a:prstGeom>
          <a:noFill/>
          <a:ln w="12700" cap="flat" cmpd="sng">
            <a:solidFill>
              <a:srgbClr val="000000"/>
            </a:solidFill>
            <a:prstDash val="dash"/>
            <a:round/>
            <a:headEnd type="none" w="med" len="med"/>
            <a:tailEnd type="triangle" w="med" len="med"/>
          </a:ln>
        </p:spPr>
      </p:cxnSp>
      <p:cxnSp>
        <p:nvCxnSpPr>
          <p:cNvPr id="19" name="Google Shape;74;p14">
            <a:extLst>
              <a:ext uri="{FF2B5EF4-FFF2-40B4-BE49-F238E27FC236}">
                <a16:creationId xmlns:a16="http://schemas.microsoft.com/office/drawing/2014/main" id="{2BF94E7E-37B8-B5B7-518B-8BCF1964BA26}"/>
              </a:ext>
            </a:extLst>
          </p:cNvPr>
          <p:cNvCxnSpPr>
            <a:cxnSpLocks/>
            <a:stCxn id="13" idx="2"/>
            <a:endCxn id="14" idx="0"/>
          </p:cNvCxnSpPr>
          <p:nvPr/>
        </p:nvCxnSpPr>
        <p:spPr>
          <a:xfrm>
            <a:off x="6828130" y="4166992"/>
            <a:ext cx="575" cy="488404"/>
          </a:xfrm>
          <a:prstGeom prst="straightConnector1">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sp>
            <p:nvSpPr>
              <p:cNvPr id="20" name="Google Shape;62;p14">
                <a:extLst>
                  <a:ext uri="{FF2B5EF4-FFF2-40B4-BE49-F238E27FC236}">
                    <a16:creationId xmlns:a16="http://schemas.microsoft.com/office/drawing/2014/main" id="{010C1BFB-3371-86E1-66B9-CF503B15337B}"/>
                  </a:ext>
                </a:extLst>
              </p:cNvPr>
              <p:cNvSpPr txBox="1"/>
              <p:nvPr/>
            </p:nvSpPr>
            <p:spPr>
              <a:xfrm>
                <a:off x="5264778" y="5572978"/>
                <a:ext cx="893768" cy="434095"/>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1729" i="1">
                          <a:latin typeface="Cambria Math" panose="02040503050406030204" pitchFamily="18" charset="0"/>
                        </a:rPr>
                        <m:t>⋮</m:t>
                      </m:r>
                    </m:oMath>
                  </m:oMathPara>
                </a14:m>
                <a:endParaRPr sz="1729" dirty="0">
                  <a:latin typeface="+mj-lt"/>
                </a:endParaRPr>
              </a:p>
            </p:txBody>
          </p:sp>
        </mc:Choice>
        <mc:Fallback xmlns="">
          <p:sp>
            <p:nvSpPr>
              <p:cNvPr id="20" name="Google Shape;62;p14">
                <a:extLst>
                  <a:ext uri="{FF2B5EF4-FFF2-40B4-BE49-F238E27FC236}">
                    <a16:creationId xmlns:a16="http://schemas.microsoft.com/office/drawing/2014/main" id="{010C1BFB-3371-86E1-66B9-CF503B15337B}"/>
                  </a:ext>
                </a:extLst>
              </p:cNvPr>
              <p:cNvSpPr txBox="1">
                <a:spLocks noRot="1" noChangeAspect="1" noMove="1" noResize="1" noEditPoints="1" noAdjustHandles="1" noChangeArrowheads="1" noChangeShapeType="1" noTextEdit="1"/>
              </p:cNvSpPr>
              <p:nvPr/>
            </p:nvSpPr>
            <p:spPr>
              <a:xfrm>
                <a:off x="5264778" y="5572978"/>
                <a:ext cx="893768" cy="434095"/>
              </a:xfrm>
              <a:prstGeom prst="rect">
                <a:avLst/>
              </a:prstGeom>
              <a:blipFill>
                <a:blip r:embed="rId10"/>
                <a:stretch>
                  <a:fillRect/>
                </a:stretch>
              </a:blipFill>
              <a:ln>
                <a:noFill/>
              </a:ln>
            </p:spPr>
            <p:txBody>
              <a:bodyPr/>
              <a:lstStyle/>
              <a:p>
                <a:r>
                  <a:rPr lang="en-US">
                    <a:noFill/>
                  </a:rPr>
                  <a:t> </a:t>
                </a:r>
              </a:p>
            </p:txBody>
          </p:sp>
        </mc:Fallback>
      </mc:AlternateContent>
      <p:sp>
        <p:nvSpPr>
          <p:cNvPr id="21" name="Google Shape;77;p14">
            <a:extLst>
              <a:ext uri="{FF2B5EF4-FFF2-40B4-BE49-F238E27FC236}">
                <a16:creationId xmlns:a16="http://schemas.microsoft.com/office/drawing/2014/main" id="{E39B0E90-20A8-E147-819F-2A2368982C21}"/>
              </a:ext>
            </a:extLst>
          </p:cNvPr>
          <p:cNvSpPr txBox="1"/>
          <p:nvPr/>
        </p:nvSpPr>
        <p:spPr>
          <a:xfrm>
            <a:off x="6638669" y="2274808"/>
            <a:ext cx="962471" cy="322013"/>
          </a:xfrm>
          <a:prstGeom prst="rect">
            <a:avLst/>
          </a:prstGeom>
          <a:noFill/>
          <a:ln>
            <a:noFill/>
          </a:ln>
        </p:spPr>
        <p:txBody>
          <a:bodyPr spcFirstLastPara="1" wrap="square" lIns="83186" tIns="83186" rIns="83186" bIns="83186" anchor="t" anchorCtr="0">
            <a:spAutoFit/>
          </a:bodyPr>
          <a:lstStyle/>
          <a:p>
            <a:r>
              <a:rPr lang="en-US" sz="1001" i="1" dirty="0">
                <a:latin typeface="+mn-lt"/>
              </a:rPr>
              <a:t>S</a:t>
            </a:r>
            <a:r>
              <a:rPr lang="en" sz="1001" i="1" dirty="0">
                <a:latin typeface="+mn-lt"/>
              </a:rPr>
              <a:t>plit 1</a:t>
            </a:r>
            <a:endParaRPr sz="1001" i="1" dirty="0">
              <a:latin typeface="+mn-lt"/>
            </a:endParaRPr>
          </a:p>
        </p:txBody>
      </p:sp>
      <p:pic>
        <p:nvPicPr>
          <p:cNvPr id="22" name="Picture 21">
            <a:extLst>
              <a:ext uri="{FF2B5EF4-FFF2-40B4-BE49-F238E27FC236}">
                <a16:creationId xmlns:a16="http://schemas.microsoft.com/office/drawing/2014/main" id="{A69B42DD-5611-0AFB-4411-153BAA06FB68}"/>
              </a:ext>
            </a:extLst>
          </p:cNvPr>
          <p:cNvPicPr>
            <a:picLocks noChangeAspect="1"/>
          </p:cNvPicPr>
          <p:nvPr/>
        </p:nvPicPr>
        <p:blipFill>
          <a:blip r:embed="rId11"/>
          <a:srcRect/>
          <a:stretch/>
        </p:blipFill>
        <p:spPr>
          <a:xfrm>
            <a:off x="5193031" y="5864908"/>
            <a:ext cx="1017806" cy="1017806"/>
          </a:xfrm>
          <a:prstGeom prst="rect">
            <a:avLst/>
          </a:prstGeom>
        </p:spPr>
      </p:pic>
      <p:cxnSp>
        <p:nvCxnSpPr>
          <p:cNvPr id="23" name="Straight Arrow Connector 22">
            <a:extLst>
              <a:ext uri="{FF2B5EF4-FFF2-40B4-BE49-F238E27FC236}">
                <a16:creationId xmlns:a16="http://schemas.microsoft.com/office/drawing/2014/main" id="{EE57E1B2-6F6E-3906-961A-29EAA8BEEBE9}"/>
              </a:ext>
            </a:extLst>
          </p:cNvPr>
          <p:cNvCxnSpPr>
            <a:cxnSpLocks/>
            <a:stCxn id="10" idx="2"/>
            <a:endCxn id="25" idx="0"/>
          </p:cNvCxnSpPr>
          <p:nvPr/>
        </p:nvCxnSpPr>
        <p:spPr>
          <a:xfrm>
            <a:off x="7687540" y="2259999"/>
            <a:ext cx="582" cy="91114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Google Shape;77;p14">
            <a:extLst>
              <a:ext uri="{FF2B5EF4-FFF2-40B4-BE49-F238E27FC236}">
                <a16:creationId xmlns:a16="http://schemas.microsoft.com/office/drawing/2014/main" id="{E9B3ADD1-A3D4-DA45-1307-E3C7C1A7866E}"/>
              </a:ext>
            </a:extLst>
          </p:cNvPr>
          <p:cNvSpPr txBox="1"/>
          <p:nvPr/>
        </p:nvSpPr>
        <p:spPr>
          <a:xfrm>
            <a:off x="7241580" y="2740079"/>
            <a:ext cx="962471" cy="322013"/>
          </a:xfrm>
          <a:prstGeom prst="rect">
            <a:avLst/>
          </a:prstGeom>
          <a:noFill/>
          <a:ln>
            <a:noFill/>
          </a:ln>
        </p:spPr>
        <p:txBody>
          <a:bodyPr spcFirstLastPara="1" wrap="square" lIns="83186" tIns="83186" rIns="83186" bIns="83186" anchor="t" anchorCtr="0">
            <a:spAutoFit/>
          </a:bodyPr>
          <a:lstStyle/>
          <a:p>
            <a:r>
              <a:rPr lang="en-US" sz="1001" i="1" dirty="0">
                <a:latin typeface="+mn-lt"/>
              </a:rPr>
              <a:t>S</a:t>
            </a:r>
            <a:r>
              <a:rPr lang="en" sz="1001" i="1" dirty="0">
                <a:latin typeface="+mn-lt"/>
              </a:rPr>
              <a:t>plit i</a:t>
            </a:r>
            <a:endParaRPr sz="1001" i="1" dirty="0">
              <a:latin typeface="+mn-lt"/>
            </a:endParaRPr>
          </a:p>
        </p:txBody>
      </p:sp>
      <mc:AlternateContent xmlns:mc="http://schemas.openxmlformats.org/markup-compatibility/2006" xmlns:a14="http://schemas.microsoft.com/office/drawing/2010/main">
        <mc:Choice Requires="a14">
          <p:sp>
            <p:nvSpPr>
              <p:cNvPr id="25" name="Google Shape;62;p14">
                <a:extLst>
                  <a:ext uri="{FF2B5EF4-FFF2-40B4-BE49-F238E27FC236}">
                    <a16:creationId xmlns:a16="http://schemas.microsoft.com/office/drawing/2014/main" id="{DC0C9797-61A6-1161-B01C-7252FB7E7403}"/>
                  </a:ext>
                </a:extLst>
              </p:cNvPr>
              <p:cNvSpPr txBox="1"/>
              <p:nvPr/>
            </p:nvSpPr>
            <p:spPr>
              <a:xfrm>
                <a:off x="7241238" y="3171139"/>
                <a:ext cx="893768" cy="476094"/>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2002" i="1">
                          <a:latin typeface="Cambria Math" panose="02040503050406030204" pitchFamily="18" charset="0"/>
                        </a:rPr>
                        <m:t>⋮</m:t>
                      </m:r>
                    </m:oMath>
                  </m:oMathPara>
                </a14:m>
                <a:endParaRPr lang="en-US" sz="2002" dirty="0"/>
              </a:p>
            </p:txBody>
          </p:sp>
        </mc:Choice>
        <mc:Fallback xmlns="">
          <p:sp>
            <p:nvSpPr>
              <p:cNvPr id="25" name="Google Shape;62;p14">
                <a:extLst>
                  <a:ext uri="{FF2B5EF4-FFF2-40B4-BE49-F238E27FC236}">
                    <a16:creationId xmlns:a16="http://schemas.microsoft.com/office/drawing/2014/main" id="{DC0C9797-61A6-1161-B01C-7252FB7E7403}"/>
                  </a:ext>
                </a:extLst>
              </p:cNvPr>
              <p:cNvSpPr txBox="1">
                <a:spLocks noRot="1" noChangeAspect="1" noMove="1" noResize="1" noEditPoints="1" noAdjustHandles="1" noChangeArrowheads="1" noChangeShapeType="1" noTextEdit="1"/>
              </p:cNvSpPr>
              <p:nvPr/>
            </p:nvSpPr>
            <p:spPr>
              <a:xfrm>
                <a:off x="7241238" y="3171139"/>
                <a:ext cx="893768" cy="476094"/>
              </a:xfrm>
              <a:prstGeom prst="rect">
                <a:avLst/>
              </a:prstGeom>
              <a:blipFill>
                <a:blip r:embed="rId12"/>
                <a:stretch>
                  <a:fillRect/>
                </a:stretch>
              </a:blipFill>
              <a:ln>
                <a:noFill/>
              </a:ln>
            </p:spPr>
            <p:txBody>
              <a:bodyPr/>
              <a:lstStyle/>
              <a:p>
                <a:r>
                  <a:rPr lang="en-US">
                    <a:noFill/>
                  </a:rPr>
                  <a:t> </a:t>
                </a:r>
              </a:p>
            </p:txBody>
          </p:sp>
        </mc:Fallback>
      </mc:AlternateContent>
      <p:sp>
        <p:nvSpPr>
          <p:cNvPr id="26" name="Google Shape;77;p14">
            <a:extLst>
              <a:ext uri="{FF2B5EF4-FFF2-40B4-BE49-F238E27FC236}">
                <a16:creationId xmlns:a16="http://schemas.microsoft.com/office/drawing/2014/main" id="{53775AC1-DE2B-37A1-2CC7-1F419FBF8BDD}"/>
              </a:ext>
            </a:extLst>
          </p:cNvPr>
          <p:cNvSpPr txBox="1"/>
          <p:nvPr/>
        </p:nvSpPr>
        <p:spPr>
          <a:xfrm>
            <a:off x="8071324" y="2272580"/>
            <a:ext cx="962471" cy="322013"/>
          </a:xfrm>
          <a:prstGeom prst="rect">
            <a:avLst/>
          </a:prstGeom>
          <a:noFill/>
          <a:ln>
            <a:noFill/>
          </a:ln>
        </p:spPr>
        <p:txBody>
          <a:bodyPr spcFirstLastPara="1" wrap="square" lIns="83186" tIns="83186" rIns="83186" bIns="83186" anchor="t" anchorCtr="0">
            <a:spAutoFit/>
          </a:bodyPr>
          <a:lstStyle/>
          <a:p>
            <a:r>
              <a:rPr lang="en-US" sz="1001" i="1" dirty="0">
                <a:latin typeface="+mn-lt"/>
              </a:rPr>
              <a:t>S</a:t>
            </a:r>
            <a:r>
              <a:rPr lang="en" sz="1001" i="1" dirty="0">
                <a:latin typeface="+mn-lt"/>
              </a:rPr>
              <a:t>plit n</a:t>
            </a:r>
            <a:endParaRPr sz="1001" i="1" dirty="0">
              <a:latin typeface="+mn-lt"/>
            </a:endParaRPr>
          </a:p>
        </p:txBody>
      </p:sp>
      <p:cxnSp>
        <p:nvCxnSpPr>
          <p:cNvPr id="27" name="Google Shape;70;p14">
            <a:extLst>
              <a:ext uri="{FF2B5EF4-FFF2-40B4-BE49-F238E27FC236}">
                <a16:creationId xmlns:a16="http://schemas.microsoft.com/office/drawing/2014/main" id="{CF509CB8-E86D-20F7-0192-00B3BF823230}"/>
              </a:ext>
            </a:extLst>
          </p:cNvPr>
          <p:cNvCxnSpPr>
            <a:cxnSpLocks/>
            <a:stCxn id="10" idx="2"/>
            <a:endCxn id="4" idx="0"/>
          </p:cNvCxnSpPr>
          <p:nvPr/>
        </p:nvCxnSpPr>
        <p:spPr>
          <a:xfrm rot="5400000">
            <a:off x="6629886" y="1713829"/>
            <a:ext cx="511485" cy="1603825"/>
          </a:xfrm>
          <a:prstGeom prst="curvedConnector3">
            <a:avLst>
              <a:gd name="adj1" fmla="val 50000"/>
            </a:avLst>
          </a:prstGeom>
          <a:noFill/>
          <a:ln w="12700" cap="flat" cmpd="sng">
            <a:solidFill>
              <a:srgbClr val="000000"/>
            </a:solidFill>
            <a:prstDash val="dash"/>
            <a:round/>
            <a:headEnd type="none" w="med" len="med"/>
            <a:tailEnd type="triangle" w="med" len="med"/>
          </a:ln>
        </p:spPr>
      </p:cxnSp>
      <p:pic>
        <p:nvPicPr>
          <p:cNvPr id="28" name="Picture 27">
            <a:extLst>
              <a:ext uri="{FF2B5EF4-FFF2-40B4-BE49-F238E27FC236}">
                <a16:creationId xmlns:a16="http://schemas.microsoft.com/office/drawing/2014/main" id="{26781F2F-7D40-3ABB-DE0C-5E3C289BAFE8}"/>
              </a:ext>
            </a:extLst>
          </p:cNvPr>
          <p:cNvPicPr>
            <a:picLocks noChangeAspect="1"/>
          </p:cNvPicPr>
          <p:nvPr/>
        </p:nvPicPr>
        <p:blipFill>
          <a:blip r:embed="rId13"/>
          <a:srcRect/>
          <a:stretch/>
        </p:blipFill>
        <p:spPr>
          <a:xfrm>
            <a:off x="8551957" y="1079891"/>
            <a:ext cx="1017806" cy="1017806"/>
          </a:xfrm>
          <a:prstGeom prst="rect">
            <a:avLst/>
          </a:prstGeom>
        </p:spPr>
      </p:pic>
      <mc:AlternateContent xmlns:mc="http://schemas.openxmlformats.org/markup-compatibility/2006" xmlns:a14="http://schemas.microsoft.com/office/drawing/2010/main">
        <mc:Choice Requires="a14">
          <p:sp>
            <p:nvSpPr>
              <p:cNvPr id="29" name="Google Shape;62;p14">
                <a:extLst>
                  <a:ext uri="{FF2B5EF4-FFF2-40B4-BE49-F238E27FC236}">
                    <a16:creationId xmlns:a16="http://schemas.microsoft.com/office/drawing/2014/main" id="{6A6625A6-642D-A88A-D342-E18146048864}"/>
                  </a:ext>
                </a:extLst>
              </p:cNvPr>
              <p:cNvSpPr txBox="1"/>
              <p:nvPr/>
            </p:nvSpPr>
            <p:spPr>
              <a:xfrm>
                <a:off x="9266100" y="1403312"/>
                <a:ext cx="893768" cy="434095"/>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1729" i="1">
                          <a:latin typeface="Cambria Math" panose="02040503050406030204" pitchFamily="18" charset="0"/>
                        </a:rPr>
                        <m:t>…</m:t>
                      </m:r>
                    </m:oMath>
                  </m:oMathPara>
                </a14:m>
                <a:endParaRPr sz="1729" dirty="0">
                  <a:latin typeface="+mn-lt"/>
                </a:endParaRPr>
              </a:p>
            </p:txBody>
          </p:sp>
        </mc:Choice>
        <mc:Fallback xmlns="">
          <p:sp>
            <p:nvSpPr>
              <p:cNvPr id="29" name="Google Shape;62;p14">
                <a:extLst>
                  <a:ext uri="{FF2B5EF4-FFF2-40B4-BE49-F238E27FC236}">
                    <a16:creationId xmlns:a16="http://schemas.microsoft.com/office/drawing/2014/main" id="{6A6625A6-642D-A88A-D342-E18146048864}"/>
                  </a:ext>
                </a:extLst>
              </p:cNvPr>
              <p:cNvSpPr txBox="1">
                <a:spLocks noRot="1" noChangeAspect="1" noMove="1" noResize="1" noEditPoints="1" noAdjustHandles="1" noChangeArrowheads="1" noChangeShapeType="1" noTextEdit="1"/>
              </p:cNvSpPr>
              <p:nvPr/>
            </p:nvSpPr>
            <p:spPr>
              <a:xfrm>
                <a:off x="9266100" y="1403312"/>
                <a:ext cx="893768" cy="434095"/>
              </a:xfrm>
              <a:prstGeom prst="rect">
                <a:avLst/>
              </a:prstGeom>
              <a:blipFill>
                <a:blip r:embed="rId14"/>
                <a:stretch>
                  <a:fillRect/>
                </a:stretch>
              </a:blipFill>
              <a:ln>
                <a:noFill/>
              </a:ln>
            </p:spPr>
            <p:txBody>
              <a:bodyPr/>
              <a:lstStyle/>
              <a:p>
                <a:r>
                  <a:rPr lang="en-US">
                    <a:noFill/>
                  </a:rPr>
                  <a:t> </a:t>
                </a:r>
              </a:p>
            </p:txBody>
          </p:sp>
        </mc:Fallback>
      </mc:AlternateContent>
      <p:pic>
        <p:nvPicPr>
          <p:cNvPr id="30" name="Picture 29">
            <a:extLst>
              <a:ext uri="{FF2B5EF4-FFF2-40B4-BE49-F238E27FC236}">
                <a16:creationId xmlns:a16="http://schemas.microsoft.com/office/drawing/2014/main" id="{E190D2D1-72D2-F5BC-0595-B248373630AF}"/>
              </a:ext>
            </a:extLst>
          </p:cNvPr>
          <p:cNvPicPr>
            <a:picLocks noChangeAspect="1"/>
          </p:cNvPicPr>
          <p:nvPr/>
        </p:nvPicPr>
        <p:blipFill>
          <a:blip r:embed="rId15"/>
          <a:srcRect/>
          <a:stretch/>
        </p:blipFill>
        <p:spPr>
          <a:xfrm>
            <a:off x="9962694" y="1079891"/>
            <a:ext cx="1017806" cy="1017806"/>
          </a:xfrm>
          <a:prstGeom prst="rect">
            <a:avLst/>
          </a:prstGeom>
        </p:spPr>
      </p:pic>
      <p:sp>
        <p:nvSpPr>
          <p:cNvPr id="31" name="Google Shape;73;p14">
            <a:extLst>
              <a:ext uri="{FF2B5EF4-FFF2-40B4-BE49-F238E27FC236}">
                <a16:creationId xmlns:a16="http://schemas.microsoft.com/office/drawing/2014/main" id="{EB96144D-E823-6572-C21E-BE906AEF3E5D}"/>
              </a:ext>
            </a:extLst>
          </p:cNvPr>
          <p:cNvSpPr txBox="1"/>
          <p:nvPr/>
        </p:nvSpPr>
        <p:spPr>
          <a:xfrm>
            <a:off x="8036077" y="1329404"/>
            <a:ext cx="583893" cy="322013"/>
          </a:xfrm>
          <a:prstGeom prst="rect">
            <a:avLst/>
          </a:prstGeom>
          <a:noFill/>
          <a:ln>
            <a:noFill/>
          </a:ln>
        </p:spPr>
        <p:txBody>
          <a:bodyPr spcFirstLastPara="1" wrap="square" lIns="83186" tIns="83186" rIns="83186" bIns="83186" anchor="t" anchorCtr="0">
            <a:spAutoFit/>
          </a:bodyPr>
          <a:lstStyle/>
          <a:p>
            <a:r>
              <a:rPr lang="en-US" sz="1001" i="1" dirty="0">
                <a:latin typeface="+mn-lt"/>
              </a:rPr>
              <a:t>f</a:t>
            </a:r>
            <a:r>
              <a:rPr lang="en" sz="1001" i="1" dirty="0">
                <a:latin typeface="+mn-lt"/>
              </a:rPr>
              <a:t>it</a:t>
            </a:r>
            <a:endParaRPr sz="1001" i="1" dirty="0">
              <a:latin typeface="+mn-lt"/>
            </a:endParaRPr>
          </a:p>
        </p:txBody>
      </p:sp>
      <p:cxnSp>
        <p:nvCxnSpPr>
          <p:cNvPr id="32" name="Google Shape;74;p14">
            <a:extLst>
              <a:ext uri="{FF2B5EF4-FFF2-40B4-BE49-F238E27FC236}">
                <a16:creationId xmlns:a16="http://schemas.microsoft.com/office/drawing/2014/main" id="{90207520-1E95-912C-FC08-AAC1CA5C24BA}"/>
              </a:ext>
            </a:extLst>
          </p:cNvPr>
          <p:cNvCxnSpPr>
            <a:cxnSpLocks/>
            <a:stCxn id="10" idx="3"/>
            <a:endCxn id="28" idx="1"/>
          </p:cNvCxnSpPr>
          <p:nvPr/>
        </p:nvCxnSpPr>
        <p:spPr>
          <a:xfrm flipV="1">
            <a:off x="7851329" y="1588794"/>
            <a:ext cx="700628" cy="3181"/>
          </a:xfrm>
          <a:prstGeom prst="straightConnector1">
            <a:avLst/>
          </a:prstGeom>
          <a:noFill/>
          <a:ln w="12700" cap="flat" cmpd="sng">
            <a:solidFill>
              <a:srgbClr val="000000"/>
            </a:solidFill>
            <a:prstDash val="dash"/>
            <a:round/>
            <a:headEnd type="none" w="med" len="med"/>
            <a:tailEnd type="triangle" w="med" len="med"/>
          </a:ln>
        </p:spPr>
      </p:cxnSp>
      <p:cxnSp>
        <p:nvCxnSpPr>
          <p:cNvPr id="45" name="Google Shape;70;p14">
            <a:extLst>
              <a:ext uri="{FF2B5EF4-FFF2-40B4-BE49-F238E27FC236}">
                <a16:creationId xmlns:a16="http://schemas.microsoft.com/office/drawing/2014/main" id="{A3FD2585-2F1D-458E-E8AA-8227BE619FE9}"/>
              </a:ext>
            </a:extLst>
          </p:cNvPr>
          <p:cNvCxnSpPr>
            <a:cxnSpLocks/>
          </p:cNvCxnSpPr>
          <p:nvPr/>
        </p:nvCxnSpPr>
        <p:spPr>
          <a:xfrm rot="16200000" flipH="1">
            <a:off x="8234955" y="1714557"/>
            <a:ext cx="512759" cy="1603826"/>
          </a:xfrm>
          <a:prstGeom prst="curvedConnector3">
            <a:avLst>
              <a:gd name="adj1" fmla="val 50000"/>
            </a:avLst>
          </a:prstGeom>
          <a:noFill/>
          <a:ln w="12700" cap="flat" cmpd="sng">
            <a:solidFill>
              <a:srgbClr val="000000"/>
            </a:solidFill>
            <a:prstDash val="dash"/>
            <a:round/>
            <a:headEnd type="none" w="med" len="med"/>
            <a:tailEnd type="triangle" w="med" len="med"/>
          </a:ln>
        </p:spPr>
      </p:cxnSp>
      <p:sp>
        <p:nvSpPr>
          <p:cNvPr id="46" name="Rectangle 45">
            <a:extLst>
              <a:ext uri="{FF2B5EF4-FFF2-40B4-BE49-F238E27FC236}">
                <a16:creationId xmlns:a16="http://schemas.microsoft.com/office/drawing/2014/main" id="{1193904A-E298-41C0-5F4B-E0DCBA8FE9DA}"/>
              </a:ext>
            </a:extLst>
          </p:cNvPr>
          <p:cNvSpPr/>
          <p:nvPr/>
        </p:nvSpPr>
        <p:spPr>
          <a:xfrm>
            <a:off x="8894143" y="1837407"/>
            <a:ext cx="617868" cy="162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A08A36B-7378-8EA0-360F-9F52F2206A8D}"/>
              </a:ext>
            </a:extLst>
          </p:cNvPr>
          <p:cNvSpPr/>
          <p:nvPr/>
        </p:nvSpPr>
        <p:spPr>
          <a:xfrm>
            <a:off x="10322893" y="1843778"/>
            <a:ext cx="617868" cy="162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Google Shape;62;p14">
                <a:extLst>
                  <a:ext uri="{FF2B5EF4-FFF2-40B4-BE49-F238E27FC236}">
                    <a16:creationId xmlns:a16="http://schemas.microsoft.com/office/drawing/2014/main" id="{6E66DD59-A228-B9C5-8240-18B27F44FA5E}"/>
                  </a:ext>
                </a:extLst>
              </p:cNvPr>
              <p:cNvSpPr txBox="1"/>
              <p:nvPr/>
            </p:nvSpPr>
            <p:spPr>
              <a:xfrm>
                <a:off x="8845986" y="2785733"/>
                <a:ext cx="893768" cy="476094"/>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2002" i="1">
                          <a:latin typeface="Cambria Math" panose="02040503050406030204" pitchFamily="18" charset="0"/>
                        </a:rPr>
                        <m:t>⋮</m:t>
                      </m:r>
                    </m:oMath>
                  </m:oMathPara>
                </a14:m>
                <a:endParaRPr lang="en-US" sz="2002" dirty="0"/>
              </a:p>
            </p:txBody>
          </p:sp>
        </mc:Choice>
        <mc:Fallback xmlns="">
          <p:sp>
            <p:nvSpPr>
              <p:cNvPr id="48" name="Google Shape;62;p14">
                <a:extLst>
                  <a:ext uri="{FF2B5EF4-FFF2-40B4-BE49-F238E27FC236}">
                    <a16:creationId xmlns:a16="http://schemas.microsoft.com/office/drawing/2014/main" id="{6E66DD59-A228-B9C5-8240-18B27F44FA5E}"/>
                  </a:ext>
                </a:extLst>
              </p:cNvPr>
              <p:cNvSpPr txBox="1">
                <a:spLocks noRot="1" noChangeAspect="1" noMove="1" noResize="1" noEditPoints="1" noAdjustHandles="1" noChangeArrowheads="1" noChangeShapeType="1" noTextEdit="1"/>
              </p:cNvSpPr>
              <p:nvPr/>
            </p:nvSpPr>
            <p:spPr>
              <a:xfrm>
                <a:off x="8845986" y="2785733"/>
                <a:ext cx="893768" cy="476094"/>
              </a:xfrm>
              <a:prstGeom prst="rect">
                <a:avLst/>
              </a:prstGeom>
              <a:blipFill>
                <a:blip r:embed="rId16"/>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72190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8137-223B-ECE6-B6CB-45E2B45A1BD5}"/>
              </a:ext>
            </a:extLst>
          </p:cNvPr>
          <p:cNvSpPr>
            <a:spLocks noGrp="1"/>
          </p:cNvSpPr>
          <p:nvPr>
            <p:ph type="title"/>
          </p:nvPr>
        </p:nvSpPr>
        <p:spPr/>
        <p:txBody>
          <a:bodyPr/>
          <a:lstStyle/>
          <a:p>
            <a:r>
              <a:rPr lang="en-US" dirty="0"/>
              <a:t>Examples of Stochastic Simulation</a:t>
            </a:r>
            <a:endParaRPr lang="en-NL" dirty="0"/>
          </a:p>
        </p:txBody>
      </p:sp>
      <p:sp>
        <p:nvSpPr>
          <p:cNvPr id="3" name="Content Placeholder 2">
            <a:extLst>
              <a:ext uri="{FF2B5EF4-FFF2-40B4-BE49-F238E27FC236}">
                <a16:creationId xmlns:a16="http://schemas.microsoft.com/office/drawing/2014/main" id="{59CE23F0-CCFD-33EE-4BDB-1EC89269E5BD}"/>
              </a:ext>
            </a:extLst>
          </p:cNvPr>
          <p:cNvSpPr>
            <a:spLocks noGrp="1"/>
          </p:cNvSpPr>
          <p:nvPr>
            <p:ph idx="1"/>
          </p:nvPr>
        </p:nvSpPr>
        <p:spPr>
          <a:xfrm>
            <a:off x="838202" y="1168398"/>
            <a:ext cx="10394242" cy="5549902"/>
          </a:xfrm>
        </p:spPr>
        <p:txBody>
          <a:bodyPr>
            <a:normAutofit/>
          </a:bodyPr>
          <a:lstStyle/>
          <a:p>
            <a:r>
              <a:rPr lang="en-US" dirty="0"/>
              <a:t>Generate entire </a:t>
            </a:r>
            <a:r>
              <a:rPr lang="en-US" b="1" dirty="0"/>
              <a:t>test collections</a:t>
            </a:r>
          </a:p>
          <a:p>
            <a:r>
              <a:rPr lang="en-US" dirty="0"/>
              <a:t>Model </a:t>
            </a:r>
            <a:r>
              <a:rPr lang="en-US" b="1" dirty="0"/>
              <a:t>user interaction</a:t>
            </a:r>
          </a:p>
          <a:p>
            <a:pPr lvl="1"/>
            <a:r>
              <a:rPr lang="en-US" dirty="0"/>
              <a:t>Formulation of queries</a:t>
            </a:r>
          </a:p>
          <a:p>
            <a:pPr lvl="1"/>
            <a:r>
              <a:rPr lang="en-US" dirty="0"/>
              <a:t>Clicks on results</a:t>
            </a:r>
            <a:endParaRPr lang="en-US" b="1" dirty="0"/>
          </a:p>
          <a:p>
            <a:r>
              <a:rPr lang="en-US" dirty="0"/>
              <a:t>Generate </a:t>
            </a:r>
            <a:r>
              <a:rPr lang="en-US" b="1" dirty="0"/>
              <a:t>queries</a:t>
            </a:r>
          </a:p>
          <a:p>
            <a:r>
              <a:rPr lang="en-US" dirty="0"/>
              <a:t>Generate </a:t>
            </a:r>
            <a:r>
              <a:rPr lang="en-US" b="1" dirty="0"/>
              <a:t>document scores</a:t>
            </a:r>
          </a:p>
          <a:p>
            <a:r>
              <a:rPr lang="en-US" dirty="0"/>
              <a:t>Generate </a:t>
            </a:r>
            <a:r>
              <a:rPr lang="en-US" b="1" dirty="0">
                <a:highlight>
                  <a:srgbClr val="DAE3F3"/>
                </a:highlight>
              </a:rPr>
              <a:t>scores of systems on topics</a:t>
            </a:r>
          </a:p>
          <a:p>
            <a:pPr marL="457200" lvl="1" indent="0">
              <a:buNone/>
            </a:pPr>
            <a:endParaRPr lang="en-US" dirty="0"/>
          </a:p>
          <a:p>
            <a:r>
              <a:rPr lang="en-US" dirty="0"/>
              <a:t>We explore:</a:t>
            </a:r>
          </a:p>
          <a:p>
            <a:pPr lvl="1"/>
            <a:r>
              <a:rPr lang="en-GB" dirty="0"/>
              <a:t>          </a:t>
            </a:r>
            <a:endParaRPr lang="en-NL" dirty="0"/>
          </a:p>
        </p:txBody>
      </p:sp>
      <p:sp>
        <p:nvSpPr>
          <p:cNvPr id="7" name="TextBox 6">
            <a:extLst>
              <a:ext uri="{FF2B5EF4-FFF2-40B4-BE49-F238E27FC236}">
                <a16:creationId xmlns:a16="http://schemas.microsoft.com/office/drawing/2014/main" id="{E271F811-4BBF-2AB9-B303-A289710E5C7C}"/>
              </a:ext>
            </a:extLst>
          </p:cNvPr>
          <p:cNvSpPr txBox="1"/>
          <p:nvPr/>
        </p:nvSpPr>
        <p:spPr>
          <a:xfrm>
            <a:off x="2844139" y="4285237"/>
            <a:ext cx="6317673" cy="369332"/>
          </a:xfrm>
          <a:prstGeom prst="rect">
            <a:avLst/>
          </a:prstGeom>
          <a:noFill/>
        </p:spPr>
        <p:txBody>
          <a:bodyPr wrap="square" rtlCol="0">
            <a:spAutoFit/>
          </a:bodyPr>
          <a:lstStyle/>
          <a:p>
            <a:endParaRPr lang="en-NL" dirty="0"/>
          </a:p>
        </p:txBody>
      </p:sp>
      <p:sp>
        <p:nvSpPr>
          <p:cNvPr id="6" name="Rectangle: Rounded Corners 5">
            <a:extLst>
              <a:ext uri="{FF2B5EF4-FFF2-40B4-BE49-F238E27FC236}">
                <a16:creationId xmlns:a16="http://schemas.microsoft.com/office/drawing/2014/main" id="{4F1A9912-849C-1D32-AEA7-8315DF7E78D4}"/>
              </a:ext>
            </a:extLst>
          </p:cNvPr>
          <p:cNvSpPr/>
          <p:nvPr/>
        </p:nvSpPr>
        <p:spPr>
          <a:xfrm>
            <a:off x="1449222" y="5188861"/>
            <a:ext cx="7413458" cy="1040302"/>
          </a:xfrm>
          <a:prstGeom prst="roundRect">
            <a:avLst/>
          </a:prstGeom>
          <a:solidFill>
            <a:srgbClr val="DAE3F3"/>
          </a:solidFill>
          <a:ln w="0" cap="rnd">
            <a:noFill/>
            <a:prstDash val="sysDot"/>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00" b="1" dirty="0">
                <a:solidFill>
                  <a:schemeClr val="tx1"/>
                </a:solidFill>
              </a:rPr>
              <a:t>     Urbano &amp; Nagler</a:t>
            </a:r>
            <a:r>
              <a:rPr lang="en-GB" sz="2400" dirty="0">
                <a:solidFill>
                  <a:schemeClr val="tx1"/>
                </a:solidFill>
              </a:rPr>
              <a:t> @</a:t>
            </a:r>
            <a:r>
              <a:rPr lang="en-US" sz="2400" dirty="0">
                <a:solidFill>
                  <a:schemeClr val="tx1"/>
                </a:solidFill>
              </a:rPr>
              <a:t>SIGIR </a:t>
            </a:r>
            <a:r>
              <a:rPr lang="en-US" sz="2400" b="1" dirty="0">
                <a:solidFill>
                  <a:schemeClr val="tx1"/>
                </a:solidFill>
              </a:rPr>
              <a:t>2018</a:t>
            </a:r>
            <a:br>
              <a:rPr lang="en-GB" dirty="0"/>
            </a:br>
            <a:r>
              <a:rPr lang="en-GB" dirty="0"/>
              <a:t>      </a:t>
            </a:r>
            <a:r>
              <a:rPr lang="en-GB" dirty="0">
                <a:solidFill>
                  <a:schemeClr val="tx1"/>
                </a:solidFill>
              </a:rPr>
              <a:t>“</a:t>
            </a:r>
            <a:r>
              <a:rPr lang="en-GB" sz="1800" i="1" dirty="0">
                <a:solidFill>
                  <a:schemeClr val="tx1"/>
                </a:solidFill>
              </a:rPr>
              <a:t>Stochastic Simulation of Test Collections: Evaluation Scores”</a:t>
            </a:r>
            <a:endParaRPr lang="en-US" dirty="0">
              <a:solidFill>
                <a:schemeClr val="tx1"/>
              </a:solidFill>
            </a:endParaRPr>
          </a:p>
        </p:txBody>
      </p:sp>
      <p:pic>
        <p:nvPicPr>
          <p:cNvPr id="32" name="Picture 31">
            <a:extLst>
              <a:ext uri="{FF2B5EF4-FFF2-40B4-BE49-F238E27FC236}">
                <a16:creationId xmlns:a16="http://schemas.microsoft.com/office/drawing/2014/main" id="{257CC6C3-27B8-4E54-1D70-98AE69C67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4771" y="5336468"/>
            <a:ext cx="653699" cy="65369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86002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fontScale="90000"/>
          </a:bodyPr>
          <a:lstStyle/>
          <a:p>
            <a:r>
              <a:rPr lang="en-US" dirty="0"/>
              <a:t>Exploring Alternative Model Selection Criteria</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Consider existing criteria</a:t>
            </a:r>
          </a:p>
          <a:p>
            <a:pPr lvl="1"/>
            <a:r>
              <a:rPr lang="en-GB" sz="1600" dirty="0">
                <a:solidFill>
                  <a:schemeClr val="bg1"/>
                </a:solidFill>
              </a:rPr>
              <a:t>AIC, BIC, LL</a:t>
            </a:r>
          </a:p>
          <a:p>
            <a:r>
              <a:rPr lang="en-GB" sz="2000" dirty="0">
                <a:solidFill>
                  <a:schemeClr val="bg1"/>
                </a:solidFill>
              </a:rPr>
              <a:t>Propose a new criterion</a:t>
            </a:r>
          </a:p>
          <a:p>
            <a:pPr lvl="1"/>
            <a:r>
              <a:rPr lang="en-GB" sz="1600" dirty="0">
                <a:solidFill>
                  <a:schemeClr val="bg1"/>
                </a:solidFill>
              </a:rPr>
              <a:t>Split-Half Criterion (SHC)</a:t>
            </a:r>
          </a:p>
          <a:p>
            <a:pPr lvl="1"/>
            <a:endParaRPr lang="en-GB" sz="12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sp>
        <p:nvSpPr>
          <p:cNvPr id="4" name="Rectangle 3">
            <a:extLst>
              <a:ext uri="{FF2B5EF4-FFF2-40B4-BE49-F238E27FC236}">
                <a16:creationId xmlns:a16="http://schemas.microsoft.com/office/drawing/2014/main" id="{48715AAD-2659-B88D-D1AD-7C8B2D8CEE8E}"/>
              </a:ext>
            </a:extLst>
          </p:cNvPr>
          <p:cNvSpPr/>
          <p:nvPr/>
        </p:nvSpPr>
        <p:spPr>
          <a:xfrm>
            <a:off x="5110098" y="2771484"/>
            <a:ext cx="1947233" cy="1458702"/>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001"/>
          </a:p>
        </p:txBody>
      </p:sp>
      <p:sp>
        <p:nvSpPr>
          <p:cNvPr id="5" name="Google Shape;60;p14">
            <a:extLst>
              <a:ext uri="{FF2B5EF4-FFF2-40B4-BE49-F238E27FC236}">
                <a16:creationId xmlns:a16="http://schemas.microsoft.com/office/drawing/2014/main" id="{D89AFC81-06B1-1A47-241D-8A7F66B080E9}"/>
              </a:ext>
            </a:extLst>
          </p:cNvPr>
          <p:cNvSpPr txBox="1"/>
          <p:nvPr/>
        </p:nvSpPr>
        <p:spPr>
          <a:xfrm>
            <a:off x="7013450" y="1419443"/>
            <a:ext cx="1263550" cy="322013"/>
          </a:xfrm>
          <a:prstGeom prst="rect">
            <a:avLst/>
          </a:prstGeom>
          <a:noFill/>
          <a:ln>
            <a:noFill/>
          </a:ln>
        </p:spPr>
        <p:txBody>
          <a:bodyPr spcFirstLastPara="1" wrap="square" lIns="83186" tIns="83186" rIns="83186" bIns="83186" anchor="t" anchorCtr="0">
            <a:spAutoFit/>
          </a:bodyPr>
          <a:lstStyle/>
          <a:p>
            <a:r>
              <a:rPr lang="en" sz="1001" dirty="0">
                <a:latin typeface="+mn-lt"/>
              </a:rPr>
              <a:t>scores </a:t>
            </a:r>
            <a:r>
              <a:rPr lang="en" sz="1001" b="1" dirty="0">
                <a:latin typeface="+mn-lt"/>
              </a:rPr>
              <a:t> </a:t>
            </a:r>
            <a:endParaRPr sz="1001" b="1" dirty="0">
              <a:latin typeface="+mn-lt"/>
            </a:endParaRPr>
          </a:p>
        </p:txBody>
      </p:sp>
      <mc:AlternateContent xmlns:mc="http://schemas.openxmlformats.org/markup-compatibility/2006" xmlns:a14="http://schemas.microsoft.com/office/drawing/2010/main">
        <mc:Choice Requires="a14">
          <p:sp>
            <p:nvSpPr>
              <p:cNvPr id="8" name="Google Shape;62;p14">
                <a:extLst>
                  <a:ext uri="{FF2B5EF4-FFF2-40B4-BE49-F238E27FC236}">
                    <a16:creationId xmlns:a16="http://schemas.microsoft.com/office/drawing/2014/main" id="{025B4D6A-1A7A-001D-E6A5-6BFC8ECA51D4}"/>
                  </a:ext>
                </a:extLst>
              </p:cNvPr>
              <p:cNvSpPr txBox="1"/>
              <p:nvPr/>
            </p:nvSpPr>
            <p:spPr>
              <a:xfrm>
                <a:off x="6157712" y="3327793"/>
                <a:ext cx="893768" cy="328618"/>
              </a:xfrm>
              <a:prstGeom prst="rect">
                <a:avLst/>
              </a:prstGeom>
              <a:noFill/>
              <a:ln>
                <a:noFill/>
              </a:ln>
            </p:spPr>
            <p:txBody>
              <a:bodyPr spcFirstLastPara="1" wrap="square" lIns="83186" tIns="83186" rIns="83186" bIns="83186" anchor="t" anchorCtr="0">
                <a:spAutoFit/>
              </a:bodyPr>
              <a:lstStyle/>
              <a:p>
                <a:r>
                  <a:rPr lang="en" sz="1001" dirty="0">
                    <a:latin typeface="+mn-lt"/>
                  </a:rPr>
                  <a:t> </a:t>
                </a:r>
                <a14:m>
                  <m:oMath xmlns:m="http://schemas.openxmlformats.org/officeDocument/2006/math">
                    <m:sSub>
                      <m:sSubPr>
                        <m:ctrlPr>
                          <a:rPr lang="en" sz="1001" i="1">
                            <a:latin typeface="Cambria Math" panose="02040503050406030204" pitchFamily="18" charset="0"/>
                          </a:rPr>
                        </m:ctrlPr>
                      </m:sSubPr>
                      <m:e>
                        <m:r>
                          <a:rPr lang="en-US" sz="1001" i="1">
                            <a:latin typeface="Cambria Math" panose="02040503050406030204" pitchFamily="18" charset="0"/>
                          </a:rPr>
                          <m:t>𝑆</m:t>
                        </m:r>
                      </m:e>
                      <m:sub>
                        <m:r>
                          <a:rPr lang="en-US" sz="1001" i="1">
                            <a:latin typeface="Cambria Math" panose="02040503050406030204" pitchFamily="18" charset="0"/>
                          </a:rPr>
                          <m:t> </m:t>
                        </m:r>
                        <m:r>
                          <a:rPr lang="en-US" sz="1001" i="1">
                            <a:latin typeface="Cambria Math" panose="02040503050406030204" pitchFamily="18" charset="0"/>
                          </a:rPr>
                          <m:t>1</m:t>
                        </m:r>
                        <m:r>
                          <a:rPr lang="en-US" sz="1001" i="1">
                            <a:latin typeface="Cambria Math" panose="02040503050406030204" pitchFamily="18" charset="0"/>
                          </a:rPr>
                          <m:t>, </m:t>
                        </m:r>
                        <m:r>
                          <a:rPr lang="en-US" sz="1001" i="1">
                            <a:latin typeface="Cambria Math" panose="02040503050406030204" pitchFamily="18" charset="0"/>
                          </a:rPr>
                          <m:t>2</m:t>
                        </m:r>
                      </m:sub>
                    </m:sSub>
                    <m:r>
                      <a:rPr lang="en-US" sz="1001" b="1">
                        <a:latin typeface="Cambria Math" panose="02040503050406030204" pitchFamily="18" charset="0"/>
                      </a:rPr>
                      <m:t>=</m:t>
                    </m:r>
                  </m:oMath>
                </a14:m>
                <a:endParaRPr sz="1001" b="1" dirty="0">
                  <a:latin typeface="+mn-lt"/>
                </a:endParaRPr>
              </a:p>
            </p:txBody>
          </p:sp>
        </mc:Choice>
        <mc:Fallback xmlns="">
          <p:sp>
            <p:nvSpPr>
              <p:cNvPr id="8" name="Google Shape;62;p14">
                <a:extLst>
                  <a:ext uri="{FF2B5EF4-FFF2-40B4-BE49-F238E27FC236}">
                    <a16:creationId xmlns:a16="http://schemas.microsoft.com/office/drawing/2014/main" id="{025B4D6A-1A7A-001D-E6A5-6BFC8ECA51D4}"/>
                  </a:ext>
                </a:extLst>
              </p:cNvPr>
              <p:cNvSpPr txBox="1">
                <a:spLocks noRot="1" noChangeAspect="1" noMove="1" noResize="1" noEditPoints="1" noAdjustHandles="1" noChangeArrowheads="1" noChangeShapeType="1" noTextEdit="1"/>
              </p:cNvSpPr>
              <p:nvPr/>
            </p:nvSpPr>
            <p:spPr>
              <a:xfrm>
                <a:off x="6157712" y="3327793"/>
                <a:ext cx="893768" cy="328618"/>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Google Shape;64;p14">
                <a:extLst>
                  <a:ext uri="{FF2B5EF4-FFF2-40B4-BE49-F238E27FC236}">
                    <a16:creationId xmlns:a16="http://schemas.microsoft.com/office/drawing/2014/main" id="{61AC00C9-CB1E-1271-A68A-1F1035321C68}"/>
                  </a:ext>
                </a:extLst>
              </p:cNvPr>
              <p:cNvSpPr txBox="1"/>
              <p:nvPr/>
            </p:nvSpPr>
            <p:spPr>
              <a:xfrm>
                <a:off x="5036802" y="3332991"/>
                <a:ext cx="1263550" cy="328618"/>
              </a:xfrm>
              <a:prstGeom prst="rect">
                <a:avLst/>
              </a:prstGeom>
              <a:noFill/>
              <a:ln>
                <a:noFill/>
              </a:ln>
            </p:spPr>
            <p:txBody>
              <a:bodyPr spcFirstLastPara="1" wrap="square" lIns="83186" tIns="83186" rIns="83186" bIns="83186" anchor="t" anchorCtr="0">
                <a:spAutoFit/>
              </a:bodyPr>
              <a:lstStyle/>
              <a:p>
                <a:r>
                  <a:rPr lang="en" sz="1001" dirty="0">
                    <a:latin typeface="+mn-lt"/>
                  </a:rPr>
                  <a:t> </a:t>
                </a:r>
                <a14:m>
                  <m:oMath xmlns:m="http://schemas.openxmlformats.org/officeDocument/2006/math">
                    <m:sSub>
                      <m:sSubPr>
                        <m:ctrlPr>
                          <a:rPr lang="en" sz="1001" i="1">
                            <a:latin typeface="Cambria Math" panose="02040503050406030204" pitchFamily="18" charset="0"/>
                            <a:ea typeface="Cambria Math" panose="02040503050406030204" pitchFamily="18" charset="0"/>
                          </a:rPr>
                        </m:ctrlPr>
                      </m:sSubPr>
                      <m:e>
                        <m:r>
                          <a:rPr lang="en-US" sz="1001" i="1">
                            <a:latin typeface="Cambria Math" panose="02040503050406030204" pitchFamily="18" charset="0"/>
                            <a:ea typeface="Cambria Math" panose="02040503050406030204" pitchFamily="18" charset="0"/>
                          </a:rPr>
                          <m:t>𝑆</m:t>
                        </m:r>
                      </m:e>
                      <m:sub>
                        <m:r>
                          <a:rPr lang="en-US" sz="1001" i="1">
                            <a:latin typeface="Cambria Math" panose="02040503050406030204" pitchFamily="18" charset="0"/>
                            <a:ea typeface="Cambria Math" panose="02040503050406030204" pitchFamily="18" charset="0"/>
                          </a:rPr>
                          <m:t> </m:t>
                        </m:r>
                        <m:r>
                          <a:rPr lang="en-US" sz="1001" i="1">
                            <a:latin typeface="Cambria Math" panose="02040503050406030204" pitchFamily="18" charset="0"/>
                            <a:ea typeface="Cambria Math" panose="02040503050406030204" pitchFamily="18" charset="0"/>
                          </a:rPr>
                          <m:t>1</m:t>
                        </m:r>
                        <m:r>
                          <a:rPr lang="en-US" sz="1001" i="1">
                            <a:latin typeface="Cambria Math" panose="02040503050406030204" pitchFamily="18" charset="0"/>
                            <a:ea typeface="Cambria Math" panose="02040503050406030204" pitchFamily="18" charset="0"/>
                          </a:rPr>
                          <m:t>,</m:t>
                        </m:r>
                        <m:r>
                          <a:rPr lang="en-US" sz="1001" i="1">
                            <a:latin typeface="Cambria Math" panose="02040503050406030204" pitchFamily="18" charset="0"/>
                            <a:ea typeface="Cambria Math" panose="02040503050406030204" pitchFamily="18" charset="0"/>
                          </a:rPr>
                          <m:t>1</m:t>
                        </m:r>
                      </m:sub>
                    </m:sSub>
                    <m:r>
                      <a:rPr lang="en-US" sz="1001" b="1">
                        <a:latin typeface="Cambria Math" panose="02040503050406030204" pitchFamily="18" charset="0"/>
                      </a:rPr>
                      <m:t>=</m:t>
                    </m:r>
                  </m:oMath>
                </a14:m>
                <a:r>
                  <a:rPr lang="en" sz="1001" b="1" dirty="0">
                    <a:latin typeface="+mn-lt"/>
                  </a:rPr>
                  <a:t> </a:t>
                </a:r>
                <a:endParaRPr sz="1001" b="1" dirty="0">
                  <a:latin typeface="+mn-lt"/>
                </a:endParaRPr>
              </a:p>
            </p:txBody>
          </p:sp>
        </mc:Choice>
        <mc:Fallback xmlns="">
          <p:sp>
            <p:nvSpPr>
              <p:cNvPr id="9" name="Google Shape;64;p14">
                <a:extLst>
                  <a:ext uri="{FF2B5EF4-FFF2-40B4-BE49-F238E27FC236}">
                    <a16:creationId xmlns:a16="http://schemas.microsoft.com/office/drawing/2014/main" id="{61AC00C9-CB1E-1271-A68A-1F1035321C68}"/>
                  </a:ext>
                </a:extLst>
              </p:cNvPr>
              <p:cNvSpPr txBox="1">
                <a:spLocks noRot="1" noChangeAspect="1" noMove="1" noResize="1" noEditPoints="1" noAdjustHandles="1" noChangeArrowheads="1" noChangeShapeType="1" noTextEdit="1"/>
              </p:cNvSpPr>
              <p:nvPr/>
            </p:nvSpPr>
            <p:spPr>
              <a:xfrm>
                <a:off x="5036802" y="3332991"/>
                <a:ext cx="1263550" cy="328618"/>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1C8FD4ED-AFC1-D0E1-2763-7C726DCD658A}"/>
                  </a:ext>
                </a:extLst>
              </p:cNvPr>
              <p:cNvGraphicFramePr>
                <a:graphicFrameLocks noGrp="1"/>
              </p:cNvGraphicFramePr>
              <p:nvPr/>
            </p:nvGraphicFramePr>
            <p:xfrm>
              <a:off x="7523751" y="923951"/>
              <a:ext cx="327578" cy="1336048"/>
            </p:xfrm>
            <a:graphic>
              <a:graphicData uri="http://schemas.openxmlformats.org/drawingml/2006/table">
                <a:tbl>
                  <a:tblPr>
                    <a:noFill/>
                  </a:tblPr>
                  <a:tblGrid>
                    <a:gridCol w="327578">
                      <a:extLst>
                        <a:ext uri="{9D8B030D-6E8A-4147-A177-3AD203B41FA5}">
                          <a16:colId xmlns:a16="http://schemas.microsoft.com/office/drawing/2014/main" val="3380508079"/>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FF0000"/>
                                        </a:solidFill>
                                        <a:latin typeface="Cambria Math" panose="02040503050406030204" pitchFamily="18" charset="0"/>
                                        <a:ea typeface="Cambria Math" panose="02040503050406030204" pitchFamily="18" charset="0"/>
                                      </a:rPr>
                                    </m:ctrlPr>
                                  </m:sSubPr>
                                  <m:e>
                                    <m:r>
                                      <a:rPr lang="ar-AE" sz="1100" b="0" i="1" smtClean="0">
                                        <a:solidFill>
                                          <a:srgbClr val="FF0000"/>
                                        </a:solidFill>
                                        <a:latin typeface="Cambria Math" panose="02040503050406030204" pitchFamily="18" charset="0"/>
                                        <a:ea typeface="Cambria Math" panose="02040503050406030204" pitchFamily="18" charset="0"/>
                                      </a:rPr>
                                      <m:t>𝑆</m:t>
                                    </m:r>
                                  </m:e>
                                  <m:sub>
                                    <m:r>
                                      <a:rPr lang="ar-AE" sz="1100" b="0" i="1" smtClean="0">
                                        <a:solidFill>
                                          <a:srgbClr val="FF0000"/>
                                        </a:solidFill>
                                        <a:latin typeface="Cambria Math" panose="02040503050406030204" pitchFamily="18" charset="0"/>
                                        <a:ea typeface="Cambria Math" panose="02040503050406030204" pitchFamily="18" charset="0"/>
                                      </a:rPr>
                                      <m:t>1</m:t>
                                    </m:r>
                                  </m:sub>
                                </m:sSub>
                              </m:oMath>
                            </m:oMathPara>
                          </a14:m>
                          <a:endParaRPr lang="ar-AE"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983160388"/>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FF0000"/>
                                        </a:solidFill>
                                        <a:latin typeface="Cambria Math" panose="02040503050406030204" pitchFamily="18" charset="0"/>
                                        <a:ea typeface="Cambria Math" panose="02040503050406030204" pitchFamily="18" charset="0"/>
                                      </a:rPr>
                                    </m:ctrlPr>
                                  </m:sSubPr>
                                  <m:e>
                                    <m:r>
                                      <a:rPr lang="ar-AE" sz="1100" b="0" i="1" smtClean="0">
                                        <a:solidFill>
                                          <a:srgbClr val="FF0000"/>
                                        </a:solidFill>
                                        <a:latin typeface="Cambria Math" panose="02040503050406030204" pitchFamily="18" charset="0"/>
                                        <a:ea typeface="Cambria Math" panose="02040503050406030204" pitchFamily="18" charset="0"/>
                                      </a:rPr>
                                      <m:t>𝑆</m:t>
                                    </m:r>
                                  </m:e>
                                  <m:sub>
                                    <m:r>
                                      <a:rPr lang="ar-AE" sz="1100" b="0" i="1" smtClean="0">
                                        <a:solidFill>
                                          <a:srgbClr val="FF0000"/>
                                        </a:solidFill>
                                        <a:latin typeface="Cambria Math" panose="02040503050406030204" pitchFamily="18" charset="0"/>
                                        <a:ea typeface="Cambria Math" panose="02040503050406030204" pitchFamily="18" charset="0"/>
                                      </a:rPr>
                                      <m:t>2</m:t>
                                    </m:r>
                                  </m:sub>
                                </m:sSub>
                              </m:oMath>
                            </m:oMathPara>
                          </a14:m>
                          <a:endParaRPr lang="ar-AE"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797115937"/>
                      </a:ext>
                    </a:extLst>
                  </a:tr>
                  <a:tr h="333692">
                    <a:tc>
                      <a:txBody>
                        <a:bodyPr/>
                        <a:lstStyle/>
                        <a:p>
                          <a:pPr marL="0" lvl="0" indent="0" algn="l" rtl="0">
                            <a:spcBef>
                              <a:spcPts val="0"/>
                            </a:spcBef>
                            <a:spcAft>
                              <a:spcPts val="0"/>
                            </a:spcAft>
                            <a:buNone/>
                          </a:pPr>
                          <a:r>
                            <a:rPr lang="en" sz="1100" dirty="0">
                              <a:solidFill>
                                <a:srgbClr val="FF0000"/>
                              </a:solidFill>
                              <a:latin typeface="+mj-lt"/>
                              <a:ea typeface="Cambria Math" panose="02040503050406030204" pitchFamily="18" charset="0"/>
                            </a:rPr>
                            <a:t>…</a:t>
                          </a:r>
                          <a:endParaRPr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141406377"/>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FF0000"/>
                                        </a:solidFill>
                                        <a:latin typeface="Cambria Math" panose="02040503050406030204" pitchFamily="18" charset="0"/>
                                        <a:ea typeface="Cambria Math" panose="02040503050406030204" pitchFamily="18" charset="0"/>
                                      </a:rPr>
                                    </m:ctrlPr>
                                  </m:sSubPr>
                                  <m:e>
                                    <m:r>
                                      <a:rPr lang="ar-AE" sz="1100" b="0" i="1" smtClean="0">
                                        <a:solidFill>
                                          <a:srgbClr val="FF0000"/>
                                        </a:solidFill>
                                        <a:latin typeface="Cambria Math" panose="02040503050406030204" pitchFamily="18" charset="0"/>
                                        <a:ea typeface="Cambria Math" panose="02040503050406030204" pitchFamily="18" charset="0"/>
                                      </a:rPr>
                                      <m:t>𝑆</m:t>
                                    </m:r>
                                  </m:e>
                                  <m:sub>
                                    <m:r>
                                      <a:rPr lang="en-US" sz="1100" b="0" i="1" smtClean="0">
                                        <a:solidFill>
                                          <a:srgbClr val="FF0000"/>
                                        </a:solidFill>
                                        <a:latin typeface="Cambria Math" panose="02040503050406030204" pitchFamily="18" charset="0"/>
                                        <a:ea typeface="Cambria Math" panose="02040503050406030204" pitchFamily="18" charset="0"/>
                                      </a:rPr>
                                      <m:t>25</m:t>
                                    </m:r>
                                  </m:sub>
                                </m:sSub>
                              </m:oMath>
                            </m:oMathPara>
                          </a14:m>
                          <a:endParaRPr lang="ar-AE"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68304890"/>
                      </a:ext>
                    </a:extLst>
                  </a:tr>
                </a:tbl>
              </a:graphicData>
            </a:graphic>
          </p:graphicFrame>
        </mc:Choice>
        <mc:Fallback xmlns="">
          <p:graphicFrame>
            <p:nvGraphicFramePr>
              <p:cNvPr id="10" name="Table 9">
                <a:extLst>
                  <a:ext uri="{FF2B5EF4-FFF2-40B4-BE49-F238E27FC236}">
                    <a16:creationId xmlns:a16="http://schemas.microsoft.com/office/drawing/2014/main" id="{1C8FD4ED-AFC1-D0E1-2763-7C726DCD658A}"/>
                  </a:ext>
                </a:extLst>
              </p:cNvPr>
              <p:cNvGraphicFramePr>
                <a:graphicFrameLocks noGrp="1"/>
              </p:cNvGraphicFramePr>
              <p:nvPr/>
            </p:nvGraphicFramePr>
            <p:xfrm>
              <a:off x="7523751" y="923951"/>
              <a:ext cx="327578" cy="1336048"/>
            </p:xfrm>
            <a:graphic>
              <a:graphicData uri="http://schemas.openxmlformats.org/drawingml/2006/table">
                <a:tbl>
                  <a:tblPr>
                    <a:noFill/>
                  </a:tblPr>
                  <a:tblGrid>
                    <a:gridCol w="327578">
                      <a:extLst>
                        <a:ext uri="{9D8B030D-6E8A-4147-A177-3AD203B41FA5}">
                          <a16:colId xmlns:a16="http://schemas.microsoft.com/office/drawing/2014/main" val="3380508079"/>
                        </a:ext>
                      </a:extLst>
                    </a:gridCol>
                  </a:tblGrid>
                  <a:tr h="334012">
                    <a:tc>
                      <a:txBody>
                        <a:bodyPr/>
                        <a:lstStyle/>
                        <a:p>
                          <a:endParaRPr lang="en-US"/>
                        </a:p>
                      </a:txBody>
                      <a:tcPr marL="83186" marR="83186" marT="83186" marB="83186">
                        <a:blipFill>
                          <a:blip r:embed="rId5"/>
                          <a:stretch>
                            <a:fillRect l="-1852" t="-1818" r="-5556" b="-303636"/>
                          </a:stretch>
                        </a:blipFill>
                      </a:tcPr>
                    </a:tc>
                    <a:extLst>
                      <a:ext uri="{0D108BD9-81ED-4DB2-BD59-A6C34878D82A}">
                        <a16:rowId xmlns:a16="http://schemas.microsoft.com/office/drawing/2014/main" val="2983160388"/>
                      </a:ext>
                    </a:extLst>
                  </a:tr>
                  <a:tr h="334012">
                    <a:tc>
                      <a:txBody>
                        <a:bodyPr/>
                        <a:lstStyle/>
                        <a:p>
                          <a:endParaRPr lang="en-US"/>
                        </a:p>
                      </a:txBody>
                      <a:tcPr marL="83186" marR="83186" marT="83186" marB="83186">
                        <a:blipFill>
                          <a:blip r:embed="rId5"/>
                          <a:stretch>
                            <a:fillRect l="-1852" t="-101818" r="-5556" b="-203636"/>
                          </a:stretch>
                        </a:blipFill>
                      </a:tcPr>
                    </a:tc>
                    <a:extLst>
                      <a:ext uri="{0D108BD9-81ED-4DB2-BD59-A6C34878D82A}">
                        <a16:rowId xmlns:a16="http://schemas.microsoft.com/office/drawing/2014/main" val="2797115937"/>
                      </a:ext>
                    </a:extLst>
                  </a:tr>
                  <a:tr h="334012">
                    <a:tc>
                      <a:txBody>
                        <a:bodyPr/>
                        <a:lstStyle/>
                        <a:p>
                          <a:pPr marL="0" lvl="0" indent="0" algn="l" rtl="0">
                            <a:spcBef>
                              <a:spcPts val="0"/>
                            </a:spcBef>
                            <a:spcAft>
                              <a:spcPts val="0"/>
                            </a:spcAft>
                            <a:buNone/>
                          </a:pPr>
                          <a:r>
                            <a:rPr lang="en" sz="1100" dirty="0">
                              <a:solidFill>
                                <a:srgbClr val="FF0000"/>
                              </a:solidFill>
                              <a:latin typeface="+mj-lt"/>
                              <a:ea typeface="Cambria Math" panose="02040503050406030204" pitchFamily="18" charset="0"/>
                            </a:rPr>
                            <a:t>…</a:t>
                          </a:r>
                          <a:endParaRPr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141406377"/>
                      </a:ext>
                    </a:extLst>
                  </a:tr>
                  <a:tr h="334012">
                    <a:tc>
                      <a:txBody>
                        <a:bodyPr/>
                        <a:lstStyle/>
                        <a:p>
                          <a:endParaRPr lang="en-US"/>
                        </a:p>
                      </a:txBody>
                      <a:tcPr marL="83186" marR="83186" marT="83186" marB="83186">
                        <a:blipFill>
                          <a:blip r:embed="rId5"/>
                          <a:stretch>
                            <a:fillRect l="-1852" t="-301818" r="-5556" b="-3636"/>
                          </a:stretch>
                        </a:blipFill>
                      </a:tcPr>
                    </a:tc>
                    <a:extLst>
                      <a:ext uri="{0D108BD9-81ED-4DB2-BD59-A6C34878D82A}">
                        <a16:rowId xmlns:a16="http://schemas.microsoft.com/office/drawing/2014/main" val="286830489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B4368545-25EE-1CCF-F957-C620BDF87E40}"/>
                  </a:ext>
                </a:extLst>
              </p:cNvPr>
              <p:cNvGraphicFramePr>
                <a:graphicFrameLocks noGrp="1"/>
              </p:cNvGraphicFramePr>
              <p:nvPr/>
            </p:nvGraphicFramePr>
            <p:xfrm>
              <a:off x="5540565" y="2836143"/>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ar-AE" sz="1100" b="0" i="1" smtClean="0">
                                        <a:solidFill>
                                          <a:srgbClr val="0000FF"/>
                                        </a:solidFill>
                                        <a:latin typeface="Cambria Math" panose="02040503050406030204" pitchFamily="18" charset="0"/>
                                        <a:ea typeface="Cambria Math" panose="02040503050406030204" pitchFamily="18" charset="0"/>
                                      </a:rPr>
                                      <m:t>23</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728383511"/>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ar-AE" sz="1100" b="0" i="1" smtClean="0">
                                        <a:solidFill>
                                          <a:srgbClr val="0000FF"/>
                                        </a:solidFill>
                                        <a:latin typeface="Cambria Math" panose="02040503050406030204" pitchFamily="18" charset="0"/>
                                        <a:ea typeface="Cambria Math" panose="02040503050406030204" pitchFamily="18" charset="0"/>
                                      </a:rPr>
                                      <m:t>4</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598739573"/>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solidFill>
                                      <a:srgbClr val="0000FF"/>
                                    </a:solidFill>
                                    <a:latin typeface="Cambria Math" panose="02040503050406030204" pitchFamily="18" charset="0"/>
                                    <a:ea typeface="Cambria Math" panose="02040503050406030204" pitchFamily="18" charset="0"/>
                                  </a:rPr>
                                  <m:t>…</m:t>
                                </m:r>
                              </m:oMath>
                            </m:oMathPara>
                          </a14:m>
                          <a:endParaRPr lang="en-US"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3033364719"/>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ar-AE" sz="1100" b="0" i="1" smtClean="0">
                                        <a:solidFill>
                                          <a:srgbClr val="0000FF"/>
                                        </a:solidFill>
                                        <a:latin typeface="Cambria Math" panose="02040503050406030204" pitchFamily="18" charset="0"/>
                                        <a:ea typeface="Cambria Math" panose="02040503050406030204" pitchFamily="18" charset="0"/>
                                      </a:rPr>
                                      <m:t>7</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53584426"/>
                      </a:ext>
                    </a:extLst>
                  </a:tr>
                </a:tbl>
              </a:graphicData>
            </a:graphic>
          </p:graphicFrame>
        </mc:Choice>
        <mc:Fallback xmlns="">
          <p:graphicFrame>
            <p:nvGraphicFramePr>
              <p:cNvPr id="12" name="Table 11">
                <a:extLst>
                  <a:ext uri="{FF2B5EF4-FFF2-40B4-BE49-F238E27FC236}">
                    <a16:creationId xmlns:a16="http://schemas.microsoft.com/office/drawing/2014/main" id="{B4368545-25EE-1CCF-F957-C620BDF87E40}"/>
                  </a:ext>
                </a:extLst>
              </p:cNvPr>
              <p:cNvGraphicFramePr>
                <a:graphicFrameLocks noGrp="1"/>
              </p:cNvGraphicFramePr>
              <p:nvPr/>
            </p:nvGraphicFramePr>
            <p:xfrm>
              <a:off x="5540565" y="2836143"/>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4012">
                    <a:tc>
                      <a:txBody>
                        <a:bodyPr/>
                        <a:lstStyle/>
                        <a:p>
                          <a:endParaRPr lang="en-US"/>
                        </a:p>
                      </a:txBody>
                      <a:tcPr marL="83186" marR="83186" marT="83186" marB="83186">
                        <a:blipFill>
                          <a:blip r:embed="rId6"/>
                          <a:stretch>
                            <a:fillRect l="-1818" t="-1818" r="-3636" b="-303636"/>
                          </a:stretch>
                        </a:blipFill>
                      </a:tcPr>
                    </a:tc>
                    <a:extLst>
                      <a:ext uri="{0D108BD9-81ED-4DB2-BD59-A6C34878D82A}">
                        <a16:rowId xmlns:a16="http://schemas.microsoft.com/office/drawing/2014/main" val="728383511"/>
                      </a:ext>
                    </a:extLst>
                  </a:tr>
                  <a:tr h="334012">
                    <a:tc>
                      <a:txBody>
                        <a:bodyPr/>
                        <a:lstStyle/>
                        <a:p>
                          <a:endParaRPr lang="en-US"/>
                        </a:p>
                      </a:txBody>
                      <a:tcPr marL="83186" marR="83186" marT="83186" marB="83186">
                        <a:blipFill>
                          <a:blip r:embed="rId6"/>
                          <a:stretch>
                            <a:fillRect l="-1818" t="-101818" r="-3636" b="-203636"/>
                          </a:stretch>
                        </a:blipFill>
                      </a:tcPr>
                    </a:tc>
                    <a:extLst>
                      <a:ext uri="{0D108BD9-81ED-4DB2-BD59-A6C34878D82A}">
                        <a16:rowId xmlns:a16="http://schemas.microsoft.com/office/drawing/2014/main" val="598739573"/>
                      </a:ext>
                    </a:extLst>
                  </a:tr>
                  <a:tr h="334012">
                    <a:tc>
                      <a:txBody>
                        <a:bodyPr/>
                        <a:lstStyle/>
                        <a:p>
                          <a:endParaRPr lang="en-US"/>
                        </a:p>
                      </a:txBody>
                      <a:tcPr marL="83186" marR="83186" marT="83186" marB="83186">
                        <a:blipFill>
                          <a:blip r:embed="rId6"/>
                          <a:stretch>
                            <a:fillRect l="-1818" t="-201818" r="-3636" b="-103636"/>
                          </a:stretch>
                        </a:blipFill>
                      </a:tcPr>
                    </a:tc>
                    <a:extLst>
                      <a:ext uri="{0D108BD9-81ED-4DB2-BD59-A6C34878D82A}">
                        <a16:rowId xmlns:a16="http://schemas.microsoft.com/office/drawing/2014/main" val="3033364719"/>
                      </a:ext>
                    </a:extLst>
                  </a:tr>
                  <a:tr h="334012">
                    <a:tc>
                      <a:txBody>
                        <a:bodyPr/>
                        <a:lstStyle/>
                        <a:p>
                          <a:endParaRPr lang="en-US"/>
                        </a:p>
                      </a:txBody>
                      <a:tcPr marL="83186" marR="83186" marT="83186" marB="83186">
                        <a:blipFill>
                          <a:blip r:embed="rId6"/>
                          <a:stretch>
                            <a:fillRect l="-1818" t="-301818" r="-3636" b="-3636"/>
                          </a:stretch>
                        </a:blipFill>
                      </a:tcPr>
                    </a:tc>
                    <a:extLst>
                      <a:ext uri="{0D108BD9-81ED-4DB2-BD59-A6C34878D82A}">
                        <a16:rowId xmlns:a16="http://schemas.microsoft.com/office/drawing/2014/main" val="285358442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C0F2F204-6548-CB66-E4C2-416C77FA08FB}"/>
                  </a:ext>
                </a:extLst>
              </p:cNvPr>
              <p:cNvGraphicFramePr>
                <a:graphicFrameLocks noGrp="1"/>
              </p:cNvGraphicFramePr>
              <p:nvPr/>
            </p:nvGraphicFramePr>
            <p:xfrm>
              <a:off x="6664341" y="2830944"/>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19</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728383511"/>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21</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598739573"/>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solidFill>
                                      <a:srgbClr val="006400"/>
                                    </a:solidFill>
                                    <a:latin typeface="Cambria Math" panose="02040503050406030204" pitchFamily="18" charset="0"/>
                                    <a:ea typeface="Cambria Math" panose="02040503050406030204" pitchFamily="18" charset="0"/>
                                  </a:rPr>
                                  <m:t>…</m:t>
                                </m:r>
                              </m:oMath>
                            </m:oMathPara>
                          </a14:m>
                          <a:endParaRPr lang="en-US"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3033364719"/>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5</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53584426"/>
                      </a:ext>
                    </a:extLst>
                  </a:tr>
                </a:tbl>
              </a:graphicData>
            </a:graphic>
          </p:graphicFrame>
        </mc:Choice>
        <mc:Fallback xmlns="">
          <p:graphicFrame>
            <p:nvGraphicFramePr>
              <p:cNvPr id="13" name="Table 12">
                <a:extLst>
                  <a:ext uri="{FF2B5EF4-FFF2-40B4-BE49-F238E27FC236}">
                    <a16:creationId xmlns:a16="http://schemas.microsoft.com/office/drawing/2014/main" id="{C0F2F204-6548-CB66-E4C2-416C77FA08FB}"/>
                  </a:ext>
                </a:extLst>
              </p:cNvPr>
              <p:cNvGraphicFramePr>
                <a:graphicFrameLocks noGrp="1"/>
              </p:cNvGraphicFramePr>
              <p:nvPr/>
            </p:nvGraphicFramePr>
            <p:xfrm>
              <a:off x="6664341" y="2830944"/>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4012">
                    <a:tc>
                      <a:txBody>
                        <a:bodyPr/>
                        <a:lstStyle/>
                        <a:p>
                          <a:endParaRPr lang="en-US"/>
                        </a:p>
                      </a:txBody>
                      <a:tcPr marL="83186" marR="83186" marT="83186" marB="83186">
                        <a:blipFill>
                          <a:blip r:embed="rId7"/>
                          <a:stretch>
                            <a:fillRect l="-1852" t="-1818" r="-5556" b="-303636"/>
                          </a:stretch>
                        </a:blipFill>
                      </a:tcPr>
                    </a:tc>
                    <a:extLst>
                      <a:ext uri="{0D108BD9-81ED-4DB2-BD59-A6C34878D82A}">
                        <a16:rowId xmlns:a16="http://schemas.microsoft.com/office/drawing/2014/main" val="728383511"/>
                      </a:ext>
                    </a:extLst>
                  </a:tr>
                  <a:tr h="334012">
                    <a:tc>
                      <a:txBody>
                        <a:bodyPr/>
                        <a:lstStyle/>
                        <a:p>
                          <a:endParaRPr lang="en-US"/>
                        </a:p>
                      </a:txBody>
                      <a:tcPr marL="83186" marR="83186" marT="83186" marB="83186">
                        <a:blipFill>
                          <a:blip r:embed="rId7"/>
                          <a:stretch>
                            <a:fillRect l="-1852" t="-101818" r="-5556" b="-203636"/>
                          </a:stretch>
                        </a:blipFill>
                      </a:tcPr>
                    </a:tc>
                    <a:extLst>
                      <a:ext uri="{0D108BD9-81ED-4DB2-BD59-A6C34878D82A}">
                        <a16:rowId xmlns:a16="http://schemas.microsoft.com/office/drawing/2014/main" val="598739573"/>
                      </a:ext>
                    </a:extLst>
                  </a:tr>
                  <a:tr h="334012">
                    <a:tc>
                      <a:txBody>
                        <a:bodyPr/>
                        <a:lstStyle/>
                        <a:p>
                          <a:endParaRPr lang="en-US"/>
                        </a:p>
                      </a:txBody>
                      <a:tcPr marL="83186" marR="83186" marT="83186" marB="83186">
                        <a:blipFill>
                          <a:blip r:embed="rId7"/>
                          <a:stretch>
                            <a:fillRect l="-1852" t="-201818" r="-5556" b="-103636"/>
                          </a:stretch>
                        </a:blipFill>
                      </a:tcPr>
                    </a:tc>
                    <a:extLst>
                      <a:ext uri="{0D108BD9-81ED-4DB2-BD59-A6C34878D82A}">
                        <a16:rowId xmlns:a16="http://schemas.microsoft.com/office/drawing/2014/main" val="3033364719"/>
                      </a:ext>
                    </a:extLst>
                  </a:tr>
                  <a:tr h="334012">
                    <a:tc>
                      <a:txBody>
                        <a:bodyPr/>
                        <a:lstStyle/>
                        <a:p>
                          <a:endParaRPr lang="en-US"/>
                        </a:p>
                      </a:txBody>
                      <a:tcPr marL="83186" marR="83186" marT="83186" marB="83186">
                        <a:blipFill>
                          <a:blip r:embed="rId7"/>
                          <a:stretch>
                            <a:fillRect l="-1852" t="-301818" r="-5556" b="-3636"/>
                          </a:stretch>
                        </a:blipFill>
                      </a:tcPr>
                    </a:tc>
                    <a:extLst>
                      <a:ext uri="{0D108BD9-81ED-4DB2-BD59-A6C34878D82A}">
                        <a16:rowId xmlns:a16="http://schemas.microsoft.com/office/drawing/2014/main" val="2853584426"/>
                      </a:ext>
                    </a:extLst>
                  </a:tr>
                </a:tbl>
              </a:graphicData>
            </a:graphic>
          </p:graphicFrame>
        </mc:Fallback>
      </mc:AlternateContent>
      <p:pic>
        <p:nvPicPr>
          <p:cNvPr id="14" name="Picture 13">
            <a:extLst>
              <a:ext uri="{FF2B5EF4-FFF2-40B4-BE49-F238E27FC236}">
                <a16:creationId xmlns:a16="http://schemas.microsoft.com/office/drawing/2014/main" id="{67EB0B9F-08E1-4C02-D262-0B92BC42BA34}"/>
              </a:ext>
            </a:extLst>
          </p:cNvPr>
          <p:cNvPicPr>
            <a:picLocks noChangeAspect="1"/>
          </p:cNvPicPr>
          <p:nvPr/>
        </p:nvPicPr>
        <p:blipFill>
          <a:blip r:embed="rId8"/>
          <a:srcRect/>
          <a:stretch/>
        </p:blipFill>
        <p:spPr>
          <a:xfrm>
            <a:off x="6319802" y="4655396"/>
            <a:ext cx="1017806" cy="1017806"/>
          </a:xfrm>
          <a:prstGeom prst="rect">
            <a:avLst/>
          </a:prstGeom>
        </p:spPr>
      </p:pic>
      <p:pic>
        <p:nvPicPr>
          <p:cNvPr id="15" name="Picture 14">
            <a:extLst>
              <a:ext uri="{FF2B5EF4-FFF2-40B4-BE49-F238E27FC236}">
                <a16:creationId xmlns:a16="http://schemas.microsoft.com/office/drawing/2014/main" id="{0DD28AA8-97FB-3D67-9796-E27DC7C9D668}"/>
              </a:ext>
            </a:extLst>
          </p:cNvPr>
          <p:cNvPicPr>
            <a:picLocks noChangeAspect="1"/>
          </p:cNvPicPr>
          <p:nvPr/>
        </p:nvPicPr>
        <p:blipFill>
          <a:blip r:embed="rId9"/>
          <a:srcRect/>
          <a:stretch/>
        </p:blipFill>
        <p:spPr>
          <a:xfrm>
            <a:off x="5193031" y="4655396"/>
            <a:ext cx="1017806" cy="1017806"/>
          </a:xfrm>
          <a:prstGeom prst="rect">
            <a:avLst/>
          </a:prstGeom>
        </p:spPr>
      </p:pic>
      <p:sp>
        <p:nvSpPr>
          <p:cNvPr id="16" name="Google Shape;73;p14">
            <a:extLst>
              <a:ext uri="{FF2B5EF4-FFF2-40B4-BE49-F238E27FC236}">
                <a16:creationId xmlns:a16="http://schemas.microsoft.com/office/drawing/2014/main" id="{1E2FA4C8-09C3-012F-E490-05D68C15F679}"/>
              </a:ext>
            </a:extLst>
          </p:cNvPr>
          <p:cNvSpPr txBox="1"/>
          <p:nvPr/>
        </p:nvSpPr>
        <p:spPr>
          <a:xfrm>
            <a:off x="5474262" y="4308505"/>
            <a:ext cx="583893" cy="322013"/>
          </a:xfrm>
          <a:prstGeom prst="rect">
            <a:avLst/>
          </a:prstGeom>
          <a:noFill/>
          <a:ln>
            <a:noFill/>
          </a:ln>
        </p:spPr>
        <p:txBody>
          <a:bodyPr spcFirstLastPara="1" wrap="square" lIns="83186" tIns="83186" rIns="83186" bIns="83186" anchor="t" anchorCtr="0">
            <a:spAutoFit/>
          </a:bodyPr>
          <a:lstStyle/>
          <a:p>
            <a:r>
              <a:rPr lang="en-US" sz="1001" i="1" dirty="0">
                <a:latin typeface="+mn-lt"/>
              </a:rPr>
              <a:t>f</a:t>
            </a:r>
            <a:r>
              <a:rPr lang="en" sz="1001" i="1" dirty="0">
                <a:latin typeface="+mn-lt"/>
              </a:rPr>
              <a:t>it</a:t>
            </a:r>
            <a:endParaRPr sz="1001" i="1" dirty="0">
              <a:latin typeface="+mn-lt"/>
            </a:endParaRPr>
          </a:p>
        </p:txBody>
      </p:sp>
      <p:sp>
        <p:nvSpPr>
          <p:cNvPr id="17" name="Google Shape;77;p14">
            <a:extLst>
              <a:ext uri="{FF2B5EF4-FFF2-40B4-BE49-F238E27FC236}">
                <a16:creationId xmlns:a16="http://schemas.microsoft.com/office/drawing/2014/main" id="{6F1D81B9-DD1C-0060-8428-FFAF46DD2BC7}"/>
              </a:ext>
            </a:extLst>
          </p:cNvPr>
          <p:cNvSpPr txBox="1"/>
          <p:nvPr/>
        </p:nvSpPr>
        <p:spPr>
          <a:xfrm>
            <a:off x="6375439" y="4301963"/>
            <a:ext cx="962471" cy="322013"/>
          </a:xfrm>
          <a:prstGeom prst="rect">
            <a:avLst/>
          </a:prstGeom>
          <a:noFill/>
          <a:ln>
            <a:noFill/>
          </a:ln>
        </p:spPr>
        <p:txBody>
          <a:bodyPr spcFirstLastPara="1" wrap="square" lIns="83186" tIns="83186" rIns="83186" bIns="83186" anchor="t" anchorCtr="0">
            <a:spAutoFit/>
          </a:bodyPr>
          <a:lstStyle/>
          <a:p>
            <a:r>
              <a:rPr lang="en" sz="1001" i="1" dirty="0">
                <a:latin typeface="+mn-lt"/>
              </a:rPr>
              <a:t>define</a:t>
            </a:r>
            <a:endParaRPr sz="1001" i="1" dirty="0">
              <a:latin typeface="+mn-lt"/>
            </a:endParaRPr>
          </a:p>
        </p:txBody>
      </p:sp>
      <p:cxnSp>
        <p:nvCxnSpPr>
          <p:cNvPr id="18" name="Google Shape;74;p14">
            <a:extLst>
              <a:ext uri="{FF2B5EF4-FFF2-40B4-BE49-F238E27FC236}">
                <a16:creationId xmlns:a16="http://schemas.microsoft.com/office/drawing/2014/main" id="{489BA2D6-FEED-53B8-82F7-BB6091E28C81}"/>
              </a:ext>
            </a:extLst>
          </p:cNvPr>
          <p:cNvCxnSpPr>
            <a:cxnSpLocks/>
            <a:stCxn id="12" idx="2"/>
            <a:endCxn id="15" idx="0"/>
          </p:cNvCxnSpPr>
          <p:nvPr/>
        </p:nvCxnSpPr>
        <p:spPr>
          <a:xfrm flipH="1">
            <a:off x="5701934" y="4172191"/>
            <a:ext cx="2420" cy="483205"/>
          </a:xfrm>
          <a:prstGeom prst="straightConnector1">
            <a:avLst/>
          </a:prstGeom>
          <a:noFill/>
          <a:ln w="12700" cap="flat" cmpd="sng">
            <a:solidFill>
              <a:srgbClr val="000000"/>
            </a:solidFill>
            <a:prstDash val="dash"/>
            <a:round/>
            <a:headEnd type="none" w="med" len="med"/>
            <a:tailEnd type="triangle" w="med" len="med"/>
          </a:ln>
        </p:spPr>
      </p:cxnSp>
      <p:cxnSp>
        <p:nvCxnSpPr>
          <p:cNvPr id="19" name="Google Shape;74;p14">
            <a:extLst>
              <a:ext uri="{FF2B5EF4-FFF2-40B4-BE49-F238E27FC236}">
                <a16:creationId xmlns:a16="http://schemas.microsoft.com/office/drawing/2014/main" id="{2BF94E7E-37B8-B5B7-518B-8BCF1964BA26}"/>
              </a:ext>
            </a:extLst>
          </p:cNvPr>
          <p:cNvCxnSpPr>
            <a:cxnSpLocks/>
            <a:stCxn id="13" idx="2"/>
            <a:endCxn id="14" idx="0"/>
          </p:cNvCxnSpPr>
          <p:nvPr/>
        </p:nvCxnSpPr>
        <p:spPr>
          <a:xfrm>
            <a:off x="6828130" y="4166992"/>
            <a:ext cx="575" cy="488404"/>
          </a:xfrm>
          <a:prstGeom prst="straightConnector1">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sp>
            <p:nvSpPr>
              <p:cNvPr id="20" name="Google Shape;62;p14">
                <a:extLst>
                  <a:ext uri="{FF2B5EF4-FFF2-40B4-BE49-F238E27FC236}">
                    <a16:creationId xmlns:a16="http://schemas.microsoft.com/office/drawing/2014/main" id="{010C1BFB-3371-86E1-66B9-CF503B15337B}"/>
                  </a:ext>
                </a:extLst>
              </p:cNvPr>
              <p:cNvSpPr txBox="1"/>
              <p:nvPr/>
            </p:nvSpPr>
            <p:spPr>
              <a:xfrm>
                <a:off x="5264778" y="5572978"/>
                <a:ext cx="893768" cy="434095"/>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1729" i="1">
                          <a:latin typeface="Cambria Math" panose="02040503050406030204" pitchFamily="18" charset="0"/>
                        </a:rPr>
                        <m:t>⋮</m:t>
                      </m:r>
                    </m:oMath>
                  </m:oMathPara>
                </a14:m>
                <a:endParaRPr sz="1729" dirty="0">
                  <a:latin typeface="+mj-lt"/>
                </a:endParaRPr>
              </a:p>
            </p:txBody>
          </p:sp>
        </mc:Choice>
        <mc:Fallback xmlns="">
          <p:sp>
            <p:nvSpPr>
              <p:cNvPr id="20" name="Google Shape;62;p14">
                <a:extLst>
                  <a:ext uri="{FF2B5EF4-FFF2-40B4-BE49-F238E27FC236}">
                    <a16:creationId xmlns:a16="http://schemas.microsoft.com/office/drawing/2014/main" id="{010C1BFB-3371-86E1-66B9-CF503B15337B}"/>
                  </a:ext>
                </a:extLst>
              </p:cNvPr>
              <p:cNvSpPr txBox="1">
                <a:spLocks noRot="1" noChangeAspect="1" noMove="1" noResize="1" noEditPoints="1" noAdjustHandles="1" noChangeArrowheads="1" noChangeShapeType="1" noTextEdit="1"/>
              </p:cNvSpPr>
              <p:nvPr/>
            </p:nvSpPr>
            <p:spPr>
              <a:xfrm>
                <a:off x="5264778" y="5572978"/>
                <a:ext cx="893768" cy="434095"/>
              </a:xfrm>
              <a:prstGeom prst="rect">
                <a:avLst/>
              </a:prstGeom>
              <a:blipFill>
                <a:blip r:embed="rId10"/>
                <a:stretch>
                  <a:fillRect/>
                </a:stretch>
              </a:blipFill>
              <a:ln>
                <a:noFill/>
              </a:ln>
            </p:spPr>
            <p:txBody>
              <a:bodyPr/>
              <a:lstStyle/>
              <a:p>
                <a:r>
                  <a:rPr lang="en-US">
                    <a:noFill/>
                  </a:rPr>
                  <a:t> </a:t>
                </a:r>
              </a:p>
            </p:txBody>
          </p:sp>
        </mc:Fallback>
      </mc:AlternateContent>
      <p:sp>
        <p:nvSpPr>
          <p:cNvPr id="21" name="Google Shape;77;p14">
            <a:extLst>
              <a:ext uri="{FF2B5EF4-FFF2-40B4-BE49-F238E27FC236}">
                <a16:creationId xmlns:a16="http://schemas.microsoft.com/office/drawing/2014/main" id="{E39B0E90-20A8-E147-819F-2A2368982C21}"/>
              </a:ext>
            </a:extLst>
          </p:cNvPr>
          <p:cNvSpPr txBox="1"/>
          <p:nvPr/>
        </p:nvSpPr>
        <p:spPr>
          <a:xfrm>
            <a:off x="6638669" y="2274808"/>
            <a:ext cx="962471" cy="322013"/>
          </a:xfrm>
          <a:prstGeom prst="rect">
            <a:avLst/>
          </a:prstGeom>
          <a:noFill/>
          <a:ln>
            <a:noFill/>
          </a:ln>
        </p:spPr>
        <p:txBody>
          <a:bodyPr spcFirstLastPara="1" wrap="square" lIns="83186" tIns="83186" rIns="83186" bIns="83186" anchor="t" anchorCtr="0">
            <a:spAutoFit/>
          </a:bodyPr>
          <a:lstStyle/>
          <a:p>
            <a:r>
              <a:rPr lang="en-US" sz="1001" i="1" dirty="0">
                <a:latin typeface="+mn-lt"/>
              </a:rPr>
              <a:t>S</a:t>
            </a:r>
            <a:r>
              <a:rPr lang="en" sz="1001" i="1" dirty="0">
                <a:latin typeface="+mn-lt"/>
              </a:rPr>
              <a:t>plit 1</a:t>
            </a:r>
            <a:endParaRPr sz="1001" i="1" dirty="0">
              <a:latin typeface="+mn-lt"/>
            </a:endParaRPr>
          </a:p>
        </p:txBody>
      </p:sp>
      <p:pic>
        <p:nvPicPr>
          <p:cNvPr id="22" name="Picture 21">
            <a:extLst>
              <a:ext uri="{FF2B5EF4-FFF2-40B4-BE49-F238E27FC236}">
                <a16:creationId xmlns:a16="http://schemas.microsoft.com/office/drawing/2014/main" id="{A69B42DD-5611-0AFB-4411-153BAA06FB68}"/>
              </a:ext>
            </a:extLst>
          </p:cNvPr>
          <p:cNvPicPr>
            <a:picLocks noChangeAspect="1"/>
          </p:cNvPicPr>
          <p:nvPr/>
        </p:nvPicPr>
        <p:blipFill>
          <a:blip r:embed="rId11"/>
          <a:srcRect/>
          <a:stretch/>
        </p:blipFill>
        <p:spPr>
          <a:xfrm>
            <a:off x="5193031" y="5864908"/>
            <a:ext cx="1017806" cy="1017806"/>
          </a:xfrm>
          <a:prstGeom prst="rect">
            <a:avLst/>
          </a:prstGeom>
        </p:spPr>
      </p:pic>
      <p:cxnSp>
        <p:nvCxnSpPr>
          <p:cNvPr id="23" name="Straight Arrow Connector 22">
            <a:extLst>
              <a:ext uri="{FF2B5EF4-FFF2-40B4-BE49-F238E27FC236}">
                <a16:creationId xmlns:a16="http://schemas.microsoft.com/office/drawing/2014/main" id="{EE57E1B2-6F6E-3906-961A-29EAA8BEEBE9}"/>
              </a:ext>
            </a:extLst>
          </p:cNvPr>
          <p:cNvCxnSpPr>
            <a:cxnSpLocks/>
            <a:stCxn id="10" idx="2"/>
            <a:endCxn id="25" idx="0"/>
          </p:cNvCxnSpPr>
          <p:nvPr/>
        </p:nvCxnSpPr>
        <p:spPr>
          <a:xfrm>
            <a:off x="7687540" y="2259999"/>
            <a:ext cx="582" cy="91114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Google Shape;77;p14">
            <a:extLst>
              <a:ext uri="{FF2B5EF4-FFF2-40B4-BE49-F238E27FC236}">
                <a16:creationId xmlns:a16="http://schemas.microsoft.com/office/drawing/2014/main" id="{E9B3ADD1-A3D4-DA45-1307-E3C7C1A7866E}"/>
              </a:ext>
            </a:extLst>
          </p:cNvPr>
          <p:cNvSpPr txBox="1"/>
          <p:nvPr/>
        </p:nvSpPr>
        <p:spPr>
          <a:xfrm>
            <a:off x="7241580" y="2740079"/>
            <a:ext cx="962471" cy="322013"/>
          </a:xfrm>
          <a:prstGeom prst="rect">
            <a:avLst/>
          </a:prstGeom>
          <a:noFill/>
          <a:ln>
            <a:noFill/>
          </a:ln>
        </p:spPr>
        <p:txBody>
          <a:bodyPr spcFirstLastPara="1" wrap="square" lIns="83186" tIns="83186" rIns="83186" bIns="83186" anchor="t" anchorCtr="0">
            <a:spAutoFit/>
          </a:bodyPr>
          <a:lstStyle/>
          <a:p>
            <a:r>
              <a:rPr lang="en-US" sz="1001" i="1" dirty="0">
                <a:latin typeface="+mn-lt"/>
              </a:rPr>
              <a:t>S</a:t>
            </a:r>
            <a:r>
              <a:rPr lang="en" sz="1001" i="1" dirty="0">
                <a:latin typeface="+mn-lt"/>
              </a:rPr>
              <a:t>plit i</a:t>
            </a:r>
            <a:endParaRPr sz="1001" i="1" dirty="0">
              <a:latin typeface="+mn-lt"/>
            </a:endParaRPr>
          </a:p>
        </p:txBody>
      </p:sp>
      <mc:AlternateContent xmlns:mc="http://schemas.openxmlformats.org/markup-compatibility/2006" xmlns:a14="http://schemas.microsoft.com/office/drawing/2010/main">
        <mc:Choice Requires="a14">
          <p:sp>
            <p:nvSpPr>
              <p:cNvPr id="25" name="Google Shape;62;p14">
                <a:extLst>
                  <a:ext uri="{FF2B5EF4-FFF2-40B4-BE49-F238E27FC236}">
                    <a16:creationId xmlns:a16="http://schemas.microsoft.com/office/drawing/2014/main" id="{DC0C9797-61A6-1161-B01C-7252FB7E7403}"/>
                  </a:ext>
                </a:extLst>
              </p:cNvPr>
              <p:cNvSpPr txBox="1"/>
              <p:nvPr/>
            </p:nvSpPr>
            <p:spPr>
              <a:xfrm>
                <a:off x="7241238" y="3171139"/>
                <a:ext cx="893768" cy="476094"/>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2002" i="1">
                          <a:latin typeface="Cambria Math" panose="02040503050406030204" pitchFamily="18" charset="0"/>
                        </a:rPr>
                        <m:t>⋮</m:t>
                      </m:r>
                    </m:oMath>
                  </m:oMathPara>
                </a14:m>
                <a:endParaRPr lang="en-US" sz="2002" dirty="0"/>
              </a:p>
            </p:txBody>
          </p:sp>
        </mc:Choice>
        <mc:Fallback xmlns="">
          <p:sp>
            <p:nvSpPr>
              <p:cNvPr id="25" name="Google Shape;62;p14">
                <a:extLst>
                  <a:ext uri="{FF2B5EF4-FFF2-40B4-BE49-F238E27FC236}">
                    <a16:creationId xmlns:a16="http://schemas.microsoft.com/office/drawing/2014/main" id="{DC0C9797-61A6-1161-B01C-7252FB7E7403}"/>
                  </a:ext>
                </a:extLst>
              </p:cNvPr>
              <p:cNvSpPr txBox="1">
                <a:spLocks noRot="1" noChangeAspect="1" noMove="1" noResize="1" noEditPoints="1" noAdjustHandles="1" noChangeArrowheads="1" noChangeShapeType="1" noTextEdit="1"/>
              </p:cNvSpPr>
              <p:nvPr/>
            </p:nvSpPr>
            <p:spPr>
              <a:xfrm>
                <a:off x="7241238" y="3171139"/>
                <a:ext cx="893768" cy="476094"/>
              </a:xfrm>
              <a:prstGeom prst="rect">
                <a:avLst/>
              </a:prstGeom>
              <a:blipFill>
                <a:blip r:embed="rId12"/>
                <a:stretch>
                  <a:fillRect/>
                </a:stretch>
              </a:blipFill>
              <a:ln>
                <a:noFill/>
              </a:ln>
            </p:spPr>
            <p:txBody>
              <a:bodyPr/>
              <a:lstStyle/>
              <a:p>
                <a:r>
                  <a:rPr lang="en-US">
                    <a:noFill/>
                  </a:rPr>
                  <a:t> </a:t>
                </a:r>
              </a:p>
            </p:txBody>
          </p:sp>
        </mc:Fallback>
      </mc:AlternateContent>
      <p:sp>
        <p:nvSpPr>
          <p:cNvPr id="26" name="Google Shape;77;p14">
            <a:extLst>
              <a:ext uri="{FF2B5EF4-FFF2-40B4-BE49-F238E27FC236}">
                <a16:creationId xmlns:a16="http://schemas.microsoft.com/office/drawing/2014/main" id="{53775AC1-DE2B-37A1-2CC7-1F419FBF8BDD}"/>
              </a:ext>
            </a:extLst>
          </p:cNvPr>
          <p:cNvSpPr txBox="1"/>
          <p:nvPr/>
        </p:nvSpPr>
        <p:spPr>
          <a:xfrm>
            <a:off x="8071324" y="2272580"/>
            <a:ext cx="962471" cy="322013"/>
          </a:xfrm>
          <a:prstGeom prst="rect">
            <a:avLst/>
          </a:prstGeom>
          <a:noFill/>
          <a:ln>
            <a:noFill/>
          </a:ln>
        </p:spPr>
        <p:txBody>
          <a:bodyPr spcFirstLastPara="1" wrap="square" lIns="83186" tIns="83186" rIns="83186" bIns="83186" anchor="t" anchorCtr="0">
            <a:spAutoFit/>
          </a:bodyPr>
          <a:lstStyle/>
          <a:p>
            <a:r>
              <a:rPr lang="en-US" sz="1001" i="1" dirty="0">
                <a:latin typeface="+mn-lt"/>
              </a:rPr>
              <a:t>S</a:t>
            </a:r>
            <a:r>
              <a:rPr lang="en" sz="1001" i="1" dirty="0">
                <a:latin typeface="+mn-lt"/>
              </a:rPr>
              <a:t>plit n</a:t>
            </a:r>
            <a:endParaRPr sz="1001" i="1" dirty="0">
              <a:latin typeface="+mn-lt"/>
            </a:endParaRPr>
          </a:p>
        </p:txBody>
      </p:sp>
      <p:cxnSp>
        <p:nvCxnSpPr>
          <p:cNvPr id="27" name="Google Shape;70;p14">
            <a:extLst>
              <a:ext uri="{FF2B5EF4-FFF2-40B4-BE49-F238E27FC236}">
                <a16:creationId xmlns:a16="http://schemas.microsoft.com/office/drawing/2014/main" id="{CF509CB8-E86D-20F7-0192-00B3BF823230}"/>
              </a:ext>
            </a:extLst>
          </p:cNvPr>
          <p:cNvCxnSpPr>
            <a:cxnSpLocks/>
            <a:stCxn id="10" idx="2"/>
            <a:endCxn id="4" idx="0"/>
          </p:cNvCxnSpPr>
          <p:nvPr/>
        </p:nvCxnSpPr>
        <p:spPr>
          <a:xfrm rot="5400000">
            <a:off x="6629886" y="1713829"/>
            <a:ext cx="511485" cy="1603825"/>
          </a:xfrm>
          <a:prstGeom prst="curvedConnector3">
            <a:avLst>
              <a:gd name="adj1" fmla="val 50000"/>
            </a:avLst>
          </a:prstGeom>
          <a:noFill/>
          <a:ln w="12700" cap="flat" cmpd="sng">
            <a:solidFill>
              <a:srgbClr val="000000"/>
            </a:solidFill>
            <a:prstDash val="dash"/>
            <a:round/>
            <a:headEnd type="none" w="med" len="med"/>
            <a:tailEnd type="triangle" w="med" len="med"/>
          </a:ln>
        </p:spPr>
      </p:cxnSp>
      <p:pic>
        <p:nvPicPr>
          <p:cNvPr id="28" name="Picture 27">
            <a:extLst>
              <a:ext uri="{FF2B5EF4-FFF2-40B4-BE49-F238E27FC236}">
                <a16:creationId xmlns:a16="http://schemas.microsoft.com/office/drawing/2014/main" id="{26781F2F-7D40-3ABB-DE0C-5E3C289BAFE8}"/>
              </a:ext>
            </a:extLst>
          </p:cNvPr>
          <p:cNvPicPr>
            <a:picLocks noChangeAspect="1"/>
          </p:cNvPicPr>
          <p:nvPr/>
        </p:nvPicPr>
        <p:blipFill>
          <a:blip r:embed="rId13"/>
          <a:srcRect/>
          <a:stretch/>
        </p:blipFill>
        <p:spPr>
          <a:xfrm>
            <a:off x="8551957" y="1079891"/>
            <a:ext cx="1017806" cy="1017806"/>
          </a:xfrm>
          <a:prstGeom prst="rect">
            <a:avLst/>
          </a:prstGeom>
        </p:spPr>
      </p:pic>
      <mc:AlternateContent xmlns:mc="http://schemas.openxmlformats.org/markup-compatibility/2006" xmlns:a14="http://schemas.microsoft.com/office/drawing/2010/main">
        <mc:Choice Requires="a14">
          <p:sp>
            <p:nvSpPr>
              <p:cNvPr id="29" name="Google Shape;62;p14">
                <a:extLst>
                  <a:ext uri="{FF2B5EF4-FFF2-40B4-BE49-F238E27FC236}">
                    <a16:creationId xmlns:a16="http://schemas.microsoft.com/office/drawing/2014/main" id="{6A6625A6-642D-A88A-D342-E18146048864}"/>
                  </a:ext>
                </a:extLst>
              </p:cNvPr>
              <p:cNvSpPr txBox="1"/>
              <p:nvPr/>
            </p:nvSpPr>
            <p:spPr>
              <a:xfrm>
                <a:off x="9266100" y="1403312"/>
                <a:ext cx="893768" cy="434095"/>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1729" i="1">
                          <a:latin typeface="Cambria Math" panose="02040503050406030204" pitchFamily="18" charset="0"/>
                        </a:rPr>
                        <m:t>…</m:t>
                      </m:r>
                    </m:oMath>
                  </m:oMathPara>
                </a14:m>
                <a:endParaRPr sz="1729" dirty="0">
                  <a:latin typeface="+mn-lt"/>
                </a:endParaRPr>
              </a:p>
            </p:txBody>
          </p:sp>
        </mc:Choice>
        <mc:Fallback xmlns="">
          <p:sp>
            <p:nvSpPr>
              <p:cNvPr id="29" name="Google Shape;62;p14">
                <a:extLst>
                  <a:ext uri="{FF2B5EF4-FFF2-40B4-BE49-F238E27FC236}">
                    <a16:creationId xmlns:a16="http://schemas.microsoft.com/office/drawing/2014/main" id="{6A6625A6-642D-A88A-D342-E18146048864}"/>
                  </a:ext>
                </a:extLst>
              </p:cNvPr>
              <p:cNvSpPr txBox="1">
                <a:spLocks noRot="1" noChangeAspect="1" noMove="1" noResize="1" noEditPoints="1" noAdjustHandles="1" noChangeArrowheads="1" noChangeShapeType="1" noTextEdit="1"/>
              </p:cNvSpPr>
              <p:nvPr/>
            </p:nvSpPr>
            <p:spPr>
              <a:xfrm>
                <a:off x="9266100" y="1403312"/>
                <a:ext cx="893768" cy="434095"/>
              </a:xfrm>
              <a:prstGeom prst="rect">
                <a:avLst/>
              </a:prstGeom>
              <a:blipFill>
                <a:blip r:embed="rId14"/>
                <a:stretch>
                  <a:fillRect/>
                </a:stretch>
              </a:blipFill>
              <a:ln>
                <a:noFill/>
              </a:ln>
            </p:spPr>
            <p:txBody>
              <a:bodyPr/>
              <a:lstStyle/>
              <a:p>
                <a:r>
                  <a:rPr lang="en-US">
                    <a:noFill/>
                  </a:rPr>
                  <a:t> </a:t>
                </a:r>
              </a:p>
            </p:txBody>
          </p:sp>
        </mc:Fallback>
      </mc:AlternateContent>
      <p:pic>
        <p:nvPicPr>
          <p:cNvPr id="30" name="Picture 29">
            <a:extLst>
              <a:ext uri="{FF2B5EF4-FFF2-40B4-BE49-F238E27FC236}">
                <a16:creationId xmlns:a16="http://schemas.microsoft.com/office/drawing/2014/main" id="{E190D2D1-72D2-F5BC-0595-B248373630AF}"/>
              </a:ext>
            </a:extLst>
          </p:cNvPr>
          <p:cNvPicPr>
            <a:picLocks noChangeAspect="1"/>
          </p:cNvPicPr>
          <p:nvPr/>
        </p:nvPicPr>
        <p:blipFill>
          <a:blip r:embed="rId15"/>
          <a:srcRect/>
          <a:stretch/>
        </p:blipFill>
        <p:spPr>
          <a:xfrm>
            <a:off x="9962694" y="1079891"/>
            <a:ext cx="1017806" cy="1017806"/>
          </a:xfrm>
          <a:prstGeom prst="rect">
            <a:avLst/>
          </a:prstGeom>
        </p:spPr>
      </p:pic>
      <p:sp>
        <p:nvSpPr>
          <p:cNvPr id="31" name="Google Shape;73;p14">
            <a:extLst>
              <a:ext uri="{FF2B5EF4-FFF2-40B4-BE49-F238E27FC236}">
                <a16:creationId xmlns:a16="http://schemas.microsoft.com/office/drawing/2014/main" id="{EB96144D-E823-6572-C21E-BE906AEF3E5D}"/>
              </a:ext>
            </a:extLst>
          </p:cNvPr>
          <p:cNvSpPr txBox="1"/>
          <p:nvPr/>
        </p:nvSpPr>
        <p:spPr>
          <a:xfrm>
            <a:off x="8036077" y="1329404"/>
            <a:ext cx="583893" cy="322013"/>
          </a:xfrm>
          <a:prstGeom prst="rect">
            <a:avLst/>
          </a:prstGeom>
          <a:noFill/>
          <a:ln>
            <a:noFill/>
          </a:ln>
        </p:spPr>
        <p:txBody>
          <a:bodyPr spcFirstLastPara="1" wrap="square" lIns="83186" tIns="83186" rIns="83186" bIns="83186" anchor="t" anchorCtr="0">
            <a:spAutoFit/>
          </a:bodyPr>
          <a:lstStyle/>
          <a:p>
            <a:r>
              <a:rPr lang="en-US" sz="1001" i="1" dirty="0">
                <a:latin typeface="+mn-lt"/>
              </a:rPr>
              <a:t>f</a:t>
            </a:r>
            <a:r>
              <a:rPr lang="en" sz="1001" i="1" dirty="0">
                <a:latin typeface="+mn-lt"/>
              </a:rPr>
              <a:t>it</a:t>
            </a:r>
            <a:endParaRPr sz="1001" i="1" dirty="0">
              <a:latin typeface="+mn-lt"/>
            </a:endParaRPr>
          </a:p>
        </p:txBody>
      </p:sp>
      <p:cxnSp>
        <p:nvCxnSpPr>
          <p:cNvPr id="32" name="Google Shape;74;p14">
            <a:extLst>
              <a:ext uri="{FF2B5EF4-FFF2-40B4-BE49-F238E27FC236}">
                <a16:creationId xmlns:a16="http://schemas.microsoft.com/office/drawing/2014/main" id="{90207520-1E95-912C-FC08-AAC1CA5C24BA}"/>
              </a:ext>
            </a:extLst>
          </p:cNvPr>
          <p:cNvCxnSpPr>
            <a:cxnSpLocks/>
            <a:stCxn id="10" idx="3"/>
            <a:endCxn id="28" idx="1"/>
          </p:cNvCxnSpPr>
          <p:nvPr/>
        </p:nvCxnSpPr>
        <p:spPr>
          <a:xfrm flipV="1">
            <a:off x="7851329" y="1588794"/>
            <a:ext cx="700628" cy="3181"/>
          </a:xfrm>
          <a:prstGeom prst="straightConnector1">
            <a:avLst/>
          </a:prstGeom>
          <a:noFill/>
          <a:ln w="12700" cap="flat" cmpd="sng">
            <a:solidFill>
              <a:srgbClr val="000000"/>
            </a:solidFill>
            <a:prstDash val="dash"/>
            <a:round/>
            <a:headEnd type="none" w="med" len="med"/>
            <a:tailEnd type="triangle" w="med" len="med"/>
          </a:ln>
        </p:spPr>
      </p:cxnSp>
      <p:cxnSp>
        <p:nvCxnSpPr>
          <p:cNvPr id="45" name="Google Shape;70;p14">
            <a:extLst>
              <a:ext uri="{FF2B5EF4-FFF2-40B4-BE49-F238E27FC236}">
                <a16:creationId xmlns:a16="http://schemas.microsoft.com/office/drawing/2014/main" id="{A3FD2585-2F1D-458E-E8AA-8227BE619FE9}"/>
              </a:ext>
            </a:extLst>
          </p:cNvPr>
          <p:cNvCxnSpPr>
            <a:cxnSpLocks/>
          </p:cNvCxnSpPr>
          <p:nvPr/>
        </p:nvCxnSpPr>
        <p:spPr>
          <a:xfrm rot="16200000" flipH="1">
            <a:off x="8234955" y="1714557"/>
            <a:ext cx="512759" cy="1603826"/>
          </a:xfrm>
          <a:prstGeom prst="curvedConnector3">
            <a:avLst>
              <a:gd name="adj1" fmla="val 50000"/>
            </a:avLst>
          </a:prstGeom>
          <a:noFill/>
          <a:ln w="12700" cap="flat" cmpd="sng">
            <a:solidFill>
              <a:srgbClr val="000000"/>
            </a:solidFill>
            <a:prstDash val="dash"/>
            <a:round/>
            <a:headEnd type="none" w="med" len="med"/>
            <a:tailEnd type="triangle" w="med" len="med"/>
          </a:ln>
        </p:spPr>
      </p:cxnSp>
      <p:sp>
        <p:nvSpPr>
          <p:cNvPr id="46" name="Rectangle 45">
            <a:extLst>
              <a:ext uri="{FF2B5EF4-FFF2-40B4-BE49-F238E27FC236}">
                <a16:creationId xmlns:a16="http://schemas.microsoft.com/office/drawing/2014/main" id="{1193904A-E298-41C0-5F4B-E0DCBA8FE9DA}"/>
              </a:ext>
            </a:extLst>
          </p:cNvPr>
          <p:cNvSpPr/>
          <p:nvPr/>
        </p:nvSpPr>
        <p:spPr>
          <a:xfrm>
            <a:off x="8894143" y="1837407"/>
            <a:ext cx="617868" cy="162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A08A36B-7378-8EA0-360F-9F52F2206A8D}"/>
              </a:ext>
            </a:extLst>
          </p:cNvPr>
          <p:cNvSpPr/>
          <p:nvPr/>
        </p:nvSpPr>
        <p:spPr>
          <a:xfrm>
            <a:off x="10322893" y="1843778"/>
            <a:ext cx="617868" cy="162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Google Shape;62;p14">
                <a:extLst>
                  <a:ext uri="{FF2B5EF4-FFF2-40B4-BE49-F238E27FC236}">
                    <a16:creationId xmlns:a16="http://schemas.microsoft.com/office/drawing/2014/main" id="{6E66DD59-A228-B9C5-8240-18B27F44FA5E}"/>
                  </a:ext>
                </a:extLst>
              </p:cNvPr>
              <p:cNvSpPr txBox="1"/>
              <p:nvPr/>
            </p:nvSpPr>
            <p:spPr>
              <a:xfrm>
                <a:off x="8845986" y="2785733"/>
                <a:ext cx="893768" cy="476094"/>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2002" i="1">
                          <a:latin typeface="Cambria Math" panose="02040503050406030204" pitchFamily="18" charset="0"/>
                        </a:rPr>
                        <m:t>⋮</m:t>
                      </m:r>
                    </m:oMath>
                  </m:oMathPara>
                </a14:m>
                <a:endParaRPr lang="en-US" sz="2002" dirty="0"/>
              </a:p>
            </p:txBody>
          </p:sp>
        </mc:Choice>
        <mc:Fallback xmlns="">
          <p:sp>
            <p:nvSpPr>
              <p:cNvPr id="48" name="Google Shape;62;p14">
                <a:extLst>
                  <a:ext uri="{FF2B5EF4-FFF2-40B4-BE49-F238E27FC236}">
                    <a16:creationId xmlns:a16="http://schemas.microsoft.com/office/drawing/2014/main" id="{6E66DD59-A228-B9C5-8240-18B27F44FA5E}"/>
                  </a:ext>
                </a:extLst>
              </p:cNvPr>
              <p:cNvSpPr txBox="1">
                <a:spLocks noRot="1" noChangeAspect="1" noMove="1" noResize="1" noEditPoints="1" noAdjustHandles="1" noChangeArrowheads="1" noChangeShapeType="1" noTextEdit="1"/>
              </p:cNvSpPr>
              <p:nvPr/>
            </p:nvSpPr>
            <p:spPr>
              <a:xfrm>
                <a:off x="8845986" y="2785733"/>
                <a:ext cx="893768" cy="476094"/>
              </a:xfrm>
              <a:prstGeom prst="rect">
                <a:avLst/>
              </a:prstGeom>
              <a:blipFill>
                <a:blip r:embed="rId16"/>
                <a:stretch>
                  <a:fillRect/>
                </a:stretch>
              </a:blipFill>
              <a:ln>
                <a:noFill/>
              </a:ln>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7">
            <p14:nvContentPartPr>
              <p14:cNvPr id="56" name="Ink 55">
                <a:extLst>
                  <a:ext uri="{FF2B5EF4-FFF2-40B4-BE49-F238E27FC236}">
                    <a16:creationId xmlns:a16="http://schemas.microsoft.com/office/drawing/2014/main" id="{F4279C11-6F32-EDC3-896B-3F3622A8D6B8}"/>
                  </a:ext>
                </a:extLst>
              </p14:cNvPr>
              <p14:cNvContentPartPr/>
              <p14:nvPr/>
            </p14:nvContentPartPr>
            <p14:xfrm>
              <a:off x="5581485" y="5514765"/>
              <a:ext cx="552600" cy="4320"/>
            </p14:xfrm>
          </p:contentPart>
        </mc:Choice>
        <mc:Fallback xmlns="">
          <p:pic>
            <p:nvPicPr>
              <p:cNvPr id="56" name="Ink 55">
                <a:extLst>
                  <a:ext uri="{FF2B5EF4-FFF2-40B4-BE49-F238E27FC236}">
                    <a16:creationId xmlns:a16="http://schemas.microsoft.com/office/drawing/2014/main" id="{F4279C11-6F32-EDC3-896B-3F3622A8D6B8}"/>
                  </a:ext>
                </a:extLst>
              </p:cNvPr>
              <p:cNvPicPr/>
              <p:nvPr/>
            </p:nvPicPr>
            <p:blipFill>
              <a:blip r:embed="rId18"/>
              <a:stretch>
                <a:fillRect/>
              </a:stretch>
            </p:blipFill>
            <p:spPr>
              <a:xfrm>
                <a:off x="5545485" y="5443125"/>
                <a:ext cx="624240" cy="147960"/>
              </a:xfrm>
              <a:prstGeom prst="rect">
                <a:avLst/>
              </a:prstGeom>
            </p:spPr>
          </p:pic>
        </mc:Fallback>
      </mc:AlternateContent>
    </p:spTree>
    <p:extLst>
      <p:ext uri="{BB962C8B-B14F-4D97-AF65-F5344CB8AC3E}">
        <p14:creationId xmlns:p14="http://schemas.microsoft.com/office/powerpoint/2010/main" val="19627334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fontScale="90000"/>
          </a:bodyPr>
          <a:lstStyle/>
          <a:p>
            <a:r>
              <a:rPr lang="en-US" dirty="0"/>
              <a:t>Exploring Alternative Model Selection Criteria</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Consider existing criteria</a:t>
            </a:r>
          </a:p>
          <a:p>
            <a:pPr lvl="1"/>
            <a:r>
              <a:rPr lang="en-GB" sz="1600" dirty="0">
                <a:solidFill>
                  <a:schemeClr val="bg1"/>
                </a:solidFill>
              </a:rPr>
              <a:t>AIC, BIC, LL</a:t>
            </a:r>
          </a:p>
          <a:p>
            <a:r>
              <a:rPr lang="en-GB" sz="2000" dirty="0">
                <a:solidFill>
                  <a:schemeClr val="bg1"/>
                </a:solidFill>
              </a:rPr>
              <a:t>Propose a new criterion</a:t>
            </a:r>
          </a:p>
          <a:p>
            <a:pPr lvl="1"/>
            <a:r>
              <a:rPr lang="en-GB" sz="1600" dirty="0">
                <a:solidFill>
                  <a:schemeClr val="bg1"/>
                </a:solidFill>
              </a:rPr>
              <a:t>Split-Half Criterion (SHC)</a:t>
            </a:r>
          </a:p>
          <a:p>
            <a:pPr lvl="1"/>
            <a:endParaRPr lang="en-GB" sz="12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sp>
        <p:nvSpPr>
          <p:cNvPr id="3" name="Rectangle 2">
            <a:extLst>
              <a:ext uri="{FF2B5EF4-FFF2-40B4-BE49-F238E27FC236}">
                <a16:creationId xmlns:a16="http://schemas.microsoft.com/office/drawing/2014/main" id="{CFAAD5E9-8B06-761C-0F90-4E7399C78733}"/>
              </a:ext>
            </a:extLst>
          </p:cNvPr>
          <p:cNvSpPr/>
          <p:nvPr/>
        </p:nvSpPr>
        <p:spPr>
          <a:xfrm>
            <a:off x="8309663" y="2771484"/>
            <a:ext cx="1947233" cy="1458702"/>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001"/>
          </a:p>
        </p:txBody>
      </p:sp>
      <p:sp>
        <p:nvSpPr>
          <p:cNvPr id="4" name="Rectangle 3">
            <a:extLst>
              <a:ext uri="{FF2B5EF4-FFF2-40B4-BE49-F238E27FC236}">
                <a16:creationId xmlns:a16="http://schemas.microsoft.com/office/drawing/2014/main" id="{F0F0DEBA-5FD1-11BA-D137-B6F676DC3BFC}"/>
              </a:ext>
            </a:extLst>
          </p:cNvPr>
          <p:cNvSpPr/>
          <p:nvPr/>
        </p:nvSpPr>
        <p:spPr>
          <a:xfrm>
            <a:off x="5110098" y="2771484"/>
            <a:ext cx="1947233" cy="1458702"/>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001"/>
          </a:p>
        </p:txBody>
      </p:sp>
      <p:sp>
        <p:nvSpPr>
          <p:cNvPr id="5" name="Google Shape;60;p14">
            <a:extLst>
              <a:ext uri="{FF2B5EF4-FFF2-40B4-BE49-F238E27FC236}">
                <a16:creationId xmlns:a16="http://schemas.microsoft.com/office/drawing/2014/main" id="{08215CA0-645A-3A36-115E-269CA0D0F4FC}"/>
              </a:ext>
            </a:extLst>
          </p:cNvPr>
          <p:cNvSpPr txBox="1"/>
          <p:nvPr/>
        </p:nvSpPr>
        <p:spPr>
          <a:xfrm>
            <a:off x="7013450" y="1419443"/>
            <a:ext cx="1263550" cy="322013"/>
          </a:xfrm>
          <a:prstGeom prst="rect">
            <a:avLst/>
          </a:prstGeom>
          <a:noFill/>
          <a:ln>
            <a:noFill/>
          </a:ln>
        </p:spPr>
        <p:txBody>
          <a:bodyPr spcFirstLastPara="1" wrap="square" lIns="83186" tIns="83186" rIns="83186" bIns="83186" anchor="t" anchorCtr="0">
            <a:spAutoFit/>
          </a:bodyPr>
          <a:lstStyle/>
          <a:p>
            <a:r>
              <a:rPr lang="en" sz="1001" dirty="0">
                <a:latin typeface="+mn-lt"/>
              </a:rPr>
              <a:t>scores </a:t>
            </a:r>
            <a:r>
              <a:rPr lang="en" sz="1001" b="1" dirty="0">
                <a:latin typeface="+mn-lt"/>
              </a:rPr>
              <a:t> </a:t>
            </a:r>
            <a:endParaRPr sz="1001" b="1" dirty="0">
              <a:latin typeface="+mn-lt"/>
            </a:endParaRPr>
          </a:p>
        </p:txBody>
      </p:sp>
      <mc:AlternateContent xmlns:mc="http://schemas.openxmlformats.org/markup-compatibility/2006" xmlns:a14="http://schemas.microsoft.com/office/drawing/2010/main">
        <mc:Choice Requires="a14">
          <p:sp>
            <p:nvSpPr>
              <p:cNvPr id="8" name="Google Shape;62;p14">
                <a:extLst>
                  <a:ext uri="{FF2B5EF4-FFF2-40B4-BE49-F238E27FC236}">
                    <a16:creationId xmlns:a16="http://schemas.microsoft.com/office/drawing/2014/main" id="{0CA69537-0A9E-93D0-8CCB-4164F3A8FDCC}"/>
                  </a:ext>
                </a:extLst>
              </p:cNvPr>
              <p:cNvSpPr txBox="1"/>
              <p:nvPr/>
            </p:nvSpPr>
            <p:spPr>
              <a:xfrm>
                <a:off x="6157712" y="3327793"/>
                <a:ext cx="893768" cy="328618"/>
              </a:xfrm>
              <a:prstGeom prst="rect">
                <a:avLst/>
              </a:prstGeom>
              <a:noFill/>
              <a:ln>
                <a:noFill/>
              </a:ln>
            </p:spPr>
            <p:txBody>
              <a:bodyPr spcFirstLastPara="1" wrap="square" lIns="83186" tIns="83186" rIns="83186" bIns="83186" anchor="t" anchorCtr="0">
                <a:spAutoFit/>
              </a:bodyPr>
              <a:lstStyle/>
              <a:p>
                <a:r>
                  <a:rPr lang="en" sz="1001" dirty="0">
                    <a:latin typeface="+mn-lt"/>
                  </a:rPr>
                  <a:t> </a:t>
                </a:r>
                <a14:m>
                  <m:oMath xmlns:m="http://schemas.openxmlformats.org/officeDocument/2006/math">
                    <m:sSub>
                      <m:sSubPr>
                        <m:ctrlPr>
                          <a:rPr lang="en" sz="1001" i="1">
                            <a:latin typeface="Cambria Math" panose="02040503050406030204" pitchFamily="18" charset="0"/>
                          </a:rPr>
                        </m:ctrlPr>
                      </m:sSubPr>
                      <m:e>
                        <m:r>
                          <a:rPr lang="en-US" sz="1001" i="1">
                            <a:latin typeface="Cambria Math" panose="02040503050406030204" pitchFamily="18" charset="0"/>
                          </a:rPr>
                          <m:t>𝑆</m:t>
                        </m:r>
                      </m:e>
                      <m:sub>
                        <m:r>
                          <a:rPr lang="en-US" sz="1001" i="1">
                            <a:latin typeface="Cambria Math" panose="02040503050406030204" pitchFamily="18" charset="0"/>
                          </a:rPr>
                          <m:t> 1, 2</m:t>
                        </m:r>
                      </m:sub>
                    </m:sSub>
                    <m:r>
                      <a:rPr lang="en-US" sz="1001" b="1">
                        <a:latin typeface="Cambria Math" panose="02040503050406030204" pitchFamily="18" charset="0"/>
                      </a:rPr>
                      <m:t>=</m:t>
                    </m:r>
                  </m:oMath>
                </a14:m>
                <a:endParaRPr sz="1001" b="1" dirty="0">
                  <a:latin typeface="+mn-lt"/>
                </a:endParaRPr>
              </a:p>
            </p:txBody>
          </p:sp>
        </mc:Choice>
        <mc:Fallback xmlns="">
          <p:sp>
            <p:nvSpPr>
              <p:cNvPr id="8" name="Google Shape;62;p14">
                <a:extLst>
                  <a:ext uri="{FF2B5EF4-FFF2-40B4-BE49-F238E27FC236}">
                    <a16:creationId xmlns:a16="http://schemas.microsoft.com/office/drawing/2014/main" id="{0CA69537-0A9E-93D0-8CCB-4164F3A8FDCC}"/>
                  </a:ext>
                </a:extLst>
              </p:cNvPr>
              <p:cNvSpPr txBox="1">
                <a:spLocks noRot="1" noChangeAspect="1" noMove="1" noResize="1" noEditPoints="1" noAdjustHandles="1" noChangeArrowheads="1" noChangeShapeType="1" noTextEdit="1"/>
              </p:cNvSpPr>
              <p:nvPr/>
            </p:nvSpPr>
            <p:spPr>
              <a:xfrm>
                <a:off x="6157712" y="3327793"/>
                <a:ext cx="893768" cy="328618"/>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Google Shape;64;p14">
                <a:extLst>
                  <a:ext uri="{FF2B5EF4-FFF2-40B4-BE49-F238E27FC236}">
                    <a16:creationId xmlns:a16="http://schemas.microsoft.com/office/drawing/2014/main" id="{7A2A5E86-7823-529E-05A3-D87E047184EE}"/>
                  </a:ext>
                </a:extLst>
              </p:cNvPr>
              <p:cNvSpPr txBox="1"/>
              <p:nvPr/>
            </p:nvSpPr>
            <p:spPr>
              <a:xfrm>
                <a:off x="5036802" y="3332991"/>
                <a:ext cx="1263550" cy="328618"/>
              </a:xfrm>
              <a:prstGeom prst="rect">
                <a:avLst/>
              </a:prstGeom>
              <a:noFill/>
              <a:ln>
                <a:noFill/>
              </a:ln>
            </p:spPr>
            <p:txBody>
              <a:bodyPr spcFirstLastPara="1" wrap="square" lIns="83186" tIns="83186" rIns="83186" bIns="83186" anchor="t" anchorCtr="0">
                <a:spAutoFit/>
              </a:bodyPr>
              <a:lstStyle/>
              <a:p>
                <a:r>
                  <a:rPr lang="en" sz="1001" dirty="0">
                    <a:latin typeface="+mn-lt"/>
                  </a:rPr>
                  <a:t> </a:t>
                </a:r>
                <a14:m>
                  <m:oMath xmlns:m="http://schemas.openxmlformats.org/officeDocument/2006/math">
                    <m:sSub>
                      <m:sSubPr>
                        <m:ctrlPr>
                          <a:rPr lang="en" sz="1001" i="1">
                            <a:latin typeface="Cambria Math" panose="02040503050406030204" pitchFamily="18" charset="0"/>
                            <a:ea typeface="Cambria Math" panose="02040503050406030204" pitchFamily="18" charset="0"/>
                          </a:rPr>
                        </m:ctrlPr>
                      </m:sSubPr>
                      <m:e>
                        <m:r>
                          <a:rPr lang="en-US" sz="1001" i="1">
                            <a:latin typeface="Cambria Math" panose="02040503050406030204" pitchFamily="18" charset="0"/>
                            <a:ea typeface="Cambria Math" panose="02040503050406030204" pitchFamily="18" charset="0"/>
                          </a:rPr>
                          <m:t>𝑆</m:t>
                        </m:r>
                      </m:e>
                      <m:sub>
                        <m:r>
                          <a:rPr lang="en-US" sz="1001" i="1">
                            <a:latin typeface="Cambria Math" panose="02040503050406030204" pitchFamily="18" charset="0"/>
                            <a:ea typeface="Cambria Math" panose="02040503050406030204" pitchFamily="18" charset="0"/>
                          </a:rPr>
                          <m:t> 1,1</m:t>
                        </m:r>
                      </m:sub>
                    </m:sSub>
                    <m:r>
                      <a:rPr lang="en-US" sz="1001" b="1">
                        <a:latin typeface="Cambria Math" panose="02040503050406030204" pitchFamily="18" charset="0"/>
                      </a:rPr>
                      <m:t>=</m:t>
                    </m:r>
                  </m:oMath>
                </a14:m>
                <a:r>
                  <a:rPr lang="en" sz="1001" b="1" dirty="0">
                    <a:latin typeface="+mn-lt"/>
                  </a:rPr>
                  <a:t> </a:t>
                </a:r>
                <a:endParaRPr sz="1001" b="1" dirty="0">
                  <a:latin typeface="+mn-lt"/>
                </a:endParaRPr>
              </a:p>
            </p:txBody>
          </p:sp>
        </mc:Choice>
        <mc:Fallback xmlns="">
          <p:sp>
            <p:nvSpPr>
              <p:cNvPr id="9" name="Google Shape;64;p14">
                <a:extLst>
                  <a:ext uri="{FF2B5EF4-FFF2-40B4-BE49-F238E27FC236}">
                    <a16:creationId xmlns:a16="http://schemas.microsoft.com/office/drawing/2014/main" id="{7A2A5E86-7823-529E-05A3-D87E047184EE}"/>
                  </a:ext>
                </a:extLst>
              </p:cNvPr>
              <p:cNvSpPr txBox="1">
                <a:spLocks noRot="1" noChangeAspect="1" noMove="1" noResize="1" noEditPoints="1" noAdjustHandles="1" noChangeArrowheads="1" noChangeShapeType="1" noTextEdit="1"/>
              </p:cNvSpPr>
              <p:nvPr/>
            </p:nvSpPr>
            <p:spPr>
              <a:xfrm>
                <a:off x="5036802" y="3332991"/>
                <a:ext cx="1263550" cy="328618"/>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770ED21F-EB5A-3E88-4507-8593D8A834CA}"/>
                  </a:ext>
                </a:extLst>
              </p:cNvPr>
              <p:cNvGraphicFramePr>
                <a:graphicFrameLocks noGrp="1"/>
              </p:cNvGraphicFramePr>
              <p:nvPr/>
            </p:nvGraphicFramePr>
            <p:xfrm>
              <a:off x="7523751" y="923951"/>
              <a:ext cx="327578" cy="1336048"/>
            </p:xfrm>
            <a:graphic>
              <a:graphicData uri="http://schemas.openxmlformats.org/drawingml/2006/table">
                <a:tbl>
                  <a:tblPr>
                    <a:noFill/>
                  </a:tblPr>
                  <a:tblGrid>
                    <a:gridCol w="327578">
                      <a:extLst>
                        <a:ext uri="{9D8B030D-6E8A-4147-A177-3AD203B41FA5}">
                          <a16:colId xmlns:a16="http://schemas.microsoft.com/office/drawing/2014/main" val="3380508079"/>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FF0000"/>
                                        </a:solidFill>
                                        <a:latin typeface="Cambria Math" panose="02040503050406030204" pitchFamily="18" charset="0"/>
                                        <a:ea typeface="Cambria Math" panose="02040503050406030204" pitchFamily="18" charset="0"/>
                                      </a:rPr>
                                    </m:ctrlPr>
                                  </m:sSubPr>
                                  <m:e>
                                    <m:r>
                                      <a:rPr lang="ar-AE" sz="1100" b="0" i="1" smtClean="0">
                                        <a:solidFill>
                                          <a:srgbClr val="FF0000"/>
                                        </a:solidFill>
                                        <a:latin typeface="Cambria Math" panose="02040503050406030204" pitchFamily="18" charset="0"/>
                                        <a:ea typeface="Cambria Math" panose="02040503050406030204" pitchFamily="18" charset="0"/>
                                      </a:rPr>
                                      <m:t>𝑆</m:t>
                                    </m:r>
                                  </m:e>
                                  <m:sub>
                                    <m:r>
                                      <a:rPr lang="ar-AE" sz="1100" b="0" i="1" smtClean="0">
                                        <a:solidFill>
                                          <a:srgbClr val="FF0000"/>
                                        </a:solidFill>
                                        <a:latin typeface="Cambria Math" panose="02040503050406030204" pitchFamily="18" charset="0"/>
                                        <a:ea typeface="Cambria Math" panose="02040503050406030204" pitchFamily="18" charset="0"/>
                                      </a:rPr>
                                      <m:t>1</m:t>
                                    </m:r>
                                  </m:sub>
                                </m:sSub>
                              </m:oMath>
                            </m:oMathPara>
                          </a14:m>
                          <a:endParaRPr lang="ar-AE"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983160388"/>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FF0000"/>
                                        </a:solidFill>
                                        <a:latin typeface="Cambria Math" panose="02040503050406030204" pitchFamily="18" charset="0"/>
                                        <a:ea typeface="Cambria Math" panose="02040503050406030204" pitchFamily="18" charset="0"/>
                                      </a:rPr>
                                    </m:ctrlPr>
                                  </m:sSubPr>
                                  <m:e>
                                    <m:r>
                                      <a:rPr lang="ar-AE" sz="1100" b="0" i="1" smtClean="0">
                                        <a:solidFill>
                                          <a:srgbClr val="FF0000"/>
                                        </a:solidFill>
                                        <a:latin typeface="Cambria Math" panose="02040503050406030204" pitchFamily="18" charset="0"/>
                                        <a:ea typeface="Cambria Math" panose="02040503050406030204" pitchFamily="18" charset="0"/>
                                      </a:rPr>
                                      <m:t>𝑆</m:t>
                                    </m:r>
                                  </m:e>
                                  <m:sub>
                                    <m:r>
                                      <a:rPr lang="ar-AE" sz="1100" b="0" i="1" smtClean="0">
                                        <a:solidFill>
                                          <a:srgbClr val="FF0000"/>
                                        </a:solidFill>
                                        <a:latin typeface="Cambria Math" panose="02040503050406030204" pitchFamily="18" charset="0"/>
                                        <a:ea typeface="Cambria Math" panose="02040503050406030204" pitchFamily="18" charset="0"/>
                                      </a:rPr>
                                      <m:t>2</m:t>
                                    </m:r>
                                  </m:sub>
                                </m:sSub>
                              </m:oMath>
                            </m:oMathPara>
                          </a14:m>
                          <a:endParaRPr lang="ar-AE"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797115937"/>
                      </a:ext>
                    </a:extLst>
                  </a:tr>
                  <a:tr h="333692">
                    <a:tc>
                      <a:txBody>
                        <a:bodyPr/>
                        <a:lstStyle/>
                        <a:p>
                          <a:pPr marL="0" lvl="0" indent="0" algn="l" rtl="0">
                            <a:spcBef>
                              <a:spcPts val="0"/>
                            </a:spcBef>
                            <a:spcAft>
                              <a:spcPts val="0"/>
                            </a:spcAft>
                            <a:buNone/>
                          </a:pPr>
                          <a:r>
                            <a:rPr lang="en" sz="1100" dirty="0">
                              <a:solidFill>
                                <a:srgbClr val="FF0000"/>
                              </a:solidFill>
                              <a:latin typeface="+mj-lt"/>
                              <a:ea typeface="Cambria Math" panose="02040503050406030204" pitchFamily="18" charset="0"/>
                            </a:rPr>
                            <a:t>…</a:t>
                          </a:r>
                          <a:endParaRPr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141406377"/>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FF0000"/>
                                        </a:solidFill>
                                        <a:latin typeface="Cambria Math" panose="02040503050406030204" pitchFamily="18" charset="0"/>
                                        <a:ea typeface="Cambria Math" panose="02040503050406030204" pitchFamily="18" charset="0"/>
                                      </a:rPr>
                                    </m:ctrlPr>
                                  </m:sSubPr>
                                  <m:e>
                                    <m:r>
                                      <a:rPr lang="ar-AE" sz="1100" b="0" i="1" smtClean="0">
                                        <a:solidFill>
                                          <a:srgbClr val="FF0000"/>
                                        </a:solidFill>
                                        <a:latin typeface="Cambria Math" panose="02040503050406030204" pitchFamily="18" charset="0"/>
                                        <a:ea typeface="Cambria Math" panose="02040503050406030204" pitchFamily="18" charset="0"/>
                                      </a:rPr>
                                      <m:t>𝑆</m:t>
                                    </m:r>
                                  </m:e>
                                  <m:sub>
                                    <m:r>
                                      <a:rPr lang="en-US" sz="1100" b="0" i="1" smtClean="0">
                                        <a:solidFill>
                                          <a:srgbClr val="FF0000"/>
                                        </a:solidFill>
                                        <a:latin typeface="Cambria Math" panose="02040503050406030204" pitchFamily="18" charset="0"/>
                                        <a:ea typeface="Cambria Math" panose="02040503050406030204" pitchFamily="18" charset="0"/>
                                      </a:rPr>
                                      <m:t>25</m:t>
                                    </m:r>
                                  </m:sub>
                                </m:sSub>
                              </m:oMath>
                            </m:oMathPara>
                          </a14:m>
                          <a:endParaRPr lang="ar-AE"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68304890"/>
                      </a:ext>
                    </a:extLst>
                  </a:tr>
                </a:tbl>
              </a:graphicData>
            </a:graphic>
          </p:graphicFrame>
        </mc:Choice>
        <mc:Fallback xmlns="">
          <p:graphicFrame>
            <p:nvGraphicFramePr>
              <p:cNvPr id="10" name="Table 9">
                <a:extLst>
                  <a:ext uri="{FF2B5EF4-FFF2-40B4-BE49-F238E27FC236}">
                    <a16:creationId xmlns:a16="http://schemas.microsoft.com/office/drawing/2014/main" id="{770ED21F-EB5A-3E88-4507-8593D8A834CA}"/>
                  </a:ext>
                </a:extLst>
              </p:cNvPr>
              <p:cNvGraphicFramePr>
                <a:graphicFrameLocks noGrp="1"/>
              </p:cNvGraphicFramePr>
              <p:nvPr/>
            </p:nvGraphicFramePr>
            <p:xfrm>
              <a:off x="7523751" y="923951"/>
              <a:ext cx="327578" cy="1336048"/>
            </p:xfrm>
            <a:graphic>
              <a:graphicData uri="http://schemas.openxmlformats.org/drawingml/2006/table">
                <a:tbl>
                  <a:tblPr>
                    <a:noFill/>
                  </a:tblPr>
                  <a:tblGrid>
                    <a:gridCol w="327578">
                      <a:extLst>
                        <a:ext uri="{9D8B030D-6E8A-4147-A177-3AD203B41FA5}">
                          <a16:colId xmlns:a16="http://schemas.microsoft.com/office/drawing/2014/main" val="3380508079"/>
                        </a:ext>
                      </a:extLst>
                    </a:gridCol>
                  </a:tblGrid>
                  <a:tr h="334012">
                    <a:tc>
                      <a:txBody>
                        <a:bodyPr/>
                        <a:lstStyle/>
                        <a:p>
                          <a:endParaRPr lang="en-US"/>
                        </a:p>
                      </a:txBody>
                      <a:tcPr marL="83186" marR="83186" marT="83186" marB="83186">
                        <a:blipFill>
                          <a:blip r:embed="rId5"/>
                          <a:stretch>
                            <a:fillRect l="-1852" t="-1818" r="-5556" b="-303636"/>
                          </a:stretch>
                        </a:blipFill>
                      </a:tcPr>
                    </a:tc>
                    <a:extLst>
                      <a:ext uri="{0D108BD9-81ED-4DB2-BD59-A6C34878D82A}">
                        <a16:rowId xmlns:a16="http://schemas.microsoft.com/office/drawing/2014/main" val="2983160388"/>
                      </a:ext>
                    </a:extLst>
                  </a:tr>
                  <a:tr h="334012">
                    <a:tc>
                      <a:txBody>
                        <a:bodyPr/>
                        <a:lstStyle/>
                        <a:p>
                          <a:endParaRPr lang="en-US"/>
                        </a:p>
                      </a:txBody>
                      <a:tcPr marL="83186" marR="83186" marT="83186" marB="83186">
                        <a:blipFill>
                          <a:blip r:embed="rId5"/>
                          <a:stretch>
                            <a:fillRect l="-1852" t="-101818" r="-5556" b="-203636"/>
                          </a:stretch>
                        </a:blipFill>
                      </a:tcPr>
                    </a:tc>
                    <a:extLst>
                      <a:ext uri="{0D108BD9-81ED-4DB2-BD59-A6C34878D82A}">
                        <a16:rowId xmlns:a16="http://schemas.microsoft.com/office/drawing/2014/main" val="2797115937"/>
                      </a:ext>
                    </a:extLst>
                  </a:tr>
                  <a:tr h="334012">
                    <a:tc>
                      <a:txBody>
                        <a:bodyPr/>
                        <a:lstStyle/>
                        <a:p>
                          <a:pPr marL="0" lvl="0" indent="0" algn="l" rtl="0">
                            <a:spcBef>
                              <a:spcPts val="0"/>
                            </a:spcBef>
                            <a:spcAft>
                              <a:spcPts val="0"/>
                            </a:spcAft>
                            <a:buNone/>
                          </a:pPr>
                          <a:r>
                            <a:rPr lang="en" sz="1100" dirty="0">
                              <a:solidFill>
                                <a:srgbClr val="FF0000"/>
                              </a:solidFill>
                              <a:latin typeface="+mj-lt"/>
                              <a:ea typeface="Cambria Math" panose="02040503050406030204" pitchFamily="18" charset="0"/>
                            </a:rPr>
                            <a:t>…</a:t>
                          </a:r>
                          <a:endParaRPr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141406377"/>
                      </a:ext>
                    </a:extLst>
                  </a:tr>
                  <a:tr h="334012">
                    <a:tc>
                      <a:txBody>
                        <a:bodyPr/>
                        <a:lstStyle/>
                        <a:p>
                          <a:endParaRPr lang="en-US"/>
                        </a:p>
                      </a:txBody>
                      <a:tcPr marL="83186" marR="83186" marT="83186" marB="83186">
                        <a:blipFill>
                          <a:blip r:embed="rId5"/>
                          <a:stretch>
                            <a:fillRect l="-1852" t="-301818" r="-5556" b="-3636"/>
                          </a:stretch>
                        </a:blipFill>
                      </a:tcPr>
                    </a:tc>
                    <a:extLst>
                      <a:ext uri="{0D108BD9-81ED-4DB2-BD59-A6C34878D82A}">
                        <a16:rowId xmlns:a16="http://schemas.microsoft.com/office/drawing/2014/main" val="286830489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138C6500-08F8-7DE1-2CFD-C9E5E5A62AB1}"/>
                  </a:ext>
                </a:extLst>
              </p:cNvPr>
              <p:cNvGraphicFramePr>
                <a:graphicFrameLocks noGrp="1"/>
              </p:cNvGraphicFramePr>
              <p:nvPr/>
            </p:nvGraphicFramePr>
            <p:xfrm>
              <a:off x="5540565" y="2836143"/>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ar-AE" sz="1100" b="0" i="1" smtClean="0">
                                        <a:solidFill>
                                          <a:srgbClr val="0000FF"/>
                                        </a:solidFill>
                                        <a:latin typeface="Cambria Math" panose="02040503050406030204" pitchFamily="18" charset="0"/>
                                        <a:ea typeface="Cambria Math" panose="02040503050406030204" pitchFamily="18" charset="0"/>
                                      </a:rPr>
                                      <m:t>23</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728383511"/>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ar-AE" sz="1100" b="0" i="1" smtClean="0">
                                        <a:solidFill>
                                          <a:srgbClr val="0000FF"/>
                                        </a:solidFill>
                                        <a:latin typeface="Cambria Math" panose="02040503050406030204" pitchFamily="18" charset="0"/>
                                        <a:ea typeface="Cambria Math" panose="02040503050406030204" pitchFamily="18" charset="0"/>
                                      </a:rPr>
                                      <m:t>4</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598739573"/>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solidFill>
                                      <a:srgbClr val="0000FF"/>
                                    </a:solidFill>
                                    <a:latin typeface="Cambria Math" panose="02040503050406030204" pitchFamily="18" charset="0"/>
                                    <a:ea typeface="Cambria Math" panose="02040503050406030204" pitchFamily="18" charset="0"/>
                                  </a:rPr>
                                  <m:t>…</m:t>
                                </m:r>
                              </m:oMath>
                            </m:oMathPara>
                          </a14:m>
                          <a:endParaRPr lang="en-US"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3033364719"/>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ar-AE" sz="1100" b="0" i="1" smtClean="0">
                                        <a:solidFill>
                                          <a:srgbClr val="0000FF"/>
                                        </a:solidFill>
                                        <a:latin typeface="Cambria Math" panose="02040503050406030204" pitchFamily="18" charset="0"/>
                                        <a:ea typeface="Cambria Math" panose="02040503050406030204" pitchFamily="18" charset="0"/>
                                      </a:rPr>
                                      <m:t>7</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53584426"/>
                      </a:ext>
                    </a:extLst>
                  </a:tr>
                </a:tbl>
              </a:graphicData>
            </a:graphic>
          </p:graphicFrame>
        </mc:Choice>
        <mc:Fallback xmlns="">
          <p:graphicFrame>
            <p:nvGraphicFramePr>
              <p:cNvPr id="12" name="Table 11">
                <a:extLst>
                  <a:ext uri="{FF2B5EF4-FFF2-40B4-BE49-F238E27FC236}">
                    <a16:creationId xmlns:a16="http://schemas.microsoft.com/office/drawing/2014/main" id="{138C6500-08F8-7DE1-2CFD-C9E5E5A62AB1}"/>
                  </a:ext>
                </a:extLst>
              </p:cNvPr>
              <p:cNvGraphicFramePr>
                <a:graphicFrameLocks noGrp="1"/>
              </p:cNvGraphicFramePr>
              <p:nvPr/>
            </p:nvGraphicFramePr>
            <p:xfrm>
              <a:off x="5540565" y="2836143"/>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4012">
                    <a:tc>
                      <a:txBody>
                        <a:bodyPr/>
                        <a:lstStyle/>
                        <a:p>
                          <a:endParaRPr lang="en-US"/>
                        </a:p>
                      </a:txBody>
                      <a:tcPr marL="83186" marR="83186" marT="83186" marB="83186">
                        <a:blipFill>
                          <a:blip r:embed="rId6"/>
                          <a:stretch>
                            <a:fillRect l="-1818" t="-1818" r="-3636" b="-303636"/>
                          </a:stretch>
                        </a:blipFill>
                      </a:tcPr>
                    </a:tc>
                    <a:extLst>
                      <a:ext uri="{0D108BD9-81ED-4DB2-BD59-A6C34878D82A}">
                        <a16:rowId xmlns:a16="http://schemas.microsoft.com/office/drawing/2014/main" val="728383511"/>
                      </a:ext>
                    </a:extLst>
                  </a:tr>
                  <a:tr h="334012">
                    <a:tc>
                      <a:txBody>
                        <a:bodyPr/>
                        <a:lstStyle/>
                        <a:p>
                          <a:endParaRPr lang="en-US"/>
                        </a:p>
                      </a:txBody>
                      <a:tcPr marL="83186" marR="83186" marT="83186" marB="83186">
                        <a:blipFill>
                          <a:blip r:embed="rId6"/>
                          <a:stretch>
                            <a:fillRect l="-1818" t="-101818" r="-3636" b="-203636"/>
                          </a:stretch>
                        </a:blipFill>
                      </a:tcPr>
                    </a:tc>
                    <a:extLst>
                      <a:ext uri="{0D108BD9-81ED-4DB2-BD59-A6C34878D82A}">
                        <a16:rowId xmlns:a16="http://schemas.microsoft.com/office/drawing/2014/main" val="598739573"/>
                      </a:ext>
                    </a:extLst>
                  </a:tr>
                  <a:tr h="334012">
                    <a:tc>
                      <a:txBody>
                        <a:bodyPr/>
                        <a:lstStyle/>
                        <a:p>
                          <a:endParaRPr lang="en-US"/>
                        </a:p>
                      </a:txBody>
                      <a:tcPr marL="83186" marR="83186" marT="83186" marB="83186">
                        <a:blipFill>
                          <a:blip r:embed="rId6"/>
                          <a:stretch>
                            <a:fillRect l="-1818" t="-201818" r="-3636" b="-103636"/>
                          </a:stretch>
                        </a:blipFill>
                      </a:tcPr>
                    </a:tc>
                    <a:extLst>
                      <a:ext uri="{0D108BD9-81ED-4DB2-BD59-A6C34878D82A}">
                        <a16:rowId xmlns:a16="http://schemas.microsoft.com/office/drawing/2014/main" val="3033364719"/>
                      </a:ext>
                    </a:extLst>
                  </a:tr>
                  <a:tr h="334012">
                    <a:tc>
                      <a:txBody>
                        <a:bodyPr/>
                        <a:lstStyle/>
                        <a:p>
                          <a:endParaRPr lang="en-US"/>
                        </a:p>
                      </a:txBody>
                      <a:tcPr marL="83186" marR="83186" marT="83186" marB="83186">
                        <a:blipFill>
                          <a:blip r:embed="rId6"/>
                          <a:stretch>
                            <a:fillRect l="-1818" t="-301818" r="-3636" b="-3636"/>
                          </a:stretch>
                        </a:blipFill>
                      </a:tcPr>
                    </a:tc>
                    <a:extLst>
                      <a:ext uri="{0D108BD9-81ED-4DB2-BD59-A6C34878D82A}">
                        <a16:rowId xmlns:a16="http://schemas.microsoft.com/office/drawing/2014/main" val="285358442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A1CDF862-208D-8ACC-2D76-940FFDA6BF9C}"/>
                  </a:ext>
                </a:extLst>
              </p:cNvPr>
              <p:cNvGraphicFramePr>
                <a:graphicFrameLocks noGrp="1"/>
              </p:cNvGraphicFramePr>
              <p:nvPr/>
            </p:nvGraphicFramePr>
            <p:xfrm>
              <a:off x="6664341" y="2830944"/>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19</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728383511"/>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21</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598739573"/>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solidFill>
                                      <a:srgbClr val="006400"/>
                                    </a:solidFill>
                                    <a:latin typeface="Cambria Math" panose="02040503050406030204" pitchFamily="18" charset="0"/>
                                    <a:ea typeface="Cambria Math" panose="02040503050406030204" pitchFamily="18" charset="0"/>
                                  </a:rPr>
                                  <m:t>…</m:t>
                                </m:r>
                              </m:oMath>
                            </m:oMathPara>
                          </a14:m>
                          <a:endParaRPr lang="en-US"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3033364719"/>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5</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53584426"/>
                      </a:ext>
                    </a:extLst>
                  </a:tr>
                </a:tbl>
              </a:graphicData>
            </a:graphic>
          </p:graphicFrame>
        </mc:Choice>
        <mc:Fallback xmlns="">
          <p:graphicFrame>
            <p:nvGraphicFramePr>
              <p:cNvPr id="13" name="Table 12">
                <a:extLst>
                  <a:ext uri="{FF2B5EF4-FFF2-40B4-BE49-F238E27FC236}">
                    <a16:creationId xmlns:a16="http://schemas.microsoft.com/office/drawing/2014/main" id="{A1CDF862-208D-8ACC-2D76-940FFDA6BF9C}"/>
                  </a:ext>
                </a:extLst>
              </p:cNvPr>
              <p:cNvGraphicFramePr>
                <a:graphicFrameLocks noGrp="1"/>
              </p:cNvGraphicFramePr>
              <p:nvPr/>
            </p:nvGraphicFramePr>
            <p:xfrm>
              <a:off x="6664341" y="2830944"/>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4012">
                    <a:tc>
                      <a:txBody>
                        <a:bodyPr/>
                        <a:lstStyle/>
                        <a:p>
                          <a:endParaRPr lang="en-US"/>
                        </a:p>
                      </a:txBody>
                      <a:tcPr marL="83186" marR="83186" marT="83186" marB="83186">
                        <a:blipFill>
                          <a:blip r:embed="rId7"/>
                          <a:stretch>
                            <a:fillRect l="-1852" t="-1818" r="-5556" b="-303636"/>
                          </a:stretch>
                        </a:blipFill>
                      </a:tcPr>
                    </a:tc>
                    <a:extLst>
                      <a:ext uri="{0D108BD9-81ED-4DB2-BD59-A6C34878D82A}">
                        <a16:rowId xmlns:a16="http://schemas.microsoft.com/office/drawing/2014/main" val="728383511"/>
                      </a:ext>
                    </a:extLst>
                  </a:tr>
                  <a:tr h="334012">
                    <a:tc>
                      <a:txBody>
                        <a:bodyPr/>
                        <a:lstStyle/>
                        <a:p>
                          <a:endParaRPr lang="en-US"/>
                        </a:p>
                      </a:txBody>
                      <a:tcPr marL="83186" marR="83186" marT="83186" marB="83186">
                        <a:blipFill>
                          <a:blip r:embed="rId7"/>
                          <a:stretch>
                            <a:fillRect l="-1852" t="-101818" r="-5556" b="-203636"/>
                          </a:stretch>
                        </a:blipFill>
                      </a:tcPr>
                    </a:tc>
                    <a:extLst>
                      <a:ext uri="{0D108BD9-81ED-4DB2-BD59-A6C34878D82A}">
                        <a16:rowId xmlns:a16="http://schemas.microsoft.com/office/drawing/2014/main" val="598739573"/>
                      </a:ext>
                    </a:extLst>
                  </a:tr>
                  <a:tr h="334012">
                    <a:tc>
                      <a:txBody>
                        <a:bodyPr/>
                        <a:lstStyle/>
                        <a:p>
                          <a:endParaRPr lang="en-US"/>
                        </a:p>
                      </a:txBody>
                      <a:tcPr marL="83186" marR="83186" marT="83186" marB="83186">
                        <a:blipFill>
                          <a:blip r:embed="rId7"/>
                          <a:stretch>
                            <a:fillRect l="-1852" t="-201818" r="-5556" b="-103636"/>
                          </a:stretch>
                        </a:blipFill>
                      </a:tcPr>
                    </a:tc>
                    <a:extLst>
                      <a:ext uri="{0D108BD9-81ED-4DB2-BD59-A6C34878D82A}">
                        <a16:rowId xmlns:a16="http://schemas.microsoft.com/office/drawing/2014/main" val="3033364719"/>
                      </a:ext>
                    </a:extLst>
                  </a:tr>
                  <a:tr h="334012">
                    <a:tc>
                      <a:txBody>
                        <a:bodyPr/>
                        <a:lstStyle/>
                        <a:p>
                          <a:endParaRPr lang="en-US"/>
                        </a:p>
                      </a:txBody>
                      <a:tcPr marL="83186" marR="83186" marT="83186" marB="83186">
                        <a:blipFill>
                          <a:blip r:embed="rId7"/>
                          <a:stretch>
                            <a:fillRect l="-1852" t="-301818" r="-5556" b="-3636"/>
                          </a:stretch>
                        </a:blipFill>
                      </a:tcPr>
                    </a:tc>
                    <a:extLst>
                      <a:ext uri="{0D108BD9-81ED-4DB2-BD59-A6C34878D82A}">
                        <a16:rowId xmlns:a16="http://schemas.microsoft.com/office/drawing/2014/main" val="2853584426"/>
                      </a:ext>
                    </a:extLst>
                  </a:tr>
                </a:tbl>
              </a:graphicData>
            </a:graphic>
          </p:graphicFrame>
        </mc:Fallback>
      </mc:AlternateContent>
      <p:pic>
        <p:nvPicPr>
          <p:cNvPr id="14" name="Picture 13">
            <a:extLst>
              <a:ext uri="{FF2B5EF4-FFF2-40B4-BE49-F238E27FC236}">
                <a16:creationId xmlns:a16="http://schemas.microsoft.com/office/drawing/2014/main" id="{F9004E42-1B30-F15F-7536-549C56471DE7}"/>
              </a:ext>
            </a:extLst>
          </p:cNvPr>
          <p:cNvPicPr>
            <a:picLocks noChangeAspect="1"/>
          </p:cNvPicPr>
          <p:nvPr/>
        </p:nvPicPr>
        <p:blipFill>
          <a:blip r:embed="rId8"/>
          <a:srcRect/>
          <a:stretch/>
        </p:blipFill>
        <p:spPr>
          <a:xfrm>
            <a:off x="6319802" y="4655396"/>
            <a:ext cx="1017806" cy="1017806"/>
          </a:xfrm>
          <a:prstGeom prst="rect">
            <a:avLst/>
          </a:prstGeom>
        </p:spPr>
      </p:pic>
      <p:pic>
        <p:nvPicPr>
          <p:cNvPr id="15" name="Picture 14">
            <a:extLst>
              <a:ext uri="{FF2B5EF4-FFF2-40B4-BE49-F238E27FC236}">
                <a16:creationId xmlns:a16="http://schemas.microsoft.com/office/drawing/2014/main" id="{449CF812-9D3D-3877-FF04-A8309F289D12}"/>
              </a:ext>
            </a:extLst>
          </p:cNvPr>
          <p:cNvPicPr>
            <a:picLocks noChangeAspect="1"/>
          </p:cNvPicPr>
          <p:nvPr/>
        </p:nvPicPr>
        <p:blipFill>
          <a:blip r:embed="rId9"/>
          <a:srcRect/>
          <a:stretch/>
        </p:blipFill>
        <p:spPr>
          <a:xfrm>
            <a:off x="5193031" y="4655396"/>
            <a:ext cx="1017806" cy="1017806"/>
          </a:xfrm>
          <a:prstGeom prst="rect">
            <a:avLst/>
          </a:prstGeom>
        </p:spPr>
      </p:pic>
      <p:sp>
        <p:nvSpPr>
          <p:cNvPr id="16" name="Google Shape;73;p14">
            <a:extLst>
              <a:ext uri="{FF2B5EF4-FFF2-40B4-BE49-F238E27FC236}">
                <a16:creationId xmlns:a16="http://schemas.microsoft.com/office/drawing/2014/main" id="{BCC0193B-888B-C317-F28D-C7EB19AC0F76}"/>
              </a:ext>
            </a:extLst>
          </p:cNvPr>
          <p:cNvSpPr txBox="1"/>
          <p:nvPr/>
        </p:nvSpPr>
        <p:spPr>
          <a:xfrm>
            <a:off x="5474262" y="4308505"/>
            <a:ext cx="583893" cy="322013"/>
          </a:xfrm>
          <a:prstGeom prst="rect">
            <a:avLst/>
          </a:prstGeom>
          <a:noFill/>
          <a:ln>
            <a:noFill/>
          </a:ln>
        </p:spPr>
        <p:txBody>
          <a:bodyPr spcFirstLastPara="1" wrap="square" lIns="83186" tIns="83186" rIns="83186" bIns="83186" anchor="t" anchorCtr="0">
            <a:spAutoFit/>
          </a:bodyPr>
          <a:lstStyle/>
          <a:p>
            <a:r>
              <a:rPr lang="en-US" sz="1001" i="1" dirty="0">
                <a:latin typeface="+mn-lt"/>
              </a:rPr>
              <a:t>f</a:t>
            </a:r>
            <a:r>
              <a:rPr lang="en" sz="1001" i="1" dirty="0">
                <a:latin typeface="+mn-lt"/>
              </a:rPr>
              <a:t>it</a:t>
            </a:r>
            <a:endParaRPr sz="1001" i="1" dirty="0">
              <a:latin typeface="+mn-lt"/>
            </a:endParaRPr>
          </a:p>
        </p:txBody>
      </p:sp>
      <p:sp>
        <p:nvSpPr>
          <p:cNvPr id="17" name="Google Shape;77;p14">
            <a:extLst>
              <a:ext uri="{FF2B5EF4-FFF2-40B4-BE49-F238E27FC236}">
                <a16:creationId xmlns:a16="http://schemas.microsoft.com/office/drawing/2014/main" id="{8F875A21-859A-DC72-1F3A-6418CF5AB0D9}"/>
              </a:ext>
            </a:extLst>
          </p:cNvPr>
          <p:cNvSpPr txBox="1"/>
          <p:nvPr/>
        </p:nvSpPr>
        <p:spPr>
          <a:xfrm>
            <a:off x="6375439" y="4301963"/>
            <a:ext cx="962471" cy="322013"/>
          </a:xfrm>
          <a:prstGeom prst="rect">
            <a:avLst/>
          </a:prstGeom>
          <a:noFill/>
          <a:ln>
            <a:noFill/>
          </a:ln>
        </p:spPr>
        <p:txBody>
          <a:bodyPr spcFirstLastPara="1" wrap="square" lIns="83186" tIns="83186" rIns="83186" bIns="83186" anchor="t" anchorCtr="0">
            <a:spAutoFit/>
          </a:bodyPr>
          <a:lstStyle/>
          <a:p>
            <a:r>
              <a:rPr lang="en" sz="1001" i="1" dirty="0">
                <a:latin typeface="+mn-lt"/>
              </a:rPr>
              <a:t>define</a:t>
            </a:r>
            <a:endParaRPr sz="1001" i="1" dirty="0">
              <a:latin typeface="+mn-lt"/>
            </a:endParaRPr>
          </a:p>
        </p:txBody>
      </p:sp>
      <p:cxnSp>
        <p:nvCxnSpPr>
          <p:cNvPr id="18" name="Google Shape;74;p14">
            <a:extLst>
              <a:ext uri="{FF2B5EF4-FFF2-40B4-BE49-F238E27FC236}">
                <a16:creationId xmlns:a16="http://schemas.microsoft.com/office/drawing/2014/main" id="{EB32D266-50CF-4704-5CA7-3FB7EEBA3889}"/>
              </a:ext>
            </a:extLst>
          </p:cNvPr>
          <p:cNvCxnSpPr>
            <a:cxnSpLocks/>
            <a:stCxn id="12" idx="2"/>
            <a:endCxn id="15" idx="0"/>
          </p:cNvCxnSpPr>
          <p:nvPr/>
        </p:nvCxnSpPr>
        <p:spPr>
          <a:xfrm flipH="1">
            <a:off x="5701934" y="4172191"/>
            <a:ext cx="2420" cy="483205"/>
          </a:xfrm>
          <a:prstGeom prst="straightConnector1">
            <a:avLst/>
          </a:prstGeom>
          <a:noFill/>
          <a:ln w="12700" cap="flat" cmpd="sng">
            <a:solidFill>
              <a:srgbClr val="000000"/>
            </a:solidFill>
            <a:prstDash val="dash"/>
            <a:round/>
            <a:headEnd type="none" w="med" len="med"/>
            <a:tailEnd type="triangle" w="med" len="med"/>
          </a:ln>
        </p:spPr>
      </p:cxnSp>
      <p:cxnSp>
        <p:nvCxnSpPr>
          <p:cNvPr id="19" name="Google Shape;74;p14">
            <a:extLst>
              <a:ext uri="{FF2B5EF4-FFF2-40B4-BE49-F238E27FC236}">
                <a16:creationId xmlns:a16="http://schemas.microsoft.com/office/drawing/2014/main" id="{686FA4CE-3EEB-A219-AAF0-223CA0CBF976}"/>
              </a:ext>
            </a:extLst>
          </p:cNvPr>
          <p:cNvCxnSpPr>
            <a:cxnSpLocks/>
            <a:stCxn id="13" idx="2"/>
            <a:endCxn id="14" idx="0"/>
          </p:cNvCxnSpPr>
          <p:nvPr/>
        </p:nvCxnSpPr>
        <p:spPr>
          <a:xfrm>
            <a:off x="6828130" y="4166992"/>
            <a:ext cx="575" cy="488404"/>
          </a:xfrm>
          <a:prstGeom prst="straightConnector1">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sp>
            <p:nvSpPr>
              <p:cNvPr id="20" name="Google Shape;62;p14">
                <a:extLst>
                  <a:ext uri="{FF2B5EF4-FFF2-40B4-BE49-F238E27FC236}">
                    <a16:creationId xmlns:a16="http://schemas.microsoft.com/office/drawing/2014/main" id="{57515683-CD46-45B3-4AEB-B73B84F28F73}"/>
                  </a:ext>
                </a:extLst>
              </p:cNvPr>
              <p:cNvSpPr txBox="1"/>
              <p:nvPr/>
            </p:nvSpPr>
            <p:spPr>
              <a:xfrm>
                <a:off x="5264778" y="5572978"/>
                <a:ext cx="893768" cy="434095"/>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1729" i="1">
                          <a:latin typeface="Cambria Math" panose="02040503050406030204" pitchFamily="18" charset="0"/>
                        </a:rPr>
                        <m:t>⋮</m:t>
                      </m:r>
                    </m:oMath>
                  </m:oMathPara>
                </a14:m>
                <a:endParaRPr sz="1729" dirty="0">
                  <a:latin typeface="+mj-lt"/>
                </a:endParaRPr>
              </a:p>
            </p:txBody>
          </p:sp>
        </mc:Choice>
        <mc:Fallback xmlns="">
          <p:sp>
            <p:nvSpPr>
              <p:cNvPr id="20" name="Google Shape;62;p14">
                <a:extLst>
                  <a:ext uri="{FF2B5EF4-FFF2-40B4-BE49-F238E27FC236}">
                    <a16:creationId xmlns:a16="http://schemas.microsoft.com/office/drawing/2014/main" id="{57515683-CD46-45B3-4AEB-B73B84F28F73}"/>
                  </a:ext>
                </a:extLst>
              </p:cNvPr>
              <p:cNvSpPr txBox="1">
                <a:spLocks noRot="1" noChangeAspect="1" noMove="1" noResize="1" noEditPoints="1" noAdjustHandles="1" noChangeArrowheads="1" noChangeShapeType="1" noTextEdit="1"/>
              </p:cNvSpPr>
              <p:nvPr/>
            </p:nvSpPr>
            <p:spPr>
              <a:xfrm>
                <a:off x="5264778" y="5572978"/>
                <a:ext cx="893768" cy="434095"/>
              </a:xfrm>
              <a:prstGeom prst="rect">
                <a:avLst/>
              </a:prstGeom>
              <a:blipFill>
                <a:blip r:embed="rId10"/>
                <a:stretch>
                  <a:fillRect/>
                </a:stretch>
              </a:blipFill>
              <a:ln>
                <a:noFill/>
              </a:ln>
            </p:spPr>
            <p:txBody>
              <a:bodyPr/>
              <a:lstStyle/>
              <a:p>
                <a:r>
                  <a:rPr lang="en-US">
                    <a:noFill/>
                  </a:rPr>
                  <a:t> </a:t>
                </a:r>
              </a:p>
            </p:txBody>
          </p:sp>
        </mc:Fallback>
      </mc:AlternateContent>
      <p:sp>
        <p:nvSpPr>
          <p:cNvPr id="21" name="Google Shape;77;p14">
            <a:extLst>
              <a:ext uri="{FF2B5EF4-FFF2-40B4-BE49-F238E27FC236}">
                <a16:creationId xmlns:a16="http://schemas.microsoft.com/office/drawing/2014/main" id="{6763F081-CEC5-489B-98C7-6880DDC7EB06}"/>
              </a:ext>
            </a:extLst>
          </p:cNvPr>
          <p:cNvSpPr txBox="1"/>
          <p:nvPr/>
        </p:nvSpPr>
        <p:spPr>
          <a:xfrm>
            <a:off x="6638669" y="2274808"/>
            <a:ext cx="962471" cy="322013"/>
          </a:xfrm>
          <a:prstGeom prst="rect">
            <a:avLst/>
          </a:prstGeom>
          <a:noFill/>
          <a:ln>
            <a:noFill/>
          </a:ln>
        </p:spPr>
        <p:txBody>
          <a:bodyPr spcFirstLastPara="1" wrap="square" lIns="83186" tIns="83186" rIns="83186" bIns="83186" anchor="t" anchorCtr="0">
            <a:spAutoFit/>
          </a:bodyPr>
          <a:lstStyle/>
          <a:p>
            <a:r>
              <a:rPr lang="en-US" sz="1001" i="1" dirty="0">
                <a:latin typeface="+mn-lt"/>
              </a:rPr>
              <a:t>S</a:t>
            </a:r>
            <a:r>
              <a:rPr lang="en" sz="1001" i="1" dirty="0">
                <a:latin typeface="+mn-lt"/>
              </a:rPr>
              <a:t>plit 1</a:t>
            </a:r>
            <a:endParaRPr sz="1001" i="1" dirty="0">
              <a:latin typeface="+mn-lt"/>
            </a:endParaRPr>
          </a:p>
        </p:txBody>
      </p:sp>
      <p:pic>
        <p:nvPicPr>
          <p:cNvPr id="22" name="Picture 21">
            <a:extLst>
              <a:ext uri="{FF2B5EF4-FFF2-40B4-BE49-F238E27FC236}">
                <a16:creationId xmlns:a16="http://schemas.microsoft.com/office/drawing/2014/main" id="{232B7519-024D-67FD-EFF5-8792281BE31E}"/>
              </a:ext>
            </a:extLst>
          </p:cNvPr>
          <p:cNvPicPr>
            <a:picLocks noChangeAspect="1"/>
          </p:cNvPicPr>
          <p:nvPr/>
        </p:nvPicPr>
        <p:blipFill>
          <a:blip r:embed="rId11"/>
          <a:srcRect/>
          <a:stretch/>
        </p:blipFill>
        <p:spPr>
          <a:xfrm>
            <a:off x="5193031" y="5864908"/>
            <a:ext cx="1017806" cy="1017806"/>
          </a:xfrm>
          <a:prstGeom prst="rect">
            <a:avLst/>
          </a:prstGeom>
        </p:spPr>
      </p:pic>
      <p:cxnSp>
        <p:nvCxnSpPr>
          <p:cNvPr id="23" name="Straight Arrow Connector 22">
            <a:extLst>
              <a:ext uri="{FF2B5EF4-FFF2-40B4-BE49-F238E27FC236}">
                <a16:creationId xmlns:a16="http://schemas.microsoft.com/office/drawing/2014/main" id="{2EEDF2C4-BDBD-BB5C-D97B-98FF25D2486A}"/>
              </a:ext>
            </a:extLst>
          </p:cNvPr>
          <p:cNvCxnSpPr>
            <a:cxnSpLocks/>
            <a:stCxn id="10" idx="2"/>
            <a:endCxn id="25" idx="0"/>
          </p:cNvCxnSpPr>
          <p:nvPr/>
        </p:nvCxnSpPr>
        <p:spPr>
          <a:xfrm>
            <a:off x="7687540" y="2259999"/>
            <a:ext cx="582" cy="91114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Google Shape;77;p14">
            <a:extLst>
              <a:ext uri="{FF2B5EF4-FFF2-40B4-BE49-F238E27FC236}">
                <a16:creationId xmlns:a16="http://schemas.microsoft.com/office/drawing/2014/main" id="{9AEA4C03-5E5C-4A37-03C8-7B437F37FAF0}"/>
              </a:ext>
            </a:extLst>
          </p:cNvPr>
          <p:cNvSpPr txBox="1"/>
          <p:nvPr/>
        </p:nvSpPr>
        <p:spPr>
          <a:xfrm>
            <a:off x="7241580" y="2740079"/>
            <a:ext cx="962471" cy="322013"/>
          </a:xfrm>
          <a:prstGeom prst="rect">
            <a:avLst/>
          </a:prstGeom>
          <a:noFill/>
          <a:ln>
            <a:noFill/>
          </a:ln>
        </p:spPr>
        <p:txBody>
          <a:bodyPr spcFirstLastPara="1" wrap="square" lIns="83186" tIns="83186" rIns="83186" bIns="83186" anchor="t" anchorCtr="0">
            <a:spAutoFit/>
          </a:bodyPr>
          <a:lstStyle/>
          <a:p>
            <a:r>
              <a:rPr lang="en-US" sz="1001" i="1" dirty="0">
                <a:latin typeface="+mn-lt"/>
              </a:rPr>
              <a:t>S</a:t>
            </a:r>
            <a:r>
              <a:rPr lang="en" sz="1001" i="1" dirty="0">
                <a:latin typeface="+mn-lt"/>
              </a:rPr>
              <a:t>plit i</a:t>
            </a:r>
            <a:endParaRPr sz="1001" i="1" dirty="0">
              <a:latin typeface="+mn-lt"/>
            </a:endParaRPr>
          </a:p>
        </p:txBody>
      </p:sp>
      <mc:AlternateContent xmlns:mc="http://schemas.openxmlformats.org/markup-compatibility/2006" xmlns:a14="http://schemas.microsoft.com/office/drawing/2010/main">
        <mc:Choice Requires="a14">
          <p:sp>
            <p:nvSpPr>
              <p:cNvPr id="25" name="Google Shape;62;p14">
                <a:extLst>
                  <a:ext uri="{FF2B5EF4-FFF2-40B4-BE49-F238E27FC236}">
                    <a16:creationId xmlns:a16="http://schemas.microsoft.com/office/drawing/2014/main" id="{2B0455BF-7098-FC2F-3CA6-FA1F8976BF2B}"/>
                  </a:ext>
                </a:extLst>
              </p:cNvPr>
              <p:cNvSpPr txBox="1"/>
              <p:nvPr/>
            </p:nvSpPr>
            <p:spPr>
              <a:xfrm>
                <a:off x="7241238" y="3171139"/>
                <a:ext cx="893768" cy="476094"/>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2002" i="1">
                          <a:latin typeface="Cambria Math" panose="02040503050406030204" pitchFamily="18" charset="0"/>
                        </a:rPr>
                        <m:t>⋮</m:t>
                      </m:r>
                    </m:oMath>
                  </m:oMathPara>
                </a14:m>
                <a:endParaRPr lang="en-US" sz="2002" dirty="0"/>
              </a:p>
            </p:txBody>
          </p:sp>
        </mc:Choice>
        <mc:Fallback xmlns="">
          <p:sp>
            <p:nvSpPr>
              <p:cNvPr id="25" name="Google Shape;62;p14">
                <a:extLst>
                  <a:ext uri="{FF2B5EF4-FFF2-40B4-BE49-F238E27FC236}">
                    <a16:creationId xmlns:a16="http://schemas.microsoft.com/office/drawing/2014/main" id="{2B0455BF-7098-FC2F-3CA6-FA1F8976BF2B}"/>
                  </a:ext>
                </a:extLst>
              </p:cNvPr>
              <p:cNvSpPr txBox="1">
                <a:spLocks noRot="1" noChangeAspect="1" noMove="1" noResize="1" noEditPoints="1" noAdjustHandles="1" noChangeArrowheads="1" noChangeShapeType="1" noTextEdit="1"/>
              </p:cNvSpPr>
              <p:nvPr/>
            </p:nvSpPr>
            <p:spPr>
              <a:xfrm>
                <a:off x="7241238" y="3171139"/>
                <a:ext cx="893768" cy="476094"/>
              </a:xfrm>
              <a:prstGeom prst="rect">
                <a:avLst/>
              </a:prstGeom>
              <a:blipFill>
                <a:blip r:embed="rId12"/>
                <a:stretch>
                  <a:fillRect/>
                </a:stretch>
              </a:blipFill>
              <a:ln>
                <a:noFill/>
              </a:ln>
            </p:spPr>
            <p:txBody>
              <a:bodyPr/>
              <a:lstStyle/>
              <a:p>
                <a:r>
                  <a:rPr lang="en-US">
                    <a:noFill/>
                  </a:rPr>
                  <a:t> </a:t>
                </a:r>
              </a:p>
            </p:txBody>
          </p:sp>
        </mc:Fallback>
      </mc:AlternateContent>
      <p:sp>
        <p:nvSpPr>
          <p:cNvPr id="26" name="Google Shape;77;p14">
            <a:extLst>
              <a:ext uri="{FF2B5EF4-FFF2-40B4-BE49-F238E27FC236}">
                <a16:creationId xmlns:a16="http://schemas.microsoft.com/office/drawing/2014/main" id="{950BEECC-B568-EC4D-B3FA-C238E67BB41C}"/>
              </a:ext>
            </a:extLst>
          </p:cNvPr>
          <p:cNvSpPr txBox="1"/>
          <p:nvPr/>
        </p:nvSpPr>
        <p:spPr>
          <a:xfrm>
            <a:off x="8071324" y="2272580"/>
            <a:ext cx="962471" cy="322013"/>
          </a:xfrm>
          <a:prstGeom prst="rect">
            <a:avLst/>
          </a:prstGeom>
          <a:noFill/>
          <a:ln>
            <a:noFill/>
          </a:ln>
        </p:spPr>
        <p:txBody>
          <a:bodyPr spcFirstLastPara="1" wrap="square" lIns="83186" tIns="83186" rIns="83186" bIns="83186" anchor="t" anchorCtr="0">
            <a:spAutoFit/>
          </a:bodyPr>
          <a:lstStyle/>
          <a:p>
            <a:r>
              <a:rPr lang="en-US" sz="1001" i="1" dirty="0">
                <a:latin typeface="+mn-lt"/>
              </a:rPr>
              <a:t>S</a:t>
            </a:r>
            <a:r>
              <a:rPr lang="en" sz="1001" i="1" dirty="0">
                <a:latin typeface="+mn-lt"/>
              </a:rPr>
              <a:t>plit n</a:t>
            </a:r>
            <a:endParaRPr sz="1001" i="1" dirty="0">
              <a:latin typeface="+mn-lt"/>
            </a:endParaRPr>
          </a:p>
        </p:txBody>
      </p:sp>
      <p:cxnSp>
        <p:nvCxnSpPr>
          <p:cNvPr id="27" name="Google Shape;70;p14">
            <a:extLst>
              <a:ext uri="{FF2B5EF4-FFF2-40B4-BE49-F238E27FC236}">
                <a16:creationId xmlns:a16="http://schemas.microsoft.com/office/drawing/2014/main" id="{AFC9DABF-5C2B-3FD5-D2D0-4CB803E86192}"/>
              </a:ext>
            </a:extLst>
          </p:cNvPr>
          <p:cNvCxnSpPr>
            <a:cxnSpLocks/>
            <a:stCxn id="10" idx="2"/>
            <a:endCxn id="4" idx="0"/>
          </p:cNvCxnSpPr>
          <p:nvPr/>
        </p:nvCxnSpPr>
        <p:spPr>
          <a:xfrm rot="5400000">
            <a:off x="6629886" y="1713829"/>
            <a:ext cx="511485" cy="1603825"/>
          </a:xfrm>
          <a:prstGeom prst="curvedConnector3">
            <a:avLst>
              <a:gd name="adj1" fmla="val 50000"/>
            </a:avLst>
          </a:prstGeom>
          <a:noFill/>
          <a:ln w="12700" cap="flat" cmpd="sng">
            <a:solidFill>
              <a:srgbClr val="000000"/>
            </a:solidFill>
            <a:prstDash val="dash"/>
            <a:round/>
            <a:headEnd type="none" w="med" len="med"/>
            <a:tailEnd type="triangle" w="med" len="med"/>
          </a:ln>
        </p:spPr>
      </p:cxnSp>
      <p:pic>
        <p:nvPicPr>
          <p:cNvPr id="28" name="Picture 27">
            <a:extLst>
              <a:ext uri="{FF2B5EF4-FFF2-40B4-BE49-F238E27FC236}">
                <a16:creationId xmlns:a16="http://schemas.microsoft.com/office/drawing/2014/main" id="{BB9C1ECF-E27F-103C-2C7B-A0559731A697}"/>
              </a:ext>
            </a:extLst>
          </p:cNvPr>
          <p:cNvPicPr>
            <a:picLocks noChangeAspect="1"/>
          </p:cNvPicPr>
          <p:nvPr/>
        </p:nvPicPr>
        <p:blipFill>
          <a:blip r:embed="rId13"/>
          <a:srcRect/>
          <a:stretch/>
        </p:blipFill>
        <p:spPr>
          <a:xfrm>
            <a:off x="8551957" y="1079891"/>
            <a:ext cx="1017806" cy="1017806"/>
          </a:xfrm>
          <a:prstGeom prst="rect">
            <a:avLst/>
          </a:prstGeom>
        </p:spPr>
      </p:pic>
      <mc:AlternateContent xmlns:mc="http://schemas.openxmlformats.org/markup-compatibility/2006" xmlns:a14="http://schemas.microsoft.com/office/drawing/2010/main">
        <mc:Choice Requires="a14">
          <p:sp>
            <p:nvSpPr>
              <p:cNvPr id="29" name="Google Shape;62;p14">
                <a:extLst>
                  <a:ext uri="{FF2B5EF4-FFF2-40B4-BE49-F238E27FC236}">
                    <a16:creationId xmlns:a16="http://schemas.microsoft.com/office/drawing/2014/main" id="{E4D01B43-83C5-4AA0-FAC5-2787B02D97FC}"/>
                  </a:ext>
                </a:extLst>
              </p:cNvPr>
              <p:cNvSpPr txBox="1"/>
              <p:nvPr/>
            </p:nvSpPr>
            <p:spPr>
              <a:xfrm>
                <a:off x="9266100" y="1403312"/>
                <a:ext cx="893768" cy="434095"/>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1729" i="1">
                          <a:latin typeface="Cambria Math" panose="02040503050406030204" pitchFamily="18" charset="0"/>
                        </a:rPr>
                        <m:t>…</m:t>
                      </m:r>
                    </m:oMath>
                  </m:oMathPara>
                </a14:m>
                <a:endParaRPr sz="1729" dirty="0">
                  <a:latin typeface="+mn-lt"/>
                </a:endParaRPr>
              </a:p>
            </p:txBody>
          </p:sp>
        </mc:Choice>
        <mc:Fallback xmlns="">
          <p:sp>
            <p:nvSpPr>
              <p:cNvPr id="29" name="Google Shape;62;p14">
                <a:extLst>
                  <a:ext uri="{FF2B5EF4-FFF2-40B4-BE49-F238E27FC236}">
                    <a16:creationId xmlns:a16="http://schemas.microsoft.com/office/drawing/2014/main" id="{E4D01B43-83C5-4AA0-FAC5-2787B02D97FC}"/>
                  </a:ext>
                </a:extLst>
              </p:cNvPr>
              <p:cNvSpPr txBox="1">
                <a:spLocks noRot="1" noChangeAspect="1" noMove="1" noResize="1" noEditPoints="1" noAdjustHandles="1" noChangeArrowheads="1" noChangeShapeType="1" noTextEdit="1"/>
              </p:cNvSpPr>
              <p:nvPr/>
            </p:nvSpPr>
            <p:spPr>
              <a:xfrm>
                <a:off x="9266100" y="1403312"/>
                <a:ext cx="893768" cy="434095"/>
              </a:xfrm>
              <a:prstGeom prst="rect">
                <a:avLst/>
              </a:prstGeom>
              <a:blipFill>
                <a:blip r:embed="rId14"/>
                <a:stretch>
                  <a:fillRect/>
                </a:stretch>
              </a:blipFill>
              <a:ln>
                <a:noFill/>
              </a:ln>
            </p:spPr>
            <p:txBody>
              <a:bodyPr/>
              <a:lstStyle/>
              <a:p>
                <a:r>
                  <a:rPr lang="en-US">
                    <a:noFill/>
                  </a:rPr>
                  <a:t> </a:t>
                </a:r>
              </a:p>
            </p:txBody>
          </p:sp>
        </mc:Fallback>
      </mc:AlternateContent>
      <p:pic>
        <p:nvPicPr>
          <p:cNvPr id="30" name="Picture 29">
            <a:extLst>
              <a:ext uri="{FF2B5EF4-FFF2-40B4-BE49-F238E27FC236}">
                <a16:creationId xmlns:a16="http://schemas.microsoft.com/office/drawing/2014/main" id="{06456AE8-D97E-226D-8F41-60730AAAE0CA}"/>
              </a:ext>
            </a:extLst>
          </p:cNvPr>
          <p:cNvPicPr>
            <a:picLocks noChangeAspect="1"/>
          </p:cNvPicPr>
          <p:nvPr/>
        </p:nvPicPr>
        <p:blipFill>
          <a:blip r:embed="rId15"/>
          <a:srcRect/>
          <a:stretch/>
        </p:blipFill>
        <p:spPr>
          <a:xfrm>
            <a:off x="9962694" y="1079891"/>
            <a:ext cx="1017806" cy="1017806"/>
          </a:xfrm>
          <a:prstGeom prst="rect">
            <a:avLst/>
          </a:prstGeom>
        </p:spPr>
      </p:pic>
      <p:sp>
        <p:nvSpPr>
          <p:cNvPr id="31" name="Google Shape;73;p14">
            <a:extLst>
              <a:ext uri="{FF2B5EF4-FFF2-40B4-BE49-F238E27FC236}">
                <a16:creationId xmlns:a16="http://schemas.microsoft.com/office/drawing/2014/main" id="{53A01A52-FFCE-E422-26C4-96E99FE54C4A}"/>
              </a:ext>
            </a:extLst>
          </p:cNvPr>
          <p:cNvSpPr txBox="1"/>
          <p:nvPr/>
        </p:nvSpPr>
        <p:spPr>
          <a:xfrm>
            <a:off x="8036077" y="1329404"/>
            <a:ext cx="583893" cy="322013"/>
          </a:xfrm>
          <a:prstGeom prst="rect">
            <a:avLst/>
          </a:prstGeom>
          <a:noFill/>
          <a:ln>
            <a:noFill/>
          </a:ln>
        </p:spPr>
        <p:txBody>
          <a:bodyPr spcFirstLastPara="1" wrap="square" lIns="83186" tIns="83186" rIns="83186" bIns="83186" anchor="t" anchorCtr="0">
            <a:spAutoFit/>
          </a:bodyPr>
          <a:lstStyle/>
          <a:p>
            <a:r>
              <a:rPr lang="en-US" sz="1001" i="1" dirty="0">
                <a:latin typeface="+mn-lt"/>
              </a:rPr>
              <a:t>f</a:t>
            </a:r>
            <a:r>
              <a:rPr lang="en" sz="1001" i="1" dirty="0">
                <a:latin typeface="+mn-lt"/>
              </a:rPr>
              <a:t>it</a:t>
            </a:r>
            <a:endParaRPr sz="1001" i="1" dirty="0">
              <a:latin typeface="+mn-lt"/>
            </a:endParaRPr>
          </a:p>
        </p:txBody>
      </p:sp>
      <p:cxnSp>
        <p:nvCxnSpPr>
          <p:cNvPr id="32" name="Google Shape;74;p14">
            <a:extLst>
              <a:ext uri="{FF2B5EF4-FFF2-40B4-BE49-F238E27FC236}">
                <a16:creationId xmlns:a16="http://schemas.microsoft.com/office/drawing/2014/main" id="{2A39DBA6-493F-064A-7717-4E5C9CE45114}"/>
              </a:ext>
            </a:extLst>
          </p:cNvPr>
          <p:cNvCxnSpPr>
            <a:cxnSpLocks/>
            <a:stCxn id="10" idx="3"/>
            <a:endCxn id="28" idx="1"/>
          </p:cNvCxnSpPr>
          <p:nvPr/>
        </p:nvCxnSpPr>
        <p:spPr>
          <a:xfrm flipV="1">
            <a:off x="7851329" y="1588794"/>
            <a:ext cx="700628" cy="3181"/>
          </a:xfrm>
          <a:prstGeom prst="straightConnector1">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sp>
            <p:nvSpPr>
              <p:cNvPr id="33" name="Google Shape;62;p14">
                <a:extLst>
                  <a:ext uri="{FF2B5EF4-FFF2-40B4-BE49-F238E27FC236}">
                    <a16:creationId xmlns:a16="http://schemas.microsoft.com/office/drawing/2014/main" id="{63BFA188-74F5-420D-0ACE-A30F5B2ED4DA}"/>
                  </a:ext>
                </a:extLst>
              </p:cNvPr>
              <p:cNvSpPr txBox="1"/>
              <p:nvPr/>
            </p:nvSpPr>
            <p:spPr>
              <a:xfrm>
                <a:off x="9343910" y="3319803"/>
                <a:ext cx="893768" cy="328618"/>
              </a:xfrm>
              <a:prstGeom prst="rect">
                <a:avLst/>
              </a:prstGeom>
              <a:noFill/>
              <a:ln>
                <a:noFill/>
              </a:ln>
            </p:spPr>
            <p:txBody>
              <a:bodyPr spcFirstLastPara="1" wrap="square" lIns="83186" tIns="83186" rIns="83186" bIns="83186" anchor="t" anchorCtr="0">
                <a:spAutoFit/>
              </a:bodyPr>
              <a:lstStyle/>
              <a:p>
                <a:r>
                  <a:rPr lang="en" sz="1001" dirty="0">
                    <a:latin typeface="+mn-lt"/>
                  </a:rPr>
                  <a:t> </a:t>
                </a:r>
                <a14:m>
                  <m:oMath xmlns:m="http://schemas.openxmlformats.org/officeDocument/2006/math">
                    <m:sSub>
                      <m:sSubPr>
                        <m:ctrlPr>
                          <a:rPr lang="en" sz="1001" i="1">
                            <a:latin typeface="Cambria Math" panose="02040503050406030204" pitchFamily="18" charset="0"/>
                          </a:rPr>
                        </m:ctrlPr>
                      </m:sSubPr>
                      <m:e>
                        <m:r>
                          <a:rPr lang="en-US" sz="1001" i="1">
                            <a:latin typeface="Cambria Math" panose="02040503050406030204" pitchFamily="18" charset="0"/>
                          </a:rPr>
                          <m:t>𝑆</m:t>
                        </m:r>
                      </m:e>
                      <m:sub>
                        <m:r>
                          <a:rPr lang="en-US" sz="1001" i="1">
                            <a:latin typeface="Cambria Math" panose="02040503050406030204" pitchFamily="18" charset="0"/>
                          </a:rPr>
                          <m:t> </m:t>
                        </m:r>
                        <m:r>
                          <a:rPr lang="en-US" sz="1001" i="1">
                            <a:latin typeface="Cambria Math" panose="02040503050406030204" pitchFamily="18" charset="0"/>
                          </a:rPr>
                          <m:t>𝑛</m:t>
                        </m:r>
                        <m:r>
                          <a:rPr lang="en-US" sz="1001" i="1">
                            <a:latin typeface="Cambria Math" panose="02040503050406030204" pitchFamily="18" charset="0"/>
                          </a:rPr>
                          <m:t>, </m:t>
                        </m:r>
                        <m:r>
                          <a:rPr lang="en-US" sz="1001" i="1">
                            <a:latin typeface="Cambria Math" panose="02040503050406030204" pitchFamily="18" charset="0"/>
                          </a:rPr>
                          <m:t>2</m:t>
                        </m:r>
                      </m:sub>
                    </m:sSub>
                    <m:r>
                      <a:rPr lang="en-US" sz="1001" b="1">
                        <a:latin typeface="Cambria Math" panose="02040503050406030204" pitchFamily="18" charset="0"/>
                      </a:rPr>
                      <m:t>=</m:t>
                    </m:r>
                  </m:oMath>
                </a14:m>
                <a:endParaRPr sz="1001" b="1" dirty="0">
                  <a:latin typeface="+mn-lt"/>
                </a:endParaRPr>
              </a:p>
            </p:txBody>
          </p:sp>
        </mc:Choice>
        <mc:Fallback xmlns="">
          <p:sp>
            <p:nvSpPr>
              <p:cNvPr id="33" name="Google Shape;62;p14">
                <a:extLst>
                  <a:ext uri="{FF2B5EF4-FFF2-40B4-BE49-F238E27FC236}">
                    <a16:creationId xmlns:a16="http://schemas.microsoft.com/office/drawing/2014/main" id="{63BFA188-74F5-420D-0ACE-A30F5B2ED4DA}"/>
                  </a:ext>
                </a:extLst>
              </p:cNvPr>
              <p:cNvSpPr txBox="1">
                <a:spLocks noRot="1" noChangeAspect="1" noMove="1" noResize="1" noEditPoints="1" noAdjustHandles="1" noChangeArrowheads="1" noChangeShapeType="1" noTextEdit="1"/>
              </p:cNvSpPr>
              <p:nvPr/>
            </p:nvSpPr>
            <p:spPr>
              <a:xfrm>
                <a:off x="9343910" y="3319803"/>
                <a:ext cx="893768" cy="328618"/>
              </a:xfrm>
              <a:prstGeom prst="rect">
                <a:avLst/>
              </a:prstGeom>
              <a:blipFill>
                <a:blip r:embed="rId1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Google Shape;64;p14">
                <a:extLst>
                  <a:ext uri="{FF2B5EF4-FFF2-40B4-BE49-F238E27FC236}">
                    <a16:creationId xmlns:a16="http://schemas.microsoft.com/office/drawing/2014/main" id="{D0B34CB8-C8C2-5959-0706-865D4739F31F}"/>
                  </a:ext>
                </a:extLst>
              </p:cNvPr>
              <p:cNvSpPr txBox="1"/>
              <p:nvPr/>
            </p:nvSpPr>
            <p:spPr>
              <a:xfrm>
                <a:off x="8230225" y="3322789"/>
                <a:ext cx="1263550" cy="328618"/>
              </a:xfrm>
              <a:prstGeom prst="rect">
                <a:avLst/>
              </a:prstGeom>
              <a:noFill/>
              <a:ln>
                <a:noFill/>
              </a:ln>
            </p:spPr>
            <p:txBody>
              <a:bodyPr spcFirstLastPara="1" wrap="square" lIns="83186" tIns="83186" rIns="83186" bIns="83186" anchor="t" anchorCtr="0">
                <a:spAutoFit/>
              </a:bodyPr>
              <a:lstStyle/>
              <a:p>
                <a:r>
                  <a:rPr lang="en" sz="1001" dirty="0">
                    <a:latin typeface="+mn-lt"/>
                  </a:rPr>
                  <a:t> </a:t>
                </a:r>
                <a14:m>
                  <m:oMath xmlns:m="http://schemas.openxmlformats.org/officeDocument/2006/math">
                    <m:sSub>
                      <m:sSubPr>
                        <m:ctrlPr>
                          <a:rPr lang="en" sz="1001" i="1">
                            <a:latin typeface="Cambria Math" panose="02040503050406030204" pitchFamily="18" charset="0"/>
                            <a:ea typeface="Cambria Math" panose="02040503050406030204" pitchFamily="18" charset="0"/>
                          </a:rPr>
                        </m:ctrlPr>
                      </m:sSubPr>
                      <m:e>
                        <m:r>
                          <a:rPr lang="en-US" sz="1001" i="1">
                            <a:latin typeface="Cambria Math" panose="02040503050406030204" pitchFamily="18" charset="0"/>
                            <a:ea typeface="Cambria Math" panose="02040503050406030204" pitchFamily="18" charset="0"/>
                          </a:rPr>
                          <m:t>𝑆</m:t>
                        </m:r>
                      </m:e>
                      <m:sub>
                        <m:r>
                          <a:rPr lang="en-US" sz="1001" i="1">
                            <a:latin typeface="Cambria Math" panose="02040503050406030204" pitchFamily="18" charset="0"/>
                            <a:ea typeface="Cambria Math" panose="02040503050406030204" pitchFamily="18" charset="0"/>
                          </a:rPr>
                          <m:t> </m:t>
                        </m:r>
                        <m:r>
                          <a:rPr lang="en-US" sz="1001" i="1">
                            <a:latin typeface="Cambria Math" panose="02040503050406030204" pitchFamily="18" charset="0"/>
                            <a:ea typeface="Cambria Math" panose="02040503050406030204" pitchFamily="18" charset="0"/>
                          </a:rPr>
                          <m:t>𝑛</m:t>
                        </m:r>
                        <m:r>
                          <a:rPr lang="en-US" sz="1001" i="1">
                            <a:latin typeface="Cambria Math" panose="02040503050406030204" pitchFamily="18" charset="0"/>
                            <a:ea typeface="Cambria Math" panose="02040503050406030204" pitchFamily="18" charset="0"/>
                          </a:rPr>
                          <m:t>,</m:t>
                        </m:r>
                        <m:r>
                          <a:rPr lang="en-US" sz="1001" i="1">
                            <a:latin typeface="Cambria Math" panose="02040503050406030204" pitchFamily="18" charset="0"/>
                            <a:ea typeface="Cambria Math" panose="02040503050406030204" pitchFamily="18" charset="0"/>
                          </a:rPr>
                          <m:t>1</m:t>
                        </m:r>
                      </m:sub>
                    </m:sSub>
                    <m:r>
                      <a:rPr lang="en-US" sz="1001" b="1">
                        <a:latin typeface="Cambria Math" panose="02040503050406030204" pitchFamily="18" charset="0"/>
                      </a:rPr>
                      <m:t>=</m:t>
                    </m:r>
                  </m:oMath>
                </a14:m>
                <a:r>
                  <a:rPr lang="en" sz="1001" b="1" dirty="0">
                    <a:latin typeface="+mn-lt"/>
                  </a:rPr>
                  <a:t> </a:t>
                </a:r>
                <a:endParaRPr sz="1001" b="1" dirty="0">
                  <a:latin typeface="+mn-lt"/>
                </a:endParaRPr>
              </a:p>
            </p:txBody>
          </p:sp>
        </mc:Choice>
        <mc:Fallback xmlns="">
          <p:sp>
            <p:nvSpPr>
              <p:cNvPr id="34" name="Google Shape;64;p14">
                <a:extLst>
                  <a:ext uri="{FF2B5EF4-FFF2-40B4-BE49-F238E27FC236}">
                    <a16:creationId xmlns:a16="http://schemas.microsoft.com/office/drawing/2014/main" id="{D0B34CB8-C8C2-5959-0706-865D4739F31F}"/>
                  </a:ext>
                </a:extLst>
              </p:cNvPr>
              <p:cNvSpPr txBox="1">
                <a:spLocks noRot="1" noChangeAspect="1" noMove="1" noResize="1" noEditPoints="1" noAdjustHandles="1" noChangeArrowheads="1" noChangeShapeType="1" noTextEdit="1"/>
              </p:cNvSpPr>
              <p:nvPr/>
            </p:nvSpPr>
            <p:spPr>
              <a:xfrm>
                <a:off x="8230225" y="3322789"/>
                <a:ext cx="1263550" cy="328618"/>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EE39E5AB-A328-5C49-786A-60FBA6D80475}"/>
                  </a:ext>
                </a:extLst>
              </p:cNvPr>
              <p:cNvGraphicFramePr>
                <a:graphicFrameLocks noGrp="1"/>
              </p:cNvGraphicFramePr>
              <p:nvPr/>
            </p:nvGraphicFramePr>
            <p:xfrm>
              <a:off x="8732774" y="2827296"/>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en-US" sz="1100" b="0" i="1" smtClean="0">
                                        <a:solidFill>
                                          <a:srgbClr val="0000FF"/>
                                        </a:solidFill>
                                        <a:latin typeface="Cambria Math" panose="02040503050406030204" pitchFamily="18" charset="0"/>
                                        <a:ea typeface="Cambria Math" panose="02040503050406030204" pitchFamily="18" charset="0"/>
                                      </a:rPr>
                                      <m:t>15</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728383511"/>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en-US" sz="1100" b="0" i="1" smtClean="0">
                                        <a:solidFill>
                                          <a:srgbClr val="0000FF"/>
                                        </a:solidFill>
                                        <a:latin typeface="Cambria Math" panose="02040503050406030204" pitchFamily="18" charset="0"/>
                                        <a:ea typeface="Cambria Math" panose="02040503050406030204" pitchFamily="18" charset="0"/>
                                      </a:rPr>
                                      <m:t>10</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598739573"/>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solidFill>
                                      <a:srgbClr val="0000FF"/>
                                    </a:solidFill>
                                    <a:latin typeface="Cambria Math" panose="02040503050406030204" pitchFamily="18" charset="0"/>
                                    <a:ea typeface="Cambria Math" panose="02040503050406030204" pitchFamily="18" charset="0"/>
                                  </a:rPr>
                                  <m:t>…</m:t>
                                </m:r>
                              </m:oMath>
                            </m:oMathPara>
                          </a14:m>
                          <a:endParaRPr lang="en-US"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3033364719"/>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en-US" sz="1100" b="0" i="1" smtClean="0">
                                        <a:solidFill>
                                          <a:srgbClr val="0000FF"/>
                                        </a:solidFill>
                                        <a:latin typeface="Cambria Math" panose="02040503050406030204" pitchFamily="18" charset="0"/>
                                        <a:ea typeface="Cambria Math" panose="02040503050406030204" pitchFamily="18" charset="0"/>
                                      </a:rPr>
                                      <m:t>12</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53584426"/>
                      </a:ext>
                    </a:extLst>
                  </a:tr>
                </a:tbl>
              </a:graphicData>
            </a:graphic>
          </p:graphicFrame>
        </mc:Choice>
        <mc:Fallback xmlns="">
          <p:graphicFrame>
            <p:nvGraphicFramePr>
              <p:cNvPr id="35" name="Table 34">
                <a:extLst>
                  <a:ext uri="{FF2B5EF4-FFF2-40B4-BE49-F238E27FC236}">
                    <a16:creationId xmlns:a16="http://schemas.microsoft.com/office/drawing/2014/main" id="{EE39E5AB-A328-5C49-786A-60FBA6D80475}"/>
                  </a:ext>
                </a:extLst>
              </p:cNvPr>
              <p:cNvGraphicFramePr>
                <a:graphicFrameLocks noGrp="1"/>
              </p:cNvGraphicFramePr>
              <p:nvPr/>
            </p:nvGraphicFramePr>
            <p:xfrm>
              <a:off x="8732774" y="2827296"/>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4012">
                    <a:tc>
                      <a:txBody>
                        <a:bodyPr/>
                        <a:lstStyle/>
                        <a:p>
                          <a:endParaRPr lang="en-US"/>
                        </a:p>
                      </a:txBody>
                      <a:tcPr marL="83186" marR="83186" marT="83186" marB="83186">
                        <a:blipFill>
                          <a:blip r:embed="rId18"/>
                          <a:stretch>
                            <a:fillRect l="-1818" t="-1818" r="-3636" b="-305455"/>
                          </a:stretch>
                        </a:blipFill>
                      </a:tcPr>
                    </a:tc>
                    <a:extLst>
                      <a:ext uri="{0D108BD9-81ED-4DB2-BD59-A6C34878D82A}">
                        <a16:rowId xmlns:a16="http://schemas.microsoft.com/office/drawing/2014/main" val="728383511"/>
                      </a:ext>
                    </a:extLst>
                  </a:tr>
                  <a:tr h="334012">
                    <a:tc>
                      <a:txBody>
                        <a:bodyPr/>
                        <a:lstStyle/>
                        <a:p>
                          <a:endParaRPr lang="en-US"/>
                        </a:p>
                      </a:txBody>
                      <a:tcPr marL="83186" marR="83186" marT="83186" marB="83186">
                        <a:blipFill>
                          <a:blip r:embed="rId18"/>
                          <a:stretch>
                            <a:fillRect l="-1818" t="-101818" r="-3636" b="-205455"/>
                          </a:stretch>
                        </a:blipFill>
                      </a:tcPr>
                    </a:tc>
                    <a:extLst>
                      <a:ext uri="{0D108BD9-81ED-4DB2-BD59-A6C34878D82A}">
                        <a16:rowId xmlns:a16="http://schemas.microsoft.com/office/drawing/2014/main" val="598739573"/>
                      </a:ext>
                    </a:extLst>
                  </a:tr>
                  <a:tr h="334012">
                    <a:tc>
                      <a:txBody>
                        <a:bodyPr/>
                        <a:lstStyle/>
                        <a:p>
                          <a:endParaRPr lang="en-US"/>
                        </a:p>
                      </a:txBody>
                      <a:tcPr marL="83186" marR="83186" marT="83186" marB="83186">
                        <a:blipFill>
                          <a:blip r:embed="rId18"/>
                          <a:stretch>
                            <a:fillRect l="-1818" t="-201818" r="-3636" b="-105455"/>
                          </a:stretch>
                        </a:blipFill>
                      </a:tcPr>
                    </a:tc>
                    <a:extLst>
                      <a:ext uri="{0D108BD9-81ED-4DB2-BD59-A6C34878D82A}">
                        <a16:rowId xmlns:a16="http://schemas.microsoft.com/office/drawing/2014/main" val="3033364719"/>
                      </a:ext>
                    </a:extLst>
                  </a:tr>
                  <a:tr h="334012">
                    <a:tc>
                      <a:txBody>
                        <a:bodyPr/>
                        <a:lstStyle/>
                        <a:p>
                          <a:endParaRPr lang="en-US"/>
                        </a:p>
                      </a:txBody>
                      <a:tcPr marL="83186" marR="83186" marT="83186" marB="83186">
                        <a:blipFill>
                          <a:blip r:embed="rId18"/>
                          <a:stretch>
                            <a:fillRect l="-1818" t="-301818" r="-3636" b="-5455"/>
                          </a:stretch>
                        </a:blipFill>
                      </a:tcPr>
                    </a:tc>
                    <a:extLst>
                      <a:ext uri="{0D108BD9-81ED-4DB2-BD59-A6C34878D82A}">
                        <a16:rowId xmlns:a16="http://schemas.microsoft.com/office/drawing/2014/main" val="285358442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550D5DF2-53C2-1F27-4173-F954076CD36E}"/>
                  </a:ext>
                </a:extLst>
              </p:cNvPr>
              <p:cNvGraphicFramePr>
                <a:graphicFrameLocks noGrp="1"/>
              </p:cNvGraphicFramePr>
              <p:nvPr/>
            </p:nvGraphicFramePr>
            <p:xfrm>
              <a:off x="9856550" y="2822099"/>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2</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728383511"/>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7</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598739573"/>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solidFill>
                                      <a:srgbClr val="006400"/>
                                    </a:solidFill>
                                    <a:latin typeface="Cambria Math" panose="02040503050406030204" pitchFamily="18" charset="0"/>
                                    <a:ea typeface="Cambria Math" panose="02040503050406030204" pitchFamily="18" charset="0"/>
                                  </a:rPr>
                                  <m:t>…</m:t>
                                </m:r>
                              </m:oMath>
                            </m:oMathPara>
                          </a14:m>
                          <a:endParaRPr lang="en-US"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3033364719"/>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24</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53584426"/>
                      </a:ext>
                    </a:extLst>
                  </a:tr>
                </a:tbl>
              </a:graphicData>
            </a:graphic>
          </p:graphicFrame>
        </mc:Choice>
        <mc:Fallback xmlns="">
          <p:graphicFrame>
            <p:nvGraphicFramePr>
              <p:cNvPr id="36" name="Table 35">
                <a:extLst>
                  <a:ext uri="{FF2B5EF4-FFF2-40B4-BE49-F238E27FC236}">
                    <a16:creationId xmlns:a16="http://schemas.microsoft.com/office/drawing/2014/main" id="{550D5DF2-53C2-1F27-4173-F954076CD36E}"/>
                  </a:ext>
                </a:extLst>
              </p:cNvPr>
              <p:cNvGraphicFramePr>
                <a:graphicFrameLocks noGrp="1"/>
              </p:cNvGraphicFramePr>
              <p:nvPr/>
            </p:nvGraphicFramePr>
            <p:xfrm>
              <a:off x="9856550" y="2822099"/>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4012">
                    <a:tc>
                      <a:txBody>
                        <a:bodyPr/>
                        <a:lstStyle/>
                        <a:p>
                          <a:endParaRPr lang="en-US"/>
                        </a:p>
                      </a:txBody>
                      <a:tcPr marL="83186" marR="83186" marT="83186" marB="83186">
                        <a:blipFill>
                          <a:blip r:embed="rId19"/>
                          <a:stretch>
                            <a:fillRect l="-1818" t="-1818" r="-3636" b="-305455"/>
                          </a:stretch>
                        </a:blipFill>
                      </a:tcPr>
                    </a:tc>
                    <a:extLst>
                      <a:ext uri="{0D108BD9-81ED-4DB2-BD59-A6C34878D82A}">
                        <a16:rowId xmlns:a16="http://schemas.microsoft.com/office/drawing/2014/main" val="728383511"/>
                      </a:ext>
                    </a:extLst>
                  </a:tr>
                  <a:tr h="334012">
                    <a:tc>
                      <a:txBody>
                        <a:bodyPr/>
                        <a:lstStyle/>
                        <a:p>
                          <a:endParaRPr lang="en-US"/>
                        </a:p>
                      </a:txBody>
                      <a:tcPr marL="83186" marR="83186" marT="83186" marB="83186">
                        <a:blipFill>
                          <a:blip r:embed="rId19"/>
                          <a:stretch>
                            <a:fillRect l="-1818" t="-100000" r="-3636" b="-200000"/>
                          </a:stretch>
                        </a:blipFill>
                      </a:tcPr>
                    </a:tc>
                    <a:extLst>
                      <a:ext uri="{0D108BD9-81ED-4DB2-BD59-A6C34878D82A}">
                        <a16:rowId xmlns:a16="http://schemas.microsoft.com/office/drawing/2014/main" val="598739573"/>
                      </a:ext>
                    </a:extLst>
                  </a:tr>
                  <a:tr h="334012">
                    <a:tc>
                      <a:txBody>
                        <a:bodyPr/>
                        <a:lstStyle/>
                        <a:p>
                          <a:endParaRPr lang="en-US"/>
                        </a:p>
                      </a:txBody>
                      <a:tcPr marL="83186" marR="83186" marT="83186" marB="83186">
                        <a:blipFill>
                          <a:blip r:embed="rId19"/>
                          <a:stretch>
                            <a:fillRect l="-1818" t="-203636" r="-3636" b="-103636"/>
                          </a:stretch>
                        </a:blipFill>
                      </a:tcPr>
                    </a:tc>
                    <a:extLst>
                      <a:ext uri="{0D108BD9-81ED-4DB2-BD59-A6C34878D82A}">
                        <a16:rowId xmlns:a16="http://schemas.microsoft.com/office/drawing/2014/main" val="3033364719"/>
                      </a:ext>
                    </a:extLst>
                  </a:tr>
                  <a:tr h="334012">
                    <a:tc>
                      <a:txBody>
                        <a:bodyPr/>
                        <a:lstStyle/>
                        <a:p>
                          <a:endParaRPr lang="en-US"/>
                        </a:p>
                      </a:txBody>
                      <a:tcPr marL="83186" marR="83186" marT="83186" marB="83186">
                        <a:blipFill>
                          <a:blip r:embed="rId19"/>
                          <a:stretch>
                            <a:fillRect l="-1818" t="-303636" r="-3636" b="-3636"/>
                          </a:stretch>
                        </a:blipFill>
                      </a:tcPr>
                    </a:tc>
                    <a:extLst>
                      <a:ext uri="{0D108BD9-81ED-4DB2-BD59-A6C34878D82A}">
                        <a16:rowId xmlns:a16="http://schemas.microsoft.com/office/drawing/2014/main" val="2853584426"/>
                      </a:ext>
                    </a:extLst>
                  </a:tr>
                </a:tbl>
              </a:graphicData>
            </a:graphic>
          </p:graphicFrame>
        </mc:Fallback>
      </mc:AlternateContent>
      <p:pic>
        <p:nvPicPr>
          <p:cNvPr id="37" name="Picture 36">
            <a:extLst>
              <a:ext uri="{FF2B5EF4-FFF2-40B4-BE49-F238E27FC236}">
                <a16:creationId xmlns:a16="http://schemas.microsoft.com/office/drawing/2014/main" id="{55D4A813-9A86-CB5D-E9DC-6F45E23FC60F}"/>
              </a:ext>
            </a:extLst>
          </p:cNvPr>
          <p:cNvPicPr>
            <a:picLocks noChangeAspect="1"/>
          </p:cNvPicPr>
          <p:nvPr/>
        </p:nvPicPr>
        <p:blipFill>
          <a:blip r:embed="rId20"/>
          <a:srcRect/>
          <a:stretch/>
        </p:blipFill>
        <p:spPr>
          <a:xfrm>
            <a:off x="9512011" y="4646551"/>
            <a:ext cx="1017806" cy="1017806"/>
          </a:xfrm>
          <a:prstGeom prst="rect">
            <a:avLst/>
          </a:prstGeom>
        </p:spPr>
      </p:pic>
      <p:pic>
        <p:nvPicPr>
          <p:cNvPr id="38" name="Picture 37">
            <a:extLst>
              <a:ext uri="{FF2B5EF4-FFF2-40B4-BE49-F238E27FC236}">
                <a16:creationId xmlns:a16="http://schemas.microsoft.com/office/drawing/2014/main" id="{582C2FF5-1886-6FF3-F570-28BF6E8EA90E}"/>
              </a:ext>
            </a:extLst>
          </p:cNvPr>
          <p:cNvPicPr>
            <a:picLocks noChangeAspect="1"/>
          </p:cNvPicPr>
          <p:nvPr/>
        </p:nvPicPr>
        <p:blipFill>
          <a:blip r:embed="rId21"/>
          <a:srcRect/>
          <a:stretch/>
        </p:blipFill>
        <p:spPr>
          <a:xfrm>
            <a:off x="8385240" y="4646551"/>
            <a:ext cx="1017806" cy="1017806"/>
          </a:xfrm>
          <a:prstGeom prst="rect">
            <a:avLst/>
          </a:prstGeom>
        </p:spPr>
      </p:pic>
      <p:sp>
        <p:nvSpPr>
          <p:cNvPr id="39" name="Google Shape;73;p14">
            <a:extLst>
              <a:ext uri="{FF2B5EF4-FFF2-40B4-BE49-F238E27FC236}">
                <a16:creationId xmlns:a16="http://schemas.microsoft.com/office/drawing/2014/main" id="{E926BA5F-F1EB-CF68-340C-863D655126FA}"/>
              </a:ext>
            </a:extLst>
          </p:cNvPr>
          <p:cNvSpPr txBox="1"/>
          <p:nvPr/>
        </p:nvSpPr>
        <p:spPr>
          <a:xfrm>
            <a:off x="8674791" y="4299658"/>
            <a:ext cx="583893" cy="322013"/>
          </a:xfrm>
          <a:prstGeom prst="rect">
            <a:avLst/>
          </a:prstGeom>
          <a:noFill/>
          <a:ln>
            <a:noFill/>
          </a:ln>
        </p:spPr>
        <p:txBody>
          <a:bodyPr spcFirstLastPara="1" wrap="square" lIns="83186" tIns="83186" rIns="83186" bIns="83186" anchor="t" anchorCtr="0">
            <a:spAutoFit/>
          </a:bodyPr>
          <a:lstStyle/>
          <a:p>
            <a:r>
              <a:rPr lang="en-US" sz="1001" i="1" dirty="0">
                <a:latin typeface="+mn-lt"/>
              </a:rPr>
              <a:t>f</a:t>
            </a:r>
            <a:r>
              <a:rPr lang="en" sz="1001" i="1" dirty="0">
                <a:latin typeface="+mn-lt"/>
              </a:rPr>
              <a:t>it</a:t>
            </a:r>
            <a:endParaRPr sz="1001" i="1" dirty="0">
              <a:latin typeface="+mn-lt"/>
            </a:endParaRPr>
          </a:p>
        </p:txBody>
      </p:sp>
      <p:sp>
        <p:nvSpPr>
          <p:cNvPr id="40" name="Google Shape;77;p14">
            <a:extLst>
              <a:ext uri="{FF2B5EF4-FFF2-40B4-BE49-F238E27FC236}">
                <a16:creationId xmlns:a16="http://schemas.microsoft.com/office/drawing/2014/main" id="{0F468F06-9F93-8376-197E-C4BF0687AD91}"/>
              </a:ext>
            </a:extLst>
          </p:cNvPr>
          <p:cNvSpPr txBox="1"/>
          <p:nvPr/>
        </p:nvSpPr>
        <p:spPr>
          <a:xfrm>
            <a:off x="9558982" y="4293118"/>
            <a:ext cx="962471" cy="322013"/>
          </a:xfrm>
          <a:prstGeom prst="rect">
            <a:avLst/>
          </a:prstGeom>
          <a:noFill/>
          <a:ln>
            <a:noFill/>
          </a:ln>
        </p:spPr>
        <p:txBody>
          <a:bodyPr spcFirstLastPara="1" wrap="square" lIns="83186" tIns="83186" rIns="83186" bIns="83186" anchor="t" anchorCtr="0">
            <a:spAutoFit/>
          </a:bodyPr>
          <a:lstStyle/>
          <a:p>
            <a:r>
              <a:rPr lang="en" sz="1001" i="1" dirty="0">
                <a:latin typeface="+mn-lt"/>
              </a:rPr>
              <a:t>define</a:t>
            </a:r>
            <a:endParaRPr sz="1001" i="1" dirty="0">
              <a:latin typeface="+mn-lt"/>
            </a:endParaRPr>
          </a:p>
        </p:txBody>
      </p:sp>
      <p:cxnSp>
        <p:nvCxnSpPr>
          <p:cNvPr id="41" name="Google Shape;74;p14">
            <a:extLst>
              <a:ext uri="{FF2B5EF4-FFF2-40B4-BE49-F238E27FC236}">
                <a16:creationId xmlns:a16="http://schemas.microsoft.com/office/drawing/2014/main" id="{4DC1BAEF-1587-53CE-F722-18B084DE8C4C}"/>
              </a:ext>
            </a:extLst>
          </p:cNvPr>
          <p:cNvCxnSpPr>
            <a:cxnSpLocks/>
            <a:stCxn id="35" idx="2"/>
            <a:endCxn id="38" idx="0"/>
          </p:cNvCxnSpPr>
          <p:nvPr/>
        </p:nvCxnSpPr>
        <p:spPr>
          <a:xfrm flipH="1">
            <a:off x="8894143" y="4163344"/>
            <a:ext cx="2420" cy="483207"/>
          </a:xfrm>
          <a:prstGeom prst="straightConnector1">
            <a:avLst/>
          </a:prstGeom>
          <a:noFill/>
          <a:ln w="12700" cap="flat" cmpd="sng">
            <a:solidFill>
              <a:srgbClr val="000000"/>
            </a:solidFill>
            <a:prstDash val="dash"/>
            <a:round/>
            <a:headEnd type="none" w="med" len="med"/>
            <a:tailEnd type="triangle" w="med" len="med"/>
          </a:ln>
        </p:spPr>
      </p:cxnSp>
      <p:cxnSp>
        <p:nvCxnSpPr>
          <p:cNvPr id="42" name="Google Shape;74;p14">
            <a:extLst>
              <a:ext uri="{FF2B5EF4-FFF2-40B4-BE49-F238E27FC236}">
                <a16:creationId xmlns:a16="http://schemas.microsoft.com/office/drawing/2014/main" id="{3FEA4447-1794-1A62-52F3-F3BD7AE34694}"/>
              </a:ext>
            </a:extLst>
          </p:cNvPr>
          <p:cNvCxnSpPr>
            <a:cxnSpLocks/>
            <a:stCxn id="36" idx="2"/>
            <a:endCxn id="37" idx="0"/>
          </p:cNvCxnSpPr>
          <p:nvPr/>
        </p:nvCxnSpPr>
        <p:spPr>
          <a:xfrm>
            <a:off x="10020339" y="4158147"/>
            <a:ext cx="575" cy="488404"/>
          </a:xfrm>
          <a:prstGeom prst="straightConnector1">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sp>
            <p:nvSpPr>
              <p:cNvPr id="43" name="Google Shape;62;p14">
                <a:extLst>
                  <a:ext uri="{FF2B5EF4-FFF2-40B4-BE49-F238E27FC236}">
                    <a16:creationId xmlns:a16="http://schemas.microsoft.com/office/drawing/2014/main" id="{1125AB83-C6AA-11EF-FF87-653604166744}"/>
                  </a:ext>
                </a:extLst>
              </p:cNvPr>
              <p:cNvSpPr txBox="1"/>
              <p:nvPr/>
            </p:nvSpPr>
            <p:spPr>
              <a:xfrm>
                <a:off x="8456990" y="5564134"/>
                <a:ext cx="893768" cy="434095"/>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1729" i="1">
                          <a:latin typeface="Cambria Math" panose="02040503050406030204" pitchFamily="18" charset="0"/>
                        </a:rPr>
                        <m:t>⋮</m:t>
                      </m:r>
                    </m:oMath>
                  </m:oMathPara>
                </a14:m>
                <a:endParaRPr sz="1729" dirty="0">
                  <a:latin typeface="+mj-lt"/>
                </a:endParaRPr>
              </a:p>
            </p:txBody>
          </p:sp>
        </mc:Choice>
        <mc:Fallback xmlns="">
          <p:sp>
            <p:nvSpPr>
              <p:cNvPr id="43" name="Google Shape;62;p14">
                <a:extLst>
                  <a:ext uri="{FF2B5EF4-FFF2-40B4-BE49-F238E27FC236}">
                    <a16:creationId xmlns:a16="http://schemas.microsoft.com/office/drawing/2014/main" id="{1125AB83-C6AA-11EF-FF87-653604166744}"/>
                  </a:ext>
                </a:extLst>
              </p:cNvPr>
              <p:cNvSpPr txBox="1">
                <a:spLocks noRot="1" noChangeAspect="1" noMove="1" noResize="1" noEditPoints="1" noAdjustHandles="1" noChangeArrowheads="1" noChangeShapeType="1" noTextEdit="1"/>
              </p:cNvSpPr>
              <p:nvPr/>
            </p:nvSpPr>
            <p:spPr>
              <a:xfrm>
                <a:off x="8456990" y="5564134"/>
                <a:ext cx="893768" cy="434095"/>
              </a:xfrm>
              <a:prstGeom prst="rect">
                <a:avLst/>
              </a:prstGeom>
              <a:blipFill>
                <a:blip r:embed="rId22"/>
                <a:stretch>
                  <a:fillRect/>
                </a:stretch>
              </a:blipFill>
              <a:ln>
                <a:noFill/>
              </a:ln>
            </p:spPr>
            <p:txBody>
              <a:bodyPr/>
              <a:lstStyle/>
              <a:p>
                <a:r>
                  <a:rPr lang="en-US">
                    <a:noFill/>
                  </a:rPr>
                  <a:t> </a:t>
                </a:r>
              </a:p>
            </p:txBody>
          </p:sp>
        </mc:Fallback>
      </mc:AlternateContent>
      <p:pic>
        <p:nvPicPr>
          <p:cNvPr id="44" name="Picture 43">
            <a:extLst>
              <a:ext uri="{FF2B5EF4-FFF2-40B4-BE49-F238E27FC236}">
                <a16:creationId xmlns:a16="http://schemas.microsoft.com/office/drawing/2014/main" id="{0598C53F-05C4-72FD-2DA6-381949E93B7F}"/>
              </a:ext>
            </a:extLst>
          </p:cNvPr>
          <p:cNvPicPr>
            <a:picLocks noChangeAspect="1"/>
          </p:cNvPicPr>
          <p:nvPr/>
        </p:nvPicPr>
        <p:blipFill>
          <a:blip r:embed="rId23"/>
          <a:srcRect/>
          <a:stretch/>
        </p:blipFill>
        <p:spPr>
          <a:xfrm>
            <a:off x="8385240" y="5856062"/>
            <a:ext cx="1017806" cy="1017806"/>
          </a:xfrm>
          <a:prstGeom prst="rect">
            <a:avLst/>
          </a:prstGeom>
        </p:spPr>
      </p:pic>
      <p:cxnSp>
        <p:nvCxnSpPr>
          <p:cNvPr id="45" name="Google Shape;70;p14">
            <a:extLst>
              <a:ext uri="{FF2B5EF4-FFF2-40B4-BE49-F238E27FC236}">
                <a16:creationId xmlns:a16="http://schemas.microsoft.com/office/drawing/2014/main" id="{E5720442-9021-30B3-DE68-D77C30B0E964}"/>
              </a:ext>
            </a:extLst>
          </p:cNvPr>
          <p:cNvCxnSpPr>
            <a:cxnSpLocks/>
          </p:cNvCxnSpPr>
          <p:nvPr/>
        </p:nvCxnSpPr>
        <p:spPr>
          <a:xfrm rot="16200000" flipH="1">
            <a:off x="8234955" y="1714557"/>
            <a:ext cx="512759" cy="1603826"/>
          </a:xfrm>
          <a:prstGeom prst="curvedConnector3">
            <a:avLst>
              <a:gd name="adj1" fmla="val 50000"/>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p14="http://schemas.microsoft.com/office/powerpoint/2010/main">
        <mc:Choice Requires="p14">
          <p:contentPart p14:bwMode="auto" r:id="rId24">
            <p14:nvContentPartPr>
              <p14:cNvPr id="54" name="Ink 53">
                <a:extLst>
                  <a:ext uri="{FF2B5EF4-FFF2-40B4-BE49-F238E27FC236}">
                    <a16:creationId xmlns:a16="http://schemas.microsoft.com/office/drawing/2014/main" id="{D1B16D91-70CA-05CC-70C7-BF24FD0E4811}"/>
                  </a:ext>
                </a:extLst>
              </p14:cNvPr>
              <p14:cNvContentPartPr/>
              <p14:nvPr/>
            </p14:nvContentPartPr>
            <p14:xfrm>
              <a:off x="5581485" y="5514765"/>
              <a:ext cx="552600" cy="4320"/>
            </p14:xfrm>
          </p:contentPart>
        </mc:Choice>
        <mc:Fallback xmlns="">
          <p:pic>
            <p:nvPicPr>
              <p:cNvPr id="54" name="Ink 53">
                <a:extLst>
                  <a:ext uri="{FF2B5EF4-FFF2-40B4-BE49-F238E27FC236}">
                    <a16:creationId xmlns:a16="http://schemas.microsoft.com/office/drawing/2014/main" id="{D1B16D91-70CA-05CC-70C7-BF24FD0E4811}"/>
                  </a:ext>
                </a:extLst>
              </p:cNvPr>
              <p:cNvPicPr/>
              <p:nvPr/>
            </p:nvPicPr>
            <p:blipFill>
              <a:blip r:embed="rId25"/>
              <a:stretch>
                <a:fillRect/>
              </a:stretch>
            </p:blipFill>
            <p:spPr>
              <a:xfrm>
                <a:off x="5545485" y="5443125"/>
                <a:ext cx="6242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6" name="Ink 55">
                <a:extLst>
                  <a:ext uri="{FF2B5EF4-FFF2-40B4-BE49-F238E27FC236}">
                    <a16:creationId xmlns:a16="http://schemas.microsoft.com/office/drawing/2014/main" id="{2DAD8BFC-2EC5-BE59-E67C-E5D646CA938B}"/>
                  </a:ext>
                </a:extLst>
              </p14:cNvPr>
              <p14:cNvContentPartPr/>
              <p14:nvPr/>
            </p14:nvContentPartPr>
            <p14:xfrm>
              <a:off x="8945087" y="1927882"/>
              <a:ext cx="552600" cy="4320"/>
            </p14:xfrm>
          </p:contentPart>
        </mc:Choice>
        <mc:Fallback xmlns="">
          <p:pic>
            <p:nvPicPr>
              <p:cNvPr id="56" name="Ink 55">
                <a:extLst>
                  <a:ext uri="{FF2B5EF4-FFF2-40B4-BE49-F238E27FC236}">
                    <a16:creationId xmlns:a16="http://schemas.microsoft.com/office/drawing/2014/main" id="{2DAD8BFC-2EC5-BE59-E67C-E5D646CA938B}"/>
                  </a:ext>
                </a:extLst>
              </p:cNvPr>
              <p:cNvPicPr/>
              <p:nvPr/>
            </p:nvPicPr>
            <p:blipFill>
              <a:blip r:embed="rId25"/>
              <a:stretch>
                <a:fillRect/>
              </a:stretch>
            </p:blipFill>
            <p:spPr>
              <a:xfrm>
                <a:off x="8909087" y="1856242"/>
                <a:ext cx="6242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7" name="Ink 56">
                <a:extLst>
                  <a:ext uri="{FF2B5EF4-FFF2-40B4-BE49-F238E27FC236}">
                    <a16:creationId xmlns:a16="http://schemas.microsoft.com/office/drawing/2014/main" id="{756FF166-CE98-2EBB-4FCC-25822238F2DA}"/>
                  </a:ext>
                </a:extLst>
              </p14:cNvPr>
              <p14:cNvContentPartPr/>
              <p14:nvPr/>
            </p14:nvContentPartPr>
            <p14:xfrm>
              <a:off x="8768779" y="5486231"/>
              <a:ext cx="552600" cy="4320"/>
            </p14:xfrm>
          </p:contentPart>
        </mc:Choice>
        <mc:Fallback xmlns="">
          <p:pic>
            <p:nvPicPr>
              <p:cNvPr id="57" name="Ink 56">
                <a:extLst>
                  <a:ext uri="{FF2B5EF4-FFF2-40B4-BE49-F238E27FC236}">
                    <a16:creationId xmlns:a16="http://schemas.microsoft.com/office/drawing/2014/main" id="{756FF166-CE98-2EBB-4FCC-25822238F2DA}"/>
                  </a:ext>
                </a:extLst>
              </p:cNvPr>
              <p:cNvPicPr/>
              <p:nvPr/>
            </p:nvPicPr>
            <p:blipFill>
              <a:blip r:embed="rId25"/>
              <a:stretch>
                <a:fillRect/>
              </a:stretch>
            </p:blipFill>
            <p:spPr>
              <a:xfrm>
                <a:off x="8732779" y="5414591"/>
                <a:ext cx="624240" cy="147960"/>
              </a:xfrm>
              <a:prstGeom prst="rect">
                <a:avLst/>
              </a:prstGeom>
            </p:spPr>
          </p:pic>
        </mc:Fallback>
      </mc:AlternateContent>
    </p:spTree>
    <p:extLst>
      <p:ext uri="{BB962C8B-B14F-4D97-AF65-F5344CB8AC3E}">
        <p14:creationId xmlns:p14="http://schemas.microsoft.com/office/powerpoint/2010/main" val="483207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fontScale="90000"/>
          </a:bodyPr>
          <a:lstStyle/>
          <a:p>
            <a:r>
              <a:rPr lang="en-US" dirty="0"/>
              <a:t>Exploring Alternative Model Selection Criteria</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Consider existing criteria</a:t>
            </a:r>
          </a:p>
          <a:p>
            <a:pPr lvl="1"/>
            <a:r>
              <a:rPr lang="en-GB" sz="1600" dirty="0">
                <a:solidFill>
                  <a:schemeClr val="bg1"/>
                </a:solidFill>
              </a:rPr>
              <a:t>AIC, BIC, LL</a:t>
            </a:r>
          </a:p>
          <a:p>
            <a:r>
              <a:rPr lang="en-GB" sz="2000" dirty="0">
                <a:solidFill>
                  <a:schemeClr val="bg1"/>
                </a:solidFill>
              </a:rPr>
              <a:t>Propose a new criterion</a:t>
            </a:r>
          </a:p>
          <a:p>
            <a:pPr lvl="1"/>
            <a:r>
              <a:rPr lang="en-GB" sz="1600" dirty="0">
                <a:solidFill>
                  <a:schemeClr val="bg1"/>
                </a:solidFill>
              </a:rPr>
              <a:t>Split-Half Criterion (SHC)</a:t>
            </a:r>
          </a:p>
          <a:p>
            <a:pPr lvl="1"/>
            <a:endParaRPr lang="en-GB" sz="12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sp>
        <p:nvSpPr>
          <p:cNvPr id="3" name="Rectangle 2">
            <a:extLst>
              <a:ext uri="{FF2B5EF4-FFF2-40B4-BE49-F238E27FC236}">
                <a16:creationId xmlns:a16="http://schemas.microsoft.com/office/drawing/2014/main" id="{CFAAD5E9-8B06-761C-0F90-4E7399C78733}"/>
              </a:ext>
            </a:extLst>
          </p:cNvPr>
          <p:cNvSpPr/>
          <p:nvPr/>
        </p:nvSpPr>
        <p:spPr>
          <a:xfrm>
            <a:off x="8309663" y="2771484"/>
            <a:ext cx="1947233" cy="1458702"/>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001"/>
          </a:p>
        </p:txBody>
      </p:sp>
      <p:sp>
        <p:nvSpPr>
          <p:cNvPr id="4" name="Rectangle 3">
            <a:extLst>
              <a:ext uri="{FF2B5EF4-FFF2-40B4-BE49-F238E27FC236}">
                <a16:creationId xmlns:a16="http://schemas.microsoft.com/office/drawing/2014/main" id="{F0F0DEBA-5FD1-11BA-D137-B6F676DC3BFC}"/>
              </a:ext>
            </a:extLst>
          </p:cNvPr>
          <p:cNvSpPr/>
          <p:nvPr/>
        </p:nvSpPr>
        <p:spPr>
          <a:xfrm>
            <a:off x="5110098" y="2771484"/>
            <a:ext cx="1947233" cy="1458702"/>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001"/>
          </a:p>
        </p:txBody>
      </p:sp>
      <p:sp>
        <p:nvSpPr>
          <p:cNvPr id="5" name="Google Shape;60;p14">
            <a:extLst>
              <a:ext uri="{FF2B5EF4-FFF2-40B4-BE49-F238E27FC236}">
                <a16:creationId xmlns:a16="http://schemas.microsoft.com/office/drawing/2014/main" id="{08215CA0-645A-3A36-115E-269CA0D0F4FC}"/>
              </a:ext>
            </a:extLst>
          </p:cNvPr>
          <p:cNvSpPr txBox="1"/>
          <p:nvPr/>
        </p:nvSpPr>
        <p:spPr>
          <a:xfrm>
            <a:off x="7013450" y="1419443"/>
            <a:ext cx="1263550" cy="322013"/>
          </a:xfrm>
          <a:prstGeom prst="rect">
            <a:avLst/>
          </a:prstGeom>
          <a:noFill/>
          <a:ln>
            <a:noFill/>
          </a:ln>
        </p:spPr>
        <p:txBody>
          <a:bodyPr spcFirstLastPara="1" wrap="square" lIns="83186" tIns="83186" rIns="83186" bIns="83186" anchor="t" anchorCtr="0">
            <a:spAutoFit/>
          </a:bodyPr>
          <a:lstStyle/>
          <a:p>
            <a:r>
              <a:rPr lang="en" sz="1001" dirty="0">
                <a:latin typeface="+mn-lt"/>
              </a:rPr>
              <a:t>scores </a:t>
            </a:r>
            <a:r>
              <a:rPr lang="en" sz="1001" b="1" dirty="0">
                <a:latin typeface="+mn-lt"/>
              </a:rPr>
              <a:t> </a:t>
            </a:r>
            <a:endParaRPr sz="1001" b="1" dirty="0">
              <a:latin typeface="+mn-lt"/>
            </a:endParaRPr>
          </a:p>
        </p:txBody>
      </p:sp>
      <mc:AlternateContent xmlns:mc="http://schemas.openxmlformats.org/markup-compatibility/2006" xmlns:a14="http://schemas.microsoft.com/office/drawing/2010/main">
        <mc:Choice Requires="a14">
          <p:sp>
            <p:nvSpPr>
              <p:cNvPr id="8" name="Google Shape;62;p14">
                <a:extLst>
                  <a:ext uri="{FF2B5EF4-FFF2-40B4-BE49-F238E27FC236}">
                    <a16:creationId xmlns:a16="http://schemas.microsoft.com/office/drawing/2014/main" id="{0CA69537-0A9E-93D0-8CCB-4164F3A8FDCC}"/>
                  </a:ext>
                </a:extLst>
              </p:cNvPr>
              <p:cNvSpPr txBox="1"/>
              <p:nvPr/>
            </p:nvSpPr>
            <p:spPr>
              <a:xfrm>
                <a:off x="6157712" y="3327793"/>
                <a:ext cx="893768" cy="328618"/>
              </a:xfrm>
              <a:prstGeom prst="rect">
                <a:avLst/>
              </a:prstGeom>
              <a:noFill/>
              <a:ln>
                <a:noFill/>
              </a:ln>
            </p:spPr>
            <p:txBody>
              <a:bodyPr spcFirstLastPara="1" wrap="square" lIns="83186" tIns="83186" rIns="83186" bIns="83186" anchor="t" anchorCtr="0">
                <a:spAutoFit/>
              </a:bodyPr>
              <a:lstStyle/>
              <a:p>
                <a:r>
                  <a:rPr lang="en" sz="1001" dirty="0">
                    <a:latin typeface="+mn-lt"/>
                  </a:rPr>
                  <a:t> </a:t>
                </a:r>
                <a14:m>
                  <m:oMath xmlns:m="http://schemas.openxmlformats.org/officeDocument/2006/math">
                    <m:sSub>
                      <m:sSubPr>
                        <m:ctrlPr>
                          <a:rPr lang="en" sz="1001" i="1">
                            <a:latin typeface="Cambria Math" panose="02040503050406030204" pitchFamily="18" charset="0"/>
                          </a:rPr>
                        </m:ctrlPr>
                      </m:sSubPr>
                      <m:e>
                        <m:r>
                          <a:rPr lang="en-US" sz="1001" i="1">
                            <a:latin typeface="Cambria Math" panose="02040503050406030204" pitchFamily="18" charset="0"/>
                          </a:rPr>
                          <m:t>𝑆</m:t>
                        </m:r>
                      </m:e>
                      <m:sub>
                        <m:r>
                          <a:rPr lang="en-US" sz="1001" i="1">
                            <a:latin typeface="Cambria Math" panose="02040503050406030204" pitchFamily="18" charset="0"/>
                          </a:rPr>
                          <m:t> 1, 2</m:t>
                        </m:r>
                      </m:sub>
                    </m:sSub>
                    <m:r>
                      <a:rPr lang="en-US" sz="1001" b="1">
                        <a:latin typeface="Cambria Math" panose="02040503050406030204" pitchFamily="18" charset="0"/>
                      </a:rPr>
                      <m:t>=</m:t>
                    </m:r>
                  </m:oMath>
                </a14:m>
                <a:endParaRPr sz="1001" b="1" dirty="0">
                  <a:latin typeface="+mn-lt"/>
                </a:endParaRPr>
              </a:p>
            </p:txBody>
          </p:sp>
        </mc:Choice>
        <mc:Fallback xmlns="">
          <p:sp>
            <p:nvSpPr>
              <p:cNvPr id="8" name="Google Shape;62;p14">
                <a:extLst>
                  <a:ext uri="{FF2B5EF4-FFF2-40B4-BE49-F238E27FC236}">
                    <a16:creationId xmlns:a16="http://schemas.microsoft.com/office/drawing/2014/main" id="{0CA69537-0A9E-93D0-8CCB-4164F3A8FDCC}"/>
                  </a:ext>
                </a:extLst>
              </p:cNvPr>
              <p:cNvSpPr txBox="1">
                <a:spLocks noRot="1" noChangeAspect="1" noMove="1" noResize="1" noEditPoints="1" noAdjustHandles="1" noChangeArrowheads="1" noChangeShapeType="1" noTextEdit="1"/>
              </p:cNvSpPr>
              <p:nvPr/>
            </p:nvSpPr>
            <p:spPr>
              <a:xfrm>
                <a:off x="6157712" y="3327793"/>
                <a:ext cx="893768" cy="328618"/>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Google Shape;64;p14">
                <a:extLst>
                  <a:ext uri="{FF2B5EF4-FFF2-40B4-BE49-F238E27FC236}">
                    <a16:creationId xmlns:a16="http://schemas.microsoft.com/office/drawing/2014/main" id="{7A2A5E86-7823-529E-05A3-D87E047184EE}"/>
                  </a:ext>
                </a:extLst>
              </p:cNvPr>
              <p:cNvSpPr txBox="1"/>
              <p:nvPr/>
            </p:nvSpPr>
            <p:spPr>
              <a:xfrm>
                <a:off x="5036802" y="3332991"/>
                <a:ext cx="1263550" cy="328618"/>
              </a:xfrm>
              <a:prstGeom prst="rect">
                <a:avLst/>
              </a:prstGeom>
              <a:noFill/>
              <a:ln>
                <a:noFill/>
              </a:ln>
            </p:spPr>
            <p:txBody>
              <a:bodyPr spcFirstLastPara="1" wrap="square" lIns="83186" tIns="83186" rIns="83186" bIns="83186" anchor="t" anchorCtr="0">
                <a:spAutoFit/>
              </a:bodyPr>
              <a:lstStyle/>
              <a:p>
                <a:r>
                  <a:rPr lang="en" sz="1001" dirty="0">
                    <a:latin typeface="+mn-lt"/>
                  </a:rPr>
                  <a:t> </a:t>
                </a:r>
                <a14:m>
                  <m:oMath xmlns:m="http://schemas.openxmlformats.org/officeDocument/2006/math">
                    <m:sSub>
                      <m:sSubPr>
                        <m:ctrlPr>
                          <a:rPr lang="en" sz="1001" i="1">
                            <a:latin typeface="Cambria Math" panose="02040503050406030204" pitchFamily="18" charset="0"/>
                            <a:ea typeface="Cambria Math" panose="02040503050406030204" pitchFamily="18" charset="0"/>
                          </a:rPr>
                        </m:ctrlPr>
                      </m:sSubPr>
                      <m:e>
                        <m:r>
                          <a:rPr lang="en-US" sz="1001" i="1">
                            <a:latin typeface="Cambria Math" panose="02040503050406030204" pitchFamily="18" charset="0"/>
                            <a:ea typeface="Cambria Math" panose="02040503050406030204" pitchFamily="18" charset="0"/>
                          </a:rPr>
                          <m:t>𝑆</m:t>
                        </m:r>
                      </m:e>
                      <m:sub>
                        <m:r>
                          <a:rPr lang="en-US" sz="1001" i="1">
                            <a:latin typeface="Cambria Math" panose="02040503050406030204" pitchFamily="18" charset="0"/>
                            <a:ea typeface="Cambria Math" panose="02040503050406030204" pitchFamily="18" charset="0"/>
                          </a:rPr>
                          <m:t> 1,1</m:t>
                        </m:r>
                      </m:sub>
                    </m:sSub>
                    <m:r>
                      <a:rPr lang="en-US" sz="1001" b="1">
                        <a:latin typeface="Cambria Math" panose="02040503050406030204" pitchFamily="18" charset="0"/>
                      </a:rPr>
                      <m:t>=</m:t>
                    </m:r>
                  </m:oMath>
                </a14:m>
                <a:r>
                  <a:rPr lang="en" sz="1001" b="1" dirty="0">
                    <a:latin typeface="+mn-lt"/>
                  </a:rPr>
                  <a:t> </a:t>
                </a:r>
                <a:endParaRPr sz="1001" b="1" dirty="0">
                  <a:latin typeface="+mn-lt"/>
                </a:endParaRPr>
              </a:p>
            </p:txBody>
          </p:sp>
        </mc:Choice>
        <mc:Fallback xmlns="">
          <p:sp>
            <p:nvSpPr>
              <p:cNvPr id="9" name="Google Shape;64;p14">
                <a:extLst>
                  <a:ext uri="{FF2B5EF4-FFF2-40B4-BE49-F238E27FC236}">
                    <a16:creationId xmlns:a16="http://schemas.microsoft.com/office/drawing/2014/main" id="{7A2A5E86-7823-529E-05A3-D87E047184EE}"/>
                  </a:ext>
                </a:extLst>
              </p:cNvPr>
              <p:cNvSpPr txBox="1">
                <a:spLocks noRot="1" noChangeAspect="1" noMove="1" noResize="1" noEditPoints="1" noAdjustHandles="1" noChangeArrowheads="1" noChangeShapeType="1" noTextEdit="1"/>
              </p:cNvSpPr>
              <p:nvPr/>
            </p:nvSpPr>
            <p:spPr>
              <a:xfrm>
                <a:off x="5036802" y="3332991"/>
                <a:ext cx="1263550" cy="328618"/>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770ED21F-EB5A-3E88-4507-8593D8A834CA}"/>
                  </a:ext>
                </a:extLst>
              </p:cNvPr>
              <p:cNvGraphicFramePr>
                <a:graphicFrameLocks noGrp="1"/>
              </p:cNvGraphicFramePr>
              <p:nvPr/>
            </p:nvGraphicFramePr>
            <p:xfrm>
              <a:off x="7523751" y="923951"/>
              <a:ext cx="327578" cy="1336048"/>
            </p:xfrm>
            <a:graphic>
              <a:graphicData uri="http://schemas.openxmlformats.org/drawingml/2006/table">
                <a:tbl>
                  <a:tblPr>
                    <a:noFill/>
                  </a:tblPr>
                  <a:tblGrid>
                    <a:gridCol w="327578">
                      <a:extLst>
                        <a:ext uri="{9D8B030D-6E8A-4147-A177-3AD203B41FA5}">
                          <a16:colId xmlns:a16="http://schemas.microsoft.com/office/drawing/2014/main" val="3380508079"/>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FF0000"/>
                                        </a:solidFill>
                                        <a:latin typeface="Cambria Math" panose="02040503050406030204" pitchFamily="18" charset="0"/>
                                        <a:ea typeface="Cambria Math" panose="02040503050406030204" pitchFamily="18" charset="0"/>
                                      </a:rPr>
                                    </m:ctrlPr>
                                  </m:sSubPr>
                                  <m:e>
                                    <m:r>
                                      <a:rPr lang="ar-AE" sz="1100" b="0" i="1" smtClean="0">
                                        <a:solidFill>
                                          <a:srgbClr val="FF0000"/>
                                        </a:solidFill>
                                        <a:latin typeface="Cambria Math" panose="02040503050406030204" pitchFamily="18" charset="0"/>
                                        <a:ea typeface="Cambria Math" panose="02040503050406030204" pitchFamily="18" charset="0"/>
                                      </a:rPr>
                                      <m:t>𝑆</m:t>
                                    </m:r>
                                  </m:e>
                                  <m:sub>
                                    <m:r>
                                      <a:rPr lang="ar-AE" sz="1100" b="0" i="1" smtClean="0">
                                        <a:solidFill>
                                          <a:srgbClr val="FF0000"/>
                                        </a:solidFill>
                                        <a:latin typeface="Cambria Math" panose="02040503050406030204" pitchFamily="18" charset="0"/>
                                        <a:ea typeface="Cambria Math" panose="02040503050406030204" pitchFamily="18" charset="0"/>
                                      </a:rPr>
                                      <m:t>1</m:t>
                                    </m:r>
                                  </m:sub>
                                </m:sSub>
                              </m:oMath>
                            </m:oMathPara>
                          </a14:m>
                          <a:endParaRPr lang="ar-AE"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983160388"/>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FF0000"/>
                                        </a:solidFill>
                                        <a:latin typeface="Cambria Math" panose="02040503050406030204" pitchFamily="18" charset="0"/>
                                        <a:ea typeface="Cambria Math" panose="02040503050406030204" pitchFamily="18" charset="0"/>
                                      </a:rPr>
                                    </m:ctrlPr>
                                  </m:sSubPr>
                                  <m:e>
                                    <m:r>
                                      <a:rPr lang="ar-AE" sz="1100" b="0" i="1" smtClean="0">
                                        <a:solidFill>
                                          <a:srgbClr val="FF0000"/>
                                        </a:solidFill>
                                        <a:latin typeface="Cambria Math" panose="02040503050406030204" pitchFamily="18" charset="0"/>
                                        <a:ea typeface="Cambria Math" panose="02040503050406030204" pitchFamily="18" charset="0"/>
                                      </a:rPr>
                                      <m:t>𝑆</m:t>
                                    </m:r>
                                  </m:e>
                                  <m:sub>
                                    <m:r>
                                      <a:rPr lang="ar-AE" sz="1100" b="0" i="1" smtClean="0">
                                        <a:solidFill>
                                          <a:srgbClr val="FF0000"/>
                                        </a:solidFill>
                                        <a:latin typeface="Cambria Math" panose="02040503050406030204" pitchFamily="18" charset="0"/>
                                        <a:ea typeface="Cambria Math" panose="02040503050406030204" pitchFamily="18" charset="0"/>
                                      </a:rPr>
                                      <m:t>2</m:t>
                                    </m:r>
                                  </m:sub>
                                </m:sSub>
                              </m:oMath>
                            </m:oMathPara>
                          </a14:m>
                          <a:endParaRPr lang="ar-AE"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797115937"/>
                      </a:ext>
                    </a:extLst>
                  </a:tr>
                  <a:tr h="333692">
                    <a:tc>
                      <a:txBody>
                        <a:bodyPr/>
                        <a:lstStyle/>
                        <a:p>
                          <a:pPr marL="0" lvl="0" indent="0" algn="l" rtl="0">
                            <a:spcBef>
                              <a:spcPts val="0"/>
                            </a:spcBef>
                            <a:spcAft>
                              <a:spcPts val="0"/>
                            </a:spcAft>
                            <a:buNone/>
                          </a:pPr>
                          <a:r>
                            <a:rPr lang="en" sz="1100" dirty="0">
                              <a:solidFill>
                                <a:srgbClr val="FF0000"/>
                              </a:solidFill>
                              <a:latin typeface="+mj-lt"/>
                              <a:ea typeface="Cambria Math" panose="02040503050406030204" pitchFamily="18" charset="0"/>
                            </a:rPr>
                            <a:t>…</a:t>
                          </a:r>
                          <a:endParaRPr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141406377"/>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FF0000"/>
                                        </a:solidFill>
                                        <a:latin typeface="Cambria Math" panose="02040503050406030204" pitchFamily="18" charset="0"/>
                                        <a:ea typeface="Cambria Math" panose="02040503050406030204" pitchFamily="18" charset="0"/>
                                      </a:rPr>
                                    </m:ctrlPr>
                                  </m:sSubPr>
                                  <m:e>
                                    <m:r>
                                      <a:rPr lang="ar-AE" sz="1100" b="0" i="1" smtClean="0">
                                        <a:solidFill>
                                          <a:srgbClr val="FF0000"/>
                                        </a:solidFill>
                                        <a:latin typeface="Cambria Math" panose="02040503050406030204" pitchFamily="18" charset="0"/>
                                        <a:ea typeface="Cambria Math" panose="02040503050406030204" pitchFamily="18" charset="0"/>
                                      </a:rPr>
                                      <m:t>𝑆</m:t>
                                    </m:r>
                                  </m:e>
                                  <m:sub>
                                    <m:r>
                                      <a:rPr lang="en-US" sz="1100" b="0" i="1" smtClean="0">
                                        <a:solidFill>
                                          <a:srgbClr val="FF0000"/>
                                        </a:solidFill>
                                        <a:latin typeface="Cambria Math" panose="02040503050406030204" pitchFamily="18" charset="0"/>
                                        <a:ea typeface="Cambria Math" panose="02040503050406030204" pitchFamily="18" charset="0"/>
                                      </a:rPr>
                                      <m:t>25</m:t>
                                    </m:r>
                                  </m:sub>
                                </m:sSub>
                              </m:oMath>
                            </m:oMathPara>
                          </a14:m>
                          <a:endParaRPr lang="ar-AE"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68304890"/>
                      </a:ext>
                    </a:extLst>
                  </a:tr>
                </a:tbl>
              </a:graphicData>
            </a:graphic>
          </p:graphicFrame>
        </mc:Choice>
        <mc:Fallback xmlns="">
          <p:graphicFrame>
            <p:nvGraphicFramePr>
              <p:cNvPr id="10" name="Table 9">
                <a:extLst>
                  <a:ext uri="{FF2B5EF4-FFF2-40B4-BE49-F238E27FC236}">
                    <a16:creationId xmlns:a16="http://schemas.microsoft.com/office/drawing/2014/main" id="{770ED21F-EB5A-3E88-4507-8593D8A834CA}"/>
                  </a:ext>
                </a:extLst>
              </p:cNvPr>
              <p:cNvGraphicFramePr>
                <a:graphicFrameLocks noGrp="1"/>
              </p:cNvGraphicFramePr>
              <p:nvPr/>
            </p:nvGraphicFramePr>
            <p:xfrm>
              <a:off x="7523751" y="923951"/>
              <a:ext cx="327578" cy="1336048"/>
            </p:xfrm>
            <a:graphic>
              <a:graphicData uri="http://schemas.openxmlformats.org/drawingml/2006/table">
                <a:tbl>
                  <a:tblPr>
                    <a:noFill/>
                  </a:tblPr>
                  <a:tblGrid>
                    <a:gridCol w="327578">
                      <a:extLst>
                        <a:ext uri="{9D8B030D-6E8A-4147-A177-3AD203B41FA5}">
                          <a16:colId xmlns:a16="http://schemas.microsoft.com/office/drawing/2014/main" val="3380508079"/>
                        </a:ext>
                      </a:extLst>
                    </a:gridCol>
                  </a:tblGrid>
                  <a:tr h="334012">
                    <a:tc>
                      <a:txBody>
                        <a:bodyPr/>
                        <a:lstStyle/>
                        <a:p>
                          <a:endParaRPr lang="en-US"/>
                        </a:p>
                      </a:txBody>
                      <a:tcPr marL="83186" marR="83186" marT="83186" marB="83186">
                        <a:blipFill>
                          <a:blip r:embed="rId5"/>
                          <a:stretch>
                            <a:fillRect l="-1852" t="-1818" r="-5556" b="-303636"/>
                          </a:stretch>
                        </a:blipFill>
                      </a:tcPr>
                    </a:tc>
                    <a:extLst>
                      <a:ext uri="{0D108BD9-81ED-4DB2-BD59-A6C34878D82A}">
                        <a16:rowId xmlns:a16="http://schemas.microsoft.com/office/drawing/2014/main" val="2983160388"/>
                      </a:ext>
                    </a:extLst>
                  </a:tr>
                  <a:tr h="334012">
                    <a:tc>
                      <a:txBody>
                        <a:bodyPr/>
                        <a:lstStyle/>
                        <a:p>
                          <a:endParaRPr lang="en-US"/>
                        </a:p>
                      </a:txBody>
                      <a:tcPr marL="83186" marR="83186" marT="83186" marB="83186">
                        <a:blipFill>
                          <a:blip r:embed="rId5"/>
                          <a:stretch>
                            <a:fillRect l="-1852" t="-101818" r="-5556" b="-203636"/>
                          </a:stretch>
                        </a:blipFill>
                      </a:tcPr>
                    </a:tc>
                    <a:extLst>
                      <a:ext uri="{0D108BD9-81ED-4DB2-BD59-A6C34878D82A}">
                        <a16:rowId xmlns:a16="http://schemas.microsoft.com/office/drawing/2014/main" val="2797115937"/>
                      </a:ext>
                    </a:extLst>
                  </a:tr>
                  <a:tr h="334012">
                    <a:tc>
                      <a:txBody>
                        <a:bodyPr/>
                        <a:lstStyle/>
                        <a:p>
                          <a:pPr marL="0" lvl="0" indent="0" algn="l" rtl="0">
                            <a:spcBef>
                              <a:spcPts val="0"/>
                            </a:spcBef>
                            <a:spcAft>
                              <a:spcPts val="0"/>
                            </a:spcAft>
                            <a:buNone/>
                          </a:pPr>
                          <a:r>
                            <a:rPr lang="en" sz="1100" dirty="0">
                              <a:solidFill>
                                <a:srgbClr val="FF0000"/>
                              </a:solidFill>
                              <a:latin typeface="+mj-lt"/>
                              <a:ea typeface="Cambria Math" panose="02040503050406030204" pitchFamily="18" charset="0"/>
                            </a:rPr>
                            <a:t>…</a:t>
                          </a:r>
                          <a:endParaRPr sz="1100" dirty="0">
                            <a:solidFill>
                              <a:srgbClr val="FF00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141406377"/>
                      </a:ext>
                    </a:extLst>
                  </a:tr>
                  <a:tr h="334012">
                    <a:tc>
                      <a:txBody>
                        <a:bodyPr/>
                        <a:lstStyle/>
                        <a:p>
                          <a:endParaRPr lang="en-US"/>
                        </a:p>
                      </a:txBody>
                      <a:tcPr marL="83186" marR="83186" marT="83186" marB="83186">
                        <a:blipFill>
                          <a:blip r:embed="rId5"/>
                          <a:stretch>
                            <a:fillRect l="-1852" t="-301818" r="-5556" b="-3636"/>
                          </a:stretch>
                        </a:blipFill>
                      </a:tcPr>
                    </a:tc>
                    <a:extLst>
                      <a:ext uri="{0D108BD9-81ED-4DB2-BD59-A6C34878D82A}">
                        <a16:rowId xmlns:a16="http://schemas.microsoft.com/office/drawing/2014/main" val="286830489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138C6500-08F8-7DE1-2CFD-C9E5E5A62AB1}"/>
                  </a:ext>
                </a:extLst>
              </p:cNvPr>
              <p:cNvGraphicFramePr>
                <a:graphicFrameLocks noGrp="1"/>
              </p:cNvGraphicFramePr>
              <p:nvPr/>
            </p:nvGraphicFramePr>
            <p:xfrm>
              <a:off x="5540565" y="2836143"/>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ar-AE" sz="1100" b="0" i="1" smtClean="0">
                                        <a:solidFill>
                                          <a:srgbClr val="0000FF"/>
                                        </a:solidFill>
                                        <a:latin typeface="Cambria Math" panose="02040503050406030204" pitchFamily="18" charset="0"/>
                                        <a:ea typeface="Cambria Math" panose="02040503050406030204" pitchFamily="18" charset="0"/>
                                      </a:rPr>
                                      <m:t>23</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728383511"/>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ar-AE" sz="1100" b="0" i="1" smtClean="0">
                                        <a:solidFill>
                                          <a:srgbClr val="0000FF"/>
                                        </a:solidFill>
                                        <a:latin typeface="Cambria Math" panose="02040503050406030204" pitchFamily="18" charset="0"/>
                                        <a:ea typeface="Cambria Math" panose="02040503050406030204" pitchFamily="18" charset="0"/>
                                      </a:rPr>
                                      <m:t>4</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598739573"/>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solidFill>
                                      <a:srgbClr val="0000FF"/>
                                    </a:solidFill>
                                    <a:latin typeface="Cambria Math" panose="02040503050406030204" pitchFamily="18" charset="0"/>
                                    <a:ea typeface="Cambria Math" panose="02040503050406030204" pitchFamily="18" charset="0"/>
                                  </a:rPr>
                                  <m:t>…</m:t>
                                </m:r>
                              </m:oMath>
                            </m:oMathPara>
                          </a14:m>
                          <a:endParaRPr lang="en-US"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3033364719"/>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ar-AE" sz="1100" b="0" i="1" smtClean="0">
                                        <a:solidFill>
                                          <a:srgbClr val="0000FF"/>
                                        </a:solidFill>
                                        <a:latin typeface="Cambria Math" panose="02040503050406030204" pitchFamily="18" charset="0"/>
                                        <a:ea typeface="Cambria Math" panose="02040503050406030204" pitchFamily="18" charset="0"/>
                                      </a:rPr>
                                      <m:t>7</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53584426"/>
                      </a:ext>
                    </a:extLst>
                  </a:tr>
                </a:tbl>
              </a:graphicData>
            </a:graphic>
          </p:graphicFrame>
        </mc:Choice>
        <mc:Fallback xmlns="">
          <p:graphicFrame>
            <p:nvGraphicFramePr>
              <p:cNvPr id="12" name="Table 11">
                <a:extLst>
                  <a:ext uri="{FF2B5EF4-FFF2-40B4-BE49-F238E27FC236}">
                    <a16:creationId xmlns:a16="http://schemas.microsoft.com/office/drawing/2014/main" id="{138C6500-08F8-7DE1-2CFD-C9E5E5A62AB1}"/>
                  </a:ext>
                </a:extLst>
              </p:cNvPr>
              <p:cNvGraphicFramePr>
                <a:graphicFrameLocks noGrp="1"/>
              </p:cNvGraphicFramePr>
              <p:nvPr/>
            </p:nvGraphicFramePr>
            <p:xfrm>
              <a:off x="5540565" y="2836143"/>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4012">
                    <a:tc>
                      <a:txBody>
                        <a:bodyPr/>
                        <a:lstStyle/>
                        <a:p>
                          <a:endParaRPr lang="en-US"/>
                        </a:p>
                      </a:txBody>
                      <a:tcPr marL="83186" marR="83186" marT="83186" marB="83186">
                        <a:blipFill>
                          <a:blip r:embed="rId6"/>
                          <a:stretch>
                            <a:fillRect l="-1818" t="-1818" r="-3636" b="-303636"/>
                          </a:stretch>
                        </a:blipFill>
                      </a:tcPr>
                    </a:tc>
                    <a:extLst>
                      <a:ext uri="{0D108BD9-81ED-4DB2-BD59-A6C34878D82A}">
                        <a16:rowId xmlns:a16="http://schemas.microsoft.com/office/drawing/2014/main" val="728383511"/>
                      </a:ext>
                    </a:extLst>
                  </a:tr>
                  <a:tr h="334012">
                    <a:tc>
                      <a:txBody>
                        <a:bodyPr/>
                        <a:lstStyle/>
                        <a:p>
                          <a:endParaRPr lang="en-US"/>
                        </a:p>
                      </a:txBody>
                      <a:tcPr marL="83186" marR="83186" marT="83186" marB="83186">
                        <a:blipFill>
                          <a:blip r:embed="rId6"/>
                          <a:stretch>
                            <a:fillRect l="-1818" t="-101818" r="-3636" b="-203636"/>
                          </a:stretch>
                        </a:blipFill>
                      </a:tcPr>
                    </a:tc>
                    <a:extLst>
                      <a:ext uri="{0D108BD9-81ED-4DB2-BD59-A6C34878D82A}">
                        <a16:rowId xmlns:a16="http://schemas.microsoft.com/office/drawing/2014/main" val="598739573"/>
                      </a:ext>
                    </a:extLst>
                  </a:tr>
                  <a:tr h="334012">
                    <a:tc>
                      <a:txBody>
                        <a:bodyPr/>
                        <a:lstStyle/>
                        <a:p>
                          <a:endParaRPr lang="en-US"/>
                        </a:p>
                      </a:txBody>
                      <a:tcPr marL="83186" marR="83186" marT="83186" marB="83186">
                        <a:blipFill>
                          <a:blip r:embed="rId6"/>
                          <a:stretch>
                            <a:fillRect l="-1818" t="-201818" r="-3636" b="-103636"/>
                          </a:stretch>
                        </a:blipFill>
                      </a:tcPr>
                    </a:tc>
                    <a:extLst>
                      <a:ext uri="{0D108BD9-81ED-4DB2-BD59-A6C34878D82A}">
                        <a16:rowId xmlns:a16="http://schemas.microsoft.com/office/drawing/2014/main" val="3033364719"/>
                      </a:ext>
                    </a:extLst>
                  </a:tr>
                  <a:tr h="334012">
                    <a:tc>
                      <a:txBody>
                        <a:bodyPr/>
                        <a:lstStyle/>
                        <a:p>
                          <a:endParaRPr lang="en-US"/>
                        </a:p>
                      </a:txBody>
                      <a:tcPr marL="83186" marR="83186" marT="83186" marB="83186">
                        <a:blipFill>
                          <a:blip r:embed="rId6"/>
                          <a:stretch>
                            <a:fillRect l="-1818" t="-301818" r="-3636" b="-3636"/>
                          </a:stretch>
                        </a:blipFill>
                      </a:tcPr>
                    </a:tc>
                    <a:extLst>
                      <a:ext uri="{0D108BD9-81ED-4DB2-BD59-A6C34878D82A}">
                        <a16:rowId xmlns:a16="http://schemas.microsoft.com/office/drawing/2014/main" val="285358442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A1CDF862-208D-8ACC-2D76-940FFDA6BF9C}"/>
                  </a:ext>
                </a:extLst>
              </p:cNvPr>
              <p:cNvGraphicFramePr>
                <a:graphicFrameLocks noGrp="1"/>
              </p:cNvGraphicFramePr>
              <p:nvPr/>
            </p:nvGraphicFramePr>
            <p:xfrm>
              <a:off x="6664341" y="2830944"/>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19</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728383511"/>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21</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598739573"/>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solidFill>
                                      <a:srgbClr val="006400"/>
                                    </a:solidFill>
                                    <a:latin typeface="Cambria Math" panose="02040503050406030204" pitchFamily="18" charset="0"/>
                                    <a:ea typeface="Cambria Math" panose="02040503050406030204" pitchFamily="18" charset="0"/>
                                  </a:rPr>
                                  <m:t>…</m:t>
                                </m:r>
                              </m:oMath>
                            </m:oMathPara>
                          </a14:m>
                          <a:endParaRPr lang="en-US"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3033364719"/>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5</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53584426"/>
                      </a:ext>
                    </a:extLst>
                  </a:tr>
                </a:tbl>
              </a:graphicData>
            </a:graphic>
          </p:graphicFrame>
        </mc:Choice>
        <mc:Fallback xmlns="">
          <p:graphicFrame>
            <p:nvGraphicFramePr>
              <p:cNvPr id="13" name="Table 12">
                <a:extLst>
                  <a:ext uri="{FF2B5EF4-FFF2-40B4-BE49-F238E27FC236}">
                    <a16:creationId xmlns:a16="http://schemas.microsoft.com/office/drawing/2014/main" id="{A1CDF862-208D-8ACC-2D76-940FFDA6BF9C}"/>
                  </a:ext>
                </a:extLst>
              </p:cNvPr>
              <p:cNvGraphicFramePr>
                <a:graphicFrameLocks noGrp="1"/>
              </p:cNvGraphicFramePr>
              <p:nvPr/>
            </p:nvGraphicFramePr>
            <p:xfrm>
              <a:off x="6664341" y="2830944"/>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4012">
                    <a:tc>
                      <a:txBody>
                        <a:bodyPr/>
                        <a:lstStyle/>
                        <a:p>
                          <a:endParaRPr lang="en-US"/>
                        </a:p>
                      </a:txBody>
                      <a:tcPr marL="83186" marR="83186" marT="83186" marB="83186">
                        <a:blipFill>
                          <a:blip r:embed="rId7"/>
                          <a:stretch>
                            <a:fillRect l="-1852" t="-1818" r="-5556" b="-303636"/>
                          </a:stretch>
                        </a:blipFill>
                      </a:tcPr>
                    </a:tc>
                    <a:extLst>
                      <a:ext uri="{0D108BD9-81ED-4DB2-BD59-A6C34878D82A}">
                        <a16:rowId xmlns:a16="http://schemas.microsoft.com/office/drawing/2014/main" val="728383511"/>
                      </a:ext>
                    </a:extLst>
                  </a:tr>
                  <a:tr h="334012">
                    <a:tc>
                      <a:txBody>
                        <a:bodyPr/>
                        <a:lstStyle/>
                        <a:p>
                          <a:endParaRPr lang="en-US"/>
                        </a:p>
                      </a:txBody>
                      <a:tcPr marL="83186" marR="83186" marT="83186" marB="83186">
                        <a:blipFill>
                          <a:blip r:embed="rId7"/>
                          <a:stretch>
                            <a:fillRect l="-1852" t="-101818" r="-5556" b="-203636"/>
                          </a:stretch>
                        </a:blipFill>
                      </a:tcPr>
                    </a:tc>
                    <a:extLst>
                      <a:ext uri="{0D108BD9-81ED-4DB2-BD59-A6C34878D82A}">
                        <a16:rowId xmlns:a16="http://schemas.microsoft.com/office/drawing/2014/main" val="598739573"/>
                      </a:ext>
                    </a:extLst>
                  </a:tr>
                  <a:tr h="334012">
                    <a:tc>
                      <a:txBody>
                        <a:bodyPr/>
                        <a:lstStyle/>
                        <a:p>
                          <a:endParaRPr lang="en-US"/>
                        </a:p>
                      </a:txBody>
                      <a:tcPr marL="83186" marR="83186" marT="83186" marB="83186">
                        <a:blipFill>
                          <a:blip r:embed="rId7"/>
                          <a:stretch>
                            <a:fillRect l="-1852" t="-201818" r="-5556" b="-103636"/>
                          </a:stretch>
                        </a:blipFill>
                      </a:tcPr>
                    </a:tc>
                    <a:extLst>
                      <a:ext uri="{0D108BD9-81ED-4DB2-BD59-A6C34878D82A}">
                        <a16:rowId xmlns:a16="http://schemas.microsoft.com/office/drawing/2014/main" val="3033364719"/>
                      </a:ext>
                    </a:extLst>
                  </a:tr>
                  <a:tr h="334012">
                    <a:tc>
                      <a:txBody>
                        <a:bodyPr/>
                        <a:lstStyle/>
                        <a:p>
                          <a:endParaRPr lang="en-US"/>
                        </a:p>
                      </a:txBody>
                      <a:tcPr marL="83186" marR="83186" marT="83186" marB="83186">
                        <a:blipFill>
                          <a:blip r:embed="rId7"/>
                          <a:stretch>
                            <a:fillRect l="-1852" t="-301818" r="-5556" b="-3636"/>
                          </a:stretch>
                        </a:blipFill>
                      </a:tcPr>
                    </a:tc>
                    <a:extLst>
                      <a:ext uri="{0D108BD9-81ED-4DB2-BD59-A6C34878D82A}">
                        <a16:rowId xmlns:a16="http://schemas.microsoft.com/office/drawing/2014/main" val="2853584426"/>
                      </a:ext>
                    </a:extLst>
                  </a:tr>
                </a:tbl>
              </a:graphicData>
            </a:graphic>
          </p:graphicFrame>
        </mc:Fallback>
      </mc:AlternateContent>
      <p:pic>
        <p:nvPicPr>
          <p:cNvPr id="14" name="Picture 13">
            <a:extLst>
              <a:ext uri="{FF2B5EF4-FFF2-40B4-BE49-F238E27FC236}">
                <a16:creationId xmlns:a16="http://schemas.microsoft.com/office/drawing/2014/main" id="{F9004E42-1B30-F15F-7536-549C56471DE7}"/>
              </a:ext>
            </a:extLst>
          </p:cNvPr>
          <p:cNvPicPr>
            <a:picLocks noChangeAspect="1"/>
          </p:cNvPicPr>
          <p:nvPr/>
        </p:nvPicPr>
        <p:blipFill>
          <a:blip r:embed="rId8"/>
          <a:srcRect/>
          <a:stretch/>
        </p:blipFill>
        <p:spPr>
          <a:xfrm>
            <a:off x="6319802" y="4655396"/>
            <a:ext cx="1017806" cy="1017806"/>
          </a:xfrm>
          <a:prstGeom prst="rect">
            <a:avLst/>
          </a:prstGeom>
        </p:spPr>
      </p:pic>
      <p:pic>
        <p:nvPicPr>
          <p:cNvPr id="15" name="Picture 14">
            <a:extLst>
              <a:ext uri="{FF2B5EF4-FFF2-40B4-BE49-F238E27FC236}">
                <a16:creationId xmlns:a16="http://schemas.microsoft.com/office/drawing/2014/main" id="{449CF812-9D3D-3877-FF04-A8309F289D12}"/>
              </a:ext>
            </a:extLst>
          </p:cNvPr>
          <p:cNvPicPr>
            <a:picLocks noChangeAspect="1"/>
          </p:cNvPicPr>
          <p:nvPr/>
        </p:nvPicPr>
        <p:blipFill>
          <a:blip r:embed="rId9"/>
          <a:srcRect/>
          <a:stretch/>
        </p:blipFill>
        <p:spPr>
          <a:xfrm>
            <a:off x="5193031" y="4655396"/>
            <a:ext cx="1017806" cy="1017806"/>
          </a:xfrm>
          <a:prstGeom prst="rect">
            <a:avLst/>
          </a:prstGeom>
        </p:spPr>
      </p:pic>
      <p:sp>
        <p:nvSpPr>
          <p:cNvPr id="16" name="Google Shape;73;p14">
            <a:extLst>
              <a:ext uri="{FF2B5EF4-FFF2-40B4-BE49-F238E27FC236}">
                <a16:creationId xmlns:a16="http://schemas.microsoft.com/office/drawing/2014/main" id="{BCC0193B-888B-C317-F28D-C7EB19AC0F76}"/>
              </a:ext>
            </a:extLst>
          </p:cNvPr>
          <p:cNvSpPr txBox="1"/>
          <p:nvPr/>
        </p:nvSpPr>
        <p:spPr>
          <a:xfrm>
            <a:off x="5474262" y="4308505"/>
            <a:ext cx="583893" cy="322013"/>
          </a:xfrm>
          <a:prstGeom prst="rect">
            <a:avLst/>
          </a:prstGeom>
          <a:noFill/>
          <a:ln>
            <a:noFill/>
          </a:ln>
        </p:spPr>
        <p:txBody>
          <a:bodyPr spcFirstLastPara="1" wrap="square" lIns="83186" tIns="83186" rIns="83186" bIns="83186" anchor="t" anchorCtr="0">
            <a:spAutoFit/>
          </a:bodyPr>
          <a:lstStyle/>
          <a:p>
            <a:r>
              <a:rPr lang="en-US" sz="1001" i="1" dirty="0">
                <a:latin typeface="+mn-lt"/>
              </a:rPr>
              <a:t>f</a:t>
            </a:r>
            <a:r>
              <a:rPr lang="en" sz="1001" i="1" dirty="0">
                <a:latin typeface="+mn-lt"/>
              </a:rPr>
              <a:t>it</a:t>
            </a:r>
            <a:endParaRPr sz="1001" i="1" dirty="0">
              <a:latin typeface="+mn-lt"/>
            </a:endParaRPr>
          </a:p>
        </p:txBody>
      </p:sp>
      <p:sp>
        <p:nvSpPr>
          <p:cNvPr id="17" name="Google Shape;77;p14">
            <a:extLst>
              <a:ext uri="{FF2B5EF4-FFF2-40B4-BE49-F238E27FC236}">
                <a16:creationId xmlns:a16="http://schemas.microsoft.com/office/drawing/2014/main" id="{8F875A21-859A-DC72-1F3A-6418CF5AB0D9}"/>
              </a:ext>
            </a:extLst>
          </p:cNvPr>
          <p:cNvSpPr txBox="1"/>
          <p:nvPr/>
        </p:nvSpPr>
        <p:spPr>
          <a:xfrm>
            <a:off x="6375439" y="4301963"/>
            <a:ext cx="962471" cy="322013"/>
          </a:xfrm>
          <a:prstGeom prst="rect">
            <a:avLst/>
          </a:prstGeom>
          <a:noFill/>
          <a:ln>
            <a:noFill/>
          </a:ln>
        </p:spPr>
        <p:txBody>
          <a:bodyPr spcFirstLastPara="1" wrap="square" lIns="83186" tIns="83186" rIns="83186" bIns="83186" anchor="t" anchorCtr="0">
            <a:spAutoFit/>
          </a:bodyPr>
          <a:lstStyle/>
          <a:p>
            <a:r>
              <a:rPr lang="en" sz="1001" i="1" dirty="0">
                <a:latin typeface="+mn-lt"/>
              </a:rPr>
              <a:t>define</a:t>
            </a:r>
            <a:endParaRPr sz="1001" i="1" dirty="0">
              <a:latin typeface="+mn-lt"/>
            </a:endParaRPr>
          </a:p>
        </p:txBody>
      </p:sp>
      <p:cxnSp>
        <p:nvCxnSpPr>
          <p:cNvPr id="18" name="Google Shape;74;p14">
            <a:extLst>
              <a:ext uri="{FF2B5EF4-FFF2-40B4-BE49-F238E27FC236}">
                <a16:creationId xmlns:a16="http://schemas.microsoft.com/office/drawing/2014/main" id="{EB32D266-50CF-4704-5CA7-3FB7EEBA3889}"/>
              </a:ext>
            </a:extLst>
          </p:cNvPr>
          <p:cNvCxnSpPr>
            <a:cxnSpLocks/>
            <a:stCxn id="12" idx="2"/>
            <a:endCxn id="15" idx="0"/>
          </p:cNvCxnSpPr>
          <p:nvPr/>
        </p:nvCxnSpPr>
        <p:spPr>
          <a:xfrm flipH="1">
            <a:off x="5701934" y="4172191"/>
            <a:ext cx="2420" cy="483205"/>
          </a:xfrm>
          <a:prstGeom prst="straightConnector1">
            <a:avLst/>
          </a:prstGeom>
          <a:noFill/>
          <a:ln w="12700" cap="flat" cmpd="sng">
            <a:solidFill>
              <a:srgbClr val="000000"/>
            </a:solidFill>
            <a:prstDash val="dash"/>
            <a:round/>
            <a:headEnd type="none" w="med" len="med"/>
            <a:tailEnd type="triangle" w="med" len="med"/>
          </a:ln>
        </p:spPr>
      </p:cxnSp>
      <p:cxnSp>
        <p:nvCxnSpPr>
          <p:cNvPr id="19" name="Google Shape;74;p14">
            <a:extLst>
              <a:ext uri="{FF2B5EF4-FFF2-40B4-BE49-F238E27FC236}">
                <a16:creationId xmlns:a16="http://schemas.microsoft.com/office/drawing/2014/main" id="{686FA4CE-3EEB-A219-AAF0-223CA0CBF976}"/>
              </a:ext>
            </a:extLst>
          </p:cNvPr>
          <p:cNvCxnSpPr>
            <a:cxnSpLocks/>
            <a:stCxn id="13" idx="2"/>
            <a:endCxn id="14" idx="0"/>
          </p:cNvCxnSpPr>
          <p:nvPr/>
        </p:nvCxnSpPr>
        <p:spPr>
          <a:xfrm>
            <a:off x="6828130" y="4166992"/>
            <a:ext cx="575" cy="488404"/>
          </a:xfrm>
          <a:prstGeom prst="straightConnector1">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sp>
            <p:nvSpPr>
              <p:cNvPr id="20" name="Google Shape;62;p14">
                <a:extLst>
                  <a:ext uri="{FF2B5EF4-FFF2-40B4-BE49-F238E27FC236}">
                    <a16:creationId xmlns:a16="http://schemas.microsoft.com/office/drawing/2014/main" id="{57515683-CD46-45B3-4AEB-B73B84F28F73}"/>
                  </a:ext>
                </a:extLst>
              </p:cNvPr>
              <p:cNvSpPr txBox="1"/>
              <p:nvPr/>
            </p:nvSpPr>
            <p:spPr>
              <a:xfrm>
                <a:off x="5264778" y="5572978"/>
                <a:ext cx="893768" cy="434095"/>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1729" i="1">
                          <a:latin typeface="Cambria Math" panose="02040503050406030204" pitchFamily="18" charset="0"/>
                        </a:rPr>
                        <m:t>⋮</m:t>
                      </m:r>
                    </m:oMath>
                  </m:oMathPara>
                </a14:m>
                <a:endParaRPr sz="1729" dirty="0">
                  <a:latin typeface="+mj-lt"/>
                </a:endParaRPr>
              </a:p>
            </p:txBody>
          </p:sp>
        </mc:Choice>
        <mc:Fallback xmlns="">
          <p:sp>
            <p:nvSpPr>
              <p:cNvPr id="20" name="Google Shape;62;p14">
                <a:extLst>
                  <a:ext uri="{FF2B5EF4-FFF2-40B4-BE49-F238E27FC236}">
                    <a16:creationId xmlns:a16="http://schemas.microsoft.com/office/drawing/2014/main" id="{57515683-CD46-45B3-4AEB-B73B84F28F73}"/>
                  </a:ext>
                </a:extLst>
              </p:cNvPr>
              <p:cNvSpPr txBox="1">
                <a:spLocks noRot="1" noChangeAspect="1" noMove="1" noResize="1" noEditPoints="1" noAdjustHandles="1" noChangeArrowheads="1" noChangeShapeType="1" noTextEdit="1"/>
              </p:cNvSpPr>
              <p:nvPr/>
            </p:nvSpPr>
            <p:spPr>
              <a:xfrm>
                <a:off x="5264778" y="5572978"/>
                <a:ext cx="893768" cy="434095"/>
              </a:xfrm>
              <a:prstGeom prst="rect">
                <a:avLst/>
              </a:prstGeom>
              <a:blipFill>
                <a:blip r:embed="rId10"/>
                <a:stretch>
                  <a:fillRect/>
                </a:stretch>
              </a:blipFill>
              <a:ln>
                <a:noFill/>
              </a:ln>
            </p:spPr>
            <p:txBody>
              <a:bodyPr/>
              <a:lstStyle/>
              <a:p>
                <a:r>
                  <a:rPr lang="en-US">
                    <a:noFill/>
                  </a:rPr>
                  <a:t> </a:t>
                </a:r>
              </a:p>
            </p:txBody>
          </p:sp>
        </mc:Fallback>
      </mc:AlternateContent>
      <p:sp>
        <p:nvSpPr>
          <p:cNvPr id="21" name="Google Shape;77;p14">
            <a:extLst>
              <a:ext uri="{FF2B5EF4-FFF2-40B4-BE49-F238E27FC236}">
                <a16:creationId xmlns:a16="http://schemas.microsoft.com/office/drawing/2014/main" id="{6763F081-CEC5-489B-98C7-6880DDC7EB06}"/>
              </a:ext>
            </a:extLst>
          </p:cNvPr>
          <p:cNvSpPr txBox="1"/>
          <p:nvPr/>
        </p:nvSpPr>
        <p:spPr>
          <a:xfrm>
            <a:off x="6638669" y="2274808"/>
            <a:ext cx="962471" cy="322013"/>
          </a:xfrm>
          <a:prstGeom prst="rect">
            <a:avLst/>
          </a:prstGeom>
          <a:noFill/>
          <a:ln>
            <a:noFill/>
          </a:ln>
        </p:spPr>
        <p:txBody>
          <a:bodyPr spcFirstLastPara="1" wrap="square" lIns="83186" tIns="83186" rIns="83186" bIns="83186" anchor="t" anchorCtr="0">
            <a:spAutoFit/>
          </a:bodyPr>
          <a:lstStyle/>
          <a:p>
            <a:r>
              <a:rPr lang="en-US" sz="1001" i="1" dirty="0">
                <a:latin typeface="+mn-lt"/>
              </a:rPr>
              <a:t>S</a:t>
            </a:r>
            <a:r>
              <a:rPr lang="en" sz="1001" i="1" dirty="0">
                <a:latin typeface="+mn-lt"/>
              </a:rPr>
              <a:t>plit 1</a:t>
            </a:r>
            <a:endParaRPr sz="1001" i="1" dirty="0">
              <a:latin typeface="+mn-lt"/>
            </a:endParaRPr>
          </a:p>
        </p:txBody>
      </p:sp>
      <p:pic>
        <p:nvPicPr>
          <p:cNvPr id="22" name="Picture 21">
            <a:extLst>
              <a:ext uri="{FF2B5EF4-FFF2-40B4-BE49-F238E27FC236}">
                <a16:creationId xmlns:a16="http://schemas.microsoft.com/office/drawing/2014/main" id="{232B7519-024D-67FD-EFF5-8792281BE31E}"/>
              </a:ext>
            </a:extLst>
          </p:cNvPr>
          <p:cNvPicPr>
            <a:picLocks noChangeAspect="1"/>
          </p:cNvPicPr>
          <p:nvPr/>
        </p:nvPicPr>
        <p:blipFill>
          <a:blip r:embed="rId11"/>
          <a:srcRect/>
          <a:stretch/>
        </p:blipFill>
        <p:spPr>
          <a:xfrm>
            <a:off x="5193031" y="5864908"/>
            <a:ext cx="1017806" cy="1017806"/>
          </a:xfrm>
          <a:prstGeom prst="rect">
            <a:avLst/>
          </a:prstGeom>
        </p:spPr>
      </p:pic>
      <p:cxnSp>
        <p:nvCxnSpPr>
          <p:cNvPr id="23" name="Straight Arrow Connector 22">
            <a:extLst>
              <a:ext uri="{FF2B5EF4-FFF2-40B4-BE49-F238E27FC236}">
                <a16:creationId xmlns:a16="http://schemas.microsoft.com/office/drawing/2014/main" id="{2EEDF2C4-BDBD-BB5C-D97B-98FF25D2486A}"/>
              </a:ext>
            </a:extLst>
          </p:cNvPr>
          <p:cNvCxnSpPr>
            <a:cxnSpLocks/>
            <a:stCxn id="10" idx="2"/>
            <a:endCxn id="25" idx="0"/>
          </p:cNvCxnSpPr>
          <p:nvPr/>
        </p:nvCxnSpPr>
        <p:spPr>
          <a:xfrm>
            <a:off x="7687540" y="2259999"/>
            <a:ext cx="582" cy="91114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Google Shape;77;p14">
            <a:extLst>
              <a:ext uri="{FF2B5EF4-FFF2-40B4-BE49-F238E27FC236}">
                <a16:creationId xmlns:a16="http://schemas.microsoft.com/office/drawing/2014/main" id="{9AEA4C03-5E5C-4A37-03C8-7B437F37FAF0}"/>
              </a:ext>
            </a:extLst>
          </p:cNvPr>
          <p:cNvSpPr txBox="1"/>
          <p:nvPr/>
        </p:nvSpPr>
        <p:spPr>
          <a:xfrm>
            <a:off x="7241580" y="2740079"/>
            <a:ext cx="962471" cy="322013"/>
          </a:xfrm>
          <a:prstGeom prst="rect">
            <a:avLst/>
          </a:prstGeom>
          <a:noFill/>
          <a:ln>
            <a:noFill/>
          </a:ln>
        </p:spPr>
        <p:txBody>
          <a:bodyPr spcFirstLastPara="1" wrap="square" lIns="83186" tIns="83186" rIns="83186" bIns="83186" anchor="t" anchorCtr="0">
            <a:spAutoFit/>
          </a:bodyPr>
          <a:lstStyle/>
          <a:p>
            <a:r>
              <a:rPr lang="en-US" sz="1001" i="1" dirty="0">
                <a:latin typeface="+mn-lt"/>
              </a:rPr>
              <a:t>S</a:t>
            </a:r>
            <a:r>
              <a:rPr lang="en" sz="1001" i="1" dirty="0">
                <a:latin typeface="+mn-lt"/>
              </a:rPr>
              <a:t>plit i</a:t>
            </a:r>
            <a:endParaRPr sz="1001" i="1" dirty="0">
              <a:latin typeface="+mn-lt"/>
            </a:endParaRPr>
          </a:p>
        </p:txBody>
      </p:sp>
      <mc:AlternateContent xmlns:mc="http://schemas.openxmlformats.org/markup-compatibility/2006" xmlns:a14="http://schemas.microsoft.com/office/drawing/2010/main">
        <mc:Choice Requires="a14">
          <p:sp>
            <p:nvSpPr>
              <p:cNvPr id="25" name="Google Shape;62;p14">
                <a:extLst>
                  <a:ext uri="{FF2B5EF4-FFF2-40B4-BE49-F238E27FC236}">
                    <a16:creationId xmlns:a16="http://schemas.microsoft.com/office/drawing/2014/main" id="{2B0455BF-7098-FC2F-3CA6-FA1F8976BF2B}"/>
                  </a:ext>
                </a:extLst>
              </p:cNvPr>
              <p:cNvSpPr txBox="1"/>
              <p:nvPr/>
            </p:nvSpPr>
            <p:spPr>
              <a:xfrm>
                <a:off x="7241238" y="3171139"/>
                <a:ext cx="893768" cy="476094"/>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2002" i="1">
                          <a:latin typeface="Cambria Math" panose="02040503050406030204" pitchFamily="18" charset="0"/>
                        </a:rPr>
                        <m:t>⋮</m:t>
                      </m:r>
                    </m:oMath>
                  </m:oMathPara>
                </a14:m>
                <a:endParaRPr lang="en-US" sz="2002" dirty="0"/>
              </a:p>
            </p:txBody>
          </p:sp>
        </mc:Choice>
        <mc:Fallback xmlns="">
          <p:sp>
            <p:nvSpPr>
              <p:cNvPr id="25" name="Google Shape;62;p14">
                <a:extLst>
                  <a:ext uri="{FF2B5EF4-FFF2-40B4-BE49-F238E27FC236}">
                    <a16:creationId xmlns:a16="http://schemas.microsoft.com/office/drawing/2014/main" id="{2B0455BF-7098-FC2F-3CA6-FA1F8976BF2B}"/>
                  </a:ext>
                </a:extLst>
              </p:cNvPr>
              <p:cNvSpPr txBox="1">
                <a:spLocks noRot="1" noChangeAspect="1" noMove="1" noResize="1" noEditPoints="1" noAdjustHandles="1" noChangeArrowheads="1" noChangeShapeType="1" noTextEdit="1"/>
              </p:cNvSpPr>
              <p:nvPr/>
            </p:nvSpPr>
            <p:spPr>
              <a:xfrm>
                <a:off x="7241238" y="3171139"/>
                <a:ext cx="893768" cy="476094"/>
              </a:xfrm>
              <a:prstGeom prst="rect">
                <a:avLst/>
              </a:prstGeom>
              <a:blipFill>
                <a:blip r:embed="rId12"/>
                <a:stretch>
                  <a:fillRect/>
                </a:stretch>
              </a:blipFill>
              <a:ln>
                <a:noFill/>
              </a:ln>
            </p:spPr>
            <p:txBody>
              <a:bodyPr/>
              <a:lstStyle/>
              <a:p>
                <a:r>
                  <a:rPr lang="en-US">
                    <a:noFill/>
                  </a:rPr>
                  <a:t> </a:t>
                </a:r>
              </a:p>
            </p:txBody>
          </p:sp>
        </mc:Fallback>
      </mc:AlternateContent>
      <p:sp>
        <p:nvSpPr>
          <p:cNvPr id="26" name="Google Shape;77;p14">
            <a:extLst>
              <a:ext uri="{FF2B5EF4-FFF2-40B4-BE49-F238E27FC236}">
                <a16:creationId xmlns:a16="http://schemas.microsoft.com/office/drawing/2014/main" id="{950BEECC-B568-EC4D-B3FA-C238E67BB41C}"/>
              </a:ext>
            </a:extLst>
          </p:cNvPr>
          <p:cNvSpPr txBox="1"/>
          <p:nvPr/>
        </p:nvSpPr>
        <p:spPr>
          <a:xfrm>
            <a:off x="8071324" y="2272580"/>
            <a:ext cx="962471" cy="322013"/>
          </a:xfrm>
          <a:prstGeom prst="rect">
            <a:avLst/>
          </a:prstGeom>
          <a:noFill/>
          <a:ln>
            <a:noFill/>
          </a:ln>
        </p:spPr>
        <p:txBody>
          <a:bodyPr spcFirstLastPara="1" wrap="square" lIns="83186" tIns="83186" rIns="83186" bIns="83186" anchor="t" anchorCtr="0">
            <a:spAutoFit/>
          </a:bodyPr>
          <a:lstStyle/>
          <a:p>
            <a:r>
              <a:rPr lang="en-US" sz="1001" i="1" dirty="0">
                <a:latin typeface="+mn-lt"/>
              </a:rPr>
              <a:t>S</a:t>
            </a:r>
            <a:r>
              <a:rPr lang="en" sz="1001" i="1" dirty="0">
                <a:latin typeface="+mn-lt"/>
              </a:rPr>
              <a:t>plit n</a:t>
            </a:r>
            <a:endParaRPr sz="1001" i="1" dirty="0">
              <a:latin typeface="+mn-lt"/>
            </a:endParaRPr>
          </a:p>
        </p:txBody>
      </p:sp>
      <p:cxnSp>
        <p:nvCxnSpPr>
          <p:cNvPr id="27" name="Google Shape;70;p14">
            <a:extLst>
              <a:ext uri="{FF2B5EF4-FFF2-40B4-BE49-F238E27FC236}">
                <a16:creationId xmlns:a16="http://schemas.microsoft.com/office/drawing/2014/main" id="{AFC9DABF-5C2B-3FD5-D2D0-4CB803E86192}"/>
              </a:ext>
            </a:extLst>
          </p:cNvPr>
          <p:cNvCxnSpPr>
            <a:cxnSpLocks/>
            <a:stCxn id="10" idx="2"/>
            <a:endCxn id="4" idx="0"/>
          </p:cNvCxnSpPr>
          <p:nvPr/>
        </p:nvCxnSpPr>
        <p:spPr>
          <a:xfrm rot="5400000">
            <a:off x="6629886" y="1713829"/>
            <a:ext cx="511485" cy="1603825"/>
          </a:xfrm>
          <a:prstGeom prst="curvedConnector3">
            <a:avLst>
              <a:gd name="adj1" fmla="val 50000"/>
            </a:avLst>
          </a:prstGeom>
          <a:noFill/>
          <a:ln w="12700" cap="flat" cmpd="sng">
            <a:solidFill>
              <a:srgbClr val="000000"/>
            </a:solidFill>
            <a:prstDash val="dash"/>
            <a:round/>
            <a:headEnd type="none" w="med" len="med"/>
            <a:tailEnd type="triangle" w="med" len="med"/>
          </a:ln>
        </p:spPr>
      </p:cxnSp>
      <p:pic>
        <p:nvPicPr>
          <p:cNvPr id="28" name="Picture 27">
            <a:extLst>
              <a:ext uri="{FF2B5EF4-FFF2-40B4-BE49-F238E27FC236}">
                <a16:creationId xmlns:a16="http://schemas.microsoft.com/office/drawing/2014/main" id="{BB9C1ECF-E27F-103C-2C7B-A0559731A697}"/>
              </a:ext>
            </a:extLst>
          </p:cNvPr>
          <p:cNvPicPr>
            <a:picLocks noChangeAspect="1"/>
          </p:cNvPicPr>
          <p:nvPr/>
        </p:nvPicPr>
        <p:blipFill>
          <a:blip r:embed="rId13"/>
          <a:srcRect/>
          <a:stretch/>
        </p:blipFill>
        <p:spPr>
          <a:xfrm>
            <a:off x="8551957" y="1079891"/>
            <a:ext cx="1017806" cy="1017806"/>
          </a:xfrm>
          <a:prstGeom prst="rect">
            <a:avLst/>
          </a:prstGeom>
        </p:spPr>
      </p:pic>
      <mc:AlternateContent xmlns:mc="http://schemas.openxmlformats.org/markup-compatibility/2006" xmlns:a14="http://schemas.microsoft.com/office/drawing/2010/main">
        <mc:Choice Requires="a14">
          <p:sp>
            <p:nvSpPr>
              <p:cNvPr id="29" name="Google Shape;62;p14">
                <a:extLst>
                  <a:ext uri="{FF2B5EF4-FFF2-40B4-BE49-F238E27FC236}">
                    <a16:creationId xmlns:a16="http://schemas.microsoft.com/office/drawing/2014/main" id="{E4D01B43-83C5-4AA0-FAC5-2787B02D97FC}"/>
                  </a:ext>
                </a:extLst>
              </p:cNvPr>
              <p:cNvSpPr txBox="1"/>
              <p:nvPr/>
            </p:nvSpPr>
            <p:spPr>
              <a:xfrm>
                <a:off x="9266100" y="1403312"/>
                <a:ext cx="893768" cy="434095"/>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1729" i="1">
                          <a:latin typeface="Cambria Math" panose="02040503050406030204" pitchFamily="18" charset="0"/>
                        </a:rPr>
                        <m:t>…</m:t>
                      </m:r>
                    </m:oMath>
                  </m:oMathPara>
                </a14:m>
                <a:endParaRPr sz="1729" dirty="0">
                  <a:latin typeface="+mn-lt"/>
                </a:endParaRPr>
              </a:p>
            </p:txBody>
          </p:sp>
        </mc:Choice>
        <mc:Fallback xmlns="">
          <p:sp>
            <p:nvSpPr>
              <p:cNvPr id="29" name="Google Shape;62;p14">
                <a:extLst>
                  <a:ext uri="{FF2B5EF4-FFF2-40B4-BE49-F238E27FC236}">
                    <a16:creationId xmlns:a16="http://schemas.microsoft.com/office/drawing/2014/main" id="{E4D01B43-83C5-4AA0-FAC5-2787B02D97FC}"/>
                  </a:ext>
                </a:extLst>
              </p:cNvPr>
              <p:cNvSpPr txBox="1">
                <a:spLocks noRot="1" noChangeAspect="1" noMove="1" noResize="1" noEditPoints="1" noAdjustHandles="1" noChangeArrowheads="1" noChangeShapeType="1" noTextEdit="1"/>
              </p:cNvSpPr>
              <p:nvPr/>
            </p:nvSpPr>
            <p:spPr>
              <a:xfrm>
                <a:off x="9266100" y="1403312"/>
                <a:ext cx="893768" cy="434095"/>
              </a:xfrm>
              <a:prstGeom prst="rect">
                <a:avLst/>
              </a:prstGeom>
              <a:blipFill>
                <a:blip r:embed="rId14"/>
                <a:stretch>
                  <a:fillRect/>
                </a:stretch>
              </a:blipFill>
              <a:ln>
                <a:noFill/>
              </a:ln>
            </p:spPr>
            <p:txBody>
              <a:bodyPr/>
              <a:lstStyle/>
              <a:p>
                <a:r>
                  <a:rPr lang="en-US">
                    <a:noFill/>
                  </a:rPr>
                  <a:t> </a:t>
                </a:r>
              </a:p>
            </p:txBody>
          </p:sp>
        </mc:Fallback>
      </mc:AlternateContent>
      <p:pic>
        <p:nvPicPr>
          <p:cNvPr id="30" name="Picture 29">
            <a:extLst>
              <a:ext uri="{FF2B5EF4-FFF2-40B4-BE49-F238E27FC236}">
                <a16:creationId xmlns:a16="http://schemas.microsoft.com/office/drawing/2014/main" id="{06456AE8-D97E-226D-8F41-60730AAAE0CA}"/>
              </a:ext>
            </a:extLst>
          </p:cNvPr>
          <p:cNvPicPr>
            <a:picLocks noChangeAspect="1"/>
          </p:cNvPicPr>
          <p:nvPr/>
        </p:nvPicPr>
        <p:blipFill>
          <a:blip r:embed="rId15"/>
          <a:srcRect/>
          <a:stretch/>
        </p:blipFill>
        <p:spPr>
          <a:xfrm>
            <a:off x="9962694" y="1079891"/>
            <a:ext cx="1017806" cy="1017806"/>
          </a:xfrm>
          <a:prstGeom prst="rect">
            <a:avLst/>
          </a:prstGeom>
        </p:spPr>
      </p:pic>
      <p:sp>
        <p:nvSpPr>
          <p:cNvPr id="31" name="Google Shape;73;p14">
            <a:extLst>
              <a:ext uri="{FF2B5EF4-FFF2-40B4-BE49-F238E27FC236}">
                <a16:creationId xmlns:a16="http://schemas.microsoft.com/office/drawing/2014/main" id="{53A01A52-FFCE-E422-26C4-96E99FE54C4A}"/>
              </a:ext>
            </a:extLst>
          </p:cNvPr>
          <p:cNvSpPr txBox="1"/>
          <p:nvPr/>
        </p:nvSpPr>
        <p:spPr>
          <a:xfrm>
            <a:off x="8036077" y="1329404"/>
            <a:ext cx="583893" cy="322013"/>
          </a:xfrm>
          <a:prstGeom prst="rect">
            <a:avLst/>
          </a:prstGeom>
          <a:noFill/>
          <a:ln>
            <a:noFill/>
          </a:ln>
        </p:spPr>
        <p:txBody>
          <a:bodyPr spcFirstLastPara="1" wrap="square" lIns="83186" tIns="83186" rIns="83186" bIns="83186" anchor="t" anchorCtr="0">
            <a:spAutoFit/>
          </a:bodyPr>
          <a:lstStyle/>
          <a:p>
            <a:r>
              <a:rPr lang="en-US" sz="1001" i="1" dirty="0">
                <a:latin typeface="+mn-lt"/>
              </a:rPr>
              <a:t>f</a:t>
            </a:r>
            <a:r>
              <a:rPr lang="en" sz="1001" i="1" dirty="0">
                <a:latin typeface="+mn-lt"/>
              </a:rPr>
              <a:t>it</a:t>
            </a:r>
            <a:endParaRPr sz="1001" i="1" dirty="0">
              <a:latin typeface="+mn-lt"/>
            </a:endParaRPr>
          </a:p>
        </p:txBody>
      </p:sp>
      <p:cxnSp>
        <p:nvCxnSpPr>
          <p:cNvPr id="32" name="Google Shape;74;p14">
            <a:extLst>
              <a:ext uri="{FF2B5EF4-FFF2-40B4-BE49-F238E27FC236}">
                <a16:creationId xmlns:a16="http://schemas.microsoft.com/office/drawing/2014/main" id="{2A39DBA6-493F-064A-7717-4E5C9CE45114}"/>
              </a:ext>
            </a:extLst>
          </p:cNvPr>
          <p:cNvCxnSpPr>
            <a:cxnSpLocks/>
            <a:stCxn id="10" idx="3"/>
            <a:endCxn id="28" idx="1"/>
          </p:cNvCxnSpPr>
          <p:nvPr/>
        </p:nvCxnSpPr>
        <p:spPr>
          <a:xfrm flipV="1">
            <a:off x="7851329" y="1588794"/>
            <a:ext cx="700628" cy="3181"/>
          </a:xfrm>
          <a:prstGeom prst="straightConnector1">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sp>
            <p:nvSpPr>
              <p:cNvPr id="33" name="Google Shape;62;p14">
                <a:extLst>
                  <a:ext uri="{FF2B5EF4-FFF2-40B4-BE49-F238E27FC236}">
                    <a16:creationId xmlns:a16="http://schemas.microsoft.com/office/drawing/2014/main" id="{63BFA188-74F5-420D-0ACE-A30F5B2ED4DA}"/>
                  </a:ext>
                </a:extLst>
              </p:cNvPr>
              <p:cNvSpPr txBox="1"/>
              <p:nvPr/>
            </p:nvSpPr>
            <p:spPr>
              <a:xfrm>
                <a:off x="9343910" y="3319803"/>
                <a:ext cx="893768" cy="328618"/>
              </a:xfrm>
              <a:prstGeom prst="rect">
                <a:avLst/>
              </a:prstGeom>
              <a:noFill/>
              <a:ln>
                <a:noFill/>
              </a:ln>
            </p:spPr>
            <p:txBody>
              <a:bodyPr spcFirstLastPara="1" wrap="square" lIns="83186" tIns="83186" rIns="83186" bIns="83186" anchor="t" anchorCtr="0">
                <a:spAutoFit/>
              </a:bodyPr>
              <a:lstStyle/>
              <a:p>
                <a:r>
                  <a:rPr lang="en" sz="1001" dirty="0">
                    <a:latin typeface="+mn-lt"/>
                  </a:rPr>
                  <a:t> </a:t>
                </a:r>
                <a14:m>
                  <m:oMath xmlns:m="http://schemas.openxmlformats.org/officeDocument/2006/math">
                    <m:sSub>
                      <m:sSubPr>
                        <m:ctrlPr>
                          <a:rPr lang="en" sz="1001" i="1">
                            <a:latin typeface="Cambria Math" panose="02040503050406030204" pitchFamily="18" charset="0"/>
                          </a:rPr>
                        </m:ctrlPr>
                      </m:sSubPr>
                      <m:e>
                        <m:r>
                          <a:rPr lang="en-US" sz="1001" i="1">
                            <a:latin typeface="Cambria Math" panose="02040503050406030204" pitchFamily="18" charset="0"/>
                          </a:rPr>
                          <m:t>𝑆</m:t>
                        </m:r>
                      </m:e>
                      <m:sub>
                        <m:r>
                          <a:rPr lang="en-US" sz="1001" i="1">
                            <a:latin typeface="Cambria Math" panose="02040503050406030204" pitchFamily="18" charset="0"/>
                          </a:rPr>
                          <m:t> </m:t>
                        </m:r>
                        <m:r>
                          <a:rPr lang="en-US" sz="1001" i="1">
                            <a:latin typeface="Cambria Math" panose="02040503050406030204" pitchFamily="18" charset="0"/>
                          </a:rPr>
                          <m:t>𝑛</m:t>
                        </m:r>
                        <m:r>
                          <a:rPr lang="en-US" sz="1001" i="1">
                            <a:latin typeface="Cambria Math" panose="02040503050406030204" pitchFamily="18" charset="0"/>
                          </a:rPr>
                          <m:t>, </m:t>
                        </m:r>
                        <m:r>
                          <a:rPr lang="en-US" sz="1001" i="1">
                            <a:latin typeface="Cambria Math" panose="02040503050406030204" pitchFamily="18" charset="0"/>
                          </a:rPr>
                          <m:t>2</m:t>
                        </m:r>
                      </m:sub>
                    </m:sSub>
                    <m:r>
                      <a:rPr lang="en-US" sz="1001" b="1">
                        <a:latin typeface="Cambria Math" panose="02040503050406030204" pitchFamily="18" charset="0"/>
                      </a:rPr>
                      <m:t>=</m:t>
                    </m:r>
                  </m:oMath>
                </a14:m>
                <a:endParaRPr sz="1001" b="1" dirty="0">
                  <a:latin typeface="+mn-lt"/>
                </a:endParaRPr>
              </a:p>
            </p:txBody>
          </p:sp>
        </mc:Choice>
        <mc:Fallback xmlns="">
          <p:sp>
            <p:nvSpPr>
              <p:cNvPr id="33" name="Google Shape;62;p14">
                <a:extLst>
                  <a:ext uri="{FF2B5EF4-FFF2-40B4-BE49-F238E27FC236}">
                    <a16:creationId xmlns:a16="http://schemas.microsoft.com/office/drawing/2014/main" id="{63BFA188-74F5-420D-0ACE-A30F5B2ED4DA}"/>
                  </a:ext>
                </a:extLst>
              </p:cNvPr>
              <p:cNvSpPr txBox="1">
                <a:spLocks noRot="1" noChangeAspect="1" noMove="1" noResize="1" noEditPoints="1" noAdjustHandles="1" noChangeArrowheads="1" noChangeShapeType="1" noTextEdit="1"/>
              </p:cNvSpPr>
              <p:nvPr/>
            </p:nvSpPr>
            <p:spPr>
              <a:xfrm>
                <a:off x="9343910" y="3319803"/>
                <a:ext cx="893768" cy="328618"/>
              </a:xfrm>
              <a:prstGeom prst="rect">
                <a:avLst/>
              </a:prstGeom>
              <a:blipFill>
                <a:blip r:embed="rId1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Google Shape;64;p14">
                <a:extLst>
                  <a:ext uri="{FF2B5EF4-FFF2-40B4-BE49-F238E27FC236}">
                    <a16:creationId xmlns:a16="http://schemas.microsoft.com/office/drawing/2014/main" id="{D0B34CB8-C8C2-5959-0706-865D4739F31F}"/>
                  </a:ext>
                </a:extLst>
              </p:cNvPr>
              <p:cNvSpPr txBox="1"/>
              <p:nvPr/>
            </p:nvSpPr>
            <p:spPr>
              <a:xfrm>
                <a:off x="8230225" y="3322789"/>
                <a:ext cx="1263550" cy="328618"/>
              </a:xfrm>
              <a:prstGeom prst="rect">
                <a:avLst/>
              </a:prstGeom>
              <a:noFill/>
              <a:ln>
                <a:noFill/>
              </a:ln>
            </p:spPr>
            <p:txBody>
              <a:bodyPr spcFirstLastPara="1" wrap="square" lIns="83186" tIns="83186" rIns="83186" bIns="83186" anchor="t" anchorCtr="0">
                <a:spAutoFit/>
              </a:bodyPr>
              <a:lstStyle/>
              <a:p>
                <a:r>
                  <a:rPr lang="en" sz="1001" dirty="0">
                    <a:latin typeface="+mn-lt"/>
                  </a:rPr>
                  <a:t> </a:t>
                </a:r>
                <a14:m>
                  <m:oMath xmlns:m="http://schemas.openxmlformats.org/officeDocument/2006/math">
                    <m:sSub>
                      <m:sSubPr>
                        <m:ctrlPr>
                          <a:rPr lang="en" sz="1001" i="1">
                            <a:latin typeface="Cambria Math" panose="02040503050406030204" pitchFamily="18" charset="0"/>
                            <a:ea typeface="Cambria Math" panose="02040503050406030204" pitchFamily="18" charset="0"/>
                          </a:rPr>
                        </m:ctrlPr>
                      </m:sSubPr>
                      <m:e>
                        <m:r>
                          <a:rPr lang="en-US" sz="1001" i="1">
                            <a:latin typeface="Cambria Math" panose="02040503050406030204" pitchFamily="18" charset="0"/>
                            <a:ea typeface="Cambria Math" panose="02040503050406030204" pitchFamily="18" charset="0"/>
                          </a:rPr>
                          <m:t>𝑆</m:t>
                        </m:r>
                      </m:e>
                      <m:sub>
                        <m:r>
                          <a:rPr lang="en-US" sz="1001" i="1">
                            <a:latin typeface="Cambria Math" panose="02040503050406030204" pitchFamily="18" charset="0"/>
                            <a:ea typeface="Cambria Math" panose="02040503050406030204" pitchFamily="18" charset="0"/>
                          </a:rPr>
                          <m:t> </m:t>
                        </m:r>
                        <m:r>
                          <a:rPr lang="en-US" sz="1001" i="1">
                            <a:latin typeface="Cambria Math" panose="02040503050406030204" pitchFamily="18" charset="0"/>
                            <a:ea typeface="Cambria Math" panose="02040503050406030204" pitchFamily="18" charset="0"/>
                          </a:rPr>
                          <m:t>𝑛</m:t>
                        </m:r>
                        <m:r>
                          <a:rPr lang="en-US" sz="1001" i="1">
                            <a:latin typeface="Cambria Math" panose="02040503050406030204" pitchFamily="18" charset="0"/>
                            <a:ea typeface="Cambria Math" panose="02040503050406030204" pitchFamily="18" charset="0"/>
                          </a:rPr>
                          <m:t>,</m:t>
                        </m:r>
                        <m:r>
                          <a:rPr lang="en-US" sz="1001" i="1">
                            <a:latin typeface="Cambria Math" panose="02040503050406030204" pitchFamily="18" charset="0"/>
                            <a:ea typeface="Cambria Math" panose="02040503050406030204" pitchFamily="18" charset="0"/>
                          </a:rPr>
                          <m:t>1</m:t>
                        </m:r>
                      </m:sub>
                    </m:sSub>
                    <m:r>
                      <a:rPr lang="en-US" sz="1001" b="1">
                        <a:latin typeface="Cambria Math" panose="02040503050406030204" pitchFamily="18" charset="0"/>
                      </a:rPr>
                      <m:t>=</m:t>
                    </m:r>
                  </m:oMath>
                </a14:m>
                <a:r>
                  <a:rPr lang="en" sz="1001" b="1" dirty="0">
                    <a:latin typeface="+mn-lt"/>
                  </a:rPr>
                  <a:t> </a:t>
                </a:r>
                <a:endParaRPr sz="1001" b="1" dirty="0">
                  <a:latin typeface="+mn-lt"/>
                </a:endParaRPr>
              </a:p>
            </p:txBody>
          </p:sp>
        </mc:Choice>
        <mc:Fallback xmlns="">
          <p:sp>
            <p:nvSpPr>
              <p:cNvPr id="34" name="Google Shape;64;p14">
                <a:extLst>
                  <a:ext uri="{FF2B5EF4-FFF2-40B4-BE49-F238E27FC236}">
                    <a16:creationId xmlns:a16="http://schemas.microsoft.com/office/drawing/2014/main" id="{D0B34CB8-C8C2-5959-0706-865D4739F31F}"/>
                  </a:ext>
                </a:extLst>
              </p:cNvPr>
              <p:cNvSpPr txBox="1">
                <a:spLocks noRot="1" noChangeAspect="1" noMove="1" noResize="1" noEditPoints="1" noAdjustHandles="1" noChangeArrowheads="1" noChangeShapeType="1" noTextEdit="1"/>
              </p:cNvSpPr>
              <p:nvPr/>
            </p:nvSpPr>
            <p:spPr>
              <a:xfrm>
                <a:off x="8230225" y="3322789"/>
                <a:ext cx="1263550" cy="328618"/>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EE39E5AB-A328-5C49-786A-60FBA6D80475}"/>
                  </a:ext>
                </a:extLst>
              </p:cNvPr>
              <p:cNvGraphicFramePr>
                <a:graphicFrameLocks noGrp="1"/>
              </p:cNvGraphicFramePr>
              <p:nvPr/>
            </p:nvGraphicFramePr>
            <p:xfrm>
              <a:off x="8732774" y="2827296"/>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en-US" sz="1100" b="0" i="1" smtClean="0">
                                        <a:solidFill>
                                          <a:srgbClr val="0000FF"/>
                                        </a:solidFill>
                                        <a:latin typeface="Cambria Math" panose="02040503050406030204" pitchFamily="18" charset="0"/>
                                        <a:ea typeface="Cambria Math" panose="02040503050406030204" pitchFamily="18" charset="0"/>
                                      </a:rPr>
                                      <m:t>15</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728383511"/>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en-US" sz="1100" b="0" i="1" smtClean="0">
                                        <a:solidFill>
                                          <a:srgbClr val="0000FF"/>
                                        </a:solidFill>
                                        <a:latin typeface="Cambria Math" panose="02040503050406030204" pitchFamily="18" charset="0"/>
                                        <a:ea typeface="Cambria Math" panose="02040503050406030204" pitchFamily="18" charset="0"/>
                                      </a:rPr>
                                      <m:t>10</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598739573"/>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solidFill>
                                      <a:srgbClr val="0000FF"/>
                                    </a:solidFill>
                                    <a:latin typeface="Cambria Math" panose="02040503050406030204" pitchFamily="18" charset="0"/>
                                    <a:ea typeface="Cambria Math" panose="02040503050406030204" pitchFamily="18" charset="0"/>
                                  </a:rPr>
                                  <m:t>…</m:t>
                                </m:r>
                              </m:oMath>
                            </m:oMathPara>
                          </a14:m>
                          <a:endParaRPr lang="en-US"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3033364719"/>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00FF"/>
                                        </a:solidFill>
                                        <a:latin typeface="Cambria Math" panose="02040503050406030204" pitchFamily="18" charset="0"/>
                                        <a:ea typeface="Cambria Math" panose="02040503050406030204" pitchFamily="18" charset="0"/>
                                      </a:rPr>
                                    </m:ctrlPr>
                                  </m:sSubPr>
                                  <m:e>
                                    <m:r>
                                      <a:rPr lang="ar-AE" sz="1100" b="0" i="1" smtClean="0">
                                        <a:solidFill>
                                          <a:srgbClr val="0000FF"/>
                                        </a:solidFill>
                                        <a:latin typeface="Cambria Math" panose="02040503050406030204" pitchFamily="18" charset="0"/>
                                        <a:ea typeface="Cambria Math" panose="02040503050406030204" pitchFamily="18" charset="0"/>
                                      </a:rPr>
                                      <m:t>𝑆</m:t>
                                    </m:r>
                                  </m:e>
                                  <m:sub>
                                    <m:r>
                                      <a:rPr lang="en-US" sz="1100" b="0" i="1" smtClean="0">
                                        <a:solidFill>
                                          <a:srgbClr val="0000FF"/>
                                        </a:solidFill>
                                        <a:latin typeface="Cambria Math" panose="02040503050406030204" pitchFamily="18" charset="0"/>
                                        <a:ea typeface="Cambria Math" panose="02040503050406030204" pitchFamily="18" charset="0"/>
                                      </a:rPr>
                                      <m:t>12</m:t>
                                    </m:r>
                                  </m:sub>
                                </m:sSub>
                              </m:oMath>
                            </m:oMathPara>
                          </a14:m>
                          <a:endParaRPr lang="ar-AE" sz="1100" dirty="0">
                            <a:solidFill>
                              <a:srgbClr val="0000FF"/>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53584426"/>
                      </a:ext>
                    </a:extLst>
                  </a:tr>
                </a:tbl>
              </a:graphicData>
            </a:graphic>
          </p:graphicFrame>
        </mc:Choice>
        <mc:Fallback xmlns="">
          <p:graphicFrame>
            <p:nvGraphicFramePr>
              <p:cNvPr id="35" name="Table 34">
                <a:extLst>
                  <a:ext uri="{FF2B5EF4-FFF2-40B4-BE49-F238E27FC236}">
                    <a16:creationId xmlns:a16="http://schemas.microsoft.com/office/drawing/2014/main" id="{EE39E5AB-A328-5C49-786A-60FBA6D80475}"/>
                  </a:ext>
                </a:extLst>
              </p:cNvPr>
              <p:cNvGraphicFramePr>
                <a:graphicFrameLocks noGrp="1"/>
              </p:cNvGraphicFramePr>
              <p:nvPr/>
            </p:nvGraphicFramePr>
            <p:xfrm>
              <a:off x="8732774" y="2827296"/>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4012">
                    <a:tc>
                      <a:txBody>
                        <a:bodyPr/>
                        <a:lstStyle/>
                        <a:p>
                          <a:endParaRPr lang="en-US"/>
                        </a:p>
                      </a:txBody>
                      <a:tcPr marL="83186" marR="83186" marT="83186" marB="83186">
                        <a:blipFill>
                          <a:blip r:embed="rId18"/>
                          <a:stretch>
                            <a:fillRect l="-1818" t="-1818" r="-3636" b="-305455"/>
                          </a:stretch>
                        </a:blipFill>
                      </a:tcPr>
                    </a:tc>
                    <a:extLst>
                      <a:ext uri="{0D108BD9-81ED-4DB2-BD59-A6C34878D82A}">
                        <a16:rowId xmlns:a16="http://schemas.microsoft.com/office/drawing/2014/main" val="728383511"/>
                      </a:ext>
                    </a:extLst>
                  </a:tr>
                  <a:tr h="334012">
                    <a:tc>
                      <a:txBody>
                        <a:bodyPr/>
                        <a:lstStyle/>
                        <a:p>
                          <a:endParaRPr lang="en-US"/>
                        </a:p>
                      </a:txBody>
                      <a:tcPr marL="83186" marR="83186" marT="83186" marB="83186">
                        <a:blipFill>
                          <a:blip r:embed="rId18"/>
                          <a:stretch>
                            <a:fillRect l="-1818" t="-101818" r="-3636" b="-205455"/>
                          </a:stretch>
                        </a:blipFill>
                      </a:tcPr>
                    </a:tc>
                    <a:extLst>
                      <a:ext uri="{0D108BD9-81ED-4DB2-BD59-A6C34878D82A}">
                        <a16:rowId xmlns:a16="http://schemas.microsoft.com/office/drawing/2014/main" val="598739573"/>
                      </a:ext>
                    </a:extLst>
                  </a:tr>
                  <a:tr h="334012">
                    <a:tc>
                      <a:txBody>
                        <a:bodyPr/>
                        <a:lstStyle/>
                        <a:p>
                          <a:endParaRPr lang="en-US"/>
                        </a:p>
                      </a:txBody>
                      <a:tcPr marL="83186" marR="83186" marT="83186" marB="83186">
                        <a:blipFill>
                          <a:blip r:embed="rId18"/>
                          <a:stretch>
                            <a:fillRect l="-1818" t="-201818" r="-3636" b="-105455"/>
                          </a:stretch>
                        </a:blipFill>
                      </a:tcPr>
                    </a:tc>
                    <a:extLst>
                      <a:ext uri="{0D108BD9-81ED-4DB2-BD59-A6C34878D82A}">
                        <a16:rowId xmlns:a16="http://schemas.microsoft.com/office/drawing/2014/main" val="3033364719"/>
                      </a:ext>
                    </a:extLst>
                  </a:tr>
                  <a:tr h="334012">
                    <a:tc>
                      <a:txBody>
                        <a:bodyPr/>
                        <a:lstStyle/>
                        <a:p>
                          <a:endParaRPr lang="en-US"/>
                        </a:p>
                      </a:txBody>
                      <a:tcPr marL="83186" marR="83186" marT="83186" marB="83186">
                        <a:blipFill>
                          <a:blip r:embed="rId18"/>
                          <a:stretch>
                            <a:fillRect l="-1818" t="-301818" r="-3636" b="-5455"/>
                          </a:stretch>
                        </a:blipFill>
                      </a:tcPr>
                    </a:tc>
                    <a:extLst>
                      <a:ext uri="{0D108BD9-81ED-4DB2-BD59-A6C34878D82A}">
                        <a16:rowId xmlns:a16="http://schemas.microsoft.com/office/drawing/2014/main" val="285358442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550D5DF2-53C2-1F27-4173-F954076CD36E}"/>
                  </a:ext>
                </a:extLst>
              </p:cNvPr>
              <p:cNvGraphicFramePr>
                <a:graphicFrameLocks noGrp="1"/>
              </p:cNvGraphicFramePr>
              <p:nvPr/>
            </p:nvGraphicFramePr>
            <p:xfrm>
              <a:off x="9856550" y="2822099"/>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2</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728383511"/>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7</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598739573"/>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solidFill>
                                      <a:srgbClr val="006400"/>
                                    </a:solidFill>
                                    <a:latin typeface="Cambria Math" panose="02040503050406030204" pitchFamily="18" charset="0"/>
                                    <a:ea typeface="Cambria Math" panose="02040503050406030204" pitchFamily="18" charset="0"/>
                                  </a:rPr>
                                  <m:t>…</m:t>
                                </m:r>
                              </m:oMath>
                            </m:oMathPara>
                          </a14:m>
                          <a:endParaRPr lang="en-US"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3033364719"/>
                      </a:ext>
                    </a:extLst>
                  </a:tr>
                  <a:tr h="333692">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100" i="1" smtClean="0">
                                        <a:solidFill>
                                          <a:srgbClr val="006400"/>
                                        </a:solidFill>
                                        <a:latin typeface="Cambria Math" panose="02040503050406030204" pitchFamily="18" charset="0"/>
                                        <a:ea typeface="Cambria Math" panose="02040503050406030204" pitchFamily="18" charset="0"/>
                                      </a:rPr>
                                    </m:ctrlPr>
                                  </m:sSubPr>
                                  <m:e>
                                    <m:r>
                                      <a:rPr lang="ar-AE" sz="1100" b="0" i="1" smtClean="0">
                                        <a:solidFill>
                                          <a:srgbClr val="006400"/>
                                        </a:solidFill>
                                        <a:latin typeface="Cambria Math" panose="02040503050406030204" pitchFamily="18" charset="0"/>
                                        <a:ea typeface="Cambria Math" panose="02040503050406030204" pitchFamily="18" charset="0"/>
                                      </a:rPr>
                                      <m:t>𝑆</m:t>
                                    </m:r>
                                  </m:e>
                                  <m:sub>
                                    <m:r>
                                      <a:rPr lang="en-US" sz="1100" b="0" i="1" smtClean="0">
                                        <a:solidFill>
                                          <a:srgbClr val="006400"/>
                                        </a:solidFill>
                                        <a:latin typeface="Cambria Math" panose="02040503050406030204" pitchFamily="18" charset="0"/>
                                        <a:ea typeface="Cambria Math" panose="02040503050406030204" pitchFamily="18" charset="0"/>
                                      </a:rPr>
                                      <m:t>24</m:t>
                                    </m:r>
                                  </m:sub>
                                </m:sSub>
                              </m:oMath>
                            </m:oMathPara>
                          </a14:m>
                          <a:endParaRPr lang="ar-AE" sz="1100" dirty="0">
                            <a:solidFill>
                              <a:srgbClr val="006400"/>
                            </a:solidFill>
                            <a:latin typeface="+mj-lt"/>
                            <a:ea typeface="Cambria Math" panose="02040503050406030204" pitchFamily="18" charset="0"/>
                          </a:endParaRPr>
                        </a:p>
                      </a:txBody>
                      <a:tcPr marL="83186" marR="83186" marT="83186" marB="83186"/>
                    </a:tc>
                    <a:extLst>
                      <a:ext uri="{0D108BD9-81ED-4DB2-BD59-A6C34878D82A}">
                        <a16:rowId xmlns:a16="http://schemas.microsoft.com/office/drawing/2014/main" val="2853584426"/>
                      </a:ext>
                    </a:extLst>
                  </a:tr>
                </a:tbl>
              </a:graphicData>
            </a:graphic>
          </p:graphicFrame>
        </mc:Choice>
        <mc:Fallback xmlns="">
          <p:graphicFrame>
            <p:nvGraphicFramePr>
              <p:cNvPr id="36" name="Table 35">
                <a:extLst>
                  <a:ext uri="{FF2B5EF4-FFF2-40B4-BE49-F238E27FC236}">
                    <a16:creationId xmlns:a16="http://schemas.microsoft.com/office/drawing/2014/main" id="{550D5DF2-53C2-1F27-4173-F954076CD36E}"/>
                  </a:ext>
                </a:extLst>
              </p:cNvPr>
              <p:cNvGraphicFramePr>
                <a:graphicFrameLocks noGrp="1"/>
              </p:cNvGraphicFramePr>
              <p:nvPr/>
            </p:nvGraphicFramePr>
            <p:xfrm>
              <a:off x="9856550" y="2822099"/>
              <a:ext cx="327578" cy="1336048"/>
            </p:xfrm>
            <a:graphic>
              <a:graphicData uri="http://schemas.openxmlformats.org/drawingml/2006/table">
                <a:tbl>
                  <a:tblPr>
                    <a:noFill/>
                  </a:tblPr>
                  <a:tblGrid>
                    <a:gridCol w="327578">
                      <a:extLst>
                        <a:ext uri="{9D8B030D-6E8A-4147-A177-3AD203B41FA5}">
                          <a16:colId xmlns:a16="http://schemas.microsoft.com/office/drawing/2014/main" val="2698807633"/>
                        </a:ext>
                      </a:extLst>
                    </a:gridCol>
                  </a:tblGrid>
                  <a:tr h="334012">
                    <a:tc>
                      <a:txBody>
                        <a:bodyPr/>
                        <a:lstStyle/>
                        <a:p>
                          <a:endParaRPr lang="en-US"/>
                        </a:p>
                      </a:txBody>
                      <a:tcPr marL="83186" marR="83186" marT="83186" marB="83186">
                        <a:blipFill>
                          <a:blip r:embed="rId19"/>
                          <a:stretch>
                            <a:fillRect l="-1818" t="-1818" r="-3636" b="-305455"/>
                          </a:stretch>
                        </a:blipFill>
                      </a:tcPr>
                    </a:tc>
                    <a:extLst>
                      <a:ext uri="{0D108BD9-81ED-4DB2-BD59-A6C34878D82A}">
                        <a16:rowId xmlns:a16="http://schemas.microsoft.com/office/drawing/2014/main" val="728383511"/>
                      </a:ext>
                    </a:extLst>
                  </a:tr>
                  <a:tr h="334012">
                    <a:tc>
                      <a:txBody>
                        <a:bodyPr/>
                        <a:lstStyle/>
                        <a:p>
                          <a:endParaRPr lang="en-US"/>
                        </a:p>
                      </a:txBody>
                      <a:tcPr marL="83186" marR="83186" marT="83186" marB="83186">
                        <a:blipFill>
                          <a:blip r:embed="rId19"/>
                          <a:stretch>
                            <a:fillRect l="-1818" t="-100000" r="-3636" b="-200000"/>
                          </a:stretch>
                        </a:blipFill>
                      </a:tcPr>
                    </a:tc>
                    <a:extLst>
                      <a:ext uri="{0D108BD9-81ED-4DB2-BD59-A6C34878D82A}">
                        <a16:rowId xmlns:a16="http://schemas.microsoft.com/office/drawing/2014/main" val="598739573"/>
                      </a:ext>
                    </a:extLst>
                  </a:tr>
                  <a:tr h="334012">
                    <a:tc>
                      <a:txBody>
                        <a:bodyPr/>
                        <a:lstStyle/>
                        <a:p>
                          <a:endParaRPr lang="en-US"/>
                        </a:p>
                      </a:txBody>
                      <a:tcPr marL="83186" marR="83186" marT="83186" marB="83186">
                        <a:blipFill>
                          <a:blip r:embed="rId19"/>
                          <a:stretch>
                            <a:fillRect l="-1818" t="-203636" r="-3636" b="-103636"/>
                          </a:stretch>
                        </a:blipFill>
                      </a:tcPr>
                    </a:tc>
                    <a:extLst>
                      <a:ext uri="{0D108BD9-81ED-4DB2-BD59-A6C34878D82A}">
                        <a16:rowId xmlns:a16="http://schemas.microsoft.com/office/drawing/2014/main" val="3033364719"/>
                      </a:ext>
                    </a:extLst>
                  </a:tr>
                  <a:tr h="334012">
                    <a:tc>
                      <a:txBody>
                        <a:bodyPr/>
                        <a:lstStyle/>
                        <a:p>
                          <a:endParaRPr lang="en-US"/>
                        </a:p>
                      </a:txBody>
                      <a:tcPr marL="83186" marR="83186" marT="83186" marB="83186">
                        <a:blipFill>
                          <a:blip r:embed="rId19"/>
                          <a:stretch>
                            <a:fillRect l="-1818" t="-303636" r="-3636" b="-3636"/>
                          </a:stretch>
                        </a:blipFill>
                      </a:tcPr>
                    </a:tc>
                    <a:extLst>
                      <a:ext uri="{0D108BD9-81ED-4DB2-BD59-A6C34878D82A}">
                        <a16:rowId xmlns:a16="http://schemas.microsoft.com/office/drawing/2014/main" val="2853584426"/>
                      </a:ext>
                    </a:extLst>
                  </a:tr>
                </a:tbl>
              </a:graphicData>
            </a:graphic>
          </p:graphicFrame>
        </mc:Fallback>
      </mc:AlternateContent>
      <p:pic>
        <p:nvPicPr>
          <p:cNvPr id="37" name="Picture 36">
            <a:extLst>
              <a:ext uri="{FF2B5EF4-FFF2-40B4-BE49-F238E27FC236}">
                <a16:creationId xmlns:a16="http://schemas.microsoft.com/office/drawing/2014/main" id="{55D4A813-9A86-CB5D-E9DC-6F45E23FC60F}"/>
              </a:ext>
            </a:extLst>
          </p:cNvPr>
          <p:cNvPicPr>
            <a:picLocks noChangeAspect="1"/>
          </p:cNvPicPr>
          <p:nvPr/>
        </p:nvPicPr>
        <p:blipFill>
          <a:blip r:embed="rId20"/>
          <a:srcRect/>
          <a:stretch/>
        </p:blipFill>
        <p:spPr>
          <a:xfrm>
            <a:off x="9512011" y="4646551"/>
            <a:ext cx="1017806" cy="1017806"/>
          </a:xfrm>
          <a:prstGeom prst="rect">
            <a:avLst/>
          </a:prstGeom>
        </p:spPr>
      </p:pic>
      <p:pic>
        <p:nvPicPr>
          <p:cNvPr id="38" name="Picture 37">
            <a:extLst>
              <a:ext uri="{FF2B5EF4-FFF2-40B4-BE49-F238E27FC236}">
                <a16:creationId xmlns:a16="http://schemas.microsoft.com/office/drawing/2014/main" id="{582C2FF5-1886-6FF3-F570-28BF6E8EA90E}"/>
              </a:ext>
            </a:extLst>
          </p:cNvPr>
          <p:cNvPicPr>
            <a:picLocks noChangeAspect="1"/>
          </p:cNvPicPr>
          <p:nvPr/>
        </p:nvPicPr>
        <p:blipFill>
          <a:blip r:embed="rId21"/>
          <a:srcRect/>
          <a:stretch/>
        </p:blipFill>
        <p:spPr>
          <a:xfrm>
            <a:off x="8385240" y="4646551"/>
            <a:ext cx="1017806" cy="1017806"/>
          </a:xfrm>
          <a:prstGeom prst="rect">
            <a:avLst/>
          </a:prstGeom>
        </p:spPr>
      </p:pic>
      <p:sp>
        <p:nvSpPr>
          <p:cNvPr id="39" name="Google Shape;73;p14">
            <a:extLst>
              <a:ext uri="{FF2B5EF4-FFF2-40B4-BE49-F238E27FC236}">
                <a16:creationId xmlns:a16="http://schemas.microsoft.com/office/drawing/2014/main" id="{E926BA5F-F1EB-CF68-340C-863D655126FA}"/>
              </a:ext>
            </a:extLst>
          </p:cNvPr>
          <p:cNvSpPr txBox="1"/>
          <p:nvPr/>
        </p:nvSpPr>
        <p:spPr>
          <a:xfrm>
            <a:off x="8674791" y="4299658"/>
            <a:ext cx="583893" cy="322013"/>
          </a:xfrm>
          <a:prstGeom prst="rect">
            <a:avLst/>
          </a:prstGeom>
          <a:noFill/>
          <a:ln>
            <a:noFill/>
          </a:ln>
        </p:spPr>
        <p:txBody>
          <a:bodyPr spcFirstLastPara="1" wrap="square" lIns="83186" tIns="83186" rIns="83186" bIns="83186" anchor="t" anchorCtr="0">
            <a:spAutoFit/>
          </a:bodyPr>
          <a:lstStyle/>
          <a:p>
            <a:r>
              <a:rPr lang="en-US" sz="1001" i="1" dirty="0">
                <a:latin typeface="+mn-lt"/>
              </a:rPr>
              <a:t>f</a:t>
            </a:r>
            <a:r>
              <a:rPr lang="en" sz="1001" i="1" dirty="0">
                <a:latin typeface="+mn-lt"/>
              </a:rPr>
              <a:t>it</a:t>
            </a:r>
            <a:endParaRPr sz="1001" i="1" dirty="0">
              <a:latin typeface="+mn-lt"/>
            </a:endParaRPr>
          </a:p>
        </p:txBody>
      </p:sp>
      <p:sp>
        <p:nvSpPr>
          <p:cNvPr id="40" name="Google Shape;77;p14">
            <a:extLst>
              <a:ext uri="{FF2B5EF4-FFF2-40B4-BE49-F238E27FC236}">
                <a16:creationId xmlns:a16="http://schemas.microsoft.com/office/drawing/2014/main" id="{0F468F06-9F93-8376-197E-C4BF0687AD91}"/>
              </a:ext>
            </a:extLst>
          </p:cNvPr>
          <p:cNvSpPr txBox="1"/>
          <p:nvPr/>
        </p:nvSpPr>
        <p:spPr>
          <a:xfrm>
            <a:off x="9558982" y="4293118"/>
            <a:ext cx="962471" cy="322013"/>
          </a:xfrm>
          <a:prstGeom prst="rect">
            <a:avLst/>
          </a:prstGeom>
          <a:noFill/>
          <a:ln>
            <a:noFill/>
          </a:ln>
        </p:spPr>
        <p:txBody>
          <a:bodyPr spcFirstLastPara="1" wrap="square" lIns="83186" tIns="83186" rIns="83186" bIns="83186" anchor="t" anchorCtr="0">
            <a:spAutoFit/>
          </a:bodyPr>
          <a:lstStyle/>
          <a:p>
            <a:r>
              <a:rPr lang="en" sz="1001" i="1" dirty="0">
                <a:latin typeface="+mn-lt"/>
              </a:rPr>
              <a:t>define</a:t>
            </a:r>
            <a:endParaRPr sz="1001" i="1" dirty="0">
              <a:latin typeface="+mn-lt"/>
            </a:endParaRPr>
          </a:p>
        </p:txBody>
      </p:sp>
      <p:cxnSp>
        <p:nvCxnSpPr>
          <p:cNvPr id="41" name="Google Shape;74;p14">
            <a:extLst>
              <a:ext uri="{FF2B5EF4-FFF2-40B4-BE49-F238E27FC236}">
                <a16:creationId xmlns:a16="http://schemas.microsoft.com/office/drawing/2014/main" id="{4DC1BAEF-1587-53CE-F722-18B084DE8C4C}"/>
              </a:ext>
            </a:extLst>
          </p:cNvPr>
          <p:cNvCxnSpPr>
            <a:cxnSpLocks/>
            <a:stCxn id="35" idx="2"/>
            <a:endCxn id="38" idx="0"/>
          </p:cNvCxnSpPr>
          <p:nvPr/>
        </p:nvCxnSpPr>
        <p:spPr>
          <a:xfrm flipH="1">
            <a:off x="8894143" y="4163344"/>
            <a:ext cx="2420" cy="483207"/>
          </a:xfrm>
          <a:prstGeom prst="straightConnector1">
            <a:avLst/>
          </a:prstGeom>
          <a:noFill/>
          <a:ln w="12700" cap="flat" cmpd="sng">
            <a:solidFill>
              <a:srgbClr val="000000"/>
            </a:solidFill>
            <a:prstDash val="dash"/>
            <a:round/>
            <a:headEnd type="none" w="med" len="med"/>
            <a:tailEnd type="triangle" w="med" len="med"/>
          </a:ln>
        </p:spPr>
      </p:cxnSp>
      <p:cxnSp>
        <p:nvCxnSpPr>
          <p:cNvPr id="42" name="Google Shape;74;p14">
            <a:extLst>
              <a:ext uri="{FF2B5EF4-FFF2-40B4-BE49-F238E27FC236}">
                <a16:creationId xmlns:a16="http://schemas.microsoft.com/office/drawing/2014/main" id="{3FEA4447-1794-1A62-52F3-F3BD7AE34694}"/>
              </a:ext>
            </a:extLst>
          </p:cNvPr>
          <p:cNvCxnSpPr>
            <a:cxnSpLocks/>
            <a:stCxn id="36" idx="2"/>
            <a:endCxn id="37" idx="0"/>
          </p:cNvCxnSpPr>
          <p:nvPr/>
        </p:nvCxnSpPr>
        <p:spPr>
          <a:xfrm>
            <a:off x="10020339" y="4158147"/>
            <a:ext cx="575" cy="488404"/>
          </a:xfrm>
          <a:prstGeom prst="straightConnector1">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sp>
            <p:nvSpPr>
              <p:cNvPr id="43" name="Google Shape;62;p14">
                <a:extLst>
                  <a:ext uri="{FF2B5EF4-FFF2-40B4-BE49-F238E27FC236}">
                    <a16:creationId xmlns:a16="http://schemas.microsoft.com/office/drawing/2014/main" id="{1125AB83-C6AA-11EF-FF87-653604166744}"/>
                  </a:ext>
                </a:extLst>
              </p:cNvPr>
              <p:cNvSpPr txBox="1"/>
              <p:nvPr/>
            </p:nvSpPr>
            <p:spPr>
              <a:xfrm>
                <a:off x="8456990" y="5564134"/>
                <a:ext cx="893768" cy="434095"/>
              </a:xfrm>
              <a:prstGeom prst="rect">
                <a:avLst/>
              </a:prstGeom>
              <a:noFill/>
              <a:ln>
                <a:noFill/>
              </a:ln>
            </p:spPr>
            <p:txBody>
              <a:bodyPr spcFirstLastPara="1" wrap="square" lIns="83186" tIns="83186" rIns="83186" bIns="83186" anchor="t" anchorCtr="0">
                <a:spAutoFit/>
              </a:bodyPr>
              <a:lstStyle/>
              <a:p>
                <a:pPr/>
                <a14:m>
                  <m:oMathPara xmlns:m="http://schemas.openxmlformats.org/officeDocument/2006/math">
                    <m:oMathParaPr>
                      <m:jc m:val="centerGroup"/>
                    </m:oMathParaPr>
                    <m:oMath xmlns:m="http://schemas.openxmlformats.org/officeDocument/2006/math">
                      <m:r>
                        <a:rPr lang="en-US" sz="1729" i="1">
                          <a:latin typeface="Cambria Math" panose="02040503050406030204" pitchFamily="18" charset="0"/>
                        </a:rPr>
                        <m:t>⋮</m:t>
                      </m:r>
                    </m:oMath>
                  </m:oMathPara>
                </a14:m>
                <a:endParaRPr sz="1729" dirty="0">
                  <a:latin typeface="+mj-lt"/>
                </a:endParaRPr>
              </a:p>
            </p:txBody>
          </p:sp>
        </mc:Choice>
        <mc:Fallback xmlns="">
          <p:sp>
            <p:nvSpPr>
              <p:cNvPr id="43" name="Google Shape;62;p14">
                <a:extLst>
                  <a:ext uri="{FF2B5EF4-FFF2-40B4-BE49-F238E27FC236}">
                    <a16:creationId xmlns:a16="http://schemas.microsoft.com/office/drawing/2014/main" id="{1125AB83-C6AA-11EF-FF87-653604166744}"/>
                  </a:ext>
                </a:extLst>
              </p:cNvPr>
              <p:cNvSpPr txBox="1">
                <a:spLocks noRot="1" noChangeAspect="1" noMove="1" noResize="1" noEditPoints="1" noAdjustHandles="1" noChangeArrowheads="1" noChangeShapeType="1" noTextEdit="1"/>
              </p:cNvSpPr>
              <p:nvPr/>
            </p:nvSpPr>
            <p:spPr>
              <a:xfrm>
                <a:off x="8456990" y="5564134"/>
                <a:ext cx="893768" cy="434095"/>
              </a:xfrm>
              <a:prstGeom prst="rect">
                <a:avLst/>
              </a:prstGeom>
              <a:blipFill>
                <a:blip r:embed="rId22"/>
                <a:stretch>
                  <a:fillRect/>
                </a:stretch>
              </a:blipFill>
              <a:ln>
                <a:noFill/>
              </a:ln>
            </p:spPr>
            <p:txBody>
              <a:bodyPr/>
              <a:lstStyle/>
              <a:p>
                <a:r>
                  <a:rPr lang="en-US">
                    <a:noFill/>
                  </a:rPr>
                  <a:t> </a:t>
                </a:r>
              </a:p>
            </p:txBody>
          </p:sp>
        </mc:Fallback>
      </mc:AlternateContent>
      <p:pic>
        <p:nvPicPr>
          <p:cNvPr id="44" name="Picture 43">
            <a:extLst>
              <a:ext uri="{FF2B5EF4-FFF2-40B4-BE49-F238E27FC236}">
                <a16:creationId xmlns:a16="http://schemas.microsoft.com/office/drawing/2014/main" id="{0598C53F-05C4-72FD-2DA6-381949E93B7F}"/>
              </a:ext>
            </a:extLst>
          </p:cNvPr>
          <p:cNvPicPr>
            <a:picLocks noChangeAspect="1"/>
          </p:cNvPicPr>
          <p:nvPr/>
        </p:nvPicPr>
        <p:blipFill>
          <a:blip r:embed="rId23"/>
          <a:srcRect/>
          <a:stretch/>
        </p:blipFill>
        <p:spPr>
          <a:xfrm>
            <a:off x="8385240" y="5856062"/>
            <a:ext cx="1017806" cy="1017806"/>
          </a:xfrm>
          <a:prstGeom prst="rect">
            <a:avLst/>
          </a:prstGeom>
        </p:spPr>
      </p:pic>
      <p:cxnSp>
        <p:nvCxnSpPr>
          <p:cNvPr id="45" name="Google Shape;70;p14">
            <a:extLst>
              <a:ext uri="{FF2B5EF4-FFF2-40B4-BE49-F238E27FC236}">
                <a16:creationId xmlns:a16="http://schemas.microsoft.com/office/drawing/2014/main" id="{E5720442-9021-30B3-DE68-D77C30B0E964}"/>
              </a:ext>
            </a:extLst>
          </p:cNvPr>
          <p:cNvCxnSpPr>
            <a:cxnSpLocks/>
          </p:cNvCxnSpPr>
          <p:nvPr/>
        </p:nvCxnSpPr>
        <p:spPr>
          <a:xfrm rot="16200000" flipH="1">
            <a:off x="8234955" y="1714557"/>
            <a:ext cx="512759" cy="1603826"/>
          </a:xfrm>
          <a:prstGeom prst="curvedConnector3">
            <a:avLst>
              <a:gd name="adj1" fmla="val 50000"/>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p14="http://schemas.microsoft.com/office/powerpoint/2010/main">
        <mc:Choice Requires="p14">
          <p:contentPart p14:bwMode="auto" r:id="rId24">
            <p14:nvContentPartPr>
              <p14:cNvPr id="6" name="Ink 5">
                <a:extLst>
                  <a:ext uri="{FF2B5EF4-FFF2-40B4-BE49-F238E27FC236}">
                    <a16:creationId xmlns:a16="http://schemas.microsoft.com/office/drawing/2014/main" id="{0C55D3B4-9741-11E5-E4B7-EF446F543E18}"/>
                  </a:ext>
                </a:extLst>
              </p14:cNvPr>
              <p14:cNvContentPartPr/>
              <p14:nvPr/>
            </p14:nvContentPartPr>
            <p14:xfrm>
              <a:off x="10348525" y="1931016"/>
              <a:ext cx="552600" cy="4320"/>
            </p14:xfrm>
          </p:contentPart>
        </mc:Choice>
        <mc:Fallback xmlns="">
          <p:pic>
            <p:nvPicPr>
              <p:cNvPr id="6" name="Ink 5">
                <a:extLst>
                  <a:ext uri="{FF2B5EF4-FFF2-40B4-BE49-F238E27FC236}">
                    <a16:creationId xmlns:a16="http://schemas.microsoft.com/office/drawing/2014/main" id="{0C55D3B4-9741-11E5-E4B7-EF446F543E18}"/>
                  </a:ext>
                </a:extLst>
              </p:cNvPr>
              <p:cNvPicPr/>
              <p:nvPr/>
            </p:nvPicPr>
            <p:blipFill>
              <a:blip r:embed="rId25"/>
              <a:stretch>
                <a:fillRect/>
              </a:stretch>
            </p:blipFill>
            <p:spPr>
              <a:xfrm>
                <a:off x="10312525" y="1859376"/>
                <a:ext cx="624240" cy="147960"/>
              </a:xfrm>
              <a:prstGeom prst="rect">
                <a:avLst/>
              </a:prstGeom>
            </p:spPr>
          </p:pic>
        </mc:Fallback>
      </mc:AlternateContent>
    </p:spTree>
    <p:extLst>
      <p:ext uri="{BB962C8B-B14F-4D97-AF65-F5344CB8AC3E}">
        <p14:creationId xmlns:p14="http://schemas.microsoft.com/office/powerpoint/2010/main" val="1893167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fontScale="90000"/>
          </a:bodyPr>
          <a:lstStyle/>
          <a:p>
            <a:r>
              <a:rPr lang="en-US" dirty="0"/>
              <a:t>Exploring Alternative Model Selection Criteria</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Consider existing criteria</a:t>
            </a:r>
          </a:p>
          <a:p>
            <a:pPr lvl="1"/>
            <a:r>
              <a:rPr lang="en-GB" sz="1600" dirty="0">
                <a:solidFill>
                  <a:schemeClr val="bg1"/>
                </a:solidFill>
              </a:rPr>
              <a:t>AIC, BIC, LL</a:t>
            </a:r>
          </a:p>
          <a:p>
            <a:r>
              <a:rPr lang="en-GB" sz="2000" dirty="0">
                <a:solidFill>
                  <a:schemeClr val="bg1"/>
                </a:solidFill>
              </a:rPr>
              <a:t>Propose a new criterion</a:t>
            </a:r>
          </a:p>
          <a:p>
            <a:pPr lvl="1"/>
            <a:r>
              <a:rPr lang="en-GB" sz="1600" dirty="0">
                <a:solidFill>
                  <a:schemeClr val="bg1"/>
                </a:solidFill>
              </a:rPr>
              <a:t>Split-Half Criterion (SHC)</a:t>
            </a:r>
          </a:p>
          <a:p>
            <a:pPr marL="457200" lvl="1" indent="0">
              <a:buNone/>
            </a:pPr>
            <a:endParaRPr lang="en-GB" sz="16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pic>
        <p:nvPicPr>
          <p:cNvPr id="7" name="Picture 6">
            <a:extLst>
              <a:ext uri="{FF2B5EF4-FFF2-40B4-BE49-F238E27FC236}">
                <a16:creationId xmlns:a16="http://schemas.microsoft.com/office/drawing/2014/main" id="{C7F67D55-CB7F-9250-EE31-F16AA4AF9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956" y="2111466"/>
            <a:ext cx="7338311" cy="1986951"/>
          </a:xfrm>
          <a:prstGeom prst="rect">
            <a:avLst/>
          </a:prstGeom>
        </p:spPr>
      </p:pic>
      <p:pic>
        <p:nvPicPr>
          <p:cNvPr id="47" name="Picture 46">
            <a:extLst>
              <a:ext uri="{FF2B5EF4-FFF2-40B4-BE49-F238E27FC236}">
                <a16:creationId xmlns:a16="http://schemas.microsoft.com/office/drawing/2014/main" id="{0FF8D973-614B-DA27-1C86-2B0E63B6C140}"/>
              </a:ext>
            </a:extLst>
          </p:cNvPr>
          <p:cNvPicPr>
            <a:picLocks noChangeAspect="1"/>
          </p:cNvPicPr>
          <p:nvPr/>
        </p:nvPicPr>
        <p:blipFill>
          <a:blip r:embed="rId4">
            <a:alphaModFix amt="15000"/>
            <a:extLst>
              <a:ext uri="{28A0092B-C50C-407E-A947-70E740481C1C}">
                <a14:useLocalDpi xmlns:a14="http://schemas.microsoft.com/office/drawing/2010/main" val="0"/>
              </a:ext>
            </a:extLst>
          </a:blip>
          <a:stretch>
            <a:fillRect/>
          </a:stretch>
        </p:blipFill>
        <p:spPr>
          <a:xfrm>
            <a:off x="4219956" y="4723813"/>
            <a:ext cx="5851144" cy="1414026"/>
          </a:xfrm>
          <a:prstGeom prst="rect">
            <a:avLst/>
          </a:prstGeom>
        </p:spPr>
      </p:pic>
      <p:sp>
        <p:nvSpPr>
          <p:cNvPr id="48" name="TextBox 47">
            <a:extLst>
              <a:ext uri="{FF2B5EF4-FFF2-40B4-BE49-F238E27FC236}">
                <a16:creationId xmlns:a16="http://schemas.microsoft.com/office/drawing/2014/main" id="{9928643F-6A3A-023A-0F3E-08242C6AF931}"/>
              </a:ext>
            </a:extLst>
          </p:cNvPr>
          <p:cNvSpPr txBox="1"/>
          <p:nvPr/>
        </p:nvSpPr>
        <p:spPr>
          <a:xfrm>
            <a:off x="6612761" y="4354481"/>
            <a:ext cx="2552700" cy="369332"/>
          </a:xfrm>
          <a:prstGeom prst="rect">
            <a:avLst/>
          </a:prstGeom>
          <a:noFill/>
        </p:spPr>
        <p:txBody>
          <a:bodyPr wrap="square" rtlCol="0">
            <a:spAutoFit/>
          </a:bodyPr>
          <a:lstStyle/>
          <a:p>
            <a:r>
              <a:rPr lang="en-US" dirty="0">
                <a:solidFill>
                  <a:schemeClr val="bg1">
                    <a:lumMod val="95000"/>
                  </a:schemeClr>
                </a:solidFill>
              </a:rPr>
              <a:t>Excluding Beta KS</a:t>
            </a:r>
          </a:p>
        </p:txBody>
      </p:sp>
    </p:spTree>
    <p:extLst>
      <p:ext uri="{BB962C8B-B14F-4D97-AF65-F5344CB8AC3E}">
        <p14:creationId xmlns:p14="http://schemas.microsoft.com/office/powerpoint/2010/main" val="834808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fontScale="90000"/>
          </a:bodyPr>
          <a:lstStyle/>
          <a:p>
            <a:r>
              <a:rPr lang="en-US" dirty="0"/>
              <a:t>Exploring Alternative Model Selection Criteria</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Consider existing criteria</a:t>
            </a:r>
          </a:p>
          <a:p>
            <a:pPr lvl="1"/>
            <a:r>
              <a:rPr lang="en-GB" sz="1600" dirty="0">
                <a:solidFill>
                  <a:schemeClr val="bg1"/>
                </a:solidFill>
              </a:rPr>
              <a:t>AIC, BIC, LL</a:t>
            </a:r>
          </a:p>
          <a:p>
            <a:r>
              <a:rPr lang="en-GB" sz="2000" dirty="0">
                <a:solidFill>
                  <a:schemeClr val="bg1"/>
                </a:solidFill>
              </a:rPr>
              <a:t>Propose a new criterion</a:t>
            </a:r>
          </a:p>
          <a:p>
            <a:pPr lvl="1"/>
            <a:r>
              <a:rPr lang="en-GB" sz="1600" dirty="0">
                <a:solidFill>
                  <a:schemeClr val="bg1"/>
                </a:solidFill>
              </a:rPr>
              <a:t>Split-Half Criterion (SHC)</a:t>
            </a:r>
          </a:p>
          <a:p>
            <a:pPr marL="457200" lvl="1" indent="0">
              <a:buNone/>
            </a:pPr>
            <a:endParaRPr lang="en-GB" sz="1600" dirty="0">
              <a:solidFill>
                <a:schemeClr val="bg1"/>
              </a:solidFill>
            </a:endParaRPr>
          </a:p>
          <a:p>
            <a:r>
              <a:rPr lang="en-GB" sz="2000" dirty="0">
                <a:solidFill>
                  <a:schemeClr val="bg1"/>
                </a:solidFill>
              </a:rPr>
              <a:t>Findings:</a:t>
            </a:r>
          </a:p>
          <a:p>
            <a:pPr marL="800100" lvl="1" indent="-342900">
              <a:buFont typeface="+mj-lt"/>
              <a:buAutoNum type="arabicPeriod"/>
            </a:pPr>
            <a:r>
              <a:rPr lang="en-GB" sz="1600" dirty="0">
                <a:solidFill>
                  <a:schemeClr val="bg1"/>
                </a:solidFill>
              </a:rPr>
              <a:t>For discrete metrics, </a:t>
            </a:r>
            <a:br>
              <a:rPr lang="en-GB" sz="1600" dirty="0">
                <a:solidFill>
                  <a:schemeClr val="bg1"/>
                </a:solidFill>
              </a:rPr>
            </a:br>
            <a:r>
              <a:rPr lang="en-GB" sz="1600" dirty="0">
                <a:solidFill>
                  <a:schemeClr val="bg1"/>
                </a:solidFill>
              </a:rPr>
              <a:t>all criteria perform well </a:t>
            </a:r>
            <a:br>
              <a:rPr lang="en-GB" sz="1600" dirty="0">
                <a:solidFill>
                  <a:schemeClr val="bg1"/>
                </a:solidFill>
              </a:rPr>
            </a:br>
            <a:r>
              <a:rPr lang="en-GB" sz="1600" dirty="0">
                <a:solidFill>
                  <a:schemeClr val="bg1"/>
                </a:solidFill>
              </a:rPr>
              <a:t>(except SHC for RR)</a:t>
            </a: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pic>
        <p:nvPicPr>
          <p:cNvPr id="7" name="Picture 6">
            <a:extLst>
              <a:ext uri="{FF2B5EF4-FFF2-40B4-BE49-F238E27FC236}">
                <a16:creationId xmlns:a16="http://schemas.microsoft.com/office/drawing/2014/main" id="{C7F67D55-CB7F-9250-EE31-F16AA4AF9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956" y="2111466"/>
            <a:ext cx="7338311" cy="1986951"/>
          </a:xfrm>
          <a:prstGeom prst="rect">
            <a:avLst/>
          </a:prstGeom>
        </p:spPr>
      </p:pic>
      <p:pic>
        <p:nvPicPr>
          <p:cNvPr id="47" name="Picture 46">
            <a:extLst>
              <a:ext uri="{FF2B5EF4-FFF2-40B4-BE49-F238E27FC236}">
                <a16:creationId xmlns:a16="http://schemas.microsoft.com/office/drawing/2014/main" id="{0FF8D973-614B-DA27-1C86-2B0E63B6C140}"/>
              </a:ext>
            </a:extLst>
          </p:cNvPr>
          <p:cNvPicPr>
            <a:picLocks noChangeAspect="1"/>
          </p:cNvPicPr>
          <p:nvPr/>
        </p:nvPicPr>
        <p:blipFill>
          <a:blip r:embed="rId4">
            <a:alphaModFix amt="15000"/>
            <a:extLst>
              <a:ext uri="{28A0092B-C50C-407E-A947-70E740481C1C}">
                <a14:useLocalDpi xmlns:a14="http://schemas.microsoft.com/office/drawing/2010/main" val="0"/>
              </a:ext>
            </a:extLst>
          </a:blip>
          <a:stretch>
            <a:fillRect/>
          </a:stretch>
        </p:blipFill>
        <p:spPr>
          <a:xfrm>
            <a:off x="4219956" y="4723813"/>
            <a:ext cx="5851144" cy="1414026"/>
          </a:xfrm>
          <a:prstGeom prst="rect">
            <a:avLst/>
          </a:prstGeom>
        </p:spPr>
      </p:pic>
      <p:sp>
        <p:nvSpPr>
          <p:cNvPr id="48" name="TextBox 47">
            <a:extLst>
              <a:ext uri="{FF2B5EF4-FFF2-40B4-BE49-F238E27FC236}">
                <a16:creationId xmlns:a16="http://schemas.microsoft.com/office/drawing/2014/main" id="{9928643F-6A3A-023A-0F3E-08242C6AF931}"/>
              </a:ext>
            </a:extLst>
          </p:cNvPr>
          <p:cNvSpPr txBox="1"/>
          <p:nvPr/>
        </p:nvSpPr>
        <p:spPr>
          <a:xfrm>
            <a:off x="6612761" y="4354481"/>
            <a:ext cx="2552700" cy="369332"/>
          </a:xfrm>
          <a:prstGeom prst="rect">
            <a:avLst/>
          </a:prstGeom>
          <a:noFill/>
        </p:spPr>
        <p:txBody>
          <a:bodyPr wrap="square" rtlCol="0">
            <a:spAutoFit/>
          </a:bodyPr>
          <a:lstStyle/>
          <a:p>
            <a:r>
              <a:rPr lang="en-US" dirty="0">
                <a:solidFill>
                  <a:schemeClr val="bg1">
                    <a:lumMod val="95000"/>
                  </a:schemeClr>
                </a:solidFill>
              </a:rPr>
              <a:t>Excluding Beta KS</a:t>
            </a:r>
          </a:p>
        </p:txBody>
      </p:sp>
      <mc:AlternateContent xmlns:mc="http://schemas.openxmlformats.org/markup-compatibility/2006" xmlns:p14="http://schemas.microsoft.com/office/powerpoint/2010/main">
        <mc:Choice Requires="p14">
          <p:contentPart p14:bwMode="auto" r:id="rId5">
            <p14:nvContentPartPr>
              <p14:cNvPr id="55" name="Ink 54">
                <a:extLst>
                  <a:ext uri="{FF2B5EF4-FFF2-40B4-BE49-F238E27FC236}">
                    <a16:creationId xmlns:a16="http://schemas.microsoft.com/office/drawing/2014/main" id="{BB60C87D-0B76-8038-58B2-F408C2604767}"/>
                  </a:ext>
                </a:extLst>
              </p14:cNvPr>
              <p14:cNvContentPartPr/>
              <p14:nvPr/>
            </p14:nvContentPartPr>
            <p14:xfrm>
              <a:off x="4803545" y="2885680"/>
              <a:ext cx="171720" cy="360"/>
            </p14:xfrm>
          </p:contentPart>
        </mc:Choice>
        <mc:Fallback xmlns="">
          <p:pic>
            <p:nvPicPr>
              <p:cNvPr id="55" name="Ink 54">
                <a:extLst>
                  <a:ext uri="{FF2B5EF4-FFF2-40B4-BE49-F238E27FC236}">
                    <a16:creationId xmlns:a16="http://schemas.microsoft.com/office/drawing/2014/main" id="{BB60C87D-0B76-8038-58B2-F408C2604767}"/>
                  </a:ext>
                </a:extLst>
              </p:cNvPr>
              <p:cNvPicPr/>
              <p:nvPr/>
            </p:nvPicPr>
            <p:blipFill>
              <a:blip r:embed="rId6"/>
              <a:stretch>
                <a:fillRect/>
              </a:stretch>
            </p:blipFill>
            <p:spPr>
              <a:xfrm>
                <a:off x="4731905" y="2742040"/>
                <a:ext cx="3153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3" name="Ink 72">
                <a:extLst>
                  <a:ext uri="{FF2B5EF4-FFF2-40B4-BE49-F238E27FC236}">
                    <a16:creationId xmlns:a16="http://schemas.microsoft.com/office/drawing/2014/main" id="{58FB9659-0536-5590-7ED3-1DCBE8D45B35}"/>
                  </a:ext>
                </a:extLst>
              </p14:cNvPr>
              <p14:cNvContentPartPr/>
              <p14:nvPr/>
            </p14:nvContentPartPr>
            <p14:xfrm>
              <a:off x="4593394" y="2616499"/>
              <a:ext cx="381240" cy="6120"/>
            </p14:xfrm>
          </p:contentPart>
        </mc:Choice>
        <mc:Fallback xmlns="">
          <p:pic>
            <p:nvPicPr>
              <p:cNvPr id="73" name="Ink 72">
                <a:extLst>
                  <a:ext uri="{FF2B5EF4-FFF2-40B4-BE49-F238E27FC236}">
                    <a16:creationId xmlns:a16="http://schemas.microsoft.com/office/drawing/2014/main" id="{58FB9659-0536-5590-7ED3-1DCBE8D45B35}"/>
                  </a:ext>
                </a:extLst>
              </p:cNvPr>
              <p:cNvPicPr/>
              <p:nvPr/>
            </p:nvPicPr>
            <p:blipFill>
              <a:blip r:embed="rId8"/>
              <a:stretch>
                <a:fillRect/>
              </a:stretch>
            </p:blipFill>
            <p:spPr>
              <a:xfrm>
                <a:off x="4521394" y="2472499"/>
                <a:ext cx="52488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9" name="Ink 78">
                <a:extLst>
                  <a:ext uri="{FF2B5EF4-FFF2-40B4-BE49-F238E27FC236}">
                    <a16:creationId xmlns:a16="http://schemas.microsoft.com/office/drawing/2014/main" id="{D107C007-2A08-9CD8-1F51-68EE42F28B22}"/>
                  </a:ext>
                </a:extLst>
              </p14:cNvPr>
              <p14:cNvContentPartPr/>
              <p14:nvPr/>
            </p14:nvContentPartPr>
            <p14:xfrm>
              <a:off x="7910441" y="2603539"/>
              <a:ext cx="531360" cy="9000"/>
            </p14:xfrm>
          </p:contentPart>
        </mc:Choice>
        <mc:Fallback xmlns="">
          <p:pic>
            <p:nvPicPr>
              <p:cNvPr id="79" name="Ink 78">
                <a:extLst>
                  <a:ext uri="{FF2B5EF4-FFF2-40B4-BE49-F238E27FC236}">
                    <a16:creationId xmlns:a16="http://schemas.microsoft.com/office/drawing/2014/main" id="{D107C007-2A08-9CD8-1F51-68EE42F28B22}"/>
                  </a:ext>
                </a:extLst>
              </p:cNvPr>
              <p:cNvPicPr/>
              <p:nvPr/>
            </p:nvPicPr>
            <p:blipFill>
              <a:blip r:embed="rId10"/>
              <a:stretch>
                <a:fillRect/>
              </a:stretch>
            </p:blipFill>
            <p:spPr>
              <a:xfrm>
                <a:off x="7838441" y="2459899"/>
                <a:ext cx="6750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2" name="Ink 81">
                <a:extLst>
                  <a:ext uri="{FF2B5EF4-FFF2-40B4-BE49-F238E27FC236}">
                    <a16:creationId xmlns:a16="http://schemas.microsoft.com/office/drawing/2014/main" id="{B1D697D0-90FD-41E8-E6D0-A8ED236DCBD1}"/>
                  </a:ext>
                </a:extLst>
              </p14:cNvPr>
              <p14:cNvContentPartPr/>
              <p14:nvPr/>
            </p14:nvContentPartPr>
            <p14:xfrm>
              <a:off x="7462601" y="2888299"/>
              <a:ext cx="262080" cy="3600"/>
            </p14:xfrm>
          </p:contentPart>
        </mc:Choice>
        <mc:Fallback xmlns="">
          <p:pic>
            <p:nvPicPr>
              <p:cNvPr id="82" name="Ink 81">
                <a:extLst>
                  <a:ext uri="{FF2B5EF4-FFF2-40B4-BE49-F238E27FC236}">
                    <a16:creationId xmlns:a16="http://schemas.microsoft.com/office/drawing/2014/main" id="{B1D697D0-90FD-41E8-E6D0-A8ED236DCBD1}"/>
                  </a:ext>
                </a:extLst>
              </p:cNvPr>
              <p:cNvPicPr/>
              <p:nvPr/>
            </p:nvPicPr>
            <p:blipFill>
              <a:blip r:embed="rId12"/>
              <a:stretch>
                <a:fillRect/>
              </a:stretch>
            </p:blipFill>
            <p:spPr>
              <a:xfrm>
                <a:off x="7390961" y="2744299"/>
                <a:ext cx="405720" cy="291240"/>
              </a:xfrm>
              <a:prstGeom prst="rect">
                <a:avLst/>
              </a:prstGeom>
            </p:spPr>
          </p:pic>
        </mc:Fallback>
      </mc:AlternateContent>
      <p:cxnSp>
        <p:nvCxnSpPr>
          <p:cNvPr id="85" name="Straight Arrow Connector 84">
            <a:extLst>
              <a:ext uri="{FF2B5EF4-FFF2-40B4-BE49-F238E27FC236}">
                <a16:creationId xmlns:a16="http://schemas.microsoft.com/office/drawing/2014/main" id="{4DC18E69-7B58-494B-0C19-8CB6A1C4DB72}"/>
              </a:ext>
            </a:extLst>
          </p:cNvPr>
          <p:cNvCxnSpPr>
            <a:cxnSpLocks/>
          </p:cNvCxnSpPr>
          <p:nvPr/>
        </p:nvCxnSpPr>
        <p:spPr>
          <a:xfrm>
            <a:off x="5420898" y="2495255"/>
            <a:ext cx="219075" cy="304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5951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fontScale="90000"/>
          </a:bodyPr>
          <a:lstStyle/>
          <a:p>
            <a:r>
              <a:rPr lang="en-US" dirty="0"/>
              <a:t>Exploring Alternative Model Selection Criteria</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Consider existing criteria</a:t>
            </a:r>
          </a:p>
          <a:p>
            <a:pPr lvl="1"/>
            <a:r>
              <a:rPr lang="en-GB" sz="1600" dirty="0">
                <a:solidFill>
                  <a:schemeClr val="bg1"/>
                </a:solidFill>
              </a:rPr>
              <a:t>AIC, BIC, LL</a:t>
            </a:r>
          </a:p>
          <a:p>
            <a:r>
              <a:rPr lang="en-GB" sz="2000" dirty="0">
                <a:solidFill>
                  <a:schemeClr val="bg1"/>
                </a:solidFill>
              </a:rPr>
              <a:t>Propose a new criterion</a:t>
            </a:r>
          </a:p>
          <a:p>
            <a:pPr lvl="1"/>
            <a:r>
              <a:rPr lang="en-GB" sz="1600" dirty="0">
                <a:solidFill>
                  <a:schemeClr val="bg1"/>
                </a:solidFill>
              </a:rPr>
              <a:t>Split-Half Criterion (SHC)</a:t>
            </a:r>
          </a:p>
          <a:p>
            <a:pPr marL="457200" lvl="1" indent="0">
              <a:buNone/>
            </a:pPr>
            <a:endParaRPr lang="en-GB" sz="1600" dirty="0">
              <a:solidFill>
                <a:schemeClr val="bg1"/>
              </a:solidFill>
            </a:endParaRPr>
          </a:p>
          <a:p>
            <a:r>
              <a:rPr lang="en-GB" sz="2000" dirty="0">
                <a:solidFill>
                  <a:schemeClr val="bg1"/>
                </a:solidFill>
              </a:rPr>
              <a:t>Findings:</a:t>
            </a:r>
          </a:p>
          <a:p>
            <a:pPr marL="800100" lvl="1" indent="-342900">
              <a:buFont typeface="+mj-lt"/>
              <a:buAutoNum type="arabicPeriod"/>
            </a:pPr>
            <a:r>
              <a:rPr lang="en-GB" sz="1600" dirty="0">
                <a:solidFill>
                  <a:schemeClr val="bg1"/>
                </a:solidFill>
              </a:rPr>
              <a:t>For discrete metrics, </a:t>
            </a:r>
            <a:br>
              <a:rPr lang="en-GB" sz="1600" dirty="0">
                <a:solidFill>
                  <a:schemeClr val="bg1"/>
                </a:solidFill>
              </a:rPr>
            </a:br>
            <a:r>
              <a:rPr lang="en-GB" sz="1600" dirty="0">
                <a:solidFill>
                  <a:schemeClr val="bg1"/>
                </a:solidFill>
              </a:rPr>
              <a:t>all criteria perform well </a:t>
            </a:r>
            <a:br>
              <a:rPr lang="en-GB" sz="1600" dirty="0">
                <a:solidFill>
                  <a:schemeClr val="bg1"/>
                </a:solidFill>
              </a:rPr>
            </a:br>
            <a:r>
              <a:rPr lang="en-GB" sz="1600" dirty="0">
                <a:solidFill>
                  <a:schemeClr val="bg1"/>
                </a:solidFill>
              </a:rPr>
              <a:t>(except SHC for RR)</a:t>
            </a:r>
          </a:p>
          <a:p>
            <a:pPr marL="800100" lvl="1" indent="-342900">
              <a:buFont typeface="+mj-lt"/>
              <a:buAutoNum type="arabicPeriod"/>
            </a:pPr>
            <a:r>
              <a:rPr lang="en-GB" sz="1600" dirty="0">
                <a:solidFill>
                  <a:schemeClr val="bg1"/>
                </a:solidFill>
              </a:rPr>
              <a:t>For continuous metrics,</a:t>
            </a:r>
            <a:br>
              <a:rPr lang="en-GB" sz="1600" dirty="0">
                <a:solidFill>
                  <a:schemeClr val="bg1"/>
                </a:solidFill>
              </a:rPr>
            </a:br>
            <a:r>
              <a:rPr lang="en-GB" sz="1600" dirty="0">
                <a:solidFill>
                  <a:schemeClr val="bg1"/>
                </a:solidFill>
              </a:rPr>
              <a:t> SHC performs the best</a:t>
            </a:r>
          </a:p>
          <a:p>
            <a:pPr lvl="1"/>
            <a:endParaRPr lang="en-GB" sz="12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pic>
        <p:nvPicPr>
          <p:cNvPr id="7" name="Picture 6">
            <a:extLst>
              <a:ext uri="{FF2B5EF4-FFF2-40B4-BE49-F238E27FC236}">
                <a16:creationId xmlns:a16="http://schemas.microsoft.com/office/drawing/2014/main" id="{C7F67D55-CB7F-9250-EE31-F16AA4AF9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956" y="2111466"/>
            <a:ext cx="7338311" cy="1986951"/>
          </a:xfrm>
          <a:prstGeom prst="rect">
            <a:avLst/>
          </a:prstGeom>
        </p:spPr>
      </p:pic>
      <p:pic>
        <p:nvPicPr>
          <p:cNvPr id="47" name="Picture 46">
            <a:extLst>
              <a:ext uri="{FF2B5EF4-FFF2-40B4-BE49-F238E27FC236}">
                <a16:creationId xmlns:a16="http://schemas.microsoft.com/office/drawing/2014/main" id="{0FF8D973-614B-DA27-1C86-2B0E63B6C140}"/>
              </a:ext>
            </a:extLst>
          </p:cNvPr>
          <p:cNvPicPr>
            <a:picLocks noChangeAspect="1"/>
          </p:cNvPicPr>
          <p:nvPr/>
        </p:nvPicPr>
        <p:blipFill>
          <a:blip r:embed="rId4">
            <a:alphaModFix amt="15000"/>
            <a:extLst>
              <a:ext uri="{28A0092B-C50C-407E-A947-70E740481C1C}">
                <a14:useLocalDpi xmlns:a14="http://schemas.microsoft.com/office/drawing/2010/main" val="0"/>
              </a:ext>
            </a:extLst>
          </a:blip>
          <a:stretch>
            <a:fillRect/>
          </a:stretch>
        </p:blipFill>
        <p:spPr>
          <a:xfrm>
            <a:off x="4219956" y="4723813"/>
            <a:ext cx="5851144" cy="1414026"/>
          </a:xfrm>
          <a:prstGeom prst="rect">
            <a:avLst/>
          </a:prstGeom>
        </p:spPr>
      </p:pic>
      <p:sp>
        <p:nvSpPr>
          <p:cNvPr id="48" name="TextBox 47">
            <a:extLst>
              <a:ext uri="{FF2B5EF4-FFF2-40B4-BE49-F238E27FC236}">
                <a16:creationId xmlns:a16="http://schemas.microsoft.com/office/drawing/2014/main" id="{9928643F-6A3A-023A-0F3E-08242C6AF931}"/>
              </a:ext>
            </a:extLst>
          </p:cNvPr>
          <p:cNvSpPr txBox="1"/>
          <p:nvPr/>
        </p:nvSpPr>
        <p:spPr>
          <a:xfrm>
            <a:off x="6612761" y="4354481"/>
            <a:ext cx="2552700" cy="369332"/>
          </a:xfrm>
          <a:prstGeom prst="rect">
            <a:avLst/>
          </a:prstGeom>
          <a:noFill/>
        </p:spPr>
        <p:txBody>
          <a:bodyPr wrap="square" rtlCol="0">
            <a:spAutoFit/>
          </a:bodyPr>
          <a:lstStyle/>
          <a:p>
            <a:r>
              <a:rPr lang="en-US" dirty="0">
                <a:solidFill>
                  <a:schemeClr val="bg1">
                    <a:lumMod val="95000"/>
                  </a:schemeClr>
                </a:solidFill>
              </a:rPr>
              <a:t>Excluding Beta KS</a:t>
            </a:r>
          </a:p>
        </p:txBody>
      </p: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B744DAF8-F85D-CBE2-B836-F5683357D155}"/>
                  </a:ext>
                </a:extLst>
              </p14:cNvPr>
              <p14:cNvContentPartPr/>
              <p14:nvPr/>
            </p14:nvContentPartPr>
            <p14:xfrm>
              <a:off x="4262276" y="3178714"/>
              <a:ext cx="721800" cy="12240"/>
            </p14:xfrm>
          </p:contentPart>
        </mc:Choice>
        <mc:Fallback xmlns="">
          <p:pic>
            <p:nvPicPr>
              <p:cNvPr id="3" name="Ink 2">
                <a:extLst>
                  <a:ext uri="{FF2B5EF4-FFF2-40B4-BE49-F238E27FC236}">
                    <a16:creationId xmlns:a16="http://schemas.microsoft.com/office/drawing/2014/main" id="{B744DAF8-F85D-CBE2-B836-F5683357D155}"/>
                  </a:ext>
                </a:extLst>
              </p:cNvPr>
              <p:cNvPicPr/>
              <p:nvPr/>
            </p:nvPicPr>
            <p:blipFill>
              <a:blip r:embed="rId6"/>
              <a:stretch>
                <a:fillRect/>
              </a:stretch>
            </p:blipFill>
            <p:spPr>
              <a:xfrm>
                <a:off x="4190636" y="3035074"/>
                <a:ext cx="86544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A61289FE-B150-8CB2-14BF-DAEBB666585B}"/>
                  </a:ext>
                </a:extLst>
              </p14:cNvPr>
              <p14:cNvContentPartPr/>
              <p14:nvPr/>
            </p14:nvContentPartPr>
            <p14:xfrm>
              <a:off x="4378916" y="3442594"/>
              <a:ext cx="602640" cy="12600"/>
            </p14:xfrm>
          </p:contentPart>
        </mc:Choice>
        <mc:Fallback xmlns="">
          <p:pic>
            <p:nvPicPr>
              <p:cNvPr id="4" name="Ink 3">
                <a:extLst>
                  <a:ext uri="{FF2B5EF4-FFF2-40B4-BE49-F238E27FC236}">
                    <a16:creationId xmlns:a16="http://schemas.microsoft.com/office/drawing/2014/main" id="{A61289FE-B150-8CB2-14BF-DAEBB666585B}"/>
                  </a:ext>
                </a:extLst>
              </p:cNvPr>
              <p:cNvPicPr/>
              <p:nvPr/>
            </p:nvPicPr>
            <p:blipFill>
              <a:blip r:embed="rId8"/>
              <a:stretch>
                <a:fillRect/>
              </a:stretch>
            </p:blipFill>
            <p:spPr>
              <a:xfrm>
                <a:off x="4307276" y="3298954"/>
                <a:ext cx="74628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09C45D2F-58A2-EF13-84D9-6271A38C0765}"/>
                  </a:ext>
                </a:extLst>
              </p14:cNvPr>
              <p14:cNvContentPartPr/>
              <p14:nvPr/>
            </p14:nvContentPartPr>
            <p14:xfrm>
              <a:off x="4633796" y="3450874"/>
              <a:ext cx="5760" cy="6840"/>
            </p14:xfrm>
          </p:contentPart>
        </mc:Choice>
        <mc:Fallback xmlns="">
          <p:pic>
            <p:nvPicPr>
              <p:cNvPr id="8" name="Ink 7">
                <a:extLst>
                  <a:ext uri="{FF2B5EF4-FFF2-40B4-BE49-F238E27FC236}">
                    <a16:creationId xmlns:a16="http://schemas.microsoft.com/office/drawing/2014/main" id="{09C45D2F-58A2-EF13-84D9-6271A38C0765}"/>
                  </a:ext>
                </a:extLst>
              </p:cNvPr>
              <p:cNvPicPr/>
              <p:nvPr/>
            </p:nvPicPr>
            <p:blipFill>
              <a:blip r:embed="rId10"/>
              <a:stretch>
                <a:fillRect/>
              </a:stretch>
            </p:blipFill>
            <p:spPr>
              <a:xfrm>
                <a:off x="4561796" y="3306874"/>
                <a:ext cx="14940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A58A0FA6-B94D-9505-DDF2-2DE6314B63EF}"/>
                  </a:ext>
                </a:extLst>
              </p14:cNvPr>
              <p14:cNvContentPartPr/>
              <p14:nvPr/>
            </p14:nvContentPartPr>
            <p14:xfrm>
              <a:off x="4662236" y="3452674"/>
              <a:ext cx="316800" cy="5040"/>
            </p14:xfrm>
          </p:contentPart>
        </mc:Choice>
        <mc:Fallback xmlns="">
          <p:pic>
            <p:nvPicPr>
              <p:cNvPr id="12" name="Ink 11">
                <a:extLst>
                  <a:ext uri="{FF2B5EF4-FFF2-40B4-BE49-F238E27FC236}">
                    <a16:creationId xmlns:a16="http://schemas.microsoft.com/office/drawing/2014/main" id="{A58A0FA6-B94D-9505-DDF2-2DE6314B63EF}"/>
                  </a:ext>
                </a:extLst>
              </p:cNvPr>
              <p:cNvPicPr/>
              <p:nvPr/>
            </p:nvPicPr>
            <p:blipFill>
              <a:blip r:embed="rId12"/>
              <a:stretch>
                <a:fillRect/>
              </a:stretch>
            </p:blipFill>
            <p:spPr>
              <a:xfrm>
                <a:off x="4590596" y="3308674"/>
                <a:ext cx="46044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EBC24F9A-6D38-F434-C5CD-50883260CBDB}"/>
                  </a:ext>
                </a:extLst>
              </p14:cNvPr>
              <p14:cNvContentPartPr/>
              <p14:nvPr/>
            </p14:nvContentPartPr>
            <p14:xfrm>
              <a:off x="4807676" y="2342884"/>
              <a:ext cx="171360" cy="3600"/>
            </p14:xfrm>
          </p:contentPart>
        </mc:Choice>
        <mc:Fallback xmlns="">
          <p:pic>
            <p:nvPicPr>
              <p:cNvPr id="15" name="Ink 14">
                <a:extLst>
                  <a:ext uri="{FF2B5EF4-FFF2-40B4-BE49-F238E27FC236}">
                    <a16:creationId xmlns:a16="http://schemas.microsoft.com/office/drawing/2014/main" id="{EBC24F9A-6D38-F434-C5CD-50883260CBDB}"/>
                  </a:ext>
                </a:extLst>
              </p:cNvPr>
              <p:cNvPicPr/>
              <p:nvPr/>
            </p:nvPicPr>
            <p:blipFill>
              <a:blip r:embed="rId14"/>
              <a:stretch>
                <a:fillRect/>
              </a:stretch>
            </p:blipFill>
            <p:spPr>
              <a:xfrm>
                <a:off x="4735676" y="2199244"/>
                <a:ext cx="31500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8F7DA49C-862D-F986-2864-071CE5FDB9E8}"/>
                  </a:ext>
                </a:extLst>
              </p14:cNvPr>
              <p14:cNvContentPartPr/>
              <p14:nvPr/>
            </p14:nvContentPartPr>
            <p14:xfrm>
              <a:off x="6781841" y="3171701"/>
              <a:ext cx="116640" cy="5040"/>
            </p14:xfrm>
          </p:contentPart>
        </mc:Choice>
        <mc:Fallback xmlns="">
          <p:pic>
            <p:nvPicPr>
              <p:cNvPr id="19" name="Ink 18">
                <a:extLst>
                  <a:ext uri="{FF2B5EF4-FFF2-40B4-BE49-F238E27FC236}">
                    <a16:creationId xmlns:a16="http://schemas.microsoft.com/office/drawing/2014/main" id="{8F7DA49C-862D-F986-2864-071CE5FDB9E8}"/>
                  </a:ext>
                </a:extLst>
              </p:cNvPr>
              <p:cNvPicPr/>
              <p:nvPr/>
            </p:nvPicPr>
            <p:blipFill>
              <a:blip r:embed="rId16"/>
              <a:stretch>
                <a:fillRect/>
              </a:stretch>
            </p:blipFill>
            <p:spPr>
              <a:xfrm>
                <a:off x="6709841" y="3027701"/>
                <a:ext cx="26028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FA1E292F-7034-E1E1-6E88-B330D2A6D23A}"/>
                  </a:ext>
                </a:extLst>
              </p14:cNvPr>
              <p14:cNvContentPartPr/>
              <p14:nvPr/>
            </p14:nvContentPartPr>
            <p14:xfrm>
              <a:off x="6850601" y="3447461"/>
              <a:ext cx="100080" cy="7920"/>
            </p14:xfrm>
          </p:contentPart>
        </mc:Choice>
        <mc:Fallback xmlns="">
          <p:pic>
            <p:nvPicPr>
              <p:cNvPr id="20" name="Ink 19">
                <a:extLst>
                  <a:ext uri="{FF2B5EF4-FFF2-40B4-BE49-F238E27FC236}">
                    <a16:creationId xmlns:a16="http://schemas.microsoft.com/office/drawing/2014/main" id="{FA1E292F-7034-E1E1-6E88-B330D2A6D23A}"/>
                  </a:ext>
                </a:extLst>
              </p:cNvPr>
              <p:cNvPicPr/>
              <p:nvPr/>
            </p:nvPicPr>
            <p:blipFill>
              <a:blip r:embed="rId18"/>
              <a:stretch>
                <a:fillRect/>
              </a:stretch>
            </p:blipFill>
            <p:spPr>
              <a:xfrm>
                <a:off x="6778961" y="3303461"/>
                <a:ext cx="24372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6E36D113-FCF9-4843-4B99-10181DCE8FF7}"/>
                  </a:ext>
                </a:extLst>
              </p14:cNvPr>
              <p14:cNvContentPartPr/>
              <p14:nvPr/>
            </p14:nvContentPartPr>
            <p14:xfrm>
              <a:off x="7100801" y="2330921"/>
              <a:ext cx="7560" cy="360"/>
            </p14:xfrm>
          </p:contentPart>
        </mc:Choice>
        <mc:Fallback xmlns="">
          <p:pic>
            <p:nvPicPr>
              <p:cNvPr id="21" name="Ink 20">
                <a:extLst>
                  <a:ext uri="{FF2B5EF4-FFF2-40B4-BE49-F238E27FC236}">
                    <a16:creationId xmlns:a16="http://schemas.microsoft.com/office/drawing/2014/main" id="{6E36D113-FCF9-4843-4B99-10181DCE8FF7}"/>
                  </a:ext>
                </a:extLst>
              </p:cNvPr>
              <p:cNvPicPr/>
              <p:nvPr/>
            </p:nvPicPr>
            <p:blipFill>
              <a:blip r:embed="rId20"/>
              <a:stretch>
                <a:fillRect/>
              </a:stretch>
            </p:blipFill>
            <p:spPr>
              <a:xfrm>
                <a:off x="7028801" y="2187281"/>
                <a:ext cx="151200" cy="288000"/>
              </a:xfrm>
              <a:prstGeom prst="rect">
                <a:avLst/>
              </a:prstGeom>
            </p:spPr>
          </p:pic>
        </mc:Fallback>
      </mc:AlternateContent>
    </p:spTree>
    <p:extLst>
      <p:ext uri="{BB962C8B-B14F-4D97-AF65-F5344CB8AC3E}">
        <p14:creationId xmlns:p14="http://schemas.microsoft.com/office/powerpoint/2010/main" val="627097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fontScale="90000"/>
          </a:bodyPr>
          <a:lstStyle/>
          <a:p>
            <a:r>
              <a:rPr lang="en-US" dirty="0"/>
              <a:t>Exploring Alternative Model Selection Criteria</a:t>
            </a:r>
          </a:p>
        </p:txBody>
      </p:sp>
      <p:sp>
        <p:nvSpPr>
          <p:cNvPr id="11" name="Content Placeholder 2">
            <a:extLst>
              <a:ext uri="{FF2B5EF4-FFF2-40B4-BE49-F238E27FC236}">
                <a16:creationId xmlns:a16="http://schemas.microsoft.com/office/drawing/2014/main" id="{285078B5-3BA7-F698-C77B-EBDA212F699F}"/>
              </a:ext>
            </a:extLst>
          </p:cNvPr>
          <p:cNvSpPr txBox="1">
            <a:spLocks/>
          </p:cNvSpPr>
          <p:nvPr/>
        </p:nvSpPr>
        <p:spPr>
          <a:xfrm>
            <a:off x="1" y="876065"/>
            <a:ext cx="377369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r>
              <a:rPr lang="en-GB" sz="2000" dirty="0">
                <a:solidFill>
                  <a:schemeClr val="bg1"/>
                </a:solidFill>
              </a:rPr>
              <a:t>Consider existing criteria</a:t>
            </a:r>
          </a:p>
          <a:p>
            <a:pPr lvl="1"/>
            <a:r>
              <a:rPr lang="en-GB" sz="1600" dirty="0">
                <a:solidFill>
                  <a:schemeClr val="bg1"/>
                </a:solidFill>
              </a:rPr>
              <a:t>AIC, BIC, LL</a:t>
            </a:r>
          </a:p>
          <a:p>
            <a:r>
              <a:rPr lang="en-GB" sz="2000" dirty="0">
                <a:solidFill>
                  <a:schemeClr val="bg1"/>
                </a:solidFill>
              </a:rPr>
              <a:t>Propose a new criterion</a:t>
            </a:r>
          </a:p>
          <a:p>
            <a:pPr lvl="1"/>
            <a:r>
              <a:rPr lang="en-GB" sz="1600" dirty="0">
                <a:solidFill>
                  <a:schemeClr val="bg1"/>
                </a:solidFill>
              </a:rPr>
              <a:t>Split-Half Criterion (SHC)</a:t>
            </a:r>
          </a:p>
          <a:p>
            <a:pPr marL="457200" lvl="1" indent="0">
              <a:buNone/>
            </a:pPr>
            <a:endParaRPr lang="en-GB" sz="1600" dirty="0">
              <a:solidFill>
                <a:schemeClr val="bg1"/>
              </a:solidFill>
            </a:endParaRPr>
          </a:p>
          <a:p>
            <a:r>
              <a:rPr lang="en-GB" sz="2000" dirty="0">
                <a:solidFill>
                  <a:schemeClr val="bg1"/>
                </a:solidFill>
              </a:rPr>
              <a:t>Findings:</a:t>
            </a:r>
          </a:p>
          <a:p>
            <a:pPr marL="800100" lvl="1" indent="-342900">
              <a:buFont typeface="+mj-lt"/>
              <a:buAutoNum type="arabicPeriod"/>
            </a:pPr>
            <a:r>
              <a:rPr lang="en-GB" sz="1600" dirty="0">
                <a:solidFill>
                  <a:schemeClr val="bg1"/>
                </a:solidFill>
              </a:rPr>
              <a:t>For discrete metrics, </a:t>
            </a:r>
            <a:br>
              <a:rPr lang="en-GB" sz="1600" dirty="0">
                <a:solidFill>
                  <a:schemeClr val="bg1"/>
                </a:solidFill>
              </a:rPr>
            </a:br>
            <a:r>
              <a:rPr lang="en-GB" sz="1600" dirty="0">
                <a:solidFill>
                  <a:schemeClr val="bg1"/>
                </a:solidFill>
              </a:rPr>
              <a:t>all criteria perform well </a:t>
            </a:r>
            <a:br>
              <a:rPr lang="en-GB" sz="1600" dirty="0">
                <a:solidFill>
                  <a:schemeClr val="bg1"/>
                </a:solidFill>
              </a:rPr>
            </a:br>
            <a:r>
              <a:rPr lang="en-GB" sz="1600" dirty="0">
                <a:solidFill>
                  <a:schemeClr val="bg1"/>
                </a:solidFill>
              </a:rPr>
              <a:t>(except SHC for RR)</a:t>
            </a:r>
          </a:p>
          <a:p>
            <a:pPr marL="800100" lvl="1" indent="-342900">
              <a:buFont typeface="+mj-lt"/>
              <a:buAutoNum type="arabicPeriod"/>
            </a:pPr>
            <a:r>
              <a:rPr lang="en-GB" sz="1600" dirty="0">
                <a:solidFill>
                  <a:schemeClr val="bg1"/>
                </a:solidFill>
              </a:rPr>
              <a:t>For continuous metrics,</a:t>
            </a:r>
            <a:br>
              <a:rPr lang="en-GB" sz="1600" dirty="0">
                <a:solidFill>
                  <a:schemeClr val="bg1"/>
                </a:solidFill>
              </a:rPr>
            </a:br>
            <a:r>
              <a:rPr lang="en-GB" sz="1600" dirty="0">
                <a:solidFill>
                  <a:schemeClr val="bg1"/>
                </a:solidFill>
              </a:rPr>
              <a:t> SHC performs the best</a:t>
            </a:r>
          </a:p>
          <a:p>
            <a:pPr marL="800100" lvl="1" indent="-342900">
              <a:buFont typeface="+mj-lt"/>
              <a:buAutoNum type="arabicPeriod"/>
            </a:pPr>
            <a:r>
              <a:rPr lang="en-GB" sz="1600" dirty="0">
                <a:solidFill>
                  <a:schemeClr val="bg1"/>
                </a:solidFill>
              </a:rPr>
              <a:t>However, if we remove </a:t>
            </a:r>
            <a:br>
              <a:rPr lang="en-GB" sz="1600" dirty="0">
                <a:solidFill>
                  <a:schemeClr val="bg1"/>
                </a:solidFill>
              </a:rPr>
            </a:br>
            <a:r>
              <a:rPr lang="en-GB" sz="1600" dirty="0">
                <a:solidFill>
                  <a:schemeClr val="bg1"/>
                </a:solidFill>
              </a:rPr>
              <a:t>Beta KS, all criteria perform very similarly, except LL</a:t>
            </a:r>
          </a:p>
          <a:p>
            <a:pPr lvl="1"/>
            <a:endParaRPr lang="en-GB" sz="1200" dirty="0">
              <a:solidFill>
                <a:schemeClr val="bg1"/>
              </a:solidFill>
            </a:endParaRPr>
          </a:p>
          <a:p>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a:p>
            <a:pPr marL="0" indent="0">
              <a:buFont typeface="Arial" panose="020B0604020202020204" pitchFamily="34" charset="0"/>
              <a:buNone/>
            </a:pPr>
            <a:endParaRPr lang="en-GB" sz="2000" dirty="0">
              <a:solidFill>
                <a:schemeClr val="bg1"/>
              </a:solidFill>
            </a:endParaRPr>
          </a:p>
        </p:txBody>
      </p:sp>
      <p:pic>
        <p:nvPicPr>
          <p:cNvPr id="47" name="Picture 46">
            <a:extLst>
              <a:ext uri="{FF2B5EF4-FFF2-40B4-BE49-F238E27FC236}">
                <a16:creationId xmlns:a16="http://schemas.microsoft.com/office/drawing/2014/main" id="{0FF8D973-614B-DA27-1C86-2B0E63B6C140}"/>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4219956" y="4723813"/>
            <a:ext cx="5851144" cy="1414026"/>
          </a:xfrm>
          <a:prstGeom prst="rect">
            <a:avLst/>
          </a:prstGeom>
        </p:spPr>
      </p:pic>
      <p:sp>
        <p:nvSpPr>
          <p:cNvPr id="48" name="TextBox 47">
            <a:extLst>
              <a:ext uri="{FF2B5EF4-FFF2-40B4-BE49-F238E27FC236}">
                <a16:creationId xmlns:a16="http://schemas.microsoft.com/office/drawing/2014/main" id="{9928643F-6A3A-023A-0F3E-08242C6AF931}"/>
              </a:ext>
            </a:extLst>
          </p:cNvPr>
          <p:cNvSpPr txBox="1"/>
          <p:nvPr/>
        </p:nvSpPr>
        <p:spPr>
          <a:xfrm>
            <a:off x="6612761" y="4354481"/>
            <a:ext cx="2552700" cy="369332"/>
          </a:xfrm>
          <a:prstGeom prst="rect">
            <a:avLst/>
          </a:prstGeom>
          <a:noFill/>
        </p:spPr>
        <p:txBody>
          <a:bodyPr wrap="square" rtlCol="0">
            <a:spAutoFit/>
          </a:bodyPr>
          <a:lstStyle/>
          <a:p>
            <a:r>
              <a:rPr lang="en-US" dirty="0"/>
              <a:t>Excluding Beta KS</a:t>
            </a:r>
          </a:p>
        </p:txBody>
      </p:sp>
      <p:pic>
        <p:nvPicPr>
          <p:cNvPr id="5" name="Picture 4">
            <a:extLst>
              <a:ext uri="{FF2B5EF4-FFF2-40B4-BE49-F238E27FC236}">
                <a16:creationId xmlns:a16="http://schemas.microsoft.com/office/drawing/2014/main" id="{83CB3703-6E9A-90C0-E38A-2751D05179C4}"/>
              </a:ext>
            </a:extLst>
          </p:cNvPr>
          <p:cNvPicPr>
            <a:picLocks noChangeAspect="1"/>
          </p:cNvPicPr>
          <p:nvPr/>
        </p:nvPicPr>
        <p:blipFill>
          <a:blip r:embed="rId4">
            <a:alphaModFix amt="35000"/>
            <a:extLst>
              <a:ext uri="{28A0092B-C50C-407E-A947-70E740481C1C}">
                <a14:useLocalDpi xmlns:a14="http://schemas.microsoft.com/office/drawing/2010/main" val="0"/>
              </a:ext>
            </a:extLst>
          </a:blip>
          <a:stretch>
            <a:fillRect/>
          </a:stretch>
        </p:blipFill>
        <p:spPr>
          <a:xfrm>
            <a:off x="4219956" y="2111466"/>
            <a:ext cx="7338311" cy="1986951"/>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E1B8E553-8195-0AC8-E72B-DA71CEB7845D}"/>
                  </a:ext>
                </a:extLst>
              </p14:cNvPr>
              <p14:cNvContentPartPr/>
              <p14:nvPr/>
            </p14:nvContentPartPr>
            <p14:xfrm>
              <a:off x="6648180" y="4540909"/>
              <a:ext cx="1926720" cy="20160"/>
            </p14:xfrm>
          </p:contentPart>
        </mc:Choice>
        <mc:Fallback xmlns="">
          <p:pic>
            <p:nvPicPr>
              <p:cNvPr id="9" name="Ink 8">
                <a:extLst>
                  <a:ext uri="{FF2B5EF4-FFF2-40B4-BE49-F238E27FC236}">
                    <a16:creationId xmlns:a16="http://schemas.microsoft.com/office/drawing/2014/main" id="{E1B8E553-8195-0AC8-E72B-DA71CEB7845D}"/>
                  </a:ext>
                </a:extLst>
              </p:cNvPr>
              <p:cNvPicPr/>
              <p:nvPr/>
            </p:nvPicPr>
            <p:blipFill>
              <a:blip r:embed="rId6"/>
              <a:stretch>
                <a:fillRect/>
              </a:stretch>
            </p:blipFill>
            <p:spPr>
              <a:xfrm>
                <a:off x="6576540" y="4396909"/>
                <a:ext cx="207036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8A469325-FF3A-0204-AEA8-616B729A27BF}"/>
                  </a:ext>
                </a:extLst>
              </p14:cNvPr>
              <p14:cNvContentPartPr/>
              <p14:nvPr/>
            </p14:nvContentPartPr>
            <p14:xfrm>
              <a:off x="8624580" y="4540909"/>
              <a:ext cx="360" cy="360"/>
            </p14:xfrm>
          </p:contentPart>
        </mc:Choice>
        <mc:Fallback xmlns="">
          <p:pic>
            <p:nvPicPr>
              <p:cNvPr id="16" name="Ink 15">
                <a:extLst>
                  <a:ext uri="{FF2B5EF4-FFF2-40B4-BE49-F238E27FC236}">
                    <a16:creationId xmlns:a16="http://schemas.microsoft.com/office/drawing/2014/main" id="{8A469325-FF3A-0204-AEA8-616B729A27BF}"/>
                  </a:ext>
                </a:extLst>
              </p:cNvPr>
              <p:cNvPicPr/>
              <p:nvPr/>
            </p:nvPicPr>
            <p:blipFill>
              <a:blip r:embed="rId8"/>
              <a:stretch>
                <a:fillRect/>
              </a:stretch>
            </p:blipFill>
            <p:spPr>
              <a:xfrm>
                <a:off x="8552940" y="4396909"/>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B9739650-88D3-AA76-4802-D03B8E8F3945}"/>
                  </a:ext>
                </a:extLst>
              </p14:cNvPr>
              <p14:cNvContentPartPr/>
              <p14:nvPr/>
            </p14:nvContentPartPr>
            <p14:xfrm>
              <a:off x="7424618" y="4940944"/>
              <a:ext cx="164520" cy="360"/>
            </p14:xfrm>
          </p:contentPart>
        </mc:Choice>
        <mc:Fallback xmlns="">
          <p:pic>
            <p:nvPicPr>
              <p:cNvPr id="22" name="Ink 21">
                <a:extLst>
                  <a:ext uri="{FF2B5EF4-FFF2-40B4-BE49-F238E27FC236}">
                    <a16:creationId xmlns:a16="http://schemas.microsoft.com/office/drawing/2014/main" id="{B9739650-88D3-AA76-4802-D03B8E8F3945}"/>
                  </a:ext>
                </a:extLst>
              </p:cNvPr>
              <p:cNvPicPr/>
              <p:nvPr/>
            </p:nvPicPr>
            <p:blipFill>
              <a:blip r:embed="rId10"/>
              <a:stretch>
                <a:fillRect/>
              </a:stretch>
            </p:blipFill>
            <p:spPr>
              <a:xfrm>
                <a:off x="7352618" y="4796944"/>
                <a:ext cx="3081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EF8907D3-0464-D028-86EC-1C50312D933C}"/>
                  </a:ext>
                </a:extLst>
              </p14:cNvPr>
              <p14:cNvContentPartPr/>
              <p14:nvPr/>
            </p14:nvContentPartPr>
            <p14:xfrm>
              <a:off x="6914858" y="5217064"/>
              <a:ext cx="124200" cy="5040"/>
            </p14:xfrm>
          </p:contentPart>
        </mc:Choice>
        <mc:Fallback xmlns="">
          <p:pic>
            <p:nvPicPr>
              <p:cNvPr id="23" name="Ink 22">
                <a:extLst>
                  <a:ext uri="{FF2B5EF4-FFF2-40B4-BE49-F238E27FC236}">
                    <a16:creationId xmlns:a16="http://schemas.microsoft.com/office/drawing/2014/main" id="{EF8907D3-0464-D028-86EC-1C50312D933C}"/>
                  </a:ext>
                </a:extLst>
              </p:cNvPr>
              <p:cNvPicPr/>
              <p:nvPr/>
            </p:nvPicPr>
            <p:blipFill>
              <a:blip r:embed="rId12"/>
              <a:stretch>
                <a:fillRect/>
              </a:stretch>
            </p:blipFill>
            <p:spPr>
              <a:xfrm>
                <a:off x="6843218" y="5073424"/>
                <a:ext cx="26784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a:extLst>
                  <a:ext uri="{FF2B5EF4-FFF2-40B4-BE49-F238E27FC236}">
                    <a16:creationId xmlns:a16="http://schemas.microsoft.com/office/drawing/2014/main" id="{F685F674-E5FB-B60C-D035-C9AA0CAF5C9F}"/>
                  </a:ext>
                </a:extLst>
              </p14:cNvPr>
              <p14:cNvContentPartPr/>
              <p14:nvPr/>
            </p14:nvContentPartPr>
            <p14:xfrm>
              <a:off x="6662498" y="5497504"/>
              <a:ext cx="295560" cy="12600"/>
            </p14:xfrm>
          </p:contentPart>
        </mc:Choice>
        <mc:Fallback xmlns="">
          <p:pic>
            <p:nvPicPr>
              <p:cNvPr id="24" name="Ink 23">
                <a:extLst>
                  <a:ext uri="{FF2B5EF4-FFF2-40B4-BE49-F238E27FC236}">
                    <a16:creationId xmlns:a16="http://schemas.microsoft.com/office/drawing/2014/main" id="{F685F674-E5FB-B60C-D035-C9AA0CAF5C9F}"/>
                  </a:ext>
                </a:extLst>
              </p:cNvPr>
              <p:cNvPicPr/>
              <p:nvPr/>
            </p:nvPicPr>
            <p:blipFill>
              <a:blip r:embed="rId14"/>
              <a:stretch>
                <a:fillRect/>
              </a:stretch>
            </p:blipFill>
            <p:spPr>
              <a:xfrm>
                <a:off x="6590858" y="5353864"/>
                <a:ext cx="439200" cy="300240"/>
              </a:xfrm>
              <a:prstGeom prst="rect">
                <a:avLst/>
              </a:prstGeom>
            </p:spPr>
          </p:pic>
        </mc:Fallback>
      </mc:AlternateContent>
    </p:spTree>
    <p:extLst>
      <p:ext uri="{BB962C8B-B14F-4D97-AF65-F5344CB8AC3E}">
        <p14:creationId xmlns:p14="http://schemas.microsoft.com/office/powerpoint/2010/main" val="2621766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a:bodyPr>
          <a:lstStyle/>
          <a:p>
            <a:r>
              <a:rPr lang="en-US" dirty="0"/>
              <a:t>Extrapolating to 50 Topics</a:t>
            </a:r>
          </a:p>
        </p:txBody>
      </p:sp>
      <p:sp>
        <p:nvSpPr>
          <p:cNvPr id="67" name="Content Placeholder 2">
            <a:extLst>
              <a:ext uri="{FF2B5EF4-FFF2-40B4-BE49-F238E27FC236}">
                <a16:creationId xmlns:a16="http://schemas.microsoft.com/office/drawing/2014/main" id="{035C06B5-3B01-E19E-62E8-EE6363DA8115}"/>
              </a:ext>
            </a:extLst>
          </p:cNvPr>
          <p:cNvSpPr txBox="1">
            <a:spLocks/>
          </p:cNvSpPr>
          <p:nvPr/>
        </p:nvSpPr>
        <p:spPr>
          <a:xfrm>
            <a:off x="-1" y="876065"/>
            <a:ext cx="433482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r>
              <a:rPr lang="en-GB" sz="2400" dirty="0">
                <a:solidFill>
                  <a:schemeClr val="bg1"/>
                </a:solidFill>
              </a:rPr>
              <a:t>Do we underestimate </a:t>
            </a:r>
            <a:br>
              <a:rPr lang="en-GB" sz="2400" dirty="0">
                <a:solidFill>
                  <a:schemeClr val="bg1"/>
                </a:solidFill>
              </a:rPr>
            </a:br>
            <a:r>
              <a:rPr lang="en-GB" sz="2400" dirty="0">
                <a:solidFill>
                  <a:schemeClr val="bg1"/>
                </a:solidFill>
              </a:rPr>
              <a:t>(or overestimate) </a:t>
            </a:r>
            <a:br>
              <a:rPr lang="en-GB" sz="2400" dirty="0">
                <a:solidFill>
                  <a:schemeClr val="bg1"/>
                </a:solidFill>
              </a:rPr>
            </a:br>
            <a:r>
              <a:rPr lang="en-GB" sz="2400" dirty="0">
                <a:solidFill>
                  <a:schemeClr val="bg1"/>
                </a:solidFill>
              </a:rPr>
              <a:t>goodness-of-fit?</a:t>
            </a:r>
          </a:p>
          <a:p>
            <a:pPr lvl="1"/>
            <a:r>
              <a:rPr lang="en-GB" sz="2000" dirty="0">
                <a:solidFill>
                  <a:schemeClr val="bg1"/>
                </a:solidFill>
              </a:rPr>
              <a:t>By how much?</a:t>
            </a:r>
          </a:p>
        </p:txBody>
      </p:sp>
    </p:spTree>
    <p:extLst>
      <p:ext uri="{BB962C8B-B14F-4D97-AF65-F5344CB8AC3E}">
        <p14:creationId xmlns:p14="http://schemas.microsoft.com/office/powerpoint/2010/main" val="148992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a:bodyPr>
          <a:lstStyle/>
          <a:p>
            <a:r>
              <a:rPr lang="en-US" dirty="0"/>
              <a:t>Extrapolating to 50 Topics</a:t>
            </a:r>
          </a:p>
        </p:txBody>
      </p:sp>
      <p:sp>
        <p:nvSpPr>
          <p:cNvPr id="67" name="Content Placeholder 2">
            <a:extLst>
              <a:ext uri="{FF2B5EF4-FFF2-40B4-BE49-F238E27FC236}">
                <a16:creationId xmlns:a16="http://schemas.microsoft.com/office/drawing/2014/main" id="{035C06B5-3B01-E19E-62E8-EE6363DA8115}"/>
              </a:ext>
            </a:extLst>
          </p:cNvPr>
          <p:cNvSpPr txBox="1">
            <a:spLocks/>
          </p:cNvSpPr>
          <p:nvPr/>
        </p:nvSpPr>
        <p:spPr>
          <a:xfrm>
            <a:off x="-1" y="876065"/>
            <a:ext cx="433482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r>
              <a:rPr lang="en-GB" sz="2400" dirty="0">
                <a:solidFill>
                  <a:schemeClr val="bg1"/>
                </a:solidFill>
              </a:rPr>
              <a:t>Do we underestimate </a:t>
            </a:r>
            <a:br>
              <a:rPr lang="en-GB" sz="2400" dirty="0">
                <a:solidFill>
                  <a:schemeClr val="bg1"/>
                </a:solidFill>
              </a:rPr>
            </a:br>
            <a:r>
              <a:rPr lang="en-GB" sz="2400" dirty="0">
                <a:solidFill>
                  <a:schemeClr val="bg1"/>
                </a:solidFill>
              </a:rPr>
              <a:t>(or overestimate) </a:t>
            </a:r>
            <a:br>
              <a:rPr lang="en-GB" sz="2400" dirty="0">
                <a:solidFill>
                  <a:schemeClr val="bg1"/>
                </a:solidFill>
              </a:rPr>
            </a:br>
            <a:r>
              <a:rPr lang="en-GB" sz="2400" dirty="0">
                <a:solidFill>
                  <a:schemeClr val="bg1"/>
                </a:solidFill>
              </a:rPr>
              <a:t>goodness-of-fit?</a:t>
            </a:r>
          </a:p>
          <a:p>
            <a:pPr lvl="1"/>
            <a:r>
              <a:rPr lang="en-GB" sz="2000" dirty="0">
                <a:solidFill>
                  <a:schemeClr val="bg1"/>
                </a:solidFill>
              </a:rPr>
              <a:t>By how much?</a:t>
            </a:r>
          </a:p>
          <a:p>
            <a:r>
              <a:rPr lang="en-GB" sz="2400" dirty="0">
                <a:solidFill>
                  <a:schemeClr val="bg1"/>
                </a:solidFill>
              </a:rPr>
              <a:t>“What if we had 25 more topics?”</a:t>
            </a:r>
          </a:p>
          <a:p>
            <a:r>
              <a:rPr lang="en-GB" sz="2400" dirty="0">
                <a:solidFill>
                  <a:schemeClr val="bg1"/>
                </a:solidFill>
              </a:rPr>
              <a:t>Using a collection of system scores on 149 topics</a:t>
            </a:r>
          </a:p>
        </p:txBody>
      </p:sp>
    </p:spTree>
    <p:extLst>
      <p:ext uri="{BB962C8B-B14F-4D97-AF65-F5344CB8AC3E}">
        <p14:creationId xmlns:p14="http://schemas.microsoft.com/office/powerpoint/2010/main" val="12850356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a:bodyPr>
          <a:lstStyle/>
          <a:p>
            <a:r>
              <a:rPr lang="en-US" dirty="0"/>
              <a:t>Extrapolating to 50 Topics</a:t>
            </a:r>
          </a:p>
        </p:txBody>
      </p:sp>
      <p:sp>
        <p:nvSpPr>
          <p:cNvPr id="7" name="Rectangle: Rounded Corners 6">
            <a:extLst>
              <a:ext uri="{FF2B5EF4-FFF2-40B4-BE49-F238E27FC236}">
                <a16:creationId xmlns:a16="http://schemas.microsoft.com/office/drawing/2014/main" id="{BA246CB9-69CE-716F-EDAD-9B17C1F2C757}"/>
              </a:ext>
            </a:extLst>
          </p:cNvPr>
          <p:cNvSpPr/>
          <p:nvPr/>
        </p:nvSpPr>
        <p:spPr>
          <a:xfrm>
            <a:off x="4669403" y="2669819"/>
            <a:ext cx="540505" cy="4025683"/>
          </a:xfrm>
          <a:prstGeom prst="roundRect">
            <a:avLst/>
          </a:prstGeom>
          <a:solidFill>
            <a:schemeClr val="bg2">
              <a:lumMod val="90000"/>
            </a:schemeClr>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mc:AlternateContent xmlns:mc="http://schemas.openxmlformats.org/markup-compatibility/2006" xmlns:a14="http://schemas.microsoft.com/office/drawing/2010/main">
        <mc:Choice Requires="a14">
          <p:sp>
            <p:nvSpPr>
              <p:cNvPr id="8" name="Google Shape;60;p14">
                <a:extLst>
                  <a:ext uri="{FF2B5EF4-FFF2-40B4-BE49-F238E27FC236}">
                    <a16:creationId xmlns:a16="http://schemas.microsoft.com/office/drawing/2014/main" id="{F62784C7-2DA7-A260-5681-69347E209490}"/>
                  </a:ext>
                </a:extLst>
              </p:cNvPr>
              <p:cNvSpPr txBox="1"/>
              <p:nvPr/>
            </p:nvSpPr>
            <p:spPr>
              <a:xfrm>
                <a:off x="4640876" y="4438732"/>
                <a:ext cx="627490"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149</m:t>
                        </m:r>
                      </m:sub>
                    </m:sSub>
                  </m:oMath>
                </a14:m>
                <a:r>
                  <a:rPr lang="en" sz="1750" b="1" dirty="0">
                    <a:latin typeface="+mn-lt"/>
                  </a:rPr>
                  <a:t> </a:t>
                </a:r>
                <a:endParaRPr sz="1750" b="1" dirty="0">
                  <a:latin typeface="+mn-lt"/>
                </a:endParaRPr>
              </a:p>
            </p:txBody>
          </p:sp>
        </mc:Choice>
        <mc:Fallback xmlns="">
          <p:sp>
            <p:nvSpPr>
              <p:cNvPr id="8" name="Google Shape;60;p14">
                <a:extLst>
                  <a:ext uri="{FF2B5EF4-FFF2-40B4-BE49-F238E27FC236}">
                    <a16:creationId xmlns:a16="http://schemas.microsoft.com/office/drawing/2014/main" id="{F62784C7-2DA7-A260-5681-69347E209490}"/>
                  </a:ext>
                </a:extLst>
              </p:cNvPr>
              <p:cNvSpPr txBox="1">
                <a:spLocks noRot="1" noChangeAspect="1" noMove="1" noResize="1" noEditPoints="1" noAdjustHandles="1" noChangeArrowheads="1" noChangeShapeType="1" noTextEdit="1"/>
              </p:cNvSpPr>
              <p:nvPr/>
            </p:nvSpPr>
            <p:spPr>
              <a:xfrm>
                <a:off x="4640876" y="4438732"/>
                <a:ext cx="627490" cy="500113"/>
              </a:xfrm>
              <a:prstGeom prst="rect">
                <a:avLst/>
              </a:prstGeom>
              <a:blipFill>
                <a:blip r:embed="rId3"/>
                <a:stretch>
                  <a:fillRect/>
                </a:stretch>
              </a:blipFill>
              <a:ln>
                <a:noFill/>
              </a:ln>
            </p:spPr>
            <p:txBody>
              <a:bodyPr/>
              <a:lstStyle/>
              <a:p>
                <a:r>
                  <a:rPr lang="en-US">
                    <a:noFill/>
                  </a:rPr>
                  <a:t> </a:t>
                </a:r>
              </a:p>
            </p:txBody>
          </p:sp>
        </mc:Fallback>
      </mc:AlternateContent>
      <p:sp>
        <p:nvSpPr>
          <p:cNvPr id="10" name="Rectangle: Rounded Corners 9">
            <a:extLst>
              <a:ext uri="{FF2B5EF4-FFF2-40B4-BE49-F238E27FC236}">
                <a16:creationId xmlns:a16="http://schemas.microsoft.com/office/drawing/2014/main" id="{13511C18-13F1-433E-ED0B-82FAE50EA6B1}"/>
              </a:ext>
            </a:extLst>
          </p:cNvPr>
          <p:cNvSpPr/>
          <p:nvPr/>
        </p:nvSpPr>
        <p:spPr>
          <a:xfrm>
            <a:off x="6364451" y="2602408"/>
            <a:ext cx="540375" cy="1338700"/>
          </a:xfrm>
          <a:prstGeom prst="roundRect">
            <a:avLst/>
          </a:prstGeom>
          <a:solidFill>
            <a:srgbClr val="FF8585"/>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p:sp>
        <p:nvSpPr>
          <p:cNvPr id="12" name="Rectangle: Rounded Corners 11">
            <a:extLst>
              <a:ext uri="{FF2B5EF4-FFF2-40B4-BE49-F238E27FC236}">
                <a16:creationId xmlns:a16="http://schemas.microsoft.com/office/drawing/2014/main" id="{2445AD12-5CAB-73C0-BDFD-D9FBF5E88BB4}"/>
              </a:ext>
            </a:extLst>
          </p:cNvPr>
          <p:cNvSpPr/>
          <p:nvPr/>
        </p:nvSpPr>
        <p:spPr>
          <a:xfrm>
            <a:off x="6364451" y="3986813"/>
            <a:ext cx="540375" cy="2705325"/>
          </a:xfrm>
          <a:prstGeom prst="roundRect">
            <a:avLst/>
          </a:prstGeom>
          <a:solidFill>
            <a:schemeClr val="accent6">
              <a:lumMod val="40000"/>
              <a:lumOff val="60000"/>
            </a:schemeClr>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mc:AlternateContent xmlns:mc="http://schemas.openxmlformats.org/markup-compatibility/2006" xmlns:a14="http://schemas.microsoft.com/office/drawing/2010/main">
        <mc:Choice Requires="a14">
          <p:sp>
            <p:nvSpPr>
              <p:cNvPr id="13" name="Google Shape;60;p14">
                <a:extLst>
                  <a:ext uri="{FF2B5EF4-FFF2-40B4-BE49-F238E27FC236}">
                    <a16:creationId xmlns:a16="http://schemas.microsoft.com/office/drawing/2014/main" id="{91BC7AEF-1008-7E60-A74B-AA245C1CF31E}"/>
                  </a:ext>
                </a:extLst>
              </p:cNvPr>
              <p:cNvSpPr txBox="1"/>
              <p:nvPr/>
            </p:nvSpPr>
            <p:spPr>
              <a:xfrm>
                <a:off x="6372304" y="3022378"/>
                <a:ext cx="626679"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50</m:t>
                        </m:r>
                      </m:sub>
                    </m:sSub>
                  </m:oMath>
                </a14:m>
                <a:r>
                  <a:rPr lang="en" sz="1750" b="1" dirty="0">
                    <a:latin typeface="+mn-lt"/>
                  </a:rPr>
                  <a:t> </a:t>
                </a:r>
                <a:endParaRPr sz="1750" b="1" dirty="0">
                  <a:latin typeface="+mn-lt"/>
                </a:endParaRPr>
              </a:p>
            </p:txBody>
          </p:sp>
        </mc:Choice>
        <mc:Fallback xmlns="">
          <p:sp>
            <p:nvSpPr>
              <p:cNvPr id="13" name="Google Shape;60;p14">
                <a:extLst>
                  <a:ext uri="{FF2B5EF4-FFF2-40B4-BE49-F238E27FC236}">
                    <a16:creationId xmlns:a16="http://schemas.microsoft.com/office/drawing/2014/main" id="{91BC7AEF-1008-7E60-A74B-AA245C1CF31E}"/>
                  </a:ext>
                </a:extLst>
              </p:cNvPr>
              <p:cNvSpPr txBox="1">
                <a:spLocks noRot="1" noChangeAspect="1" noMove="1" noResize="1" noEditPoints="1" noAdjustHandles="1" noChangeArrowheads="1" noChangeShapeType="1" noTextEdit="1"/>
              </p:cNvSpPr>
              <p:nvPr/>
            </p:nvSpPr>
            <p:spPr>
              <a:xfrm>
                <a:off x="6372304" y="3022378"/>
                <a:ext cx="626679" cy="500113"/>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Google Shape;60;p14">
                <a:extLst>
                  <a:ext uri="{FF2B5EF4-FFF2-40B4-BE49-F238E27FC236}">
                    <a16:creationId xmlns:a16="http://schemas.microsoft.com/office/drawing/2014/main" id="{CD6E4266-F9DF-97B4-3056-EE389E543463}"/>
                  </a:ext>
                </a:extLst>
              </p:cNvPr>
              <p:cNvSpPr txBox="1"/>
              <p:nvPr/>
            </p:nvSpPr>
            <p:spPr>
              <a:xfrm>
                <a:off x="6374497" y="5100124"/>
                <a:ext cx="623826"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99</m:t>
                        </m:r>
                      </m:sub>
                    </m:sSub>
                  </m:oMath>
                </a14:m>
                <a:r>
                  <a:rPr lang="en" sz="1750" b="1" dirty="0">
                    <a:latin typeface="+mn-lt"/>
                  </a:rPr>
                  <a:t> </a:t>
                </a:r>
                <a:endParaRPr sz="1750" b="1" dirty="0">
                  <a:latin typeface="+mn-lt"/>
                </a:endParaRPr>
              </a:p>
            </p:txBody>
          </p:sp>
        </mc:Choice>
        <mc:Fallback xmlns="">
          <p:sp>
            <p:nvSpPr>
              <p:cNvPr id="15" name="Google Shape;60;p14">
                <a:extLst>
                  <a:ext uri="{FF2B5EF4-FFF2-40B4-BE49-F238E27FC236}">
                    <a16:creationId xmlns:a16="http://schemas.microsoft.com/office/drawing/2014/main" id="{CD6E4266-F9DF-97B4-3056-EE389E543463}"/>
                  </a:ext>
                </a:extLst>
              </p:cNvPr>
              <p:cNvSpPr txBox="1">
                <a:spLocks noRot="1" noChangeAspect="1" noMove="1" noResize="1" noEditPoints="1" noAdjustHandles="1" noChangeArrowheads="1" noChangeShapeType="1" noTextEdit="1"/>
              </p:cNvSpPr>
              <p:nvPr/>
            </p:nvSpPr>
            <p:spPr>
              <a:xfrm>
                <a:off x="6374497" y="5100124"/>
                <a:ext cx="623826" cy="500113"/>
              </a:xfrm>
              <a:prstGeom prst="rect">
                <a:avLst/>
              </a:prstGeom>
              <a:blipFill>
                <a:blip r:embed="rId5"/>
                <a:stretch>
                  <a:fillRect/>
                </a:stretch>
              </a:blipFill>
              <a:ln>
                <a:noFill/>
              </a:ln>
            </p:spPr>
            <p:txBody>
              <a:bodyPr/>
              <a:lstStyle/>
              <a:p>
                <a:r>
                  <a:rPr lang="en-US">
                    <a:noFill/>
                  </a:rPr>
                  <a:t> </a:t>
                </a:r>
              </a:p>
            </p:txBody>
          </p:sp>
        </mc:Fallback>
      </mc:AlternateContent>
      <p:cxnSp>
        <p:nvCxnSpPr>
          <p:cNvPr id="26" name="Google Shape;80;p14">
            <a:extLst>
              <a:ext uri="{FF2B5EF4-FFF2-40B4-BE49-F238E27FC236}">
                <a16:creationId xmlns:a16="http://schemas.microsoft.com/office/drawing/2014/main" id="{612259C3-4633-B2A2-BB21-B141E7B19E8E}"/>
              </a:ext>
            </a:extLst>
          </p:cNvPr>
          <p:cNvCxnSpPr>
            <a:cxnSpLocks/>
            <a:stCxn id="7" idx="3"/>
            <a:endCxn id="12" idx="1"/>
          </p:cNvCxnSpPr>
          <p:nvPr/>
        </p:nvCxnSpPr>
        <p:spPr>
          <a:xfrm>
            <a:off x="5209908" y="4682668"/>
            <a:ext cx="1154542" cy="656805"/>
          </a:xfrm>
          <a:prstGeom prst="bentConnector3">
            <a:avLst>
              <a:gd name="adj1" fmla="val 51719"/>
            </a:avLst>
          </a:prstGeom>
          <a:noFill/>
          <a:ln w="12700" cap="flat" cmpd="sng">
            <a:solidFill>
              <a:srgbClr val="000000"/>
            </a:solidFill>
            <a:prstDash val="dash"/>
            <a:round/>
            <a:headEnd type="none" w="med" len="med"/>
            <a:tailEnd type="triangle" w="med" len="med"/>
          </a:ln>
        </p:spPr>
      </p:cxnSp>
      <p:sp>
        <p:nvSpPr>
          <p:cNvPr id="28" name="Google Shape;72;p14">
            <a:extLst>
              <a:ext uri="{FF2B5EF4-FFF2-40B4-BE49-F238E27FC236}">
                <a16:creationId xmlns:a16="http://schemas.microsoft.com/office/drawing/2014/main" id="{34CE4694-F4BD-E926-0B32-F6E260A5A99F}"/>
              </a:ext>
            </a:extLst>
          </p:cNvPr>
          <p:cNvSpPr txBox="1"/>
          <p:nvPr/>
        </p:nvSpPr>
        <p:spPr>
          <a:xfrm>
            <a:off x="5219568" y="4306535"/>
            <a:ext cx="740229" cy="461643"/>
          </a:xfrm>
          <a:prstGeom prst="rect">
            <a:avLst/>
          </a:prstGeom>
          <a:noFill/>
          <a:ln>
            <a:noFill/>
          </a:ln>
        </p:spPr>
        <p:txBody>
          <a:bodyPr spcFirstLastPara="1" wrap="square" lIns="114289" tIns="114289" rIns="114289" bIns="114289" anchor="t" anchorCtr="0">
            <a:spAutoFit/>
          </a:bodyPr>
          <a:lstStyle/>
          <a:p>
            <a:r>
              <a:rPr lang="en" sz="1500" i="1" dirty="0">
                <a:latin typeface="+mn-lt"/>
              </a:rPr>
              <a:t>split</a:t>
            </a:r>
            <a:endParaRPr sz="1500" i="1" dirty="0">
              <a:latin typeface="+mn-lt"/>
            </a:endParaRPr>
          </a:p>
        </p:txBody>
      </p:sp>
      <p:cxnSp>
        <p:nvCxnSpPr>
          <p:cNvPr id="29" name="Google Shape;80;p14">
            <a:extLst>
              <a:ext uri="{FF2B5EF4-FFF2-40B4-BE49-F238E27FC236}">
                <a16:creationId xmlns:a16="http://schemas.microsoft.com/office/drawing/2014/main" id="{D5592D53-1E91-3E20-2F96-5B71CA77334C}"/>
              </a:ext>
            </a:extLst>
          </p:cNvPr>
          <p:cNvCxnSpPr>
            <a:cxnSpLocks/>
            <a:stCxn id="7" idx="3"/>
            <a:endCxn id="10" idx="1"/>
          </p:cNvCxnSpPr>
          <p:nvPr/>
        </p:nvCxnSpPr>
        <p:spPr>
          <a:xfrm flipV="1">
            <a:off x="5209908" y="3271779"/>
            <a:ext cx="1154542" cy="1410890"/>
          </a:xfrm>
          <a:prstGeom prst="bentConnector3">
            <a:avLst>
              <a:gd name="adj1" fmla="val 51719"/>
            </a:avLst>
          </a:prstGeom>
          <a:noFill/>
          <a:ln w="12700" cap="flat" cmpd="sng">
            <a:solidFill>
              <a:srgbClr val="000000"/>
            </a:solidFill>
            <a:prstDash val="dash"/>
            <a:round/>
            <a:headEnd type="none" w="med" len="med"/>
            <a:tailEnd type="triangle" w="med" len="med"/>
          </a:ln>
        </p:spPr>
      </p:cxnSp>
      <p:sp>
        <p:nvSpPr>
          <p:cNvPr id="44" name="Google Shape;68;p14">
            <a:extLst>
              <a:ext uri="{FF2B5EF4-FFF2-40B4-BE49-F238E27FC236}">
                <a16:creationId xmlns:a16="http://schemas.microsoft.com/office/drawing/2014/main" id="{FE465266-2762-2F31-7707-354474620E30}"/>
              </a:ext>
            </a:extLst>
          </p:cNvPr>
          <p:cNvSpPr txBox="1"/>
          <p:nvPr/>
        </p:nvSpPr>
        <p:spPr>
          <a:xfrm>
            <a:off x="7732944" y="5076625"/>
            <a:ext cx="1351574" cy="442407"/>
          </a:xfrm>
          <a:prstGeom prst="rect">
            <a:avLst/>
          </a:prstGeom>
          <a:noFill/>
          <a:ln>
            <a:noFill/>
          </a:ln>
        </p:spPr>
        <p:txBody>
          <a:bodyPr spcFirstLastPara="1" wrap="square" lIns="114289" tIns="114289" rIns="114289" bIns="114289" anchor="t" anchorCtr="0">
            <a:spAutoFit/>
          </a:bodyPr>
          <a:lstStyle/>
          <a:p>
            <a:endParaRPr sz="1375" dirty="0">
              <a:solidFill>
                <a:srgbClr val="006400"/>
              </a:solidFill>
              <a:latin typeface="+mn-lt"/>
            </a:endParaRPr>
          </a:p>
        </p:txBody>
      </p:sp>
      <p:sp>
        <p:nvSpPr>
          <p:cNvPr id="9" name="Content Placeholder 2">
            <a:extLst>
              <a:ext uri="{FF2B5EF4-FFF2-40B4-BE49-F238E27FC236}">
                <a16:creationId xmlns:a16="http://schemas.microsoft.com/office/drawing/2014/main" id="{DE7276A6-0BC5-1036-C58D-04D2C7ACB300}"/>
              </a:ext>
            </a:extLst>
          </p:cNvPr>
          <p:cNvSpPr txBox="1">
            <a:spLocks/>
          </p:cNvSpPr>
          <p:nvPr/>
        </p:nvSpPr>
        <p:spPr>
          <a:xfrm>
            <a:off x="-1" y="876065"/>
            <a:ext cx="433482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r>
              <a:rPr lang="en-GB" sz="2400" dirty="0">
                <a:solidFill>
                  <a:schemeClr val="bg1"/>
                </a:solidFill>
              </a:rPr>
              <a:t>Do we underestimate </a:t>
            </a:r>
            <a:br>
              <a:rPr lang="en-GB" sz="2400" dirty="0">
                <a:solidFill>
                  <a:schemeClr val="bg1"/>
                </a:solidFill>
              </a:rPr>
            </a:br>
            <a:r>
              <a:rPr lang="en-GB" sz="2400" dirty="0">
                <a:solidFill>
                  <a:schemeClr val="bg1"/>
                </a:solidFill>
              </a:rPr>
              <a:t>(or overestimate) </a:t>
            </a:r>
            <a:br>
              <a:rPr lang="en-GB" sz="2400" dirty="0">
                <a:solidFill>
                  <a:schemeClr val="bg1"/>
                </a:solidFill>
              </a:rPr>
            </a:br>
            <a:r>
              <a:rPr lang="en-GB" sz="2400" dirty="0">
                <a:solidFill>
                  <a:schemeClr val="bg1"/>
                </a:solidFill>
              </a:rPr>
              <a:t>goodness-of-fit?</a:t>
            </a:r>
          </a:p>
          <a:p>
            <a:pPr lvl="1"/>
            <a:r>
              <a:rPr lang="en-GB" sz="2000" dirty="0">
                <a:solidFill>
                  <a:schemeClr val="bg1"/>
                </a:solidFill>
              </a:rPr>
              <a:t>By how much?</a:t>
            </a:r>
          </a:p>
          <a:p>
            <a:r>
              <a:rPr lang="en-GB" sz="2400" dirty="0">
                <a:solidFill>
                  <a:schemeClr val="bg1"/>
                </a:solidFill>
              </a:rPr>
              <a:t>“What if we had 25 more topics?”</a:t>
            </a:r>
          </a:p>
          <a:p>
            <a:r>
              <a:rPr lang="en-GB" sz="2400" dirty="0">
                <a:solidFill>
                  <a:schemeClr val="bg1"/>
                </a:solidFill>
              </a:rPr>
              <a:t>Using a collection of system scores on 149 topics:</a:t>
            </a:r>
          </a:p>
          <a:p>
            <a:pPr lvl="1"/>
            <a:r>
              <a:rPr lang="en-GB" sz="2000" dirty="0">
                <a:solidFill>
                  <a:schemeClr val="bg1"/>
                </a:solidFill>
              </a:rPr>
              <a:t>We repeatedly create 3 data splits</a:t>
            </a:r>
          </a:p>
        </p:txBody>
      </p:sp>
    </p:spTree>
    <p:extLst>
      <p:ext uri="{BB962C8B-B14F-4D97-AF65-F5344CB8AC3E}">
        <p14:creationId xmlns:p14="http://schemas.microsoft.com/office/powerpoint/2010/main" val="334230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2D73A-3546-5DD2-970C-C96A33491DA0}"/>
              </a:ext>
            </a:extLst>
          </p:cNvPr>
          <p:cNvSpPr>
            <a:spLocks noGrp="1"/>
          </p:cNvSpPr>
          <p:nvPr>
            <p:ph sz="half" idx="2"/>
          </p:nvPr>
        </p:nvSpPr>
        <p:spPr>
          <a:xfrm>
            <a:off x="6172200" y="1231900"/>
            <a:ext cx="6019800" cy="5689600"/>
          </a:xfrm>
        </p:spPr>
        <p:txBody>
          <a:bodyPr/>
          <a:lstStyle/>
          <a:p>
            <a:pPr marL="0" indent="0">
              <a:buNone/>
            </a:pPr>
            <a:endParaRPr lang="en-GB" dirty="0"/>
          </a:p>
        </p:txBody>
      </p:sp>
      <p:sp>
        <p:nvSpPr>
          <p:cNvPr id="4" name="Title 3">
            <a:extLst>
              <a:ext uri="{FF2B5EF4-FFF2-40B4-BE49-F238E27FC236}">
                <a16:creationId xmlns:a16="http://schemas.microsoft.com/office/drawing/2014/main" id="{D1DC7247-ED06-3C31-A917-0D20252B2EAF}"/>
              </a:ext>
            </a:extLst>
          </p:cNvPr>
          <p:cNvSpPr>
            <a:spLocks noGrp="1"/>
          </p:cNvSpPr>
          <p:nvPr>
            <p:ph type="title"/>
          </p:nvPr>
        </p:nvSpPr>
        <p:spPr/>
        <p:txBody>
          <a:bodyPr/>
          <a:lstStyle/>
          <a:p>
            <a:r>
              <a:rPr lang="en-US" dirty="0"/>
              <a:t>Simulation of System Scores</a:t>
            </a:r>
            <a:endParaRPr lang="en-NL" dirty="0"/>
          </a:p>
        </p:txBody>
      </p:sp>
      <p:sp>
        <p:nvSpPr>
          <p:cNvPr id="5" name="Content Placeholder 2">
            <a:extLst>
              <a:ext uri="{FF2B5EF4-FFF2-40B4-BE49-F238E27FC236}">
                <a16:creationId xmlns:a16="http://schemas.microsoft.com/office/drawing/2014/main" id="{938625A0-EDC9-3136-6234-1772B1F9AF00}"/>
              </a:ext>
            </a:extLst>
          </p:cNvPr>
          <p:cNvSpPr txBox="1">
            <a:spLocks/>
          </p:cNvSpPr>
          <p:nvPr/>
        </p:nvSpPr>
        <p:spPr>
          <a:xfrm>
            <a:off x="953788" y="1213752"/>
            <a:ext cx="1738457" cy="625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b="1" dirty="0"/>
              <a:t>Scores</a:t>
            </a:r>
          </a:p>
        </p:txBody>
      </p:sp>
      <mc:AlternateContent xmlns:mc="http://schemas.openxmlformats.org/markup-compatibility/2006" xmlns:a14="http://schemas.microsoft.com/office/drawing/2010/main">
        <mc:Choice Requires="a14">
          <p:graphicFrame>
            <p:nvGraphicFramePr>
              <p:cNvPr id="6" name="Google Shape;61;p14">
                <a:extLst>
                  <a:ext uri="{FF2B5EF4-FFF2-40B4-BE49-F238E27FC236}">
                    <a16:creationId xmlns:a16="http://schemas.microsoft.com/office/drawing/2014/main" id="{7B6A19EF-EA95-89F5-22D8-5E1E5A58C4A2}"/>
                  </a:ext>
                </a:extLst>
              </p:cNvPr>
              <p:cNvGraphicFramePr/>
              <p:nvPr>
                <p:extLst>
                  <p:ext uri="{D42A27DB-BD31-4B8C-83A1-F6EECF244321}">
                    <p14:modId xmlns:p14="http://schemas.microsoft.com/office/powerpoint/2010/main" val="966098142"/>
                  </p:ext>
                </p:extLst>
              </p:nvPr>
            </p:nvGraphicFramePr>
            <p:xfrm>
              <a:off x="1165564" y="1636876"/>
              <a:ext cx="1738457" cy="1682360"/>
            </p:xfrm>
            <a:graphic>
              <a:graphicData uri="http://schemas.openxmlformats.org/drawingml/2006/table">
                <a:tbl>
                  <a:tblPr>
                    <a:noFill/>
                    <a:effectLst>
                      <a:outerShdw blurRad="63500" sx="102000" sy="102000" algn="ctr" rotWithShape="0">
                        <a:prstClr val="black">
                          <a:alpha val="40000"/>
                        </a:prstClr>
                      </a:outerShdw>
                    </a:effectLst>
                  </a:tblPr>
                  <a:tblGrid>
                    <a:gridCol w="575812">
                      <a:extLst>
                        <a:ext uri="{9D8B030D-6E8A-4147-A177-3AD203B41FA5}">
                          <a16:colId xmlns:a16="http://schemas.microsoft.com/office/drawing/2014/main" val="20000"/>
                        </a:ext>
                      </a:extLst>
                    </a:gridCol>
                    <a:gridCol w="586833">
                      <a:extLst>
                        <a:ext uri="{9D8B030D-6E8A-4147-A177-3AD203B41FA5}">
                          <a16:colId xmlns:a16="http://schemas.microsoft.com/office/drawing/2014/main" val="1209398117"/>
                        </a:ext>
                      </a:extLst>
                    </a:gridCol>
                    <a:gridCol w="575812">
                      <a:extLst>
                        <a:ext uri="{9D8B030D-6E8A-4147-A177-3AD203B41FA5}">
                          <a16:colId xmlns:a16="http://schemas.microsoft.com/office/drawing/2014/main" val="3674034840"/>
                        </a:ext>
                      </a:extLst>
                    </a:gridCol>
                  </a:tblGrid>
                  <a:tr h="376712">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6712">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6712">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6712">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mc:Choice>
        <mc:Fallback xmlns="">
          <p:graphicFrame>
            <p:nvGraphicFramePr>
              <p:cNvPr id="6" name="Google Shape;61;p14">
                <a:extLst>
                  <a:ext uri="{FF2B5EF4-FFF2-40B4-BE49-F238E27FC236}">
                    <a16:creationId xmlns:a16="http://schemas.microsoft.com/office/drawing/2014/main" id="{7B6A19EF-EA95-89F5-22D8-5E1E5A58C4A2}"/>
                  </a:ext>
                </a:extLst>
              </p:cNvPr>
              <p:cNvGraphicFramePr/>
              <p:nvPr>
                <p:extLst>
                  <p:ext uri="{D42A27DB-BD31-4B8C-83A1-F6EECF244321}">
                    <p14:modId xmlns:p14="http://schemas.microsoft.com/office/powerpoint/2010/main" val="966098142"/>
                  </p:ext>
                </p:extLst>
              </p:nvPr>
            </p:nvGraphicFramePr>
            <p:xfrm>
              <a:off x="1165564" y="1636876"/>
              <a:ext cx="1738457" cy="1682360"/>
            </p:xfrm>
            <a:graphic>
              <a:graphicData uri="http://schemas.openxmlformats.org/drawingml/2006/table">
                <a:tbl>
                  <a:tblPr>
                    <a:noFill/>
                    <a:effectLst>
                      <a:outerShdw blurRad="63500" sx="102000" sy="102000" algn="ctr" rotWithShape="0">
                        <a:prstClr val="black">
                          <a:alpha val="40000"/>
                        </a:prstClr>
                      </a:outerShdw>
                    </a:effectLst>
                  </a:tblPr>
                  <a:tblGrid>
                    <a:gridCol w="575812">
                      <a:extLst>
                        <a:ext uri="{9D8B030D-6E8A-4147-A177-3AD203B41FA5}">
                          <a16:colId xmlns:a16="http://schemas.microsoft.com/office/drawing/2014/main" val="20000"/>
                        </a:ext>
                      </a:extLst>
                    </a:gridCol>
                    <a:gridCol w="586833">
                      <a:extLst>
                        <a:ext uri="{9D8B030D-6E8A-4147-A177-3AD203B41FA5}">
                          <a16:colId xmlns:a16="http://schemas.microsoft.com/office/drawing/2014/main" val="1209398117"/>
                        </a:ext>
                      </a:extLst>
                    </a:gridCol>
                    <a:gridCol w="575812">
                      <a:extLst>
                        <a:ext uri="{9D8B030D-6E8A-4147-A177-3AD203B41FA5}">
                          <a16:colId xmlns:a16="http://schemas.microsoft.com/office/drawing/2014/main" val="3674034840"/>
                        </a:ext>
                      </a:extLst>
                    </a:gridCol>
                  </a:tblGrid>
                  <a:tr h="376712">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6712">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6712">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6712">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Google Shape;61;p14">
                <a:extLst>
                  <a:ext uri="{FF2B5EF4-FFF2-40B4-BE49-F238E27FC236}">
                    <a16:creationId xmlns:a16="http://schemas.microsoft.com/office/drawing/2014/main" id="{49A0131A-3919-2566-D9F8-2ADF77CEDDC3}"/>
                  </a:ext>
                </a:extLst>
              </p:cNvPr>
              <p:cNvGraphicFramePr/>
              <p:nvPr>
                <p:extLst>
                  <p:ext uri="{D42A27DB-BD31-4B8C-83A1-F6EECF244321}">
                    <p14:modId xmlns:p14="http://schemas.microsoft.com/office/powerpoint/2010/main" val="3784059093"/>
                  </p:ext>
                </p:extLst>
              </p:nvPr>
            </p:nvGraphicFramePr>
            <p:xfrm>
              <a:off x="1165564" y="4127290"/>
              <a:ext cx="1738457" cy="1261770"/>
            </p:xfrm>
            <a:graphic>
              <a:graphicData uri="http://schemas.openxmlformats.org/drawingml/2006/table">
                <a:tbl>
                  <a:tblPr>
                    <a:noFill/>
                    <a:effectLst>
                      <a:outerShdw blurRad="63500" sx="102000" sy="102000" algn="ctr" rotWithShape="0">
                        <a:prstClr val="black">
                          <a:alpha val="40000"/>
                        </a:prstClr>
                      </a:outerShdw>
                    </a:effectLst>
                  </a:tblPr>
                  <a:tblGrid>
                    <a:gridCol w="575812">
                      <a:extLst>
                        <a:ext uri="{9D8B030D-6E8A-4147-A177-3AD203B41FA5}">
                          <a16:colId xmlns:a16="http://schemas.microsoft.com/office/drawing/2014/main" val="20000"/>
                        </a:ext>
                      </a:extLst>
                    </a:gridCol>
                    <a:gridCol w="586833">
                      <a:extLst>
                        <a:ext uri="{9D8B030D-6E8A-4147-A177-3AD203B41FA5}">
                          <a16:colId xmlns:a16="http://schemas.microsoft.com/office/drawing/2014/main" val="1209398117"/>
                        </a:ext>
                      </a:extLst>
                    </a:gridCol>
                    <a:gridCol w="575812">
                      <a:extLst>
                        <a:ext uri="{9D8B030D-6E8A-4147-A177-3AD203B41FA5}">
                          <a16:colId xmlns:a16="http://schemas.microsoft.com/office/drawing/2014/main" val="3674034840"/>
                        </a:ext>
                      </a:extLst>
                    </a:gridCol>
                  </a:tblGrid>
                  <a:tr h="0">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6712">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6712">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Choice>
        <mc:Fallback xmlns="">
          <p:graphicFrame>
            <p:nvGraphicFramePr>
              <p:cNvPr id="7" name="Google Shape;61;p14">
                <a:extLst>
                  <a:ext uri="{FF2B5EF4-FFF2-40B4-BE49-F238E27FC236}">
                    <a16:creationId xmlns:a16="http://schemas.microsoft.com/office/drawing/2014/main" id="{49A0131A-3919-2566-D9F8-2ADF77CEDDC3}"/>
                  </a:ext>
                </a:extLst>
              </p:cNvPr>
              <p:cNvGraphicFramePr/>
              <p:nvPr>
                <p:extLst>
                  <p:ext uri="{D42A27DB-BD31-4B8C-83A1-F6EECF244321}">
                    <p14:modId xmlns:p14="http://schemas.microsoft.com/office/powerpoint/2010/main" val="3784059093"/>
                  </p:ext>
                </p:extLst>
              </p:nvPr>
            </p:nvGraphicFramePr>
            <p:xfrm>
              <a:off x="1165564" y="4127290"/>
              <a:ext cx="1738457" cy="1261770"/>
            </p:xfrm>
            <a:graphic>
              <a:graphicData uri="http://schemas.openxmlformats.org/drawingml/2006/table">
                <a:tbl>
                  <a:tblPr>
                    <a:noFill/>
                    <a:effectLst>
                      <a:outerShdw blurRad="63500" sx="102000" sy="102000" algn="ctr" rotWithShape="0">
                        <a:prstClr val="black">
                          <a:alpha val="40000"/>
                        </a:prstClr>
                      </a:outerShdw>
                    </a:effectLst>
                  </a:tblPr>
                  <a:tblGrid>
                    <a:gridCol w="575812">
                      <a:extLst>
                        <a:ext uri="{9D8B030D-6E8A-4147-A177-3AD203B41FA5}">
                          <a16:colId xmlns:a16="http://schemas.microsoft.com/office/drawing/2014/main" val="20000"/>
                        </a:ext>
                      </a:extLst>
                    </a:gridCol>
                    <a:gridCol w="586833">
                      <a:extLst>
                        <a:ext uri="{9D8B030D-6E8A-4147-A177-3AD203B41FA5}">
                          <a16:colId xmlns:a16="http://schemas.microsoft.com/office/drawing/2014/main" val="1209398117"/>
                        </a:ext>
                      </a:extLst>
                    </a:gridCol>
                    <a:gridCol w="575812">
                      <a:extLst>
                        <a:ext uri="{9D8B030D-6E8A-4147-A177-3AD203B41FA5}">
                          <a16:colId xmlns:a16="http://schemas.microsoft.com/office/drawing/2014/main" val="3674034840"/>
                        </a:ext>
                      </a:extLst>
                    </a:gridCol>
                  </a:tblGrid>
                  <a:tr h="0">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6712">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6712">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Fallback>
      </mc:AlternateContent>
      <p:sp>
        <p:nvSpPr>
          <p:cNvPr id="8" name="Oval 7">
            <a:extLst>
              <a:ext uri="{FF2B5EF4-FFF2-40B4-BE49-F238E27FC236}">
                <a16:creationId xmlns:a16="http://schemas.microsoft.com/office/drawing/2014/main" id="{83FE695E-5B26-88DE-747B-384E93A5D7CD}"/>
              </a:ext>
            </a:extLst>
          </p:cNvPr>
          <p:cNvSpPr/>
          <p:nvPr/>
        </p:nvSpPr>
        <p:spPr>
          <a:xfrm>
            <a:off x="4005595" y="3085316"/>
            <a:ext cx="1478493" cy="1014183"/>
          </a:xfrm>
          <a:prstGeom prst="ellipse">
            <a:avLst/>
          </a:prstGeom>
          <a:solidFill>
            <a:srgbClr val="2F5597"/>
          </a:solidFill>
          <a:ln w="25400">
            <a:solidFill>
              <a:schemeClr val="tx1">
                <a:lumMod val="65000"/>
                <a:lumOff val="3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Model</a:t>
            </a:r>
            <a:endParaRPr lang="en-NL" sz="2200" b="1" dirty="0"/>
          </a:p>
        </p:txBody>
      </p:sp>
      <p:cxnSp>
        <p:nvCxnSpPr>
          <p:cNvPr id="10" name="Connector: Elbow 9">
            <a:extLst>
              <a:ext uri="{FF2B5EF4-FFF2-40B4-BE49-F238E27FC236}">
                <a16:creationId xmlns:a16="http://schemas.microsoft.com/office/drawing/2014/main" id="{13EA9FD0-3FC7-1C74-BB3C-9F307B6C2728}"/>
              </a:ext>
            </a:extLst>
          </p:cNvPr>
          <p:cNvCxnSpPr>
            <a:cxnSpLocks/>
            <a:stCxn id="6" idx="3"/>
            <a:endCxn id="8" idx="0"/>
          </p:cNvCxnSpPr>
          <p:nvPr/>
        </p:nvCxnSpPr>
        <p:spPr>
          <a:xfrm>
            <a:off x="2904021" y="2478056"/>
            <a:ext cx="1840821" cy="607260"/>
          </a:xfrm>
          <a:prstGeom prst="bentConnector2">
            <a:avLst/>
          </a:prstGeom>
          <a:ln w="31750">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E6F246BC-FDDF-BCED-D3E1-AE8A77158EF1}"/>
              </a:ext>
            </a:extLst>
          </p:cNvPr>
          <p:cNvCxnSpPr>
            <a:cxnSpLocks/>
            <a:stCxn id="7" idx="3"/>
            <a:endCxn id="8" idx="4"/>
          </p:cNvCxnSpPr>
          <p:nvPr/>
        </p:nvCxnSpPr>
        <p:spPr>
          <a:xfrm flipV="1">
            <a:off x="2904021" y="4099499"/>
            <a:ext cx="1840821" cy="658676"/>
          </a:xfrm>
          <a:prstGeom prst="bentConnector2">
            <a:avLst/>
          </a:prstGeom>
          <a:ln w="31750">
            <a:solidFill>
              <a:srgbClr val="C00000"/>
            </a:solidFill>
            <a:headEnd type="triangle" w="lg" len="lg"/>
            <a:tailEnd w="lg" len="lg"/>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F0A23F4B-02F5-518D-2333-E7E2EA239A34}"/>
              </a:ext>
            </a:extLst>
          </p:cNvPr>
          <p:cNvSpPr txBox="1">
            <a:spLocks/>
          </p:cNvSpPr>
          <p:nvPr/>
        </p:nvSpPr>
        <p:spPr>
          <a:xfrm>
            <a:off x="2692245" y="4352780"/>
            <a:ext cx="2179433" cy="625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b="1" i="1" dirty="0">
                <a:solidFill>
                  <a:srgbClr val="C00000"/>
                </a:solidFill>
              </a:rPr>
              <a:t>Simulate</a:t>
            </a:r>
          </a:p>
        </p:txBody>
      </p:sp>
      <p:sp>
        <p:nvSpPr>
          <p:cNvPr id="123" name="Speech Bubble: Rectangle 122">
            <a:extLst>
              <a:ext uri="{FF2B5EF4-FFF2-40B4-BE49-F238E27FC236}">
                <a16:creationId xmlns:a16="http://schemas.microsoft.com/office/drawing/2014/main" id="{803AC8DA-0E95-6A6B-0AA3-6B599D417FB1}"/>
              </a:ext>
            </a:extLst>
          </p:cNvPr>
          <p:cNvSpPr/>
          <p:nvPr/>
        </p:nvSpPr>
        <p:spPr>
          <a:xfrm>
            <a:off x="1803892" y="5490154"/>
            <a:ext cx="3784108" cy="1014183"/>
          </a:xfrm>
          <a:custGeom>
            <a:avLst/>
            <a:gdLst>
              <a:gd name="connsiteX0" fmla="*/ 0 w 3217706"/>
              <a:gd name="connsiteY0" fmla="*/ 0 h 989362"/>
              <a:gd name="connsiteX1" fmla="*/ 536284 w 3217706"/>
              <a:gd name="connsiteY1" fmla="*/ 0 h 989362"/>
              <a:gd name="connsiteX2" fmla="*/ 536284 w 3217706"/>
              <a:gd name="connsiteY2" fmla="*/ 0 h 989362"/>
              <a:gd name="connsiteX3" fmla="*/ 1340711 w 3217706"/>
              <a:gd name="connsiteY3" fmla="*/ 0 h 989362"/>
              <a:gd name="connsiteX4" fmla="*/ 3217706 w 3217706"/>
              <a:gd name="connsiteY4" fmla="*/ 0 h 989362"/>
              <a:gd name="connsiteX5" fmla="*/ 3217706 w 3217706"/>
              <a:gd name="connsiteY5" fmla="*/ 577128 h 989362"/>
              <a:gd name="connsiteX6" fmla="*/ 3217706 w 3217706"/>
              <a:gd name="connsiteY6" fmla="*/ 577128 h 989362"/>
              <a:gd name="connsiteX7" fmla="*/ 3217706 w 3217706"/>
              <a:gd name="connsiteY7" fmla="*/ 824468 h 989362"/>
              <a:gd name="connsiteX8" fmla="*/ 3217706 w 3217706"/>
              <a:gd name="connsiteY8" fmla="*/ 989362 h 989362"/>
              <a:gd name="connsiteX9" fmla="*/ 1340711 w 3217706"/>
              <a:gd name="connsiteY9" fmla="*/ 989362 h 989362"/>
              <a:gd name="connsiteX10" fmla="*/ -153678 w 3217706"/>
              <a:gd name="connsiteY10" fmla="*/ 1332433 h 989362"/>
              <a:gd name="connsiteX11" fmla="*/ 536284 w 3217706"/>
              <a:gd name="connsiteY11" fmla="*/ 989362 h 989362"/>
              <a:gd name="connsiteX12" fmla="*/ 0 w 3217706"/>
              <a:gd name="connsiteY12" fmla="*/ 989362 h 989362"/>
              <a:gd name="connsiteX13" fmla="*/ 0 w 3217706"/>
              <a:gd name="connsiteY13" fmla="*/ 824468 h 989362"/>
              <a:gd name="connsiteX14" fmla="*/ 0 w 3217706"/>
              <a:gd name="connsiteY14" fmla="*/ 577128 h 989362"/>
              <a:gd name="connsiteX15" fmla="*/ 0 w 3217706"/>
              <a:gd name="connsiteY15" fmla="*/ 577128 h 989362"/>
              <a:gd name="connsiteX16" fmla="*/ 0 w 3217706"/>
              <a:gd name="connsiteY16" fmla="*/ 0 h 989362"/>
              <a:gd name="connsiteX0" fmla="*/ 153678 w 3371384"/>
              <a:gd name="connsiteY0" fmla="*/ 355600 h 1688033"/>
              <a:gd name="connsiteX1" fmla="*/ 689962 w 3371384"/>
              <a:gd name="connsiteY1" fmla="*/ 355600 h 1688033"/>
              <a:gd name="connsiteX2" fmla="*/ 956662 w 3371384"/>
              <a:gd name="connsiteY2" fmla="*/ 0 h 1688033"/>
              <a:gd name="connsiteX3" fmla="*/ 1494389 w 3371384"/>
              <a:gd name="connsiteY3" fmla="*/ 355600 h 1688033"/>
              <a:gd name="connsiteX4" fmla="*/ 3371384 w 3371384"/>
              <a:gd name="connsiteY4" fmla="*/ 355600 h 1688033"/>
              <a:gd name="connsiteX5" fmla="*/ 3371384 w 3371384"/>
              <a:gd name="connsiteY5" fmla="*/ 932728 h 1688033"/>
              <a:gd name="connsiteX6" fmla="*/ 3371384 w 3371384"/>
              <a:gd name="connsiteY6" fmla="*/ 932728 h 1688033"/>
              <a:gd name="connsiteX7" fmla="*/ 3371384 w 3371384"/>
              <a:gd name="connsiteY7" fmla="*/ 1180068 h 1688033"/>
              <a:gd name="connsiteX8" fmla="*/ 3371384 w 3371384"/>
              <a:gd name="connsiteY8" fmla="*/ 1344962 h 1688033"/>
              <a:gd name="connsiteX9" fmla="*/ 1494389 w 3371384"/>
              <a:gd name="connsiteY9" fmla="*/ 1344962 h 1688033"/>
              <a:gd name="connsiteX10" fmla="*/ 0 w 3371384"/>
              <a:gd name="connsiteY10" fmla="*/ 1688033 h 1688033"/>
              <a:gd name="connsiteX11" fmla="*/ 689962 w 3371384"/>
              <a:gd name="connsiteY11" fmla="*/ 1344962 h 1688033"/>
              <a:gd name="connsiteX12" fmla="*/ 153678 w 3371384"/>
              <a:gd name="connsiteY12" fmla="*/ 1344962 h 1688033"/>
              <a:gd name="connsiteX13" fmla="*/ 153678 w 3371384"/>
              <a:gd name="connsiteY13" fmla="*/ 1180068 h 1688033"/>
              <a:gd name="connsiteX14" fmla="*/ 153678 w 3371384"/>
              <a:gd name="connsiteY14" fmla="*/ 932728 h 1688033"/>
              <a:gd name="connsiteX15" fmla="*/ 153678 w 3371384"/>
              <a:gd name="connsiteY15" fmla="*/ 932728 h 1688033"/>
              <a:gd name="connsiteX16" fmla="*/ 153678 w 3371384"/>
              <a:gd name="connsiteY16" fmla="*/ 355600 h 1688033"/>
              <a:gd name="connsiteX0" fmla="*/ 0 w 3217706"/>
              <a:gd name="connsiteY0" fmla="*/ 355600 h 1345133"/>
              <a:gd name="connsiteX1" fmla="*/ 536284 w 3217706"/>
              <a:gd name="connsiteY1" fmla="*/ 355600 h 1345133"/>
              <a:gd name="connsiteX2" fmla="*/ 802984 w 3217706"/>
              <a:gd name="connsiteY2" fmla="*/ 0 h 1345133"/>
              <a:gd name="connsiteX3" fmla="*/ 1340711 w 3217706"/>
              <a:gd name="connsiteY3" fmla="*/ 355600 h 1345133"/>
              <a:gd name="connsiteX4" fmla="*/ 3217706 w 3217706"/>
              <a:gd name="connsiteY4" fmla="*/ 355600 h 1345133"/>
              <a:gd name="connsiteX5" fmla="*/ 3217706 w 3217706"/>
              <a:gd name="connsiteY5" fmla="*/ 932728 h 1345133"/>
              <a:gd name="connsiteX6" fmla="*/ 3217706 w 3217706"/>
              <a:gd name="connsiteY6" fmla="*/ 932728 h 1345133"/>
              <a:gd name="connsiteX7" fmla="*/ 3217706 w 3217706"/>
              <a:gd name="connsiteY7" fmla="*/ 1180068 h 1345133"/>
              <a:gd name="connsiteX8" fmla="*/ 3217706 w 3217706"/>
              <a:gd name="connsiteY8" fmla="*/ 1344962 h 1345133"/>
              <a:gd name="connsiteX9" fmla="*/ 1340711 w 3217706"/>
              <a:gd name="connsiteY9" fmla="*/ 1344962 h 1345133"/>
              <a:gd name="connsiteX10" fmla="*/ 900422 w 3217706"/>
              <a:gd name="connsiteY10" fmla="*/ 1345133 h 1345133"/>
              <a:gd name="connsiteX11" fmla="*/ 536284 w 3217706"/>
              <a:gd name="connsiteY11" fmla="*/ 1344962 h 1345133"/>
              <a:gd name="connsiteX12" fmla="*/ 0 w 3217706"/>
              <a:gd name="connsiteY12" fmla="*/ 1344962 h 1345133"/>
              <a:gd name="connsiteX13" fmla="*/ 0 w 3217706"/>
              <a:gd name="connsiteY13" fmla="*/ 1180068 h 1345133"/>
              <a:gd name="connsiteX14" fmla="*/ 0 w 3217706"/>
              <a:gd name="connsiteY14" fmla="*/ 932728 h 1345133"/>
              <a:gd name="connsiteX15" fmla="*/ 0 w 3217706"/>
              <a:gd name="connsiteY15" fmla="*/ 932728 h 1345133"/>
              <a:gd name="connsiteX16" fmla="*/ 0 w 3217706"/>
              <a:gd name="connsiteY16" fmla="*/ 355600 h 1345133"/>
              <a:gd name="connsiteX0" fmla="*/ 0 w 3217706"/>
              <a:gd name="connsiteY0" fmla="*/ 381000 h 1370533"/>
              <a:gd name="connsiteX1" fmla="*/ 536284 w 3217706"/>
              <a:gd name="connsiteY1" fmla="*/ 381000 h 1370533"/>
              <a:gd name="connsiteX2" fmla="*/ 371184 w 3217706"/>
              <a:gd name="connsiteY2" fmla="*/ 0 h 1370533"/>
              <a:gd name="connsiteX3" fmla="*/ 1340711 w 3217706"/>
              <a:gd name="connsiteY3" fmla="*/ 381000 h 1370533"/>
              <a:gd name="connsiteX4" fmla="*/ 3217706 w 3217706"/>
              <a:gd name="connsiteY4" fmla="*/ 381000 h 1370533"/>
              <a:gd name="connsiteX5" fmla="*/ 3217706 w 3217706"/>
              <a:gd name="connsiteY5" fmla="*/ 958128 h 1370533"/>
              <a:gd name="connsiteX6" fmla="*/ 3217706 w 3217706"/>
              <a:gd name="connsiteY6" fmla="*/ 958128 h 1370533"/>
              <a:gd name="connsiteX7" fmla="*/ 3217706 w 3217706"/>
              <a:gd name="connsiteY7" fmla="*/ 1205468 h 1370533"/>
              <a:gd name="connsiteX8" fmla="*/ 3217706 w 3217706"/>
              <a:gd name="connsiteY8" fmla="*/ 1370362 h 1370533"/>
              <a:gd name="connsiteX9" fmla="*/ 1340711 w 3217706"/>
              <a:gd name="connsiteY9" fmla="*/ 1370362 h 1370533"/>
              <a:gd name="connsiteX10" fmla="*/ 900422 w 3217706"/>
              <a:gd name="connsiteY10" fmla="*/ 1370533 h 1370533"/>
              <a:gd name="connsiteX11" fmla="*/ 536284 w 3217706"/>
              <a:gd name="connsiteY11" fmla="*/ 1370362 h 1370533"/>
              <a:gd name="connsiteX12" fmla="*/ 0 w 3217706"/>
              <a:gd name="connsiteY12" fmla="*/ 1370362 h 1370533"/>
              <a:gd name="connsiteX13" fmla="*/ 0 w 3217706"/>
              <a:gd name="connsiteY13" fmla="*/ 1205468 h 1370533"/>
              <a:gd name="connsiteX14" fmla="*/ 0 w 3217706"/>
              <a:gd name="connsiteY14" fmla="*/ 958128 h 1370533"/>
              <a:gd name="connsiteX15" fmla="*/ 0 w 3217706"/>
              <a:gd name="connsiteY15" fmla="*/ 958128 h 1370533"/>
              <a:gd name="connsiteX16" fmla="*/ 0 w 3217706"/>
              <a:gd name="connsiteY16" fmla="*/ 381000 h 1370533"/>
              <a:gd name="connsiteX0" fmla="*/ 0 w 3217706"/>
              <a:gd name="connsiteY0" fmla="*/ 381000 h 1370533"/>
              <a:gd name="connsiteX1" fmla="*/ 536284 w 3217706"/>
              <a:gd name="connsiteY1" fmla="*/ 381000 h 1370533"/>
              <a:gd name="connsiteX2" fmla="*/ 371184 w 3217706"/>
              <a:gd name="connsiteY2" fmla="*/ 0 h 1370533"/>
              <a:gd name="connsiteX3" fmla="*/ 898189 w 3217706"/>
              <a:gd name="connsiteY3" fmla="*/ 363907 h 1370533"/>
              <a:gd name="connsiteX4" fmla="*/ 3217706 w 3217706"/>
              <a:gd name="connsiteY4" fmla="*/ 381000 h 1370533"/>
              <a:gd name="connsiteX5" fmla="*/ 3217706 w 3217706"/>
              <a:gd name="connsiteY5" fmla="*/ 958128 h 1370533"/>
              <a:gd name="connsiteX6" fmla="*/ 3217706 w 3217706"/>
              <a:gd name="connsiteY6" fmla="*/ 958128 h 1370533"/>
              <a:gd name="connsiteX7" fmla="*/ 3217706 w 3217706"/>
              <a:gd name="connsiteY7" fmla="*/ 1205468 h 1370533"/>
              <a:gd name="connsiteX8" fmla="*/ 3217706 w 3217706"/>
              <a:gd name="connsiteY8" fmla="*/ 1370362 h 1370533"/>
              <a:gd name="connsiteX9" fmla="*/ 1340711 w 3217706"/>
              <a:gd name="connsiteY9" fmla="*/ 1370362 h 1370533"/>
              <a:gd name="connsiteX10" fmla="*/ 900422 w 3217706"/>
              <a:gd name="connsiteY10" fmla="*/ 1370533 h 1370533"/>
              <a:gd name="connsiteX11" fmla="*/ 536284 w 3217706"/>
              <a:gd name="connsiteY11" fmla="*/ 1370362 h 1370533"/>
              <a:gd name="connsiteX12" fmla="*/ 0 w 3217706"/>
              <a:gd name="connsiteY12" fmla="*/ 1370362 h 1370533"/>
              <a:gd name="connsiteX13" fmla="*/ 0 w 3217706"/>
              <a:gd name="connsiteY13" fmla="*/ 1205468 h 1370533"/>
              <a:gd name="connsiteX14" fmla="*/ 0 w 3217706"/>
              <a:gd name="connsiteY14" fmla="*/ 958128 h 1370533"/>
              <a:gd name="connsiteX15" fmla="*/ 0 w 3217706"/>
              <a:gd name="connsiteY15" fmla="*/ 958128 h 1370533"/>
              <a:gd name="connsiteX16" fmla="*/ 0 w 3217706"/>
              <a:gd name="connsiteY16" fmla="*/ 381000 h 1370533"/>
              <a:gd name="connsiteX0" fmla="*/ 0 w 3217706"/>
              <a:gd name="connsiteY0" fmla="*/ 449372 h 1438905"/>
              <a:gd name="connsiteX1" fmla="*/ 536284 w 3217706"/>
              <a:gd name="connsiteY1" fmla="*/ 449372 h 1438905"/>
              <a:gd name="connsiteX2" fmla="*/ 211384 w 3217706"/>
              <a:gd name="connsiteY2" fmla="*/ 0 h 1438905"/>
              <a:gd name="connsiteX3" fmla="*/ 898189 w 3217706"/>
              <a:gd name="connsiteY3" fmla="*/ 432279 h 1438905"/>
              <a:gd name="connsiteX4" fmla="*/ 3217706 w 3217706"/>
              <a:gd name="connsiteY4" fmla="*/ 449372 h 1438905"/>
              <a:gd name="connsiteX5" fmla="*/ 3217706 w 3217706"/>
              <a:gd name="connsiteY5" fmla="*/ 1026500 h 1438905"/>
              <a:gd name="connsiteX6" fmla="*/ 3217706 w 3217706"/>
              <a:gd name="connsiteY6" fmla="*/ 1026500 h 1438905"/>
              <a:gd name="connsiteX7" fmla="*/ 3217706 w 3217706"/>
              <a:gd name="connsiteY7" fmla="*/ 1273840 h 1438905"/>
              <a:gd name="connsiteX8" fmla="*/ 3217706 w 3217706"/>
              <a:gd name="connsiteY8" fmla="*/ 1438734 h 1438905"/>
              <a:gd name="connsiteX9" fmla="*/ 1340711 w 3217706"/>
              <a:gd name="connsiteY9" fmla="*/ 1438734 h 1438905"/>
              <a:gd name="connsiteX10" fmla="*/ 900422 w 3217706"/>
              <a:gd name="connsiteY10" fmla="*/ 1438905 h 1438905"/>
              <a:gd name="connsiteX11" fmla="*/ 536284 w 3217706"/>
              <a:gd name="connsiteY11" fmla="*/ 1438734 h 1438905"/>
              <a:gd name="connsiteX12" fmla="*/ 0 w 3217706"/>
              <a:gd name="connsiteY12" fmla="*/ 1438734 h 1438905"/>
              <a:gd name="connsiteX13" fmla="*/ 0 w 3217706"/>
              <a:gd name="connsiteY13" fmla="*/ 1273840 h 1438905"/>
              <a:gd name="connsiteX14" fmla="*/ 0 w 3217706"/>
              <a:gd name="connsiteY14" fmla="*/ 1026500 h 1438905"/>
              <a:gd name="connsiteX15" fmla="*/ 0 w 3217706"/>
              <a:gd name="connsiteY15" fmla="*/ 1026500 h 1438905"/>
              <a:gd name="connsiteX16" fmla="*/ 0 w 3217706"/>
              <a:gd name="connsiteY16" fmla="*/ 449372 h 143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7706" h="1438905">
                <a:moveTo>
                  <a:pt x="0" y="449372"/>
                </a:moveTo>
                <a:lnTo>
                  <a:pt x="536284" y="449372"/>
                </a:lnTo>
                <a:lnTo>
                  <a:pt x="211384" y="0"/>
                </a:lnTo>
                <a:lnTo>
                  <a:pt x="898189" y="432279"/>
                </a:lnTo>
                <a:lnTo>
                  <a:pt x="3217706" y="449372"/>
                </a:lnTo>
                <a:lnTo>
                  <a:pt x="3217706" y="1026500"/>
                </a:lnTo>
                <a:lnTo>
                  <a:pt x="3217706" y="1026500"/>
                </a:lnTo>
                <a:lnTo>
                  <a:pt x="3217706" y="1273840"/>
                </a:lnTo>
                <a:lnTo>
                  <a:pt x="3217706" y="1438734"/>
                </a:lnTo>
                <a:lnTo>
                  <a:pt x="1340711" y="1438734"/>
                </a:lnTo>
                <a:lnTo>
                  <a:pt x="900422" y="1438905"/>
                </a:lnTo>
                <a:lnTo>
                  <a:pt x="536284" y="1438734"/>
                </a:lnTo>
                <a:lnTo>
                  <a:pt x="0" y="1438734"/>
                </a:lnTo>
                <a:lnTo>
                  <a:pt x="0" y="1273840"/>
                </a:lnTo>
                <a:lnTo>
                  <a:pt x="0" y="1026500"/>
                </a:lnTo>
                <a:lnTo>
                  <a:pt x="0" y="1026500"/>
                </a:lnTo>
                <a:lnTo>
                  <a:pt x="0" y="449372"/>
                </a:lnTo>
                <a:close/>
              </a:path>
            </a:pathLst>
          </a:custGeom>
          <a:solidFill>
            <a:schemeClr val="accent1">
              <a:lumMod val="20000"/>
              <a:lumOff val="80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2000" dirty="0">
                <a:solidFill>
                  <a:schemeClr val="tx1"/>
                </a:solidFill>
              </a:rPr>
            </a:br>
            <a:r>
              <a:rPr lang="en-US" sz="2000" dirty="0">
                <a:solidFill>
                  <a:schemeClr val="tx1"/>
                </a:solidFill>
              </a:rPr>
              <a:t>Scores by the </a:t>
            </a:r>
            <a:r>
              <a:rPr lang="en-US" sz="2000" b="1" dirty="0">
                <a:solidFill>
                  <a:schemeClr val="tx1"/>
                </a:solidFill>
              </a:rPr>
              <a:t>same systems</a:t>
            </a:r>
            <a:r>
              <a:rPr lang="en-US" sz="2000" dirty="0">
                <a:solidFill>
                  <a:schemeClr val="tx1"/>
                </a:solidFill>
              </a:rPr>
              <a:t>,</a:t>
            </a:r>
          </a:p>
          <a:p>
            <a:pPr algn="ctr"/>
            <a:r>
              <a:rPr lang="en-US" sz="2000" dirty="0">
                <a:solidFill>
                  <a:schemeClr val="tx1"/>
                </a:solidFill>
              </a:rPr>
              <a:t>             on random </a:t>
            </a:r>
            <a:r>
              <a:rPr lang="en-US" sz="2000" b="1" dirty="0">
                <a:solidFill>
                  <a:schemeClr val="tx1"/>
                </a:solidFill>
              </a:rPr>
              <a:t>new topics</a:t>
            </a:r>
            <a:endParaRPr lang="en-NL" sz="2000" b="1" dirty="0">
              <a:solidFill>
                <a:schemeClr val="tx1"/>
              </a:solidFill>
            </a:endParaRPr>
          </a:p>
        </p:txBody>
      </p:sp>
    </p:spTree>
    <p:extLst>
      <p:ext uri="{BB962C8B-B14F-4D97-AF65-F5344CB8AC3E}">
        <p14:creationId xmlns:p14="http://schemas.microsoft.com/office/powerpoint/2010/main" val="24763973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a:bodyPr>
          <a:lstStyle/>
          <a:p>
            <a:r>
              <a:rPr lang="en-US" dirty="0"/>
              <a:t>Extrapolating to 50 Topics</a:t>
            </a:r>
          </a:p>
        </p:txBody>
      </p:sp>
      <p:sp>
        <p:nvSpPr>
          <p:cNvPr id="6" name="Rectangle: Rounded Corners 5">
            <a:extLst>
              <a:ext uri="{FF2B5EF4-FFF2-40B4-BE49-F238E27FC236}">
                <a16:creationId xmlns:a16="http://schemas.microsoft.com/office/drawing/2014/main" id="{C3DE6817-1636-DF3D-98F9-CC6C6DF81C88}"/>
              </a:ext>
            </a:extLst>
          </p:cNvPr>
          <p:cNvSpPr/>
          <p:nvPr/>
        </p:nvSpPr>
        <p:spPr>
          <a:xfrm>
            <a:off x="6374474" y="1322053"/>
            <a:ext cx="540505" cy="675355"/>
          </a:xfrm>
          <a:prstGeom prst="roundRect">
            <a:avLst/>
          </a:prstGeom>
          <a:solidFill>
            <a:schemeClr val="accent1">
              <a:lumMod val="40000"/>
              <a:lumOff val="60000"/>
            </a:schemeClr>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p:sp>
        <p:nvSpPr>
          <p:cNvPr id="7" name="Rectangle: Rounded Corners 6">
            <a:extLst>
              <a:ext uri="{FF2B5EF4-FFF2-40B4-BE49-F238E27FC236}">
                <a16:creationId xmlns:a16="http://schemas.microsoft.com/office/drawing/2014/main" id="{BA246CB9-69CE-716F-EDAD-9B17C1F2C757}"/>
              </a:ext>
            </a:extLst>
          </p:cNvPr>
          <p:cNvSpPr/>
          <p:nvPr/>
        </p:nvSpPr>
        <p:spPr>
          <a:xfrm>
            <a:off x="4669403" y="2669819"/>
            <a:ext cx="540505" cy="4025683"/>
          </a:xfrm>
          <a:prstGeom prst="roundRect">
            <a:avLst/>
          </a:prstGeom>
          <a:solidFill>
            <a:schemeClr val="bg2">
              <a:lumMod val="90000"/>
            </a:schemeClr>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mc:AlternateContent xmlns:mc="http://schemas.openxmlformats.org/markup-compatibility/2006" xmlns:a14="http://schemas.microsoft.com/office/drawing/2010/main">
        <mc:Choice Requires="a14">
          <p:sp>
            <p:nvSpPr>
              <p:cNvPr id="8" name="Google Shape;60;p14">
                <a:extLst>
                  <a:ext uri="{FF2B5EF4-FFF2-40B4-BE49-F238E27FC236}">
                    <a16:creationId xmlns:a16="http://schemas.microsoft.com/office/drawing/2014/main" id="{F62784C7-2DA7-A260-5681-69347E209490}"/>
                  </a:ext>
                </a:extLst>
              </p:cNvPr>
              <p:cNvSpPr txBox="1"/>
              <p:nvPr/>
            </p:nvSpPr>
            <p:spPr>
              <a:xfrm>
                <a:off x="4640876" y="4438732"/>
                <a:ext cx="627490"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149</m:t>
                        </m:r>
                      </m:sub>
                    </m:sSub>
                  </m:oMath>
                </a14:m>
                <a:r>
                  <a:rPr lang="en" sz="1750" b="1" dirty="0">
                    <a:latin typeface="+mn-lt"/>
                  </a:rPr>
                  <a:t> </a:t>
                </a:r>
                <a:endParaRPr sz="1750" b="1" dirty="0">
                  <a:latin typeface="+mn-lt"/>
                </a:endParaRPr>
              </a:p>
            </p:txBody>
          </p:sp>
        </mc:Choice>
        <mc:Fallback xmlns="">
          <p:sp>
            <p:nvSpPr>
              <p:cNvPr id="8" name="Google Shape;60;p14">
                <a:extLst>
                  <a:ext uri="{FF2B5EF4-FFF2-40B4-BE49-F238E27FC236}">
                    <a16:creationId xmlns:a16="http://schemas.microsoft.com/office/drawing/2014/main" id="{F62784C7-2DA7-A260-5681-69347E209490}"/>
                  </a:ext>
                </a:extLst>
              </p:cNvPr>
              <p:cNvSpPr txBox="1">
                <a:spLocks noRot="1" noChangeAspect="1" noMove="1" noResize="1" noEditPoints="1" noAdjustHandles="1" noChangeArrowheads="1" noChangeShapeType="1" noTextEdit="1"/>
              </p:cNvSpPr>
              <p:nvPr/>
            </p:nvSpPr>
            <p:spPr>
              <a:xfrm>
                <a:off x="4640876" y="4438732"/>
                <a:ext cx="627490" cy="500113"/>
              </a:xfrm>
              <a:prstGeom prst="rect">
                <a:avLst/>
              </a:prstGeom>
              <a:blipFill>
                <a:blip r:embed="rId3"/>
                <a:stretch>
                  <a:fillRect/>
                </a:stretch>
              </a:blipFill>
              <a:ln>
                <a:noFill/>
              </a:ln>
            </p:spPr>
            <p:txBody>
              <a:bodyPr/>
              <a:lstStyle/>
              <a:p>
                <a:r>
                  <a:rPr lang="en-US">
                    <a:noFill/>
                  </a:rPr>
                  <a:t> </a:t>
                </a:r>
              </a:p>
            </p:txBody>
          </p:sp>
        </mc:Fallback>
      </mc:AlternateContent>
      <p:sp>
        <p:nvSpPr>
          <p:cNvPr id="10" name="Rectangle: Rounded Corners 9">
            <a:extLst>
              <a:ext uri="{FF2B5EF4-FFF2-40B4-BE49-F238E27FC236}">
                <a16:creationId xmlns:a16="http://schemas.microsoft.com/office/drawing/2014/main" id="{13511C18-13F1-433E-ED0B-82FAE50EA6B1}"/>
              </a:ext>
            </a:extLst>
          </p:cNvPr>
          <p:cNvSpPr/>
          <p:nvPr/>
        </p:nvSpPr>
        <p:spPr>
          <a:xfrm>
            <a:off x="6364451" y="2602408"/>
            <a:ext cx="540375" cy="1338700"/>
          </a:xfrm>
          <a:prstGeom prst="roundRect">
            <a:avLst/>
          </a:prstGeom>
          <a:solidFill>
            <a:srgbClr val="FF8585"/>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p:sp>
        <p:nvSpPr>
          <p:cNvPr id="12" name="Rectangle: Rounded Corners 11">
            <a:extLst>
              <a:ext uri="{FF2B5EF4-FFF2-40B4-BE49-F238E27FC236}">
                <a16:creationId xmlns:a16="http://schemas.microsoft.com/office/drawing/2014/main" id="{2445AD12-5CAB-73C0-BDFD-D9FBF5E88BB4}"/>
              </a:ext>
            </a:extLst>
          </p:cNvPr>
          <p:cNvSpPr/>
          <p:nvPr/>
        </p:nvSpPr>
        <p:spPr>
          <a:xfrm>
            <a:off x="6364451" y="3986813"/>
            <a:ext cx="540375" cy="2705325"/>
          </a:xfrm>
          <a:prstGeom prst="roundRect">
            <a:avLst/>
          </a:prstGeom>
          <a:solidFill>
            <a:schemeClr val="accent6">
              <a:lumMod val="40000"/>
              <a:lumOff val="60000"/>
            </a:schemeClr>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mc:AlternateContent xmlns:mc="http://schemas.openxmlformats.org/markup-compatibility/2006" xmlns:a14="http://schemas.microsoft.com/office/drawing/2010/main">
        <mc:Choice Requires="a14">
          <p:sp>
            <p:nvSpPr>
              <p:cNvPr id="13" name="Google Shape;60;p14">
                <a:extLst>
                  <a:ext uri="{FF2B5EF4-FFF2-40B4-BE49-F238E27FC236}">
                    <a16:creationId xmlns:a16="http://schemas.microsoft.com/office/drawing/2014/main" id="{91BC7AEF-1008-7E60-A74B-AA245C1CF31E}"/>
                  </a:ext>
                </a:extLst>
              </p:cNvPr>
              <p:cNvSpPr txBox="1"/>
              <p:nvPr/>
            </p:nvSpPr>
            <p:spPr>
              <a:xfrm>
                <a:off x="6372304" y="3022378"/>
                <a:ext cx="626679"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50</m:t>
                        </m:r>
                      </m:sub>
                    </m:sSub>
                  </m:oMath>
                </a14:m>
                <a:r>
                  <a:rPr lang="en" sz="1750" b="1" dirty="0">
                    <a:latin typeface="+mn-lt"/>
                  </a:rPr>
                  <a:t> </a:t>
                </a:r>
                <a:endParaRPr sz="1750" b="1" dirty="0">
                  <a:latin typeface="+mn-lt"/>
                </a:endParaRPr>
              </a:p>
            </p:txBody>
          </p:sp>
        </mc:Choice>
        <mc:Fallback xmlns="">
          <p:sp>
            <p:nvSpPr>
              <p:cNvPr id="13" name="Google Shape;60;p14">
                <a:extLst>
                  <a:ext uri="{FF2B5EF4-FFF2-40B4-BE49-F238E27FC236}">
                    <a16:creationId xmlns:a16="http://schemas.microsoft.com/office/drawing/2014/main" id="{91BC7AEF-1008-7E60-A74B-AA245C1CF31E}"/>
                  </a:ext>
                </a:extLst>
              </p:cNvPr>
              <p:cNvSpPr txBox="1">
                <a:spLocks noRot="1" noChangeAspect="1" noMove="1" noResize="1" noEditPoints="1" noAdjustHandles="1" noChangeArrowheads="1" noChangeShapeType="1" noTextEdit="1"/>
              </p:cNvSpPr>
              <p:nvPr/>
            </p:nvSpPr>
            <p:spPr>
              <a:xfrm>
                <a:off x="6372304" y="3022378"/>
                <a:ext cx="626679" cy="500113"/>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Google Shape;60;p14">
                <a:extLst>
                  <a:ext uri="{FF2B5EF4-FFF2-40B4-BE49-F238E27FC236}">
                    <a16:creationId xmlns:a16="http://schemas.microsoft.com/office/drawing/2014/main" id="{39724C70-7CE3-160F-2851-F97367487ED0}"/>
                  </a:ext>
                </a:extLst>
              </p:cNvPr>
              <p:cNvSpPr txBox="1"/>
              <p:nvPr/>
            </p:nvSpPr>
            <p:spPr>
              <a:xfrm>
                <a:off x="6381994" y="1407158"/>
                <a:ext cx="575531"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25</m:t>
                        </m:r>
                      </m:sub>
                    </m:sSub>
                  </m:oMath>
                </a14:m>
                <a:r>
                  <a:rPr lang="en" sz="1750" b="1" dirty="0">
                    <a:latin typeface="+mn-lt"/>
                  </a:rPr>
                  <a:t> </a:t>
                </a:r>
                <a:endParaRPr sz="1750" b="1" dirty="0">
                  <a:latin typeface="+mn-lt"/>
                </a:endParaRPr>
              </a:p>
            </p:txBody>
          </p:sp>
        </mc:Choice>
        <mc:Fallback xmlns="">
          <p:sp>
            <p:nvSpPr>
              <p:cNvPr id="14" name="Google Shape;60;p14">
                <a:extLst>
                  <a:ext uri="{FF2B5EF4-FFF2-40B4-BE49-F238E27FC236}">
                    <a16:creationId xmlns:a16="http://schemas.microsoft.com/office/drawing/2014/main" id="{39724C70-7CE3-160F-2851-F97367487ED0}"/>
                  </a:ext>
                </a:extLst>
              </p:cNvPr>
              <p:cNvSpPr txBox="1">
                <a:spLocks noRot="1" noChangeAspect="1" noMove="1" noResize="1" noEditPoints="1" noAdjustHandles="1" noChangeArrowheads="1" noChangeShapeType="1" noTextEdit="1"/>
              </p:cNvSpPr>
              <p:nvPr/>
            </p:nvSpPr>
            <p:spPr>
              <a:xfrm>
                <a:off x="6381994" y="1407158"/>
                <a:ext cx="575531" cy="500113"/>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Google Shape;60;p14">
                <a:extLst>
                  <a:ext uri="{FF2B5EF4-FFF2-40B4-BE49-F238E27FC236}">
                    <a16:creationId xmlns:a16="http://schemas.microsoft.com/office/drawing/2014/main" id="{CD6E4266-F9DF-97B4-3056-EE389E543463}"/>
                  </a:ext>
                </a:extLst>
              </p:cNvPr>
              <p:cNvSpPr txBox="1"/>
              <p:nvPr/>
            </p:nvSpPr>
            <p:spPr>
              <a:xfrm>
                <a:off x="6374497" y="5100124"/>
                <a:ext cx="623826"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99</m:t>
                        </m:r>
                      </m:sub>
                    </m:sSub>
                  </m:oMath>
                </a14:m>
                <a:r>
                  <a:rPr lang="en" sz="1750" b="1" dirty="0">
                    <a:latin typeface="+mn-lt"/>
                  </a:rPr>
                  <a:t> </a:t>
                </a:r>
                <a:endParaRPr sz="1750" b="1" dirty="0">
                  <a:latin typeface="+mn-lt"/>
                </a:endParaRPr>
              </a:p>
            </p:txBody>
          </p:sp>
        </mc:Choice>
        <mc:Fallback xmlns="">
          <p:sp>
            <p:nvSpPr>
              <p:cNvPr id="15" name="Google Shape;60;p14">
                <a:extLst>
                  <a:ext uri="{FF2B5EF4-FFF2-40B4-BE49-F238E27FC236}">
                    <a16:creationId xmlns:a16="http://schemas.microsoft.com/office/drawing/2014/main" id="{CD6E4266-F9DF-97B4-3056-EE389E543463}"/>
                  </a:ext>
                </a:extLst>
              </p:cNvPr>
              <p:cNvSpPr txBox="1">
                <a:spLocks noRot="1" noChangeAspect="1" noMove="1" noResize="1" noEditPoints="1" noAdjustHandles="1" noChangeArrowheads="1" noChangeShapeType="1" noTextEdit="1"/>
              </p:cNvSpPr>
              <p:nvPr/>
            </p:nvSpPr>
            <p:spPr>
              <a:xfrm>
                <a:off x="6374497" y="5100124"/>
                <a:ext cx="623826" cy="500113"/>
              </a:xfrm>
              <a:prstGeom prst="rect">
                <a:avLst/>
              </a:prstGeom>
              <a:blipFill>
                <a:blip r:embed="rId6"/>
                <a:stretch>
                  <a:fillRect/>
                </a:stretch>
              </a:blipFill>
              <a:ln>
                <a:noFill/>
              </a:ln>
            </p:spPr>
            <p:txBody>
              <a:bodyPr/>
              <a:lstStyle/>
              <a:p>
                <a:r>
                  <a:rPr lang="en-US">
                    <a:noFill/>
                  </a:rPr>
                  <a:t> </a:t>
                </a:r>
              </a:p>
            </p:txBody>
          </p:sp>
        </mc:Fallback>
      </mc:AlternateContent>
      <p:cxnSp>
        <p:nvCxnSpPr>
          <p:cNvPr id="26" name="Google Shape;80;p14">
            <a:extLst>
              <a:ext uri="{FF2B5EF4-FFF2-40B4-BE49-F238E27FC236}">
                <a16:creationId xmlns:a16="http://schemas.microsoft.com/office/drawing/2014/main" id="{612259C3-4633-B2A2-BB21-B141E7B19E8E}"/>
              </a:ext>
            </a:extLst>
          </p:cNvPr>
          <p:cNvCxnSpPr>
            <a:cxnSpLocks/>
            <a:stCxn id="7" idx="3"/>
            <a:endCxn id="12" idx="1"/>
          </p:cNvCxnSpPr>
          <p:nvPr/>
        </p:nvCxnSpPr>
        <p:spPr>
          <a:xfrm>
            <a:off x="5209908" y="4682668"/>
            <a:ext cx="1154542" cy="656805"/>
          </a:xfrm>
          <a:prstGeom prst="bentConnector3">
            <a:avLst>
              <a:gd name="adj1" fmla="val 51719"/>
            </a:avLst>
          </a:prstGeom>
          <a:noFill/>
          <a:ln w="12700" cap="flat" cmpd="sng">
            <a:solidFill>
              <a:srgbClr val="000000"/>
            </a:solidFill>
            <a:prstDash val="dash"/>
            <a:round/>
            <a:headEnd type="none" w="med" len="med"/>
            <a:tailEnd type="triangle" w="med" len="med"/>
          </a:ln>
        </p:spPr>
      </p:cxnSp>
      <p:sp>
        <p:nvSpPr>
          <p:cNvPr id="28" name="Google Shape;72;p14">
            <a:extLst>
              <a:ext uri="{FF2B5EF4-FFF2-40B4-BE49-F238E27FC236}">
                <a16:creationId xmlns:a16="http://schemas.microsoft.com/office/drawing/2014/main" id="{34CE4694-F4BD-E926-0B32-F6E260A5A99F}"/>
              </a:ext>
            </a:extLst>
          </p:cNvPr>
          <p:cNvSpPr txBox="1"/>
          <p:nvPr/>
        </p:nvSpPr>
        <p:spPr>
          <a:xfrm>
            <a:off x="5219568" y="4306535"/>
            <a:ext cx="740229" cy="461643"/>
          </a:xfrm>
          <a:prstGeom prst="rect">
            <a:avLst/>
          </a:prstGeom>
          <a:noFill/>
          <a:ln>
            <a:noFill/>
          </a:ln>
        </p:spPr>
        <p:txBody>
          <a:bodyPr spcFirstLastPara="1" wrap="square" lIns="114289" tIns="114289" rIns="114289" bIns="114289" anchor="t" anchorCtr="0">
            <a:spAutoFit/>
          </a:bodyPr>
          <a:lstStyle/>
          <a:p>
            <a:r>
              <a:rPr lang="en" sz="1500" i="1" dirty="0">
                <a:latin typeface="+mn-lt"/>
              </a:rPr>
              <a:t>split</a:t>
            </a:r>
            <a:endParaRPr sz="1500" i="1" dirty="0">
              <a:latin typeface="+mn-lt"/>
            </a:endParaRPr>
          </a:p>
        </p:txBody>
      </p:sp>
      <p:cxnSp>
        <p:nvCxnSpPr>
          <p:cNvPr id="29" name="Google Shape;80;p14">
            <a:extLst>
              <a:ext uri="{FF2B5EF4-FFF2-40B4-BE49-F238E27FC236}">
                <a16:creationId xmlns:a16="http://schemas.microsoft.com/office/drawing/2014/main" id="{D5592D53-1E91-3E20-2F96-5B71CA77334C}"/>
              </a:ext>
            </a:extLst>
          </p:cNvPr>
          <p:cNvCxnSpPr>
            <a:cxnSpLocks/>
            <a:stCxn id="7" idx="3"/>
            <a:endCxn id="10" idx="1"/>
          </p:cNvCxnSpPr>
          <p:nvPr/>
        </p:nvCxnSpPr>
        <p:spPr>
          <a:xfrm flipV="1">
            <a:off x="5209908" y="3271779"/>
            <a:ext cx="1154542" cy="1410890"/>
          </a:xfrm>
          <a:prstGeom prst="bentConnector3">
            <a:avLst>
              <a:gd name="adj1" fmla="val 51719"/>
            </a:avLst>
          </a:prstGeom>
          <a:noFill/>
          <a:ln w="12700" cap="flat" cmpd="sng">
            <a:solidFill>
              <a:srgbClr val="000000"/>
            </a:solidFill>
            <a:prstDash val="dash"/>
            <a:round/>
            <a:headEnd type="none" w="med" len="med"/>
            <a:tailEnd type="triangle" w="med" len="med"/>
          </a:ln>
        </p:spPr>
      </p:cxnSp>
      <p:sp>
        <p:nvSpPr>
          <p:cNvPr id="30" name="Google Shape;72;p14">
            <a:extLst>
              <a:ext uri="{FF2B5EF4-FFF2-40B4-BE49-F238E27FC236}">
                <a16:creationId xmlns:a16="http://schemas.microsoft.com/office/drawing/2014/main" id="{E4734B1D-1995-00A4-51CA-C03D74EEC8A8}"/>
              </a:ext>
            </a:extLst>
          </p:cNvPr>
          <p:cNvSpPr txBox="1"/>
          <p:nvPr/>
        </p:nvSpPr>
        <p:spPr>
          <a:xfrm>
            <a:off x="5493336" y="2109004"/>
            <a:ext cx="1230932" cy="461643"/>
          </a:xfrm>
          <a:prstGeom prst="rect">
            <a:avLst/>
          </a:prstGeom>
          <a:noFill/>
          <a:ln>
            <a:noFill/>
          </a:ln>
        </p:spPr>
        <p:txBody>
          <a:bodyPr spcFirstLastPara="1" wrap="square" lIns="114289" tIns="114289" rIns="114289" bIns="114289" anchor="t" anchorCtr="0">
            <a:spAutoFit/>
          </a:bodyPr>
          <a:lstStyle/>
          <a:p>
            <a:r>
              <a:rPr lang="en-US" sz="1500" i="1" dirty="0">
                <a:latin typeface="+mn-lt"/>
              </a:rPr>
              <a:t>sub-sample</a:t>
            </a:r>
          </a:p>
        </p:txBody>
      </p:sp>
      <p:cxnSp>
        <p:nvCxnSpPr>
          <p:cNvPr id="31" name="Google Shape;74;p14">
            <a:extLst>
              <a:ext uri="{FF2B5EF4-FFF2-40B4-BE49-F238E27FC236}">
                <a16:creationId xmlns:a16="http://schemas.microsoft.com/office/drawing/2014/main" id="{EC746DD3-A64C-8F77-0663-655B50C06D1C}"/>
              </a:ext>
            </a:extLst>
          </p:cNvPr>
          <p:cNvCxnSpPr>
            <a:cxnSpLocks/>
            <a:stCxn id="10" idx="0"/>
            <a:endCxn id="6" idx="2"/>
          </p:cNvCxnSpPr>
          <p:nvPr/>
        </p:nvCxnSpPr>
        <p:spPr>
          <a:xfrm flipV="1">
            <a:off x="6634644" y="1997415"/>
            <a:ext cx="10089" cy="605000"/>
          </a:xfrm>
          <a:prstGeom prst="straightConnector1">
            <a:avLst/>
          </a:prstGeom>
          <a:noFill/>
          <a:ln w="12700" cap="flat" cmpd="sng">
            <a:solidFill>
              <a:srgbClr val="000000"/>
            </a:solidFill>
            <a:prstDash val="dash"/>
            <a:round/>
            <a:headEnd type="none" w="med" len="med"/>
            <a:tailEnd type="triangle" w="med" len="med"/>
          </a:ln>
        </p:spPr>
      </p:cxnSp>
      <p:sp>
        <p:nvSpPr>
          <p:cNvPr id="9" name="Content Placeholder 2">
            <a:extLst>
              <a:ext uri="{FF2B5EF4-FFF2-40B4-BE49-F238E27FC236}">
                <a16:creationId xmlns:a16="http://schemas.microsoft.com/office/drawing/2014/main" id="{F7B62F9D-37EB-2402-5D4F-A90DB52DD7B8}"/>
              </a:ext>
            </a:extLst>
          </p:cNvPr>
          <p:cNvSpPr txBox="1">
            <a:spLocks/>
          </p:cNvSpPr>
          <p:nvPr/>
        </p:nvSpPr>
        <p:spPr>
          <a:xfrm>
            <a:off x="-1" y="876065"/>
            <a:ext cx="433482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r>
              <a:rPr lang="en-GB" sz="2400" dirty="0">
                <a:solidFill>
                  <a:schemeClr val="bg1"/>
                </a:solidFill>
              </a:rPr>
              <a:t>Do we underestimate </a:t>
            </a:r>
            <a:br>
              <a:rPr lang="en-GB" sz="2400" dirty="0">
                <a:solidFill>
                  <a:schemeClr val="bg1"/>
                </a:solidFill>
              </a:rPr>
            </a:br>
            <a:r>
              <a:rPr lang="en-GB" sz="2400" dirty="0">
                <a:solidFill>
                  <a:schemeClr val="bg1"/>
                </a:solidFill>
              </a:rPr>
              <a:t>(or overestimate) </a:t>
            </a:r>
            <a:br>
              <a:rPr lang="en-GB" sz="2400" dirty="0">
                <a:solidFill>
                  <a:schemeClr val="bg1"/>
                </a:solidFill>
              </a:rPr>
            </a:br>
            <a:r>
              <a:rPr lang="en-GB" sz="2400" dirty="0">
                <a:solidFill>
                  <a:schemeClr val="bg1"/>
                </a:solidFill>
              </a:rPr>
              <a:t>goodness-of-fit?</a:t>
            </a:r>
          </a:p>
          <a:p>
            <a:pPr lvl="1"/>
            <a:r>
              <a:rPr lang="en-GB" sz="2000" dirty="0">
                <a:solidFill>
                  <a:schemeClr val="bg1"/>
                </a:solidFill>
              </a:rPr>
              <a:t>By how much?</a:t>
            </a:r>
          </a:p>
          <a:p>
            <a:r>
              <a:rPr lang="en-GB" sz="2400" dirty="0">
                <a:solidFill>
                  <a:schemeClr val="bg1"/>
                </a:solidFill>
              </a:rPr>
              <a:t>“What if we had 25 more topics?”</a:t>
            </a:r>
          </a:p>
          <a:p>
            <a:r>
              <a:rPr lang="en-GB" sz="2400" dirty="0">
                <a:solidFill>
                  <a:schemeClr val="bg1"/>
                </a:solidFill>
              </a:rPr>
              <a:t>Using a collection of system scores on 149 topics:</a:t>
            </a:r>
          </a:p>
          <a:p>
            <a:pPr lvl="1"/>
            <a:r>
              <a:rPr lang="en-GB" sz="2000" dirty="0">
                <a:solidFill>
                  <a:schemeClr val="bg1"/>
                </a:solidFill>
              </a:rPr>
              <a:t>We repeatedly create 3 data splits</a:t>
            </a:r>
          </a:p>
        </p:txBody>
      </p:sp>
    </p:spTree>
    <p:extLst>
      <p:ext uri="{BB962C8B-B14F-4D97-AF65-F5344CB8AC3E}">
        <p14:creationId xmlns:p14="http://schemas.microsoft.com/office/powerpoint/2010/main" val="17635875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a:bodyPr>
          <a:lstStyle/>
          <a:p>
            <a:r>
              <a:rPr lang="en-US" dirty="0"/>
              <a:t>Extrapolating to 50 Topics</a:t>
            </a:r>
          </a:p>
        </p:txBody>
      </p:sp>
      <p:pic>
        <p:nvPicPr>
          <p:cNvPr id="3" name="Picture 2">
            <a:extLst>
              <a:ext uri="{FF2B5EF4-FFF2-40B4-BE49-F238E27FC236}">
                <a16:creationId xmlns:a16="http://schemas.microsoft.com/office/drawing/2014/main" id="{0125F7C7-4FE8-EFA5-C427-D1D6B327139F}"/>
              </a:ext>
            </a:extLst>
          </p:cNvPr>
          <p:cNvPicPr>
            <a:picLocks noChangeAspect="1"/>
          </p:cNvPicPr>
          <p:nvPr/>
        </p:nvPicPr>
        <p:blipFill>
          <a:blip r:embed="rId3"/>
          <a:srcRect/>
          <a:stretch/>
        </p:blipFill>
        <p:spPr>
          <a:xfrm>
            <a:off x="7742471" y="2738240"/>
            <a:ext cx="1351574" cy="1351574"/>
          </a:xfrm>
          <a:prstGeom prst="rect">
            <a:avLst/>
          </a:prstGeom>
        </p:spPr>
      </p:pic>
      <p:sp>
        <p:nvSpPr>
          <p:cNvPr id="6" name="Rectangle: Rounded Corners 5">
            <a:extLst>
              <a:ext uri="{FF2B5EF4-FFF2-40B4-BE49-F238E27FC236}">
                <a16:creationId xmlns:a16="http://schemas.microsoft.com/office/drawing/2014/main" id="{C3DE6817-1636-DF3D-98F9-CC6C6DF81C88}"/>
              </a:ext>
            </a:extLst>
          </p:cNvPr>
          <p:cNvSpPr/>
          <p:nvPr/>
        </p:nvSpPr>
        <p:spPr>
          <a:xfrm>
            <a:off x="6374474" y="1322053"/>
            <a:ext cx="540505" cy="675355"/>
          </a:xfrm>
          <a:prstGeom prst="roundRect">
            <a:avLst/>
          </a:prstGeom>
          <a:solidFill>
            <a:schemeClr val="accent1">
              <a:lumMod val="40000"/>
              <a:lumOff val="60000"/>
            </a:schemeClr>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p:sp>
        <p:nvSpPr>
          <p:cNvPr id="7" name="Rectangle: Rounded Corners 6">
            <a:extLst>
              <a:ext uri="{FF2B5EF4-FFF2-40B4-BE49-F238E27FC236}">
                <a16:creationId xmlns:a16="http://schemas.microsoft.com/office/drawing/2014/main" id="{BA246CB9-69CE-716F-EDAD-9B17C1F2C757}"/>
              </a:ext>
            </a:extLst>
          </p:cNvPr>
          <p:cNvSpPr/>
          <p:nvPr/>
        </p:nvSpPr>
        <p:spPr>
          <a:xfrm>
            <a:off x="4669403" y="2669819"/>
            <a:ext cx="540505" cy="4025683"/>
          </a:xfrm>
          <a:prstGeom prst="roundRect">
            <a:avLst/>
          </a:prstGeom>
          <a:solidFill>
            <a:schemeClr val="bg2">
              <a:lumMod val="90000"/>
            </a:schemeClr>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mc:AlternateContent xmlns:mc="http://schemas.openxmlformats.org/markup-compatibility/2006" xmlns:a14="http://schemas.microsoft.com/office/drawing/2010/main">
        <mc:Choice Requires="a14">
          <p:sp>
            <p:nvSpPr>
              <p:cNvPr id="8" name="Google Shape;60;p14">
                <a:extLst>
                  <a:ext uri="{FF2B5EF4-FFF2-40B4-BE49-F238E27FC236}">
                    <a16:creationId xmlns:a16="http://schemas.microsoft.com/office/drawing/2014/main" id="{F62784C7-2DA7-A260-5681-69347E209490}"/>
                  </a:ext>
                </a:extLst>
              </p:cNvPr>
              <p:cNvSpPr txBox="1"/>
              <p:nvPr/>
            </p:nvSpPr>
            <p:spPr>
              <a:xfrm>
                <a:off x="4640876" y="4438732"/>
                <a:ext cx="627490"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149</m:t>
                        </m:r>
                      </m:sub>
                    </m:sSub>
                  </m:oMath>
                </a14:m>
                <a:r>
                  <a:rPr lang="en" sz="1750" b="1" dirty="0">
                    <a:latin typeface="+mn-lt"/>
                  </a:rPr>
                  <a:t> </a:t>
                </a:r>
                <a:endParaRPr sz="1750" b="1" dirty="0">
                  <a:latin typeface="+mn-lt"/>
                </a:endParaRPr>
              </a:p>
            </p:txBody>
          </p:sp>
        </mc:Choice>
        <mc:Fallback xmlns="">
          <p:sp>
            <p:nvSpPr>
              <p:cNvPr id="8" name="Google Shape;60;p14">
                <a:extLst>
                  <a:ext uri="{FF2B5EF4-FFF2-40B4-BE49-F238E27FC236}">
                    <a16:creationId xmlns:a16="http://schemas.microsoft.com/office/drawing/2014/main" id="{F62784C7-2DA7-A260-5681-69347E209490}"/>
                  </a:ext>
                </a:extLst>
              </p:cNvPr>
              <p:cNvSpPr txBox="1">
                <a:spLocks noRot="1" noChangeAspect="1" noMove="1" noResize="1" noEditPoints="1" noAdjustHandles="1" noChangeArrowheads="1" noChangeShapeType="1" noTextEdit="1"/>
              </p:cNvSpPr>
              <p:nvPr/>
            </p:nvSpPr>
            <p:spPr>
              <a:xfrm>
                <a:off x="4640876" y="4438732"/>
                <a:ext cx="627490" cy="500113"/>
              </a:xfrm>
              <a:prstGeom prst="rect">
                <a:avLst/>
              </a:prstGeom>
              <a:blipFill>
                <a:blip r:embed="rId4"/>
                <a:stretch>
                  <a:fillRect/>
                </a:stretch>
              </a:blipFill>
              <a:ln>
                <a:noFill/>
              </a:ln>
            </p:spPr>
            <p:txBody>
              <a:bodyPr/>
              <a:lstStyle/>
              <a:p>
                <a:r>
                  <a:rPr lang="en-US">
                    <a:noFill/>
                  </a:rPr>
                  <a:t> </a:t>
                </a:r>
              </a:p>
            </p:txBody>
          </p:sp>
        </mc:Fallback>
      </mc:AlternateContent>
      <p:sp>
        <p:nvSpPr>
          <p:cNvPr id="10" name="Rectangle: Rounded Corners 9">
            <a:extLst>
              <a:ext uri="{FF2B5EF4-FFF2-40B4-BE49-F238E27FC236}">
                <a16:creationId xmlns:a16="http://schemas.microsoft.com/office/drawing/2014/main" id="{13511C18-13F1-433E-ED0B-82FAE50EA6B1}"/>
              </a:ext>
            </a:extLst>
          </p:cNvPr>
          <p:cNvSpPr/>
          <p:nvPr/>
        </p:nvSpPr>
        <p:spPr>
          <a:xfrm>
            <a:off x="6364451" y="2602408"/>
            <a:ext cx="540375" cy="1338700"/>
          </a:xfrm>
          <a:prstGeom prst="roundRect">
            <a:avLst/>
          </a:prstGeom>
          <a:solidFill>
            <a:srgbClr val="FF8585"/>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p:sp>
        <p:nvSpPr>
          <p:cNvPr id="12" name="Rectangle: Rounded Corners 11">
            <a:extLst>
              <a:ext uri="{FF2B5EF4-FFF2-40B4-BE49-F238E27FC236}">
                <a16:creationId xmlns:a16="http://schemas.microsoft.com/office/drawing/2014/main" id="{2445AD12-5CAB-73C0-BDFD-D9FBF5E88BB4}"/>
              </a:ext>
            </a:extLst>
          </p:cNvPr>
          <p:cNvSpPr/>
          <p:nvPr/>
        </p:nvSpPr>
        <p:spPr>
          <a:xfrm>
            <a:off x="6364451" y="3986813"/>
            <a:ext cx="540375" cy="2705325"/>
          </a:xfrm>
          <a:prstGeom prst="roundRect">
            <a:avLst/>
          </a:prstGeom>
          <a:solidFill>
            <a:schemeClr val="accent6">
              <a:lumMod val="40000"/>
              <a:lumOff val="60000"/>
            </a:schemeClr>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mc:AlternateContent xmlns:mc="http://schemas.openxmlformats.org/markup-compatibility/2006" xmlns:a14="http://schemas.microsoft.com/office/drawing/2010/main">
        <mc:Choice Requires="a14">
          <p:sp>
            <p:nvSpPr>
              <p:cNvPr id="13" name="Google Shape;60;p14">
                <a:extLst>
                  <a:ext uri="{FF2B5EF4-FFF2-40B4-BE49-F238E27FC236}">
                    <a16:creationId xmlns:a16="http://schemas.microsoft.com/office/drawing/2014/main" id="{91BC7AEF-1008-7E60-A74B-AA245C1CF31E}"/>
                  </a:ext>
                </a:extLst>
              </p:cNvPr>
              <p:cNvSpPr txBox="1"/>
              <p:nvPr/>
            </p:nvSpPr>
            <p:spPr>
              <a:xfrm>
                <a:off x="6372304" y="3022378"/>
                <a:ext cx="626679"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50</m:t>
                        </m:r>
                      </m:sub>
                    </m:sSub>
                  </m:oMath>
                </a14:m>
                <a:r>
                  <a:rPr lang="en" sz="1750" b="1" dirty="0">
                    <a:latin typeface="+mn-lt"/>
                  </a:rPr>
                  <a:t> </a:t>
                </a:r>
                <a:endParaRPr sz="1750" b="1" dirty="0">
                  <a:latin typeface="+mn-lt"/>
                </a:endParaRPr>
              </a:p>
            </p:txBody>
          </p:sp>
        </mc:Choice>
        <mc:Fallback xmlns="">
          <p:sp>
            <p:nvSpPr>
              <p:cNvPr id="13" name="Google Shape;60;p14">
                <a:extLst>
                  <a:ext uri="{FF2B5EF4-FFF2-40B4-BE49-F238E27FC236}">
                    <a16:creationId xmlns:a16="http://schemas.microsoft.com/office/drawing/2014/main" id="{91BC7AEF-1008-7E60-A74B-AA245C1CF31E}"/>
                  </a:ext>
                </a:extLst>
              </p:cNvPr>
              <p:cNvSpPr txBox="1">
                <a:spLocks noRot="1" noChangeAspect="1" noMove="1" noResize="1" noEditPoints="1" noAdjustHandles="1" noChangeArrowheads="1" noChangeShapeType="1" noTextEdit="1"/>
              </p:cNvSpPr>
              <p:nvPr/>
            </p:nvSpPr>
            <p:spPr>
              <a:xfrm>
                <a:off x="6372304" y="3022378"/>
                <a:ext cx="626679" cy="500113"/>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Google Shape;60;p14">
                <a:extLst>
                  <a:ext uri="{FF2B5EF4-FFF2-40B4-BE49-F238E27FC236}">
                    <a16:creationId xmlns:a16="http://schemas.microsoft.com/office/drawing/2014/main" id="{39724C70-7CE3-160F-2851-F97367487ED0}"/>
                  </a:ext>
                </a:extLst>
              </p:cNvPr>
              <p:cNvSpPr txBox="1"/>
              <p:nvPr/>
            </p:nvSpPr>
            <p:spPr>
              <a:xfrm>
                <a:off x="6381994" y="1407158"/>
                <a:ext cx="575531"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25</m:t>
                        </m:r>
                      </m:sub>
                    </m:sSub>
                  </m:oMath>
                </a14:m>
                <a:r>
                  <a:rPr lang="en" sz="1750" b="1" dirty="0">
                    <a:latin typeface="+mn-lt"/>
                  </a:rPr>
                  <a:t> </a:t>
                </a:r>
                <a:endParaRPr sz="1750" b="1" dirty="0">
                  <a:latin typeface="+mn-lt"/>
                </a:endParaRPr>
              </a:p>
            </p:txBody>
          </p:sp>
        </mc:Choice>
        <mc:Fallback xmlns="">
          <p:sp>
            <p:nvSpPr>
              <p:cNvPr id="14" name="Google Shape;60;p14">
                <a:extLst>
                  <a:ext uri="{FF2B5EF4-FFF2-40B4-BE49-F238E27FC236}">
                    <a16:creationId xmlns:a16="http://schemas.microsoft.com/office/drawing/2014/main" id="{39724C70-7CE3-160F-2851-F97367487ED0}"/>
                  </a:ext>
                </a:extLst>
              </p:cNvPr>
              <p:cNvSpPr txBox="1">
                <a:spLocks noRot="1" noChangeAspect="1" noMove="1" noResize="1" noEditPoints="1" noAdjustHandles="1" noChangeArrowheads="1" noChangeShapeType="1" noTextEdit="1"/>
              </p:cNvSpPr>
              <p:nvPr/>
            </p:nvSpPr>
            <p:spPr>
              <a:xfrm>
                <a:off x="6381994" y="1407158"/>
                <a:ext cx="575531" cy="500113"/>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Google Shape;60;p14">
                <a:extLst>
                  <a:ext uri="{FF2B5EF4-FFF2-40B4-BE49-F238E27FC236}">
                    <a16:creationId xmlns:a16="http://schemas.microsoft.com/office/drawing/2014/main" id="{CD6E4266-F9DF-97B4-3056-EE389E543463}"/>
                  </a:ext>
                </a:extLst>
              </p:cNvPr>
              <p:cNvSpPr txBox="1"/>
              <p:nvPr/>
            </p:nvSpPr>
            <p:spPr>
              <a:xfrm>
                <a:off x="6374497" y="5100124"/>
                <a:ext cx="623826"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99</m:t>
                        </m:r>
                      </m:sub>
                    </m:sSub>
                  </m:oMath>
                </a14:m>
                <a:r>
                  <a:rPr lang="en" sz="1750" b="1" dirty="0">
                    <a:latin typeface="+mn-lt"/>
                  </a:rPr>
                  <a:t> </a:t>
                </a:r>
                <a:endParaRPr sz="1750" b="1" dirty="0">
                  <a:latin typeface="+mn-lt"/>
                </a:endParaRPr>
              </a:p>
            </p:txBody>
          </p:sp>
        </mc:Choice>
        <mc:Fallback xmlns="">
          <p:sp>
            <p:nvSpPr>
              <p:cNvPr id="15" name="Google Shape;60;p14">
                <a:extLst>
                  <a:ext uri="{FF2B5EF4-FFF2-40B4-BE49-F238E27FC236}">
                    <a16:creationId xmlns:a16="http://schemas.microsoft.com/office/drawing/2014/main" id="{CD6E4266-F9DF-97B4-3056-EE389E543463}"/>
                  </a:ext>
                </a:extLst>
              </p:cNvPr>
              <p:cNvSpPr txBox="1">
                <a:spLocks noRot="1" noChangeAspect="1" noMove="1" noResize="1" noEditPoints="1" noAdjustHandles="1" noChangeArrowheads="1" noChangeShapeType="1" noTextEdit="1"/>
              </p:cNvSpPr>
              <p:nvPr/>
            </p:nvSpPr>
            <p:spPr>
              <a:xfrm>
                <a:off x="6374497" y="5100124"/>
                <a:ext cx="623826" cy="500113"/>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Google Shape;67;p14">
                <a:extLst>
                  <a:ext uri="{FF2B5EF4-FFF2-40B4-BE49-F238E27FC236}">
                    <a16:creationId xmlns:a16="http://schemas.microsoft.com/office/drawing/2014/main" id="{02BA690B-688F-2983-D822-0B0CDA19443E}"/>
                  </a:ext>
                </a:extLst>
              </p:cNvPr>
              <p:cNvSpPr txBox="1"/>
              <p:nvPr/>
            </p:nvSpPr>
            <p:spPr>
              <a:xfrm>
                <a:off x="7938328" y="1877692"/>
                <a:ext cx="1230932" cy="442984"/>
              </a:xfrm>
              <a:prstGeom prst="rect">
                <a:avLst/>
              </a:prstGeom>
              <a:noFill/>
              <a:ln>
                <a:noFill/>
              </a:ln>
            </p:spPr>
            <p:txBody>
              <a:bodyPr spcFirstLastPara="1" wrap="square" lIns="114289" tIns="114289" rIns="114289" bIns="114289" anchor="t" anchorCtr="0">
                <a:spAutoFit/>
              </a:bodyPr>
              <a:lstStyle/>
              <a:p>
                <a:r>
                  <a:rPr lang="en" sz="1375" dirty="0">
                    <a:solidFill>
                      <a:srgbClr val="0000FF"/>
                    </a:solidFill>
                    <a:latin typeface="+mn-lt"/>
                  </a:rPr>
                  <a:t>margin </a:t>
                </a:r>
                <a14:m>
                  <m:oMath xmlns:m="http://schemas.openxmlformats.org/officeDocument/2006/math">
                    <m:sSubSup>
                      <m:sSubSupPr>
                        <m:ctrlPr>
                          <a:rPr lang="el-GR" sz="1375" b="1" i="1">
                            <a:solidFill>
                              <a:srgbClr val="0000FF"/>
                            </a:solidFill>
                            <a:latin typeface="Cambria Math" panose="02040503050406030204" pitchFamily="18" charset="0"/>
                          </a:rPr>
                        </m:ctrlPr>
                      </m:sSubSupPr>
                      <m:e>
                        <m:r>
                          <a:rPr lang="en-US" sz="1375" b="1" i="1">
                            <a:solidFill>
                              <a:srgbClr val="0000FF"/>
                            </a:solidFill>
                            <a:latin typeface="Cambria Math" panose="02040503050406030204" pitchFamily="18" charset="0"/>
                          </a:rPr>
                          <m:t>𝑭</m:t>
                        </m:r>
                      </m:e>
                      <m:sub>
                        <m:r>
                          <a:rPr lang="en-US" sz="1375" b="1" i="1">
                            <a:solidFill>
                              <a:srgbClr val="0000FF"/>
                            </a:solidFill>
                            <a:latin typeface="Cambria Math" panose="02040503050406030204" pitchFamily="18" charset="0"/>
                          </a:rPr>
                          <m:t>𝟐𝟓</m:t>
                        </m:r>
                      </m:sub>
                      <m:sup>
                        <m:r>
                          <a:rPr lang="en-US" sz="1375" b="1" i="1">
                            <a:solidFill>
                              <a:srgbClr val="0000FF"/>
                            </a:solidFill>
                            <a:latin typeface="Cambria Math" panose="02040503050406030204" pitchFamily="18" charset="0"/>
                          </a:rPr>
                          <m:t>∗</m:t>
                        </m:r>
                      </m:sup>
                    </m:sSubSup>
                  </m:oMath>
                </a14:m>
                <a:endParaRPr sz="1375" dirty="0">
                  <a:solidFill>
                    <a:srgbClr val="0000FF"/>
                  </a:solidFill>
                  <a:latin typeface="+mn-lt"/>
                </a:endParaRPr>
              </a:p>
            </p:txBody>
          </p:sp>
        </mc:Choice>
        <mc:Fallback xmlns="">
          <p:sp>
            <p:nvSpPr>
              <p:cNvPr id="17" name="Google Shape;67;p14">
                <a:extLst>
                  <a:ext uri="{FF2B5EF4-FFF2-40B4-BE49-F238E27FC236}">
                    <a16:creationId xmlns:a16="http://schemas.microsoft.com/office/drawing/2014/main" id="{02BA690B-688F-2983-D822-0B0CDA19443E}"/>
                  </a:ext>
                </a:extLst>
              </p:cNvPr>
              <p:cNvSpPr txBox="1">
                <a:spLocks noRot="1" noChangeAspect="1" noMove="1" noResize="1" noEditPoints="1" noAdjustHandles="1" noChangeArrowheads="1" noChangeShapeType="1" noTextEdit="1"/>
              </p:cNvSpPr>
              <p:nvPr/>
            </p:nvSpPr>
            <p:spPr>
              <a:xfrm>
                <a:off x="7938328" y="1877692"/>
                <a:ext cx="1230932" cy="442984"/>
              </a:xfrm>
              <a:prstGeom prst="rect">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Google Shape;67;p14">
                <a:extLst>
                  <a:ext uri="{FF2B5EF4-FFF2-40B4-BE49-F238E27FC236}">
                    <a16:creationId xmlns:a16="http://schemas.microsoft.com/office/drawing/2014/main" id="{DF9216E9-1C99-CB06-4FE8-06ECB1AD4A45}"/>
                  </a:ext>
                </a:extLst>
              </p:cNvPr>
              <p:cNvSpPr txBox="1"/>
              <p:nvPr/>
            </p:nvSpPr>
            <p:spPr>
              <a:xfrm>
                <a:off x="7955721" y="3643084"/>
                <a:ext cx="1230932" cy="442984"/>
              </a:xfrm>
              <a:prstGeom prst="rect">
                <a:avLst/>
              </a:prstGeom>
              <a:noFill/>
              <a:ln>
                <a:noFill/>
              </a:ln>
            </p:spPr>
            <p:txBody>
              <a:bodyPr spcFirstLastPara="1" wrap="square" lIns="114289" tIns="114289" rIns="114289" bIns="114289" anchor="t" anchorCtr="0">
                <a:spAutoFit/>
              </a:bodyPr>
              <a:lstStyle/>
              <a:p>
                <a:r>
                  <a:rPr lang="en-US" sz="1375" dirty="0">
                    <a:solidFill>
                      <a:srgbClr val="FF0000"/>
                    </a:solidFill>
                    <a:latin typeface="+mn-lt"/>
                  </a:rPr>
                  <a:t>margin </a:t>
                </a:r>
                <a14:m>
                  <m:oMath xmlns:m="http://schemas.openxmlformats.org/officeDocument/2006/math">
                    <m:sSubSup>
                      <m:sSubSupPr>
                        <m:ctrlPr>
                          <a:rPr lang="ar-AE" sz="1375" b="1" i="1">
                            <a:solidFill>
                              <a:srgbClr val="FF0000"/>
                            </a:solidFill>
                            <a:latin typeface="Cambria Math" panose="02040503050406030204" pitchFamily="18" charset="0"/>
                          </a:rPr>
                        </m:ctrlPr>
                      </m:sSubSupPr>
                      <m:e>
                        <m:r>
                          <a:rPr lang="ar-AE" sz="1375" b="1" i="1">
                            <a:solidFill>
                              <a:srgbClr val="FF0000"/>
                            </a:solidFill>
                            <a:latin typeface="Cambria Math" panose="02040503050406030204" pitchFamily="18" charset="0"/>
                          </a:rPr>
                          <m:t>𝑭</m:t>
                        </m:r>
                      </m:e>
                      <m:sub>
                        <m:r>
                          <a:rPr lang="ar-AE" sz="1375" b="1" i="1">
                            <a:solidFill>
                              <a:srgbClr val="FF0000"/>
                            </a:solidFill>
                            <a:latin typeface="Cambria Math" panose="02040503050406030204" pitchFamily="18" charset="0"/>
                          </a:rPr>
                          <m:t>𝟓𝟎</m:t>
                        </m:r>
                      </m:sub>
                      <m:sup>
                        <m:r>
                          <a:rPr lang="ar-AE" sz="1375" b="1" i="1">
                            <a:solidFill>
                              <a:srgbClr val="FF0000"/>
                            </a:solidFill>
                            <a:latin typeface="Cambria Math" panose="02040503050406030204" pitchFamily="18" charset="0"/>
                          </a:rPr>
                          <m:t>∗</m:t>
                        </m:r>
                      </m:sup>
                    </m:sSubSup>
                  </m:oMath>
                </a14:m>
                <a:endParaRPr lang="ar-AE" sz="1375" dirty="0">
                  <a:solidFill>
                    <a:srgbClr val="FF0000"/>
                  </a:solidFill>
                  <a:latin typeface="+mn-lt"/>
                </a:endParaRPr>
              </a:p>
            </p:txBody>
          </p:sp>
        </mc:Choice>
        <mc:Fallback xmlns="">
          <p:sp>
            <p:nvSpPr>
              <p:cNvPr id="19" name="Google Shape;67;p14">
                <a:extLst>
                  <a:ext uri="{FF2B5EF4-FFF2-40B4-BE49-F238E27FC236}">
                    <a16:creationId xmlns:a16="http://schemas.microsoft.com/office/drawing/2014/main" id="{DF9216E9-1C99-CB06-4FE8-06ECB1AD4A45}"/>
                  </a:ext>
                </a:extLst>
              </p:cNvPr>
              <p:cNvSpPr txBox="1">
                <a:spLocks noRot="1" noChangeAspect="1" noMove="1" noResize="1" noEditPoints="1" noAdjustHandles="1" noChangeArrowheads="1" noChangeShapeType="1" noTextEdit="1"/>
              </p:cNvSpPr>
              <p:nvPr/>
            </p:nvSpPr>
            <p:spPr>
              <a:xfrm>
                <a:off x="7955721" y="3643084"/>
                <a:ext cx="1230932" cy="442984"/>
              </a:xfrm>
              <a:prstGeom prst="rect">
                <a:avLst/>
              </a:prstGeom>
              <a:blipFill>
                <a:blip r:embed="rId9"/>
                <a:stretch>
                  <a:fillRect/>
                </a:stretch>
              </a:blipFill>
              <a:ln>
                <a:noFill/>
              </a:ln>
            </p:spPr>
            <p:txBody>
              <a:bodyPr/>
              <a:lstStyle/>
              <a:p>
                <a:r>
                  <a:rPr lang="en-US">
                    <a:noFill/>
                  </a:rPr>
                  <a:t> </a:t>
                </a:r>
              </a:p>
            </p:txBody>
          </p:sp>
        </mc:Fallback>
      </mc:AlternateContent>
      <p:pic>
        <p:nvPicPr>
          <p:cNvPr id="25" name="Picture 24">
            <a:extLst>
              <a:ext uri="{FF2B5EF4-FFF2-40B4-BE49-F238E27FC236}">
                <a16:creationId xmlns:a16="http://schemas.microsoft.com/office/drawing/2014/main" id="{C72AB533-8F35-6FFC-B082-29B63579BB2A}"/>
              </a:ext>
            </a:extLst>
          </p:cNvPr>
          <p:cNvPicPr>
            <a:picLocks noChangeAspect="1"/>
          </p:cNvPicPr>
          <p:nvPr/>
        </p:nvPicPr>
        <p:blipFill>
          <a:blip r:embed="rId10"/>
          <a:srcRect/>
          <a:stretch/>
        </p:blipFill>
        <p:spPr>
          <a:xfrm>
            <a:off x="7724585" y="976091"/>
            <a:ext cx="1351575" cy="1351575"/>
          </a:xfrm>
          <a:prstGeom prst="rect">
            <a:avLst/>
          </a:prstGeom>
        </p:spPr>
      </p:pic>
      <p:cxnSp>
        <p:nvCxnSpPr>
          <p:cNvPr id="26" name="Google Shape;80;p14">
            <a:extLst>
              <a:ext uri="{FF2B5EF4-FFF2-40B4-BE49-F238E27FC236}">
                <a16:creationId xmlns:a16="http://schemas.microsoft.com/office/drawing/2014/main" id="{612259C3-4633-B2A2-BB21-B141E7B19E8E}"/>
              </a:ext>
            </a:extLst>
          </p:cNvPr>
          <p:cNvCxnSpPr>
            <a:cxnSpLocks/>
            <a:stCxn id="7" idx="3"/>
            <a:endCxn id="12" idx="1"/>
          </p:cNvCxnSpPr>
          <p:nvPr/>
        </p:nvCxnSpPr>
        <p:spPr>
          <a:xfrm>
            <a:off x="5209908" y="4682668"/>
            <a:ext cx="1154542" cy="656805"/>
          </a:xfrm>
          <a:prstGeom prst="bentConnector3">
            <a:avLst>
              <a:gd name="adj1" fmla="val 51719"/>
            </a:avLst>
          </a:prstGeom>
          <a:noFill/>
          <a:ln w="12700" cap="flat" cmpd="sng">
            <a:solidFill>
              <a:srgbClr val="000000"/>
            </a:solidFill>
            <a:prstDash val="dash"/>
            <a:round/>
            <a:headEnd type="none" w="med" len="med"/>
            <a:tailEnd type="triangle" w="med" len="med"/>
          </a:ln>
        </p:spPr>
      </p:cxnSp>
      <p:sp>
        <p:nvSpPr>
          <p:cNvPr id="28" name="Google Shape;72;p14">
            <a:extLst>
              <a:ext uri="{FF2B5EF4-FFF2-40B4-BE49-F238E27FC236}">
                <a16:creationId xmlns:a16="http://schemas.microsoft.com/office/drawing/2014/main" id="{34CE4694-F4BD-E926-0B32-F6E260A5A99F}"/>
              </a:ext>
            </a:extLst>
          </p:cNvPr>
          <p:cNvSpPr txBox="1"/>
          <p:nvPr/>
        </p:nvSpPr>
        <p:spPr>
          <a:xfrm>
            <a:off x="5219568" y="4306535"/>
            <a:ext cx="740229" cy="461643"/>
          </a:xfrm>
          <a:prstGeom prst="rect">
            <a:avLst/>
          </a:prstGeom>
          <a:noFill/>
          <a:ln>
            <a:noFill/>
          </a:ln>
        </p:spPr>
        <p:txBody>
          <a:bodyPr spcFirstLastPara="1" wrap="square" lIns="114289" tIns="114289" rIns="114289" bIns="114289" anchor="t" anchorCtr="0">
            <a:spAutoFit/>
          </a:bodyPr>
          <a:lstStyle/>
          <a:p>
            <a:r>
              <a:rPr lang="en" sz="1500" i="1" dirty="0">
                <a:latin typeface="+mn-lt"/>
              </a:rPr>
              <a:t>split</a:t>
            </a:r>
            <a:endParaRPr sz="1500" i="1" dirty="0">
              <a:latin typeface="+mn-lt"/>
            </a:endParaRPr>
          </a:p>
        </p:txBody>
      </p:sp>
      <p:cxnSp>
        <p:nvCxnSpPr>
          <p:cNvPr id="29" name="Google Shape;80;p14">
            <a:extLst>
              <a:ext uri="{FF2B5EF4-FFF2-40B4-BE49-F238E27FC236}">
                <a16:creationId xmlns:a16="http://schemas.microsoft.com/office/drawing/2014/main" id="{D5592D53-1E91-3E20-2F96-5B71CA77334C}"/>
              </a:ext>
            </a:extLst>
          </p:cNvPr>
          <p:cNvCxnSpPr>
            <a:cxnSpLocks/>
            <a:stCxn id="7" idx="3"/>
            <a:endCxn id="10" idx="1"/>
          </p:cNvCxnSpPr>
          <p:nvPr/>
        </p:nvCxnSpPr>
        <p:spPr>
          <a:xfrm flipV="1">
            <a:off x="5209908" y="3271779"/>
            <a:ext cx="1154542" cy="1410890"/>
          </a:xfrm>
          <a:prstGeom prst="bentConnector3">
            <a:avLst>
              <a:gd name="adj1" fmla="val 51719"/>
            </a:avLst>
          </a:prstGeom>
          <a:noFill/>
          <a:ln w="12700" cap="flat" cmpd="sng">
            <a:solidFill>
              <a:srgbClr val="000000"/>
            </a:solidFill>
            <a:prstDash val="dash"/>
            <a:round/>
            <a:headEnd type="none" w="med" len="med"/>
            <a:tailEnd type="triangle" w="med" len="med"/>
          </a:ln>
        </p:spPr>
      </p:cxnSp>
      <p:sp>
        <p:nvSpPr>
          <p:cNvPr id="30" name="Google Shape;72;p14">
            <a:extLst>
              <a:ext uri="{FF2B5EF4-FFF2-40B4-BE49-F238E27FC236}">
                <a16:creationId xmlns:a16="http://schemas.microsoft.com/office/drawing/2014/main" id="{E4734B1D-1995-00A4-51CA-C03D74EEC8A8}"/>
              </a:ext>
            </a:extLst>
          </p:cNvPr>
          <p:cNvSpPr txBox="1"/>
          <p:nvPr/>
        </p:nvSpPr>
        <p:spPr>
          <a:xfrm>
            <a:off x="5493336" y="2109004"/>
            <a:ext cx="1230932" cy="461643"/>
          </a:xfrm>
          <a:prstGeom prst="rect">
            <a:avLst/>
          </a:prstGeom>
          <a:noFill/>
          <a:ln>
            <a:noFill/>
          </a:ln>
        </p:spPr>
        <p:txBody>
          <a:bodyPr spcFirstLastPara="1" wrap="square" lIns="114289" tIns="114289" rIns="114289" bIns="114289" anchor="t" anchorCtr="0">
            <a:spAutoFit/>
          </a:bodyPr>
          <a:lstStyle/>
          <a:p>
            <a:r>
              <a:rPr lang="en-US" sz="1500" i="1" dirty="0">
                <a:latin typeface="+mn-lt"/>
              </a:rPr>
              <a:t>sub-sample</a:t>
            </a:r>
          </a:p>
        </p:txBody>
      </p:sp>
      <p:cxnSp>
        <p:nvCxnSpPr>
          <p:cNvPr id="31" name="Google Shape;74;p14">
            <a:extLst>
              <a:ext uri="{FF2B5EF4-FFF2-40B4-BE49-F238E27FC236}">
                <a16:creationId xmlns:a16="http://schemas.microsoft.com/office/drawing/2014/main" id="{EC746DD3-A64C-8F77-0663-655B50C06D1C}"/>
              </a:ext>
            </a:extLst>
          </p:cNvPr>
          <p:cNvCxnSpPr>
            <a:cxnSpLocks/>
            <a:stCxn id="10" idx="0"/>
            <a:endCxn id="6" idx="2"/>
          </p:cNvCxnSpPr>
          <p:nvPr/>
        </p:nvCxnSpPr>
        <p:spPr>
          <a:xfrm flipV="1">
            <a:off x="6634644" y="1997415"/>
            <a:ext cx="10089" cy="605000"/>
          </a:xfrm>
          <a:prstGeom prst="straightConnector1">
            <a:avLst/>
          </a:prstGeom>
          <a:noFill/>
          <a:ln w="12700" cap="flat" cmpd="sng">
            <a:solidFill>
              <a:srgbClr val="000000"/>
            </a:solidFill>
            <a:prstDash val="dash"/>
            <a:round/>
            <a:headEnd type="none" w="med" len="med"/>
            <a:tailEnd type="triangle" w="med" len="med"/>
          </a:ln>
        </p:spPr>
      </p:cxnSp>
      <p:cxnSp>
        <p:nvCxnSpPr>
          <p:cNvPr id="32" name="Google Shape;74;p14">
            <a:extLst>
              <a:ext uri="{FF2B5EF4-FFF2-40B4-BE49-F238E27FC236}">
                <a16:creationId xmlns:a16="http://schemas.microsoft.com/office/drawing/2014/main" id="{A41F8673-6C30-8C7E-687D-DFBAD3E6F2AF}"/>
              </a:ext>
            </a:extLst>
          </p:cNvPr>
          <p:cNvCxnSpPr>
            <a:cxnSpLocks/>
            <a:endCxn id="3" idx="1"/>
          </p:cNvCxnSpPr>
          <p:nvPr/>
        </p:nvCxnSpPr>
        <p:spPr>
          <a:xfrm flipV="1">
            <a:off x="6904847" y="3414028"/>
            <a:ext cx="837623" cy="636"/>
          </a:xfrm>
          <a:prstGeom prst="straightConnector1">
            <a:avLst/>
          </a:prstGeom>
          <a:noFill/>
          <a:ln w="12700" cap="flat" cmpd="sng">
            <a:solidFill>
              <a:srgbClr val="000000"/>
            </a:solidFill>
            <a:prstDash val="dash"/>
            <a:round/>
            <a:headEnd type="none" w="med" len="med"/>
            <a:tailEnd type="triangle" w="med" len="med"/>
          </a:ln>
        </p:spPr>
      </p:cxnSp>
      <p:sp>
        <p:nvSpPr>
          <p:cNvPr id="34" name="Google Shape;72;p14">
            <a:extLst>
              <a:ext uri="{FF2B5EF4-FFF2-40B4-BE49-F238E27FC236}">
                <a16:creationId xmlns:a16="http://schemas.microsoft.com/office/drawing/2014/main" id="{3A706D52-2B9F-DE2D-6185-063F902E0E7A}"/>
              </a:ext>
            </a:extLst>
          </p:cNvPr>
          <p:cNvSpPr txBox="1"/>
          <p:nvPr/>
        </p:nvSpPr>
        <p:spPr>
          <a:xfrm>
            <a:off x="7104475" y="3066161"/>
            <a:ext cx="740229" cy="692475"/>
          </a:xfrm>
          <a:prstGeom prst="rect">
            <a:avLst/>
          </a:prstGeom>
          <a:noFill/>
          <a:ln>
            <a:noFill/>
          </a:ln>
        </p:spPr>
        <p:txBody>
          <a:bodyPr spcFirstLastPara="1" wrap="square" lIns="114289" tIns="114289" rIns="114289" bIns="114289" anchor="t" anchorCtr="0">
            <a:spAutoFit/>
          </a:bodyPr>
          <a:lstStyle/>
          <a:p>
            <a:r>
              <a:rPr lang="en-US" sz="1500" i="1" dirty="0">
                <a:latin typeface="+mn-lt"/>
              </a:rPr>
              <a:t>f</a:t>
            </a:r>
            <a:r>
              <a:rPr lang="en" sz="1500" i="1" dirty="0">
                <a:latin typeface="+mn-lt"/>
              </a:rPr>
              <a:t>it</a:t>
            </a:r>
          </a:p>
          <a:p>
            <a:endParaRPr sz="1500" i="1" dirty="0">
              <a:latin typeface="+mn-lt"/>
            </a:endParaRPr>
          </a:p>
        </p:txBody>
      </p:sp>
      <p:cxnSp>
        <p:nvCxnSpPr>
          <p:cNvPr id="36" name="Google Shape;74;p14">
            <a:extLst>
              <a:ext uri="{FF2B5EF4-FFF2-40B4-BE49-F238E27FC236}">
                <a16:creationId xmlns:a16="http://schemas.microsoft.com/office/drawing/2014/main" id="{74AEA974-9427-1C74-E1FE-42F15AF8DFDF}"/>
              </a:ext>
            </a:extLst>
          </p:cNvPr>
          <p:cNvCxnSpPr>
            <a:cxnSpLocks/>
            <a:stCxn id="6" idx="3"/>
            <a:endCxn id="25" idx="1"/>
          </p:cNvCxnSpPr>
          <p:nvPr/>
        </p:nvCxnSpPr>
        <p:spPr>
          <a:xfrm flipV="1">
            <a:off x="6914979" y="1651896"/>
            <a:ext cx="809605" cy="7852"/>
          </a:xfrm>
          <a:prstGeom prst="straightConnector1">
            <a:avLst/>
          </a:prstGeom>
          <a:noFill/>
          <a:ln w="12700" cap="flat" cmpd="sng">
            <a:solidFill>
              <a:srgbClr val="000000"/>
            </a:solidFill>
            <a:prstDash val="dash"/>
            <a:round/>
            <a:headEnd type="none" w="med" len="med"/>
            <a:tailEnd type="triangle" w="med" len="med"/>
          </a:ln>
        </p:spPr>
      </p:cxnSp>
      <p:sp>
        <p:nvSpPr>
          <p:cNvPr id="37" name="Google Shape;72;p14">
            <a:extLst>
              <a:ext uri="{FF2B5EF4-FFF2-40B4-BE49-F238E27FC236}">
                <a16:creationId xmlns:a16="http://schemas.microsoft.com/office/drawing/2014/main" id="{F97BF07F-8D33-CB9E-D92F-BAE9BC2B2C85}"/>
              </a:ext>
            </a:extLst>
          </p:cNvPr>
          <p:cNvSpPr txBox="1"/>
          <p:nvPr/>
        </p:nvSpPr>
        <p:spPr>
          <a:xfrm>
            <a:off x="7082469" y="1307880"/>
            <a:ext cx="425125" cy="692475"/>
          </a:xfrm>
          <a:prstGeom prst="rect">
            <a:avLst/>
          </a:prstGeom>
          <a:noFill/>
          <a:ln>
            <a:noFill/>
          </a:ln>
        </p:spPr>
        <p:txBody>
          <a:bodyPr spcFirstLastPara="1" wrap="square" lIns="114289" tIns="114289" rIns="114289" bIns="114289" anchor="t" anchorCtr="0">
            <a:spAutoFit/>
          </a:bodyPr>
          <a:lstStyle/>
          <a:p>
            <a:r>
              <a:rPr lang="en-US" sz="1500" i="1" dirty="0">
                <a:latin typeface="+mn-lt"/>
              </a:rPr>
              <a:t>f</a:t>
            </a:r>
            <a:r>
              <a:rPr lang="en" sz="1500" i="1" dirty="0">
                <a:latin typeface="+mn-lt"/>
              </a:rPr>
              <a:t>it</a:t>
            </a:r>
          </a:p>
          <a:p>
            <a:endParaRPr sz="1500" i="1" dirty="0">
              <a:latin typeface="+mn-lt"/>
            </a:endParaRPr>
          </a:p>
        </p:txBody>
      </p:sp>
      <p:sp>
        <p:nvSpPr>
          <p:cNvPr id="16" name="Content Placeholder 2">
            <a:extLst>
              <a:ext uri="{FF2B5EF4-FFF2-40B4-BE49-F238E27FC236}">
                <a16:creationId xmlns:a16="http://schemas.microsoft.com/office/drawing/2014/main" id="{C2E88431-1922-AE7D-AB01-AB28BDE909DF}"/>
              </a:ext>
            </a:extLst>
          </p:cNvPr>
          <p:cNvSpPr txBox="1">
            <a:spLocks/>
          </p:cNvSpPr>
          <p:nvPr/>
        </p:nvSpPr>
        <p:spPr>
          <a:xfrm>
            <a:off x="-1" y="876065"/>
            <a:ext cx="433482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r>
              <a:rPr lang="en-GB" sz="2400" dirty="0">
                <a:solidFill>
                  <a:schemeClr val="bg1"/>
                </a:solidFill>
              </a:rPr>
              <a:t>Do we underestimate </a:t>
            </a:r>
            <a:br>
              <a:rPr lang="en-GB" sz="2400" dirty="0">
                <a:solidFill>
                  <a:schemeClr val="bg1"/>
                </a:solidFill>
              </a:rPr>
            </a:br>
            <a:r>
              <a:rPr lang="en-GB" sz="2400" dirty="0">
                <a:solidFill>
                  <a:schemeClr val="bg1"/>
                </a:solidFill>
              </a:rPr>
              <a:t>(or overestimate) </a:t>
            </a:r>
            <a:br>
              <a:rPr lang="en-GB" sz="2400" dirty="0">
                <a:solidFill>
                  <a:schemeClr val="bg1"/>
                </a:solidFill>
              </a:rPr>
            </a:br>
            <a:r>
              <a:rPr lang="en-GB" sz="2400" dirty="0">
                <a:solidFill>
                  <a:schemeClr val="bg1"/>
                </a:solidFill>
              </a:rPr>
              <a:t>goodness-of-fit?</a:t>
            </a:r>
          </a:p>
          <a:p>
            <a:pPr lvl="1"/>
            <a:r>
              <a:rPr lang="en-GB" sz="2000" dirty="0">
                <a:solidFill>
                  <a:schemeClr val="bg1"/>
                </a:solidFill>
              </a:rPr>
              <a:t>By how much?</a:t>
            </a:r>
          </a:p>
          <a:p>
            <a:r>
              <a:rPr lang="en-GB" sz="2400" dirty="0">
                <a:solidFill>
                  <a:schemeClr val="bg1"/>
                </a:solidFill>
              </a:rPr>
              <a:t>“What if we had 25 more topics?”</a:t>
            </a:r>
          </a:p>
          <a:p>
            <a:r>
              <a:rPr lang="en-GB" sz="2400" dirty="0">
                <a:solidFill>
                  <a:schemeClr val="bg1"/>
                </a:solidFill>
              </a:rPr>
              <a:t>Using a collection of system scores on 149 topics:</a:t>
            </a:r>
          </a:p>
          <a:p>
            <a:pPr lvl="1"/>
            <a:r>
              <a:rPr lang="en-GB" sz="2000" dirty="0">
                <a:solidFill>
                  <a:schemeClr val="bg1"/>
                </a:solidFill>
              </a:rPr>
              <a:t>We repeatedly create 3 data splits</a:t>
            </a:r>
          </a:p>
        </p:txBody>
      </p:sp>
    </p:spTree>
    <p:extLst>
      <p:ext uri="{BB962C8B-B14F-4D97-AF65-F5344CB8AC3E}">
        <p14:creationId xmlns:p14="http://schemas.microsoft.com/office/powerpoint/2010/main" val="24803090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a:bodyPr>
          <a:lstStyle/>
          <a:p>
            <a:r>
              <a:rPr lang="en-US" dirty="0"/>
              <a:t>Extrapolating to 50 Topics</a:t>
            </a:r>
          </a:p>
        </p:txBody>
      </p:sp>
      <p:pic>
        <p:nvPicPr>
          <p:cNvPr id="3" name="Picture 2">
            <a:extLst>
              <a:ext uri="{FF2B5EF4-FFF2-40B4-BE49-F238E27FC236}">
                <a16:creationId xmlns:a16="http://schemas.microsoft.com/office/drawing/2014/main" id="{0125F7C7-4FE8-EFA5-C427-D1D6B327139F}"/>
              </a:ext>
            </a:extLst>
          </p:cNvPr>
          <p:cNvPicPr>
            <a:picLocks noChangeAspect="1"/>
          </p:cNvPicPr>
          <p:nvPr/>
        </p:nvPicPr>
        <p:blipFill>
          <a:blip r:embed="rId3"/>
          <a:srcRect/>
          <a:stretch/>
        </p:blipFill>
        <p:spPr>
          <a:xfrm>
            <a:off x="7742471" y="2738240"/>
            <a:ext cx="1351574" cy="1351574"/>
          </a:xfrm>
          <a:prstGeom prst="rect">
            <a:avLst/>
          </a:prstGeom>
        </p:spPr>
      </p:pic>
      <p:pic>
        <p:nvPicPr>
          <p:cNvPr id="4" name="Picture 3">
            <a:extLst>
              <a:ext uri="{FF2B5EF4-FFF2-40B4-BE49-F238E27FC236}">
                <a16:creationId xmlns:a16="http://schemas.microsoft.com/office/drawing/2014/main" id="{EF9F58CE-84FA-EA94-DE08-B64B738A3E51}"/>
              </a:ext>
            </a:extLst>
          </p:cNvPr>
          <p:cNvPicPr>
            <a:picLocks noChangeAspect="1"/>
          </p:cNvPicPr>
          <p:nvPr/>
        </p:nvPicPr>
        <p:blipFill>
          <a:blip r:embed="rId4"/>
          <a:srcRect/>
          <a:stretch/>
        </p:blipFill>
        <p:spPr>
          <a:xfrm>
            <a:off x="7732921" y="4567947"/>
            <a:ext cx="1351575" cy="1351575"/>
          </a:xfrm>
          <a:prstGeom prst="rect">
            <a:avLst/>
          </a:prstGeom>
        </p:spPr>
      </p:pic>
      <p:sp>
        <p:nvSpPr>
          <p:cNvPr id="6" name="Rectangle: Rounded Corners 5">
            <a:extLst>
              <a:ext uri="{FF2B5EF4-FFF2-40B4-BE49-F238E27FC236}">
                <a16:creationId xmlns:a16="http://schemas.microsoft.com/office/drawing/2014/main" id="{C3DE6817-1636-DF3D-98F9-CC6C6DF81C88}"/>
              </a:ext>
            </a:extLst>
          </p:cNvPr>
          <p:cNvSpPr/>
          <p:nvPr/>
        </p:nvSpPr>
        <p:spPr>
          <a:xfrm>
            <a:off x="6374474" y="1322053"/>
            <a:ext cx="540505" cy="675355"/>
          </a:xfrm>
          <a:prstGeom prst="roundRect">
            <a:avLst/>
          </a:prstGeom>
          <a:solidFill>
            <a:schemeClr val="accent1">
              <a:lumMod val="40000"/>
              <a:lumOff val="60000"/>
            </a:schemeClr>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p:sp>
        <p:nvSpPr>
          <p:cNvPr id="7" name="Rectangle: Rounded Corners 6">
            <a:extLst>
              <a:ext uri="{FF2B5EF4-FFF2-40B4-BE49-F238E27FC236}">
                <a16:creationId xmlns:a16="http://schemas.microsoft.com/office/drawing/2014/main" id="{BA246CB9-69CE-716F-EDAD-9B17C1F2C757}"/>
              </a:ext>
            </a:extLst>
          </p:cNvPr>
          <p:cNvSpPr/>
          <p:nvPr/>
        </p:nvSpPr>
        <p:spPr>
          <a:xfrm>
            <a:off x="4669403" y="2669819"/>
            <a:ext cx="540505" cy="4025683"/>
          </a:xfrm>
          <a:prstGeom prst="roundRect">
            <a:avLst/>
          </a:prstGeom>
          <a:solidFill>
            <a:schemeClr val="bg2">
              <a:lumMod val="90000"/>
            </a:schemeClr>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mc:AlternateContent xmlns:mc="http://schemas.openxmlformats.org/markup-compatibility/2006" xmlns:a14="http://schemas.microsoft.com/office/drawing/2010/main">
        <mc:Choice Requires="a14">
          <p:sp>
            <p:nvSpPr>
              <p:cNvPr id="8" name="Google Shape;60;p14">
                <a:extLst>
                  <a:ext uri="{FF2B5EF4-FFF2-40B4-BE49-F238E27FC236}">
                    <a16:creationId xmlns:a16="http://schemas.microsoft.com/office/drawing/2014/main" id="{F62784C7-2DA7-A260-5681-69347E209490}"/>
                  </a:ext>
                </a:extLst>
              </p:cNvPr>
              <p:cNvSpPr txBox="1"/>
              <p:nvPr/>
            </p:nvSpPr>
            <p:spPr>
              <a:xfrm>
                <a:off x="4640876" y="4438732"/>
                <a:ext cx="627490"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149</m:t>
                        </m:r>
                      </m:sub>
                    </m:sSub>
                  </m:oMath>
                </a14:m>
                <a:r>
                  <a:rPr lang="en" sz="1750" b="1" dirty="0">
                    <a:latin typeface="+mn-lt"/>
                  </a:rPr>
                  <a:t> </a:t>
                </a:r>
                <a:endParaRPr sz="1750" b="1" dirty="0">
                  <a:latin typeface="+mn-lt"/>
                </a:endParaRPr>
              </a:p>
            </p:txBody>
          </p:sp>
        </mc:Choice>
        <mc:Fallback xmlns="">
          <p:sp>
            <p:nvSpPr>
              <p:cNvPr id="8" name="Google Shape;60;p14">
                <a:extLst>
                  <a:ext uri="{FF2B5EF4-FFF2-40B4-BE49-F238E27FC236}">
                    <a16:creationId xmlns:a16="http://schemas.microsoft.com/office/drawing/2014/main" id="{F62784C7-2DA7-A260-5681-69347E209490}"/>
                  </a:ext>
                </a:extLst>
              </p:cNvPr>
              <p:cNvSpPr txBox="1">
                <a:spLocks noRot="1" noChangeAspect="1" noMove="1" noResize="1" noEditPoints="1" noAdjustHandles="1" noChangeArrowheads="1" noChangeShapeType="1" noTextEdit="1"/>
              </p:cNvSpPr>
              <p:nvPr/>
            </p:nvSpPr>
            <p:spPr>
              <a:xfrm>
                <a:off x="4640876" y="4438732"/>
                <a:ext cx="627490" cy="500113"/>
              </a:xfrm>
              <a:prstGeom prst="rect">
                <a:avLst/>
              </a:prstGeom>
              <a:blipFill>
                <a:blip r:embed="rId5"/>
                <a:stretch>
                  <a:fillRect/>
                </a:stretch>
              </a:blipFill>
              <a:ln>
                <a:noFill/>
              </a:ln>
            </p:spPr>
            <p:txBody>
              <a:bodyPr/>
              <a:lstStyle/>
              <a:p>
                <a:r>
                  <a:rPr lang="en-US">
                    <a:noFill/>
                  </a:rPr>
                  <a:t> </a:t>
                </a:r>
              </a:p>
            </p:txBody>
          </p:sp>
        </mc:Fallback>
      </mc:AlternateContent>
      <p:sp>
        <p:nvSpPr>
          <p:cNvPr id="10" name="Rectangle: Rounded Corners 9">
            <a:extLst>
              <a:ext uri="{FF2B5EF4-FFF2-40B4-BE49-F238E27FC236}">
                <a16:creationId xmlns:a16="http://schemas.microsoft.com/office/drawing/2014/main" id="{13511C18-13F1-433E-ED0B-82FAE50EA6B1}"/>
              </a:ext>
            </a:extLst>
          </p:cNvPr>
          <p:cNvSpPr/>
          <p:nvPr/>
        </p:nvSpPr>
        <p:spPr>
          <a:xfrm>
            <a:off x="6364451" y="2602408"/>
            <a:ext cx="540375" cy="1338700"/>
          </a:xfrm>
          <a:prstGeom prst="roundRect">
            <a:avLst/>
          </a:prstGeom>
          <a:solidFill>
            <a:srgbClr val="FF8585"/>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p:sp>
        <p:nvSpPr>
          <p:cNvPr id="12" name="Rectangle: Rounded Corners 11">
            <a:extLst>
              <a:ext uri="{FF2B5EF4-FFF2-40B4-BE49-F238E27FC236}">
                <a16:creationId xmlns:a16="http://schemas.microsoft.com/office/drawing/2014/main" id="{2445AD12-5CAB-73C0-BDFD-D9FBF5E88BB4}"/>
              </a:ext>
            </a:extLst>
          </p:cNvPr>
          <p:cNvSpPr/>
          <p:nvPr/>
        </p:nvSpPr>
        <p:spPr>
          <a:xfrm>
            <a:off x="6364451" y="3986813"/>
            <a:ext cx="540375" cy="2705325"/>
          </a:xfrm>
          <a:prstGeom prst="roundRect">
            <a:avLst/>
          </a:prstGeom>
          <a:solidFill>
            <a:schemeClr val="accent6">
              <a:lumMod val="40000"/>
              <a:lumOff val="60000"/>
            </a:schemeClr>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mc:AlternateContent xmlns:mc="http://schemas.openxmlformats.org/markup-compatibility/2006" xmlns:a14="http://schemas.microsoft.com/office/drawing/2010/main">
        <mc:Choice Requires="a14">
          <p:sp>
            <p:nvSpPr>
              <p:cNvPr id="13" name="Google Shape;60;p14">
                <a:extLst>
                  <a:ext uri="{FF2B5EF4-FFF2-40B4-BE49-F238E27FC236}">
                    <a16:creationId xmlns:a16="http://schemas.microsoft.com/office/drawing/2014/main" id="{91BC7AEF-1008-7E60-A74B-AA245C1CF31E}"/>
                  </a:ext>
                </a:extLst>
              </p:cNvPr>
              <p:cNvSpPr txBox="1"/>
              <p:nvPr/>
            </p:nvSpPr>
            <p:spPr>
              <a:xfrm>
                <a:off x="6372304" y="3022378"/>
                <a:ext cx="626679"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50</m:t>
                        </m:r>
                      </m:sub>
                    </m:sSub>
                  </m:oMath>
                </a14:m>
                <a:r>
                  <a:rPr lang="en" sz="1750" b="1" dirty="0">
                    <a:latin typeface="+mn-lt"/>
                  </a:rPr>
                  <a:t> </a:t>
                </a:r>
                <a:endParaRPr sz="1750" b="1" dirty="0">
                  <a:latin typeface="+mn-lt"/>
                </a:endParaRPr>
              </a:p>
            </p:txBody>
          </p:sp>
        </mc:Choice>
        <mc:Fallback xmlns="">
          <p:sp>
            <p:nvSpPr>
              <p:cNvPr id="13" name="Google Shape;60;p14">
                <a:extLst>
                  <a:ext uri="{FF2B5EF4-FFF2-40B4-BE49-F238E27FC236}">
                    <a16:creationId xmlns:a16="http://schemas.microsoft.com/office/drawing/2014/main" id="{91BC7AEF-1008-7E60-A74B-AA245C1CF31E}"/>
                  </a:ext>
                </a:extLst>
              </p:cNvPr>
              <p:cNvSpPr txBox="1">
                <a:spLocks noRot="1" noChangeAspect="1" noMove="1" noResize="1" noEditPoints="1" noAdjustHandles="1" noChangeArrowheads="1" noChangeShapeType="1" noTextEdit="1"/>
              </p:cNvSpPr>
              <p:nvPr/>
            </p:nvSpPr>
            <p:spPr>
              <a:xfrm>
                <a:off x="6372304" y="3022378"/>
                <a:ext cx="626679" cy="500113"/>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Google Shape;60;p14">
                <a:extLst>
                  <a:ext uri="{FF2B5EF4-FFF2-40B4-BE49-F238E27FC236}">
                    <a16:creationId xmlns:a16="http://schemas.microsoft.com/office/drawing/2014/main" id="{39724C70-7CE3-160F-2851-F97367487ED0}"/>
                  </a:ext>
                </a:extLst>
              </p:cNvPr>
              <p:cNvSpPr txBox="1"/>
              <p:nvPr/>
            </p:nvSpPr>
            <p:spPr>
              <a:xfrm>
                <a:off x="6381994" y="1407158"/>
                <a:ext cx="575531"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25</m:t>
                        </m:r>
                      </m:sub>
                    </m:sSub>
                  </m:oMath>
                </a14:m>
                <a:r>
                  <a:rPr lang="en" sz="1750" b="1" dirty="0">
                    <a:latin typeface="+mn-lt"/>
                  </a:rPr>
                  <a:t> </a:t>
                </a:r>
                <a:endParaRPr sz="1750" b="1" dirty="0">
                  <a:latin typeface="+mn-lt"/>
                </a:endParaRPr>
              </a:p>
            </p:txBody>
          </p:sp>
        </mc:Choice>
        <mc:Fallback xmlns="">
          <p:sp>
            <p:nvSpPr>
              <p:cNvPr id="14" name="Google Shape;60;p14">
                <a:extLst>
                  <a:ext uri="{FF2B5EF4-FFF2-40B4-BE49-F238E27FC236}">
                    <a16:creationId xmlns:a16="http://schemas.microsoft.com/office/drawing/2014/main" id="{39724C70-7CE3-160F-2851-F97367487ED0}"/>
                  </a:ext>
                </a:extLst>
              </p:cNvPr>
              <p:cNvSpPr txBox="1">
                <a:spLocks noRot="1" noChangeAspect="1" noMove="1" noResize="1" noEditPoints="1" noAdjustHandles="1" noChangeArrowheads="1" noChangeShapeType="1" noTextEdit="1"/>
              </p:cNvSpPr>
              <p:nvPr/>
            </p:nvSpPr>
            <p:spPr>
              <a:xfrm>
                <a:off x="6381994" y="1407158"/>
                <a:ext cx="575531" cy="500113"/>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Google Shape;60;p14">
                <a:extLst>
                  <a:ext uri="{FF2B5EF4-FFF2-40B4-BE49-F238E27FC236}">
                    <a16:creationId xmlns:a16="http://schemas.microsoft.com/office/drawing/2014/main" id="{CD6E4266-F9DF-97B4-3056-EE389E543463}"/>
                  </a:ext>
                </a:extLst>
              </p:cNvPr>
              <p:cNvSpPr txBox="1"/>
              <p:nvPr/>
            </p:nvSpPr>
            <p:spPr>
              <a:xfrm>
                <a:off x="6374497" y="5100124"/>
                <a:ext cx="623826"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99</m:t>
                        </m:r>
                      </m:sub>
                    </m:sSub>
                  </m:oMath>
                </a14:m>
                <a:r>
                  <a:rPr lang="en" sz="1750" b="1" dirty="0">
                    <a:latin typeface="+mn-lt"/>
                  </a:rPr>
                  <a:t> </a:t>
                </a:r>
                <a:endParaRPr sz="1750" b="1" dirty="0">
                  <a:latin typeface="+mn-lt"/>
                </a:endParaRPr>
              </a:p>
            </p:txBody>
          </p:sp>
        </mc:Choice>
        <mc:Fallback xmlns="">
          <p:sp>
            <p:nvSpPr>
              <p:cNvPr id="15" name="Google Shape;60;p14">
                <a:extLst>
                  <a:ext uri="{FF2B5EF4-FFF2-40B4-BE49-F238E27FC236}">
                    <a16:creationId xmlns:a16="http://schemas.microsoft.com/office/drawing/2014/main" id="{CD6E4266-F9DF-97B4-3056-EE389E543463}"/>
                  </a:ext>
                </a:extLst>
              </p:cNvPr>
              <p:cNvSpPr txBox="1">
                <a:spLocks noRot="1" noChangeAspect="1" noMove="1" noResize="1" noEditPoints="1" noAdjustHandles="1" noChangeArrowheads="1" noChangeShapeType="1" noTextEdit="1"/>
              </p:cNvSpPr>
              <p:nvPr/>
            </p:nvSpPr>
            <p:spPr>
              <a:xfrm>
                <a:off x="6374497" y="5100124"/>
                <a:ext cx="623826" cy="500113"/>
              </a:xfrm>
              <a:prstGeom prst="rect">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Google Shape;67;p14">
                <a:extLst>
                  <a:ext uri="{FF2B5EF4-FFF2-40B4-BE49-F238E27FC236}">
                    <a16:creationId xmlns:a16="http://schemas.microsoft.com/office/drawing/2014/main" id="{02BA690B-688F-2983-D822-0B0CDA19443E}"/>
                  </a:ext>
                </a:extLst>
              </p:cNvPr>
              <p:cNvSpPr txBox="1"/>
              <p:nvPr/>
            </p:nvSpPr>
            <p:spPr>
              <a:xfrm>
                <a:off x="7938328" y="1877692"/>
                <a:ext cx="1230932" cy="442984"/>
              </a:xfrm>
              <a:prstGeom prst="rect">
                <a:avLst/>
              </a:prstGeom>
              <a:noFill/>
              <a:ln>
                <a:noFill/>
              </a:ln>
            </p:spPr>
            <p:txBody>
              <a:bodyPr spcFirstLastPara="1" wrap="square" lIns="114289" tIns="114289" rIns="114289" bIns="114289" anchor="t" anchorCtr="0">
                <a:spAutoFit/>
              </a:bodyPr>
              <a:lstStyle/>
              <a:p>
                <a:r>
                  <a:rPr lang="en" sz="1375" dirty="0">
                    <a:solidFill>
                      <a:srgbClr val="0000FF"/>
                    </a:solidFill>
                    <a:latin typeface="+mn-lt"/>
                  </a:rPr>
                  <a:t>margin </a:t>
                </a:r>
                <a14:m>
                  <m:oMath xmlns:m="http://schemas.openxmlformats.org/officeDocument/2006/math">
                    <m:sSubSup>
                      <m:sSubSupPr>
                        <m:ctrlPr>
                          <a:rPr lang="el-GR" sz="1375" b="1" i="1">
                            <a:solidFill>
                              <a:srgbClr val="0000FF"/>
                            </a:solidFill>
                            <a:latin typeface="Cambria Math" panose="02040503050406030204" pitchFamily="18" charset="0"/>
                          </a:rPr>
                        </m:ctrlPr>
                      </m:sSubSupPr>
                      <m:e>
                        <m:r>
                          <a:rPr lang="en-US" sz="1375" b="1" i="1">
                            <a:solidFill>
                              <a:srgbClr val="0000FF"/>
                            </a:solidFill>
                            <a:latin typeface="Cambria Math" panose="02040503050406030204" pitchFamily="18" charset="0"/>
                          </a:rPr>
                          <m:t>𝑭</m:t>
                        </m:r>
                      </m:e>
                      <m:sub>
                        <m:r>
                          <a:rPr lang="en-US" sz="1375" b="1" i="1">
                            <a:solidFill>
                              <a:srgbClr val="0000FF"/>
                            </a:solidFill>
                            <a:latin typeface="Cambria Math" panose="02040503050406030204" pitchFamily="18" charset="0"/>
                          </a:rPr>
                          <m:t>𝟐𝟓</m:t>
                        </m:r>
                      </m:sub>
                      <m:sup>
                        <m:r>
                          <a:rPr lang="en-US" sz="1375" b="1" i="1">
                            <a:solidFill>
                              <a:srgbClr val="0000FF"/>
                            </a:solidFill>
                            <a:latin typeface="Cambria Math" panose="02040503050406030204" pitchFamily="18" charset="0"/>
                          </a:rPr>
                          <m:t>∗</m:t>
                        </m:r>
                      </m:sup>
                    </m:sSubSup>
                  </m:oMath>
                </a14:m>
                <a:endParaRPr sz="1375" dirty="0">
                  <a:solidFill>
                    <a:srgbClr val="0000FF"/>
                  </a:solidFill>
                  <a:latin typeface="+mn-lt"/>
                </a:endParaRPr>
              </a:p>
            </p:txBody>
          </p:sp>
        </mc:Choice>
        <mc:Fallback xmlns="">
          <p:sp>
            <p:nvSpPr>
              <p:cNvPr id="17" name="Google Shape;67;p14">
                <a:extLst>
                  <a:ext uri="{FF2B5EF4-FFF2-40B4-BE49-F238E27FC236}">
                    <a16:creationId xmlns:a16="http://schemas.microsoft.com/office/drawing/2014/main" id="{02BA690B-688F-2983-D822-0B0CDA19443E}"/>
                  </a:ext>
                </a:extLst>
              </p:cNvPr>
              <p:cNvSpPr txBox="1">
                <a:spLocks noRot="1" noChangeAspect="1" noMove="1" noResize="1" noEditPoints="1" noAdjustHandles="1" noChangeArrowheads="1" noChangeShapeType="1" noTextEdit="1"/>
              </p:cNvSpPr>
              <p:nvPr/>
            </p:nvSpPr>
            <p:spPr>
              <a:xfrm>
                <a:off x="7938328" y="1877692"/>
                <a:ext cx="1230932" cy="442984"/>
              </a:xfrm>
              <a:prstGeom prst="rect">
                <a:avLst/>
              </a:prstGeom>
              <a:blipFill>
                <a:blip r:embed="rId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Google Shape;68;p14">
                <a:extLst>
                  <a:ext uri="{FF2B5EF4-FFF2-40B4-BE49-F238E27FC236}">
                    <a16:creationId xmlns:a16="http://schemas.microsoft.com/office/drawing/2014/main" id="{BACD5B1B-B778-82B7-E977-08B9CF4B1A4D}"/>
                  </a:ext>
                </a:extLst>
              </p:cNvPr>
              <p:cNvSpPr txBox="1"/>
              <p:nvPr/>
            </p:nvSpPr>
            <p:spPr>
              <a:xfrm>
                <a:off x="7945724" y="5479169"/>
                <a:ext cx="1351574" cy="442407"/>
              </a:xfrm>
              <a:prstGeom prst="rect">
                <a:avLst/>
              </a:prstGeom>
              <a:noFill/>
              <a:ln>
                <a:noFill/>
              </a:ln>
            </p:spPr>
            <p:txBody>
              <a:bodyPr spcFirstLastPara="1" wrap="square" lIns="114289" tIns="114289" rIns="114289" bIns="114289" anchor="t" anchorCtr="0">
                <a:spAutoFit/>
              </a:bodyPr>
              <a:lstStyle/>
              <a:p>
                <a:r>
                  <a:rPr lang="en-US" sz="1375" dirty="0">
                    <a:solidFill>
                      <a:srgbClr val="006400"/>
                    </a:solidFill>
                    <a:latin typeface="+mn-lt"/>
                  </a:rPr>
                  <a:t>e</a:t>
                </a:r>
                <a:r>
                  <a:rPr lang="en" sz="1375" dirty="0">
                    <a:solidFill>
                      <a:srgbClr val="006400"/>
                    </a:solidFill>
                    <a:latin typeface="+mn-lt"/>
                  </a:rPr>
                  <a:t>mpirical </a:t>
                </a:r>
                <a14:m>
                  <m:oMath xmlns:m="http://schemas.openxmlformats.org/officeDocument/2006/math">
                    <m:sSub>
                      <m:sSubPr>
                        <m:ctrlPr>
                          <a:rPr lang="en-US" sz="1375" b="1" i="1">
                            <a:solidFill>
                              <a:srgbClr val="006400"/>
                            </a:solidFill>
                            <a:latin typeface="Cambria Math" panose="02040503050406030204" pitchFamily="18" charset="0"/>
                          </a:rPr>
                        </m:ctrlPr>
                      </m:sSubPr>
                      <m:e>
                        <m:r>
                          <a:rPr lang="en-US" sz="1375" b="1" i="1">
                            <a:solidFill>
                              <a:srgbClr val="006400"/>
                            </a:solidFill>
                            <a:latin typeface="Cambria Math" panose="02040503050406030204" pitchFamily="18" charset="0"/>
                          </a:rPr>
                          <m:t>𝑭</m:t>
                        </m:r>
                      </m:e>
                      <m:sub>
                        <m:r>
                          <a:rPr lang="en-US" sz="1375" b="1" i="1">
                            <a:solidFill>
                              <a:srgbClr val="006400"/>
                            </a:solidFill>
                            <a:latin typeface="Cambria Math" panose="02040503050406030204" pitchFamily="18" charset="0"/>
                          </a:rPr>
                          <m:t>𝟗𝟗</m:t>
                        </m:r>
                      </m:sub>
                    </m:sSub>
                  </m:oMath>
                </a14:m>
                <a:endParaRPr sz="1375" dirty="0">
                  <a:solidFill>
                    <a:srgbClr val="006400"/>
                  </a:solidFill>
                  <a:latin typeface="+mn-lt"/>
                </a:endParaRPr>
              </a:p>
            </p:txBody>
          </p:sp>
        </mc:Choice>
        <mc:Fallback xmlns="">
          <p:sp>
            <p:nvSpPr>
              <p:cNvPr id="18" name="Google Shape;68;p14">
                <a:extLst>
                  <a:ext uri="{FF2B5EF4-FFF2-40B4-BE49-F238E27FC236}">
                    <a16:creationId xmlns:a16="http://schemas.microsoft.com/office/drawing/2014/main" id="{BACD5B1B-B778-82B7-E977-08B9CF4B1A4D}"/>
                  </a:ext>
                </a:extLst>
              </p:cNvPr>
              <p:cNvSpPr txBox="1">
                <a:spLocks noRot="1" noChangeAspect="1" noMove="1" noResize="1" noEditPoints="1" noAdjustHandles="1" noChangeArrowheads="1" noChangeShapeType="1" noTextEdit="1"/>
              </p:cNvSpPr>
              <p:nvPr/>
            </p:nvSpPr>
            <p:spPr>
              <a:xfrm>
                <a:off x="7945724" y="5479169"/>
                <a:ext cx="1351574" cy="442407"/>
              </a:xfrm>
              <a:prstGeom prst="rect">
                <a:avLst/>
              </a:prstGeom>
              <a:blipFill>
                <a:blip r:embed="rId10"/>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Google Shape;67;p14">
                <a:extLst>
                  <a:ext uri="{FF2B5EF4-FFF2-40B4-BE49-F238E27FC236}">
                    <a16:creationId xmlns:a16="http://schemas.microsoft.com/office/drawing/2014/main" id="{DF9216E9-1C99-CB06-4FE8-06ECB1AD4A45}"/>
                  </a:ext>
                </a:extLst>
              </p:cNvPr>
              <p:cNvSpPr txBox="1"/>
              <p:nvPr/>
            </p:nvSpPr>
            <p:spPr>
              <a:xfrm>
                <a:off x="7955721" y="3643084"/>
                <a:ext cx="1230932" cy="442984"/>
              </a:xfrm>
              <a:prstGeom prst="rect">
                <a:avLst/>
              </a:prstGeom>
              <a:noFill/>
              <a:ln>
                <a:noFill/>
              </a:ln>
            </p:spPr>
            <p:txBody>
              <a:bodyPr spcFirstLastPara="1" wrap="square" lIns="114289" tIns="114289" rIns="114289" bIns="114289" anchor="t" anchorCtr="0">
                <a:spAutoFit/>
              </a:bodyPr>
              <a:lstStyle/>
              <a:p>
                <a:r>
                  <a:rPr lang="en-US" sz="1375" dirty="0">
                    <a:solidFill>
                      <a:srgbClr val="FF0000"/>
                    </a:solidFill>
                    <a:latin typeface="+mn-lt"/>
                  </a:rPr>
                  <a:t>margin </a:t>
                </a:r>
                <a14:m>
                  <m:oMath xmlns:m="http://schemas.openxmlformats.org/officeDocument/2006/math">
                    <m:sSubSup>
                      <m:sSubSupPr>
                        <m:ctrlPr>
                          <a:rPr lang="ar-AE" sz="1375" b="1" i="1">
                            <a:solidFill>
                              <a:srgbClr val="FF0000"/>
                            </a:solidFill>
                            <a:latin typeface="Cambria Math" panose="02040503050406030204" pitchFamily="18" charset="0"/>
                          </a:rPr>
                        </m:ctrlPr>
                      </m:sSubSupPr>
                      <m:e>
                        <m:r>
                          <a:rPr lang="ar-AE" sz="1375" b="1" i="1">
                            <a:solidFill>
                              <a:srgbClr val="FF0000"/>
                            </a:solidFill>
                            <a:latin typeface="Cambria Math" panose="02040503050406030204" pitchFamily="18" charset="0"/>
                          </a:rPr>
                          <m:t>𝑭</m:t>
                        </m:r>
                      </m:e>
                      <m:sub>
                        <m:r>
                          <a:rPr lang="ar-AE" sz="1375" b="1" i="1">
                            <a:solidFill>
                              <a:srgbClr val="FF0000"/>
                            </a:solidFill>
                            <a:latin typeface="Cambria Math" panose="02040503050406030204" pitchFamily="18" charset="0"/>
                          </a:rPr>
                          <m:t>𝟓𝟎</m:t>
                        </m:r>
                      </m:sub>
                      <m:sup>
                        <m:r>
                          <a:rPr lang="ar-AE" sz="1375" b="1" i="1">
                            <a:solidFill>
                              <a:srgbClr val="FF0000"/>
                            </a:solidFill>
                            <a:latin typeface="Cambria Math" panose="02040503050406030204" pitchFamily="18" charset="0"/>
                          </a:rPr>
                          <m:t>∗</m:t>
                        </m:r>
                      </m:sup>
                    </m:sSubSup>
                  </m:oMath>
                </a14:m>
                <a:endParaRPr lang="ar-AE" sz="1375" dirty="0">
                  <a:solidFill>
                    <a:srgbClr val="FF0000"/>
                  </a:solidFill>
                  <a:latin typeface="+mn-lt"/>
                </a:endParaRPr>
              </a:p>
            </p:txBody>
          </p:sp>
        </mc:Choice>
        <mc:Fallback xmlns="">
          <p:sp>
            <p:nvSpPr>
              <p:cNvPr id="19" name="Google Shape;67;p14">
                <a:extLst>
                  <a:ext uri="{FF2B5EF4-FFF2-40B4-BE49-F238E27FC236}">
                    <a16:creationId xmlns:a16="http://schemas.microsoft.com/office/drawing/2014/main" id="{DF9216E9-1C99-CB06-4FE8-06ECB1AD4A45}"/>
                  </a:ext>
                </a:extLst>
              </p:cNvPr>
              <p:cNvSpPr txBox="1">
                <a:spLocks noRot="1" noChangeAspect="1" noMove="1" noResize="1" noEditPoints="1" noAdjustHandles="1" noChangeArrowheads="1" noChangeShapeType="1" noTextEdit="1"/>
              </p:cNvSpPr>
              <p:nvPr/>
            </p:nvSpPr>
            <p:spPr>
              <a:xfrm>
                <a:off x="7955721" y="3643084"/>
                <a:ext cx="1230932" cy="442984"/>
              </a:xfrm>
              <a:prstGeom prst="rect">
                <a:avLst/>
              </a:prstGeom>
              <a:blipFill>
                <a:blip r:embed="rId11"/>
                <a:stretch>
                  <a:fillRect/>
                </a:stretch>
              </a:blipFill>
              <a:ln>
                <a:noFill/>
              </a:ln>
            </p:spPr>
            <p:txBody>
              <a:bodyPr/>
              <a:lstStyle/>
              <a:p>
                <a:r>
                  <a:rPr lang="en-US">
                    <a:noFill/>
                  </a:rPr>
                  <a:t> </a:t>
                </a:r>
              </a:p>
            </p:txBody>
          </p:sp>
        </mc:Fallback>
      </mc:AlternateContent>
      <p:pic>
        <p:nvPicPr>
          <p:cNvPr id="20" name="Picture 19">
            <a:extLst>
              <a:ext uri="{FF2B5EF4-FFF2-40B4-BE49-F238E27FC236}">
                <a16:creationId xmlns:a16="http://schemas.microsoft.com/office/drawing/2014/main" id="{7DA01F65-DA56-37FB-0370-5D90E076E4B4}"/>
              </a:ext>
            </a:extLst>
          </p:cNvPr>
          <p:cNvPicPr>
            <a:picLocks noChangeAspect="1"/>
          </p:cNvPicPr>
          <p:nvPr/>
        </p:nvPicPr>
        <p:blipFill>
          <a:blip r:embed="rId12"/>
          <a:srcRect/>
          <a:stretch/>
        </p:blipFill>
        <p:spPr>
          <a:xfrm>
            <a:off x="10125658" y="2102162"/>
            <a:ext cx="1398348" cy="1398348"/>
          </a:xfrm>
          <a:prstGeom prst="rect">
            <a:avLst/>
          </a:prstGeom>
        </p:spPr>
      </p:pic>
      <p:pic>
        <p:nvPicPr>
          <p:cNvPr id="21" name="Picture 20">
            <a:extLst>
              <a:ext uri="{FF2B5EF4-FFF2-40B4-BE49-F238E27FC236}">
                <a16:creationId xmlns:a16="http://schemas.microsoft.com/office/drawing/2014/main" id="{75392E40-A291-F823-0AB2-A1F13EB1A4A5}"/>
              </a:ext>
            </a:extLst>
          </p:cNvPr>
          <p:cNvPicPr>
            <a:picLocks noChangeAspect="1"/>
          </p:cNvPicPr>
          <p:nvPr/>
        </p:nvPicPr>
        <p:blipFill>
          <a:blip r:embed="rId13"/>
          <a:srcRect/>
          <a:stretch/>
        </p:blipFill>
        <p:spPr>
          <a:xfrm>
            <a:off x="10180868" y="3645889"/>
            <a:ext cx="1398348" cy="1398348"/>
          </a:xfrm>
          <a:prstGeom prst="rect">
            <a:avLst/>
          </a:prstGeom>
        </p:spPr>
      </p:pic>
      <p:pic>
        <p:nvPicPr>
          <p:cNvPr id="25" name="Picture 24">
            <a:extLst>
              <a:ext uri="{FF2B5EF4-FFF2-40B4-BE49-F238E27FC236}">
                <a16:creationId xmlns:a16="http://schemas.microsoft.com/office/drawing/2014/main" id="{C72AB533-8F35-6FFC-B082-29B63579BB2A}"/>
              </a:ext>
            </a:extLst>
          </p:cNvPr>
          <p:cNvPicPr>
            <a:picLocks noChangeAspect="1"/>
          </p:cNvPicPr>
          <p:nvPr/>
        </p:nvPicPr>
        <p:blipFill>
          <a:blip r:embed="rId14"/>
          <a:srcRect/>
          <a:stretch/>
        </p:blipFill>
        <p:spPr>
          <a:xfrm>
            <a:off x="7724585" y="976091"/>
            <a:ext cx="1351575" cy="1351575"/>
          </a:xfrm>
          <a:prstGeom prst="rect">
            <a:avLst/>
          </a:prstGeom>
        </p:spPr>
      </p:pic>
      <p:cxnSp>
        <p:nvCxnSpPr>
          <p:cNvPr id="26" name="Google Shape;80;p14">
            <a:extLst>
              <a:ext uri="{FF2B5EF4-FFF2-40B4-BE49-F238E27FC236}">
                <a16:creationId xmlns:a16="http://schemas.microsoft.com/office/drawing/2014/main" id="{612259C3-4633-B2A2-BB21-B141E7B19E8E}"/>
              </a:ext>
            </a:extLst>
          </p:cNvPr>
          <p:cNvCxnSpPr>
            <a:cxnSpLocks/>
            <a:stCxn id="7" idx="3"/>
            <a:endCxn id="12" idx="1"/>
          </p:cNvCxnSpPr>
          <p:nvPr/>
        </p:nvCxnSpPr>
        <p:spPr>
          <a:xfrm>
            <a:off x="5209908" y="4682668"/>
            <a:ext cx="1154542" cy="656805"/>
          </a:xfrm>
          <a:prstGeom prst="bentConnector3">
            <a:avLst>
              <a:gd name="adj1" fmla="val 51719"/>
            </a:avLst>
          </a:prstGeom>
          <a:noFill/>
          <a:ln w="12700" cap="flat" cmpd="sng">
            <a:solidFill>
              <a:srgbClr val="000000"/>
            </a:solidFill>
            <a:prstDash val="dash"/>
            <a:round/>
            <a:headEnd type="none" w="med" len="med"/>
            <a:tailEnd type="triangle" w="med" len="med"/>
          </a:ln>
        </p:spPr>
      </p:cxnSp>
      <p:sp>
        <p:nvSpPr>
          <p:cNvPr id="28" name="Google Shape;72;p14">
            <a:extLst>
              <a:ext uri="{FF2B5EF4-FFF2-40B4-BE49-F238E27FC236}">
                <a16:creationId xmlns:a16="http://schemas.microsoft.com/office/drawing/2014/main" id="{34CE4694-F4BD-E926-0B32-F6E260A5A99F}"/>
              </a:ext>
            </a:extLst>
          </p:cNvPr>
          <p:cNvSpPr txBox="1"/>
          <p:nvPr/>
        </p:nvSpPr>
        <p:spPr>
          <a:xfrm>
            <a:off x="5219568" y="4306535"/>
            <a:ext cx="740229" cy="461643"/>
          </a:xfrm>
          <a:prstGeom prst="rect">
            <a:avLst/>
          </a:prstGeom>
          <a:noFill/>
          <a:ln>
            <a:noFill/>
          </a:ln>
        </p:spPr>
        <p:txBody>
          <a:bodyPr spcFirstLastPara="1" wrap="square" lIns="114289" tIns="114289" rIns="114289" bIns="114289" anchor="t" anchorCtr="0">
            <a:spAutoFit/>
          </a:bodyPr>
          <a:lstStyle/>
          <a:p>
            <a:r>
              <a:rPr lang="en" sz="1500" i="1" dirty="0">
                <a:latin typeface="+mn-lt"/>
              </a:rPr>
              <a:t>split</a:t>
            </a:r>
            <a:endParaRPr sz="1500" i="1" dirty="0">
              <a:latin typeface="+mn-lt"/>
            </a:endParaRPr>
          </a:p>
        </p:txBody>
      </p:sp>
      <p:cxnSp>
        <p:nvCxnSpPr>
          <p:cNvPr id="29" name="Google Shape;80;p14">
            <a:extLst>
              <a:ext uri="{FF2B5EF4-FFF2-40B4-BE49-F238E27FC236}">
                <a16:creationId xmlns:a16="http://schemas.microsoft.com/office/drawing/2014/main" id="{D5592D53-1E91-3E20-2F96-5B71CA77334C}"/>
              </a:ext>
            </a:extLst>
          </p:cNvPr>
          <p:cNvCxnSpPr>
            <a:cxnSpLocks/>
            <a:stCxn id="7" idx="3"/>
            <a:endCxn id="10" idx="1"/>
          </p:cNvCxnSpPr>
          <p:nvPr/>
        </p:nvCxnSpPr>
        <p:spPr>
          <a:xfrm flipV="1">
            <a:off x="5209908" y="3271779"/>
            <a:ext cx="1154542" cy="1410890"/>
          </a:xfrm>
          <a:prstGeom prst="bentConnector3">
            <a:avLst>
              <a:gd name="adj1" fmla="val 51719"/>
            </a:avLst>
          </a:prstGeom>
          <a:noFill/>
          <a:ln w="12700" cap="flat" cmpd="sng">
            <a:solidFill>
              <a:srgbClr val="000000"/>
            </a:solidFill>
            <a:prstDash val="dash"/>
            <a:round/>
            <a:headEnd type="none" w="med" len="med"/>
            <a:tailEnd type="triangle" w="med" len="med"/>
          </a:ln>
        </p:spPr>
      </p:cxnSp>
      <p:sp>
        <p:nvSpPr>
          <p:cNvPr id="30" name="Google Shape;72;p14">
            <a:extLst>
              <a:ext uri="{FF2B5EF4-FFF2-40B4-BE49-F238E27FC236}">
                <a16:creationId xmlns:a16="http://schemas.microsoft.com/office/drawing/2014/main" id="{E4734B1D-1995-00A4-51CA-C03D74EEC8A8}"/>
              </a:ext>
            </a:extLst>
          </p:cNvPr>
          <p:cNvSpPr txBox="1"/>
          <p:nvPr/>
        </p:nvSpPr>
        <p:spPr>
          <a:xfrm>
            <a:off x="5493336" y="2109004"/>
            <a:ext cx="1230932" cy="461643"/>
          </a:xfrm>
          <a:prstGeom prst="rect">
            <a:avLst/>
          </a:prstGeom>
          <a:noFill/>
          <a:ln>
            <a:noFill/>
          </a:ln>
        </p:spPr>
        <p:txBody>
          <a:bodyPr spcFirstLastPara="1" wrap="square" lIns="114289" tIns="114289" rIns="114289" bIns="114289" anchor="t" anchorCtr="0">
            <a:spAutoFit/>
          </a:bodyPr>
          <a:lstStyle/>
          <a:p>
            <a:r>
              <a:rPr lang="en-US" sz="1500" i="1" dirty="0">
                <a:latin typeface="+mn-lt"/>
              </a:rPr>
              <a:t>sub-sample</a:t>
            </a:r>
          </a:p>
        </p:txBody>
      </p:sp>
      <p:cxnSp>
        <p:nvCxnSpPr>
          <p:cNvPr id="31" name="Google Shape;74;p14">
            <a:extLst>
              <a:ext uri="{FF2B5EF4-FFF2-40B4-BE49-F238E27FC236}">
                <a16:creationId xmlns:a16="http://schemas.microsoft.com/office/drawing/2014/main" id="{EC746DD3-A64C-8F77-0663-655B50C06D1C}"/>
              </a:ext>
            </a:extLst>
          </p:cNvPr>
          <p:cNvCxnSpPr>
            <a:cxnSpLocks/>
            <a:stCxn id="10" idx="0"/>
            <a:endCxn id="6" idx="2"/>
          </p:cNvCxnSpPr>
          <p:nvPr/>
        </p:nvCxnSpPr>
        <p:spPr>
          <a:xfrm flipV="1">
            <a:off x="6634644" y="1997415"/>
            <a:ext cx="10089" cy="605000"/>
          </a:xfrm>
          <a:prstGeom prst="straightConnector1">
            <a:avLst/>
          </a:prstGeom>
          <a:noFill/>
          <a:ln w="12700" cap="flat" cmpd="sng">
            <a:solidFill>
              <a:srgbClr val="000000"/>
            </a:solidFill>
            <a:prstDash val="dash"/>
            <a:round/>
            <a:headEnd type="none" w="med" len="med"/>
            <a:tailEnd type="triangle" w="med" len="med"/>
          </a:ln>
        </p:spPr>
      </p:cxnSp>
      <p:cxnSp>
        <p:nvCxnSpPr>
          <p:cNvPr id="32" name="Google Shape;74;p14">
            <a:extLst>
              <a:ext uri="{FF2B5EF4-FFF2-40B4-BE49-F238E27FC236}">
                <a16:creationId xmlns:a16="http://schemas.microsoft.com/office/drawing/2014/main" id="{A41F8673-6C30-8C7E-687D-DFBAD3E6F2AF}"/>
              </a:ext>
            </a:extLst>
          </p:cNvPr>
          <p:cNvCxnSpPr>
            <a:cxnSpLocks/>
            <a:endCxn id="3" idx="1"/>
          </p:cNvCxnSpPr>
          <p:nvPr/>
        </p:nvCxnSpPr>
        <p:spPr>
          <a:xfrm flipV="1">
            <a:off x="6904847" y="3414028"/>
            <a:ext cx="837623" cy="636"/>
          </a:xfrm>
          <a:prstGeom prst="straightConnector1">
            <a:avLst/>
          </a:prstGeom>
          <a:noFill/>
          <a:ln w="12700" cap="flat" cmpd="sng">
            <a:solidFill>
              <a:srgbClr val="000000"/>
            </a:solidFill>
            <a:prstDash val="dash"/>
            <a:round/>
            <a:headEnd type="none" w="med" len="med"/>
            <a:tailEnd type="triangle" w="med" len="med"/>
          </a:ln>
        </p:spPr>
      </p:cxnSp>
      <p:cxnSp>
        <p:nvCxnSpPr>
          <p:cNvPr id="33" name="Google Shape;74;p14">
            <a:extLst>
              <a:ext uri="{FF2B5EF4-FFF2-40B4-BE49-F238E27FC236}">
                <a16:creationId xmlns:a16="http://schemas.microsoft.com/office/drawing/2014/main" id="{E67D4B3A-F1BC-1729-30C4-89E1EB2B68DA}"/>
              </a:ext>
            </a:extLst>
          </p:cNvPr>
          <p:cNvCxnSpPr>
            <a:cxnSpLocks/>
            <a:endCxn id="4" idx="1"/>
          </p:cNvCxnSpPr>
          <p:nvPr/>
        </p:nvCxnSpPr>
        <p:spPr>
          <a:xfrm>
            <a:off x="6915002" y="5243734"/>
            <a:ext cx="817942" cy="0"/>
          </a:xfrm>
          <a:prstGeom prst="straightConnector1">
            <a:avLst/>
          </a:prstGeom>
          <a:noFill/>
          <a:ln w="12700" cap="flat" cmpd="sng">
            <a:solidFill>
              <a:srgbClr val="000000"/>
            </a:solidFill>
            <a:prstDash val="dash"/>
            <a:round/>
            <a:headEnd type="none" w="med" len="med"/>
            <a:tailEnd type="triangle" w="med" len="med"/>
          </a:ln>
        </p:spPr>
      </p:cxnSp>
      <p:sp>
        <p:nvSpPr>
          <p:cNvPr id="34" name="Google Shape;72;p14">
            <a:extLst>
              <a:ext uri="{FF2B5EF4-FFF2-40B4-BE49-F238E27FC236}">
                <a16:creationId xmlns:a16="http://schemas.microsoft.com/office/drawing/2014/main" id="{3A706D52-2B9F-DE2D-6185-063F902E0E7A}"/>
              </a:ext>
            </a:extLst>
          </p:cNvPr>
          <p:cNvSpPr txBox="1"/>
          <p:nvPr/>
        </p:nvSpPr>
        <p:spPr>
          <a:xfrm>
            <a:off x="7104475" y="3066161"/>
            <a:ext cx="740229" cy="692475"/>
          </a:xfrm>
          <a:prstGeom prst="rect">
            <a:avLst/>
          </a:prstGeom>
          <a:noFill/>
          <a:ln>
            <a:noFill/>
          </a:ln>
        </p:spPr>
        <p:txBody>
          <a:bodyPr spcFirstLastPara="1" wrap="square" lIns="114289" tIns="114289" rIns="114289" bIns="114289" anchor="t" anchorCtr="0">
            <a:spAutoFit/>
          </a:bodyPr>
          <a:lstStyle/>
          <a:p>
            <a:r>
              <a:rPr lang="en-US" sz="1500" i="1" dirty="0">
                <a:latin typeface="+mn-lt"/>
              </a:rPr>
              <a:t>f</a:t>
            </a:r>
            <a:r>
              <a:rPr lang="en" sz="1500" i="1" dirty="0">
                <a:latin typeface="+mn-lt"/>
              </a:rPr>
              <a:t>it</a:t>
            </a:r>
          </a:p>
          <a:p>
            <a:endParaRPr sz="1500" i="1" dirty="0">
              <a:latin typeface="+mn-lt"/>
            </a:endParaRPr>
          </a:p>
        </p:txBody>
      </p:sp>
      <p:sp>
        <p:nvSpPr>
          <p:cNvPr id="35" name="Google Shape;72;p14">
            <a:extLst>
              <a:ext uri="{FF2B5EF4-FFF2-40B4-BE49-F238E27FC236}">
                <a16:creationId xmlns:a16="http://schemas.microsoft.com/office/drawing/2014/main" id="{AC5C263C-CC02-27F5-1A6E-CB27E5A6B1F6}"/>
              </a:ext>
            </a:extLst>
          </p:cNvPr>
          <p:cNvSpPr txBox="1"/>
          <p:nvPr/>
        </p:nvSpPr>
        <p:spPr>
          <a:xfrm>
            <a:off x="6919356" y="4885577"/>
            <a:ext cx="884723" cy="692475"/>
          </a:xfrm>
          <a:prstGeom prst="rect">
            <a:avLst/>
          </a:prstGeom>
          <a:noFill/>
          <a:ln>
            <a:noFill/>
          </a:ln>
        </p:spPr>
        <p:txBody>
          <a:bodyPr spcFirstLastPara="1" wrap="square" lIns="114289" tIns="114289" rIns="114289" bIns="114289" anchor="t" anchorCtr="0">
            <a:spAutoFit/>
          </a:bodyPr>
          <a:lstStyle/>
          <a:p>
            <a:r>
              <a:rPr lang="en-US" sz="1500" i="1" dirty="0">
                <a:latin typeface="+mn-lt"/>
              </a:rPr>
              <a:t>define</a:t>
            </a:r>
            <a:endParaRPr lang="en" sz="1500" i="1" dirty="0">
              <a:latin typeface="+mn-lt"/>
            </a:endParaRPr>
          </a:p>
          <a:p>
            <a:endParaRPr sz="1500" i="1" dirty="0">
              <a:latin typeface="+mn-lt"/>
            </a:endParaRPr>
          </a:p>
        </p:txBody>
      </p:sp>
      <p:cxnSp>
        <p:nvCxnSpPr>
          <p:cNvPr id="36" name="Google Shape;74;p14">
            <a:extLst>
              <a:ext uri="{FF2B5EF4-FFF2-40B4-BE49-F238E27FC236}">
                <a16:creationId xmlns:a16="http://schemas.microsoft.com/office/drawing/2014/main" id="{74AEA974-9427-1C74-E1FE-42F15AF8DFDF}"/>
              </a:ext>
            </a:extLst>
          </p:cNvPr>
          <p:cNvCxnSpPr>
            <a:cxnSpLocks/>
            <a:stCxn id="6" idx="3"/>
            <a:endCxn id="25" idx="1"/>
          </p:cNvCxnSpPr>
          <p:nvPr/>
        </p:nvCxnSpPr>
        <p:spPr>
          <a:xfrm flipV="1">
            <a:off x="6914979" y="1651896"/>
            <a:ext cx="809605" cy="7852"/>
          </a:xfrm>
          <a:prstGeom prst="straightConnector1">
            <a:avLst/>
          </a:prstGeom>
          <a:noFill/>
          <a:ln w="12700" cap="flat" cmpd="sng">
            <a:solidFill>
              <a:srgbClr val="000000"/>
            </a:solidFill>
            <a:prstDash val="dash"/>
            <a:round/>
            <a:headEnd type="none" w="med" len="med"/>
            <a:tailEnd type="triangle" w="med" len="med"/>
          </a:ln>
        </p:spPr>
      </p:cxnSp>
      <p:sp>
        <p:nvSpPr>
          <p:cNvPr id="37" name="Google Shape;72;p14">
            <a:extLst>
              <a:ext uri="{FF2B5EF4-FFF2-40B4-BE49-F238E27FC236}">
                <a16:creationId xmlns:a16="http://schemas.microsoft.com/office/drawing/2014/main" id="{F97BF07F-8D33-CB9E-D92F-BAE9BC2B2C85}"/>
              </a:ext>
            </a:extLst>
          </p:cNvPr>
          <p:cNvSpPr txBox="1"/>
          <p:nvPr/>
        </p:nvSpPr>
        <p:spPr>
          <a:xfrm>
            <a:off x="7082469" y="1307880"/>
            <a:ext cx="425125" cy="692475"/>
          </a:xfrm>
          <a:prstGeom prst="rect">
            <a:avLst/>
          </a:prstGeom>
          <a:noFill/>
          <a:ln>
            <a:noFill/>
          </a:ln>
        </p:spPr>
        <p:txBody>
          <a:bodyPr spcFirstLastPara="1" wrap="square" lIns="114289" tIns="114289" rIns="114289" bIns="114289" anchor="t" anchorCtr="0">
            <a:spAutoFit/>
          </a:bodyPr>
          <a:lstStyle/>
          <a:p>
            <a:r>
              <a:rPr lang="en-US" sz="1500" i="1" dirty="0">
                <a:latin typeface="+mn-lt"/>
              </a:rPr>
              <a:t>f</a:t>
            </a:r>
            <a:r>
              <a:rPr lang="en" sz="1500" i="1" dirty="0">
                <a:latin typeface="+mn-lt"/>
              </a:rPr>
              <a:t>it</a:t>
            </a:r>
          </a:p>
          <a:p>
            <a:endParaRPr sz="1500" i="1" dirty="0">
              <a:latin typeface="+mn-lt"/>
            </a:endParaRPr>
          </a:p>
        </p:txBody>
      </p:sp>
      <p:cxnSp>
        <p:nvCxnSpPr>
          <p:cNvPr id="38" name="Google Shape;85;p14">
            <a:extLst>
              <a:ext uri="{FF2B5EF4-FFF2-40B4-BE49-F238E27FC236}">
                <a16:creationId xmlns:a16="http://schemas.microsoft.com/office/drawing/2014/main" id="{21FFA6C3-41B7-29EC-F07E-9783476D84FE}"/>
              </a:ext>
            </a:extLst>
          </p:cNvPr>
          <p:cNvCxnSpPr>
            <a:cxnSpLocks/>
            <a:stCxn id="25" idx="3"/>
            <a:endCxn id="20" idx="1"/>
          </p:cNvCxnSpPr>
          <p:nvPr/>
        </p:nvCxnSpPr>
        <p:spPr>
          <a:xfrm>
            <a:off x="9076161" y="1651879"/>
            <a:ext cx="1049499" cy="1149457"/>
          </a:xfrm>
          <a:prstGeom prst="bentConnector3">
            <a:avLst>
              <a:gd name="adj1" fmla="val 50529"/>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sp>
            <p:nvSpPr>
              <p:cNvPr id="39" name="Google Shape;69;p14">
                <a:extLst>
                  <a:ext uri="{FF2B5EF4-FFF2-40B4-BE49-F238E27FC236}">
                    <a16:creationId xmlns:a16="http://schemas.microsoft.com/office/drawing/2014/main" id="{FF2F33EB-B5F5-1E91-28E2-B2FA95D70E2E}"/>
                  </a:ext>
                </a:extLst>
              </p:cNvPr>
              <p:cNvSpPr txBox="1"/>
              <p:nvPr/>
            </p:nvSpPr>
            <p:spPr>
              <a:xfrm>
                <a:off x="9428627" y="2368917"/>
                <a:ext cx="884177" cy="485560"/>
              </a:xfrm>
              <a:prstGeom prst="rect">
                <a:avLst/>
              </a:prstGeom>
              <a:noFill/>
              <a:ln>
                <a:noFill/>
              </a:ln>
            </p:spPr>
            <p:txBody>
              <a:bodyPr spcFirstLastPara="1" wrap="square" lIns="114289" tIns="114289" rIns="114289" bIns="114289" anchor="t" anchorCtr="0">
                <a:spAutoFit/>
              </a:bodyPr>
              <a:lstStyle/>
              <a:p>
                <a:pPr algn="ctr"/>
                <a14:m>
                  <m:oMathPara xmlns:m="http://schemas.openxmlformats.org/officeDocument/2006/math">
                    <m:oMathParaPr>
                      <m:jc m:val="centerGroup"/>
                    </m:oMathParaPr>
                    <m:oMath xmlns:m="http://schemas.openxmlformats.org/officeDocument/2006/math">
                      <m:sSubSup>
                        <m:sSubSupPr>
                          <m:ctrlPr>
                            <a:rPr lang="ar-AE" sz="1500" b="1" i="1" smtClean="0">
                              <a:solidFill>
                                <a:schemeClr val="tx1"/>
                              </a:solidFill>
                              <a:latin typeface="Cambria Math" panose="02040503050406030204" pitchFamily="18" charset="0"/>
                            </a:rPr>
                          </m:ctrlPr>
                        </m:sSubSupPr>
                        <m:e>
                          <m:r>
                            <a:rPr lang="ar-AE" sz="1500" b="1">
                              <a:solidFill>
                                <a:schemeClr val="tx1"/>
                              </a:solidFill>
                              <a:latin typeface="Cambria Math" panose="02040503050406030204" pitchFamily="18" charset="0"/>
                            </a:rPr>
                            <m:t>𝚫</m:t>
                          </m:r>
                        </m:e>
                        <m:sub>
                          <m:r>
                            <a:rPr lang="ar-AE" sz="1500" b="1" i="1">
                              <a:solidFill>
                                <a:schemeClr val="tx1"/>
                              </a:solidFill>
                              <a:latin typeface="Cambria Math" panose="02040503050406030204" pitchFamily="18" charset="0"/>
                            </a:rPr>
                            <m:t>𝒐𝒃𝒔</m:t>
                          </m:r>
                        </m:sub>
                        <m:sup>
                          <m:r>
                            <a:rPr lang="ar-AE" sz="1500" b="1" i="1">
                              <a:solidFill>
                                <a:schemeClr val="tx1"/>
                              </a:solidFill>
                              <a:latin typeface="Cambria Math" panose="02040503050406030204" pitchFamily="18" charset="0"/>
                            </a:rPr>
                            <m:t>𝟐𝟓</m:t>
                          </m:r>
                        </m:sup>
                      </m:sSubSup>
                    </m:oMath>
                  </m:oMathPara>
                </a14:m>
                <a:endParaRPr lang="ar-AE" sz="1500" b="1" dirty="0">
                  <a:solidFill>
                    <a:schemeClr val="tx1"/>
                  </a:solidFill>
                  <a:latin typeface="+mj-lt"/>
                  <a:ea typeface="Cambria Math" panose="02040503050406030204" pitchFamily="18" charset="0"/>
                </a:endParaRPr>
              </a:p>
            </p:txBody>
          </p:sp>
        </mc:Choice>
        <mc:Fallback xmlns="">
          <p:sp>
            <p:nvSpPr>
              <p:cNvPr id="39" name="Google Shape;69;p14">
                <a:extLst>
                  <a:ext uri="{FF2B5EF4-FFF2-40B4-BE49-F238E27FC236}">
                    <a16:creationId xmlns:a16="http://schemas.microsoft.com/office/drawing/2014/main" id="{FF2F33EB-B5F5-1E91-28E2-B2FA95D70E2E}"/>
                  </a:ext>
                </a:extLst>
              </p:cNvPr>
              <p:cNvSpPr txBox="1">
                <a:spLocks noRot="1" noChangeAspect="1" noMove="1" noResize="1" noEditPoints="1" noAdjustHandles="1" noChangeArrowheads="1" noChangeShapeType="1" noTextEdit="1"/>
              </p:cNvSpPr>
              <p:nvPr/>
            </p:nvSpPr>
            <p:spPr>
              <a:xfrm>
                <a:off x="9428627" y="2368917"/>
                <a:ext cx="884177" cy="485560"/>
              </a:xfrm>
              <a:prstGeom prst="rect">
                <a:avLst/>
              </a:prstGeom>
              <a:blipFill>
                <a:blip r:embed="rId15"/>
                <a:stretch>
                  <a:fillRect/>
                </a:stretch>
              </a:blipFill>
              <a:ln>
                <a:noFill/>
              </a:ln>
            </p:spPr>
            <p:txBody>
              <a:bodyPr/>
              <a:lstStyle/>
              <a:p>
                <a:r>
                  <a:rPr lang="en-US">
                    <a:noFill/>
                  </a:rPr>
                  <a:t> </a:t>
                </a:r>
              </a:p>
            </p:txBody>
          </p:sp>
        </mc:Fallback>
      </mc:AlternateContent>
      <p:cxnSp>
        <p:nvCxnSpPr>
          <p:cNvPr id="40" name="Google Shape;85;p14">
            <a:extLst>
              <a:ext uri="{FF2B5EF4-FFF2-40B4-BE49-F238E27FC236}">
                <a16:creationId xmlns:a16="http://schemas.microsoft.com/office/drawing/2014/main" id="{8F43BE98-D17E-4C60-A33B-6247AC815A75}"/>
              </a:ext>
            </a:extLst>
          </p:cNvPr>
          <p:cNvCxnSpPr>
            <a:cxnSpLocks/>
            <a:stCxn id="44" idx="3"/>
            <a:endCxn id="20" idx="1"/>
          </p:cNvCxnSpPr>
          <p:nvPr/>
        </p:nvCxnSpPr>
        <p:spPr>
          <a:xfrm flipV="1">
            <a:off x="9084518" y="2801336"/>
            <a:ext cx="1041140" cy="2496493"/>
          </a:xfrm>
          <a:prstGeom prst="bentConnector3">
            <a:avLst>
              <a:gd name="adj1" fmla="val 50000"/>
            </a:avLst>
          </a:prstGeom>
          <a:noFill/>
          <a:ln w="12700" cap="flat" cmpd="sng">
            <a:solidFill>
              <a:srgbClr val="000000"/>
            </a:solidFill>
            <a:prstDash val="dash"/>
            <a:round/>
            <a:headEnd type="none" w="med" len="med"/>
            <a:tailEnd type="triangle" w="med" len="med"/>
          </a:ln>
        </p:spPr>
      </p:cxnSp>
      <p:cxnSp>
        <p:nvCxnSpPr>
          <p:cNvPr id="41" name="Google Shape;85;p14">
            <a:extLst>
              <a:ext uri="{FF2B5EF4-FFF2-40B4-BE49-F238E27FC236}">
                <a16:creationId xmlns:a16="http://schemas.microsoft.com/office/drawing/2014/main" id="{EEBFC4CB-8BDA-252D-356C-4A03A8FD7BE3}"/>
              </a:ext>
            </a:extLst>
          </p:cNvPr>
          <p:cNvCxnSpPr>
            <a:cxnSpLocks/>
            <a:stCxn id="3" idx="3"/>
            <a:endCxn id="21" idx="1"/>
          </p:cNvCxnSpPr>
          <p:nvPr/>
        </p:nvCxnSpPr>
        <p:spPr>
          <a:xfrm>
            <a:off x="9094045" y="3414027"/>
            <a:ext cx="1086823" cy="931036"/>
          </a:xfrm>
          <a:prstGeom prst="bentConnector3">
            <a:avLst>
              <a:gd name="adj1" fmla="val 20348"/>
            </a:avLst>
          </a:prstGeom>
          <a:noFill/>
          <a:ln w="12700" cap="flat" cmpd="sng">
            <a:solidFill>
              <a:srgbClr val="000000"/>
            </a:solidFill>
            <a:prstDash val="dash"/>
            <a:round/>
            <a:headEnd type="none" w="med" len="med"/>
            <a:tailEnd type="triangle" w="med" len="med"/>
          </a:ln>
        </p:spPr>
      </p:cxnSp>
      <p:cxnSp>
        <p:nvCxnSpPr>
          <p:cNvPr id="42" name="Google Shape;85;p14">
            <a:extLst>
              <a:ext uri="{FF2B5EF4-FFF2-40B4-BE49-F238E27FC236}">
                <a16:creationId xmlns:a16="http://schemas.microsoft.com/office/drawing/2014/main" id="{B739B076-3D6A-15B3-416F-E3080934BBA9}"/>
              </a:ext>
            </a:extLst>
          </p:cNvPr>
          <p:cNvCxnSpPr>
            <a:cxnSpLocks/>
          </p:cNvCxnSpPr>
          <p:nvPr/>
        </p:nvCxnSpPr>
        <p:spPr>
          <a:xfrm flipV="1">
            <a:off x="9084496" y="4345063"/>
            <a:ext cx="1099547" cy="645849"/>
          </a:xfrm>
          <a:prstGeom prst="bentConnector3">
            <a:avLst>
              <a:gd name="adj1" fmla="val 20980"/>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sp>
            <p:nvSpPr>
              <p:cNvPr id="43" name="Google Shape;69;p14">
                <a:extLst>
                  <a:ext uri="{FF2B5EF4-FFF2-40B4-BE49-F238E27FC236}">
                    <a16:creationId xmlns:a16="http://schemas.microsoft.com/office/drawing/2014/main" id="{B58C7BAB-20F2-9F53-B93F-E6A1B78F2A55}"/>
                  </a:ext>
                </a:extLst>
              </p:cNvPr>
              <p:cNvSpPr txBox="1"/>
              <p:nvPr/>
            </p:nvSpPr>
            <p:spPr>
              <a:xfrm>
                <a:off x="9440542" y="3923050"/>
                <a:ext cx="884177" cy="485560"/>
              </a:xfrm>
              <a:prstGeom prst="rect">
                <a:avLst/>
              </a:prstGeom>
              <a:noFill/>
              <a:ln>
                <a:noFill/>
              </a:ln>
            </p:spPr>
            <p:txBody>
              <a:bodyPr spcFirstLastPara="1" wrap="square" lIns="114289" tIns="114289" rIns="114289" bIns="114289" anchor="t" anchorCtr="0">
                <a:spAutoFit/>
              </a:bodyPr>
              <a:lstStyle/>
              <a:p>
                <a:pPr algn="ctr"/>
                <a14:m>
                  <m:oMathPara xmlns:m="http://schemas.openxmlformats.org/officeDocument/2006/math">
                    <m:oMathParaPr>
                      <m:jc m:val="centerGroup"/>
                    </m:oMathParaPr>
                    <m:oMath xmlns:m="http://schemas.openxmlformats.org/officeDocument/2006/math">
                      <m:sSubSup>
                        <m:sSubSupPr>
                          <m:ctrlPr>
                            <a:rPr lang="ar-AE" sz="1500" b="1" i="1" smtClean="0">
                              <a:solidFill>
                                <a:schemeClr val="tx1"/>
                              </a:solidFill>
                              <a:latin typeface="Cambria Math" panose="02040503050406030204" pitchFamily="18" charset="0"/>
                            </a:rPr>
                          </m:ctrlPr>
                        </m:sSubSupPr>
                        <m:e>
                          <m:r>
                            <a:rPr lang="ar-AE" sz="1500" b="1">
                              <a:solidFill>
                                <a:schemeClr val="tx1"/>
                              </a:solidFill>
                              <a:latin typeface="Cambria Math" panose="02040503050406030204" pitchFamily="18" charset="0"/>
                            </a:rPr>
                            <m:t>𝚫</m:t>
                          </m:r>
                        </m:e>
                        <m:sub>
                          <m:r>
                            <a:rPr lang="ar-AE" sz="1500" b="1" i="1">
                              <a:solidFill>
                                <a:schemeClr val="tx1"/>
                              </a:solidFill>
                              <a:latin typeface="Cambria Math" panose="02040503050406030204" pitchFamily="18" charset="0"/>
                            </a:rPr>
                            <m:t>𝒐𝒃𝒔</m:t>
                          </m:r>
                        </m:sub>
                        <m:sup>
                          <m:r>
                            <a:rPr lang="ar-AE" sz="1500" b="1" i="1">
                              <a:solidFill>
                                <a:schemeClr val="tx1"/>
                              </a:solidFill>
                              <a:latin typeface="Cambria Math" panose="02040503050406030204" pitchFamily="18" charset="0"/>
                            </a:rPr>
                            <m:t>𝟓</m:t>
                          </m:r>
                          <m:r>
                            <a:rPr lang="en-US" sz="1500" b="1" i="1">
                              <a:solidFill>
                                <a:schemeClr val="tx1"/>
                              </a:solidFill>
                              <a:latin typeface="Cambria Math" panose="02040503050406030204" pitchFamily="18" charset="0"/>
                            </a:rPr>
                            <m:t>𝟎</m:t>
                          </m:r>
                        </m:sup>
                      </m:sSubSup>
                    </m:oMath>
                  </m:oMathPara>
                </a14:m>
                <a:endParaRPr lang="ar-AE" sz="1500" b="1" dirty="0">
                  <a:solidFill>
                    <a:schemeClr val="tx1"/>
                  </a:solidFill>
                  <a:latin typeface="+mj-lt"/>
                  <a:ea typeface="Cambria Math" panose="02040503050406030204" pitchFamily="18" charset="0"/>
                </a:endParaRPr>
              </a:p>
            </p:txBody>
          </p:sp>
        </mc:Choice>
        <mc:Fallback xmlns="">
          <p:sp>
            <p:nvSpPr>
              <p:cNvPr id="43" name="Google Shape;69;p14">
                <a:extLst>
                  <a:ext uri="{FF2B5EF4-FFF2-40B4-BE49-F238E27FC236}">
                    <a16:creationId xmlns:a16="http://schemas.microsoft.com/office/drawing/2014/main" id="{B58C7BAB-20F2-9F53-B93F-E6A1B78F2A55}"/>
                  </a:ext>
                </a:extLst>
              </p:cNvPr>
              <p:cNvSpPr txBox="1">
                <a:spLocks noRot="1" noChangeAspect="1" noMove="1" noResize="1" noEditPoints="1" noAdjustHandles="1" noChangeArrowheads="1" noChangeShapeType="1" noTextEdit="1"/>
              </p:cNvSpPr>
              <p:nvPr/>
            </p:nvSpPr>
            <p:spPr>
              <a:xfrm>
                <a:off x="9440542" y="3923050"/>
                <a:ext cx="884177" cy="485560"/>
              </a:xfrm>
              <a:prstGeom prst="rect">
                <a:avLst/>
              </a:prstGeom>
              <a:blipFill>
                <a:blip r:embed="rId16"/>
                <a:stretch>
                  <a:fillRect/>
                </a:stretch>
              </a:blipFill>
              <a:ln>
                <a:noFill/>
              </a:ln>
            </p:spPr>
            <p:txBody>
              <a:bodyPr/>
              <a:lstStyle/>
              <a:p>
                <a:r>
                  <a:rPr lang="en-US">
                    <a:noFill/>
                  </a:rPr>
                  <a:t> </a:t>
                </a:r>
              </a:p>
            </p:txBody>
          </p:sp>
        </mc:Fallback>
      </mc:AlternateContent>
      <p:sp>
        <p:nvSpPr>
          <p:cNvPr id="44" name="Google Shape;68;p14">
            <a:extLst>
              <a:ext uri="{FF2B5EF4-FFF2-40B4-BE49-F238E27FC236}">
                <a16:creationId xmlns:a16="http://schemas.microsoft.com/office/drawing/2014/main" id="{FE465266-2762-2F31-7707-354474620E30}"/>
              </a:ext>
            </a:extLst>
          </p:cNvPr>
          <p:cNvSpPr txBox="1"/>
          <p:nvPr/>
        </p:nvSpPr>
        <p:spPr>
          <a:xfrm>
            <a:off x="7732944" y="5076625"/>
            <a:ext cx="1351574" cy="442407"/>
          </a:xfrm>
          <a:prstGeom prst="rect">
            <a:avLst/>
          </a:prstGeom>
          <a:noFill/>
          <a:ln>
            <a:noFill/>
          </a:ln>
        </p:spPr>
        <p:txBody>
          <a:bodyPr spcFirstLastPara="1" wrap="square" lIns="114289" tIns="114289" rIns="114289" bIns="114289" anchor="t" anchorCtr="0">
            <a:spAutoFit/>
          </a:bodyPr>
          <a:lstStyle/>
          <a:p>
            <a:endParaRPr sz="1375" dirty="0">
              <a:solidFill>
                <a:srgbClr val="006400"/>
              </a:solidFill>
              <a:latin typeface="+mn-lt"/>
            </a:endParaRPr>
          </a:p>
        </p:txBody>
      </p:sp>
      <p:sp>
        <p:nvSpPr>
          <p:cNvPr id="9" name="Content Placeholder 2">
            <a:extLst>
              <a:ext uri="{FF2B5EF4-FFF2-40B4-BE49-F238E27FC236}">
                <a16:creationId xmlns:a16="http://schemas.microsoft.com/office/drawing/2014/main" id="{D023FA7C-6AAE-676D-37F0-38AED2273AC6}"/>
              </a:ext>
            </a:extLst>
          </p:cNvPr>
          <p:cNvSpPr txBox="1">
            <a:spLocks/>
          </p:cNvSpPr>
          <p:nvPr/>
        </p:nvSpPr>
        <p:spPr>
          <a:xfrm>
            <a:off x="-1" y="876065"/>
            <a:ext cx="433482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r>
              <a:rPr lang="en-GB" sz="2400" dirty="0">
                <a:solidFill>
                  <a:schemeClr val="bg1"/>
                </a:solidFill>
              </a:rPr>
              <a:t>Do we underestimate </a:t>
            </a:r>
            <a:br>
              <a:rPr lang="en-GB" sz="2400" dirty="0">
                <a:solidFill>
                  <a:schemeClr val="bg1"/>
                </a:solidFill>
              </a:rPr>
            </a:br>
            <a:r>
              <a:rPr lang="en-GB" sz="2400" dirty="0">
                <a:solidFill>
                  <a:schemeClr val="bg1"/>
                </a:solidFill>
              </a:rPr>
              <a:t>(or overestimate) </a:t>
            </a:r>
            <a:br>
              <a:rPr lang="en-GB" sz="2400" dirty="0">
                <a:solidFill>
                  <a:schemeClr val="bg1"/>
                </a:solidFill>
              </a:rPr>
            </a:br>
            <a:r>
              <a:rPr lang="en-GB" sz="2400" dirty="0">
                <a:solidFill>
                  <a:schemeClr val="bg1"/>
                </a:solidFill>
              </a:rPr>
              <a:t>goodness-of-fit?</a:t>
            </a:r>
          </a:p>
          <a:p>
            <a:pPr lvl="1"/>
            <a:r>
              <a:rPr lang="en-GB" sz="2000" dirty="0">
                <a:solidFill>
                  <a:schemeClr val="bg1"/>
                </a:solidFill>
              </a:rPr>
              <a:t>By how much?</a:t>
            </a:r>
          </a:p>
          <a:p>
            <a:r>
              <a:rPr lang="en-GB" sz="2400" dirty="0">
                <a:solidFill>
                  <a:schemeClr val="bg1"/>
                </a:solidFill>
              </a:rPr>
              <a:t>“What if we had 25 more topics?”</a:t>
            </a:r>
          </a:p>
          <a:p>
            <a:r>
              <a:rPr lang="en-GB" sz="2400" dirty="0">
                <a:solidFill>
                  <a:schemeClr val="bg1"/>
                </a:solidFill>
              </a:rPr>
              <a:t>Using a collection of system scores on 149 topics:</a:t>
            </a:r>
          </a:p>
          <a:p>
            <a:pPr lvl="1"/>
            <a:r>
              <a:rPr lang="en-GB" sz="2000" dirty="0">
                <a:solidFill>
                  <a:schemeClr val="bg1"/>
                </a:solidFill>
              </a:rPr>
              <a:t>We repeatedly create 3 data splits</a:t>
            </a:r>
          </a:p>
        </p:txBody>
      </p:sp>
    </p:spTree>
    <p:extLst>
      <p:ext uri="{BB962C8B-B14F-4D97-AF65-F5344CB8AC3E}">
        <p14:creationId xmlns:p14="http://schemas.microsoft.com/office/powerpoint/2010/main" val="776968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128D-6D8E-BF7B-C930-86DF4D5631AA}"/>
              </a:ext>
            </a:extLst>
          </p:cNvPr>
          <p:cNvSpPr>
            <a:spLocks noGrp="1"/>
          </p:cNvSpPr>
          <p:nvPr>
            <p:ph type="title"/>
          </p:nvPr>
        </p:nvSpPr>
        <p:spPr/>
        <p:txBody>
          <a:bodyPr>
            <a:normAutofit/>
          </a:bodyPr>
          <a:lstStyle/>
          <a:p>
            <a:r>
              <a:rPr lang="en-US" dirty="0"/>
              <a:t>Extrapolating to 50 Topics</a:t>
            </a:r>
          </a:p>
        </p:txBody>
      </p:sp>
      <p:pic>
        <p:nvPicPr>
          <p:cNvPr id="3" name="Picture 2">
            <a:extLst>
              <a:ext uri="{FF2B5EF4-FFF2-40B4-BE49-F238E27FC236}">
                <a16:creationId xmlns:a16="http://schemas.microsoft.com/office/drawing/2014/main" id="{0125F7C7-4FE8-EFA5-C427-D1D6B327139F}"/>
              </a:ext>
            </a:extLst>
          </p:cNvPr>
          <p:cNvPicPr>
            <a:picLocks noChangeAspect="1"/>
          </p:cNvPicPr>
          <p:nvPr/>
        </p:nvPicPr>
        <p:blipFill>
          <a:blip r:embed="rId3"/>
          <a:srcRect/>
          <a:stretch/>
        </p:blipFill>
        <p:spPr>
          <a:xfrm>
            <a:off x="7742471" y="2738240"/>
            <a:ext cx="1351574" cy="1351574"/>
          </a:xfrm>
          <a:prstGeom prst="rect">
            <a:avLst/>
          </a:prstGeom>
        </p:spPr>
      </p:pic>
      <p:pic>
        <p:nvPicPr>
          <p:cNvPr id="4" name="Picture 3">
            <a:extLst>
              <a:ext uri="{FF2B5EF4-FFF2-40B4-BE49-F238E27FC236}">
                <a16:creationId xmlns:a16="http://schemas.microsoft.com/office/drawing/2014/main" id="{EF9F58CE-84FA-EA94-DE08-B64B738A3E51}"/>
              </a:ext>
            </a:extLst>
          </p:cNvPr>
          <p:cNvPicPr>
            <a:picLocks noChangeAspect="1"/>
          </p:cNvPicPr>
          <p:nvPr/>
        </p:nvPicPr>
        <p:blipFill>
          <a:blip r:embed="rId4"/>
          <a:srcRect/>
          <a:stretch/>
        </p:blipFill>
        <p:spPr>
          <a:xfrm>
            <a:off x="7732921" y="4567947"/>
            <a:ext cx="1351575" cy="1351575"/>
          </a:xfrm>
          <a:prstGeom prst="rect">
            <a:avLst/>
          </a:prstGeom>
        </p:spPr>
      </p:pic>
      <p:sp>
        <p:nvSpPr>
          <p:cNvPr id="6" name="Rectangle: Rounded Corners 5">
            <a:extLst>
              <a:ext uri="{FF2B5EF4-FFF2-40B4-BE49-F238E27FC236}">
                <a16:creationId xmlns:a16="http://schemas.microsoft.com/office/drawing/2014/main" id="{C3DE6817-1636-DF3D-98F9-CC6C6DF81C88}"/>
              </a:ext>
            </a:extLst>
          </p:cNvPr>
          <p:cNvSpPr/>
          <p:nvPr/>
        </p:nvSpPr>
        <p:spPr>
          <a:xfrm>
            <a:off x="6374474" y="1322053"/>
            <a:ext cx="540505" cy="675355"/>
          </a:xfrm>
          <a:prstGeom prst="roundRect">
            <a:avLst/>
          </a:prstGeom>
          <a:solidFill>
            <a:schemeClr val="accent1">
              <a:lumMod val="40000"/>
              <a:lumOff val="60000"/>
            </a:schemeClr>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p:sp>
        <p:nvSpPr>
          <p:cNvPr id="7" name="Rectangle: Rounded Corners 6">
            <a:extLst>
              <a:ext uri="{FF2B5EF4-FFF2-40B4-BE49-F238E27FC236}">
                <a16:creationId xmlns:a16="http://schemas.microsoft.com/office/drawing/2014/main" id="{BA246CB9-69CE-716F-EDAD-9B17C1F2C757}"/>
              </a:ext>
            </a:extLst>
          </p:cNvPr>
          <p:cNvSpPr/>
          <p:nvPr/>
        </p:nvSpPr>
        <p:spPr>
          <a:xfrm>
            <a:off x="4669403" y="2669819"/>
            <a:ext cx="540505" cy="4025683"/>
          </a:xfrm>
          <a:prstGeom prst="roundRect">
            <a:avLst/>
          </a:prstGeom>
          <a:solidFill>
            <a:schemeClr val="bg2">
              <a:lumMod val="90000"/>
            </a:schemeClr>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mc:AlternateContent xmlns:mc="http://schemas.openxmlformats.org/markup-compatibility/2006" xmlns:a14="http://schemas.microsoft.com/office/drawing/2010/main">
        <mc:Choice Requires="a14">
          <p:sp>
            <p:nvSpPr>
              <p:cNvPr id="8" name="Google Shape;60;p14">
                <a:extLst>
                  <a:ext uri="{FF2B5EF4-FFF2-40B4-BE49-F238E27FC236}">
                    <a16:creationId xmlns:a16="http://schemas.microsoft.com/office/drawing/2014/main" id="{F62784C7-2DA7-A260-5681-69347E209490}"/>
                  </a:ext>
                </a:extLst>
              </p:cNvPr>
              <p:cNvSpPr txBox="1"/>
              <p:nvPr/>
            </p:nvSpPr>
            <p:spPr>
              <a:xfrm>
                <a:off x="4640876" y="4438732"/>
                <a:ext cx="627490"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149</m:t>
                        </m:r>
                      </m:sub>
                    </m:sSub>
                  </m:oMath>
                </a14:m>
                <a:r>
                  <a:rPr lang="en" sz="1750" b="1" dirty="0">
                    <a:latin typeface="+mn-lt"/>
                  </a:rPr>
                  <a:t> </a:t>
                </a:r>
                <a:endParaRPr sz="1750" b="1" dirty="0">
                  <a:latin typeface="+mn-lt"/>
                </a:endParaRPr>
              </a:p>
            </p:txBody>
          </p:sp>
        </mc:Choice>
        <mc:Fallback xmlns="">
          <p:sp>
            <p:nvSpPr>
              <p:cNvPr id="8" name="Google Shape;60;p14">
                <a:extLst>
                  <a:ext uri="{FF2B5EF4-FFF2-40B4-BE49-F238E27FC236}">
                    <a16:creationId xmlns:a16="http://schemas.microsoft.com/office/drawing/2014/main" id="{F62784C7-2DA7-A260-5681-69347E209490}"/>
                  </a:ext>
                </a:extLst>
              </p:cNvPr>
              <p:cNvSpPr txBox="1">
                <a:spLocks noRot="1" noChangeAspect="1" noMove="1" noResize="1" noEditPoints="1" noAdjustHandles="1" noChangeArrowheads="1" noChangeShapeType="1" noTextEdit="1"/>
              </p:cNvSpPr>
              <p:nvPr/>
            </p:nvSpPr>
            <p:spPr>
              <a:xfrm>
                <a:off x="4640876" y="4438732"/>
                <a:ext cx="627490" cy="500113"/>
              </a:xfrm>
              <a:prstGeom prst="rect">
                <a:avLst/>
              </a:prstGeom>
              <a:blipFill>
                <a:blip r:embed="rId5"/>
                <a:stretch>
                  <a:fillRect/>
                </a:stretch>
              </a:blipFill>
              <a:ln>
                <a:noFill/>
              </a:ln>
            </p:spPr>
            <p:txBody>
              <a:bodyPr/>
              <a:lstStyle/>
              <a:p>
                <a:r>
                  <a:rPr lang="en-US">
                    <a:noFill/>
                  </a:rPr>
                  <a:t> </a:t>
                </a:r>
              </a:p>
            </p:txBody>
          </p:sp>
        </mc:Fallback>
      </mc:AlternateContent>
      <p:sp>
        <p:nvSpPr>
          <p:cNvPr id="10" name="Rectangle: Rounded Corners 9">
            <a:extLst>
              <a:ext uri="{FF2B5EF4-FFF2-40B4-BE49-F238E27FC236}">
                <a16:creationId xmlns:a16="http://schemas.microsoft.com/office/drawing/2014/main" id="{13511C18-13F1-433E-ED0B-82FAE50EA6B1}"/>
              </a:ext>
            </a:extLst>
          </p:cNvPr>
          <p:cNvSpPr/>
          <p:nvPr/>
        </p:nvSpPr>
        <p:spPr>
          <a:xfrm>
            <a:off x="6364451" y="2602408"/>
            <a:ext cx="540375" cy="1338700"/>
          </a:xfrm>
          <a:prstGeom prst="roundRect">
            <a:avLst/>
          </a:prstGeom>
          <a:solidFill>
            <a:srgbClr val="FF8585"/>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p:sp>
        <p:nvSpPr>
          <p:cNvPr id="12" name="Rectangle: Rounded Corners 11">
            <a:extLst>
              <a:ext uri="{FF2B5EF4-FFF2-40B4-BE49-F238E27FC236}">
                <a16:creationId xmlns:a16="http://schemas.microsoft.com/office/drawing/2014/main" id="{2445AD12-5CAB-73C0-BDFD-D9FBF5E88BB4}"/>
              </a:ext>
            </a:extLst>
          </p:cNvPr>
          <p:cNvSpPr/>
          <p:nvPr/>
        </p:nvSpPr>
        <p:spPr>
          <a:xfrm>
            <a:off x="6364451" y="3986813"/>
            <a:ext cx="540375" cy="2705325"/>
          </a:xfrm>
          <a:prstGeom prst="roundRect">
            <a:avLst/>
          </a:prstGeom>
          <a:solidFill>
            <a:schemeClr val="accent6">
              <a:lumMod val="40000"/>
              <a:lumOff val="60000"/>
            </a:schemeClr>
          </a:solidFill>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585"/>
          </a:p>
        </p:txBody>
      </p:sp>
      <mc:AlternateContent xmlns:mc="http://schemas.openxmlformats.org/markup-compatibility/2006" xmlns:a14="http://schemas.microsoft.com/office/drawing/2010/main">
        <mc:Choice Requires="a14">
          <p:sp>
            <p:nvSpPr>
              <p:cNvPr id="13" name="Google Shape;60;p14">
                <a:extLst>
                  <a:ext uri="{FF2B5EF4-FFF2-40B4-BE49-F238E27FC236}">
                    <a16:creationId xmlns:a16="http://schemas.microsoft.com/office/drawing/2014/main" id="{91BC7AEF-1008-7E60-A74B-AA245C1CF31E}"/>
                  </a:ext>
                </a:extLst>
              </p:cNvPr>
              <p:cNvSpPr txBox="1"/>
              <p:nvPr/>
            </p:nvSpPr>
            <p:spPr>
              <a:xfrm>
                <a:off x="6372304" y="3022378"/>
                <a:ext cx="626679"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50</m:t>
                        </m:r>
                      </m:sub>
                    </m:sSub>
                  </m:oMath>
                </a14:m>
                <a:r>
                  <a:rPr lang="en" sz="1750" b="1" dirty="0">
                    <a:latin typeface="+mn-lt"/>
                  </a:rPr>
                  <a:t> </a:t>
                </a:r>
                <a:endParaRPr sz="1750" b="1" dirty="0">
                  <a:latin typeface="+mn-lt"/>
                </a:endParaRPr>
              </a:p>
            </p:txBody>
          </p:sp>
        </mc:Choice>
        <mc:Fallback xmlns="">
          <p:sp>
            <p:nvSpPr>
              <p:cNvPr id="13" name="Google Shape;60;p14">
                <a:extLst>
                  <a:ext uri="{FF2B5EF4-FFF2-40B4-BE49-F238E27FC236}">
                    <a16:creationId xmlns:a16="http://schemas.microsoft.com/office/drawing/2014/main" id="{91BC7AEF-1008-7E60-A74B-AA245C1CF31E}"/>
                  </a:ext>
                </a:extLst>
              </p:cNvPr>
              <p:cNvSpPr txBox="1">
                <a:spLocks noRot="1" noChangeAspect="1" noMove="1" noResize="1" noEditPoints="1" noAdjustHandles="1" noChangeArrowheads="1" noChangeShapeType="1" noTextEdit="1"/>
              </p:cNvSpPr>
              <p:nvPr/>
            </p:nvSpPr>
            <p:spPr>
              <a:xfrm>
                <a:off x="6372304" y="3022378"/>
                <a:ext cx="626679" cy="500113"/>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Google Shape;60;p14">
                <a:extLst>
                  <a:ext uri="{FF2B5EF4-FFF2-40B4-BE49-F238E27FC236}">
                    <a16:creationId xmlns:a16="http://schemas.microsoft.com/office/drawing/2014/main" id="{39724C70-7CE3-160F-2851-F97367487ED0}"/>
                  </a:ext>
                </a:extLst>
              </p:cNvPr>
              <p:cNvSpPr txBox="1"/>
              <p:nvPr/>
            </p:nvSpPr>
            <p:spPr>
              <a:xfrm>
                <a:off x="6381994" y="1407158"/>
                <a:ext cx="575531"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25</m:t>
                        </m:r>
                      </m:sub>
                    </m:sSub>
                  </m:oMath>
                </a14:m>
                <a:r>
                  <a:rPr lang="en" sz="1750" b="1" dirty="0">
                    <a:latin typeface="+mn-lt"/>
                  </a:rPr>
                  <a:t> </a:t>
                </a:r>
                <a:endParaRPr sz="1750" b="1" dirty="0">
                  <a:latin typeface="+mn-lt"/>
                </a:endParaRPr>
              </a:p>
            </p:txBody>
          </p:sp>
        </mc:Choice>
        <mc:Fallback xmlns="">
          <p:sp>
            <p:nvSpPr>
              <p:cNvPr id="14" name="Google Shape;60;p14">
                <a:extLst>
                  <a:ext uri="{FF2B5EF4-FFF2-40B4-BE49-F238E27FC236}">
                    <a16:creationId xmlns:a16="http://schemas.microsoft.com/office/drawing/2014/main" id="{39724C70-7CE3-160F-2851-F97367487ED0}"/>
                  </a:ext>
                </a:extLst>
              </p:cNvPr>
              <p:cNvSpPr txBox="1">
                <a:spLocks noRot="1" noChangeAspect="1" noMove="1" noResize="1" noEditPoints="1" noAdjustHandles="1" noChangeArrowheads="1" noChangeShapeType="1" noTextEdit="1"/>
              </p:cNvSpPr>
              <p:nvPr/>
            </p:nvSpPr>
            <p:spPr>
              <a:xfrm>
                <a:off x="6381994" y="1407158"/>
                <a:ext cx="575531" cy="500113"/>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Google Shape;60;p14">
                <a:extLst>
                  <a:ext uri="{FF2B5EF4-FFF2-40B4-BE49-F238E27FC236}">
                    <a16:creationId xmlns:a16="http://schemas.microsoft.com/office/drawing/2014/main" id="{CD6E4266-F9DF-97B4-3056-EE389E543463}"/>
                  </a:ext>
                </a:extLst>
              </p:cNvPr>
              <p:cNvSpPr txBox="1"/>
              <p:nvPr/>
            </p:nvSpPr>
            <p:spPr>
              <a:xfrm>
                <a:off x="6374497" y="5100124"/>
                <a:ext cx="623826" cy="500113"/>
              </a:xfrm>
              <a:prstGeom prst="rect">
                <a:avLst/>
              </a:prstGeom>
              <a:noFill/>
              <a:ln>
                <a:noFill/>
              </a:ln>
            </p:spPr>
            <p:txBody>
              <a:bodyPr spcFirstLastPara="1" wrap="square" lIns="114288" tIns="114288" rIns="114288" bIns="114288" anchor="t" anchorCtr="0">
                <a:spAutoFit/>
              </a:bodyPr>
              <a:lstStyle/>
              <a:p>
                <a14:m>
                  <m:oMath xmlns:m="http://schemas.openxmlformats.org/officeDocument/2006/math">
                    <m:sSub>
                      <m:sSubPr>
                        <m:ctrlPr>
                          <a:rPr lang="en-US" sz="1750" i="1" dirty="0">
                            <a:latin typeface="Cambria Math" panose="02040503050406030204" pitchFamily="18" charset="0"/>
                          </a:rPr>
                        </m:ctrlPr>
                      </m:sSubPr>
                      <m:e>
                        <m:r>
                          <a:rPr lang="en" sz="1750" i="1" dirty="0">
                            <a:latin typeface="Cambria Math" panose="02040503050406030204" pitchFamily="18" charset="0"/>
                          </a:rPr>
                          <m:t>𝑆</m:t>
                        </m:r>
                      </m:e>
                      <m:sub>
                        <m:r>
                          <a:rPr lang="en-US" sz="1750" i="1" dirty="0">
                            <a:latin typeface="Cambria Math" panose="02040503050406030204" pitchFamily="18" charset="0"/>
                          </a:rPr>
                          <m:t>99</m:t>
                        </m:r>
                      </m:sub>
                    </m:sSub>
                  </m:oMath>
                </a14:m>
                <a:r>
                  <a:rPr lang="en" sz="1750" b="1" dirty="0">
                    <a:latin typeface="+mn-lt"/>
                  </a:rPr>
                  <a:t> </a:t>
                </a:r>
                <a:endParaRPr sz="1750" b="1" dirty="0">
                  <a:latin typeface="+mn-lt"/>
                </a:endParaRPr>
              </a:p>
            </p:txBody>
          </p:sp>
        </mc:Choice>
        <mc:Fallback xmlns="">
          <p:sp>
            <p:nvSpPr>
              <p:cNvPr id="15" name="Google Shape;60;p14">
                <a:extLst>
                  <a:ext uri="{FF2B5EF4-FFF2-40B4-BE49-F238E27FC236}">
                    <a16:creationId xmlns:a16="http://schemas.microsoft.com/office/drawing/2014/main" id="{CD6E4266-F9DF-97B4-3056-EE389E543463}"/>
                  </a:ext>
                </a:extLst>
              </p:cNvPr>
              <p:cNvSpPr txBox="1">
                <a:spLocks noRot="1" noChangeAspect="1" noMove="1" noResize="1" noEditPoints="1" noAdjustHandles="1" noChangeArrowheads="1" noChangeShapeType="1" noTextEdit="1"/>
              </p:cNvSpPr>
              <p:nvPr/>
            </p:nvSpPr>
            <p:spPr>
              <a:xfrm>
                <a:off x="6374497" y="5100124"/>
                <a:ext cx="623826" cy="500113"/>
              </a:xfrm>
              <a:prstGeom prst="rect">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Google Shape;67;p14">
                <a:extLst>
                  <a:ext uri="{FF2B5EF4-FFF2-40B4-BE49-F238E27FC236}">
                    <a16:creationId xmlns:a16="http://schemas.microsoft.com/office/drawing/2014/main" id="{02BA690B-688F-2983-D822-0B0CDA19443E}"/>
                  </a:ext>
                </a:extLst>
              </p:cNvPr>
              <p:cNvSpPr txBox="1"/>
              <p:nvPr/>
            </p:nvSpPr>
            <p:spPr>
              <a:xfrm>
                <a:off x="7938328" y="1877692"/>
                <a:ext cx="1230932" cy="442984"/>
              </a:xfrm>
              <a:prstGeom prst="rect">
                <a:avLst/>
              </a:prstGeom>
              <a:noFill/>
              <a:ln>
                <a:noFill/>
              </a:ln>
            </p:spPr>
            <p:txBody>
              <a:bodyPr spcFirstLastPara="1" wrap="square" lIns="114289" tIns="114289" rIns="114289" bIns="114289" anchor="t" anchorCtr="0">
                <a:spAutoFit/>
              </a:bodyPr>
              <a:lstStyle/>
              <a:p>
                <a:r>
                  <a:rPr lang="en" sz="1375" dirty="0">
                    <a:solidFill>
                      <a:srgbClr val="0000FF"/>
                    </a:solidFill>
                    <a:latin typeface="+mn-lt"/>
                  </a:rPr>
                  <a:t>margin </a:t>
                </a:r>
                <a14:m>
                  <m:oMath xmlns:m="http://schemas.openxmlformats.org/officeDocument/2006/math">
                    <m:sSubSup>
                      <m:sSubSupPr>
                        <m:ctrlPr>
                          <a:rPr lang="el-GR" sz="1375" b="1" i="1">
                            <a:solidFill>
                              <a:srgbClr val="0000FF"/>
                            </a:solidFill>
                            <a:latin typeface="Cambria Math" panose="02040503050406030204" pitchFamily="18" charset="0"/>
                          </a:rPr>
                        </m:ctrlPr>
                      </m:sSubSupPr>
                      <m:e>
                        <m:r>
                          <a:rPr lang="en-US" sz="1375" b="1" i="1">
                            <a:solidFill>
                              <a:srgbClr val="0000FF"/>
                            </a:solidFill>
                            <a:latin typeface="Cambria Math" panose="02040503050406030204" pitchFamily="18" charset="0"/>
                          </a:rPr>
                          <m:t>𝑭</m:t>
                        </m:r>
                      </m:e>
                      <m:sub>
                        <m:r>
                          <a:rPr lang="en-US" sz="1375" b="1" i="1">
                            <a:solidFill>
                              <a:srgbClr val="0000FF"/>
                            </a:solidFill>
                            <a:latin typeface="Cambria Math" panose="02040503050406030204" pitchFamily="18" charset="0"/>
                          </a:rPr>
                          <m:t>𝟐𝟓</m:t>
                        </m:r>
                      </m:sub>
                      <m:sup>
                        <m:r>
                          <a:rPr lang="en-US" sz="1375" b="1" i="1">
                            <a:solidFill>
                              <a:srgbClr val="0000FF"/>
                            </a:solidFill>
                            <a:latin typeface="Cambria Math" panose="02040503050406030204" pitchFamily="18" charset="0"/>
                          </a:rPr>
                          <m:t>∗</m:t>
                        </m:r>
                      </m:sup>
                    </m:sSubSup>
                  </m:oMath>
                </a14:m>
                <a:endParaRPr sz="1375" dirty="0">
                  <a:solidFill>
                    <a:srgbClr val="0000FF"/>
                  </a:solidFill>
                  <a:latin typeface="+mn-lt"/>
                </a:endParaRPr>
              </a:p>
            </p:txBody>
          </p:sp>
        </mc:Choice>
        <mc:Fallback xmlns="">
          <p:sp>
            <p:nvSpPr>
              <p:cNvPr id="17" name="Google Shape;67;p14">
                <a:extLst>
                  <a:ext uri="{FF2B5EF4-FFF2-40B4-BE49-F238E27FC236}">
                    <a16:creationId xmlns:a16="http://schemas.microsoft.com/office/drawing/2014/main" id="{02BA690B-688F-2983-D822-0B0CDA19443E}"/>
                  </a:ext>
                </a:extLst>
              </p:cNvPr>
              <p:cNvSpPr txBox="1">
                <a:spLocks noRot="1" noChangeAspect="1" noMove="1" noResize="1" noEditPoints="1" noAdjustHandles="1" noChangeArrowheads="1" noChangeShapeType="1" noTextEdit="1"/>
              </p:cNvSpPr>
              <p:nvPr/>
            </p:nvSpPr>
            <p:spPr>
              <a:xfrm>
                <a:off x="7938328" y="1877692"/>
                <a:ext cx="1230932" cy="442984"/>
              </a:xfrm>
              <a:prstGeom prst="rect">
                <a:avLst/>
              </a:prstGeom>
              <a:blipFill>
                <a:blip r:embed="rId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Google Shape;68;p14">
                <a:extLst>
                  <a:ext uri="{FF2B5EF4-FFF2-40B4-BE49-F238E27FC236}">
                    <a16:creationId xmlns:a16="http://schemas.microsoft.com/office/drawing/2014/main" id="{BACD5B1B-B778-82B7-E977-08B9CF4B1A4D}"/>
                  </a:ext>
                </a:extLst>
              </p:cNvPr>
              <p:cNvSpPr txBox="1"/>
              <p:nvPr/>
            </p:nvSpPr>
            <p:spPr>
              <a:xfrm>
                <a:off x="7945724" y="5479169"/>
                <a:ext cx="1351574" cy="442407"/>
              </a:xfrm>
              <a:prstGeom prst="rect">
                <a:avLst/>
              </a:prstGeom>
              <a:noFill/>
              <a:ln>
                <a:noFill/>
              </a:ln>
            </p:spPr>
            <p:txBody>
              <a:bodyPr spcFirstLastPara="1" wrap="square" lIns="114289" tIns="114289" rIns="114289" bIns="114289" anchor="t" anchorCtr="0">
                <a:spAutoFit/>
              </a:bodyPr>
              <a:lstStyle/>
              <a:p>
                <a:r>
                  <a:rPr lang="en-US" sz="1375" dirty="0">
                    <a:solidFill>
                      <a:srgbClr val="006400"/>
                    </a:solidFill>
                    <a:latin typeface="+mn-lt"/>
                  </a:rPr>
                  <a:t>e</a:t>
                </a:r>
                <a:r>
                  <a:rPr lang="en" sz="1375" dirty="0">
                    <a:solidFill>
                      <a:srgbClr val="006400"/>
                    </a:solidFill>
                    <a:latin typeface="+mn-lt"/>
                  </a:rPr>
                  <a:t>mpirical </a:t>
                </a:r>
                <a14:m>
                  <m:oMath xmlns:m="http://schemas.openxmlformats.org/officeDocument/2006/math">
                    <m:sSub>
                      <m:sSubPr>
                        <m:ctrlPr>
                          <a:rPr lang="en-US" sz="1375" b="1" i="1">
                            <a:solidFill>
                              <a:srgbClr val="006400"/>
                            </a:solidFill>
                            <a:latin typeface="Cambria Math" panose="02040503050406030204" pitchFamily="18" charset="0"/>
                          </a:rPr>
                        </m:ctrlPr>
                      </m:sSubPr>
                      <m:e>
                        <m:r>
                          <a:rPr lang="en-US" sz="1375" b="1" i="1">
                            <a:solidFill>
                              <a:srgbClr val="006400"/>
                            </a:solidFill>
                            <a:latin typeface="Cambria Math" panose="02040503050406030204" pitchFamily="18" charset="0"/>
                          </a:rPr>
                          <m:t>𝑭</m:t>
                        </m:r>
                      </m:e>
                      <m:sub>
                        <m:r>
                          <a:rPr lang="en-US" sz="1375" b="1" i="1">
                            <a:solidFill>
                              <a:srgbClr val="006400"/>
                            </a:solidFill>
                            <a:latin typeface="Cambria Math" panose="02040503050406030204" pitchFamily="18" charset="0"/>
                          </a:rPr>
                          <m:t>𝟗𝟗</m:t>
                        </m:r>
                      </m:sub>
                    </m:sSub>
                  </m:oMath>
                </a14:m>
                <a:endParaRPr sz="1375" dirty="0">
                  <a:solidFill>
                    <a:srgbClr val="006400"/>
                  </a:solidFill>
                  <a:latin typeface="+mn-lt"/>
                </a:endParaRPr>
              </a:p>
            </p:txBody>
          </p:sp>
        </mc:Choice>
        <mc:Fallback xmlns="">
          <p:sp>
            <p:nvSpPr>
              <p:cNvPr id="18" name="Google Shape;68;p14">
                <a:extLst>
                  <a:ext uri="{FF2B5EF4-FFF2-40B4-BE49-F238E27FC236}">
                    <a16:creationId xmlns:a16="http://schemas.microsoft.com/office/drawing/2014/main" id="{BACD5B1B-B778-82B7-E977-08B9CF4B1A4D}"/>
                  </a:ext>
                </a:extLst>
              </p:cNvPr>
              <p:cNvSpPr txBox="1">
                <a:spLocks noRot="1" noChangeAspect="1" noMove="1" noResize="1" noEditPoints="1" noAdjustHandles="1" noChangeArrowheads="1" noChangeShapeType="1" noTextEdit="1"/>
              </p:cNvSpPr>
              <p:nvPr/>
            </p:nvSpPr>
            <p:spPr>
              <a:xfrm>
                <a:off x="7945724" y="5479169"/>
                <a:ext cx="1351574" cy="442407"/>
              </a:xfrm>
              <a:prstGeom prst="rect">
                <a:avLst/>
              </a:prstGeom>
              <a:blipFill>
                <a:blip r:embed="rId10"/>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Google Shape;67;p14">
                <a:extLst>
                  <a:ext uri="{FF2B5EF4-FFF2-40B4-BE49-F238E27FC236}">
                    <a16:creationId xmlns:a16="http://schemas.microsoft.com/office/drawing/2014/main" id="{DF9216E9-1C99-CB06-4FE8-06ECB1AD4A45}"/>
                  </a:ext>
                </a:extLst>
              </p:cNvPr>
              <p:cNvSpPr txBox="1"/>
              <p:nvPr/>
            </p:nvSpPr>
            <p:spPr>
              <a:xfrm>
                <a:off x="7955721" y="3643084"/>
                <a:ext cx="1230932" cy="442984"/>
              </a:xfrm>
              <a:prstGeom prst="rect">
                <a:avLst/>
              </a:prstGeom>
              <a:noFill/>
              <a:ln>
                <a:noFill/>
              </a:ln>
            </p:spPr>
            <p:txBody>
              <a:bodyPr spcFirstLastPara="1" wrap="square" lIns="114289" tIns="114289" rIns="114289" bIns="114289" anchor="t" anchorCtr="0">
                <a:spAutoFit/>
              </a:bodyPr>
              <a:lstStyle/>
              <a:p>
                <a:r>
                  <a:rPr lang="en-US" sz="1375" dirty="0">
                    <a:solidFill>
                      <a:srgbClr val="FF0000"/>
                    </a:solidFill>
                    <a:latin typeface="+mn-lt"/>
                  </a:rPr>
                  <a:t>margin </a:t>
                </a:r>
                <a14:m>
                  <m:oMath xmlns:m="http://schemas.openxmlformats.org/officeDocument/2006/math">
                    <m:sSubSup>
                      <m:sSubSupPr>
                        <m:ctrlPr>
                          <a:rPr lang="ar-AE" sz="1375" b="1" i="1">
                            <a:solidFill>
                              <a:srgbClr val="FF0000"/>
                            </a:solidFill>
                            <a:latin typeface="Cambria Math" panose="02040503050406030204" pitchFamily="18" charset="0"/>
                          </a:rPr>
                        </m:ctrlPr>
                      </m:sSubSupPr>
                      <m:e>
                        <m:r>
                          <a:rPr lang="ar-AE" sz="1375" b="1" i="1">
                            <a:solidFill>
                              <a:srgbClr val="FF0000"/>
                            </a:solidFill>
                            <a:latin typeface="Cambria Math" panose="02040503050406030204" pitchFamily="18" charset="0"/>
                          </a:rPr>
                          <m:t>𝑭</m:t>
                        </m:r>
                      </m:e>
                      <m:sub>
                        <m:r>
                          <a:rPr lang="ar-AE" sz="1375" b="1" i="1">
                            <a:solidFill>
                              <a:srgbClr val="FF0000"/>
                            </a:solidFill>
                            <a:latin typeface="Cambria Math" panose="02040503050406030204" pitchFamily="18" charset="0"/>
                          </a:rPr>
                          <m:t>𝟓𝟎</m:t>
                        </m:r>
                      </m:sub>
                      <m:sup>
                        <m:r>
                          <a:rPr lang="ar-AE" sz="1375" b="1" i="1">
                            <a:solidFill>
                              <a:srgbClr val="FF0000"/>
                            </a:solidFill>
                            <a:latin typeface="Cambria Math" panose="02040503050406030204" pitchFamily="18" charset="0"/>
                          </a:rPr>
                          <m:t>∗</m:t>
                        </m:r>
                      </m:sup>
                    </m:sSubSup>
                  </m:oMath>
                </a14:m>
                <a:endParaRPr lang="ar-AE" sz="1375" dirty="0">
                  <a:solidFill>
                    <a:srgbClr val="FF0000"/>
                  </a:solidFill>
                  <a:latin typeface="+mn-lt"/>
                </a:endParaRPr>
              </a:p>
            </p:txBody>
          </p:sp>
        </mc:Choice>
        <mc:Fallback xmlns="">
          <p:sp>
            <p:nvSpPr>
              <p:cNvPr id="19" name="Google Shape;67;p14">
                <a:extLst>
                  <a:ext uri="{FF2B5EF4-FFF2-40B4-BE49-F238E27FC236}">
                    <a16:creationId xmlns:a16="http://schemas.microsoft.com/office/drawing/2014/main" id="{DF9216E9-1C99-CB06-4FE8-06ECB1AD4A45}"/>
                  </a:ext>
                </a:extLst>
              </p:cNvPr>
              <p:cNvSpPr txBox="1">
                <a:spLocks noRot="1" noChangeAspect="1" noMove="1" noResize="1" noEditPoints="1" noAdjustHandles="1" noChangeArrowheads="1" noChangeShapeType="1" noTextEdit="1"/>
              </p:cNvSpPr>
              <p:nvPr/>
            </p:nvSpPr>
            <p:spPr>
              <a:xfrm>
                <a:off x="7955721" y="3643084"/>
                <a:ext cx="1230932" cy="442984"/>
              </a:xfrm>
              <a:prstGeom prst="rect">
                <a:avLst/>
              </a:prstGeom>
              <a:blipFill>
                <a:blip r:embed="rId11"/>
                <a:stretch>
                  <a:fillRect/>
                </a:stretch>
              </a:blipFill>
              <a:ln>
                <a:noFill/>
              </a:ln>
            </p:spPr>
            <p:txBody>
              <a:bodyPr/>
              <a:lstStyle/>
              <a:p>
                <a:r>
                  <a:rPr lang="en-US">
                    <a:noFill/>
                  </a:rPr>
                  <a:t> </a:t>
                </a:r>
              </a:p>
            </p:txBody>
          </p:sp>
        </mc:Fallback>
      </mc:AlternateContent>
      <p:pic>
        <p:nvPicPr>
          <p:cNvPr id="20" name="Picture 19">
            <a:extLst>
              <a:ext uri="{FF2B5EF4-FFF2-40B4-BE49-F238E27FC236}">
                <a16:creationId xmlns:a16="http://schemas.microsoft.com/office/drawing/2014/main" id="{7DA01F65-DA56-37FB-0370-5D90E076E4B4}"/>
              </a:ext>
            </a:extLst>
          </p:cNvPr>
          <p:cNvPicPr>
            <a:picLocks noChangeAspect="1"/>
          </p:cNvPicPr>
          <p:nvPr/>
        </p:nvPicPr>
        <p:blipFill>
          <a:blip r:embed="rId12"/>
          <a:srcRect/>
          <a:stretch/>
        </p:blipFill>
        <p:spPr>
          <a:xfrm>
            <a:off x="10125658" y="2102162"/>
            <a:ext cx="1398348" cy="1398348"/>
          </a:xfrm>
          <a:prstGeom prst="rect">
            <a:avLst/>
          </a:prstGeom>
        </p:spPr>
      </p:pic>
      <p:pic>
        <p:nvPicPr>
          <p:cNvPr id="21" name="Picture 20">
            <a:extLst>
              <a:ext uri="{FF2B5EF4-FFF2-40B4-BE49-F238E27FC236}">
                <a16:creationId xmlns:a16="http://schemas.microsoft.com/office/drawing/2014/main" id="{75392E40-A291-F823-0AB2-A1F13EB1A4A5}"/>
              </a:ext>
            </a:extLst>
          </p:cNvPr>
          <p:cNvPicPr>
            <a:picLocks noChangeAspect="1"/>
          </p:cNvPicPr>
          <p:nvPr/>
        </p:nvPicPr>
        <p:blipFill>
          <a:blip r:embed="rId13"/>
          <a:srcRect/>
          <a:stretch/>
        </p:blipFill>
        <p:spPr>
          <a:xfrm>
            <a:off x="10180868" y="3645889"/>
            <a:ext cx="1398348" cy="1398348"/>
          </a:xfrm>
          <a:prstGeom prst="rect">
            <a:avLst/>
          </a:prstGeom>
        </p:spPr>
      </p:pic>
      <p:pic>
        <p:nvPicPr>
          <p:cNvPr id="25" name="Picture 24">
            <a:extLst>
              <a:ext uri="{FF2B5EF4-FFF2-40B4-BE49-F238E27FC236}">
                <a16:creationId xmlns:a16="http://schemas.microsoft.com/office/drawing/2014/main" id="{C72AB533-8F35-6FFC-B082-29B63579BB2A}"/>
              </a:ext>
            </a:extLst>
          </p:cNvPr>
          <p:cNvPicPr>
            <a:picLocks noChangeAspect="1"/>
          </p:cNvPicPr>
          <p:nvPr/>
        </p:nvPicPr>
        <p:blipFill>
          <a:blip r:embed="rId14"/>
          <a:srcRect/>
          <a:stretch/>
        </p:blipFill>
        <p:spPr>
          <a:xfrm>
            <a:off x="7724585" y="976091"/>
            <a:ext cx="1351575" cy="1351575"/>
          </a:xfrm>
          <a:prstGeom prst="rect">
            <a:avLst/>
          </a:prstGeom>
        </p:spPr>
      </p:pic>
      <p:cxnSp>
        <p:nvCxnSpPr>
          <p:cNvPr id="26" name="Google Shape;80;p14">
            <a:extLst>
              <a:ext uri="{FF2B5EF4-FFF2-40B4-BE49-F238E27FC236}">
                <a16:creationId xmlns:a16="http://schemas.microsoft.com/office/drawing/2014/main" id="{612259C3-4633-B2A2-BB21-B141E7B19E8E}"/>
              </a:ext>
            </a:extLst>
          </p:cNvPr>
          <p:cNvCxnSpPr>
            <a:cxnSpLocks/>
            <a:stCxn id="7" idx="3"/>
            <a:endCxn id="12" idx="1"/>
          </p:cNvCxnSpPr>
          <p:nvPr/>
        </p:nvCxnSpPr>
        <p:spPr>
          <a:xfrm>
            <a:off x="5209908" y="4682668"/>
            <a:ext cx="1154542" cy="656805"/>
          </a:xfrm>
          <a:prstGeom prst="bentConnector3">
            <a:avLst>
              <a:gd name="adj1" fmla="val 51719"/>
            </a:avLst>
          </a:prstGeom>
          <a:noFill/>
          <a:ln w="12700" cap="flat" cmpd="sng">
            <a:solidFill>
              <a:srgbClr val="000000"/>
            </a:solidFill>
            <a:prstDash val="dash"/>
            <a:round/>
            <a:headEnd type="none" w="med" len="med"/>
            <a:tailEnd type="triangle" w="med" len="med"/>
          </a:ln>
        </p:spPr>
      </p:cxnSp>
      <p:sp>
        <p:nvSpPr>
          <p:cNvPr id="28" name="Google Shape;72;p14">
            <a:extLst>
              <a:ext uri="{FF2B5EF4-FFF2-40B4-BE49-F238E27FC236}">
                <a16:creationId xmlns:a16="http://schemas.microsoft.com/office/drawing/2014/main" id="{34CE4694-F4BD-E926-0B32-F6E260A5A99F}"/>
              </a:ext>
            </a:extLst>
          </p:cNvPr>
          <p:cNvSpPr txBox="1"/>
          <p:nvPr/>
        </p:nvSpPr>
        <p:spPr>
          <a:xfrm>
            <a:off x="5219568" y="4306535"/>
            <a:ext cx="740229" cy="461643"/>
          </a:xfrm>
          <a:prstGeom prst="rect">
            <a:avLst/>
          </a:prstGeom>
          <a:noFill/>
          <a:ln>
            <a:noFill/>
          </a:ln>
        </p:spPr>
        <p:txBody>
          <a:bodyPr spcFirstLastPara="1" wrap="square" lIns="114289" tIns="114289" rIns="114289" bIns="114289" anchor="t" anchorCtr="0">
            <a:spAutoFit/>
          </a:bodyPr>
          <a:lstStyle/>
          <a:p>
            <a:r>
              <a:rPr lang="en" sz="1500" i="1" dirty="0">
                <a:latin typeface="+mn-lt"/>
              </a:rPr>
              <a:t>split</a:t>
            </a:r>
            <a:endParaRPr sz="1500" i="1" dirty="0">
              <a:latin typeface="+mn-lt"/>
            </a:endParaRPr>
          </a:p>
        </p:txBody>
      </p:sp>
      <p:cxnSp>
        <p:nvCxnSpPr>
          <p:cNvPr id="29" name="Google Shape;80;p14">
            <a:extLst>
              <a:ext uri="{FF2B5EF4-FFF2-40B4-BE49-F238E27FC236}">
                <a16:creationId xmlns:a16="http://schemas.microsoft.com/office/drawing/2014/main" id="{D5592D53-1E91-3E20-2F96-5B71CA77334C}"/>
              </a:ext>
            </a:extLst>
          </p:cNvPr>
          <p:cNvCxnSpPr>
            <a:cxnSpLocks/>
            <a:stCxn id="7" idx="3"/>
            <a:endCxn id="10" idx="1"/>
          </p:cNvCxnSpPr>
          <p:nvPr/>
        </p:nvCxnSpPr>
        <p:spPr>
          <a:xfrm flipV="1">
            <a:off x="5209908" y="3271779"/>
            <a:ext cx="1154542" cy="1410890"/>
          </a:xfrm>
          <a:prstGeom prst="bentConnector3">
            <a:avLst>
              <a:gd name="adj1" fmla="val 51719"/>
            </a:avLst>
          </a:prstGeom>
          <a:noFill/>
          <a:ln w="12700" cap="flat" cmpd="sng">
            <a:solidFill>
              <a:srgbClr val="000000"/>
            </a:solidFill>
            <a:prstDash val="dash"/>
            <a:round/>
            <a:headEnd type="none" w="med" len="med"/>
            <a:tailEnd type="triangle" w="med" len="med"/>
          </a:ln>
        </p:spPr>
      </p:cxnSp>
      <p:sp>
        <p:nvSpPr>
          <p:cNvPr id="30" name="Google Shape;72;p14">
            <a:extLst>
              <a:ext uri="{FF2B5EF4-FFF2-40B4-BE49-F238E27FC236}">
                <a16:creationId xmlns:a16="http://schemas.microsoft.com/office/drawing/2014/main" id="{E4734B1D-1995-00A4-51CA-C03D74EEC8A8}"/>
              </a:ext>
            </a:extLst>
          </p:cNvPr>
          <p:cNvSpPr txBox="1"/>
          <p:nvPr/>
        </p:nvSpPr>
        <p:spPr>
          <a:xfrm>
            <a:off x="5493336" y="2109004"/>
            <a:ext cx="1230932" cy="461643"/>
          </a:xfrm>
          <a:prstGeom prst="rect">
            <a:avLst/>
          </a:prstGeom>
          <a:noFill/>
          <a:ln>
            <a:noFill/>
          </a:ln>
        </p:spPr>
        <p:txBody>
          <a:bodyPr spcFirstLastPara="1" wrap="square" lIns="114289" tIns="114289" rIns="114289" bIns="114289" anchor="t" anchorCtr="0">
            <a:spAutoFit/>
          </a:bodyPr>
          <a:lstStyle/>
          <a:p>
            <a:r>
              <a:rPr lang="en-US" sz="1500" i="1" dirty="0">
                <a:latin typeface="+mn-lt"/>
              </a:rPr>
              <a:t>sub-sample</a:t>
            </a:r>
          </a:p>
        </p:txBody>
      </p:sp>
      <p:cxnSp>
        <p:nvCxnSpPr>
          <p:cNvPr id="31" name="Google Shape;74;p14">
            <a:extLst>
              <a:ext uri="{FF2B5EF4-FFF2-40B4-BE49-F238E27FC236}">
                <a16:creationId xmlns:a16="http://schemas.microsoft.com/office/drawing/2014/main" id="{EC746DD3-A64C-8F77-0663-655B50C06D1C}"/>
              </a:ext>
            </a:extLst>
          </p:cNvPr>
          <p:cNvCxnSpPr>
            <a:cxnSpLocks/>
            <a:stCxn id="10" idx="0"/>
            <a:endCxn id="6" idx="2"/>
          </p:cNvCxnSpPr>
          <p:nvPr/>
        </p:nvCxnSpPr>
        <p:spPr>
          <a:xfrm flipV="1">
            <a:off x="6634644" y="1997415"/>
            <a:ext cx="10089" cy="605000"/>
          </a:xfrm>
          <a:prstGeom prst="straightConnector1">
            <a:avLst/>
          </a:prstGeom>
          <a:noFill/>
          <a:ln w="12700" cap="flat" cmpd="sng">
            <a:solidFill>
              <a:srgbClr val="000000"/>
            </a:solidFill>
            <a:prstDash val="dash"/>
            <a:round/>
            <a:headEnd type="none" w="med" len="med"/>
            <a:tailEnd type="triangle" w="med" len="med"/>
          </a:ln>
        </p:spPr>
      </p:cxnSp>
      <p:cxnSp>
        <p:nvCxnSpPr>
          <p:cNvPr id="32" name="Google Shape;74;p14">
            <a:extLst>
              <a:ext uri="{FF2B5EF4-FFF2-40B4-BE49-F238E27FC236}">
                <a16:creationId xmlns:a16="http://schemas.microsoft.com/office/drawing/2014/main" id="{A41F8673-6C30-8C7E-687D-DFBAD3E6F2AF}"/>
              </a:ext>
            </a:extLst>
          </p:cNvPr>
          <p:cNvCxnSpPr>
            <a:cxnSpLocks/>
            <a:endCxn id="3" idx="1"/>
          </p:cNvCxnSpPr>
          <p:nvPr/>
        </p:nvCxnSpPr>
        <p:spPr>
          <a:xfrm flipV="1">
            <a:off x="6904847" y="3414028"/>
            <a:ext cx="837623" cy="636"/>
          </a:xfrm>
          <a:prstGeom prst="straightConnector1">
            <a:avLst/>
          </a:prstGeom>
          <a:noFill/>
          <a:ln w="12700" cap="flat" cmpd="sng">
            <a:solidFill>
              <a:srgbClr val="000000"/>
            </a:solidFill>
            <a:prstDash val="dash"/>
            <a:round/>
            <a:headEnd type="none" w="med" len="med"/>
            <a:tailEnd type="triangle" w="med" len="med"/>
          </a:ln>
        </p:spPr>
      </p:cxnSp>
      <p:cxnSp>
        <p:nvCxnSpPr>
          <p:cNvPr id="33" name="Google Shape;74;p14">
            <a:extLst>
              <a:ext uri="{FF2B5EF4-FFF2-40B4-BE49-F238E27FC236}">
                <a16:creationId xmlns:a16="http://schemas.microsoft.com/office/drawing/2014/main" id="{E67D4B3A-F1BC-1729-30C4-89E1EB2B68DA}"/>
              </a:ext>
            </a:extLst>
          </p:cNvPr>
          <p:cNvCxnSpPr>
            <a:cxnSpLocks/>
            <a:endCxn id="4" idx="1"/>
          </p:cNvCxnSpPr>
          <p:nvPr/>
        </p:nvCxnSpPr>
        <p:spPr>
          <a:xfrm>
            <a:off x="6915002" y="5243734"/>
            <a:ext cx="817942" cy="0"/>
          </a:xfrm>
          <a:prstGeom prst="straightConnector1">
            <a:avLst/>
          </a:prstGeom>
          <a:noFill/>
          <a:ln w="12700" cap="flat" cmpd="sng">
            <a:solidFill>
              <a:srgbClr val="000000"/>
            </a:solidFill>
            <a:prstDash val="dash"/>
            <a:round/>
            <a:headEnd type="none" w="med" len="med"/>
            <a:tailEnd type="triangle" w="med" len="med"/>
          </a:ln>
        </p:spPr>
      </p:cxnSp>
      <p:sp>
        <p:nvSpPr>
          <p:cNvPr id="34" name="Google Shape;72;p14">
            <a:extLst>
              <a:ext uri="{FF2B5EF4-FFF2-40B4-BE49-F238E27FC236}">
                <a16:creationId xmlns:a16="http://schemas.microsoft.com/office/drawing/2014/main" id="{3A706D52-2B9F-DE2D-6185-063F902E0E7A}"/>
              </a:ext>
            </a:extLst>
          </p:cNvPr>
          <p:cNvSpPr txBox="1"/>
          <p:nvPr/>
        </p:nvSpPr>
        <p:spPr>
          <a:xfrm>
            <a:off x="7104475" y="3066161"/>
            <a:ext cx="740229" cy="692475"/>
          </a:xfrm>
          <a:prstGeom prst="rect">
            <a:avLst/>
          </a:prstGeom>
          <a:noFill/>
          <a:ln>
            <a:noFill/>
          </a:ln>
        </p:spPr>
        <p:txBody>
          <a:bodyPr spcFirstLastPara="1" wrap="square" lIns="114289" tIns="114289" rIns="114289" bIns="114289" anchor="t" anchorCtr="0">
            <a:spAutoFit/>
          </a:bodyPr>
          <a:lstStyle/>
          <a:p>
            <a:r>
              <a:rPr lang="en-US" sz="1500" i="1" dirty="0">
                <a:latin typeface="+mn-lt"/>
              </a:rPr>
              <a:t>f</a:t>
            </a:r>
            <a:r>
              <a:rPr lang="en" sz="1500" i="1" dirty="0">
                <a:latin typeface="+mn-lt"/>
              </a:rPr>
              <a:t>it</a:t>
            </a:r>
          </a:p>
          <a:p>
            <a:endParaRPr sz="1500" i="1" dirty="0">
              <a:latin typeface="+mn-lt"/>
            </a:endParaRPr>
          </a:p>
        </p:txBody>
      </p:sp>
      <p:sp>
        <p:nvSpPr>
          <p:cNvPr id="35" name="Google Shape;72;p14">
            <a:extLst>
              <a:ext uri="{FF2B5EF4-FFF2-40B4-BE49-F238E27FC236}">
                <a16:creationId xmlns:a16="http://schemas.microsoft.com/office/drawing/2014/main" id="{AC5C263C-CC02-27F5-1A6E-CB27E5A6B1F6}"/>
              </a:ext>
            </a:extLst>
          </p:cNvPr>
          <p:cNvSpPr txBox="1"/>
          <p:nvPr/>
        </p:nvSpPr>
        <p:spPr>
          <a:xfrm>
            <a:off x="6919356" y="4885577"/>
            <a:ext cx="884723" cy="692475"/>
          </a:xfrm>
          <a:prstGeom prst="rect">
            <a:avLst/>
          </a:prstGeom>
          <a:noFill/>
          <a:ln>
            <a:noFill/>
          </a:ln>
        </p:spPr>
        <p:txBody>
          <a:bodyPr spcFirstLastPara="1" wrap="square" lIns="114289" tIns="114289" rIns="114289" bIns="114289" anchor="t" anchorCtr="0">
            <a:spAutoFit/>
          </a:bodyPr>
          <a:lstStyle/>
          <a:p>
            <a:r>
              <a:rPr lang="en-US" sz="1500" i="1" dirty="0">
                <a:latin typeface="+mn-lt"/>
              </a:rPr>
              <a:t>define</a:t>
            </a:r>
            <a:endParaRPr lang="en" sz="1500" i="1" dirty="0">
              <a:latin typeface="+mn-lt"/>
            </a:endParaRPr>
          </a:p>
          <a:p>
            <a:endParaRPr sz="1500" i="1" dirty="0">
              <a:latin typeface="+mn-lt"/>
            </a:endParaRPr>
          </a:p>
        </p:txBody>
      </p:sp>
      <p:cxnSp>
        <p:nvCxnSpPr>
          <p:cNvPr id="36" name="Google Shape;74;p14">
            <a:extLst>
              <a:ext uri="{FF2B5EF4-FFF2-40B4-BE49-F238E27FC236}">
                <a16:creationId xmlns:a16="http://schemas.microsoft.com/office/drawing/2014/main" id="{74AEA974-9427-1C74-E1FE-42F15AF8DFDF}"/>
              </a:ext>
            </a:extLst>
          </p:cNvPr>
          <p:cNvCxnSpPr>
            <a:cxnSpLocks/>
            <a:stCxn id="6" idx="3"/>
            <a:endCxn id="25" idx="1"/>
          </p:cNvCxnSpPr>
          <p:nvPr/>
        </p:nvCxnSpPr>
        <p:spPr>
          <a:xfrm flipV="1">
            <a:off x="6914979" y="1651896"/>
            <a:ext cx="809605" cy="7852"/>
          </a:xfrm>
          <a:prstGeom prst="straightConnector1">
            <a:avLst/>
          </a:prstGeom>
          <a:noFill/>
          <a:ln w="12700" cap="flat" cmpd="sng">
            <a:solidFill>
              <a:srgbClr val="000000"/>
            </a:solidFill>
            <a:prstDash val="dash"/>
            <a:round/>
            <a:headEnd type="none" w="med" len="med"/>
            <a:tailEnd type="triangle" w="med" len="med"/>
          </a:ln>
        </p:spPr>
      </p:cxnSp>
      <p:sp>
        <p:nvSpPr>
          <p:cNvPr id="37" name="Google Shape;72;p14">
            <a:extLst>
              <a:ext uri="{FF2B5EF4-FFF2-40B4-BE49-F238E27FC236}">
                <a16:creationId xmlns:a16="http://schemas.microsoft.com/office/drawing/2014/main" id="{F97BF07F-8D33-CB9E-D92F-BAE9BC2B2C85}"/>
              </a:ext>
            </a:extLst>
          </p:cNvPr>
          <p:cNvSpPr txBox="1"/>
          <p:nvPr/>
        </p:nvSpPr>
        <p:spPr>
          <a:xfrm>
            <a:off x="7082469" y="1307880"/>
            <a:ext cx="425125" cy="692475"/>
          </a:xfrm>
          <a:prstGeom prst="rect">
            <a:avLst/>
          </a:prstGeom>
          <a:noFill/>
          <a:ln>
            <a:noFill/>
          </a:ln>
        </p:spPr>
        <p:txBody>
          <a:bodyPr spcFirstLastPara="1" wrap="square" lIns="114289" tIns="114289" rIns="114289" bIns="114289" anchor="t" anchorCtr="0">
            <a:spAutoFit/>
          </a:bodyPr>
          <a:lstStyle/>
          <a:p>
            <a:r>
              <a:rPr lang="en-US" sz="1500" i="1" dirty="0">
                <a:latin typeface="+mn-lt"/>
              </a:rPr>
              <a:t>f</a:t>
            </a:r>
            <a:r>
              <a:rPr lang="en" sz="1500" i="1" dirty="0">
                <a:latin typeface="+mn-lt"/>
              </a:rPr>
              <a:t>it</a:t>
            </a:r>
          </a:p>
          <a:p>
            <a:endParaRPr sz="1500" i="1" dirty="0">
              <a:latin typeface="+mn-lt"/>
            </a:endParaRPr>
          </a:p>
        </p:txBody>
      </p:sp>
      <p:cxnSp>
        <p:nvCxnSpPr>
          <p:cNvPr id="38" name="Google Shape;85;p14">
            <a:extLst>
              <a:ext uri="{FF2B5EF4-FFF2-40B4-BE49-F238E27FC236}">
                <a16:creationId xmlns:a16="http://schemas.microsoft.com/office/drawing/2014/main" id="{21FFA6C3-41B7-29EC-F07E-9783476D84FE}"/>
              </a:ext>
            </a:extLst>
          </p:cNvPr>
          <p:cNvCxnSpPr>
            <a:cxnSpLocks/>
            <a:stCxn id="25" idx="3"/>
            <a:endCxn id="20" idx="1"/>
          </p:cNvCxnSpPr>
          <p:nvPr/>
        </p:nvCxnSpPr>
        <p:spPr>
          <a:xfrm>
            <a:off x="9076161" y="1651879"/>
            <a:ext cx="1049499" cy="1149457"/>
          </a:xfrm>
          <a:prstGeom prst="bentConnector3">
            <a:avLst>
              <a:gd name="adj1" fmla="val 50529"/>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sp>
            <p:nvSpPr>
              <p:cNvPr id="39" name="Google Shape;69;p14">
                <a:extLst>
                  <a:ext uri="{FF2B5EF4-FFF2-40B4-BE49-F238E27FC236}">
                    <a16:creationId xmlns:a16="http://schemas.microsoft.com/office/drawing/2014/main" id="{FF2F33EB-B5F5-1E91-28E2-B2FA95D70E2E}"/>
                  </a:ext>
                </a:extLst>
              </p:cNvPr>
              <p:cNvSpPr txBox="1"/>
              <p:nvPr/>
            </p:nvSpPr>
            <p:spPr>
              <a:xfrm>
                <a:off x="9428627" y="2368917"/>
                <a:ext cx="884177" cy="485560"/>
              </a:xfrm>
              <a:prstGeom prst="rect">
                <a:avLst/>
              </a:prstGeom>
              <a:noFill/>
              <a:ln>
                <a:noFill/>
              </a:ln>
            </p:spPr>
            <p:txBody>
              <a:bodyPr spcFirstLastPara="1" wrap="square" lIns="114289" tIns="114289" rIns="114289" bIns="114289" anchor="t" anchorCtr="0">
                <a:spAutoFit/>
              </a:bodyPr>
              <a:lstStyle/>
              <a:p>
                <a:pPr algn="ctr"/>
                <a14:m>
                  <m:oMathPara xmlns:m="http://schemas.openxmlformats.org/officeDocument/2006/math">
                    <m:oMathParaPr>
                      <m:jc m:val="centerGroup"/>
                    </m:oMathParaPr>
                    <m:oMath xmlns:m="http://schemas.openxmlformats.org/officeDocument/2006/math">
                      <m:sSubSup>
                        <m:sSubSupPr>
                          <m:ctrlPr>
                            <a:rPr lang="ar-AE" sz="1500" b="1" i="1" smtClean="0">
                              <a:solidFill>
                                <a:schemeClr val="tx1"/>
                              </a:solidFill>
                              <a:latin typeface="Cambria Math" panose="02040503050406030204" pitchFamily="18" charset="0"/>
                            </a:rPr>
                          </m:ctrlPr>
                        </m:sSubSupPr>
                        <m:e>
                          <m:r>
                            <a:rPr lang="ar-AE" sz="1500" b="1">
                              <a:solidFill>
                                <a:schemeClr val="tx1"/>
                              </a:solidFill>
                              <a:latin typeface="Cambria Math" panose="02040503050406030204" pitchFamily="18" charset="0"/>
                            </a:rPr>
                            <m:t>𝚫</m:t>
                          </m:r>
                        </m:e>
                        <m:sub>
                          <m:r>
                            <a:rPr lang="ar-AE" sz="1500" b="1" i="1">
                              <a:solidFill>
                                <a:schemeClr val="tx1"/>
                              </a:solidFill>
                              <a:latin typeface="Cambria Math" panose="02040503050406030204" pitchFamily="18" charset="0"/>
                            </a:rPr>
                            <m:t>𝒐𝒃𝒔</m:t>
                          </m:r>
                        </m:sub>
                        <m:sup>
                          <m:r>
                            <a:rPr lang="ar-AE" sz="1500" b="1" i="1">
                              <a:solidFill>
                                <a:schemeClr val="tx1"/>
                              </a:solidFill>
                              <a:latin typeface="Cambria Math" panose="02040503050406030204" pitchFamily="18" charset="0"/>
                            </a:rPr>
                            <m:t>𝟐𝟓</m:t>
                          </m:r>
                        </m:sup>
                      </m:sSubSup>
                    </m:oMath>
                  </m:oMathPara>
                </a14:m>
                <a:endParaRPr lang="ar-AE" sz="1500" b="1" dirty="0">
                  <a:solidFill>
                    <a:schemeClr val="tx1"/>
                  </a:solidFill>
                  <a:latin typeface="+mj-lt"/>
                  <a:ea typeface="Cambria Math" panose="02040503050406030204" pitchFamily="18" charset="0"/>
                </a:endParaRPr>
              </a:p>
            </p:txBody>
          </p:sp>
        </mc:Choice>
        <mc:Fallback xmlns="">
          <p:sp>
            <p:nvSpPr>
              <p:cNvPr id="39" name="Google Shape;69;p14">
                <a:extLst>
                  <a:ext uri="{FF2B5EF4-FFF2-40B4-BE49-F238E27FC236}">
                    <a16:creationId xmlns:a16="http://schemas.microsoft.com/office/drawing/2014/main" id="{FF2F33EB-B5F5-1E91-28E2-B2FA95D70E2E}"/>
                  </a:ext>
                </a:extLst>
              </p:cNvPr>
              <p:cNvSpPr txBox="1">
                <a:spLocks noRot="1" noChangeAspect="1" noMove="1" noResize="1" noEditPoints="1" noAdjustHandles="1" noChangeArrowheads="1" noChangeShapeType="1" noTextEdit="1"/>
              </p:cNvSpPr>
              <p:nvPr/>
            </p:nvSpPr>
            <p:spPr>
              <a:xfrm>
                <a:off x="9428627" y="2368917"/>
                <a:ext cx="884177" cy="485560"/>
              </a:xfrm>
              <a:prstGeom prst="rect">
                <a:avLst/>
              </a:prstGeom>
              <a:blipFill>
                <a:blip r:embed="rId15"/>
                <a:stretch>
                  <a:fillRect/>
                </a:stretch>
              </a:blipFill>
              <a:ln>
                <a:noFill/>
              </a:ln>
            </p:spPr>
            <p:txBody>
              <a:bodyPr/>
              <a:lstStyle/>
              <a:p>
                <a:r>
                  <a:rPr lang="en-US">
                    <a:noFill/>
                  </a:rPr>
                  <a:t> </a:t>
                </a:r>
              </a:p>
            </p:txBody>
          </p:sp>
        </mc:Fallback>
      </mc:AlternateContent>
      <p:cxnSp>
        <p:nvCxnSpPr>
          <p:cNvPr id="40" name="Google Shape;85;p14">
            <a:extLst>
              <a:ext uri="{FF2B5EF4-FFF2-40B4-BE49-F238E27FC236}">
                <a16:creationId xmlns:a16="http://schemas.microsoft.com/office/drawing/2014/main" id="{8F43BE98-D17E-4C60-A33B-6247AC815A75}"/>
              </a:ext>
            </a:extLst>
          </p:cNvPr>
          <p:cNvCxnSpPr>
            <a:cxnSpLocks/>
            <a:stCxn id="44" idx="3"/>
            <a:endCxn id="20" idx="1"/>
          </p:cNvCxnSpPr>
          <p:nvPr/>
        </p:nvCxnSpPr>
        <p:spPr>
          <a:xfrm flipV="1">
            <a:off x="9084518" y="2801336"/>
            <a:ext cx="1041140" cy="2496493"/>
          </a:xfrm>
          <a:prstGeom prst="bentConnector3">
            <a:avLst>
              <a:gd name="adj1" fmla="val 50000"/>
            </a:avLst>
          </a:prstGeom>
          <a:noFill/>
          <a:ln w="12700" cap="flat" cmpd="sng">
            <a:solidFill>
              <a:srgbClr val="000000"/>
            </a:solidFill>
            <a:prstDash val="dash"/>
            <a:round/>
            <a:headEnd type="none" w="med" len="med"/>
            <a:tailEnd type="triangle" w="med" len="med"/>
          </a:ln>
        </p:spPr>
      </p:cxnSp>
      <p:cxnSp>
        <p:nvCxnSpPr>
          <p:cNvPr id="41" name="Google Shape;85;p14">
            <a:extLst>
              <a:ext uri="{FF2B5EF4-FFF2-40B4-BE49-F238E27FC236}">
                <a16:creationId xmlns:a16="http://schemas.microsoft.com/office/drawing/2014/main" id="{EEBFC4CB-8BDA-252D-356C-4A03A8FD7BE3}"/>
              </a:ext>
            </a:extLst>
          </p:cNvPr>
          <p:cNvCxnSpPr>
            <a:cxnSpLocks/>
            <a:stCxn id="3" idx="3"/>
            <a:endCxn id="21" idx="1"/>
          </p:cNvCxnSpPr>
          <p:nvPr/>
        </p:nvCxnSpPr>
        <p:spPr>
          <a:xfrm>
            <a:off x="9094045" y="3414027"/>
            <a:ext cx="1086823" cy="931036"/>
          </a:xfrm>
          <a:prstGeom prst="bentConnector3">
            <a:avLst>
              <a:gd name="adj1" fmla="val 20348"/>
            </a:avLst>
          </a:prstGeom>
          <a:noFill/>
          <a:ln w="12700" cap="flat" cmpd="sng">
            <a:solidFill>
              <a:srgbClr val="000000"/>
            </a:solidFill>
            <a:prstDash val="dash"/>
            <a:round/>
            <a:headEnd type="none" w="med" len="med"/>
            <a:tailEnd type="triangle" w="med" len="med"/>
          </a:ln>
        </p:spPr>
      </p:cxnSp>
      <p:cxnSp>
        <p:nvCxnSpPr>
          <p:cNvPr id="42" name="Google Shape;85;p14">
            <a:extLst>
              <a:ext uri="{FF2B5EF4-FFF2-40B4-BE49-F238E27FC236}">
                <a16:creationId xmlns:a16="http://schemas.microsoft.com/office/drawing/2014/main" id="{B739B076-3D6A-15B3-416F-E3080934BBA9}"/>
              </a:ext>
            </a:extLst>
          </p:cNvPr>
          <p:cNvCxnSpPr>
            <a:cxnSpLocks/>
          </p:cNvCxnSpPr>
          <p:nvPr/>
        </p:nvCxnSpPr>
        <p:spPr>
          <a:xfrm flipV="1">
            <a:off x="9084496" y="4345063"/>
            <a:ext cx="1099547" cy="645849"/>
          </a:xfrm>
          <a:prstGeom prst="bentConnector3">
            <a:avLst>
              <a:gd name="adj1" fmla="val 20980"/>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sp>
            <p:nvSpPr>
              <p:cNvPr id="43" name="Google Shape;69;p14">
                <a:extLst>
                  <a:ext uri="{FF2B5EF4-FFF2-40B4-BE49-F238E27FC236}">
                    <a16:creationId xmlns:a16="http://schemas.microsoft.com/office/drawing/2014/main" id="{B58C7BAB-20F2-9F53-B93F-E6A1B78F2A55}"/>
                  </a:ext>
                </a:extLst>
              </p:cNvPr>
              <p:cNvSpPr txBox="1"/>
              <p:nvPr/>
            </p:nvSpPr>
            <p:spPr>
              <a:xfrm>
                <a:off x="9440542" y="3923050"/>
                <a:ext cx="884177" cy="485560"/>
              </a:xfrm>
              <a:prstGeom prst="rect">
                <a:avLst/>
              </a:prstGeom>
              <a:noFill/>
              <a:ln>
                <a:noFill/>
              </a:ln>
            </p:spPr>
            <p:txBody>
              <a:bodyPr spcFirstLastPara="1" wrap="square" lIns="114289" tIns="114289" rIns="114289" bIns="114289" anchor="t" anchorCtr="0">
                <a:spAutoFit/>
              </a:bodyPr>
              <a:lstStyle/>
              <a:p>
                <a:pPr algn="ctr"/>
                <a14:m>
                  <m:oMathPara xmlns:m="http://schemas.openxmlformats.org/officeDocument/2006/math">
                    <m:oMathParaPr>
                      <m:jc m:val="centerGroup"/>
                    </m:oMathParaPr>
                    <m:oMath xmlns:m="http://schemas.openxmlformats.org/officeDocument/2006/math">
                      <m:sSubSup>
                        <m:sSubSupPr>
                          <m:ctrlPr>
                            <a:rPr lang="ar-AE" sz="1500" b="1" i="1" smtClean="0">
                              <a:solidFill>
                                <a:schemeClr val="tx1"/>
                              </a:solidFill>
                              <a:latin typeface="Cambria Math" panose="02040503050406030204" pitchFamily="18" charset="0"/>
                            </a:rPr>
                          </m:ctrlPr>
                        </m:sSubSupPr>
                        <m:e>
                          <m:r>
                            <a:rPr lang="ar-AE" sz="1500" b="1">
                              <a:solidFill>
                                <a:schemeClr val="tx1"/>
                              </a:solidFill>
                              <a:latin typeface="Cambria Math" panose="02040503050406030204" pitchFamily="18" charset="0"/>
                            </a:rPr>
                            <m:t>𝚫</m:t>
                          </m:r>
                        </m:e>
                        <m:sub>
                          <m:r>
                            <a:rPr lang="ar-AE" sz="1500" b="1" i="1">
                              <a:solidFill>
                                <a:schemeClr val="tx1"/>
                              </a:solidFill>
                              <a:latin typeface="Cambria Math" panose="02040503050406030204" pitchFamily="18" charset="0"/>
                            </a:rPr>
                            <m:t>𝒐𝒃𝒔</m:t>
                          </m:r>
                        </m:sub>
                        <m:sup>
                          <m:r>
                            <a:rPr lang="ar-AE" sz="1500" b="1" i="1">
                              <a:solidFill>
                                <a:schemeClr val="tx1"/>
                              </a:solidFill>
                              <a:latin typeface="Cambria Math" panose="02040503050406030204" pitchFamily="18" charset="0"/>
                            </a:rPr>
                            <m:t>𝟓</m:t>
                          </m:r>
                          <m:r>
                            <a:rPr lang="en-US" sz="1500" b="1" i="1">
                              <a:solidFill>
                                <a:schemeClr val="tx1"/>
                              </a:solidFill>
                              <a:latin typeface="Cambria Math" panose="02040503050406030204" pitchFamily="18" charset="0"/>
                            </a:rPr>
                            <m:t>𝟎</m:t>
                          </m:r>
                        </m:sup>
                      </m:sSubSup>
                    </m:oMath>
                  </m:oMathPara>
                </a14:m>
                <a:endParaRPr lang="ar-AE" sz="1500" b="1" dirty="0">
                  <a:solidFill>
                    <a:schemeClr val="tx1"/>
                  </a:solidFill>
                  <a:latin typeface="+mj-lt"/>
                  <a:ea typeface="Cambria Math" panose="02040503050406030204" pitchFamily="18" charset="0"/>
                </a:endParaRPr>
              </a:p>
            </p:txBody>
          </p:sp>
        </mc:Choice>
        <mc:Fallback xmlns="">
          <p:sp>
            <p:nvSpPr>
              <p:cNvPr id="43" name="Google Shape;69;p14">
                <a:extLst>
                  <a:ext uri="{FF2B5EF4-FFF2-40B4-BE49-F238E27FC236}">
                    <a16:creationId xmlns:a16="http://schemas.microsoft.com/office/drawing/2014/main" id="{B58C7BAB-20F2-9F53-B93F-E6A1B78F2A55}"/>
                  </a:ext>
                </a:extLst>
              </p:cNvPr>
              <p:cNvSpPr txBox="1">
                <a:spLocks noRot="1" noChangeAspect="1" noMove="1" noResize="1" noEditPoints="1" noAdjustHandles="1" noChangeArrowheads="1" noChangeShapeType="1" noTextEdit="1"/>
              </p:cNvSpPr>
              <p:nvPr/>
            </p:nvSpPr>
            <p:spPr>
              <a:xfrm>
                <a:off x="9440542" y="3923050"/>
                <a:ext cx="884177" cy="485560"/>
              </a:xfrm>
              <a:prstGeom prst="rect">
                <a:avLst/>
              </a:prstGeom>
              <a:blipFill>
                <a:blip r:embed="rId16"/>
                <a:stretch>
                  <a:fillRect/>
                </a:stretch>
              </a:blipFill>
              <a:ln>
                <a:noFill/>
              </a:ln>
            </p:spPr>
            <p:txBody>
              <a:bodyPr/>
              <a:lstStyle/>
              <a:p>
                <a:r>
                  <a:rPr lang="en-US">
                    <a:noFill/>
                  </a:rPr>
                  <a:t> </a:t>
                </a:r>
              </a:p>
            </p:txBody>
          </p:sp>
        </mc:Fallback>
      </mc:AlternateContent>
      <p:sp>
        <p:nvSpPr>
          <p:cNvPr id="44" name="Google Shape;68;p14">
            <a:extLst>
              <a:ext uri="{FF2B5EF4-FFF2-40B4-BE49-F238E27FC236}">
                <a16:creationId xmlns:a16="http://schemas.microsoft.com/office/drawing/2014/main" id="{FE465266-2762-2F31-7707-354474620E30}"/>
              </a:ext>
            </a:extLst>
          </p:cNvPr>
          <p:cNvSpPr txBox="1"/>
          <p:nvPr/>
        </p:nvSpPr>
        <p:spPr>
          <a:xfrm>
            <a:off x="7732944" y="5076625"/>
            <a:ext cx="1351574" cy="442407"/>
          </a:xfrm>
          <a:prstGeom prst="rect">
            <a:avLst/>
          </a:prstGeom>
          <a:noFill/>
          <a:ln>
            <a:noFill/>
          </a:ln>
        </p:spPr>
        <p:txBody>
          <a:bodyPr spcFirstLastPara="1" wrap="square" lIns="114289" tIns="114289" rIns="114289" bIns="114289" anchor="t" anchorCtr="0">
            <a:spAutoFit/>
          </a:bodyPr>
          <a:lstStyle/>
          <a:p>
            <a:endParaRPr sz="1375" dirty="0">
              <a:solidFill>
                <a:srgbClr val="006400"/>
              </a:solidFill>
              <a:latin typeface="+mn-lt"/>
            </a:endParaRPr>
          </a:p>
        </p:txBody>
      </p:sp>
      <p:sp>
        <p:nvSpPr>
          <p:cNvPr id="5" name="Content Placeholder 2">
            <a:extLst>
              <a:ext uri="{FF2B5EF4-FFF2-40B4-BE49-F238E27FC236}">
                <a16:creationId xmlns:a16="http://schemas.microsoft.com/office/drawing/2014/main" id="{DF215D26-1925-9222-8E6F-954388C777D2}"/>
              </a:ext>
            </a:extLst>
          </p:cNvPr>
          <p:cNvSpPr txBox="1">
            <a:spLocks/>
          </p:cNvSpPr>
          <p:nvPr/>
        </p:nvSpPr>
        <p:spPr>
          <a:xfrm>
            <a:off x="-1" y="876065"/>
            <a:ext cx="4334821" cy="5993658"/>
          </a:xfrm>
          <a:prstGeom prst="rect">
            <a:avLst/>
          </a:prstGeom>
          <a:solidFill>
            <a:srgbClr val="2F559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chemeClr val="bg1"/>
              </a:solidFill>
            </a:endParaRPr>
          </a:p>
          <a:p>
            <a:r>
              <a:rPr lang="en-GB" sz="2400" dirty="0">
                <a:solidFill>
                  <a:schemeClr val="bg1"/>
                </a:solidFill>
              </a:rPr>
              <a:t>Do we underestimate </a:t>
            </a:r>
            <a:br>
              <a:rPr lang="en-GB" sz="2400" dirty="0">
                <a:solidFill>
                  <a:schemeClr val="bg1"/>
                </a:solidFill>
              </a:rPr>
            </a:br>
            <a:r>
              <a:rPr lang="en-GB" sz="2400" dirty="0">
                <a:solidFill>
                  <a:schemeClr val="bg1"/>
                </a:solidFill>
              </a:rPr>
              <a:t>(or overestimate) </a:t>
            </a:r>
            <a:br>
              <a:rPr lang="en-GB" sz="2400" dirty="0">
                <a:solidFill>
                  <a:schemeClr val="bg1"/>
                </a:solidFill>
              </a:rPr>
            </a:br>
            <a:r>
              <a:rPr lang="en-GB" sz="2400" dirty="0">
                <a:solidFill>
                  <a:schemeClr val="bg1"/>
                </a:solidFill>
              </a:rPr>
              <a:t>goodness-of-fit?</a:t>
            </a:r>
          </a:p>
          <a:p>
            <a:pPr lvl="1"/>
            <a:r>
              <a:rPr lang="en-GB" sz="2000" dirty="0">
                <a:solidFill>
                  <a:schemeClr val="bg1"/>
                </a:solidFill>
              </a:rPr>
              <a:t>By how much?</a:t>
            </a:r>
          </a:p>
          <a:p>
            <a:r>
              <a:rPr lang="en-GB" sz="2400" dirty="0">
                <a:solidFill>
                  <a:schemeClr val="bg1"/>
                </a:solidFill>
              </a:rPr>
              <a:t>“What if we had 25 more topics?”</a:t>
            </a:r>
          </a:p>
          <a:p>
            <a:r>
              <a:rPr lang="en-GB" sz="2400" dirty="0">
                <a:solidFill>
                  <a:schemeClr val="bg1"/>
                </a:solidFill>
              </a:rPr>
              <a:t>Using a collection of system scores on 149 topics:</a:t>
            </a:r>
          </a:p>
          <a:p>
            <a:pPr lvl="1"/>
            <a:r>
              <a:rPr lang="en-GB" sz="2000" dirty="0">
                <a:solidFill>
                  <a:schemeClr val="bg1"/>
                </a:solidFill>
              </a:rPr>
              <a:t>We repeatedly create 3 data splits</a:t>
            </a:r>
          </a:p>
          <a:p>
            <a:r>
              <a:rPr lang="en-GB" sz="2400" dirty="0">
                <a:solidFill>
                  <a:schemeClr val="bg1"/>
                </a:solidFill>
              </a:rPr>
              <a:t>Findings:</a:t>
            </a:r>
          </a:p>
          <a:p>
            <a:pPr lvl="1"/>
            <a:r>
              <a:rPr lang="en-GB" sz="2000" dirty="0">
                <a:solidFill>
                  <a:schemeClr val="bg1"/>
                </a:solidFill>
              </a:rPr>
              <a:t>We underestimate quality of the margins, only by a small amount </a:t>
            </a:r>
            <a:br>
              <a:rPr lang="en-GB" sz="2000" dirty="0">
                <a:solidFill>
                  <a:schemeClr val="bg1"/>
                </a:solidFill>
              </a:rPr>
            </a:br>
            <a:r>
              <a:rPr lang="en-GB" sz="2000" dirty="0">
                <a:solidFill>
                  <a:schemeClr val="bg1"/>
                </a:solidFill>
              </a:rPr>
              <a:t>(8% for AP, and 3% for P@10)</a:t>
            </a:r>
            <a:endParaRPr lang="en-US" dirty="0"/>
          </a:p>
        </p:txBody>
      </p:sp>
    </p:spTree>
    <p:extLst>
      <p:ext uri="{BB962C8B-B14F-4D97-AF65-F5344CB8AC3E}">
        <p14:creationId xmlns:p14="http://schemas.microsoft.com/office/powerpoint/2010/main" val="2204478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8995-9768-ACC4-CCED-A94F4C517A03}"/>
              </a:ext>
            </a:extLst>
          </p:cNvPr>
          <p:cNvSpPr>
            <a:spLocks noGrp="1"/>
          </p:cNvSpPr>
          <p:nvPr>
            <p:ph type="title"/>
          </p:nvPr>
        </p:nvSpPr>
        <p:spPr/>
        <p:txBody>
          <a:bodyPr/>
          <a:lstStyle/>
          <a:p>
            <a:r>
              <a:rPr lang="en-US" dirty="0"/>
              <a:t>Copulas</a:t>
            </a:r>
          </a:p>
        </p:txBody>
      </p:sp>
      <p:sp>
        <p:nvSpPr>
          <p:cNvPr id="5" name="Content Placeholder 2">
            <a:extLst>
              <a:ext uri="{FF2B5EF4-FFF2-40B4-BE49-F238E27FC236}">
                <a16:creationId xmlns:a16="http://schemas.microsoft.com/office/drawing/2014/main" id="{3D18F7F2-E4B1-86E6-B24C-62B32823D0E5}"/>
              </a:ext>
            </a:extLst>
          </p:cNvPr>
          <p:cNvSpPr>
            <a:spLocks noGrp="1"/>
          </p:cNvSpPr>
          <p:nvPr>
            <p:ph idx="1"/>
          </p:nvPr>
        </p:nvSpPr>
        <p:spPr>
          <a:xfrm>
            <a:off x="0" y="864342"/>
            <a:ext cx="2525486" cy="5993658"/>
          </a:xfrm>
          <a:solidFill>
            <a:srgbClr val="2F5597"/>
          </a:solidFill>
        </p:spPr>
        <p:txBody>
          <a:bodyPr>
            <a:normAutofit/>
          </a:bodyPr>
          <a:lstStyle/>
          <a:p>
            <a:pPr marL="0" indent="0">
              <a:buNone/>
            </a:pPr>
            <a:endParaRPr lang="en-US" sz="2000" dirty="0">
              <a:solidFill>
                <a:schemeClr val="bg1"/>
              </a:solidFill>
            </a:endParaRPr>
          </a:p>
          <a:p>
            <a:r>
              <a:rPr lang="en-US" sz="2000" dirty="0">
                <a:solidFill>
                  <a:schemeClr val="bg1"/>
                </a:solidFill>
              </a:rPr>
              <a:t>Same approaches as in the case of the margins</a:t>
            </a:r>
          </a:p>
          <a:p>
            <a:endParaRPr lang="en-US" sz="2000" dirty="0">
              <a:solidFill>
                <a:schemeClr val="bg1"/>
              </a:solidFill>
            </a:endParaRPr>
          </a:p>
          <a:p>
            <a:r>
              <a:rPr lang="en-US" sz="2000" dirty="0">
                <a:solidFill>
                  <a:schemeClr val="bg1"/>
                </a:solidFill>
              </a:rPr>
              <a:t>Only a few differences</a:t>
            </a:r>
          </a:p>
          <a:p>
            <a:pPr marL="0" indent="0">
              <a:buNone/>
            </a:pPr>
            <a:endParaRPr lang="en-US" sz="1800" dirty="0">
              <a:solidFill>
                <a:schemeClr val="bg1"/>
              </a:solidFill>
            </a:endParaRPr>
          </a:p>
          <a:p>
            <a:endParaRPr lang="en-US" sz="1800" dirty="0">
              <a:solidFill>
                <a:schemeClr val="bg1"/>
              </a:solidFill>
            </a:endParaRPr>
          </a:p>
          <a:p>
            <a:pPr lvl="1"/>
            <a:endParaRPr lang="en-NL" sz="1400" dirty="0"/>
          </a:p>
        </p:txBody>
      </p:sp>
    </p:spTree>
    <p:extLst>
      <p:ext uri="{BB962C8B-B14F-4D97-AF65-F5344CB8AC3E}">
        <p14:creationId xmlns:p14="http://schemas.microsoft.com/office/powerpoint/2010/main" val="33376231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8995-9768-ACC4-CCED-A94F4C517A03}"/>
              </a:ext>
            </a:extLst>
          </p:cNvPr>
          <p:cNvSpPr>
            <a:spLocks noGrp="1"/>
          </p:cNvSpPr>
          <p:nvPr>
            <p:ph type="title"/>
          </p:nvPr>
        </p:nvSpPr>
        <p:spPr/>
        <p:txBody>
          <a:bodyPr/>
          <a:lstStyle/>
          <a:p>
            <a:r>
              <a:rPr lang="en-US" dirty="0"/>
              <a:t>Copulas</a:t>
            </a:r>
          </a:p>
        </p:txBody>
      </p:sp>
      <p:sp>
        <p:nvSpPr>
          <p:cNvPr id="5" name="Content Placeholder 2">
            <a:extLst>
              <a:ext uri="{FF2B5EF4-FFF2-40B4-BE49-F238E27FC236}">
                <a16:creationId xmlns:a16="http://schemas.microsoft.com/office/drawing/2014/main" id="{3D18F7F2-E4B1-86E6-B24C-62B32823D0E5}"/>
              </a:ext>
            </a:extLst>
          </p:cNvPr>
          <p:cNvSpPr>
            <a:spLocks noGrp="1"/>
          </p:cNvSpPr>
          <p:nvPr>
            <p:ph idx="1"/>
          </p:nvPr>
        </p:nvSpPr>
        <p:spPr>
          <a:xfrm>
            <a:off x="0" y="864342"/>
            <a:ext cx="2525486" cy="5993658"/>
          </a:xfrm>
          <a:solidFill>
            <a:srgbClr val="2F5597"/>
          </a:solidFill>
        </p:spPr>
        <p:txBody>
          <a:bodyPr>
            <a:normAutofit/>
          </a:bodyPr>
          <a:lstStyle/>
          <a:p>
            <a:pPr marL="0" indent="0">
              <a:buNone/>
            </a:pPr>
            <a:endParaRPr lang="en-US" sz="2000" dirty="0">
              <a:solidFill>
                <a:schemeClr val="bg1"/>
              </a:solidFill>
            </a:endParaRPr>
          </a:p>
          <a:p>
            <a:r>
              <a:rPr lang="en-US" sz="2000" dirty="0">
                <a:solidFill>
                  <a:schemeClr val="bg1"/>
                </a:solidFill>
              </a:rPr>
              <a:t>Same approaches as in the case of the margins</a:t>
            </a:r>
          </a:p>
          <a:p>
            <a:endParaRPr lang="en-US" sz="2000" dirty="0">
              <a:solidFill>
                <a:schemeClr val="bg1"/>
              </a:solidFill>
            </a:endParaRPr>
          </a:p>
          <a:p>
            <a:r>
              <a:rPr lang="en-US" sz="2000" dirty="0">
                <a:solidFill>
                  <a:schemeClr val="bg1"/>
                </a:solidFill>
              </a:rPr>
              <a:t>Only a few differences:</a:t>
            </a:r>
          </a:p>
          <a:p>
            <a:pPr lvl="1"/>
            <a:r>
              <a:rPr lang="en-US" sz="1600" dirty="0">
                <a:solidFill>
                  <a:schemeClr val="bg1"/>
                </a:solidFill>
              </a:rPr>
              <a:t>Joint distributions</a:t>
            </a:r>
          </a:p>
          <a:p>
            <a:pPr lvl="1"/>
            <a:r>
              <a:rPr lang="el-GR" sz="1600" dirty="0">
                <a:solidFill>
                  <a:schemeClr val="bg1"/>
                </a:solidFill>
              </a:rPr>
              <a:t>Δ</a:t>
            </a:r>
            <a:r>
              <a:rPr lang="en-US" sz="1600" dirty="0">
                <a:solidFill>
                  <a:schemeClr val="bg1"/>
                </a:solidFill>
              </a:rPr>
              <a:t> = volume between 2 curves</a:t>
            </a:r>
          </a:p>
          <a:p>
            <a:pPr lvl="1"/>
            <a:r>
              <a:rPr lang="en-US" sz="1600" dirty="0">
                <a:solidFill>
                  <a:schemeClr val="bg1"/>
                </a:solidFill>
              </a:rPr>
              <a:t>Pseudoscores</a:t>
            </a: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marL="0" indent="0">
              <a:buNone/>
            </a:pPr>
            <a:endParaRPr lang="en-US" sz="1800" dirty="0">
              <a:solidFill>
                <a:schemeClr val="bg1"/>
              </a:solidFill>
            </a:endParaRPr>
          </a:p>
          <a:p>
            <a:endParaRPr lang="en-US" sz="1800" dirty="0">
              <a:solidFill>
                <a:schemeClr val="bg1"/>
              </a:solidFill>
            </a:endParaRPr>
          </a:p>
          <a:p>
            <a:pPr lvl="1"/>
            <a:endParaRPr lang="en-NL" sz="1400" dirty="0"/>
          </a:p>
        </p:txBody>
      </p:sp>
      <p:pic>
        <p:nvPicPr>
          <p:cNvPr id="41" name="Picture 40">
            <a:extLst>
              <a:ext uri="{FF2B5EF4-FFF2-40B4-BE49-F238E27FC236}">
                <a16:creationId xmlns:a16="http://schemas.microsoft.com/office/drawing/2014/main" id="{7214B9A8-3922-C3AA-FF0E-0429EC78231D}"/>
              </a:ext>
            </a:extLst>
          </p:cNvPr>
          <p:cNvPicPr>
            <a:picLocks noChangeAspect="1"/>
          </p:cNvPicPr>
          <p:nvPr/>
        </p:nvPicPr>
        <p:blipFill>
          <a:blip r:embed="rId3"/>
          <a:srcRect/>
          <a:stretch/>
        </p:blipFill>
        <p:spPr>
          <a:xfrm>
            <a:off x="7482366" y="1372697"/>
            <a:ext cx="1813173" cy="1590014"/>
          </a:xfrm>
          <a:prstGeom prst="rect">
            <a:avLst/>
          </a:prstGeom>
        </p:spPr>
      </p:pic>
      <p:pic>
        <p:nvPicPr>
          <p:cNvPr id="42" name="Picture 41">
            <a:extLst>
              <a:ext uri="{FF2B5EF4-FFF2-40B4-BE49-F238E27FC236}">
                <a16:creationId xmlns:a16="http://schemas.microsoft.com/office/drawing/2014/main" id="{8724328D-D671-5547-D264-4C829EF2C913}"/>
              </a:ext>
            </a:extLst>
          </p:cNvPr>
          <p:cNvPicPr>
            <a:picLocks noChangeAspect="1"/>
          </p:cNvPicPr>
          <p:nvPr/>
        </p:nvPicPr>
        <p:blipFill>
          <a:blip r:embed="rId4"/>
          <a:srcRect/>
          <a:stretch/>
        </p:blipFill>
        <p:spPr>
          <a:xfrm>
            <a:off x="7484605" y="5005209"/>
            <a:ext cx="1808773" cy="1590014"/>
          </a:xfrm>
          <a:prstGeom prst="rect">
            <a:avLst/>
          </a:prstGeom>
        </p:spPr>
      </p:pic>
      <p:pic>
        <p:nvPicPr>
          <p:cNvPr id="43" name="Picture 42">
            <a:extLst>
              <a:ext uri="{FF2B5EF4-FFF2-40B4-BE49-F238E27FC236}">
                <a16:creationId xmlns:a16="http://schemas.microsoft.com/office/drawing/2014/main" id="{A865154C-6BBE-5804-8A31-79AB63FC019C}"/>
              </a:ext>
            </a:extLst>
          </p:cNvPr>
          <p:cNvPicPr>
            <a:picLocks noChangeAspect="1"/>
          </p:cNvPicPr>
          <p:nvPr/>
        </p:nvPicPr>
        <p:blipFill>
          <a:blip r:embed="rId5"/>
          <a:srcRect/>
          <a:stretch/>
        </p:blipFill>
        <p:spPr>
          <a:xfrm>
            <a:off x="7464733" y="3168392"/>
            <a:ext cx="1811463" cy="1622441"/>
          </a:xfrm>
          <a:prstGeom prst="rect">
            <a:avLst/>
          </a:prstGeom>
        </p:spPr>
      </p:pic>
      <mc:AlternateContent xmlns:mc="http://schemas.openxmlformats.org/markup-compatibility/2006" xmlns:a14="http://schemas.microsoft.com/office/drawing/2010/main">
        <mc:Choice Requires="a14">
          <p:sp>
            <p:nvSpPr>
              <p:cNvPr id="44" name="Google Shape;60;p14">
                <a:extLst>
                  <a:ext uri="{FF2B5EF4-FFF2-40B4-BE49-F238E27FC236}">
                    <a16:creationId xmlns:a16="http://schemas.microsoft.com/office/drawing/2014/main" id="{4ACBA7F5-D936-9967-0DC0-F324BD5B6C15}"/>
                  </a:ext>
                </a:extLst>
              </p:cNvPr>
              <p:cNvSpPr txBox="1"/>
              <p:nvPr/>
            </p:nvSpPr>
            <p:spPr>
              <a:xfrm>
                <a:off x="2269810" y="3117183"/>
                <a:ext cx="1562192" cy="424046"/>
              </a:xfrm>
              <a:prstGeom prst="rect">
                <a:avLst/>
              </a:prstGeom>
              <a:noFill/>
              <a:ln>
                <a:noFill/>
              </a:ln>
            </p:spPr>
            <p:txBody>
              <a:bodyPr spcFirstLastPara="1" wrap="square" lIns="102848" tIns="102848" rIns="102848" bIns="102848" anchor="t" anchorCtr="0">
                <a:spAutoFit/>
              </a:bodyPr>
              <a:lstStyle/>
              <a:p>
                <a:pPr/>
                <a14:m>
                  <m:oMathPara xmlns:m="http://schemas.openxmlformats.org/officeDocument/2006/math">
                    <m:oMathParaPr>
                      <m:jc m:val="centerGroup"/>
                    </m:oMathParaPr>
                    <m:oMath xmlns:m="http://schemas.openxmlformats.org/officeDocument/2006/math">
                      <m:r>
                        <a:rPr lang="en-US" sz="1406" i="1" dirty="0">
                          <a:latin typeface="Cambria Math" panose="02040503050406030204" pitchFamily="18" charset="0"/>
                        </a:rPr>
                        <m:t>𝑠𝑐𝑜𝑟𝑒𝑠</m:t>
                      </m:r>
                      <m:r>
                        <a:rPr lang="en-US" sz="1406" b="1" i="1" dirty="0">
                          <a:latin typeface="Cambria Math" panose="02040503050406030204" pitchFamily="18" charset="0"/>
                        </a:rPr>
                        <m:t> </m:t>
                      </m:r>
                      <m:r>
                        <a:rPr lang="en-US" sz="1406" b="1" i="1" dirty="0">
                          <a:latin typeface="Cambria Math" panose="02040503050406030204" pitchFamily="18" charset="0"/>
                        </a:rPr>
                        <m:t>𝑿</m:t>
                      </m:r>
                    </m:oMath>
                  </m:oMathPara>
                </a14:m>
                <a:endParaRPr sz="1406" b="1" dirty="0">
                  <a:latin typeface="+mj-lt"/>
                </a:endParaRPr>
              </a:p>
            </p:txBody>
          </p:sp>
        </mc:Choice>
        <mc:Fallback xmlns="">
          <p:sp>
            <p:nvSpPr>
              <p:cNvPr id="44" name="Google Shape;60;p14">
                <a:extLst>
                  <a:ext uri="{FF2B5EF4-FFF2-40B4-BE49-F238E27FC236}">
                    <a16:creationId xmlns:a16="http://schemas.microsoft.com/office/drawing/2014/main" id="{4ACBA7F5-D936-9967-0DC0-F324BD5B6C15}"/>
                  </a:ext>
                </a:extLst>
              </p:cNvPr>
              <p:cNvSpPr txBox="1">
                <a:spLocks noRot="1" noChangeAspect="1" noMove="1" noResize="1" noEditPoints="1" noAdjustHandles="1" noChangeArrowheads="1" noChangeShapeType="1" noTextEdit="1"/>
              </p:cNvSpPr>
              <p:nvPr/>
            </p:nvSpPr>
            <p:spPr>
              <a:xfrm>
                <a:off x="2269810" y="3117183"/>
                <a:ext cx="1562192" cy="424046"/>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Google Shape;69;p14">
                <a:extLst>
                  <a:ext uri="{FF2B5EF4-FFF2-40B4-BE49-F238E27FC236}">
                    <a16:creationId xmlns:a16="http://schemas.microsoft.com/office/drawing/2014/main" id="{048AAC09-579E-D561-EB5A-6266C80512A7}"/>
                  </a:ext>
                </a:extLst>
              </p:cNvPr>
              <p:cNvSpPr txBox="1"/>
              <p:nvPr/>
            </p:nvSpPr>
            <p:spPr>
              <a:xfrm>
                <a:off x="9446482" y="4311287"/>
                <a:ext cx="1201708" cy="640387"/>
              </a:xfrm>
              <a:prstGeom prst="rect">
                <a:avLst/>
              </a:prstGeom>
              <a:noFill/>
              <a:ln>
                <a:noFill/>
              </a:ln>
            </p:spPr>
            <p:txBody>
              <a:bodyPr spcFirstLastPara="1" wrap="square" lIns="102848" tIns="102848" rIns="102848" bIns="102848" anchor="t" anchorCtr="0">
                <a:spAutoFit/>
              </a:bodyPr>
              <a:lstStyle/>
              <a:p>
                <a:pPr algn="ctr"/>
                <a:endParaRPr lang="ar-AE" sz="1406" i="1" dirty="0">
                  <a:solidFill>
                    <a:schemeClr val="tx1"/>
                  </a:solidFill>
                  <a:latin typeface="+mj-lt"/>
                </a:endParaRPr>
              </a:p>
              <a:p>
                <a:pPr algn="ctr"/>
                <a14:m>
                  <m:oMathPara xmlns:m="http://schemas.openxmlformats.org/officeDocument/2006/math">
                    <m:oMathParaPr>
                      <m:jc m:val="centerGroup"/>
                    </m:oMathParaPr>
                    <m:oMath xmlns:m="http://schemas.openxmlformats.org/officeDocument/2006/math">
                      <m:sSub>
                        <m:sSubPr>
                          <m:ctrlPr>
                            <a:rPr lang="ar-AE" sz="1406" b="1" i="1">
                              <a:solidFill>
                                <a:schemeClr val="tx1"/>
                              </a:solidFill>
                              <a:latin typeface="Cambria Math" panose="02040503050406030204" pitchFamily="18" charset="0"/>
                              <a:ea typeface="Cambria Math" panose="02040503050406030204" pitchFamily="18" charset="0"/>
                            </a:rPr>
                          </m:ctrlPr>
                        </m:sSubPr>
                        <m:e>
                          <m:r>
                            <a:rPr lang="ar-AE" sz="1406" b="1">
                              <a:solidFill>
                                <a:schemeClr val="tx1"/>
                              </a:solidFill>
                              <a:latin typeface="Cambria Math" panose="02040503050406030204" pitchFamily="18" charset="0"/>
                              <a:ea typeface="Cambria Math" panose="02040503050406030204" pitchFamily="18" charset="0"/>
                            </a:rPr>
                            <m:t>𝚫</m:t>
                          </m:r>
                        </m:e>
                        <m:sub>
                          <m:r>
                            <a:rPr lang="ar-AE" sz="1406" b="1" i="1">
                              <a:solidFill>
                                <a:schemeClr val="tx1"/>
                              </a:solidFill>
                              <a:latin typeface="Cambria Math" panose="02040503050406030204" pitchFamily="18" charset="0"/>
                              <a:ea typeface="Cambria Math" panose="02040503050406030204" pitchFamily="18" charset="0"/>
                            </a:rPr>
                            <m:t>𝒐𝒃𝒔</m:t>
                          </m:r>
                        </m:sub>
                      </m:sSub>
                    </m:oMath>
                  </m:oMathPara>
                </a14:m>
                <a:endParaRPr lang="ar-AE" sz="1406" b="1" dirty="0">
                  <a:solidFill>
                    <a:schemeClr val="tx1"/>
                  </a:solidFill>
                  <a:latin typeface="+mj-lt"/>
                  <a:ea typeface="Cambria Math" panose="02040503050406030204" pitchFamily="18" charset="0"/>
                </a:endParaRPr>
              </a:p>
            </p:txBody>
          </p:sp>
        </mc:Choice>
        <mc:Fallback xmlns="">
          <p:sp>
            <p:nvSpPr>
              <p:cNvPr id="45" name="Google Shape;69;p14">
                <a:extLst>
                  <a:ext uri="{FF2B5EF4-FFF2-40B4-BE49-F238E27FC236}">
                    <a16:creationId xmlns:a16="http://schemas.microsoft.com/office/drawing/2014/main" id="{048AAC09-579E-D561-EB5A-6266C80512A7}"/>
                  </a:ext>
                </a:extLst>
              </p:cNvPr>
              <p:cNvSpPr txBox="1">
                <a:spLocks noRot="1" noChangeAspect="1" noMove="1" noResize="1" noEditPoints="1" noAdjustHandles="1" noChangeArrowheads="1" noChangeShapeType="1" noTextEdit="1"/>
              </p:cNvSpPr>
              <p:nvPr/>
            </p:nvSpPr>
            <p:spPr>
              <a:xfrm>
                <a:off x="9446482" y="4311287"/>
                <a:ext cx="1201708" cy="640387"/>
              </a:xfrm>
              <a:prstGeom prst="rect">
                <a:avLst/>
              </a:prstGeom>
              <a:blipFill>
                <a:blip r:embed="rId7"/>
                <a:stretch>
                  <a:fillRect/>
                </a:stretch>
              </a:blipFill>
              <a:ln>
                <a:noFill/>
              </a:ln>
            </p:spPr>
            <p:txBody>
              <a:bodyPr/>
              <a:lstStyle/>
              <a:p>
                <a:r>
                  <a:rPr lang="en-US">
                    <a:noFill/>
                  </a:rPr>
                  <a:t> </a:t>
                </a:r>
              </a:p>
            </p:txBody>
          </p:sp>
        </mc:Fallback>
      </mc:AlternateContent>
      <p:sp>
        <p:nvSpPr>
          <p:cNvPr id="46" name="Google Shape;72;p14">
            <a:extLst>
              <a:ext uri="{FF2B5EF4-FFF2-40B4-BE49-F238E27FC236}">
                <a16:creationId xmlns:a16="http://schemas.microsoft.com/office/drawing/2014/main" id="{50CE995A-7265-303B-11A8-937A9AB06856}"/>
              </a:ext>
            </a:extLst>
          </p:cNvPr>
          <p:cNvSpPr txBox="1"/>
          <p:nvPr/>
        </p:nvSpPr>
        <p:spPr>
          <a:xfrm>
            <a:off x="3515993" y="4033047"/>
            <a:ext cx="1410326" cy="640387"/>
          </a:xfrm>
          <a:prstGeom prst="rect">
            <a:avLst/>
          </a:prstGeom>
          <a:noFill/>
          <a:ln>
            <a:noFill/>
          </a:ln>
        </p:spPr>
        <p:txBody>
          <a:bodyPr spcFirstLastPara="1" wrap="square" lIns="102848" tIns="102848" rIns="102848" bIns="102848" anchor="t" anchorCtr="0">
            <a:spAutoFit/>
          </a:bodyPr>
          <a:lstStyle/>
          <a:p>
            <a:r>
              <a:rPr lang="en-US" sz="1406" i="1" dirty="0">
                <a:latin typeface="+mj-lt"/>
              </a:rPr>
              <a:t>s</a:t>
            </a:r>
            <a:r>
              <a:rPr lang="en" sz="1406" i="1" dirty="0">
                <a:latin typeface="+mj-lt"/>
              </a:rPr>
              <a:t>plit</a:t>
            </a:r>
          </a:p>
          <a:p>
            <a:r>
              <a:rPr lang="en" sz="1406" i="1" dirty="0">
                <a:latin typeface="+mj-lt"/>
              </a:rPr>
              <a:t>half</a:t>
            </a:r>
            <a:endParaRPr sz="1406" i="1" dirty="0">
              <a:latin typeface="+mj-lt"/>
            </a:endParaRPr>
          </a:p>
        </p:txBody>
      </p:sp>
      <p:sp>
        <p:nvSpPr>
          <p:cNvPr id="47" name="Google Shape;73;p14">
            <a:extLst>
              <a:ext uri="{FF2B5EF4-FFF2-40B4-BE49-F238E27FC236}">
                <a16:creationId xmlns:a16="http://schemas.microsoft.com/office/drawing/2014/main" id="{D378E92A-FBE0-4179-E5E7-366F3EDF8172}"/>
              </a:ext>
            </a:extLst>
          </p:cNvPr>
          <p:cNvSpPr txBox="1"/>
          <p:nvPr/>
        </p:nvSpPr>
        <p:spPr>
          <a:xfrm>
            <a:off x="6866162" y="3585173"/>
            <a:ext cx="413412" cy="424046"/>
          </a:xfrm>
          <a:prstGeom prst="rect">
            <a:avLst/>
          </a:prstGeom>
          <a:noFill/>
          <a:ln>
            <a:noFill/>
          </a:ln>
        </p:spPr>
        <p:txBody>
          <a:bodyPr spcFirstLastPara="1" wrap="square" lIns="102848" tIns="102848" rIns="102848" bIns="102848" anchor="t" anchorCtr="0">
            <a:spAutoFit/>
          </a:bodyPr>
          <a:lstStyle/>
          <a:p>
            <a:r>
              <a:rPr lang="en" sz="1406" i="1" dirty="0">
                <a:latin typeface="+mj-lt"/>
              </a:rPr>
              <a:t>fit</a:t>
            </a:r>
            <a:endParaRPr sz="1406" i="1" dirty="0">
              <a:latin typeface="+mj-lt"/>
            </a:endParaRPr>
          </a:p>
        </p:txBody>
      </p:sp>
      <p:cxnSp>
        <p:nvCxnSpPr>
          <p:cNvPr id="48" name="Google Shape;74;p14">
            <a:extLst>
              <a:ext uri="{FF2B5EF4-FFF2-40B4-BE49-F238E27FC236}">
                <a16:creationId xmlns:a16="http://schemas.microsoft.com/office/drawing/2014/main" id="{591DEDD9-0B97-0203-F7BC-F3FB2563FD76}"/>
              </a:ext>
            </a:extLst>
          </p:cNvPr>
          <p:cNvCxnSpPr>
            <a:cxnSpLocks/>
          </p:cNvCxnSpPr>
          <p:nvPr/>
        </p:nvCxnSpPr>
        <p:spPr>
          <a:xfrm>
            <a:off x="6482348" y="5591819"/>
            <a:ext cx="919969" cy="0"/>
          </a:xfrm>
          <a:prstGeom prst="straightConnector1">
            <a:avLst/>
          </a:prstGeom>
          <a:noFill/>
          <a:ln w="12700" cap="flat" cmpd="sng">
            <a:solidFill>
              <a:srgbClr val="000000"/>
            </a:solidFill>
            <a:prstDash val="dash"/>
            <a:round/>
            <a:headEnd type="none" w="med" len="med"/>
            <a:tailEnd type="triangle" w="med" len="med"/>
          </a:ln>
        </p:spPr>
      </p:cxnSp>
      <p:sp>
        <p:nvSpPr>
          <p:cNvPr id="49" name="Google Shape;75;p14">
            <a:extLst>
              <a:ext uri="{FF2B5EF4-FFF2-40B4-BE49-F238E27FC236}">
                <a16:creationId xmlns:a16="http://schemas.microsoft.com/office/drawing/2014/main" id="{EC9CBF27-00F6-1A24-8884-FC8414F16ADB}"/>
              </a:ext>
            </a:extLst>
          </p:cNvPr>
          <p:cNvSpPr txBox="1"/>
          <p:nvPr/>
        </p:nvSpPr>
        <p:spPr>
          <a:xfrm>
            <a:off x="6554880" y="5230498"/>
            <a:ext cx="1189952" cy="424046"/>
          </a:xfrm>
          <a:prstGeom prst="rect">
            <a:avLst/>
          </a:prstGeom>
          <a:noFill/>
          <a:ln>
            <a:noFill/>
          </a:ln>
        </p:spPr>
        <p:txBody>
          <a:bodyPr spcFirstLastPara="1" wrap="square" lIns="102848" tIns="102848" rIns="102848" bIns="102848" anchor="t" anchorCtr="0">
            <a:spAutoFit/>
          </a:bodyPr>
          <a:lstStyle/>
          <a:p>
            <a:r>
              <a:rPr lang="en" sz="1406" i="1" dirty="0">
                <a:latin typeface="+mj-lt"/>
              </a:rPr>
              <a:t>define</a:t>
            </a:r>
            <a:endParaRPr sz="1406" i="1" dirty="0">
              <a:latin typeface="+mj-lt"/>
            </a:endParaRPr>
          </a:p>
        </p:txBody>
      </p:sp>
      <p:sp>
        <p:nvSpPr>
          <p:cNvPr id="50" name="Google Shape;77;p14">
            <a:extLst>
              <a:ext uri="{FF2B5EF4-FFF2-40B4-BE49-F238E27FC236}">
                <a16:creationId xmlns:a16="http://schemas.microsoft.com/office/drawing/2014/main" id="{51ECE884-283C-5BAF-E099-7E789D3C9D50}"/>
              </a:ext>
            </a:extLst>
          </p:cNvPr>
          <p:cNvSpPr txBox="1"/>
          <p:nvPr/>
        </p:nvSpPr>
        <p:spPr>
          <a:xfrm>
            <a:off x="6673827" y="2187864"/>
            <a:ext cx="1189952" cy="424046"/>
          </a:xfrm>
          <a:prstGeom prst="rect">
            <a:avLst/>
          </a:prstGeom>
          <a:noFill/>
          <a:ln>
            <a:noFill/>
          </a:ln>
        </p:spPr>
        <p:txBody>
          <a:bodyPr spcFirstLastPara="1" wrap="square" lIns="102848" tIns="102848" rIns="102848" bIns="102848" anchor="t" anchorCtr="0">
            <a:spAutoFit/>
          </a:bodyPr>
          <a:lstStyle/>
          <a:p>
            <a:r>
              <a:rPr lang="en" sz="1406" i="1" dirty="0">
                <a:latin typeface="+mj-lt"/>
              </a:rPr>
              <a:t>define</a:t>
            </a:r>
            <a:endParaRPr sz="1406" i="1" dirty="0">
              <a:latin typeface="+mj-lt"/>
            </a:endParaRPr>
          </a:p>
        </p:txBody>
      </p:sp>
      <p:cxnSp>
        <p:nvCxnSpPr>
          <p:cNvPr id="51" name="Google Shape;79;p14">
            <a:extLst>
              <a:ext uri="{FF2B5EF4-FFF2-40B4-BE49-F238E27FC236}">
                <a16:creationId xmlns:a16="http://schemas.microsoft.com/office/drawing/2014/main" id="{1749A83C-4711-453E-8CAC-8261045CC479}"/>
              </a:ext>
            </a:extLst>
          </p:cNvPr>
          <p:cNvCxnSpPr>
            <a:cxnSpLocks/>
          </p:cNvCxnSpPr>
          <p:nvPr/>
        </p:nvCxnSpPr>
        <p:spPr>
          <a:xfrm rot="10800000" flipH="1">
            <a:off x="6462943" y="2554617"/>
            <a:ext cx="939542" cy="694195"/>
          </a:xfrm>
          <a:prstGeom prst="bentConnector3">
            <a:avLst>
              <a:gd name="adj1" fmla="val 27832"/>
            </a:avLst>
          </a:prstGeom>
          <a:noFill/>
          <a:ln w="12700" cap="flat" cmpd="sng">
            <a:solidFill>
              <a:srgbClr val="000000"/>
            </a:solidFill>
            <a:prstDash val="dash"/>
            <a:round/>
            <a:headEnd type="none" w="med" len="med"/>
            <a:tailEnd type="triangle" w="med" len="med"/>
          </a:ln>
        </p:spPr>
      </p:cxnSp>
      <p:cxnSp>
        <p:nvCxnSpPr>
          <p:cNvPr id="52" name="Google Shape;80;p14">
            <a:extLst>
              <a:ext uri="{FF2B5EF4-FFF2-40B4-BE49-F238E27FC236}">
                <a16:creationId xmlns:a16="http://schemas.microsoft.com/office/drawing/2014/main" id="{2D244840-0B1D-E1B9-0C98-86F38F1D699B}"/>
              </a:ext>
            </a:extLst>
          </p:cNvPr>
          <p:cNvCxnSpPr>
            <a:cxnSpLocks/>
          </p:cNvCxnSpPr>
          <p:nvPr/>
        </p:nvCxnSpPr>
        <p:spPr>
          <a:xfrm>
            <a:off x="6462943" y="3248411"/>
            <a:ext cx="939542" cy="694195"/>
          </a:xfrm>
          <a:prstGeom prst="bentConnector3">
            <a:avLst>
              <a:gd name="adj1" fmla="val 27832"/>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sp>
            <p:nvSpPr>
              <p:cNvPr id="53" name="Google Shape;82;p14">
                <a:extLst>
                  <a:ext uri="{FF2B5EF4-FFF2-40B4-BE49-F238E27FC236}">
                    <a16:creationId xmlns:a16="http://schemas.microsoft.com/office/drawing/2014/main" id="{0723B6C0-2B51-62C5-988F-10F853307392}"/>
                  </a:ext>
                </a:extLst>
              </p:cNvPr>
              <p:cNvSpPr txBox="1"/>
              <p:nvPr/>
            </p:nvSpPr>
            <p:spPr>
              <a:xfrm>
                <a:off x="8968225" y="2879695"/>
                <a:ext cx="2216227" cy="443410"/>
              </a:xfrm>
              <a:prstGeom prst="rect">
                <a:avLst/>
              </a:prstGeom>
              <a:noFill/>
              <a:ln>
                <a:noFill/>
              </a:ln>
            </p:spPr>
            <p:txBody>
              <a:bodyPr spcFirstLastPara="1" wrap="square" lIns="102848" tIns="102848" rIns="102848" bIns="102848" anchor="t" anchorCtr="0">
                <a:spAutoFit/>
              </a:bodyPr>
              <a:lstStyle/>
              <a:p>
                <a:pPr algn="ctr"/>
                <a14:m>
                  <m:oMathPara xmlns:m="http://schemas.openxmlformats.org/officeDocument/2006/math">
                    <m:oMathParaPr>
                      <m:jc m:val="centerGroup"/>
                    </m:oMathParaPr>
                    <m:oMath xmlns:m="http://schemas.openxmlformats.org/officeDocument/2006/math">
                      <m:sSub>
                        <m:sSubPr>
                          <m:ctrlPr>
                            <a:rPr lang="ar-AE" sz="1406" b="1" i="1">
                              <a:latin typeface="Cambria Math" panose="02040503050406030204" pitchFamily="18" charset="0"/>
                            </a:rPr>
                          </m:ctrlPr>
                        </m:sSubPr>
                        <m:e>
                          <m:r>
                            <a:rPr lang="ar-AE" sz="1406" b="1">
                              <a:latin typeface="Cambria Math" panose="02040503050406030204" pitchFamily="18" charset="0"/>
                            </a:rPr>
                            <m:t>𝚫</m:t>
                          </m:r>
                        </m:e>
                        <m:sub>
                          <m:r>
                            <a:rPr lang="ar-AE" sz="1406" b="1" i="1">
                              <a:latin typeface="Cambria Math" panose="02040503050406030204" pitchFamily="18" charset="0"/>
                            </a:rPr>
                            <m:t>𝒆𝒙𝒑</m:t>
                          </m:r>
                        </m:sub>
                      </m:sSub>
                    </m:oMath>
                  </m:oMathPara>
                </a14:m>
                <a:endParaRPr lang="ar-AE" sz="1406" dirty="0">
                  <a:latin typeface="+mj-lt"/>
                </a:endParaRPr>
              </a:p>
            </p:txBody>
          </p:sp>
        </mc:Choice>
        <mc:Fallback xmlns="">
          <p:sp>
            <p:nvSpPr>
              <p:cNvPr id="53" name="Google Shape;82;p14">
                <a:extLst>
                  <a:ext uri="{FF2B5EF4-FFF2-40B4-BE49-F238E27FC236}">
                    <a16:creationId xmlns:a16="http://schemas.microsoft.com/office/drawing/2014/main" id="{0723B6C0-2B51-62C5-988F-10F853307392}"/>
                  </a:ext>
                </a:extLst>
              </p:cNvPr>
              <p:cNvSpPr txBox="1">
                <a:spLocks noRot="1" noChangeAspect="1" noMove="1" noResize="1" noEditPoints="1" noAdjustHandles="1" noChangeArrowheads="1" noChangeShapeType="1" noTextEdit="1"/>
              </p:cNvSpPr>
              <p:nvPr/>
            </p:nvSpPr>
            <p:spPr>
              <a:xfrm>
                <a:off x="8968225" y="2879695"/>
                <a:ext cx="2216227" cy="443410"/>
              </a:xfrm>
              <a:prstGeom prst="rect">
                <a:avLst/>
              </a:prstGeom>
              <a:blipFill>
                <a:blip r:embed="rId8"/>
                <a:stretch>
                  <a:fillRect/>
                </a:stretch>
              </a:blipFill>
              <a:ln>
                <a:noFill/>
              </a:ln>
            </p:spPr>
            <p:txBody>
              <a:bodyPr/>
              <a:lstStyle/>
              <a:p>
                <a:r>
                  <a:rPr lang="en-US">
                    <a:noFill/>
                  </a:rPr>
                  <a:t> </a:t>
                </a:r>
              </a:p>
            </p:txBody>
          </p:sp>
        </mc:Fallback>
      </mc:AlternateContent>
      <p:cxnSp>
        <p:nvCxnSpPr>
          <p:cNvPr id="54" name="Google Shape;84;p14">
            <a:extLst>
              <a:ext uri="{FF2B5EF4-FFF2-40B4-BE49-F238E27FC236}">
                <a16:creationId xmlns:a16="http://schemas.microsoft.com/office/drawing/2014/main" id="{07E43AE0-C4F9-4E8C-2CD3-5A4D83185AC5}"/>
              </a:ext>
            </a:extLst>
          </p:cNvPr>
          <p:cNvCxnSpPr>
            <a:cxnSpLocks/>
          </p:cNvCxnSpPr>
          <p:nvPr/>
        </p:nvCxnSpPr>
        <p:spPr>
          <a:xfrm>
            <a:off x="9295575" y="2108963"/>
            <a:ext cx="989470" cy="1145644"/>
          </a:xfrm>
          <a:prstGeom prst="bentConnector3">
            <a:avLst>
              <a:gd name="adj1" fmla="val 50000"/>
            </a:avLst>
          </a:prstGeom>
          <a:noFill/>
          <a:ln w="12700" cap="flat" cmpd="sng">
            <a:solidFill>
              <a:srgbClr val="000000"/>
            </a:solidFill>
            <a:prstDash val="dash"/>
            <a:round/>
            <a:headEnd type="none" w="med" len="med"/>
            <a:tailEnd type="triangle" w="med" len="med"/>
          </a:ln>
        </p:spPr>
      </p:cxnSp>
      <p:cxnSp>
        <p:nvCxnSpPr>
          <p:cNvPr id="55" name="Google Shape;85;p14">
            <a:extLst>
              <a:ext uri="{FF2B5EF4-FFF2-40B4-BE49-F238E27FC236}">
                <a16:creationId xmlns:a16="http://schemas.microsoft.com/office/drawing/2014/main" id="{DFAF0D24-CEAC-ABFF-DDF3-807C2E71D0B7}"/>
              </a:ext>
            </a:extLst>
          </p:cNvPr>
          <p:cNvCxnSpPr>
            <a:cxnSpLocks/>
            <a:stCxn id="43" idx="3"/>
          </p:cNvCxnSpPr>
          <p:nvPr/>
        </p:nvCxnSpPr>
        <p:spPr>
          <a:xfrm>
            <a:off x="9295579" y="3979651"/>
            <a:ext cx="989895" cy="918728"/>
          </a:xfrm>
          <a:prstGeom prst="bentConnector3">
            <a:avLst>
              <a:gd name="adj1" fmla="val 29434"/>
            </a:avLst>
          </a:prstGeom>
          <a:noFill/>
          <a:ln w="12700" cap="flat" cmpd="sng">
            <a:solidFill>
              <a:srgbClr val="000000"/>
            </a:solidFill>
            <a:prstDash val="dash"/>
            <a:round/>
            <a:headEnd type="none" w="med" len="med"/>
            <a:tailEnd type="triangle" w="med" len="med"/>
          </a:ln>
        </p:spPr>
      </p:cxnSp>
      <p:cxnSp>
        <p:nvCxnSpPr>
          <p:cNvPr id="56" name="Google Shape;86;p14">
            <a:extLst>
              <a:ext uri="{FF2B5EF4-FFF2-40B4-BE49-F238E27FC236}">
                <a16:creationId xmlns:a16="http://schemas.microsoft.com/office/drawing/2014/main" id="{3759041C-A7C6-E819-6C71-8F1ED16EB426}"/>
              </a:ext>
            </a:extLst>
          </p:cNvPr>
          <p:cNvCxnSpPr>
            <a:cxnSpLocks/>
          </p:cNvCxnSpPr>
          <p:nvPr/>
        </p:nvCxnSpPr>
        <p:spPr>
          <a:xfrm flipV="1">
            <a:off x="9293378" y="4898341"/>
            <a:ext cx="992096" cy="557103"/>
          </a:xfrm>
          <a:prstGeom prst="bentConnector3">
            <a:avLst>
              <a:gd name="adj1" fmla="val 29598"/>
            </a:avLst>
          </a:prstGeom>
          <a:noFill/>
          <a:ln w="12700" cap="flat" cmpd="sng">
            <a:solidFill>
              <a:srgbClr val="000000"/>
            </a:solidFill>
            <a:prstDash val="dash"/>
            <a:round/>
            <a:headEnd type="none" w="med" len="med"/>
            <a:tailEnd type="triangle" w="med" len="med"/>
          </a:ln>
        </p:spPr>
      </p:cxnSp>
      <p:cxnSp>
        <p:nvCxnSpPr>
          <p:cNvPr id="57" name="Google Shape;87;p14">
            <a:extLst>
              <a:ext uri="{FF2B5EF4-FFF2-40B4-BE49-F238E27FC236}">
                <a16:creationId xmlns:a16="http://schemas.microsoft.com/office/drawing/2014/main" id="{68192109-5FC6-B46B-EFD3-D6A278D970D2}"/>
              </a:ext>
            </a:extLst>
          </p:cNvPr>
          <p:cNvCxnSpPr>
            <a:cxnSpLocks/>
            <a:stCxn id="42" idx="3"/>
          </p:cNvCxnSpPr>
          <p:nvPr/>
        </p:nvCxnSpPr>
        <p:spPr>
          <a:xfrm flipV="1">
            <a:off x="9295540" y="3254573"/>
            <a:ext cx="989469" cy="2545643"/>
          </a:xfrm>
          <a:prstGeom prst="bentConnector3">
            <a:avLst>
              <a:gd name="adj1" fmla="val 50000"/>
            </a:avLst>
          </a:prstGeom>
          <a:noFill/>
          <a:ln w="12700" cap="flat" cmpd="sng">
            <a:solidFill>
              <a:srgbClr val="000000"/>
            </a:solidFill>
            <a:prstDash val="dash"/>
            <a:round/>
            <a:headEnd type="none" w="med" len="med"/>
            <a:tailEnd type="triangle" w="med" len="med"/>
          </a:ln>
        </p:spPr>
      </p:cxnSp>
      <mc:AlternateContent xmlns:mc="http://schemas.openxmlformats.org/markup-compatibility/2006" xmlns:a14="http://schemas.microsoft.com/office/drawing/2010/main">
        <mc:Choice Requires="a14">
          <p:sp>
            <p:nvSpPr>
              <p:cNvPr id="58" name="Google Shape;67;p14">
                <a:extLst>
                  <a:ext uri="{FF2B5EF4-FFF2-40B4-BE49-F238E27FC236}">
                    <a16:creationId xmlns:a16="http://schemas.microsoft.com/office/drawing/2014/main" id="{09EAB45F-0C33-44C9-480E-6BAF938E2C28}"/>
                  </a:ext>
                </a:extLst>
              </p:cNvPr>
              <p:cNvSpPr txBox="1"/>
              <p:nvPr/>
            </p:nvSpPr>
            <p:spPr>
              <a:xfrm>
                <a:off x="7988751" y="2888772"/>
                <a:ext cx="1295246" cy="424046"/>
              </a:xfrm>
              <a:prstGeom prst="rect">
                <a:avLst/>
              </a:prstGeom>
              <a:noFill/>
              <a:ln>
                <a:noFill/>
              </a:ln>
            </p:spPr>
            <p:txBody>
              <a:bodyPr spcFirstLastPara="1" wrap="square" lIns="102848" tIns="102848" rIns="102848" bIns="102848" anchor="t" anchorCtr="0">
                <a:spAutoFit/>
              </a:bodyPr>
              <a:lstStyle/>
              <a:p>
                <a:r>
                  <a:rPr lang="en" sz="1406" dirty="0">
                    <a:solidFill>
                      <a:srgbClr val="0000FF"/>
                    </a:solidFill>
                    <a:latin typeface="+mj-lt"/>
                  </a:rPr>
                  <a:t>margin </a:t>
                </a:r>
                <a14:m>
                  <m:oMath xmlns:m="http://schemas.openxmlformats.org/officeDocument/2006/math">
                    <m:sSubSup>
                      <m:sSubSupPr>
                        <m:ctrlPr>
                          <a:rPr lang="el-GR" sz="1406" b="1" i="1">
                            <a:solidFill>
                              <a:srgbClr val="0000FF"/>
                            </a:solidFill>
                            <a:latin typeface="Cambria Math" panose="02040503050406030204" pitchFamily="18" charset="0"/>
                          </a:rPr>
                        </m:ctrlPr>
                      </m:sSubSupPr>
                      <m:e>
                        <m:r>
                          <a:rPr lang="en-US" sz="1406" b="1" i="1">
                            <a:solidFill>
                              <a:srgbClr val="0000FF"/>
                            </a:solidFill>
                            <a:latin typeface="Cambria Math" panose="02040503050406030204" pitchFamily="18" charset="0"/>
                          </a:rPr>
                          <m:t>𝑭</m:t>
                        </m:r>
                      </m:e>
                      <m:sub>
                        <m:r>
                          <a:rPr lang="en-US" sz="1406" b="1" i="1">
                            <a:solidFill>
                              <a:srgbClr val="0000FF"/>
                            </a:solidFill>
                            <a:latin typeface="Cambria Math" panose="02040503050406030204" pitchFamily="18" charset="0"/>
                          </a:rPr>
                          <m:t>𝟏</m:t>
                        </m:r>
                      </m:sub>
                      <m:sup>
                        <m:r>
                          <a:rPr lang="en-US" sz="1406" b="1" i="1">
                            <a:solidFill>
                              <a:srgbClr val="0000FF"/>
                            </a:solidFill>
                            <a:latin typeface="Cambria Math" panose="02040503050406030204" pitchFamily="18" charset="0"/>
                          </a:rPr>
                          <m:t>∗</m:t>
                        </m:r>
                      </m:sup>
                    </m:sSubSup>
                  </m:oMath>
                </a14:m>
                <a:endParaRPr sz="1406" dirty="0">
                  <a:solidFill>
                    <a:srgbClr val="0000FF"/>
                  </a:solidFill>
                  <a:latin typeface="+mj-lt"/>
                </a:endParaRPr>
              </a:p>
            </p:txBody>
          </p:sp>
        </mc:Choice>
        <mc:Fallback xmlns="">
          <p:sp>
            <p:nvSpPr>
              <p:cNvPr id="58" name="Google Shape;67;p14">
                <a:extLst>
                  <a:ext uri="{FF2B5EF4-FFF2-40B4-BE49-F238E27FC236}">
                    <a16:creationId xmlns:a16="http://schemas.microsoft.com/office/drawing/2014/main" id="{09EAB45F-0C33-44C9-480E-6BAF938E2C28}"/>
                  </a:ext>
                </a:extLst>
              </p:cNvPr>
              <p:cNvSpPr txBox="1">
                <a:spLocks noRot="1" noChangeAspect="1" noMove="1" noResize="1" noEditPoints="1" noAdjustHandles="1" noChangeArrowheads="1" noChangeShapeType="1" noTextEdit="1"/>
              </p:cNvSpPr>
              <p:nvPr/>
            </p:nvSpPr>
            <p:spPr>
              <a:xfrm>
                <a:off x="7988751" y="2888772"/>
                <a:ext cx="1295246" cy="424046"/>
              </a:xfrm>
              <a:prstGeom prst="rect">
                <a:avLst/>
              </a:prstGeom>
              <a:blipFill>
                <a:blip r:embed="rId9"/>
                <a:stretch>
                  <a:fillRect l="-469" b="-144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Google Shape;68;p14">
                <a:extLst>
                  <a:ext uri="{FF2B5EF4-FFF2-40B4-BE49-F238E27FC236}">
                    <a16:creationId xmlns:a16="http://schemas.microsoft.com/office/drawing/2014/main" id="{5B83CBE9-16C1-3BD2-DA4D-1739FF8028C7}"/>
                  </a:ext>
                </a:extLst>
              </p:cNvPr>
              <p:cNvSpPr txBox="1"/>
              <p:nvPr/>
            </p:nvSpPr>
            <p:spPr>
              <a:xfrm>
                <a:off x="7906639" y="4754558"/>
                <a:ext cx="1295246" cy="424046"/>
              </a:xfrm>
              <a:prstGeom prst="rect">
                <a:avLst/>
              </a:prstGeom>
              <a:noFill/>
              <a:ln>
                <a:noFill/>
              </a:ln>
            </p:spPr>
            <p:txBody>
              <a:bodyPr spcFirstLastPara="1" wrap="square" lIns="102848" tIns="102848" rIns="102848" bIns="102848" anchor="t" anchorCtr="0">
                <a:spAutoFit/>
              </a:bodyPr>
              <a:lstStyle/>
              <a:p>
                <a:r>
                  <a:rPr lang="en-US" sz="1406" dirty="0">
                    <a:solidFill>
                      <a:srgbClr val="006400"/>
                    </a:solidFill>
                    <a:latin typeface="+mj-lt"/>
                  </a:rPr>
                  <a:t>e</a:t>
                </a:r>
                <a:r>
                  <a:rPr lang="en" sz="1406" dirty="0">
                    <a:solidFill>
                      <a:srgbClr val="006400"/>
                    </a:solidFill>
                    <a:latin typeface="+mj-lt"/>
                  </a:rPr>
                  <a:t>mpirical </a:t>
                </a:r>
                <a14:m>
                  <m:oMath xmlns:m="http://schemas.openxmlformats.org/officeDocument/2006/math">
                    <m:sSub>
                      <m:sSubPr>
                        <m:ctrlPr>
                          <a:rPr lang="en-US" sz="1406" b="1" i="1">
                            <a:solidFill>
                              <a:srgbClr val="006400"/>
                            </a:solidFill>
                            <a:latin typeface="Cambria Math" panose="02040503050406030204" pitchFamily="18" charset="0"/>
                          </a:rPr>
                        </m:ctrlPr>
                      </m:sSubPr>
                      <m:e>
                        <m:r>
                          <a:rPr lang="en-US" sz="1406" b="1" i="1">
                            <a:solidFill>
                              <a:srgbClr val="006400"/>
                            </a:solidFill>
                            <a:latin typeface="Cambria Math" panose="02040503050406030204" pitchFamily="18" charset="0"/>
                          </a:rPr>
                          <m:t>𝑭</m:t>
                        </m:r>
                      </m:e>
                      <m:sub>
                        <m:r>
                          <a:rPr lang="en-US" sz="1406" b="1" i="1">
                            <a:solidFill>
                              <a:srgbClr val="006400"/>
                            </a:solidFill>
                            <a:latin typeface="Cambria Math" panose="02040503050406030204" pitchFamily="18" charset="0"/>
                          </a:rPr>
                          <m:t>𝟐</m:t>
                        </m:r>
                      </m:sub>
                    </m:sSub>
                  </m:oMath>
                </a14:m>
                <a:endParaRPr sz="1406" dirty="0">
                  <a:solidFill>
                    <a:srgbClr val="006400"/>
                  </a:solidFill>
                  <a:latin typeface="+mj-lt"/>
                </a:endParaRPr>
              </a:p>
            </p:txBody>
          </p:sp>
        </mc:Choice>
        <mc:Fallback xmlns="">
          <p:sp>
            <p:nvSpPr>
              <p:cNvPr id="59" name="Google Shape;68;p14">
                <a:extLst>
                  <a:ext uri="{FF2B5EF4-FFF2-40B4-BE49-F238E27FC236}">
                    <a16:creationId xmlns:a16="http://schemas.microsoft.com/office/drawing/2014/main" id="{5B83CBE9-16C1-3BD2-DA4D-1739FF8028C7}"/>
                  </a:ext>
                </a:extLst>
              </p:cNvPr>
              <p:cNvSpPr txBox="1">
                <a:spLocks noRot="1" noChangeAspect="1" noMove="1" noResize="1" noEditPoints="1" noAdjustHandles="1" noChangeArrowheads="1" noChangeShapeType="1" noTextEdit="1"/>
              </p:cNvSpPr>
              <p:nvPr/>
            </p:nvSpPr>
            <p:spPr>
              <a:xfrm>
                <a:off x="7906639" y="4754558"/>
                <a:ext cx="1295246" cy="424046"/>
              </a:xfrm>
              <a:prstGeom prst="rect">
                <a:avLst/>
              </a:prstGeom>
              <a:blipFill>
                <a:blip r:embed="rId10"/>
                <a:stretch>
                  <a:fillRect l="-47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Google Shape;68;p14">
                <a:extLst>
                  <a:ext uri="{FF2B5EF4-FFF2-40B4-BE49-F238E27FC236}">
                    <a16:creationId xmlns:a16="http://schemas.microsoft.com/office/drawing/2014/main" id="{EBDA3316-025D-7DBC-557A-262AB426F4F0}"/>
                  </a:ext>
                </a:extLst>
              </p:cNvPr>
              <p:cNvSpPr txBox="1"/>
              <p:nvPr/>
            </p:nvSpPr>
            <p:spPr>
              <a:xfrm>
                <a:off x="7904552" y="1105969"/>
                <a:ext cx="1295246" cy="424046"/>
              </a:xfrm>
              <a:prstGeom prst="rect">
                <a:avLst/>
              </a:prstGeom>
              <a:noFill/>
              <a:ln>
                <a:noFill/>
              </a:ln>
            </p:spPr>
            <p:txBody>
              <a:bodyPr spcFirstLastPara="1" wrap="square" lIns="102848" tIns="102848" rIns="102848" bIns="102848" anchor="t" anchorCtr="0">
                <a:spAutoFit/>
              </a:bodyPr>
              <a:lstStyle/>
              <a:p>
                <a:r>
                  <a:rPr lang="en-US" sz="1406" dirty="0">
                    <a:solidFill>
                      <a:srgbClr val="A020F0"/>
                    </a:solidFill>
                    <a:latin typeface="+mj-lt"/>
                  </a:rPr>
                  <a:t>empirical </a:t>
                </a:r>
                <a14:m>
                  <m:oMath xmlns:m="http://schemas.openxmlformats.org/officeDocument/2006/math">
                    <m:sSub>
                      <m:sSubPr>
                        <m:ctrlPr>
                          <a:rPr lang="ar-AE" sz="1406" b="1" i="1">
                            <a:solidFill>
                              <a:srgbClr val="A020F0"/>
                            </a:solidFill>
                            <a:latin typeface="Cambria Math" panose="02040503050406030204" pitchFamily="18" charset="0"/>
                          </a:rPr>
                        </m:ctrlPr>
                      </m:sSubPr>
                      <m:e>
                        <m:r>
                          <a:rPr lang="ar-AE" sz="1406" b="1" i="1">
                            <a:solidFill>
                              <a:srgbClr val="A020F0"/>
                            </a:solidFill>
                            <a:latin typeface="Cambria Math" panose="02040503050406030204" pitchFamily="18" charset="0"/>
                          </a:rPr>
                          <m:t>𝑭</m:t>
                        </m:r>
                      </m:e>
                      <m:sub>
                        <m:r>
                          <a:rPr lang="en-US" sz="1406" b="1" i="1">
                            <a:solidFill>
                              <a:srgbClr val="A020F0"/>
                            </a:solidFill>
                            <a:latin typeface="Cambria Math" panose="02040503050406030204" pitchFamily="18" charset="0"/>
                          </a:rPr>
                          <m:t>𝟏</m:t>
                        </m:r>
                      </m:sub>
                    </m:sSub>
                  </m:oMath>
                </a14:m>
                <a:endParaRPr lang="ar-AE" sz="1406" dirty="0">
                  <a:solidFill>
                    <a:srgbClr val="A020F0"/>
                  </a:solidFill>
                  <a:latin typeface="+mj-lt"/>
                </a:endParaRPr>
              </a:p>
            </p:txBody>
          </p:sp>
        </mc:Choice>
        <mc:Fallback xmlns="">
          <p:sp>
            <p:nvSpPr>
              <p:cNvPr id="60" name="Google Shape;68;p14">
                <a:extLst>
                  <a:ext uri="{FF2B5EF4-FFF2-40B4-BE49-F238E27FC236}">
                    <a16:creationId xmlns:a16="http://schemas.microsoft.com/office/drawing/2014/main" id="{EBDA3316-025D-7DBC-557A-262AB426F4F0}"/>
                  </a:ext>
                </a:extLst>
              </p:cNvPr>
              <p:cNvSpPr txBox="1">
                <a:spLocks noRot="1" noChangeAspect="1" noMove="1" noResize="1" noEditPoints="1" noAdjustHandles="1" noChangeArrowheads="1" noChangeShapeType="1" noTextEdit="1"/>
              </p:cNvSpPr>
              <p:nvPr/>
            </p:nvSpPr>
            <p:spPr>
              <a:xfrm>
                <a:off x="7904552" y="1105969"/>
                <a:ext cx="1295246" cy="424046"/>
              </a:xfrm>
              <a:prstGeom prst="rect">
                <a:avLst/>
              </a:prstGeom>
              <a:blipFill>
                <a:blip r:embed="rId11"/>
                <a:stretch>
                  <a:fillRect l="-47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2" name="Table 61">
                <a:extLst>
                  <a:ext uri="{FF2B5EF4-FFF2-40B4-BE49-F238E27FC236}">
                    <a16:creationId xmlns:a16="http://schemas.microsoft.com/office/drawing/2014/main" id="{93E32133-3ED6-1A87-D109-88683D06325E}"/>
                  </a:ext>
                </a:extLst>
              </p:cNvPr>
              <p:cNvGraphicFramePr>
                <a:graphicFrameLocks noGrp="1"/>
              </p:cNvGraphicFramePr>
              <p:nvPr/>
            </p:nvGraphicFramePr>
            <p:xfrm>
              <a:off x="4427536" y="2384703"/>
              <a:ext cx="886352" cy="1746668"/>
            </p:xfrm>
            <a:graphic>
              <a:graphicData uri="http://schemas.openxmlformats.org/drawingml/2006/table">
                <a:tbl>
                  <a:tblPr>
                    <a:noFill/>
                    <a:effectLst>
                      <a:outerShdw blurRad="63500" sx="102000" sy="102000" algn="ctr" rotWithShape="0">
                        <a:prstClr val="black">
                          <a:alpha val="40000"/>
                        </a:prstClr>
                      </a:outerShdw>
                    </a:effectLst>
                  </a:tblPr>
                  <a:tblGrid>
                    <a:gridCol w="443176">
                      <a:extLst>
                        <a:ext uri="{9D8B030D-6E8A-4147-A177-3AD203B41FA5}">
                          <a16:colId xmlns:a16="http://schemas.microsoft.com/office/drawing/2014/main" val="3380508079"/>
                        </a:ext>
                      </a:extLst>
                    </a:gridCol>
                    <a:gridCol w="443176">
                      <a:extLst>
                        <a:ext uri="{9D8B030D-6E8A-4147-A177-3AD203B41FA5}">
                          <a16:colId xmlns:a16="http://schemas.microsoft.com/office/drawing/2014/main" val="146003032"/>
                        </a:ext>
                      </a:extLst>
                    </a:gridCol>
                  </a:tblGrid>
                  <a:tr h="436667">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𝐴</m:t>
                                    </m:r>
                                    <m:r>
                                      <a:rPr lang="en-US" sz="1200" b="0" i="1" smtClean="0">
                                        <a:solidFill>
                                          <a:schemeClr val="tx1"/>
                                        </a:solidFill>
                                        <a:latin typeface="Cambria Math" panose="02040503050406030204" pitchFamily="18" charset="0"/>
                                        <a:ea typeface="Cambria Math" panose="02040503050406030204" pitchFamily="18" charset="0"/>
                                      </a:rPr>
                                      <m:t>15</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𝐵</m:t>
                                    </m:r>
                                    <m:r>
                                      <a:rPr lang="en-US" sz="1200" b="0" i="1" smtClean="0">
                                        <a:solidFill>
                                          <a:schemeClr val="tx1"/>
                                        </a:solidFill>
                                        <a:latin typeface="Cambria Math" panose="02040503050406030204" pitchFamily="18" charset="0"/>
                                        <a:ea typeface="Cambria Math" panose="02040503050406030204" pitchFamily="18" charset="0"/>
                                      </a:rPr>
                                      <m:t>15</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extLst>
                      <a:ext uri="{0D108BD9-81ED-4DB2-BD59-A6C34878D82A}">
                        <a16:rowId xmlns:a16="http://schemas.microsoft.com/office/drawing/2014/main" val="2983160388"/>
                      </a:ext>
                    </a:extLst>
                  </a:tr>
                  <a:tr h="436667">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𝐴</m:t>
                                    </m:r>
                                    <m:r>
                                      <a:rPr lang="en-US" sz="1200" b="0" i="1" smtClean="0">
                                        <a:solidFill>
                                          <a:schemeClr val="tx1"/>
                                        </a:solidFill>
                                        <a:latin typeface="Cambria Math" panose="02040503050406030204" pitchFamily="18" charset="0"/>
                                        <a:ea typeface="Cambria Math" panose="02040503050406030204" pitchFamily="18" charset="0"/>
                                      </a:rPr>
                                      <m:t>24</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𝐵</m:t>
                                    </m:r>
                                    <m:r>
                                      <a:rPr lang="en-US" sz="1200" b="0" i="1" smtClean="0">
                                        <a:solidFill>
                                          <a:schemeClr val="tx1"/>
                                        </a:solidFill>
                                        <a:latin typeface="Cambria Math" panose="02040503050406030204" pitchFamily="18" charset="0"/>
                                        <a:ea typeface="Cambria Math" panose="02040503050406030204" pitchFamily="18" charset="0"/>
                                      </a:rPr>
                                      <m:t>24</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extLst>
                      <a:ext uri="{0D108BD9-81ED-4DB2-BD59-A6C34878D82A}">
                        <a16:rowId xmlns:a16="http://schemas.microsoft.com/office/drawing/2014/main" val="2797115937"/>
                      </a:ext>
                    </a:extLst>
                  </a:tr>
                  <a:tr h="436667">
                    <a:tc>
                      <a:txBody>
                        <a:bodyPr/>
                        <a:lstStyle/>
                        <a:p>
                          <a:pPr marL="0" lvl="0" indent="0" algn="l" rtl="0">
                            <a:spcBef>
                              <a:spcPts val="0"/>
                            </a:spcBef>
                            <a:spcAft>
                              <a:spcPts val="0"/>
                            </a:spcAft>
                            <a:buNone/>
                          </a:pPr>
                          <a:r>
                            <a:rPr lang="en" sz="1200" dirty="0">
                              <a:solidFill>
                                <a:schemeClr val="tx1"/>
                              </a:solidFill>
                              <a:latin typeface="+mj-lt"/>
                              <a:ea typeface="Cambria Math" panose="02040503050406030204" pitchFamily="18" charset="0"/>
                            </a:rPr>
                            <a:t>…</a:t>
                          </a:r>
                          <a:endParaRPr sz="1200" dirty="0">
                            <a:solidFill>
                              <a:schemeClr val="tx1"/>
                            </a:solidFill>
                            <a:latin typeface="+mj-lt"/>
                            <a:ea typeface="Cambria Math" panose="02040503050406030204" pitchFamily="18" charset="0"/>
                          </a:endParaRPr>
                        </a:p>
                      </a:txBody>
                      <a:tcPr marL="102848" marR="102848" marT="102848" marB="102848"/>
                    </a:tc>
                    <a:tc>
                      <a:txBody>
                        <a:bodyPr/>
                        <a:lstStyle/>
                        <a:p>
                          <a:pPr marL="0" lvl="0" indent="0" algn="l" rtl="0">
                            <a:spcBef>
                              <a:spcPts val="0"/>
                            </a:spcBef>
                            <a:spcAft>
                              <a:spcPts val="0"/>
                            </a:spcAft>
                            <a:buNone/>
                          </a:pPr>
                          <a:r>
                            <a:rPr lang="en" sz="1200" dirty="0">
                              <a:solidFill>
                                <a:schemeClr val="tx1"/>
                              </a:solidFill>
                              <a:latin typeface="+mj-lt"/>
                              <a:ea typeface="Cambria Math" panose="02040503050406030204" pitchFamily="18" charset="0"/>
                            </a:rPr>
                            <a:t>…</a:t>
                          </a:r>
                          <a:endParaRPr sz="1200" dirty="0">
                            <a:solidFill>
                              <a:schemeClr val="tx1"/>
                            </a:solidFill>
                            <a:latin typeface="+mj-lt"/>
                            <a:ea typeface="Cambria Math" panose="02040503050406030204" pitchFamily="18" charset="0"/>
                          </a:endParaRPr>
                        </a:p>
                      </a:txBody>
                      <a:tcPr marL="102848" marR="102848" marT="102848" marB="102848"/>
                    </a:tc>
                    <a:extLst>
                      <a:ext uri="{0D108BD9-81ED-4DB2-BD59-A6C34878D82A}">
                        <a16:rowId xmlns:a16="http://schemas.microsoft.com/office/drawing/2014/main" val="141406377"/>
                      </a:ext>
                    </a:extLst>
                  </a:tr>
                  <a:tr h="436667">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𝐴</m:t>
                                    </m:r>
                                    <m:r>
                                      <a:rPr lang="en-US" sz="1200" b="0" i="1" smtClean="0">
                                        <a:solidFill>
                                          <a:schemeClr val="tx1"/>
                                        </a:solidFill>
                                        <a:latin typeface="Cambria Math" panose="02040503050406030204" pitchFamily="18" charset="0"/>
                                        <a:ea typeface="Cambria Math" panose="02040503050406030204" pitchFamily="18" charset="0"/>
                                      </a:rPr>
                                      <m:t>7</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𝐵</m:t>
                                    </m:r>
                                    <m:r>
                                      <a:rPr lang="en-US" sz="1200" b="0" i="1" smtClean="0">
                                        <a:solidFill>
                                          <a:schemeClr val="tx1"/>
                                        </a:solidFill>
                                        <a:latin typeface="Cambria Math" panose="02040503050406030204" pitchFamily="18" charset="0"/>
                                        <a:ea typeface="Cambria Math" panose="02040503050406030204" pitchFamily="18" charset="0"/>
                                      </a:rPr>
                                      <m:t>7</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extLst>
                      <a:ext uri="{0D108BD9-81ED-4DB2-BD59-A6C34878D82A}">
                        <a16:rowId xmlns:a16="http://schemas.microsoft.com/office/drawing/2014/main" val="2868304890"/>
                      </a:ext>
                    </a:extLst>
                  </a:tr>
                </a:tbl>
              </a:graphicData>
            </a:graphic>
          </p:graphicFrame>
        </mc:Choice>
        <mc:Fallback xmlns="">
          <p:graphicFrame>
            <p:nvGraphicFramePr>
              <p:cNvPr id="62" name="Table 61">
                <a:extLst>
                  <a:ext uri="{FF2B5EF4-FFF2-40B4-BE49-F238E27FC236}">
                    <a16:creationId xmlns:a16="http://schemas.microsoft.com/office/drawing/2014/main" id="{93E32133-3ED6-1A87-D109-88683D06325E}"/>
                  </a:ext>
                </a:extLst>
              </p:cNvPr>
              <p:cNvGraphicFramePr>
                <a:graphicFrameLocks noGrp="1"/>
              </p:cNvGraphicFramePr>
              <p:nvPr/>
            </p:nvGraphicFramePr>
            <p:xfrm>
              <a:off x="4427536" y="2384703"/>
              <a:ext cx="886352" cy="1746668"/>
            </p:xfrm>
            <a:graphic>
              <a:graphicData uri="http://schemas.openxmlformats.org/drawingml/2006/table">
                <a:tbl>
                  <a:tblPr>
                    <a:noFill/>
                    <a:effectLst>
                      <a:outerShdw blurRad="63500" sx="102000" sy="102000" algn="ctr" rotWithShape="0">
                        <a:prstClr val="black">
                          <a:alpha val="40000"/>
                        </a:prstClr>
                      </a:outerShdw>
                    </a:effectLst>
                  </a:tblPr>
                  <a:tblGrid>
                    <a:gridCol w="443176">
                      <a:extLst>
                        <a:ext uri="{9D8B030D-6E8A-4147-A177-3AD203B41FA5}">
                          <a16:colId xmlns:a16="http://schemas.microsoft.com/office/drawing/2014/main" val="3380508079"/>
                        </a:ext>
                      </a:extLst>
                    </a:gridCol>
                    <a:gridCol w="443176">
                      <a:extLst>
                        <a:ext uri="{9D8B030D-6E8A-4147-A177-3AD203B41FA5}">
                          <a16:colId xmlns:a16="http://schemas.microsoft.com/office/drawing/2014/main" val="146003032"/>
                        </a:ext>
                      </a:extLst>
                    </a:gridCol>
                  </a:tblGrid>
                  <a:tr h="436667">
                    <a:tc>
                      <a:txBody>
                        <a:bodyPr/>
                        <a:lstStyle/>
                        <a:p>
                          <a:endParaRPr lang="en-US"/>
                        </a:p>
                      </a:txBody>
                      <a:tcPr marL="102848" marR="102848" marT="102848" marB="102848">
                        <a:blipFill>
                          <a:blip r:embed="rId12"/>
                          <a:stretch>
                            <a:fillRect l="-17808" t="-20833" r="-119178" b="-320833"/>
                          </a:stretch>
                        </a:blipFill>
                      </a:tcPr>
                    </a:tc>
                    <a:tc>
                      <a:txBody>
                        <a:bodyPr/>
                        <a:lstStyle/>
                        <a:p>
                          <a:endParaRPr lang="en-US"/>
                        </a:p>
                      </a:txBody>
                      <a:tcPr marL="102848" marR="102848" marT="102848" marB="102848">
                        <a:blipFill>
                          <a:blip r:embed="rId12"/>
                          <a:stretch>
                            <a:fillRect l="-117808" t="-20833" r="-19178" b="-320833"/>
                          </a:stretch>
                        </a:blipFill>
                      </a:tcPr>
                    </a:tc>
                    <a:extLst>
                      <a:ext uri="{0D108BD9-81ED-4DB2-BD59-A6C34878D82A}">
                        <a16:rowId xmlns:a16="http://schemas.microsoft.com/office/drawing/2014/main" val="2983160388"/>
                      </a:ext>
                    </a:extLst>
                  </a:tr>
                  <a:tr h="436667">
                    <a:tc>
                      <a:txBody>
                        <a:bodyPr/>
                        <a:lstStyle/>
                        <a:p>
                          <a:endParaRPr lang="en-US"/>
                        </a:p>
                      </a:txBody>
                      <a:tcPr marL="102848" marR="102848" marT="102848" marB="102848">
                        <a:blipFill>
                          <a:blip r:embed="rId12"/>
                          <a:stretch>
                            <a:fillRect l="-17808" t="-120833" r="-119178" b="-220833"/>
                          </a:stretch>
                        </a:blipFill>
                      </a:tcPr>
                    </a:tc>
                    <a:tc>
                      <a:txBody>
                        <a:bodyPr/>
                        <a:lstStyle/>
                        <a:p>
                          <a:endParaRPr lang="en-US"/>
                        </a:p>
                      </a:txBody>
                      <a:tcPr marL="102848" marR="102848" marT="102848" marB="102848">
                        <a:blipFill>
                          <a:blip r:embed="rId12"/>
                          <a:stretch>
                            <a:fillRect l="-117808" t="-120833" r="-19178" b="-220833"/>
                          </a:stretch>
                        </a:blipFill>
                      </a:tcPr>
                    </a:tc>
                    <a:extLst>
                      <a:ext uri="{0D108BD9-81ED-4DB2-BD59-A6C34878D82A}">
                        <a16:rowId xmlns:a16="http://schemas.microsoft.com/office/drawing/2014/main" val="2797115937"/>
                      </a:ext>
                    </a:extLst>
                  </a:tr>
                  <a:tr h="436667">
                    <a:tc>
                      <a:txBody>
                        <a:bodyPr/>
                        <a:lstStyle/>
                        <a:p>
                          <a:pPr marL="0" lvl="0" indent="0" algn="l" rtl="0">
                            <a:spcBef>
                              <a:spcPts val="0"/>
                            </a:spcBef>
                            <a:spcAft>
                              <a:spcPts val="0"/>
                            </a:spcAft>
                            <a:buNone/>
                          </a:pPr>
                          <a:r>
                            <a:rPr lang="en" sz="1200" dirty="0">
                              <a:solidFill>
                                <a:schemeClr val="tx1"/>
                              </a:solidFill>
                              <a:latin typeface="+mj-lt"/>
                              <a:ea typeface="Cambria Math" panose="02040503050406030204" pitchFamily="18" charset="0"/>
                            </a:rPr>
                            <a:t>…</a:t>
                          </a:r>
                          <a:endParaRPr sz="1200" dirty="0">
                            <a:solidFill>
                              <a:schemeClr val="tx1"/>
                            </a:solidFill>
                            <a:latin typeface="+mj-lt"/>
                            <a:ea typeface="Cambria Math" panose="02040503050406030204" pitchFamily="18" charset="0"/>
                          </a:endParaRPr>
                        </a:p>
                      </a:txBody>
                      <a:tcPr marL="102848" marR="102848" marT="102848" marB="102848"/>
                    </a:tc>
                    <a:tc>
                      <a:txBody>
                        <a:bodyPr/>
                        <a:lstStyle/>
                        <a:p>
                          <a:pPr marL="0" lvl="0" indent="0" algn="l" rtl="0">
                            <a:spcBef>
                              <a:spcPts val="0"/>
                            </a:spcBef>
                            <a:spcAft>
                              <a:spcPts val="0"/>
                            </a:spcAft>
                            <a:buNone/>
                          </a:pPr>
                          <a:r>
                            <a:rPr lang="en" sz="1200" dirty="0">
                              <a:solidFill>
                                <a:schemeClr val="tx1"/>
                              </a:solidFill>
                              <a:latin typeface="+mj-lt"/>
                              <a:ea typeface="Cambria Math" panose="02040503050406030204" pitchFamily="18" charset="0"/>
                            </a:rPr>
                            <a:t>…</a:t>
                          </a:r>
                          <a:endParaRPr sz="1200" dirty="0">
                            <a:solidFill>
                              <a:schemeClr val="tx1"/>
                            </a:solidFill>
                            <a:latin typeface="+mj-lt"/>
                            <a:ea typeface="Cambria Math" panose="02040503050406030204" pitchFamily="18" charset="0"/>
                          </a:endParaRPr>
                        </a:p>
                      </a:txBody>
                      <a:tcPr marL="102848" marR="102848" marT="102848" marB="102848"/>
                    </a:tc>
                    <a:extLst>
                      <a:ext uri="{0D108BD9-81ED-4DB2-BD59-A6C34878D82A}">
                        <a16:rowId xmlns:a16="http://schemas.microsoft.com/office/drawing/2014/main" val="141406377"/>
                      </a:ext>
                    </a:extLst>
                  </a:tr>
                  <a:tr h="436667">
                    <a:tc>
                      <a:txBody>
                        <a:bodyPr/>
                        <a:lstStyle/>
                        <a:p>
                          <a:endParaRPr lang="en-US"/>
                        </a:p>
                      </a:txBody>
                      <a:tcPr marL="102848" marR="102848" marT="102848" marB="102848">
                        <a:blipFill>
                          <a:blip r:embed="rId12"/>
                          <a:stretch>
                            <a:fillRect l="-17808" t="-319444" r="-119178" b="-22222"/>
                          </a:stretch>
                        </a:blipFill>
                      </a:tcPr>
                    </a:tc>
                    <a:tc>
                      <a:txBody>
                        <a:bodyPr/>
                        <a:lstStyle/>
                        <a:p>
                          <a:endParaRPr lang="en-US"/>
                        </a:p>
                      </a:txBody>
                      <a:tcPr marL="102848" marR="102848" marT="102848" marB="102848">
                        <a:blipFill>
                          <a:blip r:embed="rId12"/>
                          <a:stretch>
                            <a:fillRect l="-117808" t="-319444" r="-19178" b="-22222"/>
                          </a:stretch>
                        </a:blipFill>
                      </a:tcPr>
                    </a:tc>
                    <a:extLst>
                      <a:ext uri="{0D108BD9-81ED-4DB2-BD59-A6C34878D82A}">
                        <a16:rowId xmlns:a16="http://schemas.microsoft.com/office/drawing/2014/main" val="286830489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3" name="Table 62">
                <a:extLst>
                  <a:ext uri="{FF2B5EF4-FFF2-40B4-BE49-F238E27FC236}">
                    <a16:creationId xmlns:a16="http://schemas.microsoft.com/office/drawing/2014/main" id="{A9DB4AA1-8499-6837-E9FF-EB6AF35BE6F1}"/>
                  </a:ext>
                </a:extLst>
              </p:cNvPr>
              <p:cNvGraphicFramePr>
                <a:graphicFrameLocks noGrp="1"/>
              </p:cNvGraphicFramePr>
              <p:nvPr/>
            </p:nvGraphicFramePr>
            <p:xfrm>
              <a:off x="4431644" y="4590169"/>
              <a:ext cx="882240" cy="1746668"/>
            </p:xfrm>
            <a:graphic>
              <a:graphicData uri="http://schemas.openxmlformats.org/drawingml/2006/table">
                <a:tbl>
                  <a:tblPr>
                    <a:noFill/>
                    <a:effectLst>
                      <a:outerShdw blurRad="63500" sx="102000" sy="102000" algn="ctr" rotWithShape="0">
                        <a:prstClr val="black">
                          <a:alpha val="40000"/>
                        </a:prstClr>
                      </a:outerShdw>
                    </a:effectLst>
                  </a:tblPr>
                  <a:tblGrid>
                    <a:gridCol w="441120">
                      <a:extLst>
                        <a:ext uri="{9D8B030D-6E8A-4147-A177-3AD203B41FA5}">
                          <a16:colId xmlns:a16="http://schemas.microsoft.com/office/drawing/2014/main" val="3380508079"/>
                        </a:ext>
                      </a:extLst>
                    </a:gridCol>
                    <a:gridCol w="441120">
                      <a:extLst>
                        <a:ext uri="{9D8B030D-6E8A-4147-A177-3AD203B41FA5}">
                          <a16:colId xmlns:a16="http://schemas.microsoft.com/office/drawing/2014/main" val="146003032"/>
                        </a:ext>
                      </a:extLst>
                    </a:gridCol>
                  </a:tblGrid>
                  <a:tr h="436667">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𝐴</m:t>
                                    </m:r>
                                    <m:r>
                                      <a:rPr lang="en-US" sz="1200" b="0" i="1" smtClean="0">
                                        <a:solidFill>
                                          <a:schemeClr val="tx1"/>
                                        </a:solidFill>
                                        <a:latin typeface="Cambria Math" panose="02040503050406030204" pitchFamily="18" charset="0"/>
                                        <a:ea typeface="Cambria Math" panose="02040503050406030204" pitchFamily="18" charset="0"/>
                                      </a:rPr>
                                      <m:t>32</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𝐵</m:t>
                                    </m:r>
                                    <m:r>
                                      <a:rPr lang="en-US" sz="1200" b="0" i="1" smtClean="0">
                                        <a:solidFill>
                                          <a:schemeClr val="tx1"/>
                                        </a:solidFill>
                                        <a:latin typeface="Cambria Math" panose="02040503050406030204" pitchFamily="18" charset="0"/>
                                        <a:ea typeface="Cambria Math" panose="02040503050406030204" pitchFamily="18" charset="0"/>
                                      </a:rPr>
                                      <m:t>32</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extLst>
                      <a:ext uri="{0D108BD9-81ED-4DB2-BD59-A6C34878D82A}">
                        <a16:rowId xmlns:a16="http://schemas.microsoft.com/office/drawing/2014/main" val="2983160388"/>
                      </a:ext>
                    </a:extLst>
                  </a:tr>
                  <a:tr h="436667">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𝐴</m:t>
                                    </m:r>
                                    <m:r>
                                      <a:rPr lang="en-US" sz="1200" b="0" i="1" smtClean="0">
                                        <a:solidFill>
                                          <a:schemeClr val="tx1"/>
                                        </a:solidFill>
                                        <a:latin typeface="Cambria Math" panose="02040503050406030204" pitchFamily="18" charset="0"/>
                                        <a:ea typeface="Cambria Math" panose="02040503050406030204" pitchFamily="18" charset="0"/>
                                      </a:rPr>
                                      <m:t>6</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𝐵</m:t>
                                    </m:r>
                                    <m:r>
                                      <a:rPr lang="en-US" sz="1200" b="0" i="1" smtClean="0">
                                        <a:solidFill>
                                          <a:schemeClr val="tx1"/>
                                        </a:solidFill>
                                        <a:latin typeface="Cambria Math" panose="02040503050406030204" pitchFamily="18" charset="0"/>
                                        <a:ea typeface="Cambria Math" panose="02040503050406030204" pitchFamily="18" charset="0"/>
                                      </a:rPr>
                                      <m:t>6</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extLst>
                      <a:ext uri="{0D108BD9-81ED-4DB2-BD59-A6C34878D82A}">
                        <a16:rowId xmlns:a16="http://schemas.microsoft.com/office/drawing/2014/main" val="2797115937"/>
                      </a:ext>
                    </a:extLst>
                  </a:tr>
                  <a:tr h="436667">
                    <a:tc>
                      <a:txBody>
                        <a:bodyPr/>
                        <a:lstStyle/>
                        <a:p>
                          <a:pPr marL="0" lvl="0" indent="0" algn="l" rtl="0">
                            <a:spcBef>
                              <a:spcPts val="0"/>
                            </a:spcBef>
                            <a:spcAft>
                              <a:spcPts val="0"/>
                            </a:spcAft>
                            <a:buNone/>
                          </a:pPr>
                          <a:r>
                            <a:rPr lang="en" sz="1200" dirty="0">
                              <a:solidFill>
                                <a:schemeClr val="tx1"/>
                              </a:solidFill>
                              <a:latin typeface="+mj-lt"/>
                              <a:ea typeface="Cambria Math" panose="02040503050406030204" pitchFamily="18" charset="0"/>
                            </a:rPr>
                            <a:t>…</a:t>
                          </a:r>
                          <a:endParaRPr sz="1200" dirty="0">
                            <a:solidFill>
                              <a:schemeClr val="tx1"/>
                            </a:solidFill>
                            <a:latin typeface="+mj-lt"/>
                            <a:ea typeface="Cambria Math" panose="02040503050406030204" pitchFamily="18" charset="0"/>
                          </a:endParaRPr>
                        </a:p>
                      </a:txBody>
                      <a:tcPr marL="102848" marR="102848" marT="102848" marB="102848"/>
                    </a:tc>
                    <a:tc>
                      <a:txBody>
                        <a:bodyPr/>
                        <a:lstStyle/>
                        <a:p>
                          <a:pPr marL="0" lvl="0" indent="0" algn="l" rtl="0">
                            <a:spcBef>
                              <a:spcPts val="0"/>
                            </a:spcBef>
                            <a:spcAft>
                              <a:spcPts val="0"/>
                            </a:spcAft>
                            <a:buNone/>
                          </a:pPr>
                          <a:r>
                            <a:rPr lang="en" sz="1200" dirty="0">
                              <a:solidFill>
                                <a:schemeClr val="tx1"/>
                              </a:solidFill>
                              <a:latin typeface="+mj-lt"/>
                              <a:ea typeface="Cambria Math" panose="02040503050406030204" pitchFamily="18" charset="0"/>
                            </a:rPr>
                            <a:t>…</a:t>
                          </a:r>
                          <a:endParaRPr sz="1200" dirty="0">
                            <a:solidFill>
                              <a:schemeClr val="tx1"/>
                            </a:solidFill>
                            <a:latin typeface="+mj-lt"/>
                            <a:ea typeface="Cambria Math" panose="02040503050406030204" pitchFamily="18" charset="0"/>
                          </a:endParaRPr>
                        </a:p>
                      </a:txBody>
                      <a:tcPr marL="102848" marR="102848" marT="102848" marB="102848"/>
                    </a:tc>
                    <a:extLst>
                      <a:ext uri="{0D108BD9-81ED-4DB2-BD59-A6C34878D82A}">
                        <a16:rowId xmlns:a16="http://schemas.microsoft.com/office/drawing/2014/main" val="141406377"/>
                      </a:ext>
                    </a:extLst>
                  </a:tr>
                  <a:tr h="436667">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𝐴</m:t>
                                    </m:r>
                                    <m:r>
                                      <a:rPr lang="en-US" sz="1200" b="0" i="1" smtClean="0">
                                        <a:solidFill>
                                          <a:schemeClr val="tx1"/>
                                        </a:solidFill>
                                        <a:latin typeface="Cambria Math" panose="02040503050406030204" pitchFamily="18" charset="0"/>
                                        <a:ea typeface="Cambria Math" panose="02040503050406030204" pitchFamily="18" charset="0"/>
                                      </a:rPr>
                                      <m:t>39</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𝐵</m:t>
                                    </m:r>
                                    <m:r>
                                      <a:rPr lang="en-US" sz="1200" b="0" i="1" smtClean="0">
                                        <a:solidFill>
                                          <a:schemeClr val="tx1"/>
                                        </a:solidFill>
                                        <a:latin typeface="Cambria Math" panose="02040503050406030204" pitchFamily="18" charset="0"/>
                                        <a:ea typeface="Cambria Math" panose="02040503050406030204" pitchFamily="18" charset="0"/>
                                      </a:rPr>
                                      <m:t>39</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extLst>
                      <a:ext uri="{0D108BD9-81ED-4DB2-BD59-A6C34878D82A}">
                        <a16:rowId xmlns:a16="http://schemas.microsoft.com/office/drawing/2014/main" val="2868304890"/>
                      </a:ext>
                    </a:extLst>
                  </a:tr>
                </a:tbl>
              </a:graphicData>
            </a:graphic>
          </p:graphicFrame>
        </mc:Choice>
        <mc:Fallback xmlns="">
          <p:graphicFrame>
            <p:nvGraphicFramePr>
              <p:cNvPr id="63" name="Table 62">
                <a:extLst>
                  <a:ext uri="{FF2B5EF4-FFF2-40B4-BE49-F238E27FC236}">
                    <a16:creationId xmlns:a16="http://schemas.microsoft.com/office/drawing/2014/main" id="{A9DB4AA1-8499-6837-E9FF-EB6AF35BE6F1}"/>
                  </a:ext>
                </a:extLst>
              </p:cNvPr>
              <p:cNvGraphicFramePr>
                <a:graphicFrameLocks noGrp="1"/>
              </p:cNvGraphicFramePr>
              <p:nvPr/>
            </p:nvGraphicFramePr>
            <p:xfrm>
              <a:off x="4431644" y="4590169"/>
              <a:ext cx="882240" cy="1746668"/>
            </p:xfrm>
            <a:graphic>
              <a:graphicData uri="http://schemas.openxmlformats.org/drawingml/2006/table">
                <a:tbl>
                  <a:tblPr>
                    <a:noFill/>
                    <a:effectLst>
                      <a:outerShdw blurRad="63500" sx="102000" sy="102000" algn="ctr" rotWithShape="0">
                        <a:prstClr val="black">
                          <a:alpha val="40000"/>
                        </a:prstClr>
                      </a:outerShdw>
                    </a:effectLst>
                  </a:tblPr>
                  <a:tblGrid>
                    <a:gridCol w="441120">
                      <a:extLst>
                        <a:ext uri="{9D8B030D-6E8A-4147-A177-3AD203B41FA5}">
                          <a16:colId xmlns:a16="http://schemas.microsoft.com/office/drawing/2014/main" val="3380508079"/>
                        </a:ext>
                      </a:extLst>
                    </a:gridCol>
                    <a:gridCol w="441120">
                      <a:extLst>
                        <a:ext uri="{9D8B030D-6E8A-4147-A177-3AD203B41FA5}">
                          <a16:colId xmlns:a16="http://schemas.microsoft.com/office/drawing/2014/main" val="146003032"/>
                        </a:ext>
                      </a:extLst>
                    </a:gridCol>
                  </a:tblGrid>
                  <a:tr h="436667">
                    <a:tc>
                      <a:txBody>
                        <a:bodyPr/>
                        <a:lstStyle/>
                        <a:p>
                          <a:endParaRPr lang="en-US"/>
                        </a:p>
                      </a:txBody>
                      <a:tcPr marL="102848" marR="102848" marT="102848" marB="102848">
                        <a:blipFill>
                          <a:blip r:embed="rId13"/>
                          <a:stretch>
                            <a:fillRect l="-16438" t="-19444" r="-119178" b="-320833"/>
                          </a:stretch>
                        </a:blipFill>
                      </a:tcPr>
                    </a:tc>
                    <a:tc>
                      <a:txBody>
                        <a:bodyPr/>
                        <a:lstStyle/>
                        <a:p>
                          <a:endParaRPr lang="en-US"/>
                        </a:p>
                      </a:txBody>
                      <a:tcPr marL="102848" marR="102848" marT="102848" marB="102848">
                        <a:blipFill>
                          <a:blip r:embed="rId13"/>
                          <a:stretch>
                            <a:fillRect l="-116438" t="-19444" r="-19178" b="-320833"/>
                          </a:stretch>
                        </a:blipFill>
                      </a:tcPr>
                    </a:tc>
                    <a:extLst>
                      <a:ext uri="{0D108BD9-81ED-4DB2-BD59-A6C34878D82A}">
                        <a16:rowId xmlns:a16="http://schemas.microsoft.com/office/drawing/2014/main" val="2983160388"/>
                      </a:ext>
                    </a:extLst>
                  </a:tr>
                  <a:tr h="436667">
                    <a:tc>
                      <a:txBody>
                        <a:bodyPr/>
                        <a:lstStyle/>
                        <a:p>
                          <a:endParaRPr lang="en-US"/>
                        </a:p>
                      </a:txBody>
                      <a:tcPr marL="102848" marR="102848" marT="102848" marB="102848">
                        <a:blipFill>
                          <a:blip r:embed="rId13"/>
                          <a:stretch>
                            <a:fillRect l="-16438" t="-119444" r="-119178" b="-220833"/>
                          </a:stretch>
                        </a:blipFill>
                      </a:tcPr>
                    </a:tc>
                    <a:tc>
                      <a:txBody>
                        <a:bodyPr/>
                        <a:lstStyle/>
                        <a:p>
                          <a:endParaRPr lang="en-US"/>
                        </a:p>
                      </a:txBody>
                      <a:tcPr marL="102848" marR="102848" marT="102848" marB="102848">
                        <a:blipFill>
                          <a:blip r:embed="rId13"/>
                          <a:stretch>
                            <a:fillRect l="-116438" t="-119444" r="-19178" b="-220833"/>
                          </a:stretch>
                        </a:blipFill>
                      </a:tcPr>
                    </a:tc>
                    <a:extLst>
                      <a:ext uri="{0D108BD9-81ED-4DB2-BD59-A6C34878D82A}">
                        <a16:rowId xmlns:a16="http://schemas.microsoft.com/office/drawing/2014/main" val="2797115937"/>
                      </a:ext>
                    </a:extLst>
                  </a:tr>
                  <a:tr h="436667">
                    <a:tc>
                      <a:txBody>
                        <a:bodyPr/>
                        <a:lstStyle/>
                        <a:p>
                          <a:pPr marL="0" lvl="0" indent="0" algn="l" rtl="0">
                            <a:spcBef>
                              <a:spcPts val="0"/>
                            </a:spcBef>
                            <a:spcAft>
                              <a:spcPts val="0"/>
                            </a:spcAft>
                            <a:buNone/>
                          </a:pPr>
                          <a:r>
                            <a:rPr lang="en" sz="1200" dirty="0">
                              <a:solidFill>
                                <a:schemeClr val="tx1"/>
                              </a:solidFill>
                              <a:latin typeface="+mj-lt"/>
                              <a:ea typeface="Cambria Math" panose="02040503050406030204" pitchFamily="18" charset="0"/>
                            </a:rPr>
                            <a:t>…</a:t>
                          </a:r>
                          <a:endParaRPr sz="1200" dirty="0">
                            <a:solidFill>
                              <a:schemeClr val="tx1"/>
                            </a:solidFill>
                            <a:latin typeface="+mj-lt"/>
                            <a:ea typeface="Cambria Math" panose="02040503050406030204" pitchFamily="18" charset="0"/>
                          </a:endParaRPr>
                        </a:p>
                      </a:txBody>
                      <a:tcPr marL="102848" marR="102848" marT="102848" marB="102848"/>
                    </a:tc>
                    <a:tc>
                      <a:txBody>
                        <a:bodyPr/>
                        <a:lstStyle/>
                        <a:p>
                          <a:pPr marL="0" lvl="0" indent="0" algn="l" rtl="0">
                            <a:spcBef>
                              <a:spcPts val="0"/>
                            </a:spcBef>
                            <a:spcAft>
                              <a:spcPts val="0"/>
                            </a:spcAft>
                            <a:buNone/>
                          </a:pPr>
                          <a:r>
                            <a:rPr lang="en" sz="1200" dirty="0">
                              <a:solidFill>
                                <a:schemeClr val="tx1"/>
                              </a:solidFill>
                              <a:latin typeface="+mj-lt"/>
                              <a:ea typeface="Cambria Math" panose="02040503050406030204" pitchFamily="18" charset="0"/>
                            </a:rPr>
                            <a:t>…</a:t>
                          </a:r>
                          <a:endParaRPr sz="1200" dirty="0">
                            <a:solidFill>
                              <a:schemeClr val="tx1"/>
                            </a:solidFill>
                            <a:latin typeface="+mj-lt"/>
                            <a:ea typeface="Cambria Math" panose="02040503050406030204" pitchFamily="18" charset="0"/>
                          </a:endParaRPr>
                        </a:p>
                      </a:txBody>
                      <a:tcPr marL="102848" marR="102848" marT="102848" marB="102848"/>
                    </a:tc>
                    <a:extLst>
                      <a:ext uri="{0D108BD9-81ED-4DB2-BD59-A6C34878D82A}">
                        <a16:rowId xmlns:a16="http://schemas.microsoft.com/office/drawing/2014/main" val="141406377"/>
                      </a:ext>
                    </a:extLst>
                  </a:tr>
                  <a:tr h="436667">
                    <a:tc>
                      <a:txBody>
                        <a:bodyPr/>
                        <a:lstStyle/>
                        <a:p>
                          <a:endParaRPr lang="en-US"/>
                        </a:p>
                      </a:txBody>
                      <a:tcPr marL="102848" marR="102848" marT="102848" marB="102848">
                        <a:blipFill>
                          <a:blip r:embed="rId13"/>
                          <a:stretch>
                            <a:fillRect l="-16438" t="-319444" r="-119178" b="-20833"/>
                          </a:stretch>
                        </a:blipFill>
                      </a:tcPr>
                    </a:tc>
                    <a:tc>
                      <a:txBody>
                        <a:bodyPr/>
                        <a:lstStyle/>
                        <a:p>
                          <a:endParaRPr lang="en-US"/>
                        </a:p>
                      </a:txBody>
                      <a:tcPr marL="102848" marR="102848" marT="102848" marB="102848">
                        <a:blipFill>
                          <a:blip r:embed="rId13"/>
                          <a:stretch>
                            <a:fillRect l="-116438" t="-319444" r="-19178" b="-20833"/>
                          </a:stretch>
                        </a:blipFill>
                      </a:tcPr>
                    </a:tc>
                    <a:extLst>
                      <a:ext uri="{0D108BD9-81ED-4DB2-BD59-A6C34878D82A}">
                        <a16:rowId xmlns:a16="http://schemas.microsoft.com/office/drawing/2014/main" val="2868304890"/>
                      </a:ext>
                    </a:extLst>
                  </a:tr>
                </a:tbl>
              </a:graphicData>
            </a:graphic>
          </p:graphicFrame>
        </mc:Fallback>
      </mc:AlternateContent>
      <p:cxnSp>
        <p:nvCxnSpPr>
          <p:cNvPr id="64" name="Google Shape;79;p14">
            <a:extLst>
              <a:ext uri="{FF2B5EF4-FFF2-40B4-BE49-F238E27FC236}">
                <a16:creationId xmlns:a16="http://schemas.microsoft.com/office/drawing/2014/main" id="{81AA7E12-A97D-D918-B2AD-BD373F1744EE}"/>
              </a:ext>
            </a:extLst>
          </p:cNvPr>
          <p:cNvCxnSpPr>
            <a:cxnSpLocks/>
          </p:cNvCxnSpPr>
          <p:nvPr/>
        </p:nvCxnSpPr>
        <p:spPr>
          <a:xfrm flipV="1">
            <a:off x="3510919" y="3252016"/>
            <a:ext cx="865744" cy="1110421"/>
          </a:xfrm>
          <a:prstGeom prst="bentConnector3">
            <a:avLst>
              <a:gd name="adj1" fmla="val 64357"/>
            </a:avLst>
          </a:prstGeom>
          <a:noFill/>
          <a:ln w="12700" cap="flat" cmpd="sng">
            <a:solidFill>
              <a:srgbClr val="000000"/>
            </a:solidFill>
            <a:prstDash val="dash"/>
            <a:round/>
            <a:headEnd type="none" w="med" len="med"/>
            <a:tailEnd type="triangle" w="med" len="med"/>
          </a:ln>
        </p:spPr>
      </p:cxnSp>
      <p:cxnSp>
        <p:nvCxnSpPr>
          <p:cNvPr id="65" name="Google Shape;79;p14">
            <a:extLst>
              <a:ext uri="{FF2B5EF4-FFF2-40B4-BE49-F238E27FC236}">
                <a16:creationId xmlns:a16="http://schemas.microsoft.com/office/drawing/2014/main" id="{88CBB4DE-E722-485A-1BBB-33676ECDEEEA}"/>
              </a:ext>
            </a:extLst>
          </p:cNvPr>
          <p:cNvCxnSpPr>
            <a:cxnSpLocks/>
          </p:cNvCxnSpPr>
          <p:nvPr/>
        </p:nvCxnSpPr>
        <p:spPr>
          <a:xfrm>
            <a:off x="3510919" y="4362802"/>
            <a:ext cx="865744" cy="1110421"/>
          </a:xfrm>
          <a:prstGeom prst="bentConnector3">
            <a:avLst>
              <a:gd name="adj1" fmla="val 64357"/>
            </a:avLst>
          </a:prstGeom>
          <a:noFill/>
          <a:ln w="12700" cap="flat" cmpd="sng">
            <a:solidFill>
              <a:srgbClr val="000000"/>
            </a:solidFill>
            <a:prstDash val="dash"/>
            <a:round/>
            <a:headEnd type="none" w="med" len="med"/>
            <a:tailEnd type="triangle" w="med" len="med"/>
          </a:ln>
        </p:spPr>
      </p:cxnSp>
      <p:pic>
        <p:nvPicPr>
          <p:cNvPr id="66" name="Picture 65">
            <a:extLst>
              <a:ext uri="{FF2B5EF4-FFF2-40B4-BE49-F238E27FC236}">
                <a16:creationId xmlns:a16="http://schemas.microsoft.com/office/drawing/2014/main" id="{F13F51B1-A1EF-70B0-F804-28484A9DC91D}"/>
              </a:ext>
            </a:extLst>
          </p:cNvPr>
          <p:cNvPicPr>
            <a:picLocks noChangeAspect="1"/>
          </p:cNvPicPr>
          <p:nvPr/>
        </p:nvPicPr>
        <p:blipFill>
          <a:blip r:embed="rId14"/>
          <a:srcRect/>
          <a:stretch/>
        </p:blipFill>
        <p:spPr>
          <a:xfrm>
            <a:off x="10314009" y="4114633"/>
            <a:ext cx="1813173" cy="1567412"/>
          </a:xfrm>
          <a:prstGeom prst="rect">
            <a:avLst/>
          </a:prstGeom>
        </p:spPr>
      </p:pic>
      <p:pic>
        <p:nvPicPr>
          <p:cNvPr id="67" name="Picture 66">
            <a:extLst>
              <a:ext uri="{FF2B5EF4-FFF2-40B4-BE49-F238E27FC236}">
                <a16:creationId xmlns:a16="http://schemas.microsoft.com/office/drawing/2014/main" id="{E877A803-5B14-6271-A542-51B1FCFD243A}"/>
              </a:ext>
            </a:extLst>
          </p:cNvPr>
          <p:cNvPicPr>
            <a:picLocks noChangeAspect="1"/>
          </p:cNvPicPr>
          <p:nvPr/>
        </p:nvPicPr>
        <p:blipFill>
          <a:blip r:embed="rId15"/>
          <a:srcRect/>
          <a:stretch/>
        </p:blipFill>
        <p:spPr>
          <a:xfrm>
            <a:off x="10320726" y="2470685"/>
            <a:ext cx="1813173" cy="1574743"/>
          </a:xfrm>
          <a:prstGeom prst="rect">
            <a:avLst/>
          </a:prstGeom>
        </p:spPr>
      </p:pic>
      <mc:AlternateContent xmlns:mc="http://schemas.openxmlformats.org/markup-compatibility/2006" xmlns:a14="http://schemas.microsoft.com/office/drawing/2010/main">
        <mc:Choice Requires="a14">
          <p:sp>
            <p:nvSpPr>
              <p:cNvPr id="68" name="Google Shape;60;p14">
                <a:extLst>
                  <a:ext uri="{FF2B5EF4-FFF2-40B4-BE49-F238E27FC236}">
                    <a16:creationId xmlns:a16="http://schemas.microsoft.com/office/drawing/2014/main" id="{F6A466DD-2A84-E977-71B2-D5ABB353D0D5}"/>
                  </a:ext>
                </a:extLst>
              </p:cNvPr>
              <p:cNvSpPr txBox="1"/>
              <p:nvPr/>
            </p:nvSpPr>
            <p:spPr>
              <a:xfrm>
                <a:off x="4375156" y="2024572"/>
                <a:ext cx="958773" cy="440654"/>
              </a:xfrm>
              <a:prstGeom prst="rect">
                <a:avLst/>
              </a:prstGeom>
              <a:noFill/>
              <a:ln>
                <a:noFill/>
              </a:ln>
            </p:spPr>
            <p:txBody>
              <a:bodyPr spcFirstLastPara="1" wrap="square" lIns="102848" tIns="102848" rIns="102848" bIns="102848" anchor="t" anchorCtr="0">
                <a:spAutoFit/>
              </a:bodyPr>
              <a:lstStyle/>
              <a:p>
                <a:pPr/>
                <a14:m>
                  <m:oMathPara xmlns:m="http://schemas.openxmlformats.org/officeDocument/2006/math">
                    <m:oMathParaPr>
                      <m:jc m:val="centerGroup"/>
                    </m:oMathParaPr>
                    <m:oMath xmlns:m="http://schemas.openxmlformats.org/officeDocument/2006/math">
                      <m:sSub>
                        <m:sSubPr>
                          <m:ctrlPr>
                            <a:rPr lang="en" sz="1406" b="1" i="1">
                              <a:latin typeface="Cambria Math" panose="02040503050406030204" pitchFamily="18" charset="0"/>
                              <a:ea typeface="Cambria Math" panose="02040503050406030204" pitchFamily="18" charset="0"/>
                            </a:rPr>
                          </m:ctrlPr>
                        </m:sSubPr>
                        <m:e>
                          <m:r>
                            <a:rPr lang="en-US" sz="1406" b="1" i="1">
                              <a:latin typeface="Cambria Math" panose="02040503050406030204" pitchFamily="18" charset="0"/>
                              <a:ea typeface="Cambria Math" panose="02040503050406030204" pitchFamily="18" charset="0"/>
                            </a:rPr>
                            <m:t>𝑿</m:t>
                          </m:r>
                        </m:e>
                        <m:sub>
                          <m:r>
                            <a:rPr lang="en-US" sz="1406" i="1">
                              <a:latin typeface="Cambria Math" panose="02040503050406030204" pitchFamily="18" charset="0"/>
                              <a:ea typeface="Cambria Math" panose="02040503050406030204" pitchFamily="18" charset="0"/>
                            </a:rPr>
                            <m:t>𝑠𝑝𝑙𝑖𝑡</m:t>
                          </m:r>
                          <m:r>
                            <a:rPr lang="en-US" sz="1406" i="1">
                              <a:latin typeface="Cambria Math" panose="02040503050406030204" pitchFamily="18" charset="0"/>
                              <a:ea typeface="Cambria Math" panose="02040503050406030204" pitchFamily="18" charset="0"/>
                            </a:rPr>
                            <m:t> </m:t>
                          </m:r>
                          <m:r>
                            <a:rPr lang="en-US" sz="1406" i="1">
                              <a:latin typeface="Cambria Math" panose="02040503050406030204" pitchFamily="18" charset="0"/>
                              <a:ea typeface="Cambria Math" panose="02040503050406030204" pitchFamily="18" charset="0"/>
                            </a:rPr>
                            <m:t>1</m:t>
                          </m:r>
                        </m:sub>
                      </m:sSub>
                      <m:r>
                        <m:rPr>
                          <m:nor/>
                        </m:rPr>
                        <a:rPr lang="en" sz="1406" b="1" dirty="0"/>
                        <m:t> </m:t>
                      </m:r>
                    </m:oMath>
                  </m:oMathPara>
                </a14:m>
                <a:endParaRPr sz="1406" b="1" dirty="0">
                  <a:latin typeface="+mj-lt"/>
                </a:endParaRPr>
              </a:p>
            </p:txBody>
          </p:sp>
        </mc:Choice>
        <mc:Fallback xmlns="">
          <p:sp>
            <p:nvSpPr>
              <p:cNvPr id="68" name="Google Shape;60;p14">
                <a:extLst>
                  <a:ext uri="{FF2B5EF4-FFF2-40B4-BE49-F238E27FC236}">
                    <a16:creationId xmlns:a16="http://schemas.microsoft.com/office/drawing/2014/main" id="{F6A466DD-2A84-E977-71B2-D5ABB353D0D5}"/>
                  </a:ext>
                </a:extLst>
              </p:cNvPr>
              <p:cNvSpPr txBox="1">
                <a:spLocks noRot="1" noChangeAspect="1" noMove="1" noResize="1" noEditPoints="1" noAdjustHandles="1" noChangeArrowheads="1" noChangeShapeType="1" noTextEdit="1"/>
              </p:cNvSpPr>
              <p:nvPr/>
            </p:nvSpPr>
            <p:spPr>
              <a:xfrm>
                <a:off x="4375156" y="2024572"/>
                <a:ext cx="958773" cy="440654"/>
              </a:xfrm>
              <a:prstGeom prst="rect">
                <a:avLst/>
              </a:prstGeom>
              <a:blipFill>
                <a:blip r:embed="rId1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Google Shape;60;p14">
                <a:extLst>
                  <a:ext uri="{FF2B5EF4-FFF2-40B4-BE49-F238E27FC236}">
                    <a16:creationId xmlns:a16="http://schemas.microsoft.com/office/drawing/2014/main" id="{A9F8569C-E47B-F687-C735-0D8E43A7CFB1}"/>
                  </a:ext>
                </a:extLst>
              </p:cNvPr>
              <p:cNvSpPr txBox="1"/>
              <p:nvPr/>
            </p:nvSpPr>
            <p:spPr>
              <a:xfrm>
                <a:off x="4429002" y="4224473"/>
                <a:ext cx="835921" cy="440654"/>
              </a:xfrm>
              <a:prstGeom prst="rect">
                <a:avLst/>
              </a:prstGeom>
              <a:noFill/>
              <a:ln>
                <a:noFill/>
              </a:ln>
            </p:spPr>
            <p:txBody>
              <a:bodyPr spcFirstLastPara="1" wrap="square" lIns="102848" tIns="102848" rIns="102848" bIns="102848" anchor="t" anchorCtr="0">
                <a:spAutoFit/>
              </a:bodyPr>
              <a:lstStyle/>
              <a:p>
                <a:pPr/>
                <a14:m>
                  <m:oMathPara xmlns:m="http://schemas.openxmlformats.org/officeDocument/2006/math">
                    <m:oMathParaPr>
                      <m:jc m:val="centerGroup"/>
                    </m:oMathParaPr>
                    <m:oMath xmlns:m="http://schemas.openxmlformats.org/officeDocument/2006/math">
                      <m:sSub>
                        <m:sSubPr>
                          <m:ctrlPr>
                            <a:rPr lang="en" sz="1406" b="1" i="1">
                              <a:latin typeface="Cambria Math" panose="02040503050406030204" pitchFamily="18" charset="0"/>
                              <a:ea typeface="Cambria Math" panose="02040503050406030204" pitchFamily="18" charset="0"/>
                            </a:rPr>
                          </m:ctrlPr>
                        </m:sSubPr>
                        <m:e>
                          <m:r>
                            <a:rPr lang="en-US" sz="1406" b="1" i="1">
                              <a:latin typeface="Cambria Math" panose="02040503050406030204" pitchFamily="18" charset="0"/>
                              <a:ea typeface="Cambria Math" panose="02040503050406030204" pitchFamily="18" charset="0"/>
                            </a:rPr>
                            <m:t>𝑿</m:t>
                          </m:r>
                        </m:e>
                        <m:sub>
                          <m:r>
                            <a:rPr lang="en-US" sz="1406" i="1">
                              <a:latin typeface="Cambria Math" panose="02040503050406030204" pitchFamily="18" charset="0"/>
                              <a:ea typeface="Cambria Math" panose="02040503050406030204" pitchFamily="18" charset="0"/>
                            </a:rPr>
                            <m:t>𝑠𝑝𝑙𝑖𝑡</m:t>
                          </m:r>
                          <m:r>
                            <a:rPr lang="en-US" sz="1406" i="1">
                              <a:latin typeface="Cambria Math" panose="02040503050406030204" pitchFamily="18" charset="0"/>
                              <a:ea typeface="Cambria Math" panose="02040503050406030204" pitchFamily="18" charset="0"/>
                            </a:rPr>
                            <m:t> </m:t>
                          </m:r>
                          <m:r>
                            <a:rPr lang="en-US" sz="1406" i="1">
                              <a:latin typeface="Cambria Math" panose="02040503050406030204" pitchFamily="18" charset="0"/>
                              <a:ea typeface="Cambria Math" panose="02040503050406030204" pitchFamily="18" charset="0"/>
                            </a:rPr>
                            <m:t>2</m:t>
                          </m:r>
                        </m:sub>
                      </m:sSub>
                      <m:r>
                        <m:rPr>
                          <m:nor/>
                        </m:rPr>
                        <a:rPr lang="en" sz="1406" b="1" dirty="0"/>
                        <m:t> </m:t>
                      </m:r>
                    </m:oMath>
                  </m:oMathPara>
                </a14:m>
                <a:endParaRPr sz="1406" b="1" dirty="0">
                  <a:latin typeface="+mj-lt"/>
                </a:endParaRPr>
              </a:p>
            </p:txBody>
          </p:sp>
        </mc:Choice>
        <mc:Fallback xmlns="">
          <p:sp>
            <p:nvSpPr>
              <p:cNvPr id="69" name="Google Shape;60;p14">
                <a:extLst>
                  <a:ext uri="{FF2B5EF4-FFF2-40B4-BE49-F238E27FC236}">
                    <a16:creationId xmlns:a16="http://schemas.microsoft.com/office/drawing/2014/main" id="{A9F8569C-E47B-F687-C735-0D8E43A7CFB1}"/>
                  </a:ext>
                </a:extLst>
              </p:cNvPr>
              <p:cNvSpPr txBox="1">
                <a:spLocks noRot="1" noChangeAspect="1" noMove="1" noResize="1" noEditPoints="1" noAdjustHandles="1" noChangeArrowheads="1" noChangeShapeType="1" noTextEdit="1"/>
              </p:cNvSpPr>
              <p:nvPr/>
            </p:nvSpPr>
            <p:spPr>
              <a:xfrm>
                <a:off x="4429002" y="4224473"/>
                <a:ext cx="835921" cy="440654"/>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Google Shape;60;p14">
                <a:extLst>
                  <a:ext uri="{FF2B5EF4-FFF2-40B4-BE49-F238E27FC236}">
                    <a16:creationId xmlns:a16="http://schemas.microsoft.com/office/drawing/2014/main" id="{8D578DF1-B6E2-8F27-6CE7-C6CD43B2B710}"/>
                  </a:ext>
                </a:extLst>
              </p:cNvPr>
              <p:cNvSpPr txBox="1"/>
              <p:nvPr/>
            </p:nvSpPr>
            <p:spPr>
              <a:xfrm>
                <a:off x="5683299" y="2962731"/>
                <a:ext cx="958773" cy="440654"/>
              </a:xfrm>
              <a:prstGeom prst="rect">
                <a:avLst/>
              </a:prstGeom>
              <a:noFill/>
              <a:ln>
                <a:noFill/>
              </a:ln>
            </p:spPr>
            <p:txBody>
              <a:bodyPr spcFirstLastPara="1" wrap="square" lIns="102848" tIns="102848" rIns="102848" bIns="102848" anchor="t" anchorCtr="0">
                <a:spAutoFit/>
              </a:bodyPr>
              <a:lstStyle/>
              <a:p>
                <a:pPr/>
                <a14:m>
                  <m:oMathPara xmlns:m="http://schemas.openxmlformats.org/officeDocument/2006/math">
                    <m:oMathParaPr>
                      <m:jc m:val="centerGroup"/>
                    </m:oMathParaPr>
                    <m:oMath xmlns:m="http://schemas.openxmlformats.org/officeDocument/2006/math">
                      <m:sSub>
                        <m:sSubPr>
                          <m:ctrlPr>
                            <a:rPr lang="en" sz="1406" b="1" i="1">
                              <a:latin typeface="Cambria Math" panose="02040503050406030204" pitchFamily="18" charset="0"/>
                              <a:ea typeface="Cambria Math" panose="02040503050406030204" pitchFamily="18" charset="0"/>
                            </a:rPr>
                          </m:ctrlPr>
                        </m:sSubPr>
                        <m:e>
                          <m:r>
                            <a:rPr lang="en-US" sz="1406" b="1" i="1">
                              <a:latin typeface="Cambria Math" panose="02040503050406030204" pitchFamily="18" charset="0"/>
                              <a:ea typeface="Cambria Math" panose="02040503050406030204" pitchFamily="18" charset="0"/>
                            </a:rPr>
                            <m:t>𝑼</m:t>
                          </m:r>
                        </m:e>
                        <m:sub>
                          <m:r>
                            <a:rPr lang="en-US" sz="1406" i="1">
                              <a:latin typeface="Cambria Math" panose="02040503050406030204" pitchFamily="18" charset="0"/>
                              <a:ea typeface="Cambria Math" panose="02040503050406030204" pitchFamily="18" charset="0"/>
                            </a:rPr>
                            <m:t>𝑠𝑝𝑙𝑖𝑡</m:t>
                          </m:r>
                          <m:r>
                            <a:rPr lang="en-US" sz="1406" i="1">
                              <a:latin typeface="Cambria Math" panose="02040503050406030204" pitchFamily="18" charset="0"/>
                              <a:ea typeface="Cambria Math" panose="02040503050406030204" pitchFamily="18" charset="0"/>
                            </a:rPr>
                            <m:t> </m:t>
                          </m:r>
                          <m:r>
                            <a:rPr lang="en-US" sz="1406" i="1">
                              <a:latin typeface="Cambria Math" panose="02040503050406030204" pitchFamily="18" charset="0"/>
                              <a:ea typeface="Cambria Math" panose="02040503050406030204" pitchFamily="18" charset="0"/>
                            </a:rPr>
                            <m:t>1</m:t>
                          </m:r>
                        </m:sub>
                      </m:sSub>
                      <m:r>
                        <m:rPr>
                          <m:nor/>
                        </m:rPr>
                        <a:rPr lang="en" sz="1406" b="1" dirty="0"/>
                        <m:t> </m:t>
                      </m:r>
                    </m:oMath>
                  </m:oMathPara>
                </a14:m>
                <a:endParaRPr sz="1406" b="1" dirty="0">
                  <a:latin typeface="+mj-lt"/>
                </a:endParaRPr>
              </a:p>
            </p:txBody>
          </p:sp>
        </mc:Choice>
        <mc:Fallback xmlns="">
          <p:sp>
            <p:nvSpPr>
              <p:cNvPr id="70" name="Google Shape;60;p14">
                <a:extLst>
                  <a:ext uri="{FF2B5EF4-FFF2-40B4-BE49-F238E27FC236}">
                    <a16:creationId xmlns:a16="http://schemas.microsoft.com/office/drawing/2014/main" id="{8D578DF1-B6E2-8F27-6CE7-C6CD43B2B710}"/>
                  </a:ext>
                </a:extLst>
              </p:cNvPr>
              <p:cNvSpPr txBox="1">
                <a:spLocks noRot="1" noChangeAspect="1" noMove="1" noResize="1" noEditPoints="1" noAdjustHandles="1" noChangeArrowheads="1" noChangeShapeType="1" noTextEdit="1"/>
              </p:cNvSpPr>
              <p:nvPr/>
            </p:nvSpPr>
            <p:spPr>
              <a:xfrm>
                <a:off x="5683299" y="2962731"/>
                <a:ext cx="958773" cy="440654"/>
              </a:xfrm>
              <a:prstGeom prst="rect">
                <a:avLst/>
              </a:prstGeom>
              <a:blipFill>
                <a:blip r:embed="rId1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Google Shape;60;p14">
                <a:extLst>
                  <a:ext uri="{FF2B5EF4-FFF2-40B4-BE49-F238E27FC236}">
                    <a16:creationId xmlns:a16="http://schemas.microsoft.com/office/drawing/2014/main" id="{6FC7AD71-FDD8-A5F5-BFAE-49DF2F297F79}"/>
                  </a:ext>
                </a:extLst>
              </p:cNvPr>
              <p:cNvSpPr txBox="1"/>
              <p:nvPr/>
            </p:nvSpPr>
            <p:spPr>
              <a:xfrm>
                <a:off x="5701720" y="5291652"/>
                <a:ext cx="958773" cy="440654"/>
              </a:xfrm>
              <a:prstGeom prst="rect">
                <a:avLst/>
              </a:prstGeom>
              <a:noFill/>
              <a:ln>
                <a:noFill/>
              </a:ln>
            </p:spPr>
            <p:txBody>
              <a:bodyPr spcFirstLastPara="1" wrap="square" lIns="102848" tIns="102848" rIns="102848" bIns="102848" anchor="t" anchorCtr="0">
                <a:spAutoFit/>
              </a:bodyPr>
              <a:lstStyle/>
              <a:p>
                <a:pPr/>
                <a14:m>
                  <m:oMathPara xmlns:m="http://schemas.openxmlformats.org/officeDocument/2006/math">
                    <m:oMathParaPr>
                      <m:jc m:val="centerGroup"/>
                    </m:oMathParaPr>
                    <m:oMath xmlns:m="http://schemas.openxmlformats.org/officeDocument/2006/math">
                      <m:sSub>
                        <m:sSubPr>
                          <m:ctrlPr>
                            <a:rPr lang="en" sz="1406" b="1" i="1">
                              <a:latin typeface="Cambria Math" panose="02040503050406030204" pitchFamily="18" charset="0"/>
                              <a:ea typeface="Cambria Math" panose="02040503050406030204" pitchFamily="18" charset="0"/>
                            </a:rPr>
                          </m:ctrlPr>
                        </m:sSubPr>
                        <m:e>
                          <m:r>
                            <a:rPr lang="en-US" sz="1406" b="1" i="1">
                              <a:latin typeface="Cambria Math" panose="02040503050406030204" pitchFamily="18" charset="0"/>
                              <a:ea typeface="Cambria Math" panose="02040503050406030204" pitchFamily="18" charset="0"/>
                            </a:rPr>
                            <m:t>𝑼</m:t>
                          </m:r>
                        </m:e>
                        <m:sub>
                          <m:r>
                            <a:rPr lang="en-US" sz="1406" i="1">
                              <a:latin typeface="Cambria Math" panose="02040503050406030204" pitchFamily="18" charset="0"/>
                              <a:ea typeface="Cambria Math" panose="02040503050406030204" pitchFamily="18" charset="0"/>
                            </a:rPr>
                            <m:t>𝑠𝑝𝑙𝑖𝑡</m:t>
                          </m:r>
                          <m:r>
                            <a:rPr lang="en-US" sz="1406" i="1">
                              <a:latin typeface="Cambria Math" panose="02040503050406030204" pitchFamily="18" charset="0"/>
                              <a:ea typeface="Cambria Math" panose="02040503050406030204" pitchFamily="18" charset="0"/>
                            </a:rPr>
                            <m:t> </m:t>
                          </m:r>
                          <m:r>
                            <a:rPr lang="en-US" sz="1406" i="1">
                              <a:latin typeface="Cambria Math" panose="02040503050406030204" pitchFamily="18" charset="0"/>
                              <a:ea typeface="Cambria Math" panose="02040503050406030204" pitchFamily="18" charset="0"/>
                            </a:rPr>
                            <m:t>2</m:t>
                          </m:r>
                        </m:sub>
                      </m:sSub>
                      <m:r>
                        <m:rPr>
                          <m:nor/>
                        </m:rPr>
                        <a:rPr lang="en" sz="1406" b="1" dirty="0"/>
                        <m:t> </m:t>
                      </m:r>
                    </m:oMath>
                  </m:oMathPara>
                </a14:m>
                <a:endParaRPr sz="1406" b="1" dirty="0">
                  <a:latin typeface="+mj-lt"/>
                </a:endParaRPr>
              </a:p>
            </p:txBody>
          </p:sp>
        </mc:Choice>
        <mc:Fallback xmlns="">
          <p:sp>
            <p:nvSpPr>
              <p:cNvPr id="71" name="Google Shape;60;p14">
                <a:extLst>
                  <a:ext uri="{FF2B5EF4-FFF2-40B4-BE49-F238E27FC236}">
                    <a16:creationId xmlns:a16="http://schemas.microsoft.com/office/drawing/2014/main" id="{6FC7AD71-FDD8-A5F5-BFAE-49DF2F297F79}"/>
                  </a:ext>
                </a:extLst>
              </p:cNvPr>
              <p:cNvSpPr txBox="1">
                <a:spLocks noRot="1" noChangeAspect="1" noMove="1" noResize="1" noEditPoints="1" noAdjustHandles="1" noChangeArrowheads="1" noChangeShapeType="1" noTextEdit="1"/>
              </p:cNvSpPr>
              <p:nvPr/>
            </p:nvSpPr>
            <p:spPr>
              <a:xfrm>
                <a:off x="5701720" y="5291652"/>
                <a:ext cx="958773" cy="440654"/>
              </a:xfrm>
              <a:prstGeom prst="rect">
                <a:avLst/>
              </a:prstGeom>
              <a:blipFill>
                <a:blip r:embed="rId19"/>
                <a:stretch>
                  <a:fillRect/>
                </a:stretch>
              </a:blipFill>
              <a:ln>
                <a:noFill/>
              </a:ln>
            </p:spPr>
            <p:txBody>
              <a:bodyPr/>
              <a:lstStyle/>
              <a:p>
                <a:r>
                  <a:rPr lang="en-US">
                    <a:noFill/>
                  </a:rPr>
                  <a:t> </a:t>
                </a:r>
              </a:p>
            </p:txBody>
          </p:sp>
        </mc:Fallback>
      </mc:AlternateContent>
      <p:sp>
        <p:nvSpPr>
          <p:cNvPr id="72" name="Google Shape;77;p14">
            <a:extLst>
              <a:ext uri="{FF2B5EF4-FFF2-40B4-BE49-F238E27FC236}">
                <a16:creationId xmlns:a16="http://schemas.microsoft.com/office/drawing/2014/main" id="{404FE291-79BF-322F-AE23-200AAAB379B3}"/>
              </a:ext>
            </a:extLst>
          </p:cNvPr>
          <p:cNvSpPr txBox="1"/>
          <p:nvPr/>
        </p:nvSpPr>
        <p:spPr>
          <a:xfrm>
            <a:off x="5389103" y="4055584"/>
            <a:ext cx="1458219" cy="588450"/>
          </a:xfrm>
          <a:prstGeom prst="rect">
            <a:avLst/>
          </a:prstGeom>
          <a:noFill/>
          <a:ln>
            <a:noFill/>
          </a:ln>
        </p:spPr>
        <p:txBody>
          <a:bodyPr spcFirstLastPara="1" wrap="square" lIns="102848" tIns="102848" rIns="102848" bIns="102848" anchor="t" anchorCtr="0">
            <a:spAutoFit/>
          </a:bodyPr>
          <a:lstStyle/>
          <a:p>
            <a:r>
              <a:rPr lang="en-US" sz="1237" i="1" dirty="0">
                <a:latin typeface="+mj-lt"/>
              </a:rPr>
              <a:t>c</a:t>
            </a:r>
            <a:r>
              <a:rPr lang="en" sz="1237" i="1" dirty="0">
                <a:latin typeface="+mj-lt"/>
              </a:rPr>
              <a:t>onvert to</a:t>
            </a:r>
            <a:br>
              <a:rPr lang="en" sz="1237" i="1" dirty="0">
                <a:latin typeface="+mj-lt"/>
              </a:rPr>
            </a:br>
            <a:r>
              <a:rPr lang="en" sz="1237" i="1" dirty="0">
                <a:latin typeface="+mj-lt"/>
              </a:rPr>
              <a:t>pseudoscores</a:t>
            </a:r>
            <a:endParaRPr sz="1237" i="1" dirty="0">
              <a:latin typeface="+mj-lt"/>
            </a:endParaRPr>
          </a:p>
        </p:txBody>
      </p:sp>
      <p:cxnSp>
        <p:nvCxnSpPr>
          <p:cNvPr id="73" name="Connector: Curved 72">
            <a:extLst>
              <a:ext uri="{FF2B5EF4-FFF2-40B4-BE49-F238E27FC236}">
                <a16:creationId xmlns:a16="http://schemas.microsoft.com/office/drawing/2014/main" id="{67A5D620-266B-4E42-D3EA-6D70B6981021}"/>
              </a:ext>
            </a:extLst>
          </p:cNvPr>
          <p:cNvCxnSpPr>
            <a:cxnSpLocks/>
            <a:endCxn id="70" idx="2"/>
          </p:cNvCxnSpPr>
          <p:nvPr/>
        </p:nvCxnSpPr>
        <p:spPr>
          <a:xfrm flipV="1">
            <a:off x="5313884" y="3403385"/>
            <a:ext cx="848802" cy="727986"/>
          </a:xfrm>
          <a:prstGeom prst="curvedConnector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Connector: Curved 73">
            <a:extLst>
              <a:ext uri="{FF2B5EF4-FFF2-40B4-BE49-F238E27FC236}">
                <a16:creationId xmlns:a16="http://schemas.microsoft.com/office/drawing/2014/main" id="{0DDC47A4-DD7E-F2FB-1374-E91913BCADBD}"/>
              </a:ext>
            </a:extLst>
          </p:cNvPr>
          <p:cNvCxnSpPr>
            <a:cxnSpLocks/>
            <a:endCxn id="71" idx="0"/>
          </p:cNvCxnSpPr>
          <p:nvPr/>
        </p:nvCxnSpPr>
        <p:spPr>
          <a:xfrm>
            <a:off x="5306387" y="4584787"/>
            <a:ext cx="874720" cy="706865"/>
          </a:xfrm>
          <a:prstGeom prst="curvedConnector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75" name="Table 74">
                <a:extLst>
                  <a:ext uri="{FF2B5EF4-FFF2-40B4-BE49-F238E27FC236}">
                    <a16:creationId xmlns:a16="http://schemas.microsoft.com/office/drawing/2014/main" id="{7472CF9A-0C78-90E2-BB24-730B452AF58D}"/>
                  </a:ext>
                </a:extLst>
              </p:cNvPr>
              <p:cNvGraphicFramePr>
                <a:graphicFrameLocks noGrp="1"/>
              </p:cNvGraphicFramePr>
              <p:nvPr/>
            </p:nvGraphicFramePr>
            <p:xfrm>
              <a:off x="2603309" y="3480513"/>
              <a:ext cx="878520" cy="1746668"/>
            </p:xfrm>
            <a:graphic>
              <a:graphicData uri="http://schemas.openxmlformats.org/drawingml/2006/table">
                <a:tbl>
                  <a:tblPr>
                    <a:noFill/>
                    <a:effectLst>
                      <a:outerShdw blurRad="63500" sx="102000" sy="102000" algn="ctr" rotWithShape="0">
                        <a:prstClr val="black">
                          <a:alpha val="40000"/>
                        </a:prstClr>
                      </a:outerShdw>
                    </a:effectLst>
                  </a:tblPr>
                  <a:tblGrid>
                    <a:gridCol w="439260">
                      <a:extLst>
                        <a:ext uri="{9D8B030D-6E8A-4147-A177-3AD203B41FA5}">
                          <a16:colId xmlns:a16="http://schemas.microsoft.com/office/drawing/2014/main" val="3380508079"/>
                        </a:ext>
                      </a:extLst>
                    </a:gridCol>
                    <a:gridCol w="439260">
                      <a:extLst>
                        <a:ext uri="{9D8B030D-6E8A-4147-A177-3AD203B41FA5}">
                          <a16:colId xmlns:a16="http://schemas.microsoft.com/office/drawing/2014/main" val="146003032"/>
                        </a:ext>
                      </a:extLst>
                    </a:gridCol>
                  </a:tblGrid>
                  <a:tr h="436667">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𝐴</m:t>
                                    </m:r>
                                    <m:r>
                                      <a:rPr lang="en-US" sz="1200" b="0" i="1" smtClean="0">
                                        <a:solidFill>
                                          <a:schemeClr val="tx1"/>
                                        </a:solidFill>
                                        <a:latin typeface="Cambria Math" panose="02040503050406030204" pitchFamily="18" charset="0"/>
                                        <a:ea typeface="Cambria Math" panose="02040503050406030204" pitchFamily="18" charset="0"/>
                                      </a:rPr>
                                      <m:t>1</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𝐵</m:t>
                                    </m:r>
                                    <m:r>
                                      <a:rPr lang="en-US" sz="1200" b="0" i="1" smtClean="0">
                                        <a:solidFill>
                                          <a:schemeClr val="tx1"/>
                                        </a:solidFill>
                                        <a:latin typeface="Cambria Math" panose="02040503050406030204" pitchFamily="18" charset="0"/>
                                        <a:ea typeface="Cambria Math" panose="02040503050406030204" pitchFamily="18" charset="0"/>
                                      </a:rPr>
                                      <m:t>1</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extLst>
                      <a:ext uri="{0D108BD9-81ED-4DB2-BD59-A6C34878D82A}">
                        <a16:rowId xmlns:a16="http://schemas.microsoft.com/office/drawing/2014/main" val="2983160388"/>
                      </a:ext>
                    </a:extLst>
                  </a:tr>
                  <a:tr h="436667">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𝐴</m:t>
                                    </m:r>
                                    <m:r>
                                      <a:rPr lang="en-US" sz="1200" b="0" i="1" smtClean="0">
                                        <a:solidFill>
                                          <a:schemeClr val="tx1"/>
                                        </a:solidFill>
                                        <a:latin typeface="Cambria Math" panose="02040503050406030204" pitchFamily="18" charset="0"/>
                                        <a:ea typeface="Cambria Math" panose="02040503050406030204" pitchFamily="18" charset="0"/>
                                      </a:rPr>
                                      <m:t>2</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𝐵</m:t>
                                    </m:r>
                                    <m:r>
                                      <a:rPr lang="en-US" sz="1200" b="0" i="1" smtClean="0">
                                        <a:solidFill>
                                          <a:schemeClr val="tx1"/>
                                        </a:solidFill>
                                        <a:latin typeface="Cambria Math" panose="02040503050406030204" pitchFamily="18" charset="0"/>
                                        <a:ea typeface="Cambria Math" panose="02040503050406030204" pitchFamily="18" charset="0"/>
                                      </a:rPr>
                                      <m:t>2</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extLst>
                      <a:ext uri="{0D108BD9-81ED-4DB2-BD59-A6C34878D82A}">
                        <a16:rowId xmlns:a16="http://schemas.microsoft.com/office/drawing/2014/main" val="2797115937"/>
                      </a:ext>
                    </a:extLst>
                  </a:tr>
                  <a:tr h="436667">
                    <a:tc>
                      <a:txBody>
                        <a:bodyPr/>
                        <a:lstStyle/>
                        <a:p>
                          <a:pPr marL="0" lvl="0" indent="0" algn="l" rtl="0">
                            <a:spcBef>
                              <a:spcPts val="0"/>
                            </a:spcBef>
                            <a:spcAft>
                              <a:spcPts val="0"/>
                            </a:spcAft>
                            <a:buNone/>
                          </a:pPr>
                          <a:r>
                            <a:rPr lang="en" sz="1200" dirty="0">
                              <a:solidFill>
                                <a:schemeClr val="tx1"/>
                              </a:solidFill>
                              <a:latin typeface="+mj-lt"/>
                              <a:ea typeface="Cambria Math" panose="02040503050406030204" pitchFamily="18" charset="0"/>
                            </a:rPr>
                            <a:t>…</a:t>
                          </a:r>
                          <a:endParaRPr sz="1200" dirty="0">
                            <a:solidFill>
                              <a:schemeClr val="tx1"/>
                            </a:solidFill>
                            <a:latin typeface="+mj-lt"/>
                            <a:ea typeface="Cambria Math" panose="02040503050406030204" pitchFamily="18" charset="0"/>
                          </a:endParaRPr>
                        </a:p>
                      </a:txBody>
                      <a:tcPr marL="102848" marR="102848" marT="102848" marB="102848"/>
                    </a:tc>
                    <a:tc>
                      <a:txBody>
                        <a:bodyPr/>
                        <a:lstStyle/>
                        <a:p>
                          <a:pPr marL="0" lvl="0" indent="0" algn="l" rtl="0">
                            <a:spcBef>
                              <a:spcPts val="0"/>
                            </a:spcBef>
                            <a:spcAft>
                              <a:spcPts val="0"/>
                            </a:spcAft>
                            <a:buNone/>
                          </a:pPr>
                          <a:r>
                            <a:rPr lang="en" sz="1200" dirty="0">
                              <a:solidFill>
                                <a:schemeClr val="tx1"/>
                              </a:solidFill>
                              <a:latin typeface="+mj-lt"/>
                              <a:ea typeface="Cambria Math" panose="02040503050406030204" pitchFamily="18" charset="0"/>
                            </a:rPr>
                            <a:t>…</a:t>
                          </a:r>
                          <a:endParaRPr sz="1200" dirty="0">
                            <a:solidFill>
                              <a:schemeClr val="tx1"/>
                            </a:solidFill>
                            <a:latin typeface="+mj-lt"/>
                            <a:ea typeface="Cambria Math" panose="02040503050406030204" pitchFamily="18" charset="0"/>
                          </a:endParaRPr>
                        </a:p>
                      </a:txBody>
                      <a:tcPr marL="102848" marR="102848" marT="102848" marB="102848"/>
                    </a:tc>
                    <a:extLst>
                      <a:ext uri="{0D108BD9-81ED-4DB2-BD59-A6C34878D82A}">
                        <a16:rowId xmlns:a16="http://schemas.microsoft.com/office/drawing/2014/main" val="141406377"/>
                      </a:ext>
                    </a:extLst>
                  </a:tr>
                  <a:tr h="436667">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𝐴</m:t>
                                    </m:r>
                                    <m:r>
                                      <a:rPr lang="en-US" sz="1200" b="0" i="1" smtClean="0">
                                        <a:solidFill>
                                          <a:schemeClr val="tx1"/>
                                        </a:solidFill>
                                        <a:latin typeface="Cambria Math" panose="02040503050406030204" pitchFamily="18" charset="0"/>
                                        <a:ea typeface="Cambria Math" panose="02040503050406030204" pitchFamily="18" charset="0"/>
                                      </a:rPr>
                                      <m:t>50</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𝐵</m:t>
                                    </m:r>
                                    <m:r>
                                      <a:rPr lang="en-US" sz="1200" b="0" i="1" smtClean="0">
                                        <a:solidFill>
                                          <a:schemeClr val="tx1"/>
                                        </a:solidFill>
                                        <a:latin typeface="Cambria Math" panose="02040503050406030204" pitchFamily="18" charset="0"/>
                                        <a:ea typeface="Cambria Math" panose="02040503050406030204" pitchFamily="18" charset="0"/>
                                      </a:rPr>
                                      <m:t>50</m:t>
                                    </m:r>
                                  </m:sub>
                                </m:sSub>
                              </m:oMath>
                            </m:oMathPara>
                          </a14:m>
                          <a:endParaRPr lang="ar-AE" sz="1200" dirty="0">
                            <a:solidFill>
                              <a:schemeClr val="tx1"/>
                            </a:solidFill>
                            <a:latin typeface="+mj-lt"/>
                            <a:ea typeface="Cambria Math" panose="02040503050406030204" pitchFamily="18" charset="0"/>
                          </a:endParaRPr>
                        </a:p>
                      </a:txBody>
                      <a:tcPr marL="102848" marR="102848" marT="102848" marB="102848"/>
                    </a:tc>
                    <a:extLst>
                      <a:ext uri="{0D108BD9-81ED-4DB2-BD59-A6C34878D82A}">
                        <a16:rowId xmlns:a16="http://schemas.microsoft.com/office/drawing/2014/main" val="2868304890"/>
                      </a:ext>
                    </a:extLst>
                  </a:tr>
                </a:tbl>
              </a:graphicData>
            </a:graphic>
          </p:graphicFrame>
        </mc:Choice>
        <mc:Fallback xmlns="">
          <p:graphicFrame>
            <p:nvGraphicFramePr>
              <p:cNvPr id="75" name="Table 74">
                <a:extLst>
                  <a:ext uri="{FF2B5EF4-FFF2-40B4-BE49-F238E27FC236}">
                    <a16:creationId xmlns:a16="http://schemas.microsoft.com/office/drawing/2014/main" id="{7472CF9A-0C78-90E2-BB24-730B452AF58D}"/>
                  </a:ext>
                </a:extLst>
              </p:cNvPr>
              <p:cNvGraphicFramePr>
                <a:graphicFrameLocks noGrp="1"/>
              </p:cNvGraphicFramePr>
              <p:nvPr/>
            </p:nvGraphicFramePr>
            <p:xfrm>
              <a:off x="2603309" y="3480513"/>
              <a:ext cx="878520" cy="1746668"/>
            </p:xfrm>
            <a:graphic>
              <a:graphicData uri="http://schemas.openxmlformats.org/drawingml/2006/table">
                <a:tbl>
                  <a:tblPr>
                    <a:noFill/>
                    <a:effectLst>
                      <a:outerShdw blurRad="63500" sx="102000" sy="102000" algn="ctr" rotWithShape="0">
                        <a:prstClr val="black">
                          <a:alpha val="40000"/>
                        </a:prstClr>
                      </a:outerShdw>
                    </a:effectLst>
                  </a:tblPr>
                  <a:tblGrid>
                    <a:gridCol w="439260">
                      <a:extLst>
                        <a:ext uri="{9D8B030D-6E8A-4147-A177-3AD203B41FA5}">
                          <a16:colId xmlns:a16="http://schemas.microsoft.com/office/drawing/2014/main" val="3380508079"/>
                        </a:ext>
                      </a:extLst>
                    </a:gridCol>
                    <a:gridCol w="439260">
                      <a:extLst>
                        <a:ext uri="{9D8B030D-6E8A-4147-A177-3AD203B41FA5}">
                          <a16:colId xmlns:a16="http://schemas.microsoft.com/office/drawing/2014/main" val="146003032"/>
                        </a:ext>
                      </a:extLst>
                    </a:gridCol>
                  </a:tblGrid>
                  <a:tr h="436667">
                    <a:tc>
                      <a:txBody>
                        <a:bodyPr/>
                        <a:lstStyle/>
                        <a:p>
                          <a:endParaRPr lang="en-US"/>
                        </a:p>
                      </a:txBody>
                      <a:tcPr marL="102848" marR="102848" marT="102848" marB="102848">
                        <a:blipFill>
                          <a:blip r:embed="rId20"/>
                          <a:stretch>
                            <a:fillRect l="-17808" t="-19444" r="-117808" b="-320833"/>
                          </a:stretch>
                        </a:blipFill>
                      </a:tcPr>
                    </a:tc>
                    <a:tc>
                      <a:txBody>
                        <a:bodyPr/>
                        <a:lstStyle/>
                        <a:p>
                          <a:endParaRPr lang="en-US"/>
                        </a:p>
                      </a:txBody>
                      <a:tcPr marL="102848" marR="102848" marT="102848" marB="102848">
                        <a:blipFill>
                          <a:blip r:embed="rId20"/>
                          <a:stretch>
                            <a:fillRect l="-119444" t="-19444" r="-19444" b="-320833"/>
                          </a:stretch>
                        </a:blipFill>
                      </a:tcPr>
                    </a:tc>
                    <a:extLst>
                      <a:ext uri="{0D108BD9-81ED-4DB2-BD59-A6C34878D82A}">
                        <a16:rowId xmlns:a16="http://schemas.microsoft.com/office/drawing/2014/main" val="2983160388"/>
                      </a:ext>
                    </a:extLst>
                  </a:tr>
                  <a:tr h="436667">
                    <a:tc>
                      <a:txBody>
                        <a:bodyPr/>
                        <a:lstStyle/>
                        <a:p>
                          <a:endParaRPr lang="en-US"/>
                        </a:p>
                      </a:txBody>
                      <a:tcPr marL="102848" marR="102848" marT="102848" marB="102848">
                        <a:blipFill>
                          <a:blip r:embed="rId20"/>
                          <a:stretch>
                            <a:fillRect l="-17808" t="-119444" r="-117808" b="-220833"/>
                          </a:stretch>
                        </a:blipFill>
                      </a:tcPr>
                    </a:tc>
                    <a:tc>
                      <a:txBody>
                        <a:bodyPr/>
                        <a:lstStyle/>
                        <a:p>
                          <a:endParaRPr lang="en-US"/>
                        </a:p>
                      </a:txBody>
                      <a:tcPr marL="102848" marR="102848" marT="102848" marB="102848">
                        <a:blipFill>
                          <a:blip r:embed="rId20"/>
                          <a:stretch>
                            <a:fillRect l="-119444" t="-119444" r="-19444" b="-220833"/>
                          </a:stretch>
                        </a:blipFill>
                      </a:tcPr>
                    </a:tc>
                    <a:extLst>
                      <a:ext uri="{0D108BD9-81ED-4DB2-BD59-A6C34878D82A}">
                        <a16:rowId xmlns:a16="http://schemas.microsoft.com/office/drawing/2014/main" val="2797115937"/>
                      </a:ext>
                    </a:extLst>
                  </a:tr>
                  <a:tr h="436667">
                    <a:tc>
                      <a:txBody>
                        <a:bodyPr/>
                        <a:lstStyle/>
                        <a:p>
                          <a:pPr marL="0" lvl="0" indent="0" algn="l" rtl="0">
                            <a:spcBef>
                              <a:spcPts val="0"/>
                            </a:spcBef>
                            <a:spcAft>
                              <a:spcPts val="0"/>
                            </a:spcAft>
                            <a:buNone/>
                          </a:pPr>
                          <a:r>
                            <a:rPr lang="en" sz="1200" dirty="0">
                              <a:solidFill>
                                <a:schemeClr val="tx1"/>
                              </a:solidFill>
                              <a:latin typeface="+mj-lt"/>
                              <a:ea typeface="Cambria Math" panose="02040503050406030204" pitchFamily="18" charset="0"/>
                            </a:rPr>
                            <a:t>…</a:t>
                          </a:r>
                          <a:endParaRPr sz="1200" dirty="0">
                            <a:solidFill>
                              <a:schemeClr val="tx1"/>
                            </a:solidFill>
                            <a:latin typeface="+mj-lt"/>
                            <a:ea typeface="Cambria Math" panose="02040503050406030204" pitchFamily="18" charset="0"/>
                          </a:endParaRPr>
                        </a:p>
                      </a:txBody>
                      <a:tcPr marL="102848" marR="102848" marT="102848" marB="102848"/>
                    </a:tc>
                    <a:tc>
                      <a:txBody>
                        <a:bodyPr/>
                        <a:lstStyle/>
                        <a:p>
                          <a:pPr marL="0" lvl="0" indent="0" algn="l" rtl="0">
                            <a:spcBef>
                              <a:spcPts val="0"/>
                            </a:spcBef>
                            <a:spcAft>
                              <a:spcPts val="0"/>
                            </a:spcAft>
                            <a:buNone/>
                          </a:pPr>
                          <a:r>
                            <a:rPr lang="en" sz="1200" dirty="0">
                              <a:solidFill>
                                <a:schemeClr val="tx1"/>
                              </a:solidFill>
                              <a:latin typeface="+mj-lt"/>
                              <a:ea typeface="Cambria Math" panose="02040503050406030204" pitchFamily="18" charset="0"/>
                            </a:rPr>
                            <a:t>…</a:t>
                          </a:r>
                          <a:endParaRPr sz="1200" dirty="0">
                            <a:solidFill>
                              <a:schemeClr val="tx1"/>
                            </a:solidFill>
                            <a:latin typeface="+mj-lt"/>
                            <a:ea typeface="Cambria Math" panose="02040503050406030204" pitchFamily="18" charset="0"/>
                          </a:endParaRPr>
                        </a:p>
                      </a:txBody>
                      <a:tcPr marL="102848" marR="102848" marT="102848" marB="102848"/>
                    </a:tc>
                    <a:extLst>
                      <a:ext uri="{0D108BD9-81ED-4DB2-BD59-A6C34878D82A}">
                        <a16:rowId xmlns:a16="http://schemas.microsoft.com/office/drawing/2014/main" val="141406377"/>
                      </a:ext>
                    </a:extLst>
                  </a:tr>
                  <a:tr h="436667">
                    <a:tc>
                      <a:txBody>
                        <a:bodyPr/>
                        <a:lstStyle/>
                        <a:p>
                          <a:endParaRPr lang="en-US"/>
                        </a:p>
                      </a:txBody>
                      <a:tcPr marL="102848" marR="102848" marT="102848" marB="102848">
                        <a:blipFill>
                          <a:blip r:embed="rId20"/>
                          <a:stretch>
                            <a:fillRect l="-17808" t="-319444" r="-117808" b="-20833"/>
                          </a:stretch>
                        </a:blipFill>
                      </a:tcPr>
                    </a:tc>
                    <a:tc>
                      <a:txBody>
                        <a:bodyPr/>
                        <a:lstStyle/>
                        <a:p>
                          <a:endParaRPr lang="en-US"/>
                        </a:p>
                      </a:txBody>
                      <a:tcPr marL="102848" marR="102848" marT="102848" marB="102848">
                        <a:blipFill>
                          <a:blip r:embed="rId20"/>
                          <a:stretch>
                            <a:fillRect l="-119444" t="-319444" r="-19444" b="-20833"/>
                          </a:stretch>
                        </a:blipFill>
                      </a:tcPr>
                    </a:tc>
                    <a:extLst>
                      <a:ext uri="{0D108BD9-81ED-4DB2-BD59-A6C34878D82A}">
                        <a16:rowId xmlns:a16="http://schemas.microsoft.com/office/drawing/2014/main" val="2868304890"/>
                      </a:ext>
                    </a:extLst>
                  </a:tr>
                </a:tbl>
              </a:graphicData>
            </a:graphic>
          </p:graphicFrame>
        </mc:Fallback>
      </mc:AlternateContent>
    </p:spTree>
    <p:extLst>
      <p:ext uri="{BB962C8B-B14F-4D97-AF65-F5344CB8AC3E}">
        <p14:creationId xmlns:p14="http://schemas.microsoft.com/office/powerpoint/2010/main" val="32424357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8995-9768-ACC4-CCED-A94F4C517A03}"/>
              </a:ext>
            </a:extLst>
          </p:cNvPr>
          <p:cNvSpPr>
            <a:spLocks noGrp="1"/>
          </p:cNvSpPr>
          <p:nvPr>
            <p:ph type="title"/>
          </p:nvPr>
        </p:nvSpPr>
        <p:spPr/>
        <p:txBody>
          <a:bodyPr/>
          <a:lstStyle/>
          <a:p>
            <a:r>
              <a:rPr lang="en-US" dirty="0"/>
              <a:t>Results – Copulas</a:t>
            </a:r>
          </a:p>
        </p:txBody>
      </p:sp>
      <p:sp>
        <p:nvSpPr>
          <p:cNvPr id="5" name="Content Placeholder 2">
            <a:extLst>
              <a:ext uri="{FF2B5EF4-FFF2-40B4-BE49-F238E27FC236}">
                <a16:creationId xmlns:a16="http://schemas.microsoft.com/office/drawing/2014/main" id="{3D18F7F2-E4B1-86E6-B24C-62B32823D0E5}"/>
              </a:ext>
            </a:extLst>
          </p:cNvPr>
          <p:cNvSpPr>
            <a:spLocks noGrp="1"/>
          </p:cNvSpPr>
          <p:nvPr>
            <p:ph idx="1"/>
          </p:nvPr>
        </p:nvSpPr>
        <p:spPr>
          <a:xfrm>
            <a:off x="0" y="864342"/>
            <a:ext cx="3221014" cy="5993658"/>
          </a:xfrm>
          <a:solidFill>
            <a:srgbClr val="2F5597"/>
          </a:solidFill>
        </p:spPr>
        <p:txBody>
          <a:bodyPr>
            <a:normAutofit/>
          </a:bodyPr>
          <a:lstStyle/>
          <a:p>
            <a:pPr marL="0" indent="0">
              <a:buNone/>
            </a:pPr>
            <a:endParaRPr lang="en-US" sz="2000" dirty="0">
              <a:solidFill>
                <a:schemeClr val="bg1"/>
              </a:solidFill>
            </a:endParaRPr>
          </a:p>
          <a:p>
            <a:r>
              <a:rPr lang="en-US" sz="2000" dirty="0">
                <a:solidFill>
                  <a:schemeClr val="bg1"/>
                </a:solidFill>
              </a:rPr>
              <a:t>250,000 random splits</a:t>
            </a:r>
          </a:p>
          <a:p>
            <a:endParaRPr lang="en-US" sz="2000" dirty="0">
              <a:solidFill>
                <a:schemeClr val="bg1"/>
              </a:solidFill>
            </a:endParaRPr>
          </a:p>
          <a:p>
            <a:r>
              <a:rPr lang="en-US" sz="2000" dirty="0">
                <a:solidFill>
                  <a:schemeClr val="bg1"/>
                </a:solidFill>
              </a:rPr>
              <a:t>Findings:</a:t>
            </a:r>
          </a:p>
          <a:p>
            <a:pPr marL="800100" lvl="1" indent="-342900">
              <a:buFont typeface="+mj-lt"/>
              <a:buAutoNum type="arabicPeriod"/>
            </a:pPr>
            <a:r>
              <a:rPr lang="en-US" sz="1600" dirty="0">
                <a:solidFill>
                  <a:schemeClr val="bg1"/>
                </a:solidFill>
              </a:rPr>
              <a:t>Copulas fit the data </a:t>
            </a:r>
            <a:r>
              <a:rPr lang="en-US" sz="1600" b="1" dirty="0">
                <a:solidFill>
                  <a:schemeClr val="bg1"/>
                </a:solidFill>
              </a:rPr>
              <a:t>moderately</a:t>
            </a:r>
            <a:r>
              <a:rPr lang="en-US" sz="1600" dirty="0">
                <a:solidFill>
                  <a:schemeClr val="bg1"/>
                </a:solidFill>
              </a:rPr>
              <a:t> </a:t>
            </a:r>
            <a:r>
              <a:rPr lang="en-US" sz="1600" b="1" dirty="0">
                <a:solidFill>
                  <a:schemeClr val="bg1"/>
                </a:solidFill>
              </a:rPr>
              <a:t>well </a:t>
            </a:r>
            <a:r>
              <a:rPr lang="en-US" sz="1600" dirty="0">
                <a:solidFill>
                  <a:schemeClr val="bg1"/>
                </a:solidFill>
              </a:rPr>
              <a:t>(but worse than the margins)</a:t>
            </a:r>
            <a:endParaRPr lang="en-US" sz="1600" b="1" dirty="0">
              <a:solidFill>
                <a:schemeClr val="bg1"/>
              </a:solidFill>
            </a:endParaRPr>
          </a:p>
          <a:p>
            <a:pPr marL="800100" lvl="1" indent="-342900">
              <a:buFont typeface="+mj-lt"/>
              <a:buAutoNum type="arabicPeriod"/>
            </a:pPr>
            <a:r>
              <a:rPr lang="en-US" sz="1600" dirty="0">
                <a:solidFill>
                  <a:schemeClr val="bg1"/>
                </a:solidFill>
              </a:rPr>
              <a:t>No obvious outliers</a:t>
            </a:r>
          </a:p>
          <a:p>
            <a:pPr lvl="1"/>
            <a:endParaRPr lang="en-US" sz="1600" dirty="0">
              <a:solidFill>
                <a:schemeClr val="bg1"/>
              </a:solidFill>
            </a:endParaRPr>
          </a:p>
          <a:p>
            <a:pPr lvl="1"/>
            <a:endParaRPr lang="en-US" sz="1600" dirty="0">
              <a:solidFill>
                <a:schemeClr val="bg1"/>
              </a:solidFill>
            </a:endParaRPr>
          </a:p>
          <a:p>
            <a:pPr marL="0" indent="0">
              <a:buNone/>
            </a:pPr>
            <a:endParaRPr lang="en-US" sz="1800" dirty="0">
              <a:solidFill>
                <a:schemeClr val="bg1"/>
              </a:solidFill>
            </a:endParaRPr>
          </a:p>
          <a:p>
            <a:endParaRPr lang="en-US" sz="1800" dirty="0">
              <a:solidFill>
                <a:schemeClr val="bg1"/>
              </a:solidFill>
            </a:endParaRPr>
          </a:p>
          <a:p>
            <a:pPr lvl="1"/>
            <a:endParaRPr lang="en-NL" sz="1400" dirty="0"/>
          </a:p>
        </p:txBody>
      </p:sp>
      <p:pic>
        <p:nvPicPr>
          <p:cNvPr id="9" name="Picture 8">
            <a:extLst>
              <a:ext uri="{FF2B5EF4-FFF2-40B4-BE49-F238E27FC236}">
                <a16:creationId xmlns:a16="http://schemas.microsoft.com/office/drawing/2014/main" id="{4A49A679-1A09-4C42-D7F6-B1EB107C4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626" y="1085855"/>
            <a:ext cx="3382772" cy="5622969"/>
          </a:xfrm>
          <a:prstGeom prst="rect">
            <a:avLst/>
          </a:prstGeom>
        </p:spPr>
      </p:pic>
      <p:pic>
        <p:nvPicPr>
          <p:cNvPr id="11" name="Picture 10">
            <a:extLst>
              <a:ext uri="{FF2B5EF4-FFF2-40B4-BE49-F238E27FC236}">
                <a16:creationId xmlns:a16="http://schemas.microsoft.com/office/drawing/2014/main" id="{E142CD7F-ECCB-A976-003A-F7E6D9CB80CA}"/>
              </a:ext>
            </a:extLst>
          </p:cNvPr>
          <p:cNvPicPr>
            <a:picLocks noChangeAspect="1"/>
          </p:cNvPicPr>
          <p:nvPr/>
        </p:nvPicPr>
        <p:blipFill rotWithShape="1">
          <a:blip r:embed="rId4">
            <a:extLst>
              <a:ext uri="{28A0092B-C50C-407E-A947-70E740481C1C}">
                <a14:useLocalDpi xmlns:a14="http://schemas.microsoft.com/office/drawing/2010/main" val="0"/>
              </a:ext>
            </a:extLst>
          </a:blip>
          <a:srcRect l="6067" t="-9798" r="-6067" b="9798"/>
          <a:stretch/>
        </p:blipFill>
        <p:spPr>
          <a:xfrm>
            <a:off x="7642898" y="734180"/>
            <a:ext cx="3382772" cy="3978410"/>
          </a:xfrm>
          <a:prstGeom prst="rect">
            <a:avLst/>
          </a:prstGeom>
        </p:spPr>
      </p:pic>
      <p:pic>
        <p:nvPicPr>
          <p:cNvPr id="12" name="Picture 11">
            <a:extLst>
              <a:ext uri="{FF2B5EF4-FFF2-40B4-BE49-F238E27FC236}">
                <a16:creationId xmlns:a16="http://schemas.microsoft.com/office/drawing/2014/main" id="{7ABB17B4-2A72-17AD-99BD-2500993F614E}"/>
              </a:ext>
            </a:extLst>
          </p:cNvPr>
          <p:cNvPicPr>
            <a:picLocks noChangeAspect="1"/>
          </p:cNvPicPr>
          <p:nvPr/>
        </p:nvPicPr>
        <p:blipFill rotWithShape="1">
          <a:blip r:embed="rId3">
            <a:extLst>
              <a:ext uri="{28A0092B-C50C-407E-A947-70E740481C1C}">
                <a14:useLocalDpi xmlns:a14="http://schemas.microsoft.com/office/drawing/2010/main" val="0"/>
              </a:ext>
            </a:extLst>
          </a:blip>
          <a:srcRect t="93403" b="-93403"/>
          <a:stretch/>
        </p:blipFill>
        <p:spPr>
          <a:xfrm>
            <a:off x="5659840" y="6291980"/>
            <a:ext cx="3382772" cy="5622969"/>
          </a:xfrm>
          <a:prstGeom prst="rect">
            <a:avLst/>
          </a:prstGeom>
        </p:spPr>
      </p:pic>
    </p:spTree>
    <p:extLst>
      <p:ext uri="{BB962C8B-B14F-4D97-AF65-F5344CB8AC3E}">
        <p14:creationId xmlns:p14="http://schemas.microsoft.com/office/powerpoint/2010/main" val="35687536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8995-9768-ACC4-CCED-A94F4C517A03}"/>
              </a:ext>
            </a:extLst>
          </p:cNvPr>
          <p:cNvSpPr>
            <a:spLocks noGrp="1"/>
          </p:cNvSpPr>
          <p:nvPr>
            <p:ph type="title"/>
          </p:nvPr>
        </p:nvSpPr>
        <p:spPr/>
        <p:txBody>
          <a:bodyPr/>
          <a:lstStyle/>
          <a:p>
            <a:r>
              <a:rPr lang="en-US" dirty="0"/>
              <a:t>Results – Copulas</a:t>
            </a:r>
          </a:p>
        </p:txBody>
      </p:sp>
      <p:sp>
        <p:nvSpPr>
          <p:cNvPr id="5" name="Content Placeholder 2">
            <a:extLst>
              <a:ext uri="{FF2B5EF4-FFF2-40B4-BE49-F238E27FC236}">
                <a16:creationId xmlns:a16="http://schemas.microsoft.com/office/drawing/2014/main" id="{3D18F7F2-E4B1-86E6-B24C-62B32823D0E5}"/>
              </a:ext>
            </a:extLst>
          </p:cNvPr>
          <p:cNvSpPr>
            <a:spLocks noGrp="1"/>
          </p:cNvSpPr>
          <p:nvPr>
            <p:ph idx="1"/>
          </p:nvPr>
        </p:nvSpPr>
        <p:spPr>
          <a:xfrm>
            <a:off x="0" y="864342"/>
            <a:ext cx="3221014" cy="5993658"/>
          </a:xfrm>
          <a:solidFill>
            <a:srgbClr val="2F5597"/>
          </a:solidFill>
        </p:spPr>
        <p:txBody>
          <a:bodyPr>
            <a:normAutofit/>
          </a:bodyPr>
          <a:lstStyle/>
          <a:p>
            <a:pPr marL="0" indent="0">
              <a:buNone/>
            </a:pPr>
            <a:endParaRPr lang="en-US" sz="2000" dirty="0">
              <a:solidFill>
                <a:schemeClr val="bg1"/>
              </a:solidFill>
            </a:endParaRPr>
          </a:p>
          <a:p>
            <a:r>
              <a:rPr lang="en-US" sz="2000" dirty="0">
                <a:solidFill>
                  <a:schemeClr val="bg1"/>
                </a:solidFill>
              </a:rPr>
              <a:t>250,000 random splits</a:t>
            </a:r>
          </a:p>
          <a:p>
            <a:endParaRPr lang="en-US" sz="2000" dirty="0">
              <a:solidFill>
                <a:schemeClr val="bg1"/>
              </a:solidFill>
            </a:endParaRPr>
          </a:p>
          <a:p>
            <a:r>
              <a:rPr lang="en-US" sz="2000" dirty="0">
                <a:solidFill>
                  <a:schemeClr val="bg1"/>
                </a:solidFill>
              </a:rPr>
              <a:t>Findings:</a:t>
            </a:r>
          </a:p>
          <a:p>
            <a:pPr marL="800100" lvl="1" indent="-342900">
              <a:buFont typeface="+mj-lt"/>
              <a:buAutoNum type="arabicPeriod"/>
            </a:pPr>
            <a:r>
              <a:rPr lang="en-US" sz="1600" dirty="0">
                <a:solidFill>
                  <a:schemeClr val="bg1"/>
                </a:solidFill>
              </a:rPr>
              <a:t>Copulas fit the data </a:t>
            </a:r>
            <a:r>
              <a:rPr lang="en-US" sz="1600" b="1" dirty="0">
                <a:solidFill>
                  <a:schemeClr val="bg1"/>
                </a:solidFill>
              </a:rPr>
              <a:t>moderately</a:t>
            </a:r>
            <a:r>
              <a:rPr lang="en-US" sz="1600" dirty="0">
                <a:solidFill>
                  <a:schemeClr val="bg1"/>
                </a:solidFill>
              </a:rPr>
              <a:t> </a:t>
            </a:r>
            <a:r>
              <a:rPr lang="en-US" sz="1600" b="1" dirty="0">
                <a:solidFill>
                  <a:schemeClr val="bg1"/>
                </a:solidFill>
              </a:rPr>
              <a:t>well </a:t>
            </a:r>
            <a:r>
              <a:rPr lang="en-US" sz="1600" dirty="0">
                <a:solidFill>
                  <a:schemeClr val="bg1"/>
                </a:solidFill>
              </a:rPr>
              <a:t>(but worse than the margins)</a:t>
            </a:r>
            <a:endParaRPr lang="en-US" sz="1600" b="1" dirty="0">
              <a:solidFill>
                <a:schemeClr val="bg1"/>
              </a:solidFill>
            </a:endParaRPr>
          </a:p>
          <a:p>
            <a:pPr marL="800100" lvl="1" indent="-342900">
              <a:buFont typeface="+mj-lt"/>
              <a:buAutoNum type="arabicPeriod"/>
            </a:pPr>
            <a:r>
              <a:rPr lang="en-US" sz="1600" dirty="0">
                <a:solidFill>
                  <a:schemeClr val="bg1"/>
                </a:solidFill>
              </a:rPr>
              <a:t>No obvious outliers</a:t>
            </a:r>
          </a:p>
          <a:p>
            <a:pPr marL="800100" lvl="1" indent="-342900">
              <a:buFont typeface="+mj-lt"/>
              <a:buAutoNum type="arabicPeriod"/>
            </a:pPr>
            <a:r>
              <a:rPr lang="en-US" sz="1600" dirty="0">
                <a:solidFill>
                  <a:schemeClr val="bg1"/>
                </a:solidFill>
              </a:rPr>
              <a:t>All models are selected, but with different frequencies</a:t>
            </a: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marL="0" indent="0">
              <a:buNone/>
            </a:pPr>
            <a:endParaRPr lang="en-US" sz="1800" dirty="0">
              <a:solidFill>
                <a:schemeClr val="bg1"/>
              </a:solidFill>
            </a:endParaRPr>
          </a:p>
          <a:p>
            <a:endParaRPr lang="en-US" sz="1800" dirty="0">
              <a:solidFill>
                <a:schemeClr val="bg1"/>
              </a:solidFill>
            </a:endParaRPr>
          </a:p>
          <a:p>
            <a:pPr lvl="1"/>
            <a:endParaRPr lang="en-NL" sz="1400" dirty="0"/>
          </a:p>
        </p:txBody>
      </p:sp>
      <p:pic>
        <p:nvPicPr>
          <p:cNvPr id="4" name="Picture 3">
            <a:extLst>
              <a:ext uri="{FF2B5EF4-FFF2-40B4-BE49-F238E27FC236}">
                <a16:creationId xmlns:a16="http://schemas.microsoft.com/office/drawing/2014/main" id="{B85731E3-D6EB-5709-39FA-16808D2E52F2}"/>
              </a:ext>
            </a:extLst>
          </p:cNvPr>
          <p:cNvPicPr>
            <a:picLocks noChangeAspect="1"/>
          </p:cNvPicPr>
          <p:nvPr/>
        </p:nvPicPr>
        <p:blipFill rotWithShape="1">
          <a:blip r:embed="rId3">
            <a:extLst>
              <a:ext uri="{28A0092B-C50C-407E-A947-70E740481C1C}">
                <a14:useLocalDpi xmlns:a14="http://schemas.microsoft.com/office/drawing/2010/main" val="0"/>
              </a:ext>
            </a:extLst>
          </a:blip>
          <a:srcRect l="-11671" r="11671"/>
          <a:stretch/>
        </p:blipFill>
        <p:spPr>
          <a:xfrm>
            <a:off x="2125241" y="2556822"/>
            <a:ext cx="9973407" cy="2497034"/>
          </a:xfrm>
          <a:prstGeom prst="rect">
            <a:avLst/>
          </a:prstGeom>
        </p:spPr>
      </p:pic>
      <p:pic>
        <p:nvPicPr>
          <p:cNvPr id="6" name="Picture 5">
            <a:extLst>
              <a:ext uri="{FF2B5EF4-FFF2-40B4-BE49-F238E27FC236}">
                <a16:creationId xmlns:a16="http://schemas.microsoft.com/office/drawing/2014/main" id="{17CEDF1B-73E7-5D1B-F852-DCF0FFFA3533}"/>
              </a:ext>
            </a:extLst>
          </p:cNvPr>
          <p:cNvPicPr>
            <a:picLocks noChangeAspect="1"/>
          </p:cNvPicPr>
          <p:nvPr/>
        </p:nvPicPr>
        <p:blipFill rotWithShape="1">
          <a:blip r:embed="rId3">
            <a:extLst>
              <a:ext uri="{28A0092B-C50C-407E-A947-70E740481C1C}">
                <a14:useLocalDpi xmlns:a14="http://schemas.microsoft.com/office/drawing/2010/main" val="0"/>
              </a:ext>
            </a:extLst>
          </a:blip>
          <a:srcRect l="88222" t="28730" r="-88222" b="-28730"/>
          <a:stretch/>
        </p:blipFill>
        <p:spPr>
          <a:xfrm>
            <a:off x="7192462" y="5053856"/>
            <a:ext cx="8818187" cy="2207803"/>
          </a:xfrm>
          <a:prstGeom prst="rect">
            <a:avLst/>
          </a:prstGeom>
        </p:spPr>
      </p:pic>
    </p:spTree>
    <p:extLst>
      <p:ext uri="{BB962C8B-B14F-4D97-AF65-F5344CB8AC3E}">
        <p14:creationId xmlns:p14="http://schemas.microsoft.com/office/powerpoint/2010/main" val="7844666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8995-9768-ACC4-CCED-A94F4C517A03}"/>
              </a:ext>
            </a:extLst>
          </p:cNvPr>
          <p:cNvSpPr>
            <a:spLocks noGrp="1"/>
          </p:cNvSpPr>
          <p:nvPr>
            <p:ph type="title"/>
          </p:nvPr>
        </p:nvSpPr>
        <p:spPr/>
        <p:txBody>
          <a:bodyPr/>
          <a:lstStyle/>
          <a:p>
            <a:r>
              <a:rPr lang="en-US" dirty="0"/>
              <a:t>Results – Copulas</a:t>
            </a:r>
          </a:p>
        </p:txBody>
      </p:sp>
      <p:sp>
        <p:nvSpPr>
          <p:cNvPr id="5" name="Content Placeholder 2">
            <a:extLst>
              <a:ext uri="{FF2B5EF4-FFF2-40B4-BE49-F238E27FC236}">
                <a16:creationId xmlns:a16="http://schemas.microsoft.com/office/drawing/2014/main" id="{3D18F7F2-E4B1-86E6-B24C-62B32823D0E5}"/>
              </a:ext>
            </a:extLst>
          </p:cNvPr>
          <p:cNvSpPr>
            <a:spLocks noGrp="1"/>
          </p:cNvSpPr>
          <p:nvPr>
            <p:ph idx="1"/>
          </p:nvPr>
        </p:nvSpPr>
        <p:spPr>
          <a:xfrm>
            <a:off x="0" y="864342"/>
            <a:ext cx="3221014" cy="5993658"/>
          </a:xfrm>
          <a:solidFill>
            <a:srgbClr val="2F5597"/>
          </a:solidFill>
        </p:spPr>
        <p:txBody>
          <a:bodyPr>
            <a:normAutofit/>
          </a:bodyPr>
          <a:lstStyle/>
          <a:p>
            <a:pPr marL="0" indent="0">
              <a:buNone/>
            </a:pPr>
            <a:endParaRPr lang="en-US" sz="2000" dirty="0">
              <a:solidFill>
                <a:schemeClr val="bg1"/>
              </a:solidFill>
            </a:endParaRPr>
          </a:p>
          <a:p>
            <a:r>
              <a:rPr lang="en-US" sz="2000" dirty="0">
                <a:solidFill>
                  <a:schemeClr val="bg1"/>
                </a:solidFill>
              </a:rPr>
              <a:t>250,000 random splits</a:t>
            </a:r>
          </a:p>
          <a:p>
            <a:endParaRPr lang="en-US" sz="2000" dirty="0">
              <a:solidFill>
                <a:schemeClr val="bg1"/>
              </a:solidFill>
            </a:endParaRPr>
          </a:p>
          <a:p>
            <a:r>
              <a:rPr lang="en-US" sz="2000" dirty="0">
                <a:solidFill>
                  <a:schemeClr val="bg1"/>
                </a:solidFill>
              </a:rPr>
              <a:t>Findings:</a:t>
            </a:r>
          </a:p>
          <a:p>
            <a:pPr marL="800100" lvl="1" indent="-342900">
              <a:buFont typeface="+mj-lt"/>
              <a:buAutoNum type="arabicPeriod"/>
            </a:pPr>
            <a:r>
              <a:rPr lang="en-US" sz="1600" dirty="0">
                <a:solidFill>
                  <a:schemeClr val="bg1"/>
                </a:solidFill>
              </a:rPr>
              <a:t>Copulas fit the data </a:t>
            </a:r>
            <a:r>
              <a:rPr lang="en-US" sz="1600" b="1" dirty="0">
                <a:solidFill>
                  <a:schemeClr val="bg1"/>
                </a:solidFill>
              </a:rPr>
              <a:t>moderately</a:t>
            </a:r>
            <a:r>
              <a:rPr lang="en-US" sz="1600" dirty="0">
                <a:solidFill>
                  <a:schemeClr val="bg1"/>
                </a:solidFill>
              </a:rPr>
              <a:t> </a:t>
            </a:r>
            <a:r>
              <a:rPr lang="en-US" sz="1600" b="1" dirty="0">
                <a:solidFill>
                  <a:schemeClr val="bg1"/>
                </a:solidFill>
              </a:rPr>
              <a:t>well </a:t>
            </a:r>
            <a:r>
              <a:rPr lang="en-US" sz="1600" dirty="0">
                <a:solidFill>
                  <a:schemeClr val="bg1"/>
                </a:solidFill>
              </a:rPr>
              <a:t>(but worse than the margins)</a:t>
            </a:r>
            <a:endParaRPr lang="en-US" sz="1600" b="1" dirty="0">
              <a:solidFill>
                <a:schemeClr val="bg1"/>
              </a:solidFill>
            </a:endParaRPr>
          </a:p>
          <a:p>
            <a:pPr marL="800100" lvl="1" indent="-342900">
              <a:buFont typeface="+mj-lt"/>
              <a:buAutoNum type="arabicPeriod"/>
            </a:pPr>
            <a:r>
              <a:rPr lang="en-US" sz="1600" dirty="0">
                <a:solidFill>
                  <a:schemeClr val="bg1"/>
                </a:solidFill>
              </a:rPr>
              <a:t>No obvious outliers</a:t>
            </a:r>
          </a:p>
          <a:p>
            <a:pPr marL="800100" lvl="1" indent="-342900">
              <a:buFont typeface="+mj-lt"/>
              <a:buAutoNum type="arabicPeriod"/>
            </a:pPr>
            <a:r>
              <a:rPr lang="en-US" sz="1600" dirty="0">
                <a:solidFill>
                  <a:schemeClr val="bg1"/>
                </a:solidFill>
              </a:rPr>
              <a:t>All models are selected, but with different frequencies</a:t>
            </a:r>
          </a:p>
          <a:p>
            <a:pPr lvl="2"/>
            <a:r>
              <a:rPr lang="en-US" sz="1400" dirty="0">
                <a:solidFill>
                  <a:schemeClr val="bg1"/>
                </a:solidFill>
              </a:rPr>
              <a:t>Tawn is selected the most</a:t>
            </a:r>
          </a:p>
          <a:p>
            <a:pPr marL="800100" lvl="1" indent="-342900">
              <a:buFont typeface="+mj-lt"/>
              <a:buAutoNum type="arabicPeriod"/>
            </a:pPr>
            <a:r>
              <a:rPr lang="en-US" sz="1600" dirty="0">
                <a:solidFill>
                  <a:schemeClr val="bg1"/>
                </a:solidFill>
              </a:rPr>
              <a:t>Lack of asymmetric copulas</a:t>
            </a:r>
          </a:p>
          <a:p>
            <a:pPr marL="1257300" lvl="2" indent="-342900">
              <a:buFont typeface="+mj-lt"/>
              <a:buAutoNum type="arabicPeriod"/>
            </a:pPr>
            <a:endParaRPr lang="en-US" sz="12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marL="0" indent="0">
              <a:buNone/>
            </a:pPr>
            <a:endParaRPr lang="en-US" sz="1800" dirty="0">
              <a:solidFill>
                <a:schemeClr val="bg1"/>
              </a:solidFill>
            </a:endParaRPr>
          </a:p>
          <a:p>
            <a:endParaRPr lang="en-US" sz="1800" dirty="0">
              <a:solidFill>
                <a:schemeClr val="bg1"/>
              </a:solidFill>
            </a:endParaRPr>
          </a:p>
          <a:p>
            <a:pPr lvl="1"/>
            <a:endParaRPr lang="en-NL" sz="1400" dirty="0"/>
          </a:p>
        </p:txBody>
      </p:sp>
      <p:pic>
        <p:nvPicPr>
          <p:cNvPr id="4" name="Picture 3">
            <a:extLst>
              <a:ext uri="{FF2B5EF4-FFF2-40B4-BE49-F238E27FC236}">
                <a16:creationId xmlns:a16="http://schemas.microsoft.com/office/drawing/2014/main" id="{B85731E3-D6EB-5709-39FA-16808D2E52F2}"/>
              </a:ext>
            </a:extLst>
          </p:cNvPr>
          <p:cNvPicPr>
            <a:picLocks noChangeAspect="1"/>
          </p:cNvPicPr>
          <p:nvPr/>
        </p:nvPicPr>
        <p:blipFill rotWithShape="1">
          <a:blip r:embed="rId3">
            <a:extLst>
              <a:ext uri="{28A0092B-C50C-407E-A947-70E740481C1C}">
                <a14:useLocalDpi xmlns:a14="http://schemas.microsoft.com/office/drawing/2010/main" val="0"/>
              </a:ext>
            </a:extLst>
          </a:blip>
          <a:srcRect l="-11671" r="11671"/>
          <a:stretch/>
        </p:blipFill>
        <p:spPr>
          <a:xfrm>
            <a:off x="2125241" y="2556822"/>
            <a:ext cx="9973407" cy="2497034"/>
          </a:xfrm>
          <a:prstGeom prst="rect">
            <a:avLst/>
          </a:prstGeom>
        </p:spPr>
      </p:pic>
      <p:pic>
        <p:nvPicPr>
          <p:cNvPr id="6" name="Picture 5">
            <a:extLst>
              <a:ext uri="{FF2B5EF4-FFF2-40B4-BE49-F238E27FC236}">
                <a16:creationId xmlns:a16="http://schemas.microsoft.com/office/drawing/2014/main" id="{17CEDF1B-73E7-5D1B-F852-DCF0FFFA3533}"/>
              </a:ext>
            </a:extLst>
          </p:cNvPr>
          <p:cNvPicPr>
            <a:picLocks noChangeAspect="1"/>
          </p:cNvPicPr>
          <p:nvPr/>
        </p:nvPicPr>
        <p:blipFill rotWithShape="1">
          <a:blip r:embed="rId3">
            <a:extLst>
              <a:ext uri="{28A0092B-C50C-407E-A947-70E740481C1C}">
                <a14:useLocalDpi xmlns:a14="http://schemas.microsoft.com/office/drawing/2010/main" val="0"/>
              </a:ext>
            </a:extLst>
          </a:blip>
          <a:srcRect l="88222" t="28730" r="-88222" b="-28730"/>
          <a:stretch/>
        </p:blipFill>
        <p:spPr>
          <a:xfrm>
            <a:off x="7192462" y="5053856"/>
            <a:ext cx="8818187" cy="2207803"/>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AE24364-8E6D-450D-404C-26EC5F68E50D}"/>
                  </a:ext>
                </a:extLst>
              </p14:cNvPr>
              <p14:cNvContentPartPr/>
              <p14:nvPr/>
            </p14:nvContentPartPr>
            <p14:xfrm>
              <a:off x="5314898" y="4285883"/>
              <a:ext cx="360" cy="360"/>
            </p14:xfrm>
          </p:contentPart>
        </mc:Choice>
        <mc:Fallback xmlns="">
          <p:pic>
            <p:nvPicPr>
              <p:cNvPr id="3" name="Ink 2">
                <a:extLst>
                  <a:ext uri="{FF2B5EF4-FFF2-40B4-BE49-F238E27FC236}">
                    <a16:creationId xmlns:a16="http://schemas.microsoft.com/office/drawing/2014/main" id="{EAE24364-8E6D-450D-404C-26EC5F68E50D}"/>
                  </a:ext>
                </a:extLst>
              </p:cNvPr>
              <p:cNvPicPr/>
              <p:nvPr/>
            </p:nvPicPr>
            <p:blipFill>
              <a:blip r:embed="rId5"/>
              <a:stretch>
                <a:fillRect/>
              </a:stretch>
            </p:blipFill>
            <p:spPr>
              <a:xfrm>
                <a:off x="5242898" y="4142243"/>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F8B34ABC-BB4F-40C9-E176-2E558AB30264}"/>
                  </a:ext>
                </a:extLst>
              </p14:cNvPr>
              <p14:cNvContentPartPr/>
              <p14:nvPr/>
            </p14:nvContentPartPr>
            <p14:xfrm>
              <a:off x="5314892" y="4438283"/>
              <a:ext cx="360" cy="360"/>
            </p14:xfrm>
          </p:contentPart>
        </mc:Choice>
        <mc:Fallback xmlns="">
          <p:pic>
            <p:nvPicPr>
              <p:cNvPr id="17" name="Ink 16">
                <a:extLst>
                  <a:ext uri="{FF2B5EF4-FFF2-40B4-BE49-F238E27FC236}">
                    <a16:creationId xmlns:a16="http://schemas.microsoft.com/office/drawing/2014/main" id="{F8B34ABC-BB4F-40C9-E176-2E558AB30264}"/>
                  </a:ext>
                </a:extLst>
              </p:cNvPr>
              <p:cNvPicPr/>
              <p:nvPr/>
            </p:nvPicPr>
            <p:blipFill>
              <a:blip r:embed="rId5"/>
              <a:stretch>
                <a:fillRect/>
              </a:stretch>
            </p:blipFill>
            <p:spPr>
              <a:xfrm>
                <a:off x="5242892" y="4294643"/>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B25B3A44-1BF1-EA27-ADBF-9DA5BC3AC51C}"/>
                  </a:ext>
                </a:extLst>
              </p14:cNvPr>
              <p14:cNvContentPartPr/>
              <p14:nvPr/>
            </p14:nvContentPartPr>
            <p14:xfrm>
              <a:off x="6915098" y="4285883"/>
              <a:ext cx="360" cy="360"/>
            </p14:xfrm>
          </p:contentPart>
        </mc:Choice>
        <mc:Fallback xmlns="">
          <p:pic>
            <p:nvPicPr>
              <p:cNvPr id="18" name="Ink 17">
                <a:extLst>
                  <a:ext uri="{FF2B5EF4-FFF2-40B4-BE49-F238E27FC236}">
                    <a16:creationId xmlns:a16="http://schemas.microsoft.com/office/drawing/2014/main" id="{B25B3A44-1BF1-EA27-ADBF-9DA5BC3AC51C}"/>
                  </a:ext>
                </a:extLst>
              </p:cNvPr>
              <p:cNvPicPr/>
              <p:nvPr/>
            </p:nvPicPr>
            <p:blipFill>
              <a:blip r:embed="rId5"/>
              <a:stretch>
                <a:fillRect/>
              </a:stretch>
            </p:blipFill>
            <p:spPr>
              <a:xfrm>
                <a:off x="6843098" y="4142243"/>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9D528736-4914-5EE4-0268-F4D9AF27B1C3}"/>
                  </a:ext>
                </a:extLst>
              </p14:cNvPr>
              <p14:cNvContentPartPr/>
              <p14:nvPr/>
            </p14:nvContentPartPr>
            <p14:xfrm>
              <a:off x="6915092" y="4438283"/>
              <a:ext cx="360" cy="360"/>
            </p14:xfrm>
          </p:contentPart>
        </mc:Choice>
        <mc:Fallback xmlns="">
          <p:pic>
            <p:nvPicPr>
              <p:cNvPr id="19" name="Ink 18">
                <a:extLst>
                  <a:ext uri="{FF2B5EF4-FFF2-40B4-BE49-F238E27FC236}">
                    <a16:creationId xmlns:a16="http://schemas.microsoft.com/office/drawing/2014/main" id="{9D528736-4914-5EE4-0268-F4D9AF27B1C3}"/>
                  </a:ext>
                </a:extLst>
              </p:cNvPr>
              <p:cNvPicPr/>
              <p:nvPr/>
            </p:nvPicPr>
            <p:blipFill>
              <a:blip r:embed="rId5"/>
              <a:stretch>
                <a:fillRect/>
              </a:stretch>
            </p:blipFill>
            <p:spPr>
              <a:xfrm>
                <a:off x="6843092" y="4294643"/>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DD6C452B-5DAA-8483-A200-D7EEC0A9A218}"/>
                  </a:ext>
                </a:extLst>
              </p14:cNvPr>
              <p14:cNvContentPartPr/>
              <p14:nvPr/>
            </p14:nvContentPartPr>
            <p14:xfrm>
              <a:off x="8514932" y="4285883"/>
              <a:ext cx="360" cy="360"/>
            </p14:xfrm>
          </p:contentPart>
        </mc:Choice>
        <mc:Fallback xmlns="">
          <p:pic>
            <p:nvPicPr>
              <p:cNvPr id="22" name="Ink 21">
                <a:extLst>
                  <a:ext uri="{FF2B5EF4-FFF2-40B4-BE49-F238E27FC236}">
                    <a16:creationId xmlns:a16="http://schemas.microsoft.com/office/drawing/2014/main" id="{DD6C452B-5DAA-8483-A200-D7EEC0A9A218}"/>
                  </a:ext>
                </a:extLst>
              </p:cNvPr>
              <p:cNvPicPr/>
              <p:nvPr/>
            </p:nvPicPr>
            <p:blipFill>
              <a:blip r:embed="rId5"/>
              <a:stretch>
                <a:fillRect/>
              </a:stretch>
            </p:blipFill>
            <p:spPr>
              <a:xfrm>
                <a:off x="8442932" y="4142243"/>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C848DB99-8071-DD8B-8DB0-9E15C0435D99}"/>
                  </a:ext>
                </a:extLst>
              </p14:cNvPr>
              <p14:cNvContentPartPr/>
              <p14:nvPr/>
            </p14:nvContentPartPr>
            <p14:xfrm>
              <a:off x="8514926" y="4438283"/>
              <a:ext cx="360" cy="360"/>
            </p14:xfrm>
          </p:contentPart>
        </mc:Choice>
        <mc:Fallback xmlns="">
          <p:pic>
            <p:nvPicPr>
              <p:cNvPr id="23" name="Ink 22">
                <a:extLst>
                  <a:ext uri="{FF2B5EF4-FFF2-40B4-BE49-F238E27FC236}">
                    <a16:creationId xmlns:a16="http://schemas.microsoft.com/office/drawing/2014/main" id="{C848DB99-8071-DD8B-8DB0-9E15C0435D99}"/>
                  </a:ext>
                </a:extLst>
              </p:cNvPr>
              <p:cNvPicPr/>
              <p:nvPr/>
            </p:nvPicPr>
            <p:blipFill>
              <a:blip r:embed="rId5"/>
              <a:stretch>
                <a:fillRect/>
              </a:stretch>
            </p:blipFill>
            <p:spPr>
              <a:xfrm>
                <a:off x="8442926" y="4294643"/>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00FD2CB0-B738-17B4-1755-861B9A117C16}"/>
                  </a:ext>
                </a:extLst>
              </p14:cNvPr>
              <p14:cNvContentPartPr/>
              <p14:nvPr/>
            </p14:nvContentPartPr>
            <p14:xfrm>
              <a:off x="10245038" y="4285883"/>
              <a:ext cx="360" cy="360"/>
            </p14:xfrm>
          </p:contentPart>
        </mc:Choice>
        <mc:Fallback xmlns="">
          <p:pic>
            <p:nvPicPr>
              <p:cNvPr id="24" name="Ink 23">
                <a:extLst>
                  <a:ext uri="{FF2B5EF4-FFF2-40B4-BE49-F238E27FC236}">
                    <a16:creationId xmlns:a16="http://schemas.microsoft.com/office/drawing/2014/main" id="{00FD2CB0-B738-17B4-1755-861B9A117C16}"/>
                  </a:ext>
                </a:extLst>
              </p:cNvPr>
              <p:cNvPicPr/>
              <p:nvPr/>
            </p:nvPicPr>
            <p:blipFill>
              <a:blip r:embed="rId5"/>
              <a:stretch>
                <a:fillRect/>
              </a:stretch>
            </p:blipFill>
            <p:spPr>
              <a:xfrm>
                <a:off x="10173038" y="4142243"/>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09EC1D29-9E4D-D84C-669F-F7A176F1E1DD}"/>
                  </a:ext>
                </a:extLst>
              </p14:cNvPr>
              <p14:cNvContentPartPr/>
              <p14:nvPr/>
            </p14:nvContentPartPr>
            <p14:xfrm>
              <a:off x="10245032" y="4438283"/>
              <a:ext cx="360" cy="360"/>
            </p14:xfrm>
          </p:contentPart>
        </mc:Choice>
        <mc:Fallback xmlns="">
          <p:pic>
            <p:nvPicPr>
              <p:cNvPr id="25" name="Ink 24">
                <a:extLst>
                  <a:ext uri="{FF2B5EF4-FFF2-40B4-BE49-F238E27FC236}">
                    <a16:creationId xmlns:a16="http://schemas.microsoft.com/office/drawing/2014/main" id="{09EC1D29-9E4D-D84C-669F-F7A176F1E1DD}"/>
                  </a:ext>
                </a:extLst>
              </p:cNvPr>
              <p:cNvPicPr/>
              <p:nvPr/>
            </p:nvPicPr>
            <p:blipFill>
              <a:blip r:embed="rId5"/>
              <a:stretch>
                <a:fillRect/>
              </a:stretch>
            </p:blipFill>
            <p:spPr>
              <a:xfrm>
                <a:off x="10173032" y="4294643"/>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0FE626A6-E3D4-806C-D591-8A8557B994BE}"/>
                  </a:ext>
                </a:extLst>
              </p14:cNvPr>
              <p14:cNvContentPartPr/>
              <p14:nvPr/>
            </p14:nvContentPartPr>
            <p14:xfrm>
              <a:off x="11975144" y="4285883"/>
              <a:ext cx="360" cy="360"/>
            </p14:xfrm>
          </p:contentPart>
        </mc:Choice>
        <mc:Fallback xmlns="">
          <p:pic>
            <p:nvPicPr>
              <p:cNvPr id="26" name="Ink 25">
                <a:extLst>
                  <a:ext uri="{FF2B5EF4-FFF2-40B4-BE49-F238E27FC236}">
                    <a16:creationId xmlns:a16="http://schemas.microsoft.com/office/drawing/2014/main" id="{0FE626A6-E3D4-806C-D591-8A8557B994BE}"/>
                  </a:ext>
                </a:extLst>
              </p:cNvPr>
              <p:cNvPicPr/>
              <p:nvPr/>
            </p:nvPicPr>
            <p:blipFill>
              <a:blip r:embed="rId5"/>
              <a:stretch>
                <a:fillRect/>
              </a:stretch>
            </p:blipFill>
            <p:spPr>
              <a:xfrm>
                <a:off x="11903144" y="4142243"/>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9AD71EF1-DC50-176C-E4AD-B6F510127C42}"/>
                  </a:ext>
                </a:extLst>
              </p14:cNvPr>
              <p14:cNvContentPartPr/>
              <p14:nvPr/>
            </p14:nvContentPartPr>
            <p14:xfrm>
              <a:off x="11975138" y="4438283"/>
              <a:ext cx="360" cy="360"/>
            </p14:xfrm>
          </p:contentPart>
        </mc:Choice>
        <mc:Fallback xmlns="">
          <p:pic>
            <p:nvPicPr>
              <p:cNvPr id="27" name="Ink 26">
                <a:extLst>
                  <a:ext uri="{FF2B5EF4-FFF2-40B4-BE49-F238E27FC236}">
                    <a16:creationId xmlns:a16="http://schemas.microsoft.com/office/drawing/2014/main" id="{9AD71EF1-DC50-176C-E4AD-B6F510127C42}"/>
                  </a:ext>
                </a:extLst>
              </p:cNvPr>
              <p:cNvPicPr/>
              <p:nvPr/>
            </p:nvPicPr>
            <p:blipFill>
              <a:blip r:embed="rId5"/>
              <a:stretch>
                <a:fillRect/>
              </a:stretch>
            </p:blipFill>
            <p:spPr>
              <a:xfrm>
                <a:off x="11903138" y="4294643"/>
                <a:ext cx="144000" cy="288000"/>
              </a:xfrm>
              <a:prstGeom prst="rect">
                <a:avLst/>
              </a:prstGeom>
            </p:spPr>
          </p:pic>
        </mc:Fallback>
      </mc:AlternateContent>
    </p:spTree>
    <p:extLst>
      <p:ext uri="{BB962C8B-B14F-4D97-AF65-F5344CB8AC3E}">
        <p14:creationId xmlns:p14="http://schemas.microsoft.com/office/powerpoint/2010/main" val="22902618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8995-9768-ACC4-CCED-A94F4C517A03}"/>
              </a:ext>
            </a:extLst>
          </p:cNvPr>
          <p:cNvSpPr>
            <a:spLocks noGrp="1"/>
          </p:cNvSpPr>
          <p:nvPr>
            <p:ph type="title"/>
          </p:nvPr>
        </p:nvSpPr>
        <p:spPr/>
        <p:txBody>
          <a:bodyPr/>
          <a:lstStyle/>
          <a:p>
            <a:r>
              <a:rPr lang="en-US" dirty="0"/>
              <a:t>Results – Copulas</a:t>
            </a:r>
          </a:p>
        </p:txBody>
      </p:sp>
      <p:sp>
        <p:nvSpPr>
          <p:cNvPr id="5" name="Content Placeholder 2">
            <a:extLst>
              <a:ext uri="{FF2B5EF4-FFF2-40B4-BE49-F238E27FC236}">
                <a16:creationId xmlns:a16="http://schemas.microsoft.com/office/drawing/2014/main" id="{3D18F7F2-E4B1-86E6-B24C-62B32823D0E5}"/>
              </a:ext>
            </a:extLst>
          </p:cNvPr>
          <p:cNvSpPr>
            <a:spLocks noGrp="1"/>
          </p:cNvSpPr>
          <p:nvPr>
            <p:ph idx="1"/>
          </p:nvPr>
        </p:nvSpPr>
        <p:spPr>
          <a:xfrm>
            <a:off x="0" y="864342"/>
            <a:ext cx="3221014" cy="5993658"/>
          </a:xfrm>
          <a:solidFill>
            <a:srgbClr val="2F5597"/>
          </a:solidFill>
        </p:spPr>
        <p:txBody>
          <a:bodyPr>
            <a:normAutofit/>
          </a:bodyPr>
          <a:lstStyle/>
          <a:p>
            <a:pPr marL="0" indent="0">
              <a:buNone/>
            </a:pPr>
            <a:endParaRPr lang="en-US" sz="2000" dirty="0">
              <a:solidFill>
                <a:schemeClr val="bg1"/>
              </a:solidFill>
            </a:endParaRPr>
          </a:p>
          <a:p>
            <a:r>
              <a:rPr lang="en-US" sz="2000" dirty="0">
                <a:solidFill>
                  <a:schemeClr val="bg1"/>
                </a:solidFill>
              </a:rPr>
              <a:t>250,000 random splits</a:t>
            </a:r>
          </a:p>
          <a:p>
            <a:endParaRPr lang="en-US" sz="2000" dirty="0">
              <a:solidFill>
                <a:schemeClr val="bg1"/>
              </a:solidFill>
            </a:endParaRPr>
          </a:p>
          <a:p>
            <a:r>
              <a:rPr lang="en-US" sz="2000" dirty="0">
                <a:solidFill>
                  <a:schemeClr val="bg1"/>
                </a:solidFill>
              </a:rPr>
              <a:t>Findings:</a:t>
            </a:r>
          </a:p>
          <a:p>
            <a:pPr marL="800100" lvl="1" indent="-342900">
              <a:buFont typeface="+mj-lt"/>
              <a:buAutoNum type="arabicPeriod"/>
            </a:pPr>
            <a:r>
              <a:rPr lang="en-US" sz="1600" dirty="0">
                <a:solidFill>
                  <a:schemeClr val="bg1"/>
                </a:solidFill>
              </a:rPr>
              <a:t>Copulas fit the data </a:t>
            </a:r>
            <a:r>
              <a:rPr lang="en-US" sz="1600" b="1" dirty="0">
                <a:solidFill>
                  <a:schemeClr val="bg1"/>
                </a:solidFill>
              </a:rPr>
              <a:t>moderately</a:t>
            </a:r>
            <a:r>
              <a:rPr lang="en-US" sz="1600" dirty="0">
                <a:solidFill>
                  <a:schemeClr val="bg1"/>
                </a:solidFill>
              </a:rPr>
              <a:t> </a:t>
            </a:r>
            <a:r>
              <a:rPr lang="en-US" sz="1600" b="1" dirty="0">
                <a:solidFill>
                  <a:schemeClr val="bg1"/>
                </a:solidFill>
              </a:rPr>
              <a:t>well </a:t>
            </a:r>
            <a:r>
              <a:rPr lang="en-US" sz="1600" dirty="0">
                <a:solidFill>
                  <a:schemeClr val="bg1"/>
                </a:solidFill>
              </a:rPr>
              <a:t>(but worse than the margins)</a:t>
            </a:r>
            <a:endParaRPr lang="en-US" sz="1600" b="1" dirty="0">
              <a:solidFill>
                <a:schemeClr val="bg1"/>
              </a:solidFill>
            </a:endParaRPr>
          </a:p>
          <a:p>
            <a:pPr marL="800100" lvl="1" indent="-342900">
              <a:buFont typeface="+mj-lt"/>
              <a:buAutoNum type="arabicPeriod"/>
            </a:pPr>
            <a:r>
              <a:rPr lang="en-US" sz="1600" dirty="0">
                <a:solidFill>
                  <a:schemeClr val="bg1"/>
                </a:solidFill>
              </a:rPr>
              <a:t>No obvious outliers</a:t>
            </a:r>
          </a:p>
          <a:p>
            <a:pPr marL="800100" lvl="1" indent="-342900">
              <a:buFont typeface="+mj-lt"/>
              <a:buAutoNum type="arabicPeriod"/>
            </a:pPr>
            <a:r>
              <a:rPr lang="en-US" sz="1600" dirty="0">
                <a:solidFill>
                  <a:schemeClr val="bg1"/>
                </a:solidFill>
              </a:rPr>
              <a:t>All models are selected, but with different frequencies</a:t>
            </a:r>
          </a:p>
          <a:p>
            <a:pPr lvl="2"/>
            <a:r>
              <a:rPr lang="en-US" sz="1400" dirty="0">
                <a:solidFill>
                  <a:schemeClr val="bg1"/>
                </a:solidFill>
              </a:rPr>
              <a:t>Tawn is selected the most</a:t>
            </a:r>
          </a:p>
          <a:p>
            <a:pPr marL="800100" lvl="1" indent="-342900">
              <a:buFont typeface="+mj-lt"/>
              <a:buAutoNum type="arabicPeriod"/>
            </a:pPr>
            <a:r>
              <a:rPr lang="en-US" sz="1600" dirty="0">
                <a:solidFill>
                  <a:schemeClr val="bg1"/>
                </a:solidFill>
              </a:rPr>
              <a:t>Lack of asymmetric copulas</a:t>
            </a:r>
          </a:p>
          <a:p>
            <a:pPr marL="800100" lvl="1" indent="-342900">
              <a:buFont typeface="+mj-lt"/>
              <a:buAutoNum type="arabicPeriod"/>
            </a:pPr>
            <a:r>
              <a:rPr lang="en-US" sz="1600" dirty="0">
                <a:solidFill>
                  <a:schemeClr val="bg1"/>
                </a:solidFill>
              </a:rPr>
              <a:t>Our criterion selects the copulas more optimally</a:t>
            </a:r>
          </a:p>
          <a:p>
            <a:pPr marL="1257300" lvl="2" indent="-342900">
              <a:buFont typeface="+mj-lt"/>
              <a:buAutoNum type="arabicPeriod"/>
            </a:pPr>
            <a:endParaRPr lang="en-US" sz="12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marL="0" indent="0">
              <a:buNone/>
            </a:pPr>
            <a:endParaRPr lang="en-US" sz="1800" dirty="0">
              <a:solidFill>
                <a:schemeClr val="bg1"/>
              </a:solidFill>
            </a:endParaRPr>
          </a:p>
          <a:p>
            <a:endParaRPr lang="en-US" sz="1800" dirty="0">
              <a:solidFill>
                <a:schemeClr val="bg1"/>
              </a:solidFill>
            </a:endParaRPr>
          </a:p>
          <a:p>
            <a:pPr lvl="1"/>
            <a:endParaRPr lang="en-NL" sz="1400" dirty="0"/>
          </a:p>
        </p:txBody>
      </p:sp>
      <p:pic>
        <p:nvPicPr>
          <p:cNvPr id="10" name="Picture 9">
            <a:extLst>
              <a:ext uri="{FF2B5EF4-FFF2-40B4-BE49-F238E27FC236}">
                <a16:creationId xmlns:a16="http://schemas.microsoft.com/office/drawing/2014/main" id="{13108311-1C2A-C793-7BE1-CD6361CC9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298" y="3024392"/>
            <a:ext cx="6750988" cy="1911542"/>
          </a:xfrm>
          <a:prstGeom prst="rect">
            <a:avLst/>
          </a:prstGeom>
        </p:spPr>
      </p:pic>
      <p:pic>
        <p:nvPicPr>
          <p:cNvPr id="12" name="Picture 11">
            <a:extLst>
              <a:ext uri="{FF2B5EF4-FFF2-40B4-BE49-F238E27FC236}">
                <a16:creationId xmlns:a16="http://schemas.microsoft.com/office/drawing/2014/main" id="{9A097651-6502-2F22-7054-5CA8ACDEE0B9}"/>
              </a:ext>
            </a:extLst>
          </p:cNvPr>
          <p:cNvPicPr>
            <a:picLocks noChangeAspect="1"/>
          </p:cNvPicPr>
          <p:nvPr/>
        </p:nvPicPr>
        <p:blipFill rotWithShape="1">
          <a:blip r:embed="rId4">
            <a:extLst>
              <a:ext uri="{28A0092B-C50C-407E-A947-70E740481C1C}">
                <a14:useLocalDpi xmlns:a14="http://schemas.microsoft.com/office/drawing/2010/main" val="0"/>
              </a:ext>
            </a:extLst>
          </a:blip>
          <a:srcRect l="79603" t="21569" r="-79603" b="-21569"/>
          <a:stretch/>
        </p:blipFill>
        <p:spPr>
          <a:xfrm>
            <a:off x="10421108" y="3213757"/>
            <a:ext cx="8822803" cy="1911542"/>
          </a:xfrm>
          <a:prstGeom prst="rect">
            <a:avLst/>
          </a:prstGeom>
        </p:spPr>
      </p:pic>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D7A2A0A9-0705-0957-664D-3BE187717993}"/>
                  </a:ext>
                </a:extLst>
              </p14:cNvPr>
              <p14:cNvContentPartPr/>
              <p14:nvPr/>
            </p14:nvContentPartPr>
            <p14:xfrm>
              <a:off x="5391010" y="3231880"/>
              <a:ext cx="69840" cy="3600"/>
            </p14:xfrm>
          </p:contentPart>
        </mc:Choice>
        <mc:Fallback xmlns="">
          <p:pic>
            <p:nvPicPr>
              <p:cNvPr id="21" name="Ink 20">
                <a:extLst>
                  <a:ext uri="{FF2B5EF4-FFF2-40B4-BE49-F238E27FC236}">
                    <a16:creationId xmlns:a16="http://schemas.microsoft.com/office/drawing/2014/main" id="{D7A2A0A9-0705-0957-664D-3BE187717993}"/>
                  </a:ext>
                </a:extLst>
              </p:cNvPr>
              <p:cNvPicPr/>
              <p:nvPr/>
            </p:nvPicPr>
            <p:blipFill>
              <a:blip r:embed="rId6"/>
              <a:stretch>
                <a:fillRect/>
              </a:stretch>
            </p:blipFill>
            <p:spPr>
              <a:xfrm>
                <a:off x="5319010" y="3087880"/>
                <a:ext cx="2134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53A516FE-0F3B-0C75-A8D5-1AEE97675E9F}"/>
                  </a:ext>
                </a:extLst>
              </p14:cNvPr>
              <p14:cNvContentPartPr/>
              <p14:nvPr/>
            </p14:nvContentPartPr>
            <p14:xfrm>
              <a:off x="6495850" y="3501880"/>
              <a:ext cx="92160" cy="360"/>
            </p14:xfrm>
          </p:contentPart>
        </mc:Choice>
        <mc:Fallback xmlns="">
          <p:pic>
            <p:nvPicPr>
              <p:cNvPr id="28" name="Ink 27">
                <a:extLst>
                  <a:ext uri="{FF2B5EF4-FFF2-40B4-BE49-F238E27FC236}">
                    <a16:creationId xmlns:a16="http://schemas.microsoft.com/office/drawing/2014/main" id="{53A516FE-0F3B-0C75-A8D5-1AEE97675E9F}"/>
                  </a:ext>
                </a:extLst>
              </p:cNvPr>
              <p:cNvPicPr/>
              <p:nvPr/>
            </p:nvPicPr>
            <p:blipFill>
              <a:blip r:embed="rId8"/>
              <a:stretch>
                <a:fillRect/>
              </a:stretch>
            </p:blipFill>
            <p:spPr>
              <a:xfrm>
                <a:off x="6424210" y="3357880"/>
                <a:ext cx="2358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9FC5B0C7-461D-FAF1-9933-FF3F03920495}"/>
                  </a:ext>
                </a:extLst>
              </p14:cNvPr>
              <p14:cNvContentPartPr/>
              <p14:nvPr/>
            </p14:nvContentPartPr>
            <p14:xfrm>
              <a:off x="7073650" y="3774760"/>
              <a:ext cx="79560" cy="360"/>
            </p14:xfrm>
          </p:contentPart>
        </mc:Choice>
        <mc:Fallback xmlns="">
          <p:pic>
            <p:nvPicPr>
              <p:cNvPr id="30" name="Ink 29">
                <a:extLst>
                  <a:ext uri="{FF2B5EF4-FFF2-40B4-BE49-F238E27FC236}">
                    <a16:creationId xmlns:a16="http://schemas.microsoft.com/office/drawing/2014/main" id="{9FC5B0C7-461D-FAF1-9933-FF3F03920495}"/>
                  </a:ext>
                </a:extLst>
              </p:cNvPr>
              <p:cNvPicPr/>
              <p:nvPr/>
            </p:nvPicPr>
            <p:blipFill>
              <a:blip r:embed="rId10"/>
              <a:stretch>
                <a:fillRect/>
              </a:stretch>
            </p:blipFill>
            <p:spPr>
              <a:xfrm>
                <a:off x="7002010" y="3631120"/>
                <a:ext cx="2232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Ink 30">
                <a:extLst>
                  <a:ext uri="{FF2B5EF4-FFF2-40B4-BE49-F238E27FC236}">
                    <a16:creationId xmlns:a16="http://schemas.microsoft.com/office/drawing/2014/main" id="{916FA75A-A63C-9963-6942-F17C9722F753}"/>
                  </a:ext>
                </a:extLst>
              </p14:cNvPr>
              <p14:cNvContentPartPr/>
              <p14:nvPr/>
            </p14:nvContentPartPr>
            <p14:xfrm>
              <a:off x="5902210" y="4044640"/>
              <a:ext cx="25560" cy="3600"/>
            </p14:xfrm>
          </p:contentPart>
        </mc:Choice>
        <mc:Fallback xmlns="">
          <p:pic>
            <p:nvPicPr>
              <p:cNvPr id="31" name="Ink 30">
                <a:extLst>
                  <a:ext uri="{FF2B5EF4-FFF2-40B4-BE49-F238E27FC236}">
                    <a16:creationId xmlns:a16="http://schemas.microsoft.com/office/drawing/2014/main" id="{916FA75A-A63C-9963-6942-F17C9722F753}"/>
                  </a:ext>
                </a:extLst>
              </p:cNvPr>
              <p:cNvPicPr/>
              <p:nvPr/>
            </p:nvPicPr>
            <p:blipFill>
              <a:blip r:embed="rId12"/>
              <a:stretch>
                <a:fillRect/>
              </a:stretch>
            </p:blipFill>
            <p:spPr>
              <a:xfrm>
                <a:off x="5830210" y="3901000"/>
                <a:ext cx="16920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2" name="Ink 31">
                <a:extLst>
                  <a:ext uri="{FF2B5EF4-FFF2-40B4-BE49-F238E27FC236}">
                    <a16:creationId xmlns:a16="http://schemas.microsoft.com/office/drawing/2014/main" id="{1AA8DC56-4619-58E1-0AD6-E8F3CE25CC07}"/>
                  </a:ext>
                </a:extLst>
              </p14:cNvPr>
              <p14:cNvContentPartPr/>
              <p14:nvPr/>
            </p14:nvContentPartPr>
            <p14:xfrm>
              <a:off x="5898970" y="4302040"/>
              <a:ext cx="50040" cy="10080"/>
            </p14:xfrm>
          </p:contentPart>
        </mc:Choice>
        <mc:Fallback xmlns="">
          <p:pic>
            <p:nvPicPr>
              <p:cNvPr id="32" name="Ink 31">
                <a:extLst>
                  <a:ext uri="{FF2B5EF4-FFF2-40B4-BE49-F238E27FC236}">
                    <a16:creationId xmlns:a16="http://schemas.microsoft.com/office/drawing/2014/main" id="{1AA8DC56-4619-58E1-0AD6-E8F3CE25CC07}"/>
                  </a:ext>
                </a:extLst>
              </p:cNvPr>
              <p:cNvPicPr/>
              <p:nvPr/>
            </p:nvPicPr>
            <p:blipFill>
              <a:blip r:embed="rId14"/>
              <a:stretch>
                <a:fillRect/>
              </a:stretch>
            </p:blipFill>
            <p:spPr>
              <a:xfrm>
                <a:off x="5826970" y="4158040"/>
                <a:ext cx="193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 name="Ink 34">
                <a:extLst>
                  <a:ext uri="{FF2B5EF4-FFF2-40B4-BE49-F238E27FC236}">
                    <a16:creationId xmlns:a16="http://schemas.microsoft.com/office/drawing/2014/main" id="{2BC557DE-D915-2BD9-0029-A728E4294DF9}"/>
                  </a:ext>
                </a:extLst>
              </p14:cNvPr>
              <p14:cNvContentPartPr/>
              <p14:nvPr/>
            </p14:nvContentPartPr>
            <p14:xfrm>
              <a:off x="10480420" y="4263880"/>
              <a:ext cx="579600" cy="6840"/>
            </p14:xfrm>
          </p:contentPart>
        </mc:Choice>
        <mc:Fallback xmlns="">
          <p:pic>
            <p:nvPicPr>
              <p:cNvPr id="35" name="Ink 34">
                <a:extLst>
                  <a:ext uri="{FF2B5EF4-FFF2-40B4-BE49-F238E27FC236}">
                    <a16:creationId xmlns:a16="http://schemas.microsoft.com/office/drawing/2014/main" id="{2BC557DE-D915-2BD9-0029-A728E4294DF9}"/>
                  </a:ext>
                </a:extLst>
              </p:cNvPr>
              <p:cNvPicPr/>
              <p:nvPr/>
            </p:nvPicPr>
            <p:blipFill>
              <a:blip r:embed="rId16"/>
              <a:stretch>
                <a:fillRect/>
              </a:stretch>
            </p:blipFill>
            <p:spPr>
              <a:xfrm>
                <a:off x="10408780" y="4120240"/>
                <a:ext cx="723240" cy="294480"/>
              </a:xfrm>
              <a:prstGeom prst="rect">
                <a:avLst/>
              </a:prstGeom>
            </p:spPr>
          </p:pic>
        </mc:Fallback>
      </mc:AlternateContent>
    </p:spTree>
    <p:extLst>
      <p:ext uri="{BB962C8B-B14F-4D97-AF65-F5344CB8AC3E}">
        <p14:creationId xmlns:p14="http://schemas.microsoft.com/office/powerpoint/2010/main" val="311628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2D73A-3546-5DD2-970C-C96A33491DA0}"/>
              </a:ext>
            </a:extLst>
          </p:cNvPr>
          <p:cNvSpPr>
            <a:spLocks noGrp="1"/>
          </p:cNvSpPr>
          <p:nvPr>
            <p:ph sz="half" idx="2"/>
          </p:nvPr>
        </p:nvSpPr>
        <p:spPr>
          <a:xfrm>
            <a:off x="6172200" y="1231900"/>
            <a:ext cx="6019800" cy="5689600"/>
          </a:xfrm>
        </p:spPr>
        <p:txBody>
          <a:bodyPr/>
          <a:lstStyle/>
          <a:p>
            <a:pPr marL="0" indent="0">
              <a:buNone/>
            </a:pPr>
            <a:r>
              <a:rPr lang="en-US" dirty="0"/>
              <a:t> Research applications:</a:t>
            </a:r>
          </a:p>
          <a:p>
            <a:pPr marL="914400" lvl="1" indent="-457200">
              <a:buFont typeface="+mj-lt"/>
              <a:buAutoNum type="arabicPeriod"/>
            </a:pPr>
            <a:r>
              <a:rPr lang="en-US" sz="2300" b="1" dirty="0"/>
              <a:t>“How </a:t>
            </a:r>
            <a:r>
              <a:rPr lang="en-GB" sz="2300" b="1" dirty="0"/>
              <a:t>many topics do we need </a:t>
            </a:r>
            <a:r>
              <a:rPr lang="en-GB" sz="2300" dirty="0"/>
              <a:t>to achieve a certain level of confidence in our evaluation results?”</a:t>
            </a:r>
            <a:br>
              <a:rPr lang="en-GB" sz="2300" dirty="0"/>
            </a:br>
            <a:endParaRPr lang="en-GB" sz="2300" dirty="0"/>
          </a:p>
          <a:p>
            <a:pPr marL="914400" lvl="1" indent="-457200">
              <a:buFont typeface="+mj-lt"/>
              <a:buAutoNum type="arabicPeriod"/>
            </a:pPr>
            <a:r>
              <a:rPr lang="en-GB" sz="2300" b="1" dirty="0"/>
              <a:t>“Which statistical significance test is optimal</a:t>
            </a:r>
            <a:r>
              <a:rPr lang="en-GB" sz="2300" dirty="0"/>
              <a:t> for IR evaluation data?”</a:t>
            </a:r>
          </a:p>
          <a:p>
            <a:pPr marL="457200" lvl="1" indent="0">
              <a:buNone/>
            </a:pPr>
            <a:r>
              <a:rPr lang="en-GB" dirty="0"/>
              <a:t>	</a:t>
            </a:r>
          </a:p>
        </p:txBody>
      </p:sp>
      <p:sp>
        <p:nvSpPr>
          <p:cNvPr id="4" name="Title 3">
            <a:extLst>
              <a:ext uri="{FF2B5EF4-FFF2-40B4-BE49-F238E27FC236}">
                <a16:creationId xmlns:a16="http://schemas.microsoft.com/office/drawing/2014/main" id="{D1DC7247-ED06-3C31-A917-0D20252B2EAF}"/>
              </a:ext>
            </a:extLst>
          </p:cNvPr>
          <p:cNvSpPr>
            <a:spLocks noGrp="1"/>
          </p:cNvSpPr>
          <p:nvPr>
            <p:ph type="title"/>
          </p:nvPr>
        </p:nvSpPr>
        <p:spPr/>
        <p:txBody>
          <a:bodyPr/>
          <a:lstStyle/>
          <a:p>
            <a:r>
              <a:rPr lang="en-US" dirty="0"/>
              <a:t>Simulation of System Scores</a:t>
            </a:r>
            <a:endParaRPr lang="en-NL" dirty="0"/>
          </a:p>
        </p:txBody>
      </p:sp>
      <p:sp>
        <p:nvSpPr>
          <p:cNvPr id="5" name="Content Placeholder 2">
            <a:extLst>
              <a:ext uri="{FF2B5EF4-FFF2-40B4-BE49-F238E27FC236}">
                <a16:creationId xmlns:a16="http://schemas.microsoft.com/office/drawing/2014/main" id="{938625A0-EDC9-3136-6234-1772B1F9AF00}"/>
              </a:ext>
            </a:extLst>
          </p:cNvPr>
          <p:cNvSpPr txBox="1">
            <a:spLocks/>
          </p:cNvSpPr>
          <p:nvPr/>
        </p:nvSpPr>
        <p:spPr>
          <a:xfrm>
            <a:off x="953788" y="1213752"/>
            <a:ext cx="1738457" cy="625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b="1" dirty="0"/>
              <a:t>Scores</a:t>
            </a:r>
          </a:p>
        </p:txBody>
      </p:sp>
      <mc:AlternateContent xmlns:mc="http://schemas.openxmlformats.org/markup-compatibility/2006" xmlns:a14="http://schemas.microsoft.com/office/drawing/2010/main">
        <mc:Choice Requires="a14">
          <p:graphicFrame>
            <p:nvGraphicFramePr>
              <p:cNvPr id="6" name="Google Shape;61;p14">
                <a:extLst>
                  <a:ext uri="{FF2B5EF4-FFF2-40B4-BE49-F238E27FC236}">
                    <a16:creationId xmlns:a16="http://schemas.microsoft.com/office/drawing/2014/main" id="{7B6A19EF-EA95-89F5-22D8-5E1E5A58C4A2}"/>
                  </a:ext>
                </a:extLst>
              </p:cNvPr>
              <p:cNvGraphicFramePr/>
              <p:nvPr/>
            </p:nvGraphicFramePr>
            <p:xfrm>
              <a:off x="1165564" y="1636876"/>
              <a:ext cx="1738457" cy="1682360"/>
            </p:xfrm>
            <a:graphic>
              <a:graphicData uri="http://schemas.openxmlformats.org/drawingml/2006/table">
                <a:tbl>
                  <a:tblPr>
                    <a:noFill/>
                    <a:effectLst>
                      <a:outerShdw blurRad="63500" sx="102000" sy="102000" algn="ctr" rotWithShape="0">
                        <a:prstClr val="black">
                          <a:alpha val="40000"/>
                        </a:prstClr>
                      </a:outerShdw>
                    </a:effectLst>
                  </a:tblPr>
                  <a:tblGrid>
                    <a:gridCol w="575812">
                      <a:extLst>
                        <a:ext uri="{9D8B030D-6E8A-4147-A177-3AD203B41FA5}">
                          <a16:colId xmlns:a16="http://schemas.microsoft.com/office/drawing/2014/main" val="20000"/>
                        </a:ext>
                      </a:extLst>
                    </a:gridCol>
                    <a:gridCol w="586833">
                      <a:extLst>
                        <a:ext uri="{9D8B030D-6E8A-4147-A177-3AD203B41FA5}">
                          <a16:colId xmlns:a16="http://schemas.microsoft.com/office/drawing/2014/main" val="1209398117"/>
                        </a:ext>
                      </a:extLst>
                    </a:gridCol>
                    <a:gridCol w="575812">
                      <a:extLst>
                        <a:ext uri="{9D8B030D-6E8A-4147-A177-3AD203B41FA5}">
                          <a16:colId xmlns:a16="http://schemas.microsoft.com/office/drawing/2014/main" val="3674034840"/>
                        </a:ext>
                      </a:extLst>
                    </a:gridCol>
                  </a:tblGrid>
                  <a:tr h="376712">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6712">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6712">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6712">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mc:Choice>
        <mc:Fallback xmlns="">
          <p:graphicFrame>
            <p:nvGraphicFramePr>
              <p:cNvPr id="6" name="Google Shape;61;p14">
                <a:extLst>
                  <a:ext uri="{FF2B5EF4-FFF2-40B4-BE49-F238E27FC236}">
                    <a16:creationId xmlns:a16="http://schemas.microsoft.com/office/drawing/2014/main" id="{7B6A19EF-EA95-89F5-22D8-5E1E5A58C4A2}"/>
                  </a:ext>
                </a:extLst>
              </p:cNvPr>
              <p:cNvGraphicFramePr/>
              <p:nvPr>
                <p:extLst>
                  <p:ext uri="{D42A27DB-BD31-4B8C-83A1-F6EECF244321}">
                    <p14:modId xmlns:p14="http://schemas.microsoft.com/office/powerpoint/2010/main" val="966098142"/>
                  </p:ext>
                </p:extLst>
              </p:nvPr>
            </p:nvGraphicFramePr>
            <p:xfrm>
              <a:off x="1165564" y="1636876"/>
              <a:ext cx="1738457" cy="1682360"/>
            </p:xfrm>
            <a:graphic>
              <a:graphicData uri="http://schemas.openxmlformats.org/drawingml/2006/table">
                <a:tbl>
                  <a:tblPr>
                    <a:noFill/>
                    <a:effectLst>
                      <a:outerShdw blurRad="63500" sx="102000" sy="102000" algn="ctr" rotWithShape="0">
                        <a:prstClr val="black">
                          <a:alpha val="40000"/>
                        </a:prstClr>
                      </a:outerShdw>
                    </a:effectLst>
                  </a:tblPr>
                  <a:tblGrid>
                    <a:gridCol w="575812">
                      <a:extLst>
                        <a:ext uri="{9D8B030D-6E8A-4147-A177-3AD203B41FA5}">
                          <a16:colId xmlns:a16="http://schemas.microsoft.com/office/drawing/2014/main" val="20000"/>
                        </a:ext>
                      </a:extLst>
                    </a:gridCol>
                    <a:gridCol w="586833">
                      <a:extLst>
                        <a:ext uri="{9D8B030D-6E8A-4147-A177-3AD203B41FA5}">
                          <a16:colId xmlns:a16="http://schemas.microsoft.com/office/drawing/2014/main" val="1209398117"/>
                        </a:ext>
                      </a:extLst>
                    </a:gridCol>
                    <a:gridCol w="575812">
                      <a:extLst>
                        <a:ext uri="{9D8B030D-6E8A-4147-A177-3AD203B41FA5}">
                          <a16:colId xmlns:a16="http://schemas.microsoft.com/office/drawing/2014/main" val="3674034840"/>
                        </a:ext>
                      </a:extLst>
                    </a:gridCol>
                  </a:tblGrid>
                  <a:tr h="376712">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6712">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6712">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6712">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Google Shape;61;p14">
                <a:extLst>
                  <a:ext uri="{FF2B5EF4-FFF2-40B4-BE49-F238E27FC236}">
                    <a16:creationId xmlns:a16="http://schemas.microsoft.com/office/drawing/2014/main" id="{49A0131A-3919-2566-D9F8-2ADF77CEDDC3}"/>
                  </a:ext>
                </a:extLst>
              </p:cNvPr>
              <p:cNvGraphicFramePr/>
              <p:nvPr/>
            </p:nvGraphicFramePr>
            <p:xfrm>
              <a:off x="1165564" y="4127290"/>
              <a:ext cx="1738457" cy="1261770"/>
            </p:xfrm>
            <a:graphic>
              <a:graphicData uri="http://schemas.openxmlformats.org/drawingml/2006/table">
                <a:tbl>
                  <a:tblPr>
                    <a:noFill/>
                    <a:effectLst>
                      <a:outerShdw blurRad="63500" sx="102000" sy="102000" algn="ctr" rotWithShape="0">
                        <a:prstClr val="black">
                          <a:alpha val="40000"/>
                        </a:prstClr>
                      </a:outerShdw>
                    </a:effectLst>
                  </a:tblPr>
                  <a:tblGrid>
                    <a:gridCol w="575812">
                      <a:extLst>
                        <a:ext uri="{9D8B030D-6E8A-4147-A177-3AD203B41FA5}">
                          <a16:colId xmlns:a16="http://schemas.microsoft.com/office/drawing/2014/main" val="20000"/>
                        </a:ext>
                      </a:extLst>
                    </a:gridCol>
                    <a:gridCol w="586833">
                      <a:extLst>
                        <a:ext uri="{9D8B030D-6E8A-4147-A177-3AD203B41FA5}">
                          <a16:colId xmlns:a16="http://schemas.microsoft.com/office/drawing/2014/main" val="1209398117"/>
                        </a:ext>
                      </a:extLst>
                    </a:gridCol>
                    <a:gridCol w="575812">
                      <a:extLst>
                        <a:ext uri="{9D8B030D-6E8A-4147-A177-3AD203B41FA5}">
                          <a16:colId xmlns:a16="http://schemas.microsoft.com/office/drawing/2014/main" val="3674034840"/>
                        </a:ext>
                      </a:extLst>
                    </a:gridCol>
                  </a:tblGrid>
                  <a:tr h="0">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6712">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6712">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Choice>
        <mc:Fallback xmlns="">
          <p:graphicFrame>
            <p:nvGraphicFramePr>
              <p:cNvPr id="7" name="Google Shape;61;p14">
                <a:extLst>
                  <a:ext uri="{FF2B5EF4-FFF2-40B4-BE49-F238E27FC236}">
                    <a16:creationId xmlns:a16="http://schemas.microsoft.com/office/drawing/2014/main" id="{49A0131A-3919-2566-D9F8-2ADF77CEDDC3}"/>
                  </a:ext>
                </a:extLst>
              </p:cNvPr>
              <p:cNvGraphicFramePr/>
              <p:nvPr>
                <p:extLst>
                  <p:ext uri="{D42A27DB-BD31-4B8C-83A1-F6EECF244321}">
                    <p14:modId xmlns:p14="http://schemas.microsoft.com/office/powerpoint/2010/main" val="3784059093"/>
                  </p:ext>
                </p:extLst>
              </p:nvPr>
            </p:nvGraphicFramePr>
            <p:xfrm>
              <a:off x="1165564" y="4127290"/>
              <a:ext cx="1738457" cy="1261770"/>
            </p:xfrm>
            <a:graphic>
              <a:graphicData uri="http://schemas.openxmlformats.org/drawingml/2006/table">
                <a:tbl>
                  <a:tblPr>
                    <a:noFill/>
                    <a:effectLst>
                      <a:outerShdw blurRad="63500" sx="102000" sy="102000" algn="ctr" rotWithShape="0">
                        <a:prstClr val="black">
                          <a:alpha val="40000"/>
                        </a:prstClr>
                      </a:outerShdw>
                    </a:effectLst>
                  </a:tblPr>
                  <a:tblGrid>
                    <a:gridCol w="575812">
                      <a:extLst>
                        <a:ext uri="{9D8B030D-6E8A-4147-A177-3AD203B41FA5}">
                          <a16:colId xmlns:a16="http://schemas.microsoft.com/office/drawing/2014/main" val="20000"/>
                        </a:ext>
                      </a:extLst>
                    </a:gridCol>
                    <a:gridCol w="586833">
                      <a:extLst>
                        <a:ext uri="{9D8B030D-6E8A-4147-A177-3AD203B41FA5}">
                          <a16:colId xmlns:a16="http://schemas.microsoft.com/office/drawing/2014/main" val="1209398117"/>
                        </a:ext>
                      </a:extLst>
                    </a:gridCol>
                    <a:gridCol w="575812">
                      <a:extLst>
                        <a:ext uri="{9D8B030D-6E8A-4147-A177-3AD203B41FA5}">
                          <a16:colId xmlns:a16="http://schemas.microsoft.com/office/drawing/2014/main" val="3674034840"/>
                        </a:ext>
                      </a:extLst>
                    </a:gridCol>
                  </a:tblGrid>
                  <a:tr h="0">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6712">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6712">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Fallback>
      </mc:AlternateContent>
      <p:sp>
        <p:nvSpPr>
          <p:cNvPr id="8" name="Oval 7">
            <a:extLst>
              <a:ext uri="{FF2B5EF4-FFF2-40B4-BE49-F238E27FC236}">
                <a16:creationId xmlns:a16="http://schemas.microsoft.com/office/drawing/2014/main" id="{83FE695E-5B26-88DE-747B-384E93A5D7CD}"/>
              </a:ext>
            </a:extLst>
          </p:cNvPr>
          <p:cNvSpPr/>
          <p:nvPr/>
        </p:nvSpPr>
        <p:spPr>
          <a:xfrm>
            <a:off x="4005595" y="3085316"/>
            <a:ext cx="1478493" cy="1014183"/>
          </a:xfrm>
          <a:prstGeom prst="ellipse">
            <a:avLst/>
          </a:prstGeom>
          <a:solidFill>
            <a:srgbClr val="2F5597"/>
          </a:solidFill>
          <a:ln w="25400">
            <a:solidFill>
              <a:schemeClr val="tx1">
                <a:lumMod val="65000"/>
                <a:lumOff val="3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Model</a:t>
            </a:r>
            <a:endParaRPr lang="en-NL" sz="2200" b="1" dirty="0"/>
          </a:p>
        </p:txBody>
      </p:sp>
      <p:cxnSp>
        <p:nvCxnSpPr>
          <p:cNvPr id="10" name="Connector: Elbow 9">
            <a:extLst>
              <a:ext uri="{FF2B5EF4-FFF2-40B4-BE49-F238E27FC236}">
                <a16:creationId xmlns:a16="http://schemas.microsoft.com/office/drawing/2014/main" id="{13EA9FD0-3FC7-1C74-BB3C-9F307B6C2728}"/>
              </a:ext>
            </a:extLst>
          </p:cNvPr>
          <p:cNvCxnSpPr>
            <a:cxnSpLocks/>
            <a:stCxn id="6" idx="3"/>
            <a:endCxn id="8" idx="0"/>
          </p:cNvCxnSpPr>
          <p:nvPr/>
        </p:nvCxnSpPr>
        <p:spPr>
          <a:xfrm>
            <a:off x="2904021" y="2478056"/>
            <a:ext cx="1840821" cy="607260"/>
          </a:xfrm>
          <a:prstGeom prst="bentConnector2">
            <a:avLst/>
          </a:prstGeom>
          <a:ln w="31750">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E6F246BC-FDDF-BCED-D3E1-AE8A77158EF1}"/>
              </a:ext>
            </a:extLst>
          </p:cNvPr>
          <p:cNvCxnSpPr>
            <a:cxnSpLocks/>
            <a:stCxn id="7" idx="3"/>
            <a:endCxn id="8" idx="4"/>
          </p:cNvCxnSpPr>
          <p:nvPr/>
        </p:nvCxnSpPr>
        <p:spPr>
          <a:xfrm flipV="1">
            <a:off x="2904021" y="4099499"/>
            <a:ext cx="1840821" cy="658676"/>
          </a:xfrm>
          <a:prstGeom prst="bentConnector2">
            <a:avLst/>
          </a:prstGeom>
          <a:ln w="31750">
            <a:solidFill>
              <a:srgbClr val="C00000"/>
            </a:solidFill>
            <a:headEnd type="triangle" w="lg" len="lg"/>
            <a:tailEnd w="lg" len="lg"/>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F0A23F4B-02F5-518D-2333-E7E2EA239A34}"/>
              </a:ext>
            </a:extLst>
          </p:cNvPr>
          <p:cNvSpPr txBox="1">
            <a:spLocks/>
          </p:cNvSpPr>
          <p:nvPr/>
        </p:nvSpPr>
        <p:spPr>
          <a:xfrm>
            <a:off x="2692245" y="4352780"/>
            <a:ext cx="2179433" cy="625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b="1" i="1" dirty="0">
                <a:solidFill>
                  <a:srgbClr val="C00000"/>
                </a:solidFill>
              </a:rPr>
              <a:t>Simulate</a:t>
            </a:r>
          </a:p>
        </p:txBody>
      </p:sp>
      <p:sp>
        <p:nvSpPr>
          <p:cNvPr id="123" name="Speech Bubble: Rectangle 122">
            <a:extLst>
              <a:ext uri="{FF2B5EF4-FFF2-40B4-BE49-F238E27FC236}">
                <a16:creationId xmlns:a16="http://schemas.microsoft.com/office/drawing/2014/main" id="{803AC8DA-0E95-6A6B-0AA3-6B599D417FB1}"/>
              </a:ext>
            </a:extLst>
          </p:cNvPr>
          <p:cNvSpPr/>
          <p:nvPr/>
        </p:nvSpPr>
        <p:spPr>
          <a:xfrm>
            <a:off x="1803892" y="5490154"/>
            <a:ext cx="3784108" cy="1014183"/>
          </a:xfrm>
          <a:custGeom>
            <a:avLst/>
            <a:gdLst>
              <a:gd name="connsiteX0" fmla="*/ 0 w 3217706"/>
              <a:gd name="connsiteY0" fmla="*/ 0 h 989362"/>
              <a:gd name="connsiteX1" fmla="*/ 536284 w 3217706"/>
              <a:gd name="connsiteY1" fmla="*/ 0 h 989362"/>
              <a:gd name="connsiteX2" fmla="*/ 536284 w 3217706"/>
              <a:gd name="connsiteY2" fmla="*/ 0 h 989362"/>
              <a:gd name="connsiteX3" fmla="*/ 1340711 w 3217706"/>
              <a:gd name="connsiteY3" fmla="*/ 0 h 989362"/>
              <a:gd name="connsiteX4" fmla="*/ 3217706 w 3217706"/>
              <a:gd name="connsiteY4" fmla="*/ 0 h 989362"/>
              <a:gd name="connsiteX5" fmla="*/ 3217706 w 3217706"/>
              <a:gd name="connsiteY5" fmla="*/ 577128 h 989362"/>
              <a:gd name="connsiteX6" fmla="*/ 3217706 w 3217706"/>
              <a:gd name="connsiteY6" fmla="*/ 577128 h 989362"/>
              <a:gd name="connsiteX7" fmla="*/ 3217706 w 3217706"/>
              <a:gd name="connsiteY7" fmla="*/ 824468 h 989362"/>
              <a:gd name="connsiteX8" fmla="*/ 3217706 w 3217706"/>
              <a:gd name="connsiteY8" fmla="*/ 989362 h 989362"/>
              <a:gd name="connsiteX9" fmla="*/ 1340711 w 3217706"/>
              <a:gd name="connsiteY9" fmla="*/ 989362 h 989362"/>
              <a:gd name="connsiteX10" fmla="*/ -153678 w 3217706"/>
              <a:gd name="connsiteY10" fmla="*/ 1332433 h 989362"/>
              <a:gd name="connsiteX11" fmla="*/ 536284 w 3217706"/>
              <a:gd name="connsiteY11" fmla="*/ 989362 h 989362"/>
              <a:gd name="connsiteX12" fmla="*/ 0 w 3217706"/>
              <a:gd name="connsiteY12" fmla="*/ 989362 h 989362"/>
              <a:gd name="connsiteX13" fmla="*/ 0 w 3217706"/>
              <a:gd name="connsiteY13" fmla="*/ 824468 h 989362"/>
              <a:gd name="connsiteX14" fmla="*/ 0 w 3217706"/>
              <a:gd name="connsiteY14" fmla="*/ 577128 h 989362"/>
              <a:gd name="connsiteX15" fmla="*/ 0 w 3217706"/>
              <a:gd name="connsiteY15" fmla="*/ 577128 h 989362"/>
              <a:gd name="connsiteX16" fmla="*/ 0 w 3217706"/>
              <a:gd name="connsiteY16" fmla="*/ 0 h 989362"/>
              <a:gd name="connsiteX0" fmla="*/ 153678 w 3371384"/>
              <a:gd name="connsiteY0" fmla="*/ 355600 h 1688033"/>
              <a:gd name="connsiteX1" fmla="*/ 689962 w 3371384"/>
              <a:gd name="connsiteY1" fmla="*/ 355600 h 1688033"/>
              <a:gd name="connsiteX2" fmla="*/ 956662 w 3371384"/>
              <a:gd name="connsiteY2" fmla="*/ 0 h 1688033"/>
              <a:gd name="connsiteX3" fmla="*/ 1494389 w 3371384"/>
              <a:gd name="connsiteY3" fmla="*/ 355600 h 1688033"/>
              <a:gd name="connsiteX4" fmla="*/ 3371384 w 3371384"/>
              <a:gd name="connsiteY4" fmla="*/ 355600 h 1688033"/>
              <a:gd name="connsiteX5" fmla="*/ 3371384 w 3371384"/>
              <a:gd name="connsiteY5" fmla="*/ 932728 h 1688033"/>
              <a:gd name="connsiteX6" fmla="*/ 3371384 w 3371384"/>
              <a:gd name="connsiteY6" fmla="*/ 932728 h 1688033"/>
              <a:gd name="connsiteX7" fmla="*/ 3371384 w 3371384"/>
              <a:gd name="connsiteY7" fmla="*/ 1180068 h 1688033"/>
              <a:gd name="connsiteX8" fmla="*/ 3371384 w 3371384"/>
              <a:gd name="connsiteY8" fmla="*/ 1344962 h 1688033"/>
              <a:gd name="connsiteX9" fmla="*/ 1494389 w 3371384"/>
              <a:gd name="connsiteY9" fmla="*/ 1344962 h 1688033"/>
              <a:gd name="connsiteX10" fmla="*/ 0 w 3371384"/>
              <a:gd name="connsiteY10" fmla="*/ 1688033 h 1688033"/>
              <a:gd name="connsiteX11" fmla="*/ 689962 w 3371384"/>
              <a:gd name="connsiteY11" fmla="*/ 1344962 h 1688033"/>
              <a:gd name="connsiteX12" fmla="*/ 153678 w 3371384"/>
              <a:gd name="connsiteY12" fmla="*/ 1344962 h 1688033"/>
              <a:gd name="connsiteX13" fmla="*/ 153678 w 3371384"/>
              <a:gd name="connsiteY13" fmla="*/ 1180068 h 1688033"/>
              <a:gd name="connsiteX14" fmla="*/ 153678 w 3371384"/>
              <a:gd name="connsiteY14" fmla="*/ 932728 h 1688033"/>
              <a:gd name="connsiteX15" fmla="*/ 153678 w 3371384"/>
              <a:gd name="connsiteY15" fmla="*/ 932728 h 1688033"/>
              <a:gd name="connsiteX16" fmla="*/ 153678 w 3371384"/>
              <a:gd name="connsiteY16" fmla="*/ 355600 h 1688033"/>
              <a:gd name="connsiteX0" fmla="*/ 0 w 3217706"/>
              <a:gd name="connsiteY0" fmla="*/ 355600 h 1345133"/>
              <a:gd name="connsiteX1" fmla="*/ 536284 w 3217706"/>
              <a:gd name="connsiteY1" fmla="*/ 355600 h 1345133"/>
              <a:gd name="connsiteX2" fmla="*/ 802984 w 3217706"/>
              <a:gd name="connsiteY2" fmla="*/ 0 h 1345133"/>
              <a:gd name="connsiteX3" fmla="*/ 1340711 w 3217706"/>
              <a:gd name="connsiteY3" fmla="*/ 355600 h 1345133"/>
              <a:gd name="connsiteX4" fmla="*/ 3217706 w 3217706"/>
              <a:gd name="connsiteY4" fmla="*/ 355600 h 1345133"/>
              <a:gd name="connsiteX5" fmla="*/ 3217706 w 3217706"/>
              <a:gd name="connsiteY5" fmla="*/ 932728 h 1345133"/>
              <a:gd name="connsiteX6" fmla="*/ 3217706 w 3217706"/>
              <a:gd name="connsiteY6" fmla="*/ 932728 h 1345133"/>
              <a:gd name="connsiteX7" fmla="*/ 3217706 w 3217706"/>
              <a:gd name="connsiteY7" fmla="*/ 1180068 h 1345133"/>
              <a:gd name="connsiteX8" fmla="*/ 3217706 w 3217706"/>
              <a:gd name="connsiteY8" fmla="*/ 1344962 h 1345133"/>
              <a:gd name="connsiteX9" fmla="*/ 1340711 w 3217706"/>
              <a:gd name="connsiteY9" fmla="*/ 1344962 h 1345133"/>
              <a:gd name="connsiteX10" fmla="*/ 900422 w 3217706"/>
              <a:gd name="connsiteY10" fmla="*/ 1345133 h 1345133"/>
              <a:gd name="connsiteX11" fmla="*/ 536284 w 3217706"/>
              <a:gd name="connsiteY11" fmla="*/ 1344962 h 1345133"/>
              <a:gd name="connsiteX12" fmla="*/ 0 w 3217706"/>
              <a:gd name="connsiteY12" fmla="*/ 1344962 h 1345133"/>
              <a:gd name="connsiteX13" fmla="*/ 0 w 3217706"/>
              <a:gd name="connsiteY13" fmla="*/ 1180068 h 1345133"/>
              <a:gd name="connsiteX14" fmla="*/ 0 w 3217706"/>
              <a:gd name="connsiteY14" fmla="*/ 932728 h 1345133"/>
              <a:gd name="connsiteX15" fmla="*/ 0 w 3217706"/>
              <a:gd name="connsiteY15" fmla="*/ 932728 h 1345133"/>
              <a:gd name="connsiteX16" fmla="*/ 0 w 3217706"/>
              <a:gd name="connsiteY16" fmla="*/ 355600 h 1345133"/>
              <a:gd name="connsiteX0" fmla="*/ 0 w 3217706"/>
              <a:gd name="connsiteY0" fmla="*/ 381000 h 1370533"/>
              <a:gd name="connsiteX1" fmla="*/ 536284 w 3217706"/>
              <a:gd name="connsiteY1" fmla="*/ 381000 h 1370533"/>
              <a:gd name="connsiteX2" fmla="*/ 371184 w 3217706"/>
              <a:gd name="connsiteY2" fmla="*/ 0 h 1370533"/>
              <a:gd name="connsiteX3" fmla="*/ 1340711 w 3217706"/>
              <a:gd name="connsiteY3" fmla="*/ 381000 h 1370533"/>
              <a:gd name="connsiteX4" fmla="*/ 3217706 w 3217706"/>
              <a:gd name="connsiteY4" fmla="*/ 381000 h 1370533"/>
              <a:gd name="connsiteX5" fmla="*/ 3217706 w 3217706"/>
              <a:gd name="connsiteY5" fmla="*/ 958128 h 1370533"/>
              <a:gd name="connsiteX6" fmla="*/ 3217706 w 3217706"/>
              <a:gd name="connsiteY6" fmla="*/ 958128 h 1370533"/>
              <a:gd name="connsiteX7" fmla="*/ 3217706 w 3217706"/>
              <a:gd name="connsiteY7" fmla="*/ 1205468 h 1370533"/>
              <a:gd name="connsiteX8" fmla="*/ 3217706 w 3217706"/>
              <a:gd name="connsiteY8" fmla="*/ 1370362 h 1370533"/>
              <a:gd name="connsiteX9" fmla="*/ 1340711 w 3217706"/>
              <a:gd name="connsiteY9" fmla="*/ 1370362 h 1370533"/>
              <a:gd name="connsiteX10" fmla="*/ 900422 w 3217706"/>
              <a:gd name="connsiteY10" fmla="*/ 1370533 h 1370533"/>
              <a:gd name="connsiteX11" fmla="*/ 536284 w 3217706"/>
              <a:gd name="connsiteY11" fmla="*/ 1370362 h 1370533"/>
              <a:gd name="connsiteX12" fmla="*/ 0 w 3217706"/>
              <a:gd name="connsiteY12" fmla="*/ 1370362 h 1370533"/>
              <a:gd name="connsiteX13" fmla="*/ 0 w 3217706"/>
              <a:gd name="connsiteY13" fmla="*/ 1205468 h 1370533"/>
              <a:gd name="connsiteX14" fmla="*/ 0 w 3217706"/>
              <a:gd name="connsiteY14" fmla="*/ 958128 h 1370533"/>
              <a:gd name="connsiteX15" fmla="*/ 0 w 3217706"/>
              <a:gd name="connsiteY15" fmla="*/ 958128 h 1370533"/>
              <a:gd name="connsiteX16" fmla="*/ 0 w 3217706"/>
              <a:gd name="connsiteY16" fmla="*/ 381000 h 1370533"/>
              <a:gd name="connsiteX0" fmla="*/ 0 w 3217706"/>
              <a:gd name="connsiteY0" fmla="*/ 381000 h 1370533"/>
              <a:gd name="connsiteX1" fmla="*/ 536284 w 3217706"/>
              <a:gd name="connsiteY1" fmla="*/ 381000 h 1370533"/>
              <a:gd name="connsiteX2" fmla="*/ 371184 w 3217706"/>
              <a:gd name="connsiteY2" fmla="*/ 0 h 1370533"/>
              <a:gd name="connsiteX3" fmla="*/ 898189 w 3217706"/>
              <a:gd name="connsiteY3" fmla="*/ 363907 h 1370533"/>
              <a:gd name="connsiteX4" fmla="*/ 3217706 w 3217706"/>
              <a:gd name="connsiteY4" fmla="*/ 381000 h 1370533"/>
              <a:gd name="connsiteX5" fmla="*/ 3217706 w 3217706"/>
              <a:gd name="connsiteY5" fmla="*/ 958128 h 1370533"/>
              <a:gd name="connsiteX6" fmla="*/ 3217706 w 3217706"/>
              <a:gd name="connsiteY6" fmla="*/ 958128 h 1370533"/>
              <a:gd name="connsiteX7" fmla="*/ 3217706 w 3217706"/>
              <a:gd name="connsiteY7" fmla="*/ 1205468 h 1370533"/>
              <a:gd name="connsiteX8" fmla="*/ 3217706 w 3217706"/>
              <a:gd name="connsiteY8" fmla="*/ 1370362 h 1370533"/>
              <a:gd name="connsiteX9" fmla="*/ 1340711 w 3217706"/>
              <a:gd name="connsiteY9" fmla="*/ 1370362 h 1370533"/>
              <a:gd name="connsiteX10" fmla="*/ 900422 w 3217706"/>
              <a:gd name="connsiteY10" fmla="*/ 1370533 h 1370533"/>
              <a:gd name="connsiteX11" fmla="*/ 536284 w 3217706"/>
              <a:gd name="connsiteY11" fmla="*/ 1370362 h 1370533"/>
              <a:gd name="connsiteX12" fmla="*/ 0 w 3217706"/>
              <a:gd name="connsiteY12" fmla="*/ 1370362 h 1370533"/>
              <a:gd name="connsiteX13" fmla="*/ 0 w 3217706"/>
              <a:gd name="connsiteY13" fmla="*/ 1205468 h 1370533"/>
              <a:gd name="connsiteX14" fmla="*/ 0 w 3217706"/>
              <a:gd name="connsiteY14" fmla="*/ 958128 h 1370533"/>
              <a:gd name="connsiteX15" fmla="*/ 0 w 3217706"/>
              <a:gd name="connsiteY15" fmla="*/ 958128 h 1370533"/>
              <a:gd name="connsiteX16" fmla="*/ 0 w 3217706"/>
              <a:gd name="connsiteY16" fmla="*/ 381000 h 1370533"/>
              <a:gd name="connsiteX0" fmla="*/ 0 w 3217706"/>
              <a:gd name="connsiteY0" fmla="*/ 449372 h 1438905"/>
              <a:gd name="connsiteX1" fmla="*/ 536284 w 3217706"/>
              <a:gd name="connsiteY1" fmla="*/ 449372 h 1438905"/>
              <a:gd name="connsiteX2" fmla="*/ 211384 w 3217706"/>
              <a:gd name="connsiteY2" fmla="*/ 0 h 1438905"/>
              <a:gd name="connsiteX3" fmla="*/ 898189 w 3217706"/>
              <a:gd name="connsiteY3" fmla="*/ 432279 h 1438905"/>
              <a:gd name="connsiteX4" fmla="*/ 3217706 w 3217706"/>
              <a:gd name="connsiteY4" fmla="*/ 449372 h 1438905"/>
              <a:gd name="connsiteX5" fmla="*/ 3217706 w 3217706"/>
              <a:gd name="connsiteY5" fmla="*/ 1026500 h 1438905"/>
              <a:gd name="connsiteX6" fmla="*/ 3217706 w 3217706"/>
              <a:gd name="connsiteY6" fmla="*/ 1026500 h 1438905"/>
              <a:gd name="connsiteX7" fmla="*/ 3217706 w 3217706"/>
              <a:gd name="connsiteY7" fmla="*/ 1273840 h 1438905"/>
              <a:gd name="connsiteX8" fmla="*/ 3217706 w 3217706"/>
              <a:gd name="connsiteY8" fmla="*/ 1438734 h 1438905"/>
              <a:gd name="connsiteX9" fmla="*/ 1340711 w 3217706"/>
              <a:gd name="connsiteY9" fmla="*/ 1438734 h 1438905"/>
              <a:gd name="connsiteX10" fmla="*/ 900422 w 3217706"/>
              <a:gd name="connsiteY10" fmla="*/ 1438905 h 1438905"/>
              <a:gd name="connsiteX11" fmla="*/ 536284 w 3217706"/>
              <a:gd name="connsiteY11" fmla="*/ 1438734 h 1438905"/>
              <a:gd name="connsiteX12" fmla="*/ 0 w 3217706"/>
              <a:gd name="connsiteY12" fmla="*/ 1438734 h 1438905"/>
              <a:gd name="connsiteX13" fmla="*/ 0 w 3217706"/>
              <a:gd name="connsiteY13" fmla="*/ 1273840 h 1438905"/>
              <a:gd name="connsiteX14" fmla="*/ 0 w 3217706"/>
              <a:gd name="connsiteY14" fmla="*/ 1026500 h 1438905"/>
              <a:gd name="connsiteX15" fmla="*/ 0 w 3217706"/>
              <a:gd name="connsiteY15" fmla="*/ 1026500 h 1438905"/>
              <a:gd name="connsiteX16" fmla="*/ 0 w 3217706"/>
              <a:gd name="connsiteY16" fmla="*/ 449372 h 143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7706" h="1438905">
                <a:moveTo>
                  <a:pt x="0" y="449372"/>
                </a:moveTo>
                <a:lnTo>
                  <a:pt x="536284" y="449372"/>
                </a:lnTo>
                <a:lnTo>
                  <a:pt x="211384" y="0"/>
                </a:lnTo>
                <a:lnTo>
                  <a:pt x="898189" y="432279"/>
                </a:lnTo>
                <a:lnTo>
                  <a:pt x="3217706" y="449372"/>
                </a:lnTo>
                <a:lnTo>
                  <a:pt x="3217706" y="1026500"/>
                </a:lnTo>
                <a:lnTo>
                  <a:pt x="3217706" y="1026500"/>
                </a:lnTo>
                <a:lnTo>
                  <a:pt x="3217706" y="1273840"/>
                </a:lnTo>
                <a:lnTo>
                  <a:pt x="3217706" y="1438734"/>
                </a:lnTo>
                <a:lnTo>
                  <a:pt x="1340711" y="1438734"/>
                </a:lnTo>
                <a:lnTo>
                  <a:pt x="900422" y="1438905"/>
                </a:lnTo>
                <a:lnTo>
                  <a:pt x="536284" y="1438734"/>
                </a:lnTo>
                <a:lnTo>
                  <a:pt x="0" y="1438734"/>
                </a:lnTo>
                <a:lnTo>
                  <a:pt x="0" y="1273840"/>
                </a:lnTo>
                <a:lnTo>
                  <a:pt x="0" y="1026500"/>
                </a:lnTo>
                <a:lnTo>
                  <a:pt x="0" y="1026500"/>
                </a:lnTo>
                <a:lnTo>
                  <a:pt x="0" y="449372"/>
                </a:lnTo>
                <a:close/>
              </a:path>
            </a:pathLst>
          </a:custGeom>
          <a:solidFill>
            <a:schemeClr val="accent1">
              <a:lumMod val="20000"/>
              <a:lumOff val="80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2000" dirty="0">
                <a:solidFill>
                  <a:schemeClr val="tx1"/>
                </a:solidFill>
              </a:rPr>
            </a:br>
            <a:r>
              <a:rPr lang="en-US" sz="2000" dirty="0">
                <a:solidFill>
                  <a:schemeClr val="tx1"/>
                </a:solidFill>
              </a:rPr>
              <a:t>Scores by the </a:t>
            </a:r>
            <a:r>
              <a:rPr lang="en-US" sz="2000" b="1" dirty="0">
                <a:solidFill>
                  <a:schemeClr val="tx1"/>
                </a:solidFill>
              </a:rPr>
              <a:t>same systems</a:t>
            </a:r>
            <a:r>
              <a:rPr lang="en-US" sz="2000" dirty="0">
                <a:solidFill>
                  <a:schemeClr val="tx1"/>
                </a:solidFill>
              </a:rPr>
              <a:t>,</a:t>
            </a:r>
          </a:p>
          <a:p>
            <a:pPr algn="ctr"/>
            <a:r>
              <a:rPr lang="en-US" sz="2000" dirty="0">
                <a:solidFill>
                  <a:schemeClr val="tx1"/>
                </a:solidFill>
              </a:rPr>
              <a:t>             on random </a:t>
            </a:r>
            <a:r>
              <a:rPr lang="en-US" sz="2000" b="1" dirty="0">
                <a:solidFill>
                  <a:schemeClr val="tx1"/>
                </a:solidFill>
              </a:rPr>
              <a:t>new topics</a:t>
            </a:r>
            <a:endParaRPr lang="en-NL" sz="2000" b="1" dirty="0">
              <a:solidFill>
                <a:schemeClr val="tx1"/>
              </a:solidFill>
            </a:endParaRPr>
          </a:p>
        </p:txBody>
      </p:sp>
    </p:spTree>
    <p:extLst>
      <p:ext uri="{BB962C8B-B14F-4D97-AF65-F5344CB8AC3E}">
        <p14:creationId xmlns:p14="http://schemas.microsoft.com/office/powerpoint/2010/main" val="21500749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8995-9768-ACC4-CCED-A94F4C517A03}"/>
              </a:ext>
            </a:extLst>
          </p:cNvPr>
          <p:cNvSpPr>
            <a:spLocks noGrp="1"/>
          </p:cNvSpPr>
          <p:nvPr>
            <p:ph type="title"/>
          </p:nvPr>
        </p:nvSpPr>
        <p:spPr/>
        <p:txBody>
          <a:bodyPr/>
          <a:lstStyle/>
          <a:p>
            <a:r>
              <a:rPr lang="en-US" dirty="0"/>
              <a:t>Results – Copulas</a:t>
            </a:r>
          </a:p>
        </p:txBody>
      </p:sp>
      <p:sp>
        <p:nvSpPr>
          <p:cNvPr id="5" name="Content Placeholder 2">
            <a:extLst>
              <a:ext uri="{FF2B5EF4-FFF2-40B4-BE49-F238E27FC236}">
                <a16:creationId xmlns:a16="http://schemas.microsoft.com/office/drawing/2014/main" id="{3D18F7F2-E4B1-86E6-B24C-62B32823D0E5}"/>
              </a:ext>
            </a:extLst>
          </p:cNvPr>
          <p:cNvSpPr>
            <a:spLocks noGrp="1"/>
          </p:cNvSpPr>
          <p:nvPr>
            <p:ph idx="1"/>
          </p:nvPr>
        </p:nvSpPr>
        <p:spPr>
          <a:xfrm>
            <a:off x="0" y="864342"/>
            <a:ext cx="3221014" cy="5993658"/>
          </a:xfrm>
          <a:solidFill>
            <a:srgbClr val="2F5597"/>
          </a:solidFill>
        </p:spPr>
        <p:txBody>
          <a:bodyPr>
            <a:normAutofit/>
          </a:bodyPr>
          <a:lstStyle/>
          <a:p>
            <a:pPr marL="0" indent="0">
              <a:buNone/>
            </a:pPr>
            <a:endParaRPr lang="en-US" sz="2000" dirty="0">
              <a:solidFill>
                <a:schemeClr val="bg1"/>
              </a:solidFill>
            </a:endParaRPr>
          </a:p>
          <a:p>
            <a:r>
              <a:rPr lang="en-US" sz="2000" dirty="0">
                <a:solidFill>
                  <a:schemeClr val="bg1"/>
                </a:solidFill>
              </a:rPr>
              <a:t>250,000 random splits</a:t>
            </a:r>
          </a:p>
          <a:p>
            <a:endParaRPr lang="en-US" sz="2000" dirty="0">
              <a:solidFill>
                <a:schemeClr val="bg1"/>
              </a:solidFill>
            </a:endParaRPr>
          </a:p>
          <a:p>
            <a:r>
              <a:rPr lang="en-US" sz="2000" dirty="0">
                <a:solidFill>
                  <a:schemeClr val="bg1"/>
                </a:solidFill>
              </a:rPr>
              <a:t>Findings:</a:t>
            </a:r>
          </a:p>
          <a:p>
            <a:pPr marL="800100" lvl="1" indent="-342900">
              <a:buFont typeface="+mj-lt"/>
              <a:buAutoNum type="arabicPeriod"/>
            </a:pPr>
            <a:r>
              <a:rPr lang="en-US" sz="1600" dirty="0">
                <a:solidFill>
                  <a:schemeClr val="bg1"/>
                </a:solidFill>
              </a:rPr>
              <a:t>Copulas fit the data </a:t>
            </a:r>
            <a:r>
              <a:rPr lang="en-US" sz="1600" b="1" dirty="0">
                <a:solidFill>
                  <a:schemeClr val="bg1"/>
                </a:solidFill>
              </a:rPr>
              <a:t>moderately</a:t>
            </a:r>
            <a:r>
              <a:rPr lang="en-US" sz="1600" dirty="0">
                <a:solidFill>
                  <a:schemeClr val="bg1"/>
                </a:solidFill>
              </a:rPr>
              <a:t> </a:t>
            </a:r>
            <a:r>
              <a:rPr lang="en-US" sz="1600" b="1" dirty="0">
                <a:solidFill>
                  <a:schemeClr val="bg1"/>
                </a:solidFill>
              </a:rPr>
              <a:t>well </a:t>
            </a:r>
            <a:r>
              <a:rPr lang="en-US" sz="1600" dirty="0">
                <a:solidFill>
                  <a:schemeClr val="bg1"/>
                </a:solidFill>
              </a:rPr>
              <a:t>(but worse than the margins)</a:t>
            </a:r>
            <a:endParaRPr lang="en-US" sz="1600" b="1" dirty="0">
              <a:solidFill>
                <a:schemeClr val="bg1"/>
              </a:solidFill>
            </a:endParaRPr>
          </a:p>
          <a:p>
            <a:pPr marL="800100" lvl="1" indent="-342900">
              <a:buFont typeface="+mj-lt"/>
              <a:buAutoNum type="arabicPeriod"/>
            </a:pPr>
            <a:r>
              <a:rPr lang="en-US" sz="1600" dirty="0">
                <a:solidFill>
                  <a:schemeClr val="bg1"/>
                </a:solidFill>
              </a:rPr>
              <a:t>No obvious outliers</a:t>
            </a:r>
          </a:p>
          <a:p>
            <a:pPr marL="800100" lvl="1" indent="-342900">
              <a:buFont typeface="+mj-lt"/>
              <a:buAutoNum type="arabicPeriod"/>
            </a:pPr>
            <a:r>
              <a:rPr lang="en-US" sz="1600" dirty="0">
                <a:solidFill>
                  <a:schemeClr val="bg1"/>
                </a:solidFill>
              </a:rPr>
              <a:t>All models are selected, but with different frequencies</a:t>
            </a:r>
          </a:p>
          <a:p>
            <a:pPr lvl="2"/>
            <a:r>
              <a:rPr lang="en-US" sz="1400" dirty="0">
                <a:solidFill>
                  <a:schemeClr val="bg1"/>
                </a:solidFill>
              </a:rPr>
              <a:t>Tawn is selected the most</a:t>
            </a:r>
          </a:p>
          <a:p>
            <a:pPr marL="800100" lvl="1" indent="-342900">
              <a:buFont typeface="+mj-lt"/>
              <a:buAutoNum type="arabicPeriod"/>
            </a:pPr>
            <a:r>
              <a:rPr lang="en-US" sz="1600" dirty="0">
                <a:solidFill>
                  <a:schemeClr val="bg1"/>
                </a:solidFill>
              </a:rPr>
              <a:t>Lack of asymmetric copulas</a:t>
            </a:r>
          </a:p>
          <a:p>
            <a:pPr marL="800100" lvl="1" indent="-342900">
              <a:buFont typeface="+mj-lt"/>
              <a:buAutoNum type="arabicPeriod"/>
            </a:pPr>
            <a:r>
              <a:rPr lang="en-US" sz="1600" dirty="0">
                <a:solidFill>
                  <a:schemeClr val="bg1"/>
                </a:solidFill>
              </a:rPr>
              <a:t>Our criterion selects the copulas more optimally</a:t>
            </a:r>
          </a:p>
          <a:p>
            <a:pPr marL="1257300" lvl="2" indent="-342900">
              <a:buFont typeface="+mj-lt"/>
              <a:buAutoNum type="arabicPeriod"/>
            </a:pPr>
            <a:endParaRPr lang="en-US" sz="12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marL="0" indent="0">
              <a:buNone/>
            </a:pPr>
            <a:endParaRPr lang="en-US" sz="1800" dirty="0">
              <a:solidFill>
                <a:schemeClr val="bg1"/>
              </a:solidFill>
            </a:endParaRPr>
          </a:p>
          <a:p>
            <a:endParaRPr lang="en-US" sz="1800" dirty="0">
              <a:solidFill>
                <a:schemeClr val="bg1"/>
              </a:solidFill>
            </a:endParaRPr>
          </a:p>
          <a:p>
            <a:pPr lvl="1"/>
            <a:endParaRPr lang="en-NL" sz="1400" dirty="0"/>
          </a:p>
        </p:txBody>
      </p:sp>
      <p:pic>
        <p:nvPicPr>
          <p:cNvPr id="39" name="Picture 38">
            <a:extLst>
              <a:ext uri="{FF2B5EF4-FFF2-40B4-BE49-F238E27FC236}">
                <a16:creationId xmlns:a16="http://schemas.microsoft.com/office/drawing/2014/main" id="{43F1A768-9DB0-BB7D-71F9-B153BDC04A5E}"/>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3500018" y="1972910"/>
            <a:ext cx="3934822" cy="3585060"/>
          </a:xfrm>
          <a:prstGeom prst="rect">
            <a:avLst/>
          </a:prstGeom>
        </p:spPr>
      </p:pic>
      <p:pic>
        <p:nvPicPr>
          <p:cNvPr id="41" name="Picture 40">
            <a:extLst>
              <a:ext uri="{FF2B5EF4-FFF2-40B4-BE49-F238E27FC236}">
                <a16:creationId xmlns:a16="http://schemas.microsoft.com/office/drawing/2014/main" id="{AAB424F8-3EAA-76F5-735B-6B51ECD61F0C}"/>
              </a:ext>
            </a:extLst>
          </p:cNvPr>
          <p:cNvPicPr>
            <a:picLocks noChangeAspect="1"/>
          </p:cNvPicPr>
          <p:nvPr/>
        </p:nvPicPr>
        <p:blipFill>
          <a:blip r:embed="rId4">
            <a:alphaModFix amt="15000"/>
            <a:extLst>
              <a:ext uri="{28A0092B-C50C-407E-A947-70E740481C1C}">
                <a14:useLocalDpi xmlns:a14="http://schemas.microsoft.com/office/drawing/2010/main" val="0"/>
              </a:ext>
            </a:extLst>
          </a:blip>
          <a:stretch>
            <a:fillRect/>
          </a:stretch>
        </p:blipFill>
        <p:spPr>
          <a:xfrm>
            <a:off x="7892539" y="1972910"/>
            <a:ext cx="3975179" cy="3585060"/>
          </a:xfrm>
          <a:prstGeom prst="rect">
            <a:avLst/>
          </a:prstGeom>
        </p:spPr>
      </p:pic>
    </p:spTree>
    <p:extLst>
      <p:ext uri="{BB962C8B-B14F-4D97-AF65-F5344CB8AC3E}">
        <p14:creationId xmlns:p14="http://schemas.microsoft.com/office/powerpoint/2010/main" val="32674268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8995-9768-ACC4-CCED-A94F4C517A03}"/>
              </a:ext>
            </a:extLst>
          </p:cNvPr>
          <p:cNvSpPr>
            <a:spLocks noGrp="1"/>
          </p:cNvSpPr>
          <p:nvPr>
            <p:ph type="title"/>
          </p:nvPr>
        </p:nvSpPr>
        <p:spPr/>
        <p:txBody>
          <a:bodyPr/>
          <a:lstStyle/>
          <a:p>
            <a:r>
              <a:rPr lang="en-US" dirty="0"/>
              <a:t>Results – Copulas</a:t>
            </a:r>
          </a:p>
        </p:txBody>
      </p:sp>
      <p:sp>
        <p:nvSpPr>
          <p:cNvPr id="5" name="Content Placeholder 2">
            <a:extLst>
              <a:ext uri="{FF2B5EF4-FFF2-40B4-BE49-F238E27FC236}">
                <a16:creationId xmlns:a16="http://schemas.microsoft.com/office/drawing/2014/main" id="{3D18F7F2-E4B1-86E6-B24C-62B32823D0E5}"/>
              </a:ext>
            </a:extLst>
          </p:cNvPr>
          <p:cNvSpPr>
            <a:spLocks noGrp="1"/>
          </p:cNvSpPr>
          <p:nvPr>
            <p:ph idx="1"/>
          </p:nvPr>
        </p:nvSpPr>
        <p:spPr>
          <a:xfrm>
            <a:off x="0" y="864342"/>
            <a:ext cx="3221014" cy="5993658"/>
          </a:xfrm>
          <a:solidFill>
            <a:srgbClr val="2F5597"/>
          </a:solidFill>
        </p:spPr>
        <p:txBody>
          <a:bodyPr>
            <a:normAutofit/>
          </a:bodyPr>
          <a:lstStyle/>
          <a:p>
            <a:pPr marL="0" indent="0">
              <a:buNone/>
            </a:pPr>
            <a:endParaRPr lang="en-US" sz="2000" dirty="0">
              <a:solidFill>
                <a:schemeClr val="bg1"/>
              </a:solidFill>
            </a:endParaRPr>
          </a:p>
          <a:p>
            <a:r>
              <a:rPr lang="en-US" sz="2000" dirty="0">
                <a:solidFill>
                  <a:schemeClr val="bg1"/>
                </a:solidFill>
              </a:rPr>
              <a:t>250,000 random splits</a:t>
            </a:r>
          </a:p>
          <a:p>
            <a:endParaRPr lang="en-US" sz="2000" dirty="0">
              <a:solidFill>
                <a:schemeClr val="bg1"/>
              </a:solidFill>
            </a:endParaRPr>
          </a:p>
          <a:p>
            <a:r>
              <a:rPr lang="en-US" sz="2000" dirty="0">
                <a:solidFill>
                  <a:schemeClr val="bg1"/>
                </a:solidFill>
              </a:rPr>
              <a:t>Findings:</a:t>
            </a:r>
          </a:p>
          <a:p>
            <a:pPr marL="800100" lvl="1" indent="-342900">
              <a:buFont typeface="+mj-lt"/>
              <a:buAutoNum type="arabicPeriod"/>
            </a:pPr>
            <a:r>
              <a:rPr lang="en-US" sz="1600" dirty="0">
                <a:solidFill>
                  <a:schemeClr val="bg1"/>
                </a:solidFill>
              </a:rPr>
              <a:t>Copulas fit the data </a:t>
            </a:r>
            <a:r>
              <a:rPr lang="en-US" sz="1600" b="1" dirty="0">
                <a:solidFill>
                  <a:schemeClr val="bg1"/>
                </a:solidFill>
              </a:rPr>
              <a:t>moderately</a:t>
            </a:r>
            <a:r>
              <a:rPr lang="en-US" sz="1600" dirty="0">
                <a:solidFill>
                  <a:schemeClr val="bg1"/>
                </a:solidFill>
              </a:rPr>
              <a:t> </a:t>
            </a:r>
            <a:r>
              <a:rPr lang="en-US" sz="1600" b="1" dirty="0">
                <a:solidFill>
                  <a:schemeClr val="bg1"/>
                </a:solidFill>
              </a:rPr>
              <a:t>well </a:t>
            </a:r>
            <a:r>
              <a:rPr lang="en-US" sz="1600" dirty="0">
                <a:solidFill>
                  <a:schemeClr val="bg1"/>
                </a:solidFill>
              </a:rPr>
              <a:t>(but worse than the margins)</a:t>
            </a:r>
            <a:endParaRPr lang="en-US" sz="1600" b="1" dirty="0">
              <a:solidFill>
                <a:schemeClr val="bg1"/>
              </a:solidFill>
            </a:endParaRPr>
          </a:p>
          <a:p>
            <a:pPr marL="800100" lvl="1" indent="-342900">
              <a:buFont typeface="+mj-lt"/>
              <a:buAutoNum type="arabicPeriod"/>
            </a:pPr>
            <a:r>
              <a:rPr lang="en-US" sz="1600" dirty="0">
                <a:solidFill>
                  <a:schemeClr val="bg1"/>
                </a:solidFill>
              </a:rPr>
              <a:t>No obvious outliers</a:t>
            </a:r>
          </a:p>
          <a:p>
            <a:pPr marL="800100" lvl="1" indent="-342900">
              <a:buFont typeface="+mj-lt"/>
              <a:buAutoNum type="arabicPeriod"/>
            </a:pPr>
            <a:r>
              <a:rPr lang="en-US" sz="1600" dirty="0">
                <a:solidFill>
                  <a:schemeClr val="bg1"/>
                </a:solidFill>
              </a:rPr>
              <a:t>All models are selected, but with different frequencies</a:t>
            </a:r>
          </a:p>
          <a:p>
            <a:pPr lvl="2"/>
            <a:r>
              <a:rPr lang="en-US" sz="1400" dirty="0">
                <a:solidFill>
                  <a:schemeClr val="bg1"/>
                </a:solidFill>
              </a:rPr>
              <a:t>Tawn is selected the most</a:t>
            </a:r>
          </a:p>
          <a:p>
            <a:pPr marL="800100" lvl="1" indent="-342900">
              <a:buFont typeface="+mj-lt"/>
              <a:buAutoNum type="arabicPeriod"/>
            </a:pPr>
            <a:r>
              <a:rPr lang="en-US" sz="1600" dirty="0">
                <a:solidFill>
                  <a:schemeClr val="bg1"/>
                </a:solidFill>
              </a:rPr>
              <a:t>Lack of asymmetric copulas</a:t>
            </a:r>
          </a:p>
          <a:p>
            <a:pPr marL="800100" lvl="1" indent="-342900">
              <a:buFont typeface="+mj-lt"/>
              <a:buAutoNum type="arabicPeriod"/>
            </a:pPr>
            <a:r>
              <a:rPr lang="en-US" sz="1600" dirty="0">
                <a:solidFill>
                  <a:schemeClr val="bg1"/>
                </a:solidFill>
              </a:rPr>
              <a:t>Our criterion selects the copulas more optimally</a:t>
            </a:r>
          </a:p>
          <a:p>
            <a:pPr marL="1257300" lvl="2" indent="-342900">
              <a:buFont typeface="+mj-lt"/>
              <a:buAutoNum type="arabicPeriod"/>
            </a:pPr>
            <a:endParaRPr lang="en-US" sz="12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marL="0" indent="0">
              <a:buNone/>
            </a:pPr>
            <a:endParaRPr lang="en-US" sz="1800" dirty="0">
              <a:solidFill>
                <a:schemeClr val="bg1"/>
              </a:solidFill>
            </a:endParaRPr>
          </a:p>
          <a:p>
            <a:endParaRPr lang="en-US" sz="1800" dirty="0">
              <a:solidFill>
                <a:schemeClr val="bg1"/>
              </a:solidFill>
            </a:endParaRPr>
          </a:p>
          <a:p>
            <a:pPr lvl="1"/>
            <a:endParaRPr lang="en-NL" sz="1400" dirty="0"/>
          </a:p>
        </p:txBody>
      </p:sp>
      <p:pic>
        <p:nvPicPr>
          <p:cNvPr id="39" name="Picture 38">
            <a:extLst>
              <a:ext uri="{FF2B5EF4-FFF2-40B4-BE49-F238E27FC236}">
                <a16:creationId xmlns:a16="http://schemas.microsoft.com/office/drawing/2014/main" id="{43F1A768-9DB0-BB7D-71F9-B153BDC04A5E}"/>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3500018" y="1972910"/>
            <a:ext cx="3934822" cy="3585060"/>
          </a:xfrm>
          <a:prstGeom prst="rect">
            <a:avLst/>
          </a:prstGeom>
        </p:spPr>
      </p:pic>
      <p:pic>
        <p:nvPicPr>
          <p:cNvPr id="41" name="Picture 40">
            <a:extLst>
              <a:ext uri="{FF2B5EF4-FFF2-40B4-BE49-F238E27FC236}">
                <a16:creationId xmlns:a16="http://schemas.microsoft.com/office/drawing/2014/main" id="{AAB424F8-3EAA-76F5-735B-6B51ECD61F0C}"/>
              </a:ext>
            </a:extLst>
          </p:cNvPr>
          <p:cNvPicPr>
            <a:picLocks noChangeAspect="1"/>
          </p:cNvPicPr>
          <p:nvPr/>
        </p:nvPicPr>
        <p:blipFill>
          <a:blip r:embed="rId4">
            <a:alphaModFix amt="15000"/>
            <a:extLst>
              <a:ext uri="{28A0092B-C50C-407E-A947-70E740481C1C}">
                <a14:useLocalDpi xmlns:a14="http://schemas.microsoft.com/office/drawing/2010/main" val="0"/>
              </a:ext>
            </a:extLst>
          </a:blip>
          <a:stretch>
            <a:fillRect/>
          </a:stretch>
        </p:blipFill>
        <p:spPr>
          <a:xfrm>
            <a:off x="7892539" y="1972910"/>
            <a:ext cx="3975179" cy="3585060"/>
          </a:xfrm>
          <a:prstGeom prst="rect">
            <a:avLst/>
          </a:prstGeom>
        </p:spPr>
      </p:pic>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F70CA4A6-90EE-B88C-7196-46F5BDB4D628}"/>
                  </a:ext>
                </a:extLst>
              </p14:cNvPr>
              <p14:cNvContentPartPr/>
              <p14:nvPr/>
            </p14:nvContentPartPr>
            <p14:xfrm>
              <a:off x="5431620" y="2560260"/>
              <a:ext cx="32400" cy="2788560"/>
            </p14:xfrm>
          </p:contentPart>
        </mc:Choice>
        <mc:Fallback xmlns="">
          <p:pic>
            <p:nvPicPr>
              <p:cNvPr id="11" name="Ink 10">
                <a:extLst>
                  <a:ext uri="{FF2B5EF4-FFF2-40B4-BE49-F238E27FC236}">
                    <a16:creationId xmlns:a16="http://schemas.microsoft.com/office/drawing/2014/main" id="{F70CA4A6-90EE-B88C-7196-46F5BDB4D628}"/>
                  </a:ext>
                </a:extLst>
              </p:cNvPr>
              <p:cNvPicPr/>
              <p:nvPr/>
            </p:nvPicPr>
            <p:blipFill>
              <a:blip r:embed="rId6"/>
              <a:stretch>
                <a:fillRect/>
              </a:stretch>
            </p:blipFill>
            <p:spPr>
              <a:xfrm>
                <a:off x="5359980" y="2416260"/>
                <a:ext cx="176040" cy="3076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5FE1D229-CA4D-4F4F-B30B-682F2A31F65C}"/>
                  </a:ext>
                </a:extLst>
              </p14:cNvPr>
              <p14:cNvContentPartPr/>
              <p14:nvPr/>
            </p14:nvContentPartPr>
            <p14:xfrm>
              <a:off x="5455740" y="4290060"/>
              <a:ext cx="7920" cy="36360"/>
            </p14:xfrm>
          </p:contentPart>
        </mc:Choice>
        <mc:Fallback xmlns="">
          <p:pic>
            <p:nvPicPr>
              <p:cNvPr id="13" name="Ink 12">
                <a:extLst>
                  <a:ext uri="{FF2B5EF4-FFF2-40B4-BE49-F238E27FC236}">
                    <a16:creationId xmlns:a16="http://schemas.microsoft.com/office/drawing/2014/main" id="{5FE1D229-CA4D-4F4F-B30B-682F2A31F65C}"/>
                  </a:ext>
                </a:extLst>
              </p:cNvPr>
              <p:cNvPicPr/>
              <p:nvPr/>
            </p:nvPicPr>
            <p:blipFill>
              <a:blip r:embed="rId8"/>
              <a:stretch>
                <a:fillRect/>
              </a:stretch>
            </p:blipFill>
            <p:spPr>
              <a:xfrm>
                <a:off x="5384100" y="4146060"/>
                <a:ext cx="1515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7484C7B4-796D-FA92-3B01-39DD399E3020}"/>
                  </a:ext>
                </a:extLst>
              </p14:cNvPr>
              <p14:cNvContentPartPr/>
              <p14:nvPr/>
            </p14:nvContentPartPr>
            <p14:xfrm>
              <a:off x="5455380" y="2622180"/>
              <a:ext cx="24480" cy="1531080"/>
            </p14:xfrm>
          </p:contentPart>
        </mc:Choice>
        <mc:Fallback xmlns="">
          <p:pic>
            <p:nvPicPr>
              <p:cNvPr id="14" name="Ink 13">
                <a:extLst>
                  <a:ext uri="{FF2B5EF4-FFF2-40B4-BE49-F238E27FC236}">
                    <a16:creationId xmlns:a16="http://schemas.microsoft.com/office/drawing/2014/main" id="{7484C7B4-796D-FA92-3B01-39DD399E3020}"/>
                  </a:ext>
                </a:extLst>
              </p:cNvPr>
              <p:cNvPicPr/>
              <p:nvPr/>
            </p:nvPicPr>
            <p:blipFill>
              <a:blip r:embed="rId10"/>
              <a:stretch>
                <a:fillRect/>
              </a:stretch>
            </p:blipFill>
            <p:spPr>
              <a:xfrm>
                <a:off x="5383740" y="2478180"/>
                <a:ext cx="168120" cy="1818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075C586D-29F8-E512-7606-62FC898D8EE3}"/>
                  </a:ext>
                </a:extLst>
              </p14:cNvPr>
              <p14:cNvContentPartPr/>
              <p14:nvPr/>
            </p14:nvContentPartPr>
            <p14:xfrm>
              <a:off x="5424780" y="2896500"/>
              <a:ext cx="25560" cy="72720"/>
            </p14:xfrm>
          </p:contentPart>
        </mc:Choice>
        <mc:Fallback xmlns="">
          <p:pic>
            <p:nvPicPr>
              <p:cNvPr id="18" name="Ink 17">
                <a:extLst>
                  <a:ext uri="{FF2B5EF4-FFF2-40B4-BE49-F238E27FC236}">
                    <a16:creationId xmlns:a16="http://schemas.microsoft.com/office/drawing/2014/main" id="{075C586D-29F8-E512-7606-62FC898D8EE3}"/>
                  </a:ext>
                </a:extLst>
              </p:cNvPr>
              <p:cNvPicPr/>
              <p:nvPr/>
            </p:nvPicPr>
            <p:blipFill>
              <a:blip r:embed="rId12"/>
              <a:stretch>
                <a:fillRect/>
              </a:stretch>
            </p:blipFill>
            <p:spPr>
              <a:xfrm>
                <a:off x="5353140" y="2752500"/>
                <a:ext cx="16920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0258D96F-43C2-69AD-55EC-BDD7F7849FB4}"/>
                  </a:ext>
                </a:extLst>
              </p14:cNvPr>
              <p14:cNvContentPartPr/>
              <p14:nvPr/>
            </p14:nvContentPartPr>
            <p14:xfrm>
              <a:off x="5432700" y="3246060"/>
              <a:ext cx="360" cy="360"/>
            </p14:xfrm>
          </p:contentPart>
        </mc:Choice>
        <mc:Fallback xmlns="">
          <p:pic>
            <p:nvPicPr>
              <p:cNvPr id="22" name="Ink 21">
                <a:extLst>
                  <a:ext uri="{FF2B5EF4-FFF2-40B4-BE49-F238E27FC236}">
                    <a16:creationId xmlns:a16="http://schemas.microsoft.com/office/drawing/2014/main" id="{0258D96F-43C2-69AD-55EC-BDD7F7849FB4}"/>
                  </a:ext>
                </a:extLst>
              </p:cNvPr>
              <p:cNvPicPr/>
              <p:nvPr/>
            </p:nvPicPr>
            <p:blipFill>
              <a:blip r:embed="rId14"/>
              <a:stretch>
                <a:fillRect/>
              </a:stretch>
            </p:blipFill>
            <p:spPr>
              <a:xfrm>
                <a:off x="5361060" y="310206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Ink 22">
                <a:extLst>
                  <a:ext uri="{FF2B5EF4-FFF2-40B4-BE49-F238E27FC236}">
                    <a16:creationId xmlns:a16="http://schemas.microsoft.com/office/drawing/2014/main" id="{4515BC45-F443-4D48-210C-468864C8AE6B}"/>
                  </a:ext>
                </a:extLst>
              </p14:cNvPr>
              <p14:cNvContentPartPr/>
              <p14:nvPr/>
            </p14:nvContentPartPr>
            <p14:xfrm>
              <a:off x="5417940" y="3269100"/>
              <a:ext cx="360" cy="360"/>
            </p14:xfrm>
          </p:contentPart>
        </mc:Choice>
        <mc:Fallback xmlns="">
          <p:pic>
            <p:nvPicPr>
              <p:cNvPr id="23" name="Ink 22">
                <a:extLst>
                  <a:ext uri="{FF2B5EF4-FFF2-40B4-BE49-F238E27FC236}">
                    <a16:creationId xmlns:a16="http://schemas.microsoft.com/office/drawing/2014/main" id="{4515BC45-F443-4D48-210C-468864C8AE6B}"/>
                  </a:ext>
                </a:extLst>
              </p:cNvPr>
              <p:cNvPicPr/>
              <p:nvPr/>
            </p:nvPicPr>
            <p:blipFill>
              <a:blip r:embed="rId14"/>
              <a:stretch>
                <a:fillRect/>
              </a:stretch>
            </p:blipFill>
            <p:spPr>
              <a:xfrm>
                <a:off x="5345940" y="312510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76792FCB-8136-6638-3B42-4603D8A61436}"/>
                  </a:ext>
                </a:extLst>
              </p14:cNvPr>
              <p14:cNvContentPartPr/>
              <p14:nvPr/>
            </p14:nvContentPartPr>
            <p14:xfrm>
              <a:off x="5432700" y="3482220"/>
              <a:ext cx="360" cy="83520"/>
            </p14:xfrm>
          </p:contentPart>
        </mc:Choice>
        <mc:Fallback xmlns="">
          <p:pic>
            <p:nvPicPr>
              <p:cNvPr id="24" name="Ink 23">
                <a:extLst>
                  <a:ext uri="{FF2B5EF4-FFF2-40B4-BE49-F238E27FC236}">
                    <a16:creationId xmlns:a16="http://schemas.microsoft.com/office/drawing/2014/main" id="{76792FCB-8136-6638-3B42-4603D8A61436}"/>
                  </a:ext>
                </a:extLst>
              </p:cNvPr>
              <p:cNvPicPr/>
              <p:nvPr/>
            </p:nvPicPr>
            <p:blipFill>
              <a:blip r:embed="rId17"/>
              <a:stretch>
                <a:fillRect/>
              </a:stretch>
            </p:blipFill>
            <p:spPr>
              <a:xfrm>
                <a:off x="5361060" y="3338220"/>
                <a:ext cx="14400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235ACA27-5454-A03A-EAC6-A6AC601E0F6C}"/>
                  </a:ext>
                </a:extLst>
              </p14:cNvPr>
              <p14:cNvContentPartPr/>
              <p14:nvPr/>
            </p14:nvContentPartPr>
            <p14:xfrm>
              <a:off x="5783718" y="2544500"/>
              <a:ext cx="32400" cy="2788560"/>
            </p14:xfrm>
          </p:contentPart>
        </mc:Choice>
        <mc:Fallback xmlns="">
          <p:pic>
            <p:nvPicPr>
              <p:cNvPr id="25" name="Ink 24">
                <a:extLst>
                  <a:ext uri="{FF2B5EF4-FFF2-40B4-BE49-F238E27FC236}">
                    <a16:creationId xmlns:a16="http://schemas.microsoft.com/office/drawing/2014/main" id="{235ACA27-5454-A03A-EAC6-A6AC601E0F6C}"/>
                  </a:ext>
                </a:extLst>
              </p:cNvPr>
              <p:cNvPicPr/>
              <p:nvPr/>
            </p:nvPicPr>
            <p:blipFill>
              <a:blip r:embed="rId6"/>
              <a:stretch>
                <a:fillRect/>
              </a:stretch>
            </p:blipFill>
            <p:spPr>
              <a:xfrm>
                <a:off x="5712078" y="2400500"/>
                <a:ext cx="176040" cy="3076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2232FDA6-960A-E507-4D82-07275637B1E7}"/>
                  </a:ext>
                </a:extLst>
              </p14:cNvPr>
              <p14:cNvContentPartPr/>
              <p14:nvPr/>
            </p14:nvContentPartPr>
            <p14:xfrm>
              <a:off x="5807838" y="4274300"/>
              <a:ext cx="7920" cy="36360"/>
            </p14:xfrm>
          </p:contentPart>
        </mc:Choice>
        <mc:Fallback xmlns="">
          <p:pic>
            <p:nvPicPr>
              <p:cNvPr id="26" name="Ink 25">
                <a:extLst>
                  <a:ext uri="{FF2B5EF4-FFF2-40B4-BE49-F238E27FC236}">
                    <a16:creationId xmlns:a16="http://schemas.microsoft.com/office/drawing/2014/main" id="{2232FDA6-960A-E507-4D82-07275637B1E7}"/>
                  </a:ext>
                </a:extLst>
              </p:cNvPr>
              <p:cNvPicPr/>
              <p:nvPr/>
            </p:nvPicPr>
            <p:blipFill>
              <a:blip r:embed="rId8"/>
              <a:stretch>
                <a:fillRect/>
              </a:stretch>
            </p:blipFill>
            <p:spPr>
              <a:xfrm>
                <a:off x="5736198" y="4130300"/>
                <a:ext cx="1515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F0BC7E35-157E-BB86-9DC4-19C7C2DA425A}"/>
                  </a:ext>
                </a:extLst>
              </p14:cNvPr>
              <p14:cNvContentPartPr/>
              <p14:nvPr/>
            </p14:nvContentPartPr>
            <p14:xfrm>
              <a:off x="5807478" y="2606420"/>
              <a:ext cx="24480" cy="1531080"/>
            </p14:xfrm>
          </p:contentPart>
        </mc:Choice>
        <mc:Fallback xmlns="">
          <p:pic>
            <p:nvPicPr>
              <p:cNvPr id="27" name="Ink 26">
                <a:extLst>
                  <a:ext uri="{FF2B5EF4-FFF2-40B4-BE49-F238E27FC236}">
                    <a16:creationId xmlns:a16="http://schemas.microsoft.com/office/drawing/2014/main" id="{F0BC7E35-157E-BB86-9DC4-19C7C2DA425A}"/>
                  </a:ext>
                </a:extLst>
              </p:cNvPr>
              <p:cNvPicPr/>
              <p:nvPr/>
            </p:nvPicPr>
            <p:blipFill>
              <a:blip r:embed="rId10"/>
              <a:stretch>
                <a:fillRect/>
              </a:stretch>
            </p:blipFill>
            <p:spPr>
              <a:xfrm>
                <a:off x="5735838" y="2462420"/>
                <a:ext cx="168120" cy="1818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3CA5139D-FDAF-7A3F-A113-D44EB075F572}"/>
                  </a:ext>
                </a:extLst>
              </p14:cNvPr>
              <p14:cNvContentPartPr/>
              <p14:nvPr/>
            </p14:nvContentPartPr>
            <p14:xfrm>
              <a:off x="5776878" y="2880740"/>
              <a:ext cx="25560" cy="72720"/>
            </p14:xfrm>
          </p:contentPart>
        </mc:Choice>
        <mc:Fallback xmlns="">
          <p:pic>
            <p:nvPicPr>
              <p:cNvPr id="28" name="Ink 27">
                <a:extLst>
                  <a:ext uri="{FF2B5EF4-FFF2-40B4-BE49-F238E27FC236}">
                    <a16:creationId xmlns:a16="http://schemas.microsoft.com/office/drawing/2014/main" id="{3CA5139D-FDAF-7A3F-A113-D44EB075F572}"/>
                  </a:ext>
                </a:extLst>
              </p:cNvPr>
              <p:cNvPicPr/>
              <p:nvPr/>
            </p:nvPicPr>
            <p:blipFill>
              <a:blip r:embed="rId12"/>
              <a:stretch>
                <a:fillRect/>
              </a:stretch>
            </p:blipFill>
            <p:spPr>
              <a:xfrm>
                <a:off x="5705238" y="2736740"/>
                <a:ext cx="16920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3DC9863E-6807-4695-F295-C30D2780B991}"/>
                  </a:ext>
                </a:extLst>
              </p14:cNvPr>
              <p14:cNvContentPartPr/>
              <p14:nvPr/>
            </p14:nvContentPartPr>
            <p14:xfrm>
              <a:off x="5784798" y="3230300"/>
              <a:ext cx="360" cy="360"/>
            </p14:xfrm>
          </p:contentPart>
        </mc:Choice>
        <mc:Fallback xmlns="">
          <p:pic>
            <p:nvPicPr>
              <p:cNvPr id="29" name="Ink 28">
                <a:extLst>
                  <a:ext uri="{FF2B5EF4-FFF2-40B4-BE49-F238E27FC236}">
                    <a16:creationId xmlns:a16="http://schemas.microsoft.com/office/drawing/2014/main" id="{3DC9863E-6807-4695-F295-C30D2780B991}"/>
                  </a:ext>
                </a:extLst>
              </p:cNvPr>
              <p:cNvPicPr/>
              <p:nvPr/>
            </p:nvPicPr>
            <p:blipFill>
              <a:blip r:embed="rId14"/>
              <a:stretch>
                <a:fillRect/>
              </a:stretch>
            </p:blipFill>
            <p:spPr>
              <a:xfrm>
                <a:off x="5713158" y="308630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402762E9-B7E8-6A1E-CB64-D148841F58E6}"/>
                  </a:ext>
                </a:extLst>
              </p14:cNvPr>
              <p14:cNvContentPartPr/>
              <p14:nvPr/>
            </p14:nvContentPartPr>
            <p14:xfrm>
              <a:off x="5770038" y="3253340"/>
              <a:ext cx="360" cy="360"/>
            </p14:xfrm>
          </p:contentPart>
        </mc:Choice>
        <mc:Fallback xmlns="">
          <p:pic>
            <p:nvPicPr>
              <p:cNvPr id="30" name="Ink 29">
                <a:extLst>
                  <a:ext uri="{FF2B5EF4-FFF2-40B4-BE49-F238E27FC236}">
                    <a16:creationId xmlns:a16="http://schemas.microsoft.com/office/drawing/2014/main" id="{402762E9-B7E8-6A1E-CB64-D148841F58E6}"/>
                  </a:ext>
                </a:extLst>
              </p:cNvPr>
              <p:cNvPicPr/>
              <p:nvPr/>
            </p:nvPicPr>
            <p:blipFill>
              <a:blip r:embed="rId14"/>
              <a:stretch>
                <a:fillRect/>
              </a:stretch>
            </p:blipFill>
            <p:spPr>
              <a:xfrm>
                <a:off x="5698038" y="310934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E4B3C09A-0BC7-1EBE-6182-28970968CF2E}"/>
                  </a:ext>
                </a:extLst>
              </p14:cNvPr>
              <p14:cNvContentPartPr/>
              <p14:nvPr/>
            </p14:nvContentPartPr>
            <p14:xfrm>
              <a:off x="5784798" y="3466460"/>
              <a:ext cx="360" cy="83520"/>
            </p14:xfrm>
          </p:contentPart>
        </mc:Choice>
        <mc:Fallback xmlns="">
          <p:pic>
            <p:nvPicPr>
              <p:cNvPr id="31" name="Ink 30">
                <a:extLst>
                  <a:ext uri="{FF2B5EF4-FFF2-40B4-BE49-F238E27FC236}">
                    <a16:creationId xmlns:a16="http://schemas.microsoft.com/office/drawing/2014/main" id="{E4B3C09A-0BC7-1EBE-6182-28970968CF2E}"/>
                  </a:ext>
                </a:extLst>
              </p:cNvPr>
              <p:cNvPicPr/>
              <p:nvPr/>
            </p:nvPicPr>
            <p:blipFill>
              <a:blip r:embed="rId17"/>
              <a:stretch>
                <a:fillRect/>
              </a:stretch>
            </p:blipFill>
            <p:spPr>
              <a:xfrm>
                <a:off x="5713158" y="3322460"/>
                <a:ext cx="14400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 name="Ink 31">
                <a:extLst>
                  <a:ext uri="{FF2B5EF4-FFF2-40B4-BE49-F238E27FC236}">
                    <a16:creationId xmlns:a16="http://schemas.microsoft.com/office/drawing/2014/main" id="{F5ED112C-0CBD-7930-49A1-63140C83A465}"/>
                  </a:ext>
                </a:extLst>
              </p14:cNvPr>
              <p14:cNvContentPartPr/>
              <p14:nvPr/>
            </p14:nvContentPartPr>
            <p14:xfrm>
              <a:off x="6508932" y="2544497"/>
              <a:ext cx="32400" cy="2788560"/>
            </p14:xfrm>
          </p:contentPart>
        </mc:Choice>
        <mc:Fallback xmlns="">
          <p:pic>
            <p:nvPicPr>
              <p:cNvPr id="32" name="Ink 31">
                <a:extLst>
                  <a:ext uri="{FF2B5EF4-FFF2-40B4-BE49-F238E27FC236}">
                    <a16:creationId xmlns:a16="http://schemas.microsoft.com/office/drawing/2014/main" id="{F5ED112C-0CBD-7930-49A1-63140C83A465}"/>
                  </a:ext>
                </a:extLst>
              </p:cNvPr>
              <p:cNvPicPr/>
              <p:nvPr/>
            </p:nvPicPr>
            <p:blipFill>
              <a:blip r:embed="rId6"/>
              <a:stretch>
                <a:fillRect/>
              </a:stretch>
            </p:blipFill>
            <p:spPr>
              <a:xfrm>
                <a:off x="6437292" y="2400497"/>
                <a:ext cx="176040" cy="3076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663448BF-041E-B9EB-D8DC-4CC9E7574123}"/>
                  </a:ext>
                </a:extLst>
              </p14:cNvPr>
              <p14:cNvContentPartPr/>
              <p14:nvPr/>
            </p14:nvContentPartPr>
            <p14:xfrm>
              <a:off x="6533052" y="4274297"/>
              <a:ext cx="7920" cy="36360"/>
            </p14:xfrm>
          </p:contentPart>
        </mc:Choice>
        <mc:Fallback xmlns="">
          <p:pic>
            <p:nvPicPr>
              <p:cNvPr id="33" name="Ink 32">
                <a:extLst>
                  <a:ext uri="{FF2B5EF4-FFF2-40B4-BE49-F238E27FC236}">
                    <a16:creationId xmlns:a16="http://schemas.microsoft.com/office/drawing/2014/main" id="{663448BF-041E-B9EB-D8DC-4CC9E7574123}"/>
                  </a:ext>
                </a:extLst>
              </p:cNvPr>
              <p:cNvPicPr/>
              <p:nvPr/>
            </p:nvPicPr>
            <p:blipFill>
              <a:blip r:embed="rId8"/>
              <a:stretch>
                <a:fillRect/>
              </a:stretch>
            </p:blipFill>
            <p:spPr>
              <a:xfrm>
                <a:off x="6461412" y="4130297"/>
                <a:ext cx="1515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Ink 33">
                <a:extLst>
                  <a:ext uri="{FF2B5EF4-FFF2-40B4-BE49-F238E27FC236}">
                    <a16:creationId xmlns:a16="http://schemas.microsoft.com/office/drawing/2014/main" id="{EFCCC783-AE0E-9449-FFF7-2019369A4248}"/>
                  </a:ext>
                </a:extLst>
              </p14:cNvPr>
              <p14:cNvContentPartPr/>
              <p14:nvPr/>
            </p14:nvContentPartPr>
            <p14:xfrm>
              <a:off x="6532692" y="2606417"/>
              <a:ext cx="24480" cy="1531080"/>
            </p14:xfrm>
          </p:contentPart>
        </mc:Choice>
        <mc:Fallback xmlns="">
          <p:pic>
            <p:nvPicPr>
              <p:cNvPr id="34" name="Ink 33">
                <a:extLst>
                  <a:ext uri="{FF2B5EF4-FFF2-40B4-BE49-F238E27FC236}">
                    <a16:creationId xmlns:a16="http://schemas.microsoft.com/office/drawing/2014/main" id="{EFCCC783-AE0E-9449-FFF7-2019369A4248}"/>
                  </a:ext>
                </a:extLst>
              </p:cNvPr>
              <p:cNvPicPr/>
              <p:nvPr/>
            </p:nvPicPr>
            <p:blipFill>
              <a:blip r:embed="rId10"/>
              <a:stretch>
                <a:fillRect/>
              </a:stretch>
            </p:blipFill>
            <p:spPr>
              <a:xfrm>
                <a:off x="6461052" y="2462417"/>
                <a:ext cx="168120" cy="1818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04641EC3-E2A4-A376-AF61-7CA1531D912C}"/>
                  </a:ext>
                </a:extLst>
              </p14:cNvPr>
              <p14:cNvContentPartPr/>
              <p14:nvPr/>
            </p14:nvContentPartPr>
            <p14:xfrm>
              <a:off x="6502092" y="2880737"/>
              <a:ext cx="25560" cy="72720"/>
            </p14:xfrm>
          </p:contentPart>
        </mc:Choice>
        <mc:Fallback xmlns="">
          <p:pic>
            <p:nvPicPr>
              <p:cNvPr id="35" name="Ink 34">
                <a:extLst>
                  <a:ext uri="{FF2B5EF4-FFF2-40B4-BE49-F238E27FC236}">
                    <a16:creationId xmlns:a16="http://schemas.microsoft.com/office/drawing/2014/main" id="{04641EC3-E2A4-A376-AF61-7CA1531D912C}"/>
                  </a:ext>
                </a:extLst>
              </p:cNvPr>
              <p:cNvPicPr/>
              <p:nvPr/>
            </p:nvPicPr>
            <p:blipFill>
              <a:blip r:embed="rId12"/>
              <a:stretch>
                <a:fillRect/>
              </a:stretch>
            </p:blipFill>
            <p:spPr>
              <a:xfrm>
                <a:off x="6430452" y="2736737"/>
                <a:ext cx="16920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k 35">
                <a:extLst>
                  <a:ext uri="{FF2B5EF4-FFF2-40B4-BE49-F238E27FC236}">
                    <a16:creationId xmlns:a16="http://schemas.microsoft.com/office/drawing/2014/main" id="{89B06995-962A-B5DC-AD7C-57750484CCF5}"/>
                  </a:ext>
                </a:extLst>
              </p14:cNvPr>
              <p14:cNvContentPartPr/>
              <p14:nvPr/>
            </p14:nvContentPartPr>
            <p14:xfrm>
              <a:off x="6510012" y="3230297"/>
              <a:ext cx="360" cy="360"/>
            </p14:xfrm>
          </p:contentPart>
        </mc:Choice>
        <mc:Fallback xmlns="">
          <p:pic>
            <p:nvPicPr>
              <p:cNvPr id="36" name="Ink 35">
                <a:extLst>
                  <a:ext uri="{FF2B5EF4-FFF2-40B4-BE49-F238E27FC236}">
                    <a16:creationId xmlns:a16="http://schemas.microsoft.com/office/drawing/2014/main" id="{89B06995-962A-B5DC-AD7C-57750484CCF5}"/>
                  </a:ext>
                </a:extLst>
              </p:cNvPr>
              <p:cNvPicPr/>
              <p:nvPr/>
            </p:nvPicPr>
            <p:blipFill>
              <a:blip r:embed="rId14"/>
              <a:stretch>
                <a:fillRect/>
              </a:stretch>
            </p:blipFill>
            <p:spPr>
              <a:xfrm>
                <a:off x="6438372" y="3086297"/>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a16="http://schemas.microsoft.com/office/drawing/2014/main" id="{63879AD1-D8B8-CCCA-2AD9-2765232A6155}"/>
                  </a:ext>
                </a:extLst>
              </p14:cNvPr>
              <p14:cNvContentPartPr/>
              <p14:nvPr/>
            </p14:nvContentPartPr>
            <p14:xfrm>
              <a:off x="6495252" y="3253337"/>
              <a:ext cx="360" cy="360"/>
            </p14:xfrm>
          </p:contentPart>
        </mc:Choice>
        <mc:Fallback xmlns="">
          <p:pic>
            <p:nvPicPr>
              <p:cNvPr id="37" name="Ink 36">
                <a:extLst>
                  <a:ext uri="{FF2B5EF4-FFF2-40B4-BE49-F238E27FC236}">
                    <a16:creationId xmlns:a16="http://schemas.microsoft.com/office/drawing/2014/main" id="{63879AD1-D8B8-CCCA-2AD9-2765232A6155}"/>
                  </a:ext>
                </a:extLst>
              </p:cNvPr>
              <p:cNvPicPr/>
              <p:nvPr/>
            </p:nvPicPr>
            <p:blipFill>
              <a:blip r:embed="rId14"/>
              <a:stretch>
                <a:fillRect/>
              </a:stretch>
            </p:blipFill>
            <p:spPr>
              <a:xfrm>
                <a:off x="6423252" y="3109337"/>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8" name="Ink 37">
                <a:extLst>
                  <a:ext uri="{FF2B5EF4-FFF2-40B4-BE49-F238E27FC236}">
                    <a16:creationId xmlns:a16="http://schemas.microsoft.com/office/drawing/2014/main" id="{36F9F523-A9AB-3609-E44E-0A660F0D1FC3}"/>
                  </a:ext>
                </a:extLst>
              </p14:cNvPr>
              <p14:cNvContentPartPr/>
              <p14:nvPr/>
            </p14:nvContentPartPr>
            <p14:xfrm>
              <a:off x="6510012" y="3466457"/>
              <a:ext cx="360" cy="83520"/>
            </p14:xfrm>
          </p:contentPart>
        </mc:Choice>
        <mc:Fallback xmlns="">
          <p:pic>
            <p:nvPicPr>
              <p:cNvPr id="38" name="Ink 37">
                <a:extLst>
                  <a:ext uri="{FF2B5EF4-FFF2-40B4-BE49-F238E27FC236}">
                    <a16:creationId xmlns:a16="http://schemas.microsoft.com/office/drawing/2014/main" id="{36F9F523-A9AB-3609-E44E-0A660F0D1FC3}"/>
                  </a:ext>
                </a:extLst>
              </p:cNvPr>
              <p:cNvPicPr/>
              <p:nvPr/>
            </p:nvPicPr>
            <p:blipFill>
              <a:blip r:embed="rId17"/>
              <a:stretch>
                <a:fillRect/>
              </a:stretch>
            </p:blipFill>
            <p:spPr>
              <a:xfrm>
                <a:off x="6438372" y="3322457"/>
                <a:ext cx="14400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 name="Ink 39">
                <a:extLst>
                  <a:ext uri="{FF2B5EF4-FFF2-40B4-BE49-F238E27FC236}">
                    <a16:creationId xmlns:a16="http://schemas.microsoft.com/office/drawing/2014/main" id="{C9A31278-5D3B-3EF8-11BF-3BE82EE57DF9}"/>
                  </a:ext>
                </a:extLst>
              </p14:cNvPr>
              <p14:cNvContentPartPr/>
              <p14:nvPr/>
            </p14:nvContentPartPr>
            <p14:xfrm>
              <a:off x="6698117" y="2544500"/>
              <a:ext cx="32400" cy="2788560"/>
            </p14:xfrm>
          </p:contentPart>
        </mc:Choice>
        <mc:Fallback xmlns="">
          <p:pic>
            <p:nvPicPr>
              <p:cNvPr id="40" name="Ink 39">
                <a:extLst>
                  <a:ext uri="{FF2B5EF4-FFF2-40B4-BE49-F238E27FC236}">
                    <a16:creationId xmlns:a16="http://schemas.microsoft.com/office/drawing/2014/main" id="{C9A31278-5D3B-3EF8-11BF-3BE82EE57DF9}"/>
                  </a:ext>
                </a:extLst>
              </p:cNvPr>
              <p:cNvPicPr/>
              <p:nvPr/>
            </p:nvPicPr>
            <p:blipFill>
              <a:blip r:embed="rId6"/>
              <a:stretch>
                <a:fillRect/>
              </a:stretch>
            </p:blipFill>
            <p:spPr>
              <a:xfrm>
                <a:off x="6626477" y="2400500"/>
                <a:ext cx="176040" cy="3076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 41">
                <a:extLst>
                  <a:ext uri="{FF2B5EF4-FFF2-40B4-BE49-F238E27FC236}">
                    <a16:creationId xmlns:a16="http://schemas.microsoft.com/office/drawing/2014/main" id="{E1972840-CA91-83E3-1DFD-4F26633AF166}"/>
                  </a:ext>
                </a:extLst>
              </p14:cNvPr>
              <p14:cNvContentPartPr/>
              <p14:nvPr/>
            </p14:nvContentPartPr>
            <p14:xfrm>
              <a:off x="6722237" y="4274300"/>
              <a:ext cx="7920" cy="36360"/>
            </p14:xfrm>
          </p:contentPart>
        </mc:Choice>
        <mc:Fallback xmlns="">
          <p:pic>
            <p:nvPicPr>
              <p:cNvPr id="42" name="Ink 41">
                <a:extLst>
                  <a:ext uri="{FF2B5EF4-FFF2-40B4-BE49-F238E27FC236}">
                    <a16:creationId xmlns:a16="http://schemas.microsoft.com/office/drawing/2014/main" id="{E1972840-CA91-83E3-1DFD-4F26633AF166}"/>
                  </a:ext>
                </a:extLst>
              </p:cNvPr>
              <p:cNvPicPr/>
              <p:nvPr/>
            </p:nvPicPr>
            <p:blipFill>
              <a:blip r:embed="rId8"/>
              <a:stretch>
                <a:fillRect/>
              </a:stretch>
            </p:blipFill>
            <p:spPr>
              <a:xfrm>
                <a:off x="6650597" y="4130300"/>
                <a:ext cx="1515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3" name="Ink 42">
                <a:extLst>
                  <a:ext uri="{FF2B5EF4-FFF2-40B4-BE49-F238E27FC236}">
                    <a16:creationId xmlns:a16="http://schemas.microsoft.com/office/drawing/2014/main" id="{4A6D3C92-F9B3-B79B-29B8-CAAA073FC158}"/>
                  </a:ext>
                </a:extLst>
              </p14:cNvPr>
              <p14:cNvContentPartPr/>
              <p14:nvPr/>
            </p14:nvContentPartPr>
            <p14:xfrm>
              <a:off x="6721877" y="2606420"/>
              <a:ext cx="24480" cy="1531080"/>
            </p14:xfrm>
          </p:contentPart>
        </mc:Choice>
        <mc:Fallback xmlns="">
          <p:pic>
            <p:nvPicPr>
              <p:cNvPr id="43" name="Ink 42">
                <a:extLst>
                  <a:ext uri="{FF2B5EF4-FFF2-40B4-BE49-F238E27FC236}">
                    <a16:creationId xmlns:a16="http://schemas.microsoft.com/office/drawing/2014/main" id="{4A6D3C92-F9B3-B79B-29B8-CAAA073FC158}"/>
                  </a:ext>
                </a:extLst>
              </p:cNvPr>
              <p:cNvPicPr/>
              <p:nvPr/>
            </p:nvPicPr>
            <p:blipFill>
              <a:blip r:embed="rId10"/>
              <a:stretch>
                <a:fillRect/>
              </a:stretch>
            </p:blipFill>
            <p:spPr>
              <a:xfrm>
                <a:off x="6650237" y="2462420"/>
                <a:ext cx="168120" cy="1818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4" name="Ink 43">
                <a:extLst>
                  <a:ext uri="{FF2B5EF4-FFF2-40B4-BE49-F238E27FC236}">
                    <a16:creationId xmlns:a16="http://schemas.microsoft.com/office/drawing/2014/main" id="{4A5BB227-90D9-76D7-FE06-0B86F9D8F2AD}"/>
                  </a:ext>
                </a:extLst>
              </p14:cNvPr>
              <p14:cNvContentPartPr/>
              <p14:nvPr/>
            </p14:nvContentPartPr>
            <p14:xfrm>
              <a:off x="6691277" y="2880740"/>
              <a:ext cx="25560" cy="72720"/>
            </p14:xfrm>
          </p:contentPart>
        </mc:Choice>
        <mc:Fallback xmlns="">
          <p:pic>
            <p:nvPicPr>
              <p:cNvPr id="44" name="Ink 43">
                <a:extLst>
                  <a:ext uri="{FF2B5EF4-FFF2-40B4-BE49-F238E27FC236}">
                    <a16:creationId xmlns:a16="http://schemas.microsoft.com/office/drawing/2014/main" id="{4A5BB227-90D9-76D7-FE06-0B86F9D8F2AD}"/>
                  </a:ext>
                </a:extLst>
              </p:cNvPr>
              <p:cNvPicPr/>
              <p:nvPr/>
            </p:nvPicPr>
            <p:blipFill>
              <a:blip r:embed="rId12"/>
              <a:stretch>
                <a:fillRect/>
              </a:stretch>
            </p:blipFill>
            <p:spPr>
              <a:xfrm>
                <a:off x="6619637" y="2736740"/>
                <a:ext cx="16920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5" name="Ink 44">
                <a:extLst>
                  <a:ext uri="{FF2B5EF4-FFF2-40B4-BE49-F238E27FC236}">
                    <a16:creationId xmlns:a16="http://schemas.microsoft.com/office/drawing/2014/main" id="{30E57EC4-D2BA-BE86-DE2A-C9E398233067}"/>
                  </a:ext>
                </a:extLst>
              </p14:cNvPr>
              <p14:cNvContentPartPr/>
              <p14:nvPr/>
            </p14:nvContentPartPr>
            <p14:xfrm>
              <a:off x="6699197" y="3230300"/>
              <a:ext cx="360" cy="360"/>
            </p14:xfrm>
          </p:contentPart>
        </mc:Choice>
        <mc:Fallback xmlns="">
          <p:pic>
            <p:nvPicPr>
              <p:cNvPr id="45" name="Ink 44">
                <a:extLst>
                  <a:ext uri="{FF2B5EF4-FFF2-40B4-BE49-F238E27FC236}">
                    <a16:creationId xmlns:a16="http://schemas.microsoft.com/office/drawing/2014/main" id="{30E57EC4-D2BA-BE86-DE2A-C9E398233067}"/>
                  </a:ext>
                </a:extLst>
              </p:cNvPr>
              <p:cNvPicPr/>
              <p:nvPr/>
            </p:nvPicPr>
            <p:blipFill>
              <a:blip r:embed="rId14"/>
              <a:stretch>
                <a:fillRect/>
              </a:stretch>
            </p:blipFill>
            <p:spPr>
              <a:xfrm>
                <a:off x="6627557" y="308630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6" name="Ink 45">
                <a:extLst>
                  <a:ext uri="{FF2B5EF4-FFF2-40B4-BE49-F238E27FC236}">
                    <a16:creationId xmlns:a16="http://schemas.microsoft.com/office/drawing/2014/main" id="{323EF3FD-C7EF-C9ED-9576-2F2F61B162C9}"/>
                  </a:ext>
                </a:extLst>
              </p14:cNvPr>
              <p14:cNvContentPartPr/>
              <p14:nvPr/>
            </p14:nvContentPartPr>
            <p14:xfrm>
              <a:off x="6684437" y="3253340"/>
              <a:ext cx="360" cy="360"/>
            </p14:xfrm>
          </p:contentPart>
        </mc:Choice>
        <mc:Fallback xmlns="">
          <p:pic>
            <p:nvPicPr>
              <p:cNvPr id="46" name="Ink 45">
                <a:extLst>
                  <a:ext uri="{FF2B5EF4-FFF2-40B4-BE49-F238E27FC236}">
                    <a16:creationId xmlns:a16="http://schemas.microsoft.com/office/drawing/2014/main" id="{323EF3FD-C7EF-C9ED-9576-2F2F61B162C9}"/>
                  </a:ext>
                </a:extLst>
              </p:cNvPr>
              <p:cNvPicPr/>
              <p:nvPr/>
            </p:nvPicPr>
            <p:blipFill>
              <a:blip r:embed="rId14"/>
              <a:stretch>
                <a:fillRect/>
              </a:stretch>
            </p:blipFill>
            <p:spPr>
              <a:xfrm>
                <a:off x="6612437" y="310934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00A80EAD-2E48-AD1A-4436-0243FF3421C7}"/>
                  </a:ext>
                </a:extLst>
              </p14:cNvPr>
              <p14:cNvContentPartPr/>
              <p14:nvPr/>
            </p14:nvContentPartPr>
            <p14:xfrm>
              <a:off x="6699197" y="3466460"/>
              <a:ext cx="360" cy="83520"/>
            </p14:xfrm>
          </p:contentPart>
        </mc:Choice>
        <mc:Fallback xmlns="">
          <p:pic>
            <p:nvPicPr>
              <p:cNvPr id="47" name="Ink 46">
                <a:extLst>
                  <a:ext uri="{FF2B5EF4-FFF2-40B4-BE49-F238E27FC236}">
                    <a16:creationId xmlns:a16="http://schemas.microsoft.com/office/drawing/2014/main" id="{00A80EAD-2E48-AD1A-4436-0243FF3421C7}"/>
                  </a:ext>
                </a:extLst>
              </p:cNvPr>
              <p:cNvPicPr/>
              <p:nvPr/>
            </p:nvPicPr>
            <p:blipFill>
              <a:blip r:embed="rId17"/>
              <a:stretch>
                <a:fillRect/>
              </a:stretch>
            </p:blipFill>
            <p:spPr>
              <a:xfrm>
                <a:off x="6627557" y="3322460"/>
                <a:ext cx="144000" cy="371160"/>
              </a:xfrm>
              <a:prstGeom prst="rect">
                <a:avLst/>
              </a:prstGeom>
            </p:spPr>
          </p:pic>
        </mc:Fallback>
      </mc:AlternateContent>
    </p:spTree>
    <p:extLst>
      <p:ext uri="{BB962C8B-B14F-4D97-AF65-F5344CB8AC3E}">
        <p14:creationId xmlns:p14="http://schemas.microsoft.com/office/powerpoint/2010/main" val="6923025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8995-9768-ACC4-CCED-A94F4C517A03}"/>
              </a:ext>
            </a:extLst>
          </p:cNvPr>
          <p:cNvSpPr>
            <a:spLocks noGrp="1"/>
          </p:cNvSpPr>
          <p:nvPr>
            <p:ph type="title"/>
          </p:nvPr>
        </p:nvSpPr>
        <p:spPr/>
        <p:txBody>
          <a:bodyPr/>
          <a:lstStyle/>
          <a:p>
            <a:r>
              <a:rPr lang="en-US" dirty="0"/>
              <a:t>Results – Copulas</a:t>
            </a:r>
          </a:p>
        </p:txBody>
      </p:sp>
      <p:sp>
        <p:nvSpPr>
          <p:cNvPr id="5" name="Content Placeholder 2">
            <a:extLst>
              <a:ext uri="{FF2B5EF4-FFF2-40B4-BE49-F238E27FC236}">
                <a16:creationId xmlns:a16="http://schemas.microsoft.com/office/drawing/2014/main" id="{3D18F7F2-E4B1-86E6-B24C-62B32823D0E5}"/>
              </a:ext>
            </a:extLst>
          </p:cNvPr>
          <p:cNvSpPr>
            <a:spLocks noGrp="1"/>
          </p:cNvSpPr>
          <p:nvPr>
            <p:ph idx="1"/>
          </p:nvPr>
        </p:nvSpPr>
        <p:spPr>
          <a:xfrm>
            <a:off x="0" y="864342"/>
            <a:ext cx="3221014" cy="5993658"/>
          </a:xfrm>
          <a:solidFill>
            <a:srgbClr val="2F5597"/>
          </a:solidFill>
        </p:spPr>
        <p:txBody>
          <a:bodyPr>
            <a:normAutofit/>
          </a:bodyPr>
          <a:lstStyle/>
          <a:p>
            <a:pPr marL="0" indent="0">
              <a:buNone/>
            </a:pPr>
            <a:endParaRPr lang="en-US" sz="2000" dirty="0">
              <a:solidFill>
                <a:schemeClr val="bg1"/>
              </a:solidFill>
            </a:endParaRPr>
          </a:p>
          <a:p>
            <a:r>
              <a:rPr lang="en-US" sz="2000" dirty="0">
                <a:solidFill>
                  <a:schemeClr val="bg1"/>
                </a:solidFill>
              </a:rPr>
              <a:t>250,000 random splits</a:t>
            </a:r>
          </a:p>
          <a:p>
            <a:endParaRPr lang="en-US" sz="2000" dirty="0">
              <a:solidFill>
                <a:schemeClr val="bg1"/>
              </a:solidFill>
            </a:endParaRPr>
          </a:p>
          <a:p>
            <a:r>
              <a:rPr lang="en-US" sz="2000" dirty="0">
                <a:solidFill>
                  <a:schemeClr val="bg1"/>
                </a:solidFill>
              </a:rPr>
              <a:t>Findings:</a:t>
            </a:r>
          </a:p>
          <a:p>
            <a:pPr marL="800100" lvl="1" indent="-342900">
              <a:buFont typeface="+mj-lt"/>
              <a:buAutoNum type="arabicPeriod"/>
            </a:pPr>
            <a:r>
              <a:rPr lang="en-US" sz="1600" dirty="0">
                <a:solidFill>
                  <a:schemeClr val="bg1"/>
                </a:solidFill>
              </a:rPr>
              <a:t>Copulas fit the data </a:t>
            </a:r>
            <a:r>
              <a:rPr lang="en-US" sz="1600" b="1" dirty="0">
                <a:solidFill>
                  <a:schemeClr val="bg1"/>
                </a:solidFill>
              </a:rPr>
              <a:t>moderately</a:t>
            </a:r>
            <a:r>
              <a:rPr lang="en-US" sz="1600" dirty="0">
                <a:solidFill>
                  <a:schemeClr val="bg1"/>
                </a:solidFill>
              </a:rPr>
              <a:t> </a:t>
            </a:r>
            <a:r>
              <a:rPr lang="en-US" sz="1600" b="1" dirty="0">
                <a:solidFill>
                  <a:schemeClr val="bg1"/>
                </a:solidFill>
              </a:rPr>
              <a:t>well </a:t>
            </a:r>
            <a:r>
              <a:rPr lang="en-US" sz="1600" dirty="0">
                <a:solidFill>
                  <a:schemeClr val="bg1"/>
                </a:solidFill>
              </a:rPr>
              <a:t>(but worse than the margins)</a:t>
            </a:r>
            <a:endParaRPr lang="en-US" sz="1600" b="1" dirty="0">
              <a:solidFill>
                <a:schemeClr val="bg1"/>
              </a:solidFill>
            </a:endParaRPr>
          </a:p>
          <a:p>
            <a:pPr marL="800100" lvl="1" indent="-342900">
              <a:buFont typeface="+mj-lt"/>
              <a:buAutoNum type="arabicPeriod"/>
            </a:pPr>
            <a:r>
              <a:rPr lang="en-US" sz="1600" dirty="0">
                <a:solidFill>
                  <a:schemeClr val="bg1"/>
                </a:solidFill>
              </a:rPr>
              <a:t>No obvious outliers</a:t>
            </a:r>
          </a:p>
          <a:p>
            <a:pPr marL="800100" lvl="1" indent="-342900">
              <a:buFont typeface="+mj-lt"/>
              <a:buAutoNum type="arabicPeriod"/>
            </a:pPr>
            <a:r>
              <a:rPr lang="en-US" sz="1600" dirty="0">
                <a:solidFill>
                  <a:schemeClr val="bg1"/>
                </a:solidFill>
              </a:rPr>
              <a:t>All models are selected, but with different frequencies</a:t>
            </a:r>
          </a:p>
          <a:p>
            <a:pPr lvl="2"/>
            <a:r>
              <a:rPr lang="en-US" sz="1400" dirty="0">
                <a:solidFill>
                  <a:schemeClr val="bg1"/>
                </a:solidFill>
              </a:rPr>
              <a:t>Tawn is selected the most</a:t>
            </a:r>
          </a:p>
          <a:p>
            <a:pPr marL="800100" lvl="1" indent="-342900">
              <a:buFont typeface="+mj-lt"/>
              <a:buAutoNum type="arabicPeriod"/>
            </a:pPr>
            <a:r>
              <a:rPr lang="en-US" sz="1600" dirty="0">
                <a:solidFill>
                  <a:schemeClr val="bg1"/>
                </a:solidFill>
              </a:rPr>
              <a:t>Lack of asymmetric copulas</a:t>
            </a:r>
          </a:p>
          <a:p>
            <a:pPr marL="800100" lvl="1" indent="-342900">
              <a:buFont typeface="+mj-lt"/>
              <a:buAutoNum type="arabicPeriod"/>
            </a:pPr>
            <a:r>
              <a:rPr lang="en-US" sz="1600" dirty="0">
                <a:solidFill>
                  <a:schemeClr val="bg1"/>
                </a:solidFill>
              </a:rPr>
              <a:t>Our criterion selects the copulas more optimally</a:t>
            </a:r>
          </a:p>
          <a:p>
            <a:pPr marL="1257300" lvl="2" indent="-342900">
              <a:buFont typeface="+mj-lt"/>
              <a:buAutoNum type="arabicPeriod"/>
            </a:pPr>
            <a:endParaRPr lang="en-US" sz="12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marL="0" indent="0">
              <a:buNone/>
            </a:pPr>
            <a:endParaRPr lang="en-US" sz="1800" dirty="0">
              <a:solidFill>
                <a:schemeClr val="bg1"/>
              </a:solidFill>
            </a:endParaRPr>
          </a:p>
          <a:p>
            <a:endParaRPr lang="en-US" sz="1800" dirty="0">
              <a:solidFill>
                <a:schemeClr val="bg1"/>
              </a:solidFill>
            </a:endParaRPr>
          </a:p>
          <a:p>
            <a:pPr lvl="1"/>
            <a:endParaRPr lang="en-NL" sz="1400" dirty="0"/>
          </a:p>
        </p:txBody>
      </p:sp>
      <p:pic>
        <p:nvPicPr>
          <p:cNvPr id="39" name="Picture 38">
            <a:extLst>
              <a:ext uri="{FF2B5EF4-FFF2-40B4-BE49-F238E27FC236}">
                <a16:creationId xmlns:a16="http://schemas.microsoft.com/office/drawing/2014/main" id="{43F1A768-9DB0-BB7D-71F9-B153BDC04A5E}"/>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3500018" y="1972910"/>
            <a:ext cx="3934822" cy="3585060"/>
          </a:xfrm>
          <a:prstGeom prst="rect">
            <a:avLst/>
          </a:prstGeom>
        </p:spPr>
      </p:pic>
      <p:pic>
        <p:nvPicPr>
          <p:cNvPr id="41" name="Picture 40">
            <a:extLst>
              <a:ext uri="{FF2B5EF4-FFF2-40B4-BE49-F238E27FC236}">
                <a16:creationId xmlns:a16="http://schemas.microsoft.com/office/drawing/2014/main" id="{AAB424F8-3EAA-76F5-735B-6B51ECD61F0C}"/>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7892539" y="1972910"/>
            <a:ext cx="3975179" cy="3585060"/>
          </a:xfrm>
          <a:prstGeom prst="rect">
            <a:avLst/>
          </a:prstGeom>
        </p:spPr>
      </p:pic>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F70CA4A6-90EE-B88C-7196-46F5BDB4D628}"/>
                  </a:ext>
                </a:extLst>
              </p14:cNvPr>
              <p14:cNvContentPartPr/>
              <p14:nvPr/>
            </p14:nvContentPartPr>
            <p14:xfrm>
              <a:off x="5431620" y="2560260"/>
              <a:ext cx="32400" cy="2788560"/>
            </p14:xfrm>
          </p:contentPart>
        </mc:Choice>
        <mc:Fallback xmlns="">
          <p:pic>
            <p:nvPicPr>
              <p:cNvPr id="11" name="Ink 10">
                <a:extLst>
                  <a:ext uri="{FF2B5EF4-FFF2-40B4-BE49-F238E27FC236}">
                    <a16:creationId xmlns:a16="http://schemas.microsoft.com/office/drawing/2014/main" id="{F70CA4A6-90EE-B88C-7196-46F5BDB4D628}"/>
                  </a:ext>
                </a:extLst>
              </p:cNvPr>
              <p:cNvPicPr/>
              <p:nvPr/>
            </p:nvPicPr>
            <p:blipFill>
              <a:blip r:embed="rId6"/>
              <a:stretch>
                <a:fillRect/>
              </a:stretch>
            </p:blipFill>
            <p:spPr>
              <a:xfrm>
                <a:off x="5359980" y="2416260"/>
                <a:ext cx="176040" cy="3076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5FE1D229-CA4D-4F4F-B30B-682F2A31F65C}"/>
                  </a:ext>
                </a:extLst>
              </p14:cNvPr>
              <p14:cNvContentPartPr/>
              <p14:nvPr/>
            </p14:nvContentPartPr>
            <p14:xfrm>
              <a:off x="5455740" y="4290060"/>
              <a:ext cx="7920" cy="36360"/>
            </p14:xfrm>
          </p:contentPart>
        </mc:Choice>
        <mc:Fallback xmlns="">
          <p:pic>
            <p:nvPicPr>
              <p:cNvPr id="13" name="Ink 12">
                <a:extLst>
                  <a:ext uri="{FF2B5EF4-FFF2-40B4-BE49-F238E27FC236}">
                    <a16:creationId xmlns:a16="http://schemas.microsoft.com/office/drawing/2014/main" id="{5FE1D229-CA4D-4F4F-B30B-682F2A31F65C}"/>
                  </a:ext>
                </a:extLst>
              </p:cNvPr>
              <p:cNvPicPr/>
              <p:nvPr/>
            </p:nvPicPr>
            <p:blipFill>
              <a:blip r:embed="rId8"/>
              <a:stretch>
                <a:fillRect/>
              </a:stretch>
            </p:blipFill>
            <p:spPr>
              <a:xfrm>
                <a:off x="5384100" y="4146060"/>
                <a:ext cx="1515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7484C7B4-796D-FA92-3B01-39DD399E3020}"/>
                  </a:ext>
                </a:extLst>
              </p14:cNvPr>
              <p14:cNvContentPartPr/>
              <p14:nvPr/>
            </p14:nvContentPartPr>
            <p14:xfrm>
              <a:off x="5455380" y="2622180"/>
              <a:ext cx="24480" cy="1531080"/>
            </p14:xfrm>
          </p:contentPart>
        </mc:Choice>
        <mc:Fallback xmlns="">
          <p:pic>
            <p:nvPicPr>
              <p:cNvPr id="14" name="Ink 13">
                <a:extLst>
                  <a:ext uri="{FF2B5EF4-FFF2-40B4-BE49-F238E27FC236}">
                    <a16:creationId xmlns:a16="http://schemas.microsoft.com/office/drawing/2014/main" id="{7484C7B4-796D-FA92-3B01-39DD399E3020}"/>
                  </a:ext>
                </a:extLst>
              </p:cNvPr>
              <p:cNvPicPr/>
              <p:nvPr/>
            </p:nvPicPr>
            <p:blipFill>
              <a:blip r:embed="rId10"/>
              <a:stretch>
                <a:fillRect/>
              </a:stretch>
            </p:blipFill>
            <p:spPr>
              <a:xfrm>
                <a:off x="5383740" y="2478180"/>
                <a:ext cx="168120" cy="1818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075C586D-29F8-E512-7606-62FC898D8EE3}"/>
                  </a:ext>
                </a:extLst>
              </p14:cNvPr>
              <p14:cNvContentPartPr/>
              <p14:nvPr/>
            </p14:nvContentPartPr>
            <p14:xfrm>
              <a:off x="5424780" y="2896500"/>
              <a:ext cx="25560" cy="72720"/>
            </p14:xfrm>
          </p:contentPart>
        </mc:Choice>
        <mc:Fallback xmlns="">
          <p:pic>
            <p:nvPicPr>
              <p:cNvPr id="18" name="Ink 17">
                <a:extLst>
                  <a:ext uri="{FF2B5EF4-FFF2-40B4-BE49-F238E27FC236}">
                    <a16:creationId xmlns:a16="http://schemas.microsoft.com/office/drawing/2014/main" id="{075C586D-29F8-E512-7606-62FC898D8EE3}"/>
                  </a:ext>
                </a:extLst>
              </p:cNvPr>
              <p:cNvPicPr/>
              <p:nvPr/>
            </p:nvPicPr>
            <p:blipFill>
              <a:blip r:embed="rId12"/>
              <a:stretch>
                <a:fillRect/>
              </a:stretch>
            </p:blipFill>
            <p:spPr>
              <a:xfrm>
                <a:off x="5353140" y="2752500"/>
                <a:ext cx="16920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0258D96F-43C2-69AD-55EC-BDD7F7849FB4}"/>
                  </a:ext>
                </a:extLst>
              </p14:cNvPr>
              <p14:cNvContentPartPr/>
              <p14:nvPr/>
            </p14:nvContentPartPr>
            <p14:xfrm>
              <a:off x="5432700" y="3246060"/>
              <a:ext cx="360" cy="360"/>
            </p14:xfrm>
          </p:contentPart>
        </mc:Choice>
        <mc:Fallback xmlns="">
          <p:pic>
            <p:nvPicPr>
              <p:cNvPr id="22" name="Ink 21">
                <a:extLst>
                  <a:ext uri="{FF2B5EF4-FFF2-40B4-BE49-F238E27FC236}">
                    <a16:creationId xmlns:a16="http://schemas.microsoft.com/office/drawing/2014/main" id="{0258D96F-43C2-69AD-55EC-BDD7F7849FB4}"/>
                  </a:ext>
                </a:extLst>
              </p:cNvPr>
              <p:cNvPicPr/>
              <p:nvPr/>
            </p:nvPicPr>
            <p:blipFill>
              <a:blip r:embed="rId14"/>
              <a:stretch>
                <a:fillRect/>
              </a:stretch>
            </p:blipFill>
            <p:spPr>
              <a:xfrm>
                <a:off x="5361060" y="310206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Ink 22">
                <a:extLst>
                  <a:ext uri="{FF2B5EF4-FFF2-40B4-BE49-F238E27FC236}">
                    <a16:creationId xmlns:a16="http://schemas.microsoft.com/office/drawing/2014/main" id="{4515BC45-F443-4D48-210C-468864C8AE6B}"/>
                  </a:ext>
                </a:extLst>
              </p14:cNvPr>
              <p14:cNvContentPartPr/>
              <p14:nvPr/>
            </p14:nvContentPartPr>
            <p14:xfrm>
              <a:off x="5417940" y="3269100"/>
              <a:ext cx="360" cy="360"/>
            </p14:xfrm>
          </p:contentPart>
        </mc:Choice>
        <mc:Fallback xmlns="">
          <p:pic>
            <p:nvPicPr>
              <p:cNvPr id="23" name="Ink 22">
                <a:extLst>
                  <a:ext uri="{FF2B5EF4-FFF2-40B4-BE49-F238E27FC236}">
                    <a16:creationId xmlns:a16="http://schemas.microsoft.com/office/drawing/2014/main" id="{4515BC45-F443-4D48-210C-468864C8AE6B}"/>
                  </a:ext>
                </a:extLst>
              </p:cNvPr>
              <p:cNvPicPr/>
              <p:nvPr/>
            </p:nvPicPr>
            <p:blipFill>
              <a:blip r:embed="rId14"/>
              <a:stretch>
                <a:fillRect/>
              </a:stretch>
            </p:blipFill>
            <p:spPr>
              <a:xfrm>
                <a:off x="5345940" y="312510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76792FCB-8136-6638-3B42-4603D8A61436}"/>
                  </a:ext>
                </a:extLst>
              </p14:cNvPr>
              <p14:cNvContentPartPr/>
              <p14:nvPr/>
            </p14:nvContentPartPr>
            <p14:xfrm>
              <a:off x="5432700" y="3482220"/>
              <a:ext cx="360" cy="83520"/>
            </p14:xfrm>
          </p:contentPart>
        </mc:Choice>
        <mc:Fallback xmlns="">
          <p:pic>
            <p:nvPicPr>
              <p:cNvPr id="24" name="Ink 23">
                <a:extLst>
                  <a:ext uri="{FF2B5EF4-FFF2-40B4-BE49-F238E27FC236}">
                    <a16:creationId xmlns:a16="http://schemas.microsoft.com/office/drawing/2014/main" id="{76792FCB-8136-6638-3B42-4603D8A61436}"/>
                  </a:ext>
                </a:extLst>
              </p:cNvPr>
              <p:cNvPicPr/>
              <p:nvPr/>
            </p:nvPicPr>
            <p:blipFill>
              <a:blip r:embed="rId17"/>
              <a:stretch>
                <a:fillRect/>
              </a:stretch>
            </p:blipFill>
            <p:spPr>
              <a:xfrm>
                <a:off x="5361060" y="3338220"/>
                <a:ext cx="14400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235ACA27-5454-A03A-EAC6-A6AC601E0F6C}"/>
                  </a:ext>
                </a:extLst>
              </p14:cNvPr>
              <p14:cNvContentPartPr/>
              <p14:nvPr/>
            </p14:nvContentPartPr>
            <p14:xfrm>
              <a:off x="5783718" y="2544500"/>
              <a:ext cx="32400" cy="2788560"/>
            </p14:xfrm>
          </p:contentPart>
        </mc:Choice>
        <mc:Fallback xmlns="">
          <p:pic>
            <p:nvPicPr>
              <p:cNvPr id="25" name="Ink 24">
                <a:extLst>
                  <a:ext uri="{FF2B5EF4-FFF2-40B4-BE49-F238E27FC236}">
                    <a16:creationId xmlns:a16="http://schemas.microsoft.com/office/drawing/2014/main" id="{235ACA27-5454-A03A-EAC6-A6AC601E0F6C}"/>
                  </a:ext>
                </a:extLst>
              </p:cNvPr>
              <p:cNvPicPr/>
              <p:nvPr/>
            </p:nvPicPr>
            <p:blipFill>
              <a:blip r:embed="rId6"/>
              <a:stretch>
                <a:fillRect/>
              </a:stretch>
            </p:blipFill>
            <p:spPr>
              <a:xfrm>
                <a:off x="5712078" y="2400500"/>
                <a:ext cx="176040" cy="3076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2232FDA6-960A-E507-4D82-07275637B1E7}"/>
                  </a:ext>
                </a:extLst>
              </p14:cNvPr>
              <p14:cNvContentPartPr/>
              <p14:nvPr/>
            </p14:nvContentPartPr>
            <p14:xfrm>
              <a:off x="5807838" y="4274300"/>
              <a:ext cx="7920" cy="36360"/>
            </p14:xfrm>
          </p:contentPart>
        </mc:Choice>
        <mc:Fallback xmlns="">
          <p:pic>
            <p:nvPicPr>
              <p:cNvPr id="26" name="Ink 25">
                <a:extLst>
                  <a:ext uri="{FF2B5EF4-FFF2-40B4-BE49-F238E27FC236}">
                    <a16:creationId xmlns:a16="http://schemas.microsoft.com/office/drawing/2014/main" id="{2232FDA6-960A-E507-4D82-07275637B1E7}"/>
                  </a:ext>
                </a:extLst>
              </p:cNvPr>
              <p:cNvPicPr/>
              <p:nvPr/>
            </p:nvPicPr>
            <p:blipFill>
              <a:blip r:embed="rId8"/>
              <a:stretch>
                <a:fillRect/>
              </a:stretch>
            </p:blipFill>
            <p:spPr>
              <a:xfrm>
                <a:off x="5736198" y="4130300"/>
                <a:ext cx="1515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F0BC7E35-157E-BB86-9DC4-19C7C2DA425A}"/>
                  </a:ext>
                </a:extLst>
              </p14:cNvPr>
              <p14:cNvContentPartPr/>
              <p14:nvPr/>
            </p14:nvContentPartPr>
            <p14:xfrm>
              <a:off x="5807478" y="2606420"/>
              <a:ext cx="24480" cy="1531080"/>
            </p14:xfrm>
          </p:contentPart>
        </mc:Choice>
        <mc:Fallback xmlns="">
          <p:pic>
            <p:nvPicPr>
              <p:cNvPr id="27" name="Ink 26">
                <a:extLst>
                  <a:ext uri="{FF2B5EF4-FFF2-40B4-BE49-F238E27FC236}">
                    <a16:creationId xmlns:a16="http://schemas.microsoft.com/office/drawing/2014/main" id="{F0BC7E35-157E-BB86-9DC4-19C7C2DA425A}"/>
                  </a:ext>
                </a:extLst>
              </p:cNvPr>
              <p:cNvPicPr/>
              <p:nvPr/>
            </p:nvPicPr>
            <p:blipFill>
              <a:blip r:embed="rId10"/>
              <a:stretch>
                <a:fillRect/>
              </a:stretch>
            </p:blipFill>
            <p:spPr>
              <a:xfrm>
                <a:off x="5735838" y="2462420"/>
                <a:ext cx="168120" cy="1818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3CA5139D-FDAF-7A3F-A113-D44EB075F572}"/>
                  </a:ext>
                </a:extLst>
              </p14:cNvPr>
              <p14:cNvContentPartPr/>
              <p14:nvPr/>
            </p14:nvContentPartPr>
            <p14:xfrm>
              <a:off x="5776878" y="2880740"/>
              <a:ext cx="25560" cy="72720"/>
            </p14:xfrm>
          </p:contentPart>
        </mc:Choice>
        <mc:Fallback xmlns="">
          <p:pic>
            <p:nvPicPr>
              <p:cNvPr id="28" name="Ink 27">
                <a:extLst>
                  <a:ext uri="{FF2B5EF4-FFF2-40B4-BE49-F238E27FC236}">
                    <a16:creationId xmlns:a16="http://schemas.microsoft.com/office/drawing/2014/main" id="{3CA5139D-FDAF-7A3F-A113-D44EB075F572}"/>
                  </a:ext>
                </a:extLst>
              </p:cNvPr>
              <p:cNvPicPr/>
              <p:nvPr/>
            </p:nvPicPr>
            <p:blipFill>
              <a:blip r:embed="rId12"/>
              <a:stretch>
                <a:fillRect/>
              </a:stretch>
            </p:blipFill>
            <p:spPr>
              <a:xfrm>
                <a:off x="5705238" y="2736740"/>
                <a:ext cx="16920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3DC9863E-6807-4695-F295-C30D2780B991}"/>
                  </a:ext>
                </a:extLst>
              </p14:cNvPr>
              <p14:cNvContentPartPr/>
              <p14:nvPr/>
            </p14:nvContentPartPr>
            <p14:xfrm>
              <a:off x="5784798" y="3230300"/>
              <a:ext cx="360" cy="360"/>
            </p14:xfrm>
          </p:contentPart>
        </mc:Choice>
        <mc:Fallback xmlns="">
          <p:pic>
            <p:nvPicPr>
              <p:cNvPr id="29" name="Ink 28">
                <a:extLst>
                  <a:ext uri="{FF2B5EF4-FFF2-40B4-BE49-F238E27FC236}">
                    <a16:creationId xmlns:a16="http://schemas.microsoft.com/office/drawing/2014/main" id="{3DC9863E-6807-4695-F295-C30D2780B991}"/>
                  </a:ext>
                </a:extLst>
              </p:cNvPr>
              <p:cNvPicPr/>
              <p:nvPr/>
            </p:nvPicPr>
            <p:blipFill>
              <a:blip r:embed="rId14"/>
              <a:stretch>
                <a:fillRect/>
              </a:stretch>
            </p:blipFill>
            <p:spPr>
              <a:xfrm>
                <a:off x="5713158" y="308630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402762E9-B7E8-6A1E-CB64-D148841F58E6}"/>
                  </a:ext>
                </a:extLst>
              </p14:cNvPr>
              <p14:cNvContentPartPr/>
              <p14:nvPr/>
            </p14:nvContentPartPr>
            <p14:xfrm>
              <a:off x="5770038" y="3253340"/>
              <a:ext cx="360" cy="360"/>
            </p14:xfrm>
          </p:contentPart>
        </mc:Choice>
        <mc:Fallback xmlns="">
          <p:pic>
            <p:nvPicPr>
              <p:cNvPr id="30" name="Ink 29">
                <a:extLst>
                  <a:ext uri="{FF2B5EF4-FFF2-40B4-BE49-F238E27FC236}">
                    <a16:creationId xmlns:a16="http://schemas.microsoft.com/office/drawing/2014/main" id="{402762E9-B7E8-6A1E-CB64-D148841F58E6}"/>
                  </a:ext>
                </a:extLst>
              </p:cNvPr>
              <p:cNvPicPr/>
              <p:nvPr/>
            </p:nvPicPr>
            <p:blipFill>
              <a:blip r:embed="rId14"/>
              <a:stretch>
                <a:fillRect/>
              </a:stretch>
            </p:blipFill>
            <p:spPr>
              <a:xfrm>
                <a:off x="5698038" y="310934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E4B3C09A-0BC7-1EBE-6182-28970968CF2E}"/>
                  </a:ext>
                </a:extLst>
              </p14:cNvPr>
              <p14:cNvContentPartPr/>
              <p14:nvPr/>
            </p14:nvContentPartPr>
            <p14:xfrm>
              <a:off x="5784798" y="3466460"/>
              <a:ext cx="360" cy="83520"/>
            </p14:xfrm>
          </p:contentPart>
        </mc:Choice>
        <mc:Fallback xmlns="">
          <p:pic>
            <p:nvPicPr>
              <p:cNvPr id="31" name="Ink 30">
                <a:extLst>
                  <a:ext uri="{FF2B5EF4-FFF2-40B4-BE49-F238E27FC236}">
                    <a16:creationId xmlns:a16="http://schemas.microsoft.com/office/drawing/2014/main" id="{E4B3C09A-0BC7-1EBE-6182-28970968CF2E}"/>
                  </a:ext>
                </a:extLst>
              </p:cNvPr>
              <p:cNvPicPr/>
              <p:nvPr/>
            </p:nvPicPr>
            <p:blipFill>
              <a:blip r:embed="rId17"/>
              <a:stretch>
                <a:fillRect/>
              </a:stretch>
            </p:blipFill>
            <p:spPr>
              <a:xfrm>
                <a:off x="5713158" y="3322460"/>
                <a:ext cx="14400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 name="Ink 31">
                <a:extLst>
                  <a:ext uri="{FF2B5EF4-FFF2-40B4-BE49-F238E27FC236}">
                    <a16:creationId xmlns:a16="http://schemas.microsoft.com/office/drawing/2014/main" id="{F5ED112C-0CBD-7930-49A1-63140C83A465}"/>
                  </a:ext>
                </a:extLst>
              </p14:cNvPr>
              <p14:cNvContentPartPr/>
              <p14:nvPr/>
            </p14:nvContentPartPr>
            <p14:xfrm>
              <a:off x="6508932" y="2544497"/>
              <a:ext cx="32400" cy="2788560"/>
            </p14:xfrm>
          </p:contentPart>
        </mc:Choice>
        <mc:Fallback xmlns="">
          <p:pic>
            <p:nvPicPr>
              <p:cNvPr id="32" name="Ink 31">
                <a:extLst>
                  <a:ext uri="{FF2B5EF4-FFF2-40B4-BE49-F238E27FC236}">
                    <a16:creationId xmlns:a16="http://schemas.microsoft.com/office/drawing/2014/main" id="{F5ED112C-0CBD-7930-49A1-63140C83A465}"/>
                  </a:ext>
                </a:extLst>
              </p:cNvPr>
              <p:cNvPicPr/>
              <p:nvPr/>
            </p:nvPicPr>
            <p:blipFill>
              <a:blip r:embed="rId6"/>
              <a:stretch>
                <a:fillRect/>
              </a:stretch>
            </p:blipFill>
            <p:spPr>
              <a:xfrm>
                <a:off x="6437292" y="2400497"/>
                <a:ext cx="176040" cy="3076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663448BF-041E-B9EB-D8DC-4CC9E7574123}"/>
                  </a:ext>
                </a:extLst>
              </p14:cNvPr>
              <p14:cNvContentPartPr/>
              <p14:nvPr/>
            </p14:nvContentPartPr>
            <p14:xfrm>
              <a:off x="6533052" y="4274297"/>
              <a:ext cx="7920" cy="36360"/>
            </p14:xfrm>
          </p:contentPart>
        </mc:Choice>
        <mc:Fallback xmlns="">
          <p:pic>
            <p:nvPicPr>
              <p:cNvPr id="33" name="Ink 32">
                <a:extLst>
                  <a:ext uri="{FF2B5EF4-FFF2-40B4-BE49-F238E27FC236}">
                    <a16:creationId xmlns:a16="http://schemas.microsoft.com/office/drawing/2014/main" id="{663448BF-041E-B9EB-D8DC-4CC9E7574123}"/>
                  </a:ext>
                </a:extLst>
              </p:cNvPr>
              <p:cNvPicPr/>
              <p:nvPr/>
            </p:nvPicPr>
            <p:blipFill>
              <a:blip r:embed="rId8"/>
              <a:stretch>
                <a:fillRect/>
              </a:stretch>
            </p:blipFill>
            <p:spPr>
              <a:xfrm>
                <a:off x="6461412" y="4130297"/>
                <a:ext cx="1515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Ink 33">
                <a:extLst>
                  <a:ext uri="{FF2B5EF4-FFF2-40B4-BE49-F238E27FC236}">
                    <a16:creationId xmlns:a16="http://schemas.microsoft.com/office/drawing/2014/main" id="{EFCCC783-AE0E-9449-FFF7-2019369A4248}"/>
                  </a:ext>
                </a:extLst>
              </p14:cNvPr>
              <p14:cNvContentPartPr/>
              <p14:nvPr/>
            </p14:nvContentPartPr>
            <p14:xfrm>
              <a:off x="6532692" y="2606417"/>
              <a:ext cx="24480" cy="1531080"/>
            </p14:xfrm>
          </p:contentPart>
        </mc:Choice>
        <mc:Fallback xmlns="">
          <p:pic>
            <p:nvPicPr>
              <p:cNvPr id="34" name="Ink 33">
                <a:extLst>
                  <a:ext uri="{FF2B5EF4-FFF2-40B4-BE49-F238E27FC236}">
                    <a16:creationId xmlns:a16="http://schemas.microsoft.com/office/drawing/2014/main" id="{EFCCC783-AE0E-9449-FFF7-2019369A4248}"/>
                  </a:ext>
                </a:extLst>
              </p:cNvPr>
              <p:cNvPicPr/>
              <p:nvPr/>
            </p:nvPicPr>
            <p:blipFill>
              <a:blip r:embed="rId10"/>
              <a:stretch>
                <a:fillRect/>
              </a:stretch>
            </p:blipFill>
            <p:spPr>
              <a:xfrm>
                <a:off x="6461052" y="2462417"/>
                <a:ext cx="168120" cy="1818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04641EC3-E2A4-A376-AF61-7CA1531D912C}"/>
                  </a:ext>
                </a:extLst>
              </p14:cNvPr>
              <p14:cNvContentPartPr/>
              <p14:nvPr/>
            </p14:nvContentPartPr>
            <p14:xfrm>
              <a:off x="6502092" y="2880737"/>
              <a:ext cx="25560" cy="72720"/>
            </p14:xfrm>
          </p:contentPart>
        </mc:Choice>
        <mc:Fallback xmlns="">
          <p:pic>
            <p:nvPicPr>
              <p:cNvPr id="35" name="Ink 34">
                <a:extLst>
                  <a:ext uri="{FF2B5EF4-FFF2-40B4-BE49-F238E27FC236}">
                    <a16:creationId xmlns:a16="http://schemas.microsoft.com/office/drawing/2014/main" id="{04641EC3-E2A4-A376-AF61-7CA1531D912C}"/>
                  </a:ext>
                </a:extLst>
              </p:cNvPr>
              <p:cNvPicPr/>
              <p:nvPr/>
            </p:nvPicPr>
            <p:blipFill>
              <a:blip r:embed="rId12"/>
              <a:stretch>
                <a:fillRect/>
              </a:stretch>
            </p:blipFill>
            <p:spPr>
              <a:xfrm>
                <a:off x="6430452" y="2736737"/>
                <a:ext cx="16920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k 35">
                <a:extLst>
                  <a:ext uri="{FF2B5EF4-FFF2-40B4-BE49-F238E27FC236}">
                    <a16:creationId xmlns:a16="http://schemas.microsoft.com/office/drawing/2014/main" id="{89B06995-962A-B5DC-AD7C-57750484CCF5}"/>
                  </a:ext>
                </a:extLst>
              </p14:cNvPr>
              <p14:cNvContentPartPr/>
              <p14:nvPr/>
            </p14:nvContentPartPr>
            <p14:xfrm>
              <a:off x="6510012" y="3230297"/>
              <a:ext cx="360" cy="360"/>
            </p14:xfrm>
          </p:contentPart>
        </mc:Choice>
        <mc:Fallback xmlns="">
          <p:pic>
            <p:nvPicPr>
              <p:cNvPr id="36" name="Ink 35">
                <a:extLst>
                  <a:ext uri="{FF2B5EF4-FFF2-40B4-BE49-F238E27FC236}">
                    <a16:creationId xmlns:a16="http://schemas.microsoft.com/office/drawing/2014/main" id="{89B06995-962A-B5DC-AD7C-57750484CCF5}"/>
                  </a:ext>
                </a:extLst>
              </p:cNvPr>
              <p:cNvPicPr/>
              <p:nvPr/>
            </p:nvPicPr>
            <p:blipFill>
              <a:blip r:embed="rId14"/>
              <a:stretch>
                <a:fillRect/>
              </a:stretch>
            </p:blipFill>
            <p:spPr>
              <a:xfrm>
                <a:off x="6438372" y="3086297"/>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a16="http://schemas.microsoft.com/office/drawing/2014/main" id="{63879AD1-D8B8-CCCA-2AD9-2765232A6155}"/>
                  </a:ext>
                </a:extLst>
              </p14:cNvPr>
              <p14:cNvContentPartPr/>
              <p14:nvPr/>
            </p14:nvContentPartPr>
            <p14:xfrm>
              <a:off x="6495252" y="3253337"/>
              <a:ext cx="360" cy="360"/>
            </p14:xfrm>
          </p:contentPart>
        </mc:Choice>
        <mc:Fallback xmlns="">
          <p:pic>
            <p:nvPicPr>
              <p:cNvPr id="37" name="Ink 36">
                <a:extLst>
                  <a:ext uri="{FF2B5EF4-FFF2-40B4-BE49-F238E27FC236}">
                    <a16:creationId xmlns:a16="http://schemas.microsoft.com/office/drawing/2014/main" id="{63879AD1-D8B8-CCCA-2AD9-2765232A6155}"/>
                  </a:ext>
                </a:extLst>
              </p:cNvPr>
              <p:cNvPicPr/>
              <p:nvPr/>
            </p:nvPicPr>
            <p:blipFill>
              <a:blip r:embed="rId14"/>
              <a:stretch>
                <a:fillRect/>
              </a:stretch>
            </p:blipFill>
            <p:spPr>
              <a:xfrm>
                <a:off x="6423252" y="3109337"/>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8" name="Ink 37">
                <a:extLst>
                  <a:ext uri="{FF2B5EF4-FFF2-40B4-BE49-F238E27FC236}">
                    <a16:creationId xmlns:a16="http://schemas.microsoft.com/office/drawing/2014/main" id="{36F9F523-A9AB-3609-E44E-0A660F0D1FC3}"/>
                  </a:ext>
                </a:extLst>
              </p14:cNvPr>
              <p14:cNvContentPartPr/>
              <p14:nvPr/>
            </p14:nvContentPartPr>
            <p14:xfrm>
              <a:off x="6510012" y="3466457"/>
              <a:ext cx="360" cy="83520"/>
            </p14:xfrm>
          </p:contentPart>
        </mc:Choice>
        <mc:Fallback xmlns="">
          <p:pic>
            <p:nvPicPr>
              <p:cNvPr id="38" name="Ink 37">
                <a:extLst>
                  <a:ext uri="{FF2B5EF4-FFF2-40B4-BE49-F238E27FC236}">
                    <a16:creationId xmlns:a16="http://schemas.microsoft.com/office/drawing/2014/main" id="{36F9F523-A9AB-3609-E44E-0A660F0D1FC3}"/>
                  </a:ext>
                </a:extLst>
              </p:cNvPr>
              <p:cNvPicPr/>
              <p:nvPr/>
            </p:nvPicPr>
            <p:blipFill>
              <a:blip r:embed="rId17"/>
              <a:stretch>
                <a:fillRect/>
              </a:stretch>
            </p:blipFill>
            <p:spPr>
              <a:xfrm>
                <a:off x="6438372" y="3322457"/>
                <a:ext cx="14400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 name="Ink 39">
                <a:extLst>
                  <a:ext uri="{FF2B5EF4-FFF2-40B4-BE49-F238E27FC236}">
                    <a16:creationId xmlns:a16="http://schemas.microsoft.com/office/drawing/2014/main" id="{C9A31278-5D3B-3EF8-11BF-3BE82EE57DF9}"/>
                  </a:ext>
                </a:extLst>
              </p14:cNvPr>
              <p14:cNvContentPartPr/>
              <p14:nvPr/>
            </p14:nvContentPartPr>
            <p14:xfrm>
              <a:off x="6698117" y="2544500"/>
              <a:ext cx="32400" cy="2788560"/>
            </p14:xfrm>
          </p:contentPart>
        </mc:Choice>
        <mc:Fallback xmlns="">
          <p:pic>
            <p:nvPicPr>
              <p:cNvPr id="40" name="Ink 39">
                <a:extLst>
                  <a:ext uri="{FF2B5EF4-FFF2-40B4-BE49-F238E27FC236}">
                    <a16:creationId xmlns:a16="http://schemas.microsoft.com/office/drawing/2014/main" id="{C9A31278-5D3B-3EF8-11BF-3BE82EE57DF9}"/>
                  </a:ext>
                </a:extLst>
              </p:cNvPr>
              <p:cNvPicPr/>
              <p:nvPr/>
            </p:nvPicPr>
            <p:blipFill>
              <a:blip r:embed="rId6"/>
              <a:stretch>
                <a:fillRect/>
              </a:stretch>
            </p:blipFill>
            <p:spPr>
              <a:xfrm>
                <a:off x="6626477" y="2400500"/>
                <a:ext cx="176040" cy="3076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 41">
                <a:extLst>
                  <a:ext uri="{FF2B5EF4-FFF2-40B4-BE49-F238E27FC236}">
                    <a16:creationId xmlns:a16="http://schemas.microsoft.com/office/drawing/2014/main" id="{E1972840-CA91-83E3-1DFD-4F26633AF166}"/>
                  </a:ext>
                </a:extLst>
              </p14:cNvPr>
              <p14:cNvContentPartPr/>
              <p14:nvPr/>
            </p14:nvContentPartPr>
            <p14:xfrm>
              <a:off x="6722237" y="4274300"/>
              <a:ext cx="7920" cy="36360"/>
            </p14:xfrm>
          </p:contentPart>
        </mc:Choice>
        <mc:Fallback xmlns="">
          <p:pic>
            <p:nvPicPr>
              <p:cNvPr id="42" name="Ink 41">
                <a:extLst>
                  <a:ext uri="{FF2B5EF4-FFF2-40B4-BE49-F238E27FC236}">
                    <a16:creationId xmlns:a16="http://schemas.microsoft.com/office/drawing/2014/main" id="{E1972840-CA91-83E3-1DFD-4F26633AF166}"/>
                  </a:ext>
                </a:extLst>
              </p:cNvPr>
              <p:cNvPicPr/>
              <p:nvPr/>
            </p:nvPicPr>
            <p:blipFill>
              <a:blip r:embed="rId8"/>
              <a:stretch>
                <a:fillRect/>
              </a:stretch>
            </p:blipFill>
            <p:spPr>
              <a:xfrm>
                <a:off x="6650597" y="4130300"/>
                <a:ext cx="1515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3" name="Ink 42">
                <a:extLst>
                  <a:ext uri="{FF2B5EF4-FFF2-40B4-BE49-F238E27FC236}">
                    <a16:creationId xmlns:a16="http://schemas.microsoft.com/office/drawing/2014/main" id="{4A6D3C92-F9B3-B79B-29B8-CAAA073FC158}"/>
                  </a:ext>
                </a:extLst>
              </p14:cNvPr>
              <p14:cNvContentPartPr/>
              <p14:nvPr/>
            </p14:nvContentPartPr>
            <p14:xfrm>
              <a:off x="6721877" y="2606420"/>
              <a:ext cx="24480" cy="1531080"/>
            </p14:xfrm>
          </p:contentPart>
        </mc:Choice>
        <mc:Fallback xmlns="">
          <p:pic>
            <p:nvPicPr>
              <p:cNvPr id="43" name="Ink 42">
                <a:extLst>
                  <a:ext uri="{FF2B5EF4-FFF2-40B4-BE49-F238E27FC236}">
                    <a16:creationId xmlns:a16="http://schemas.microsoft.com/office/drawing/2014/main" id="{4A6D3C92-F9B3-B79B-29B8-CAAA073FC158}"/>
                  </a:ext>
                </a:extLst>
              </p:cNvPr>
              <p:cNvPicPr/>
              <p:nvPr/>
            </p:nvPicPr>
            <p:blipFill>
              <a:blip r:embed="rId10"/>
              <a:stretch>
                <a:fillRect/>
              </a:stretch>
            </p:blipFill>
            <p:spPr>
              <a:xfrm>
                <a:off x="6650237" y="2462420"/>
                <a:ext cx="168120" cy="1818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4" name="Ink 43">
                <a:extLst>
                  <a:ext uri="{FF2B5EF4-FFF2-40B4-BE49-F238E27FC236}">
                    <a16:creationId xmlns:a16="http://schemas.microsoft.com/office/drawing/2014/main" id="{4A5BB227-90D9-76D7-FE06-0B86F9D8F2AD}"/>
                  </a:ext>
                </a:extLst>
              </p14:cNvPr>
              <p14:cNvContentPartPr/>
              <p14:nvPr/>
            </p14:nvContentPartPr>
            <p14:xfrm>
              <a:off x="6691277" y="2880740"/>
              <a:ext cx="25560" cy="72720"/>
            </p14:xfrm>
          </p:contentPart>
        </mc:Choice>
        <mc:Fallback xmlns="">
          <p:pic>
            <p:nvPicPr>
              <p:cNvPr id="44" name="Ink 43">
                <a:extLst>
                  <a:ext uri="{FF2B5EF4-FFF2-40B4-BE49-F238E27FC236}">
                    <a16:creationId xmlns:a16="http://schemas.microsoft.com/office/drawing/2014/main" id="{4A5BB227-90D9-76D7-FE06-0B86F9D8F2AD}"/>
                  </a:ext>
                </a:extLst>
              </p:cNvPr>
              <p:cNvPicPr/>
              <p:nvPr/>
            </p:nvPicPr>
            <p:blipFill>
              <a:blip r:embed="rId12"/>
              <a:stretch>
                <a:fillRect/>
              </a:stretch>
            </p:blipFill>
            <p:spPr>
              <a:xfrm>
                <a:off x="6619637" y="2736740"/>
                <a:ext cx="16920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5" name="Ink 44">
                <a:extLst>
                  <a:ext uri="{FF2B5EF4-FFF2-40B4-BE49-F238E27FC236}">
                    <a16:creationId xmlns:a16="http://schemas.microsoft.com/office/drawing/2014/main" id="{30E57EC4-D2BA-BE86-DE2A-C9E398233067}"/>
                  </a:ext>
                </a:extLst>
              </p14:cNvPr>
              <p14:cNvContentPartPr/>
              <p14:nvPr/>
            </p14:nvContentPartPr>
            <p14:xfrm>
              <a:off x="6699197" y="3230300"/>
              <a:ext cx="360" cy="360"/>
            </p14:xfrm>
          </p:contentPart>
        </mc:Choice>
        <mc:Fallback xmlns="">
          <p:pic>
            <p:nvPicPr>
              <p:cNvPr id="45" name="Ink 44">
                <a:extLst>
                  <a:ext uri="{FF2B5EF4-FFF2-40B4-BE49-F238E27FC236}">
                    <a16:creationId xmlns:a16="http://schemas.microsoft.com/office/drawing/2014/main" id="{30E57EC4-D2BA-BE86-DE2A-C9E398233067}"/>
                  </a:ext>
                </a:extLst>
              </p:cNvPr>
              <p:cNvPicPr/>
              <p:nvPr/>
            </p:nvPicPr>
            <p:blipFill>
              <a:blip r:embed="rId14"/>
              <a:stretch>
                <a:fillRect/>
              </a:stretch>
            </p:blipFill>
            <p:spPr>
              <a:xfrm>
                <a:off x="6627557" y="308630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6" name="Ink 45">
                <a:extLst>
                  <a:ext uri="{FF2B5EF4-FFF2-40B4-BE49-F238E27FC236}">
                    <a16:creationId xmlns:a16="http://schemas.microsoft.com/office/drawing/2014/main" id="{323EF3FD-C7EF-C9ED-9576-2F2F61B162C9}"/>
                  </a:ext>
                </a:extLst>
              </p14:cNvPr>
              <p14:cNvContentPartPr/>
              <p14:nvPr/>
            </p14:nvContentPartPr>
            <p14:xfrm>
              <a:off x="6684437" y="3253340"/>
              <a:ext cx="360" cy="360"/>
            </p14:xfrm>
          </p:contentPart>
        </mc:Choice>
        <mc:Fallback xmlns="">
          <p:pic>
            <p:nvPicPr>
              <p:cNvPr id="46" name="Ink 45">
                <a:extLst>
                  <a:ext uri="{FF2B5EF4-FFF2-40B4-BE49-F238E27FC236}">
                    <a16:creationId xmlns:a16="http://schemas.microsoft.com/office/drawing/2014/main" id="{323EF3FD-C7EF-C9ED-9576-2F2F61B162C9}"/>
                  </a:ext>
                </a:extLst>
              </p:cNvPr>
              <p:cNvPicPr/>
              <p:nvPr/>
            </p:nvPicPr>
            <p:blipFill>
              <a:blip r:embed="rId14"/>
              <a:stretch>
                <a:fillRect/>
              </a:stretch>
            </p:blipFill>
            <p:spPr>
              <a:xfrm>
                <a:off x="6612437" y="310934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00A80EAD-2E48-AD1A-4436-0243FF3421C7}"/>
                  </a:ext>
                </a:extLst>
              </p14:cNvPr>
              <p14:cNvContentPartPr/>
              <p14:nvPr/>
            </p14:nvContentPartPr>
            <p14:xfrm>
              <a:off x="6699197" y="3466460"/>
              <a:ext cx="360" cy="83520"/>
            </p14:xfrm>
          </p:contentPart>
        </mc:Choice>
        <mc:Fallback xmlns="">
          <p:pic>
            <p:nvPicPr>
              <p:cNvPr id="47" name="Ink 46">
                <a:extLst>
                  <a:ext uri="{FF2B5EF4-FFF2-40B4-BE49-F238E27FC236}">
                    <a16:creationId xmlns:a16="http://schemas.microsoft.com/office/drawing/2014/main" id="{00A80EAD-2E48-AD1A-4436-0243FF3421C7}"/>
                  </a:ext>
                </a:extLst>
              </p:cNvPr>
              <p:cNvPicPr/>
              <p:nvPr/>
            </p:nvPicPr>
            <p:blipFill>
              <a:blip r:embed="rId17"/>
              <a:stretch>
                <a:fillRect/>
              </a:stretch>
            </p:blipFill>
            <p:spPr>
              <a:xfrm>
                <a:off x="6627557" y="3322460"/>
                <a:ext cx="144000" cy="371160"/>
              </a:xfrm>
              <a:prstGeom prst="rect">
                <a:avLst/>
              </a:prstGeom>
            </p:spPr>
          </p:pic>
        </mc:Fallback>
      </mc:AlternateContent>
    </p:spTree>
    <p:extLst>
      <p:ext uri="{BB962C8B-B14F-4D97-AF65-F5344CB8AC3E}">
        <p14:creationId xmlns:p14="http://schemas.microsoft.com/office/powerpoint/2010/main" val="16462534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8995-9768-ACC4-CCED-A94F4C517A03}"/>
              </a:ext>
            </a:extLst>
          </p:cNvPr>
          <p:cNvSpPr>
            <a:spLocks noGrp="1"/>
          </p:cNvSpPr>
          <p:nvPr>
            <p:ph type="title"/>
          </p:nvPr>
        </p:nvSpPr>
        <p:spPr/>
        <p:txBody>
          <a:bodyPr/>
          <a:lstStyle/>
          <a:p>
            <a:r>
              <a:rPr lang="en-US" dirty="0"/>
              <a:t>Results – Copulas</a:t>
            </a:r>
          </a:p>
        </p:txBody>
      </p:sp>
      <p:sp>
        <p:nvSpPr>
          <p:cNvPr id="5" name="Content Placeholder 2">
            <a:extLst>
              <a:ext uri="{FF2B5EF4-FFF2-40B4-BE49-F238E27FC236}">
                <a16:creationId xmlns:a16="http://schemas.microsoft.com/office/drawing/2014/main" id="{3D18F7F2-E4B1-86E6-B24C-62B32823D0E5}"/>
              </a:ext>
            </a:extLst>
          </p:cNvPr>
          <p:cNvSpPr>
            <a:spLocks noGrp="1"/>
          </p:cNvSpPr>
          <p:nvPr>
            <p:ph idx="1"/>
          </p:nvPr>
        </p:nvSpPr>
        <p:spPr>
          <a:xfrm>
            <a:off x="0" y="864342"/>
            <a:ext cx="3221014" cy="5993658"/>
          </a:xfrm>
          <a:solidFill>
            <a:srgbClr val="2F5597"/>
          </a:solidFill>
        </p:spPr>
        <p:txBody>
          <a:bodyPr>
            <a:normAutofit/>
          </a:bodyPr>
          <a:lstStyle/>
          <a:p>
            <a:pPr marL="0" indent="0">
              <a:buNone/>
            </a:pPr>
            <a:endParaRPr lang="en-US" sz="2000" dirty="0">
              <a:solidFill>
                <a:schemeClr val="bg1"/>
              </a:solidFill>
            </a:endParaRPr>
          </a:p>
          <a:p>
            <a:r>
              <a:rPr lang="en-US" sz="2000" dirty="0">
                <a:solidFill>
                  <a:schemeClr val="bg1"/>
                </a:solidFill>
              </a:rPr>
              <a:t>250,000 random splits</a:t>
            </a:r>
          </a:p>
          <a:p>
            <a:endParaRPr lang="en-US" sz="2000" dirty="0">
              <a:solidFill>
                <a:schemeClr val="bg1"/>
              </a:solidFill>
            </a:endParaRPr>
          </a:p>
          <a:p>
            <a:r>
              <a:rPr lang="en-US" sz="2000" dirty="0">
                <a:solidFill>
                  <a:schemeClr val="bg1"/>
                </a:solidFill>
              </a:rPr>
              <a:t>Findings:</a:t>
            </a:r>
          </a:p>
          <a:p>
            <a:pPr marL="800100" lvl="1" indent="-342900">
              <a:buFont typeface="+mj-lt"/>
              <a:buAutoNum type="arabicPeriod"/>
            </a:pPr>
            <a:r>
              <a:rPr lang="en-US" sz="1600" dirty="0">
                <a:solidFill>
                  <a:schemeClr val="bg1"/>
                </a:solidFill>
              </a:rPr>
              <a:t>Copulas fit the data </a:t>
            </a:r>
            <a:r>
              <a:rPr lang="en-US" sz="1600" b="1" dirty="0">
                <a:solidFill>
                  <a:schemeClr val="bg1"/>
                </a:solidFill>
              </a:rPr>
              <a:t>moderately</a:t>
            </a:r>
            <a:r>
              <a:rPr lang="en-US" sz="1600" dirty="0">
                <a:solidFill>
                  <a:schemeClr val="bg1"/>
                </a:solidFill>
              </a:rPr>
              <a:t> </a:t>
            </a:r>
            <a:r>
              <a:rPr lang="en-US" sz="1600" b="1" dirty="0">
                <a:solidFill>
                  <a:schemeClr val="bg1"/>
                </a:solidFill>
              </a:rPr>
              <a:t>well </a:t>
            </a:r>
            <a:r>
              <a:rPr lang="en-US" sz="1600" dirty="0">
                <a:solidFill>
                  <a:schemeClr val="bg1"/>
                </a:solidFill>
              </a:rPr>
              <a:t>(but worse than the margins)</a:t>
            </a:r>
            <a:endParaRPr lang="en-US" sz="1600" b="1" dirty="0">
              <a:solidFill>
                <a:schemeClr val="bg1"/>
              </a:solidFill>
            </a:endParaRPr>
          </a:p>
          <a:p>
            <a:pPr marL="800100" lvl="1" indent="-342900">
              <a:buFont typeface="+mj-lt"/>
              <a:buAutoNum type="arabicPeriod"/>
            </a:pPr>
            <a:r>
              <a:rPr lang="en-US" sz="1600" dirty="0">
                <a:solidFill>
                  <a:schemeClr val="bg1"/>
                </a:solidFill>
              </a:rPr>
              <a:t>No obvious outliers</a:t>
            </a:r>
          </a:p>
          <a:p>
            <a:pPr marL="800100" lvl="1" indent="-342900">
              <a:buFont typeface="+mj-lt"/>
              <a:buAutoNum type="arabicPeriod"/>
            </a:pPr>
            <a:r>
              <a:rPr lang="en-US" sz="1600" dirty="0">
                <a:solidFill>
                  <a:schemeClr val="bg1"/>
                </a:solidFill>
              </a:rPr>
              <a:t>All models are selected, but with different frequencies</a:t>
            </a:r>
          </a:p>
          <a:p>
            <a:pPr lvl="2"/>
            <a:r>
              <a:rPr lang="en-US" sz="1400" dirty="0">
                <a:solidFill>
                  <a:schemeClr val="bg1"/>
                </a:solidFill>
              </a:rPr>
              <a:t>Tawn is selected the most</a:t>
            </a:r>
          </a:p>
          <a:p>
            <a:pPr marL="800100" lvl="1" indent="-342900">
              <a:buFont typeface="+mj-lt"/>
              <a:buAutoNum type="arabicPeriod"/>
            </a:pPr>
            <a:r>
              <a:rPr lang="en-US" sz="1600" dirty="0">
                <a:solidFill>
                  <a:schemeClr val="bg1"/>
                </a:solidFill>
              </a:rPr>
              <a:t>Lack of asymmetric copulas</a:t>
            </a:r>
          </a:p>
          <a:p>
            <a:pPr marL="800100" lvl="1" indent="-342900">
              <a:buFont typeface="+mj-lt"/>
              <a:buAutoNum type="arabicPeriod"/>
            </a:pPr>
            <a:r>
              <a:rPr lang="en-US" sz="1600" dirty="0">
                <a:solidFill>
                  <a:schemeClr val="bg1"/>
                </a:solidFill>
              </a:rPr>
              <a:t>Our criterion selects the copulas more optimally</a:t>
            </a:r>
          </a:p>
          <a:p>
            <a:pPr marL="1257300" lvl="2" indent="-342900">
              <a:buFont typeface="+mj-lt"/>
              <a:buAutoNum type="arabicPeriod"/>
            </a:pPr>
            <a:endParaRPr lang="en-US" sz="12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marL="0" indent="0">
              <a:buNone/>
            </a:pPr>
            <a:endParaRPr lang="en-US" sz="1800" dirty="0">
              <a:solidFill>
                <a:schemeClr val="bg1"/>
              </a:solidFill>
            </a:endParaRPr>
          </a:p>
          <a:p>
            <a:endParaRPr lang="en-US" sz="1800" dirty="0">
              <a:solidFill>
                <a:schemeClr val="bg1"/>
              </a:solidFill>
            </a:endParaRPr>
          </a:p>
          <a:p>
            <a:pPr lvl="1"/>
            <a:endParaRPr lang="en-NL" sz="1400" dirty="0"/>
          </a:p>
        </p:txBody>
      </p:sp>
      <p:pic>
        <p:nvPicPr>
          <p:cNvPr id="39" name="Picture 38">
            <a:extLst>
              <a:ext uri="{FF2B5EF4-FFF2-40B4-BE49-F238E27FC236}">
                <a16:creationId xmlns:a16="http://schemas.microsoft.com/office/drawing/2014/main" id="{43F1A768-9DB0-BB7D-71F9-B153BDC04A5E}"/>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3500018" y="1972910"/>
            <a:ext cx="3934822" cy="3585060"/>
          </a:xfrm>
          <a:prstGeom prst="rect">
            <a:avLst/>
          </a:prstGeom>
        </p:spPr>
      </p:pic>
      <p:pic>
        <p:nvPicPr>
          <p:cNvPr id="41" name="Picture 40">
            <a:extLst>
              <a:ext uri="{FF2B5EF4-FFF2-40B4-BE49-F238E27FC236}">
                <a16:creationId xmlns:a16="http://schemas.microsoft.com/office/drawing/2014/main" id="{AAB424F8-3EAA-76F5-735B-6B51ECD61F0C}"/>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7892539" y="1972910"/>
            <a:ext cx="3975179" cy="3585060"/>
          </a:xfrm>
          <a:prstGeom prst="rect">
            <a:avLst/>
          </a:prstGeom>
        </p:spPr>
      </p:pic>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F70CA4A6-90EE-B88C-7196-46F5BDB4D628}"/>
                  </a:ext>
                </a:extLst>
              </p14:cNvPr>
              <p14:cNvContentPartPr/>
              <p14:nvPr/>
            </p14:nvContentPartPr>
            <p14:xfrm>
              <a:off x="5431620" y="2560260"/>
              <a:ext cx="32400" cy="2788560"/>
            </p14:xfrm>
          </p:contentPart>
        </mc:Choice>
        <mc:Fallback xmlns="">
          <p:pic>
            <p:nvPicPr>
              <p:cNvPr id="11" name="Ink 10">
                <a:extLst>
                  <a:ext uri="{FF2B5EF4-FFF2-40B4-BE49-F238E27FC236}">
                    <a16:creationId xmlns:a16="http://schemas.microsoft.com/office/drawing/2014/main" id="{F70CA4A6-90EE-B88C-7196-46F5BDB4D628}"/>
                  </a:ext>
                </a:extLst>
              </p:cNvPr>
              <p:cNvPicPr/>
              <p:nvPr/>
            </p:nvPicPr>
            <p:blipFill>
              <a:blip r:embed="rId6"/>
              <a:stretch>
                <a:fillRect/>
              </a:stretch>
            </p:blipFill>
            <p:spPr>
              <a:xfrm>
                <a:off x="5359980" y="2416260"/>
                <a:ext cx="176040" cy="3076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5FE1D229-CA4D-4F4F-B30B-682F2A31F65C}"/>
                  </a:ext>
                </a:extLst>
              </p14:cNvPr>
              <p14:cNvContentPartPr/>
              <p14:nvPr/>
            </p14:nvContentPartPr>
            <p14:xfrm>
              <a:off x="5455740" y="4290060"/>
              <a:ext cx="7920" cy="36360"/>
            </p14:xfrm>
          </p:contentPart>
        </mc:Choice>
        <mc:Fallback xmlns="">
          <p:pic>
            <p:nvPicPr>
              <p:cNvPr id="13" name="Ink 12">
                <a:extLst>
                  <a:ext uri="{FF2B5EF4-FFF2-40B4-BE49-F238E27FC236}">
                    <a16:creationId xmlns:a16="http://schemas.microsoft.com/office/drawing/2014/main" id="{5FE1D229-CA4D-4F4F-B30B-682F2A31F65C}"/>
                  </a:ext>
                </a:extLst>
              </p:cNvPr>
              <p:cNvPicPr/>
              <p:nvPr/>
            </p:nvPicPr>
            <p:blipFill>
              <a:blip r:embed="rId8"/>
              <a:stretch>
                <a:fillRect/>
              </a:stretch>
            </p:blipFill>
            <p:spPr>
              <a:xfrm>
                <a:off x="5384100" y="4146060"/>
                <a:ext cx="1515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7484C7B4-796D-FA92-3B01-39DD399E3020}"/>
                  </a:ext>
                </a:extLst>
              </p14:cNvPr>
              <p14:cNvContentPartPr/>
              <p14:nvPr/>
            </p14:nvContentPartPr>
            <p14:xfrm>
              <a:off x="5455380" y="2622180"/>
              <a:ext cx="24480" cy="1531080"/>
            </p14:xfrm>
          </p:contentPart>
        </mc:Choice>
        <mc:Fallback xmlns="">
          <p:pic>
            <p:nvPicPr>
              <p:cNvPr id="14" name="Ink 13">
                <a:extLst>
                  <a:ext uri="{FF2B5EF4-FFF2-40B4-BE49-F238E27FC236}">
                    <a16:creationId xmlns:a16="http://schemas.microsoft.com/office/drawing/2014/main" id="{7484C7B4-796D-FA92-3B01-39DD399E3020}"/>
                  </a:ext>
                </a:extLst>
              </p:cNvPr>
              <p:cNvPicPr/>
              <p:nvPr/>
            </p:nvPicPr>
            <p:blipFill>
              <a:blip r:embed="rId10"/>
              <a:stretch>
                <a:fillRect/>
              </a:stretch>
            </p:blipFill>
            <p:spPr>
              <a:xfrm>
                <a:off x="5383740" y="2478180"/>
                <a:ext cx="168120" cy="1818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075C586D-29F8-E512-7606-62FC898D8EE3}"/>
                  </a:ext>
                </a:extLst>
              </p14:cNvPr>
              <p14:cNvContentPartPr/>
              <p14:nvPr/>
            </p14:nvContentPartPr>
            <p14:xfrm>
              <a:off x="5424780" y="2896500"/>
              <a:ext cx="25560" cy="72720"/>
            </p14:xfrm>
          </p:contentPart>
        </mc:Choice>
        <mc:Fallback xmlns="">
          <p:pic>
            <p:nvPicPr>
              <p:cNvPr id="18" name="Ink 17">
                <a:extLst>
                  <a:ext uri="{FF2B5EF4-FFF2-40B4-BE49-F238E27FC236}">
                    <a16:creationId xmlns:a16="http://schemas.microsoft.com/office/drawing/2014/main" id="{075C586D-29F8-E512-7606-62FC898D8EE3}"/>
                  </a:ext>
                </a:extLst>
              </p:cNvPr>
              <p:cNvPicPr/>
              <p:nvPr/>
            </p:nvPicPr>
            <p:blipFill>
              <a:blip r:embed="rId12"/>
              <a:stretch>
                <a:fillRect/>
              </a:stretch>
            </p:blipFill>
            <p:spPr>
              <a:xfrm>
                <a:off x="5353140" y="2752500"/>
                <a:ext cx="16920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0258D96F-43C2-69AD-55EC-BDD7F7849FB4}"/>
                  </a:ext>
                </a:extLst>
              </p14:cNvPr>
              <p14:cNvContentPartPr/>
              <p14:nvPr/>
            </p14:nvContentPartPr>
            <p14:xfrm>
              <a:off x="5432700" y="3246060"/>
              <a:ext cx="360" cy="360"/>
            </p14:xfrm>
          </p:contentPart>
        </mc:Choice>
        <mc:Fallback xmlns="">
          <p:pic>
            <p:nvPicPr>
              <p:cNvPr id="22" name="Ink 21">
                <a:extLst>
                  <a:ext uri="{FF2B5EF4-FFF2-40B4-BE49-F238E27FC236}">
                    <a16:creationId xmlns:a16="http://schemas.microsoft.com/office/drawing/2014/main" id="{0258D96F-43C2-69AD-55EC-BDD7F7849FB4}"/>
                  </a:ext>
                </a:extLst>
              </p:cNvPr>
              <p:cNvPicPr/>
              <p:nvPr/>
            </p:nvPicPr>
            <p:blipFill>
              <a:blip r:embed="rId14"/>
              <a:stretch>
                <a:fillRect/>
              </a:stretch>
            </p:blipFill>
            <p:spPr>
              <a:xfrm>
                <a:off x="5361060" y="310206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Ink 22">
                <a:extLst>
                  <a:ext uri="{FF2B5EF4-FFF2-40B4-BE49-F238E27FC236}">
                    <a16:creationId xmlns:a16="http://schemas.microsoft.com/office/drawing/2014/main" id="{4515BC45-F443-4D48-210C-468864C8AE6B}"/>
                  </a:ext>
                </a:extLst>
              </p14:cNvPr>
              <p14:cNvContentPartPr/>
              <p14:nvPr/>
            </p14:nvContentPartPr>
            <p14:xfrm>
              <a:off x="5417940" y="3269100"/>
              <a:ext cx="360" cy="360"/>
            </p14:xfrm>
          </p:contentPart>
        </mc:Choice>
        <mc:Fallback xmlns="">
          <p:pic>
            <p:nvPicPr>
              <p:cNvPr id="23" name="Ink 22">
                <a:extLst>
                  <a:ext uri="{FF2B5EF4-FFF2-40B4-BE49-F238E27FC236}">
                    <a16:creationId xmlns:a16="http://schemas.microsoft.com/office/drawing/2014/main" id="{4515BC45-F443-4D48-210C-468864C8AE6B}"/>
                  </a:ext>
                </a:extLst>
              </p:cNvPr>
              <p:cNvPicPr/>
              <p:nvPr/>
            </p:nvPicPr>
            <p:blipFill>
              <a:blip r:embed="rId14"/>
              <a:stretch>
                <a:fillRect/>
              </a:stretch>
            </p:blipFill>
            <p:spPr>
              <a:xfrm>
                <a:off x="5345940" y="312510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76792FCB-8136-6638-3B42-4603D8A61436}"/>
                  </a:ext>
                </a:extLst>
              </p14:cNvPr>
              <p14:cNvContentPartPr/>
              <p14:nvPr/>
            </p14:nvContentPartPr>
            <p14:xfrm>
              <a:off x="5432700" y="3482220"/>
              <a:ext cx="360" cy="83520"/>
            </p14:xfrm>
          </p:contentPart>
        </mc:Choice>
        <mc:Fallback xmlns="">
          <p:pic>
            <p:nvPicPr>
              <p:cNvPr id="24" name="Ink 23">
                <a:extLst>
                  <a:ext uri="{FF2B5EF4-FFF2-40B4-BE49-F238E27FC236}">
                    <a16:creationId xmlns:a16="http://schemas.microsoft.com/office/drawing/2014/main" id="{76792FCB-8136-6638-3B42-4603D8A61436}"/>
                  </a:ext>
                </a:extLst>
              </p:cNvPr>
              <p:cNvPicPr/>
              <p:nvPr/>
            </p:nvPicPr>
            <p:blipFill>
              <a:blip r:embed="rId17"/>
              <a:stretch>
                <a:fillRect/>
              </a:stretch>
            </p:blipFill>
            <p:spPr>
              <a:xfrm>
                <a:off x="5361060" y="3338220"/>
                <a:ext cx="14400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235ACA27-5454-A03A-EAC6-A6AC601E0F6C}"/>
                  </a:ext>
                </a:extLst>
              </p14:cNvPr>
              <p14:cNvContentPartPr/>
              <p14:nvPr/>
            </p14:nvContentPartPr>
            <p14:xfrm>
              <a:off x="5783718" y="2544500"/>
              <a:ext cx="32400" cy="2788560"/>
            </p14:xfrm>
          </p:contentPart>
        </mc:Choice>
        <mc:Fallback xmlns="">
          <p:pic>
            <p:nvPicPr>
              <p:cNvPr id="25" name="Ink 24">
                <a:extLst>
                  <a:ext uri="{FF2B5EF4-FFF2-40B4-BE49-F238E27FC236}">
                    <a16:creationId xmlns:a16="http://schemas.microsoft.com/office/drawing/2014/main" id="{235ACA27-5454-A03A-EAC6-A6AC601E0F6C}"/>
                  </a:ext>
                </a:extLst>
              </p:cNvPr>
              <p:cNvPicPr/>
              <p:nvPr/>
            </p:nvPicPr>
            <p:blipFill>
              <a:blip r:embed="rId6"/>
              <a:stretch>
                <a:fillRect/>
              </a:stretch>
            </p:blipFill>
            <p:spPr>
              <a:xfrm>
                <a:off x="5712078" y="2400500"/>
                <a:ext cx="176040" cy="3076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2232FDA6-960A-E507-4D82-07275637B1E7}"/>
                  </a:ext>
                </a:extLst>
              </p14:cNvPr>
              <p14:cNvContentPartPr/>
              <p14:nvPr/>
            </p14:nvContentPartPr>
            <p14:xfrm>
              <a:off x="5807838" y="4274300"/>
              <a:ext cx="7920" cy="36360"/>
            </p14:xfrm>
          </p:contentPart>
        </mc:Choice>
        <mc:Fallback xmlns="">
          <p:pic>
            <p:nvPicPr>
              <p:cNvPr id="26" name="Ink 25">
                <a:extLst>
                  <a:ext uri="{FF2B5EF4-FFF2-40B4-BE49-F238E27FC236}">
                    <a16:creationId xmlns:a16="http://schemas.microsoft.com/office/drawing/2014/main" id="{2232FDA6-960A-E507-4D82-07275637B1E7}"/>
                  </a:ext>
                </a:extLst>
              </p:cNvPr>
              <p:cNvPicPr/>
              <p:nvPr/>
            </p:nvPicPr>
            <p:blipFill>
              <a:blip r:embed="rId8"/>
              <a:stretch>
                <a:fillRect/>
              </a:stretch>
            </p:blipFill>
            <p:spPr>
              <a:xfrm>
                <a:off x="5736198" y="4130300"/>
                <a:ext cx="1515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F0BC7E35-157E-BB86-9DC4-19C7C2DA425A}"/>
                  </a:ext>
                </a:extLst>
              </p14:cNvPr>
              <p14:cNvContentPartPr/>
              <p14:nvPr/>
            </p14:nvContentPartPr>
            <p14:xfrm>
              <a:off x="5807478" y="2606420"/>
              <a:ext cx="24480" cy="1531080"/>
            </p14:xfrm>
          </p:contentPart>
        </mc:Choice>
        <mc:Fallback xmlns="">
          <p:pic>
            <p:nvPicPr>
              <p:cNvPr id="27" name="Ink 26">
                <a:extLst>
                  <a:ext uri="{FF2B5EF4-FFF2-40B4-BE49-F238E27FC236}">
                    <a16:creationId xmlns:a16="http://schemas.microsoft.com/office/drawing/2014/main" id="{F0BC7E35-157E-BB86-9DC4-19C7C2DA425A}"/>
                  </a:ext>
                </a:extLst>
              </p:cNvPr>
              <p:cNvPicPr/>
              <p:nvPr/>
            </p:nvPicPr>
            <p:blipFill>
              <a:blip r:embed="rId10"/>
              <a:stretch>
                <a:fillRect/>
              </a:stretch>
            </p:blipFill>
            <p:spPr>
              <a:xfrm>
                <a:off x="5735838" y="2462420"/>
                <a:ext cx="168120" cy="1818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3CA5139D-FDAF-7A3F-A113-D44EB075F572}"/>
                  </a:ext>
                </a:extLst>
              </p14:cNvPr>
              <p14:cNvContentPartPr/>
              <p14:nvPr/>
            </p14:nvContentPartPr>
            <p14:xfrm>
              <a:off x="5776878" y="2880740"/>
              <a:ext cx="25560" cy="72720"/>
            </p14:xfrm>
          </p:contentPart>
        </mc:Choice>
        <mc:Fallback xmlns="">
          <p:pic>
            <p:nvPicPr>
              <p:cNvPr id="28" name="Ink 27">
                <a:extLst>
                  <a:ext uri="{FF2B5EF4-FFF2-40B4-BE49-F238E27FC236}">
                    <a16:creationId xmlns:a16="http://schemas.microsoft.com/office/drawing/2014/main" id="{3CA5139D-FDAF-7A3F-A113-D44EB075F572}"/>
                  </a:ext>
                </a:extLst>
              </p:cNvPr>
              <p:cNvPicPr/>
              <p:nvPr/>
            </p:nvPicPr>
            <p:blipFill>
              <a:blip r:embed="rId12"/>
              <a:stretch>
                <a:fillRect/>
              </a:stretch>
            </p:blipFill>
            <p:spPr>
              <a:xfrm>
                <a:off x="5705238" y="2736740"/>
                <a:ext cx="16920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3DC9863E-6807-4695-F295-C30D2780B991}"/>
                  </a:ext>
                </a:extLst>
              </p14:cNvPr>
              <p14:cNvContentPartPr/>
              <p14:nvPr/>
            </p14:nvContentPartPr>
            <p14:xfrm>
              <a:off x="5784798" y="3230300"/>
              <a:ext cx="360" cy="360"/>
            </p14:xfrm>
          </p:contentPart>
        </mc:Choice>
        <mc:Fallback xmlns="">
          <p:pic>
            <p:nvPicPr>
              <p:cNvPr id="29" name="Ink 28">
                <a:extLst>
                  <a:ext uri="{FF2B5EF4-FFF2-40B4-BE49-F238E27FC236}">
                    <a16:creationId xmlns:a16="http://schemas.microsoft.com/office/drawing/2014/main" id="{3DC9863E-6807-4695-F295-C30D2780B991}"/>
                  </a:ext>
                </a:extLst>
              </p:cNvPr>
              <p:cNvPicPr/>
              <p:nvPr/>
            </p:nvPicPr>
            <p:blipFill>
              <a:blip r:embed="rId14"/>
              <a:stretch>
                <a:fillRect/>
              </a:stretch>
            </p:blipFill>
            <p:spPr>
              <a:xfrm>
                <a:off x="5713158" y="308630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402762E9-B7E8-6A1E-CB64-D148841F58E6}"/>
                  </a:ext>
                </a:extLst>
              </p14:cNvPr>
              <p14:cNvContentPartPr/>
              <p14:nvPr/>
            </p14:nvContentPartPr>
            <p14:xfrm>
              <a:off x="5770038" y="3253340"/>
              <a:ext cx="360" cy="360"/>
            </p14:xfrm>
          </p:contentPart>
        </mc:Choice>
        <mc:Fallback xmlns="">
          <p:pic>
            <p:nvPicPr>
              <p:cNvPr id="30" name="Ink 29">
                <a:extLst>
                  <a:ext uri="{FF2B5EF4-FFF2-40B4-BE49-F238E27FC236}">
                    <a16:creationId xmlns:a16="http://schemas.microsoft.com/office/drawing/2014/main" id="{402762E9-B7E8-6A1E-CB64-D148841F58E6}"/>
                  </a:ext>
                </a:extLst>
              </p:cNvPr>
              <p:cNvPicPr/>
              <p:nvPr/>
            </p:nvPicPr>
            <p:blipFill>
              <a:blip r:embed="rId14"/>
              <a:stretch>
                <a:fillRect/>
              </a:stretch>
            </p:blipFill>
            <p:spPr>
              <a:xfrm>
                <a:off x="5698038" y="310934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E4B3C09A-0BC7-1EBE-6182-28970968CF2E}"/>
                  </a:ext>
                </a:extLst>
              </p14:cNvPr>
              <p14:cNvContentPartPr/>
              <p14:nvPr/>
            </p14:nvContentPartPr>
            <p14:xfrm>
              <a:off x="5784798" y="3466460"/>
              <a:ext cx="360" cy="83520"/>
            </p14:xfrm>
          </p:contentPart>
        </mc:Choice>
        <mc:Fallback xmlns="">
          <p:pic>
            <p:nvPicPr>
              <p:cNvPr id="31" name="Ink 30">
                <a:extLst>
                  <a:ext uri="{FF2B5EF4-FFF2-40B4-BE49-F238E27FC236}">
                    <a16:creationId xmlns:a16="http://schemas.microsoft.com/office/drawing/2014/main" id="{E4B3C09A-0BC7-1EBE-6182-28970968CF2E}"/>
                  </a:ext>
                </a:extLst>
              </p:cNvPr>
              <p:cNvPicPr/>
              <p:nvPr/>
            </p:nvPicPr>
            <p:blipFill>
              <a:blip r:embed="rId17"/>
              <a:stretch>
                <a:fillRect/>
              </a:stretch>
            </p:blipFill>
            <p:spPr>
              <a:xfrm>
                <a:off x="5713158" y="3322460"/>
                <a:ext cx="14400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 name="Ink 31">
                <a:extLst>
                  <a:ext uri="{FF2B5EF4-FFF2-40B4-BE49-F238E27FC236}">
                    <a16:creationId xmlns:a16="http://schemas.microsoft.com/office/drawing/2014/main" id="{F5ED112C-0CBD-7930-49A1-63140C83A465}"/>
                  </a:ext>
                </a:extLst>
              </p14:cNvPr>
              <p14:cNvContentPartPr/>
              <p14:nvPr/>
            </p14:nvContentPartPr>
            <p14:xfrm>
              <a:off x="6508932" y="2544497"/>
              <a:ext cx="32400" cy="2788560"/>
            </p14:xfrm>
          </p:contentPart>
        </mc:Choice>
        <mc:Fallback xmlns="">
          <p:pic>
            <p:nvPicPr>
              <p:cNvPr id="32" name="Ink 31">
                <a:extLst>
                  <a:ext uri="{FF2B5EF4-FFF2-40B4-BE49-F238E27FC236}">
                    <a16:creationId xmlns:a16="http://schemas.microsoft.com/office/drawing/2014/main" id="{F5ED112C-0CBD-7930-49A1-63140C83A465}"/>
                  </a:ext>
                </a:extLst>
              </p:cNvPr>
              <p:cNvPicPr/>
              <p:nvPr/>
            </p:nvPicPr>
            <p:blipFill>
              <a:blip r:embed="rId6"/>
              <a:stretch>
                <a:fillRect/>
              </a:stretch>
            </p:blipFill>
            <p:spPr>
              <a:xfrm>
                <a:off x="6437292" y="2400497"/>
                <a:ext cx="176040" cy="3076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663448BF-041E-B9EB-D8DC-4CC9E7574123}"/>
                  </a:ext>
                </a:extLst>
              </p14:cNvPr>
              <p14:cNvContentPartPr/>
              <p14:nvPr/>
            </p14:nvContentPartPr>
            <p14:xfrm>
              <a:off x="6533052" y="4274297"/>
              <a:ext cx="7920" cy="36360"/>
            </p14:xfrm>
          </p:contentPart>
        </mc:Choice>
        <mc:Fallback xmlns="">
          <p:pic>
            <p:nvPicPr>
              <p:cNvPr id="33" name="Ink 32">
                <a:extLst>
                  <a:ext uri="{FF2B5EF4-FFF2-40B4-BE49-F238E27FC236}">
                    <a16:creationId xmlns:a16="http://schemas.microsoft.com/office/drawing/2014/main" id="{663448BF-041E-B9EB-D8DC-4CC9E7574123}"/>
                  </a:ext>
                </a:extLst>
              </p:cNvPr>
              <p:cNvPicPr/>
              <p:nvPr/>
            </p:nvPicPr>
            <p:blipFill>
              <a:blip r:embed="rId8"/>
              <a:stretch>
                <a:fillRect/>
              </a:stretch>
            </p:blipFill>
            <p:spPr>
              <a:xfrm>
                <a:off x="6461412" y="4130297"/>
                <a:ext cx="1515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Ink 33">
                <a:extLst>
                  <a:ext uri="{FF2B5EF4-FFF2-40B4-BE49-F238E27FC236}">
                    <a16:creationId xmlns:a16="http://schemas.microsoft.com/office/drawing/2014/main" id="{EFCCC783-AE0E-9449-FFF7-2019369A4248}"/>
                  </a:ext>
                </a:extLst>
              </p14:cNvPr>
              <p14:cNvContentPartPr/>
              <p14:nvPr/>
            </p14:nvContentPartPr>
            <p14:xfrm>
              <a:off x="6532692" y="2606417"/>
              <a:ext cx="24480" cy="1531080"/>
            </p14:xfrm>
          </p:contentPart>
        </mc:Choice>
        <mc:Fallback xmlns="">
          <p:pic>
            <p:nvPicPr>
              <p:cNvPr id="34" name="Ink 33">
                <a:extLst>
                  <a:ext uri="{FF2B5EF4-FFF2-40B4-BE49-F238E27FC236}">
                    <a16:creationId xmlns:a16="http://schemas.microsoft.com/office/drawing/2014/main" id="{EFCCC783-AE0E-9449-FFF7-2019369A4248}"/>
                  </a:ext>
                </a:extLst>
              </p:cNvPr>
              <p:cNvPicPr/>
              <p:nvPr/>
            </p:nvPicPr>
            <p:blipFill>
              <a:blip r:embed="rId10"/>
              <a:stretch>
                <a:fillRect/>
              </a:stretch>
            </p:blipFill>
            <p:spPr>
              <a:xfrm>
                <a:off x="6461052" y="2462417"/>
                <a:ext cx="168120" cy="1818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04641EC3-E2A4-A376-AF61-7CA1531D912C}"/>
                  </a:ext>
                </a:extLst>
              </p14:cNvPr>
              <p14:cNvContentPartPr/>
              <p14:nvPr/>
            </p14:nvContentPartPr>
            <p14:xfrm>
              <a:off x="6502092" y="2880737"/>
              <a:ext cx="25560" cy="72720"/>
            </p14:xfrm>
          </p:contentPart>
        </mc:Choice>
        <mc:Fallback xmlns="">
          <p:pic>
            <p:nvPicPr>
              <p:cNvPr id="35" name="Ink 34">
                <a:extLst>
                  <a:ext uri="{FF2B5EF4-FFF2-40B4-BE49-F238E27FC236}">
                    <a16:creationId xmlns:a16="http://schemas.microsoft.com/office/drawing/2014/main" id="{04641EC3-E2A4-A376-AF61-7CA1531D912C}"/>
                  </a:ext>
                </a:extLst>
              </p:cNvPr>
              <p:cNvPicPr/>
              <p:nvPr/>
            </p:nvPicPr>
            <p:blipFill>
              <a:blip r:embed="rId12"/>
              <a:stretch>
                <a:fillRect/>
              </a:stretch>
            </p:blipFill>
            <p:spPr>
              <a:xfrm>
                <a:off x="6430452" y="2736737"/>
                <a:ext cx="16920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k 35">
                <a:extLst>
                  <a:ext uri="{FF2B5EF4-FFF2-40B4-BE49-F238E27FC236}">
                    <a16:creationId xmlns:a16="http://schemas.microsoft.com/office/drawing/2014/main" id="{89B06995-962A-B5DC-AD7C-57750484CCF5}"/>
                  </a:ext>
                </a:extLst>
              </p14:cNvPr>
              <p14:cNvContentPartPr/>
              <p14:nvPr/>
            </p14:nvContentPartPr>
            <p14:xfrm>
              <a:off x="6510012" y="3230297"/>
              <a:ext cx="360" cy="360"/>
            </p14:xfrm>
          </p:contentPart>
        </mc:Choice>
        <mc:Fallback xmlns="">
          <p:pic>
            <p:nvPicPr>
              <p:cNvPr id="36" name="Ink 35">
                <a:extLst>
                  <a:ext uri="{FF2B5EF4-FFF2-40B4-BE49-F238E27FC236}">
                    <a16:creationId xmlns:a16="http://schemas.microsoft.com/office/drawing/2014/main" id="{89B06995-962A-B5DC-AD7C-57750484CCF5}"/>
                  </a:ext>
                </a:extLst>
              </p:cNvPr>
              <p:cNvPicPr/>
              <p:nvPr/>
            </p:nvPicPr>
            <p:blipFill>
              <a:blip r:embed="rId14"/>
              <a:stretch>
                <a:fillRect/>
              </a:stretch>
            </p:blipFill>
            <p:spPr>
              <a:xfrm>
                <a:off x="6438372" y="3086297"/>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a16="http://schemas.microsoft.com/office/drawing/2014/main" id="{63879AD1-D8B8-CCCA-2AD9-2765232A6155}"/>
                  </a:ext>
                </a:extLst>
              </p14:cNvPr>
              <p14:cNvContentPartPr/>
              <p14:nvPr/>
            </p14:nvContentPartPr>
            <p14:xfrm>
              <a:off x="6495252" y="3253337"/>
              <a:ext cx="360" cy="360"/>
            </p14:xfrm>
          </p:contentPart>
        </mc:Choice>
        <mc:Fallback xmlns="">
          <p:pic>
            <p:nvPicPr>
              <p:cNvPr id="37" name="Ink 36">
                <a:extLst>
                  <a:ext uri="{FF2B5EF4-FFF2-40B4-BE49-F238E27FC236}">
                    <a16:creationId xmlns:a16="http://schemas.microsoft.com/office/drawing/2014/main" id="{63879AD1-D8B8-CCCA-2AD9-2765232A6155}"/>
                  </a:ext>
                </a:extLst>
              </p:cNvPr>
              <p:cNvPicPr/>
              <p:nvPr/>
            </p:nvPicPr>
            <p:blipFill>
              <a:blip r:embed="rId14"/>
              <a:stretch>
                <a:fillRect/>
              </a:stretch>
            </p:blipFill>
            <p:spPr>
              <a:xfrm>
                <a:off x="6423252" y="3109337"/>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8" name="Ink 37">
                <a:extLst>
                  <a:ext uri="{FF2B5EF4-FFF2-40B4-BE49-F238E27FC236}">
                    <a16:creationId xmlns:a16="http://schemas.microsoft.com/office/drawing/2014/main" id="{36F9F523-A9AB-3609-E44E-0A660F0D1FC3}"/>
                  </a:ext>
                </a:extLst>
              </p14:cNvPr>
              <p14:cNvContentPartPr/>
              <p14:nvPr/>
            </p14:nvContentPartPr>
            <p14:xfrm>
              <a:off x="6510012" y="3466457"/>
              <a:ext cx="360" cy="83520"/>
            </p14:xfrm>
          </p:contentPart>
        </mc:Choice>
        <mc:Fallback xmlns="">
          <p:pic>
            <p:nvPicPr>
              <p:cNvPr id="38" name="Ink 37">
                <a:extLst>
                  <a:ext uri="{FF2B5EF4-FFF2-40B4-BE49-F238E27FC236}">
                    <a16:creationId xmlns:a16="http://schemas.microsoft.com/office/drawing/2014/main" id="{36F9F523-A9AB-3609-E44E-0A660F0D1FC3}"/>
                  </a:ext>
                </a:extLst>
              </p:cNvPr>
              <p:cNvPicPr/>
              <p:nvPr/>
            </p:nvPicPr>
            <p:blipFill>
              <a:blip r:embed="rId17"/>
              <a:stretch>
                <a:fillRect/>
              </a:stretch>
            </p:blipFill>
            <p:spPr>
              <a:xfrm>
                <a:off x="6438372" y="3322457"/>
                <a:ext cx="14400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 name="Ink 39">
                <a:extLst>
                  <a:ext uri="{FF2B5EF4-FFF2-40B4-BE49-F238E27FC236}">
                    <a16:creationId xmlns:a16="http://schemas.microsoft.com/office/drawing/2014/main" id="{C9A31278-5D3B-3EF8-11BF-3BE82EE57DF9}"/>
                  </a:ext>
                </a:extLst>
              </p14:cNvPr>
              <p14:cNvContentPartPr/>
              <p14:nvPr/>
            </p14:nvContentPartPr>
            <p14:xfrm>
              <a:off x="6698117" y="2544500"/>
              <a:ext cx="32400" cy="2788560"/>
            </p14:xfrm>
          </p:contentPart>
        </mc:Choice>
        <mc:Fallback xmlns="">
          <p:pic>
            <p:nvPicPr>
              <p:cNvPr id="40" name="Ink 39">
                <a:extLst>
                  <a:ext uri="{FF2B5EF4-FFF2-40B4-BE49-F238E27FC236}">
                    <a16:creationId xmlns:a16="http://schemas.microsoft.com/office/drawing/2014/main" id="{C9A31278-5D3B-3EF8-11BF-3BE82EE57DF9}"/>
                  </a:ext>
                </a:extLst>
              </p:cNvPr>
              <p:cNvPicPr/>
              <p:nvPr/>
            </p:nvPicPr>
            <p:blipFill>
              <a:blip r:embed="rId6"/>
              <a:stretch>
                <a:fillRect/>
              </a:stretch>
            </p:blipFill>
            <p:spPr>
              <a:xfrm>
                <a:off x="6626477" y="2400500"/>
                <a:ext cx="176040" cy="3076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 41">
                <a:extLst>
                  <a:ext uri="{FF2B5EF4-FFF2-40B4-BE49-F238E27FC236}">
                    <a16:creationId xmlns:a16="http://schemas.microsoft.com/office/drawing/2014/main" id="{E1972840-CA91-83E3-1DFD-4F26633AF166}"/>
                  </a:ext>
                </a:extLst>
              </p14:cNvPr>
              <p14:cNvContentPartPr/>
              <p14:nvPr/>
            </p14:nvContentPartPr>
            <p14:xfrm>
              <a:off x="6722237" y="4274300"/>
              <a:ext cx="7920" cy="36360"/>
            </p14:xfrm>
          </p:contentPart>
        </mc:Choice>
        <mc:Fallback xmlns="">
          <p:pic>
            <p:nvPicPr>
              <p:cNvPr id="42" name="Ink 41">
                <a:extLst>
                  <a:ext uri="{FF2B5EF4-FFF2-40B4-BE49-F238E27FC236}">
                    <a16:creationId xmlns:a16="http://schemas.microsoft.com/office/drawing/2014/main" id="{E1972840-CA91-83E3-1DFD-4F26633AF166}"/>
                  </a:ext>
                </a:extLst>
              </p:cNvPr>
              <p:cNvPicPr/>
              <p:nvPr/>
            </p:nvPicPr>
            <p:blipFill>
              <a:blip r:embed="rId8"/>
              <a:stretch>
                <a:fillRect/>
              </a:stretch>
            </p:blipFill>
            <p:spPr>
              <a:xfrm>
                <a:off x="6650597" y="4130300"/>
                <a:ext cx="1515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3" name="Ink 42">
                <a:extLst>
                  <a:ext uri="{FF2B5EF4-FFF2-40B4-BE49-F238E27FC236}">
                    <a16:creationId xmlns:a16="http://schemas.microsoft.com/office/drawing/2014/main" id="{4A6D3C92-F9B3-B79B-29B8-CAAA073FC158}"/>
                  </a:ext>
                </a:extLst>
              </p14:cNvPr>
              <p14:cNvContentPartPr/>
              <p14:nvPr/>
            </p14:nvContentPartPr>
            <p14:xfrm>
              <a:off x="6721877" y="2606420"/>
              <a:ext cx="24480" cy="1531080"/>
            </p14:xfrm>
          </p:contentPart>
        </mc:Choice>
        <mc:Fallback xmlns="">
          <p:pic>
            <p:nvPicPr>
              <p:cNvPr id="43" name="Ink 42">
                <a:extLst>
                  <a:ext uri="{FF2B5EF4-FFF2-40B4-BE49-F238E27FC236}">
                    <a16:creationId xmlns:a16="http://schemas.microsoft.com/office/drawing/2014/main" id="{4A6D3C92-F9B3-B79B-29B8-CAAA073FC158}"/>
                  </a:ext>
                </a:extLst>
              </p:cNvPr>
              <p:cNvPicPr/>
              <p:nvPr/>
            </p:nvPicPr>
            <p:blipFill>
              <a:blip r:embed="rId10"/>
              <a:stretch>
                <a:fillRect/>
              </a:stretch>
            </p:blipFill>
            <p:spPr>
              <a:xfrm>
                <a:off x="6650237" y="2462420"/>
                <a:ext cx="168120" cy="1818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4" name="Ink 43">
                <a:extLst>
                  <a:ext uri="{FF2B5EF4-FFF2-40B4-BE49-F238E27FC236}">
                    <a16:creationId xmlns:a16="http://schemas.microsoft.com/office/drawing/2014/main" id="{4A5BB227-90D9-76D7-FE06-0B86F9D8F2AD}"/>
                  </a:ext>
                </a:extLst>
              </p14:cNvPr>
              <p14:cNvContentPartPr/>
              <p14:nvPr/>
            </p14:nvContentPartPr>
            <p14:xfrm>
              <a:off x="6691277" y="2880740"/>
              <a:ext cx="25560" cy="72720"/>
            </p14:xfrm>
          </p:contentPart>
        </mc:Choice>
        <mc:Fallback xmlns="">
          <p:pic>
            <p:nvPicPr>
              <p:cNvPr id="44" name="Ink 43">
                <a:extLst>
                  <a:ext uri="{FF2B5EF4-FFF2-40B4-BE49-F238E27FC236}">
                    <a16:creationId xmlns:a16="http://schemas.microsoft.com/office/drawing/2014/main" id="{4A5BB227-90D9-76D7-FE06-0B86F9D8F2AD}"/>
                  </a:ext>
                </a:extLst>
              </p:cNvPr>
              <p:cNvPicPr/>
              <p:nvPr/>
            </p:nvPicPr>
            <p:blipFill>
              <a:blip r:embed="rId12"/>
              <a:stretch>
                <a:fillRect/>
              </a:stretch>
            </p:blipFill>
            <p:spPr>
              <a:xfrm>
                <a:off x="6619637" y="2736740"/>
                <a:ext cx="16920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5" name="Ink 44">
                <a:extLst>
                  <a:ext uri="{FF2B5EF4-FFF2-40B4-BE49-F238E27FC236}">
                    <a16:creationId xmlns:a16="http://schemas.microsoft.com/office/drawing/2014/main" id="{30E57EC4-D2BA-BE86-DE2A-C9E398233067}"/>
                  </a:ext>
                </a:extLst>
              </p14:cNvPr>
              <p14:cNvContentPartPr/>
              <p14:nvPr/>
            </p14:nvContentPartPr>
            <p14:xfrm>
              <a:off x="6699197" y="3230300"/>
              <a:ext cx="360" cy="360"/>
            </p14:xfrm>
          </p:contentPart>
        </mc:Choice>
        <mc:Fallback xmlns="">
          <p:pic>
            <p:nvPicPr>
              <p:cNvPr id="45" name="Ink 44">
                <a:extLst>
                  <a:ext uri="{FF2B5EF4-FFF2-40B4-BE49-F238E27FC236}">
                    <a16:creationId xmlns:a16="http://schemas.microsoft.com/office/drawing/2014/main" id="{30E57EC4-D2BA-BE86-DE2A-C9E398233067}"/>
                  </a:ext>
                </a:extLst>
              </p:cNvPr>
              <p:cNvPicPr/>
              <p:nvPr/>
            </p:nvPicPr>
            <p:blipFill>
              <a:blip r:embed="rId14"/>
              <a:stretch>
                <a:fillRect/>
              </a:stretch>
            </p:blipFill>
            <p:spPr>
              <a:xfrm>
                <a:off x="6627557" y="308630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6" name="Ink 45">
                <a:extLst>
                  <a:ext uri="{FF2B5EF4-FFF2-40B4-BE49-F238E27FC236}">
                    <a16:creationId xmlns:a16="http://schemas.microsoft.com/office/drawing/2014/main" id="{323EF3FD-C7EF-C9ED-9576-2F2F61B162C9}"/>
                  </a:ext>
                </a:extLst>
              </p14:cNvPr>
              <p14:cNvContentPartPr/>
              <p14:nvPr/>
            </p14:nvContentPartPr>
            <p14:xfrm>
              <a:off x="6684437" y="3253340"/>
              <a:ext cx="360" cy="360"/>
            </p14:xfrm>
          </p:contentPart>
        </mc:Choice>
        <mc:Fallback xmlns="">
          <p:pic>
            <p:nvPicPr>
              <p:cNvPr id="46" name="Ink 45">
                <a:extLst>
                  <a:ext uri="{FF2B5EF4-FFF2-40B4-BE49-F238E27FC236}">
                    <a16:creationId xmlns:a16="http://schemas.microsoft.com/office/drawing/2014/main" id="{323EF3FD-C7EF-C9ED-9576-2F2F61B162C9}"/>
                  </a:ext>
                </a:extLst>
              </p:cNvPr>
              <p:cNvPicPr/>
              <p:nvPr/>
            </p:nvPicPr>
            <p:blipFill>
              <a:blip r:embed="rId14"/>
              <a:stretch>
                <a:fillRect/>
              </a:stretch>
            </p:blipFill>
            <p:spPr>
              <a:xfrm>
                <a:off x="6612437" y="310934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00A80EAD-2E48-AD1A-4436-0243FF3421C7}"/>
                  </a:ext>
                </a:extLst>
              </p14:cNvPr>
              <p14:cNvContentPartPr/>
              <p14:nvPr/>
            </p14:nvContentPartPr>
            <p14:xfrm>
              <a:off x="6699197" y="3466460"/>
              <a:ext cx="360" cy="83520"/>
            </p14:xfrm>
          </p:contentPart>
        </mc:Choice>
        <mc:Fallback xmlns="">
          <p:pic>
            <p:nvPicPr>
              <p:cNvPr id="47" name="Ink 46">
                <a:extLst>
                  <a:ext uri="{FF2B5EF4-FFF2-40B4-BE49-F238E27FC236}">
                    <a16:creationId xmlns:a16="http://schemas.microsoft.com/office/drawing/2014/main" id="{00A80EAD-2E48-AD1A-4436-0243FF3421C7}"/>
                  </a:ext>
                </a:extLst>
              </p:cNvPr>
              <p:cNvPicPr/>
              <p:nvPr/>
            </p:nvPicPr>
            <p:blipFill>
              <a:blip r:embed="rId17"/>
              <a:stretch>
                <a:fillRect/>
              </a:stretch>
            </p:blipFill>
            <p:spPr>
              <a:xfrm>
                <a:off x="6627557" y="3322460"/>
                <a:ext cx="14400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 name="Ink 5">
                <a:extLst>
                  <a:ext uri="{FF2B5EF4-FFF2-40B4-BE49-F238E27FC236}">
                    <a16:creationId xmlns:a16="http://schemas.microsoft.com/office/drawing/2014/main" id="{7C85423D-A3F6-988F-D76F-66184208C8CB}"/>
                  </a:ext>
                </a:extLst>
              </p14:cNvPr>
              <p14:cNvContentPartPr/>
              <p14:nvPr/>
            </p14:nvContentPartPr>
            <p14:xfrm>
              <a:off x="9290959" y="3300012"/>
              <a:ext cx="2122200" cy="2098080"/>
            </p14:xfrm>
          </p:contentPart>
        </mc:Choice>
        <mc:Fallback xmlns="">
          <p:pic>
            <p:nvPicPr>
              <p:cNvPr id="6" name="Ink 5">
                <a:extLst>
                  <a:ext uri="{FF2B5EF4-FFF2-40B4-BE49-F238E27FC236}">
                    <a16:creationId xmlns:a16="http://schemas.microsoft.com/office/drawing/2014/main" id="{7C85423D-A3F6-988F-D76F-66184208C8CB}"/>
                  </a:ext>
                </a:extLst>
              </p:cNvPr>
              <p:cNvPicPr/>
              <p:nvPr/>
            </p:nvPicPr>
            <p:blipFill>
              <a:blip r:embed="rId40"/>
              <a:stretch>
                <a:fillRect/>
              </a:stretch>
            </p:blipFill>
            <p:spPr>
              <a:xfrm>
                <a:off x="9237319" y="3192012"/>
                <a:ext cx="2229840" cy="2313720"/>
              </a:xfrm>
              <a:prstGeom prst="rect">
                <a:avLst/>
              </a:prstGeom>
            </p:spPr>
          </p:pic>
        </mc:Fallback>
      </mc:AlternateContent>
    </p:spTree>
    <p:extLst>
      <p:ext uri="{BB962C8B-B14F-4D97-AF65-F5344CB8AC3E}">
        <p14:creationId xmlns:p14="http://schemas.microsoft.com/office/powerpoint/2010/main" val="36081106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8995-9768-ACC4-CCED-A94F4C517A03}"/>
              </a:ext>
            </a:extLst>
          </p:cNvPr>
          <p:cNvSpPr>
            <a:spLocks noGrp="1"/>
          </p:cNvSpPr>
          <p:nvPr>
            <p:ph type="title"/>
          </p:nvPr>
        </p:nvSpPr>
        <p:spPr/>
        <p:txBody>
          <a:bodyPr/>
          <a:lstStyle/>
          <a:p>
            <a:r>
              <a:rPr lang="en-US" dirty="0"/>
              <a:t>Results – Copulas</a:t>
            </a:r>
          </a:p>
        </p:txBody>
      </p:sp>
      <p:sp>
        <p:nvSpPr>
          <p:cNvPr id="5" name="Content Placeholder 2">
            <a:extLst>
              <a:ext uri="{FF2B5EF4-FFF2-40B4-BE49-F238E27FC236}">
                <a16:creationId xmlns:a16="http://schemas.microsoft.com/office/drawing/2014/main" id="{3D18F7F2-E4B1-86E6-B24C-62B32823D0E5}"/>
              </a:ext>
            </a:extLst>
          </p:cNvPr>
          <p:cNvSpPr>
            <a:spLocks noGrp="1"/>
          </p:cNvSpPr>
          <p:nvPr>
            <p:ph idx="1"/>
          </p:nvPr>
        </p:nvSpPr>
        <p:spPr>
          <a:xfrm>
            <a:off x="0" y="864342"/>
            <a:ext cx="3221014" cy="5993658"/>
          </a:xfrm>
          <a:solidFill>
            <a:srgbClr val="2F5597"/>
          </a:solidFill>
        </p:spPr>
        <p:txBody>
          <a:bodyPr>
            <a:normAutofit/>
          </a:bodyPr>
          <a:lstStyle/>
          <a:p>
            <a:pPr marL="0" indent="0">
              <a:buNone/>
            </a:pPr>
            <a:endParaRPr lang="en-US" sz="2000" dirty="0">
              <a:solidFill>
                <a:schemeClr val="bg1"/>
              </a:solidFill>
            </a:endParaRPr>
          </a:p>
          <a:p>
            <a:r>
              <a:rPr lang="en-US" sz="2000" dirty="0">
                <a:solidFill>
                  <a:schemeClr val="bg1"/>
                </a:solidFill>
              </a:rPr>
              <a:t>250,000 random splits</a:t>
            </a:r>
          </a:p>
          <a:p>
            <a:endParaRPr lang="en-US" sz="2000" dirty="0">
              <a:solidFill>
                <a:schemeClr val="bg1"/>
              </a:solidFill>
            </a:endParaRPr>
          </a:p>
          <a:p>
            <a:r>
              <a:rPr lang="en-US" sz="2000" dirty="0">
                <a:solidFill>
                  <a:schemeClr val="bg1"/>
                </a:solidFill>
              </a:rPr>
              <a:t>Findings:</a:t>
            </a:r>
          </a:p>
          <a:p>
            <a:pPr marL="800100" lvl="1" indent="-342900">
              <a:buFont typeface="+mj-lt"/>
              <a:buAutoNum type="arabicPeriod"/>
            </a:pPr>
            <a:r>
              <a:rPr lang="en-US" sz="1600" dirty="0">
                <a:solidFill>
                  <a:schemeClr val="bg1"/>
                </a:solidFill>
              </a:rPr>
              <a:t>Copulas fit the data </a:t>
            </a:r>
            <a:r>
              <a:rPr lang="en-US" sz="1600" b="1" dirty="0">
                <a:solidFill>
                  <a:schemeClr val="bg1"/>
                </a:solidFill>
              </a:rPr>
              <a:t>moderately</a:t>
            </a:r>
            <a:r>
              <a:rPr lang="en-US" sz="1600" dirty="0">
                <a:solidFill>
                  <a:schemeClr val="bg1"/>
                </a:solidFill>
              </a:rPr>
              <a:t> </a:t>
            </a:r>
            <a:r>
              <a:rPr lang="en-US" sz="1600" b="1" dirty="0">
                <a:solidFill>
                  <a:schemeClr val="bg1"/>
                </a:solidFill>
              </a:rPr>
              <a:t>well </a:t>
            </a:r>
            <a:r>
              <a:rPr lang="en-US" sz="1600" dirty="0">
                <a:solidFill>
                  <a:schemeClr val="bg1"/>
                </a:solidFill>
              </a:rPr>
              <a:t>(but worse than the margins)</a:t>
            </a:r>
            <a:endParaRPr lang="en-US" sz="1600" b="1" dirty="0">
              <a:solidFill>
                <a:schemeClr val="bg1"/>
              </a:solidFill>
            </a:endParaRPr>
          </a:p>
          <a:p>
            <a:pPr marL="800100" lvl="1" indent="-342900">
              <a:buFont typeface="+mj-lt"/>
              <a:buAutoNum type="arabicPeriod"/>
            </a:pPr>
            <a:r>
              <a:rPr lang="en-US" sz="1600" dirty="0">
                <a:solidFill>
                  <a:schemeClr val="bg1"/>
                </a:solidFill>
              </a:rPr>
              <a:t>No obvious outliers</a:t>
            </a:r>
          </a:p>
          <a:p>
            <a:pPr marL="800100" lvl="1" indent="-342900">
              <a:buFont typeface="+mj-lt"/>
              <a:buAutoNum type="arabicPeriod"/>
            </a:pPr>
            <a:r>
              <a:rPr lang="en-US" sz="1600" dirty="0">
                <a:solidFill>
                  <a:schemeClr val="bg1"/>
                </a:solidFill>
              </a:rPr>
              <a:t>All models are selected, but with different frequencies</a:t>
            </a:r>
          </a:p>
          <a:p>
            <a:pPr lvl="2"/>
            <a:r>
              <a:rPr lang="en-US" sz="1400" dirty="0">
                <a:solidFill>
                  <a:schemeClr val="bg1"/>
                </a:solidFill>
              </a:rPr>
              <a:t>Tawn is selected the most</a:t>
            </a:r>
          </a:p>
          <a:p>
            <a:pPr marL="800100" lvl="1" indent="-342900">
              <a:buFont typeface="+mj-lt"/>
              <a:buAutoNum type="arabicPeriod"/>
            </a:pPr>
            <a:r>
              <a:rPr lang="en-US" sz="1600" dirty="0">
                <a:solidFill>
                  <a:schemeClr val="bg1"/>
                </a:solidFill>
              </a:rPr>
              <a:t>Lack of asymmetric copulas</a:t>
            </a:r>
          </a:p>
          <a:p>
            <a:pPr marL="800100" lvl="1" indent="-342900">
              <a:buFont typeface="+mj-lt"/>
              <a:buAutoNum type="arabicPeriod"/>
            </a:pPr>
            <a:r>
              <a:rPr lang="en-US" sz="1600" dirty="0">
                <a:solidFill>
                  <a:schemeClr val="bg1"/>
                </a:solidFill>
              </a:rPr>
              <a:t>Our criterion selects the copulas more optimally</a:t>
            </a:r>
          </a:p>
          <a:p>
            <a:pPr marL="800100" lvl="1" indent="-342900">
              <a:buFont typeface="+mj-lt"/>
              <a:buAutoNum type="arabicPeriod"/>
            </a:pPr>
            <a:r>
              <a:rPr lang="en-US" sz="1600" dirty="0">
                <a:solidFill>
                  <a:schemeClr val="bg1"/>
                </a:solidFill>
              </a:rPr>
              <a:t>Underestimating goodness-of-fit by only around 5%</a:t>
            </a:r>
            <a:br>
              <a:rPr lang="en-US" sz="1600" dirty="0">
                <a:solidFill>
                  <a:schemeClr val="bg1"/>
                </a:solidFill>
              </a:rPr>
            </a:br>
            <a:endParaRPr lang="en-US" sz="1600" dirty="0">
              <a:solidFill>
                <a:schemeClr val="bg1"/>
              </a:solidFill>
            </a:endParaRPr>
          </a:p>
          <a:p>
            <a:pPr marL="800100" lvl="1" indent="-342900">
              <a:buFont typeface="+mj-lt"/>
              <a:buAutoNum type="arabicPeriod"/>
            </a:pPr>
            <a:endParaRPr lang="en-US" sz="1600" dirty="0">
              <a:solidFill>
                <a:schemeClr val="bg1"/>
              </a:solidFill>
            </a:endParaRPr>
          </a:p>
          <a:p>
            <a:pPr marL="1257300" lvl="2" indent="-342900">
              <a:buFont typeface="+mj-lt"/>
              <a:buAutoNum type="arabicPeriod"/>
            </a:pPr>
            <a:endParaRPr lang="en-US" sz="12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marL="0" indent="0">
              <a:buNone/>
            </a:pPr>
            <a:endParaRPr lang="en-US" sz="1800" dirty="0">
              <a:solidFill>
                <a:schemeClr val="bg1"/>
              </a:solidFill>
            </a:endParaRPr>
          </a:p>
          <a:p>
            <a:endParaRPr lang="en-US" sz="1800" dirty="0">
              <a:solidFill>
                <a:schemeClr val="bg1"/>
              </a:solidFill>
            </a:endParaRPr>
          </a:p>
          <a:p>
            <a:pPr lvl="1"/>
            <a:endParaRPr lang="en-NL" sz="1400" dirty="0"/>
          </a:p>
        </p:txBody>
      </p:sp>
    </p:spTree>
    <p:extLst>
      <p:ext uri="{BB962C8B-B14F-4D97-AF65-F5344CB8AC3E}">
        <p14:creationId xmlns:p14="http://schemas.microsoft.com/office/powerpoint/2010/main" val="3120353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77CD-FF62-59FB-F789-693E0306CBF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1C39BCB-142A-3EF7-F479-66FA826E43BA}"/>
              </a:ext>
            </a:extLst>
          </p:cNvPr>
          <p:cNvSpPr>
            <a:spLocks noGrp="1"/>
          </p:cNvSpPr>
          <p:nvPr>
            <p:ph idx="1"/>
          </p:nvPr>
        </p:nvSpPr>
        <p:spPr>
          <a:xfrm>
            <a:off x="838200" y="1168400"/>
            <a:ext cx="10515600" cy="5689600"/>
          </a:xfrm>
        </p:spPr>
        <p:txBody>
          <a:bodyPr>
            <a:normAutofit/>
          </a:bodyPr>
          <a:lstStyle/>
          <a:p>
            <a:pPr algn="l"/>
            <a:r>
              <a:rPr lang="en-GB" sz="2200" b="0" i="0" u="none" strike="noStrike" baseline="0" dirty="0">
                <a:latin typeface="ArialMT"/>
              </a:rPr>
              <a:t>Overall, both the marginal models and the copulas (to a lesser extent) fit the data </a:t>
            </a:r>
            <a:r>
              <a:rPr lang="en-GB" sz="2200" b="1" i="0" u="none" strike="noStrike" baseline="0" dirty="0">
                <a:latin typeface="ArialMT"/>
              </a:rPr>
              <a:t>moderately </a:t>
            </a:r>
            <a:r>
              <a:rPr lang="en-US" sz="2200" b="1" i="0" u="none" strike="noStrike" baseline="0" dirty="0">
                <a:latin typeface="ArialMT"/>
              </a:rPr>
              <a:t>well</a:t>
            </a:r>
          </a:p>
          <a:p>
            <a:pPr lvl="1"/>
            <a:r>
              <a:rPr lang="en-US" sz="2000" i="0" u="none" strike="noStrike" baseline="0" dirty="0">
                <a:latin typeface="ArialMT"/>
              </a:rPr>
              <a:t>This substantiates the findings of Urbano et al. regarding </a:t>
            </a:r>
            <a:r>
              <a:rPr lang="en-US" sz="2000" dirty="0">
                <a:latin typeface="ArialMT"/>
              </a:rPr>
              <a:t>the </a:t>
            </a:r>
            <a:r>
              <a:rPr lang="en-US" sz="2000" b="1" dirty="0">
                <a:latin typeface="ArialMT"/>
              </a:rPr>
              <a:t>t-test </a:t>
            </a:r>
            <a:r>
              <a:rPr lang="en-US" sz="2000" dirty="0">
                <a:latin typeface="ArialMT"/>
              </a:rPr>
              <a:t>being optimal for IR evaluation data</a:t>
            </a:r>
          </a:p>
          <a:p>
            <a:r>
              <a:rPr lang="en-GB" sz="2200" b="0" i="0" u="none" strike="noStrike" baseline="0" dirty="0">
                <a:latin typeface="ArialMT"/>
              </a:rPr>
              <a:t>The only obvious outlier is </a:t>
            </a:r>
            <a:r>
              <a:rPr lang="en-GB" sz="2200" b="1" i="0" u="none" strike="noStrike" baseline="0" dirty="0">
                <a:latin typeface="ArialMT"/>
              </a:rPr>
              <a:t>Beta KS</a:t>
            </a:r>
            <a:r>
              <a:rPr lang="en-GB" sz="2200" i="0" u="none" strike="noStrike" baseline="0" dirty="0">
                <a:latin typeface="ArialMT"/>
              </a:rPr>
              <a:t>. This can be corrected by simply </a:t>
            </a:r>
            <a:r>
              <a:rPr lang="en-GB" sz="2200" b="1" i="0" u="none" strike="noStrike" baseline="0" dirty="0">
                <a:latin typeface="ArialMT"/>
              </a:rPr>
              <a:t>removing</a:t>
            </a:r>
            <a:r>
              <a:rPr lang="en-GB" sz="2200" i="0" u="none" strike="noStrike" baseline="0" dirty="0">
                <a:latin typeface="ArialMT"/>
              </a:rPr>
              <a:t> it from the list of candidates.</a:t>
            </a:r>
            <a:endParaRPr lang="en-GB" sz="2200" b="0" i="0" u="none" strike="noStrike" baseline="0" dirty="0">
              <a:latin typeface="ArialMT"/>
            </a:endParaRPr>
          </a:p>
          <a:p>
            <a:pPr algn="l"/>
            <a:r>
              <a:rPr lang="en-GB" sz="2200" b="0" i="0" u="none" strike="noStrike" baseline="0" dirty="0">
                <a:latin typeface="ArialMT"/>
              </a:rPr>
              <a:t>The high appearance of </a:t>
            </a:r>
            <a:r>
              <a:rPr lang="en-GB" sz="2200" b="1" i="0" u="none" strike="noStrike" baseline="0" dirty="0">
                <a:latin typeface="ArialMT"/>
              </a:rPr>
              <a:t>zeros</a:t>
            </a:r>
            <a:r>
              <a:rPr lang="en-GB" sz="2200" b="0" i="0" u="none" strike="noStrike" baseline="0" dirty="0">
                <a:latin typeface="ArialMT"/>
              </a:rPr>
              <a:t> is not properly modeled by the margins</a:t>
            </a:r>
          </a:p>
          <a:p>
            <a:r>
              <a:rPr lang="en-US" sz="2200" b="1" dirty="0"/>
              <a:t>Our criterion </a:t>
            </a:r>
            <a:r>
              <a:rPr lang="en-US" sz="2200" dirty="0"/>
              <a:t>selects the copulas more optimally than other criteria</a:t>
            </a:r>
          </a:p>
          <a:p>
            <a:pPr marL="0" indent="0" algn="l">
              <a:buNone/>
            </a:pPr>
            <a:endParaRPr lang="en-US" sz="1600" dirty="0"/>
          </a:p>
        </p:txBody>
      </p:sp>
    </p:spTree>
    <p:extLst>
      <p:ext uri="{BB962C8B-B14F-4D97-AF65-F5344CB8AC3E}">
        <p14:creationId xmlns:p14="http://schemas.microsoft.com/office/powerpoint/2010/main" val="20144307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77CD-FF62-59FB-F789-693E0306CBF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1C39BCB-142A-3EF7-F479-66FA826E43BA}"/>
              </a:ext>
            </a:extLst>
          </p:cNvPr>
          <p:cNvSpPr>
            <a:spLocks noGrp="1"/>
          </p:cNvSpPr>
          <p:nvPr>
            <p:ph idx="1"/>
          </p:nvPr>
        </p:nvSpPr>
        <p:spPr>
          <a:xfrm>
            <a:off x="838200" y="1168400"/>
            <a:ext cx="10515600" cy="5689600"/>
          </a:xfrm>
        </p:spPr>
        <p:txBody>
          <a:bodyPr>
            <a:normAutofit/>
          </a:bodyPr>
          <a:lstStyle/>
          <a:p>
            <a:pPr algn="l"/>
            <a:r>
              <a:rPr lang="en-GB" sz="2200" b="0" i="0" u="none" strike="noStrike" baseline="0" dirty="0">
                <a:latin typeface="ArialMT"/>
              </a:rPr>
              <a:t>Overall, both the marginal models and the copulas (to a lesser extent) fit the data </a:t>
            </a:r>
            <a:r>
              <a:rPr lang="en-GB" sz="2200" b="1" i="0" u="none" strike="noStrike" baseline="0" dirty="0">
                <a:latin typeface="ArialMT"/>
              </a:rPr>
              <a:t>moderately </a:t>
            </a:r>
            <a:r>
              <a:rPr lang="en-US" sz="2200" b="1" i="0" u="none" strike="noStrike" baseline="0" dirty="0">
                <a:latin typeface="ArialMT"/>
              </a:rPr>
              <a:t>well</a:t>
            </a:r>
          </a:p>
          <a:p>
            <a:pPr lvl="1"/>
            <a:r>
              <a:rPr lang="en-US" sz="2000" i="0" u="none" strike="noStrike" baseline="0" dirty="0">
                <a:latin typeface="ArialMT"/>
              </a:rPr>
              <a:t>This substantiates the findings of Urbano et al. regarding </a:t>
            </a:r>
            <a:r>
              <a:rPr lang="en-US" sz="2000" dirty="0">
                <a:latin typeface="ArialMT"/>
              </a:rPr>
              <a:t>the </a:t>
            </a:r>
            <a:r>
              <a:rPr lang="en-US" sz="2000" b="1" dirty="0">
                <a:latin typeface="ArialMT"/>
              </a:rPr>
              <a:t>t-test </a:t>
            </a:r>
            <a:r>
              <a:rPr lang="en-US" sz="2000" dirty="0">
                <a:latin typeface="ArialMT"/>
              </a:rPr>
              <a:t>being optimal for IR evaluation data</a:t>
            </a:r>
          </a:p>
          <a:p>
            <a:r>
              <a:rPr lang="en-GB" sz="2200" b="0" i="0" u="none" strike="noStrike" baseline="0" dirty="0">
                <a:latin typeface="ArialMT"/>
              </a:rPr>
              <a:t>The only obvious outlier is </a:t>
            </a:r>
            <a:r>
              <a:rPr lang="en-GB" sz="2200" b="1" i="0" u="none" strike="noStrike" baseline="0" dirty="0">
                <a:latin typeface="ArialMT"/>
              </a:rPr>
              <a:t>Beta KS</a:t>
            </a:r>
            <a:r>
              <a:rPr lang="en-GB" sz="2200" i="0" u="none" strike="noStrike" baseline="0" dirty="0">
                <a:latin typeface="ArialMT"/>
              </a:rPr>
              <a:t>. This can be corrected by simply </a:t>
            </a:r>
            <a:r>
              <a:rPr lang="en-GB" sz="2200" b="1" i="0" u="none" strike="noStrike" baseline="0" dirty="0">
                <a:latin typeface="ArialMT"/>
              </a:rPr>
              <a:t>removing</a:t>
            </a:r>
            <a:r>
              <a:rPr lang="en-GB" sz="2200" i="0" u="none" strike="noStrike" baseline="0" dirty="0">
                <a:latin typeface="ArialMT"/>
              </a:rPr>
              <a:t> it from the list of candidates.</a:t>
            </a:r>
            <a:endParaRPr lang="en-GB" sz="2200" b="0" i="0" u="none" strike="noStrike" baseline="0" dirty="0">
              <a:latin typeface="ArialMT"/>
            </a:endParaRPr>
          </a:p>
          <a:p>
            <a:pPr algn="l"/>
            <a:r>
              <a:rPr lang="en-GB" sz="2200" b="0" i="0" u="none" strike="noStrike" baseline="0" dirty="0">
                <a:latin typeface="ArialMT"/>
              </a:rPr>
              <a:t>The high appearance of </a:t>
            </a:r>
            <a:r>
              <a:rPr lang="en-GB" sz="2200" b="1" i="0" u="none" strike="noStrike" baseline="0" dirty="0">
                <a:latin typeface="ArialMT"/>
              </a:rPr>
              <a:t>zeros</a:t>
            </a:r>
            <a:r>
              <a:rPr lang="en-GB" sz="2200" b="0" i="0" u="none" strike="noStrike" baseline="0" dirty="0">
                <a:latin typeface="ArialMT"/>
              </a:rPr>
              <a:t> is not properly modeled by the margins</a:t>
            </a:r>
          </a:p>
          <a:p>
            <a:r>
              <a:rPr lang="en-US" sz="2200" b="1" dirty="0"/>
              <a:t>Our criterion </a:t>
            </a:r>
            <a:r>
              <a:rPr lang="en-US" sz="2200" dirty="0"/>
              <a:t>selects the copulas more optimally than other criteria</a:t>
            </a:r>
          </a:p>
          <a:p>
            <a:pPr marL="0" indent="0" algn="l">
              <a:buNone/>
            </a:pPr>
            <a:endParaRPr lang="en-GB" sz="2200" b="0" i="0" u="none" strike="noStrike" baseline="0" dirty="0">
              <a:latin typeface="ArialMT"/>
            </a:endParaRPr>
          </a:p>
          <a:p>
            <a:pPr algn="l"/>
            <a:r>
              <a:rPr lang="en-US" sz="2200" dirty="0"/>
              <a:t>Future work:</a:t>
            </a:r>
          </a:p>
          <a:p>
            <a:pPr lvl="1"/>
            <a:r>
              <a:rPr lang="en-US" sz="2000" dirty="0"/>
              <a:t>Further investigate why the results of Urbano et al. and Parapar et al. are not in accordance. This is important, in order to:</a:t>
            </a:r>
          </a:p>
          <a:p>
            <a:pPr lvl="2"/>
            <a:r>
              <a:rPr lang="en-US" sz="1600" dirty="0"/>
              <a:t>Determine which test is optimal</a:t>
            </a:r>
          </a:p>
          <a:p>
            <a:pPr lvl="2"/>
            <a:r>
              <a:rPr lang="en-US" sz="1600" dirty="0"/>
              <a:t>Deepen our knowledge with regards to the properties of IR evaluation data</a:t>
            </a:r>
          </a:p>
        </p:txBody>
      </p:sp>
    </p:spTree>
    <p:extLst>
      <p:ext uri="{BB962C8B-B14F-4D97-AF65-F5344CB8AC3E}">
        <p14:creationId xmlns:p14="http://schemas.microsoft.com/office/powerpoint/2010/main" val="651000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2D73A-3546-5DD2-970C-C96A33491DA0}"/>
              </a:ext>
            </a:extLst>
          </p:cNvPr>
          <p:cNvSpPr>
            <a:spLocks noGrp="1"/>
          </p:cNvSpPr>
          <p:nvPr>
            <p:ph sz="half" idx="2"/>
          </p:nvPr>
        </p:nvSpPr>
        <p:spPr>
          <a:xfrm>
            <a:off x="6172200" y="1231900"/>
            <a:ext cx="6019800" cy="5689600"/>
          </a:xfrm>
        </p:spPr>
        <p:txBody>
          <a:bodyPr/>
          <a:lstStyle/>
          <a:p>
            <a:pPr marL="0" indent="0">
              <a:buNone/>
            </a:pPr>
            <a:r>
              <a:rPr lang="en-US" dirty="0"/>
              <a:t> Research applications:</a:t>
            </a:r>
          </a:p>
          <a:p>
            <a:pPr marL="914400" lvl="1" indent="-457200">
              <a:buFont typeface="+mj-lt"/>
              <a:buAutoNum type="arabicPeriod"/>
            </a:pPr>
            <a:r>
              <a:rPr lang="en-US" sz="2300" b="1" dirty="0"/>
              <a:t>“How </a:t>
            </a:r>
            <a:r>
              <a:rPr lang="en-GB" sz="2300" b="1" dirty="0"/>
              <a:t>many topics do we need </a:t>
            </a:r>
            <a:r>
              <a:rPr lang="en-GB" sz="2300" dirty="0"/>
              <a:t>to achieve a certain level of confidence in our evaluation results?”</a:t>
            </a:r>
            <a:br>
              <a:rPr lang="en-GB" sz="2300" dirty="0"/>
            </a:br>
            <a:endParaRPr lang="en-GB" sz="2300" dirty="0"/>
          </a:p>
          <a:p>
            <a:pPr marL="914400" lvl="1" indent="-457200">
              <a:buFont typeface="+mj-lt"/>
              <a:buAutoNum type="arabicPeriod"/>
            </a:pPr>
            <a:r>
              <a:rPr lang="en-GB" sz="2300" b="1" dirty="0"/>
              <a:t>“Which statistical significance test is optimal</a:t>
            </a:r>
            <a:r>
              <a:rPr lang="en-GB" sz="2300" dirty="0"/>
              <a:t> for IR evaluation data?”</a:t>
            </a:r>
          </a:p>
          <a:p>
            <a:pPr marL="457200" lvl="1" indent="0">
              <a:buNone/>
            </a:pPr>
            <a:r>
              <a:rPr lang="en-GB" dirty="0"/>
              <a:t>	</a:t>
            </a:r>
          </a:p>
        </p:txBody>
      </p:sp>
      <p:sp>
        <p:nvSpPr>
          <p:cNvPr id="4" name="Title 3">
            <a:extLst>
              <a:ext uri="{FF2B5EF4-FFF2-40B4-BE49-F238E27FC236}">
                <a16:creationId xmlns:a16="http://schemas.microsoft.com/office/drawing/2014/main" id="{D1DC7247-ED06-3C31-A917-0D20252B2EAF}"/>
              </a:ext>
            </a:extLst>
          </p:cNvPr>
          <p:cNvSpPr>
            <a:spLocks noGrp="1"/>
          </p:cNvSpPr>
          <p:nvPr>
            <p:ph type="title"/>
          </p:nvPr>
        </p:nvSpPr>
        <p:spPr/>
        <p:txBody>
          <a:bodyPr/>
          <a:lstStyle/>
          <a:p>
            <a:r>
              <a:rPr lang="en-US" dirty="0"/>
              <a:t>Simulation of System Scores</a:t>
            </a:r>
            <a:endParaRPr lang="en-NL" dirty="0"/>
          </a:p>
        </p:txBody>
      </p:sp>
      <p:sp>
        <p:nvSpPr>
          <p:cNvPr id="5" name="Content Placeholder 2">
            <a:extLst>
              <a:ext uri="{FF2B5EF4-FFF2-40B4-BE49-F238E27FC236}">
                <a16:creationId xmlns:a16="http://schemas.microsoft.com/office/drawing/2014/main" id="{938625A0-EDC9-3136-6234-1772B1F9AF00}"/>
              </a:ext>
            </a:extLst>
          </p:cNvPr>
          <p:cNvSpPr txBox="1">
            <a:spLocks/>
          </p:cNvSpPr>
          <p:nvPr/>
        </p:nvSpPr>
        <p:spPr>
          <a:xfrm>
            <a:off x="953788" y="1213752"/>
            <a:ext cx="1738457" cy="625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b="1" dirty="0"/>
              <a:t>Scores</a:t>
            </a:r>
          </a:p>
        </p:txBody>
      </p:sp>
      <mc:AlternateContent xmlns:mc="http://schemas.openxmlformats.org/markup-compatibility/2006" xmlns:a14="http://schemas.microsoft.com/office/drawing/2010/main">
        <mc:Choice Requires="a14">
          <p:graphicFrame>
            <p:nvGraphicFramePr>
              <p:cNvPr id="6" name="Google Shape;61;p14">
                <a:extLst>
                  <a:ext uri="{FF2B5EF4-FFF2-40B4-BE49-F238E27FC236}">
                    <a16:creationId xmlns:a16="http://schemas.microsoft.com/office/drawing/2014/main" id="{7B6A19EF-EA95-89F5-22D8-5E1E5A58C4A2}"/>
                  </a:ext>
                </a:extLst>
              </p:cNvPr>
              <p:cNvGraphicFramePr/>
              <p:nvPr/>
            </p:nvGraphicFramePr>
            <p:xfrm>
              <a:off x="1165564" y="1636876"/>
              <a:ext cx="1738457" cy="1682360"/>
            </p:xfrm>
            <a:graphic>
              <a:graphicData uri="http://schemas.openxmlformats.org/drawingml/2006/table">
                <a:tbl>
                  <a:tblPr>
                    <a:noFill/>
                    <a:effectLst>
                      <a:outerShdw blurRad="63500" sx="102000" sy="102000" algn="ctr" rotWithShape="0">
                        <a:prstClr val="black">
                          <a:alpha val="40000"/>
                        </a:prstClr>
                      </a:outerShdw>
                    </a:effectLst>
                  </a:tblPr>
                  <a:tblGrid>
                    <a:gridCol w="575812">
                      <a:extLst>
                        <a:ext uri="{9D8B030D-6E8A-4147-A177-3AD203B41FA5}">
                          <a16:colId xmlns:a16="http://schemas.microsoft.com/office/drawing/2014/main" val="20000"/>
                        </a:ext>
                      </a:extLst>
                    </a:gridCol>
                    <a:gridCol w="586833">
                      <a:extLst>
                        <a:ext uri="{9D8B030D-6E8A-4147-A177-3AD203B41FA5}">
                          <a16:colId xmlns:a16="http://schemas.microsoft.com/office/drawing/2014/main" val="1209398117"/>
                        </a:ext>
                      </a:extLst>
                    </a:gridCol>
                    <a:gridCol w="575812">
                      <a:extLst>
                        <a:ext uri="{9D8B030D-6E8A-4147-A177-3AD203B41FA5}">
                          <a16:colId xmlns:a16="http://schemas.microsoft.com/office/drawing/2014/main" val="3674034840"/>
                        </a:ext>
                      </a:extLst>
                    </a:gridCol>
                  </a:tblGrid>
                  <a:tr h="376712">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6712">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6712">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6712">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mc:Choice>
        <mc:Fallback xmlns="">
          <p:graphicFrame>
            <p:nvGraphicFramePr>
              <p:cNvPr id="6" name="Google Shape;61;p14">
                <a:extLst>
                  <a:ext uri="{FF2B5EF4-FFF2-40B4-BE49-F238E27FC236}">
                    <a16:creationId xmlns:a16="http://schemas.microsoft.com/office/drawing/2014/main" id="{7B6A19EF-EA95-89F5-22D8-5E1E5A58C4A2}"/>
                  </a:ext>
                </a:extLst>
              </p:cNvPr>
              <p:cNvGraphicFramePr/>
              <p:nvPr>
                <p:extLst>
                  <p:ext uri="{D42A27DB-BD31-4B8C-83A1-F6EECF244321}">
                    <p14:modId xmlns:p14="http://schemas.microsoft.com/office/powerpoint/2010/main" val="966098142"/>
                  </p:ext>
                </p:extLst>
              </p:nvPr>
            </p:nvGraphicFramePr>
            <p:xfrm>
              <a:off x="1165564" y="1636876"/>
              <a:ext cx="1738457" cy="1682360"/>
            </p:xfrm>
            <a:graphic>
              <a:graphicData uri="http://schemas.openxmlformats.org/drawingml/2006/table">
                <a:tbl>
                  <a:tblPr>
                    <a:noFill/>
                    <a:effectLst>
                      <a:outerShdw blurRad="63500" sx="102000" sy="102000" algn="ctr" rotWithShape="0">
                        <a:prstClr val="black">
                          <a:alpha val="40000"/>
                        </a:prstClr>
                      </a:outerShdw>
                    </a:effectLst>
                  </a:tblPr>
                  <a:tblGrid>
                    <a:gridCol w="575812">
                      <a:extLst>
                        <a:ext uri="{9D8B030D-6E8A-4147-A177-3AD203B41FA5}">
                          <a16:colId xmlns:a16="http://schemas.microsoft.com/office/drawing/2014/main" val="20000"/>
                        </a:ext>
                      </a:extLst>
                    </a:gridCol>
                    <a:gridCol w="586833">
                      <a:extLst>
                        <a:ext uri="{9D8B030D-6E8A-4147-A177-3AD203B41FA5}">
                          <a16:colId xmlns:a16="http://schemas.microsoft.com/office/drawing/2014/main" val="1209398117"/>
                        </a:ext>
                      </a:extLst>
                    </a:gridCol>
                    <a:gridCol w="575812">
                      <a:extLst>
                        <a:ext uri="{9D8B030D-6E8A-4147-A177-3AD203B41FA5}">
                          <a16:colId xmlns:a16="http://schemas.microsoft.com/office/drawing/2014/main" val="3674034840"/>
                        </a:ext>
                      </a:extLst>
                    </a:gridCol>
                  </a:tblGrid>
                  <a:tr h="376712">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𝟏</m:t>
                                    </m:r>
                                  </m:sub>
                                </m:sSub>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6712">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𝟐</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6712">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6712">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ar-AE" sz="1600" b="1" i="1" smtClean="0">
                                        <a:solidFill>
                                          <a:schemeClr val="tx1"/>
                                        </a:solidFill>
                                        <a:latin typeface="Cambria Math" panose="02040503050406030204" pitchFamily="18" charset="0"/>
                                      </a:rPr>
                                    </m:ctrlPr>
                                  </m:sSub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𝒏</m:t>
                                    </m:r>
                                  </m:sub>
                                </m:sSub>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Google Shape;61;p14">
                <a:extLst>
                  <a:ext uri="{FF2B5EF4-FFF2-40B4-BE49-F238E27FC236}">
                    <a16:creationId xmlns:a16="http://schemas.microsoft.com/office/drawing/2014/main" id="{49A0131A-3919-2566-D9F8-2ADF77CEDDC3}"/>
                  </a:ext>
                </a:extLst>
              </p:cNvPr>
              <p:cNvGraphicFramePr/>
              <p:nvPr/>
            </p:nvGraphicFramePr>
            <p:xfrm>
              <a:off x="1165564" y="4127290"/>
              <a:ext cx="1738457" cy="1261770"/>
            </p:xfrm>
            <a:graphic>
              <a:graphicData uri="http://schemas.openxmlformats.org/drawingml/2006/table">
                <a:tbl>
                  <a:tblPr>
                    <a:noFill/>
                    <a:effectLst>
                      <a:outerShdw blurRad="63500" sx="102000" sy="102000" algn="ctr" rotWithShape="0">
                        <a:prstClr val="black">
                          <a:alpha val="40000"/>
                        </a:prstClr>
                      </a:outerShdw>
                    </a:effectLst>
                  </a:tblPr>
                  <a:tblGrid>
                    <a:gridCol w="575812">
                      <a:extLst>
                        <a:ext uri="{9D8B030D-6E8A-4147-A177-3AD203B41FA5}">
                          <a16:colId xmlns:a16="http://schemas.microsoft.com/office/drawing/2014/main" val="20000"/>
                        </a:ext>
                      </a:extLst>
                    </a:gridCol>
                    <a:gridCol w="586833">
                      <a:extLst>
                        <a:ext uri="{9D8B030D-6E8A-4147-A177-3AD203B41FA5}">
                          <a16:colId xmlns:a16="http://schemas.microsoft.com/office/drawing/2014/main" val="1209398117"/>
                        </a:ext>
                      </a:extLst>
                    </a:gridCol>
                    <a:gridCol w="575812">
                      <a:extLst>
                        <a:ext uri="{9D8B030D-6E8A-4147-A177-3AD203B41FA5}">
                          <a16:colId xmlns:a16="http://schemas.microsoft.com/office/drawing/2014/main" val="3674034840"/>
                        </a:ext>
                      </a:extLst>
                    </a:gridCol>
                  </a:tblGrid>
                  <a:tr h="0">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6712">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6712">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Choice>
        <mc:Fallback xmlns="">
          <p:graphicFrame>
            <p:nvGraphicFramePr>
              <p:cNvPr id="7" name="Google Shape;61;p14">
                <a:extLst>
                  <a:ext uri="{FF2B5EF4-FFF2-40B4-BE49-F238E27FC236}">
                    <a16:creationId xmlns:a16="http://schemas.microsoft.com/office/drawing/2014/main" id="{49A0131A-3919-2566-D9F8-2ADF77CEDDC3}"/>
                  </a:ext>
                </a:extLst>
              </p:cNvPr>
              <p:cNvGraphicFramePr/>
              <p:nvPr>
                <p:extLst>
                  <p:ext uri="{D42A27DB-BD31-4B8C-83A1-F6EECF244321}">
                    <p14:modId xmlns:p14="http://schemas.microsoft.com/office/powerpoint/2010/main" val="3784059093"/>
                  </p:ext>
                </p:extLst>
              </p:nvPr>
            </p:nvGraphicFramePr>
            <p:xfrm>
              <a:off x="1165564" y="4127290"/>
              <a:ext cx="1738457" cy="1261770"/>
            </p:xfrm>
            <a:graphic>
              <a:graphicData uri="http://schemas.openxmlformats.org/drawingml/2006/table">
                <a:tbl>
                  <a:tblPr>
                    <a:noFill/>
                    <a:effectLst>
                      <a:outerShdw blurRad="63500" sx="102000" sy="102000" algn="ctr" rotWithShape="0">
                        <a:prstClr val="black">
                          <a:alpha val="40000"/>
                        </a:prstClr>
                      </a:outerShdw>
                    </a:effectLst>
                  </a:tblPr>
                  <a:tblGrid>
                    <a:gridCol w="575812">
                      <a:extLst>
                        <a:ext uri="{9D8B030D-6E8A-4147-A177-3AD203B41FA5}">
                          <a16:colId xmlns:a16="http://schemas.microsoft.com/office/drawing/2014/main" val="20000"/>
                        </a:ext>
                      </a:extLst>
                    </a:gridCol>
                    <a:gridCol w="586833">
                      <a:extLst>
                        <a:ext uri="{9D8B030D-6E8A-4147-A177-3AD203B41FA5}">
                          <a16:colId xmlns:a16="http://schemas.microsoft.com/office/drawing/2014/main" val="1209398117"/>
                        </a:ext>
                      </a:extLst>
                    </a:gridCol>
                    <a:gridCol w="575812">
                      <a:extLst>
                        <a:ext uri="{9D8B030D-6E8A-4147-A177-3AD203B41FA5}">
                          <a16:colId xmlns:a16="http://schemas.microsoft.com/office/drawing/2014/main" val="3674034840"/>
                        </a:ext>
                      </a:extLst>
                    </a:gridCol>
                  </a:tblGrid>
                  <a:tr h="0">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𝟏</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latin typeface="+mj-lt"/>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6712">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ar-AE" sz="1600" b="1" i="1" smtClean="0">
                                        <a:solidFill>
                                          <a:schemeClr val="tx1"/>
                                        </a:solidFill>
                                        <a:latin typeface="Cambria Math" panose="02040503050406030204" pitchFamily="18" charset="0"/>
                                      </a:rPr>
                                      <m:t>𝑨</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𝑩</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600" b="1" i="1" smtClean="0">
                                        <a:solidFill>
                                          <a:schemeClr val="tx1"/>
                                        </a:solidFill>
                                        <a:latin typeface="Cambria Math" panose="02040503050406030204" pitchFamily="18" charset="0"/>
                                      </a:rPr>
                                    </m:ctrlPr>
                                  </m:sSubSupPr>
                                  <m:e>
                                    <m:r>
                                      <a:rPr lang="ar-AE"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𝑪</m:t>
                                    </m:r>
                                    <m:r>
                                      <a:rPr lang="ar-AE" sz="1600" b="1" i="1" smtClean="0">
                                        <a:solidFill>
                                          <a:schemeClr val="tx1"/>
                                        </a:solidFill>
                                        <a:latin typeface="Cambria Math" panose="02040503050406030204" pitchFamily="18" charset="0"/>
                                      </a:rPr>
                                      <m:t>𝟐</m:t>
                                    </m:r>
                                  </m:sub>
                                  <m:sup>
                                    <m:r>
                                      <a:rPr lang="en-US" sz="1600" b="1" i="1" smtClean="0">
                                        <a:solidFill>
                                          <a:schemeClr val="tx1"/>
                                        </a:solidFill>
                                        <a:latin typeface="Cambria Math" panose="02040503050406030204" pitchFamily="18" charset="0"/>
                                      </a:rPr>
                                      <m:t>′</m:t>
                                    </m:r>
                                  </m:sup>
                                </m:sSubSup>
                              </m:oMath>
                            </m:oMathPara>
                          </a14:m>
                          <a:endParaRPr lang="ar-AE"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6712">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b="1" dirty="0">
                              <a:solidFill>
                                <a:schemeClr val="tx1"/>
                              </a:solidFill>
                            </a:rPr>
                            <a:t>…</a:t>
                          </a:r>
                          <a:endParaRPr sz="1600" b="1" dirty="0">
                            <a:solidFill>
                              <a:schemeClr val="tx1"/>
                            </a:solidFill>
                          </a:endParaRPr>
                        </a:p>
                      </a:txBody>
                      <a:tcPr marL="88375" marR="88375" marT="88375" marB="88375">
                        <a:lnL w="381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Fallback>
      </mc:AlternateContent>
      <p:sp>
        <p:nvSpPr>
          <p:cNvPr id="8" name="Oval 7">
            <a:extLst>
              <a:ext uri="{FF2B5EF4-FFF2-40B4-BE49-F238E27FC236}">
                <a16:creationId xmlns:a16="http://schemas.microsoft.com/office/drawing/2014/main" id="{83FE695E-5B26-88DE-747B-384E93A5D7CD}"/>
              </a:ext>
            </a:extLst>
          </p:cNvPr>
          <p:cNvSpPr/>
          <p:nvPr/>
        </p:nvSpPr>
        <p:spPr>
          <a:xfrm>
            <a:off x="4005595" y="3085316"/>
            <a:ext cx="1478493" cy="1014183"/>
          </a:xfrm>
          <a:prstGeom prst="ellipse">
            <a:avLst/>
          </a:prstGeom>
          <a:solidFill>
            <a:srgbClr val="2F5597"/>
          </a:solidFill>
          <a:ln w="25400">
            <a:solidFill>
              <a:schemeClr val="tx1">
                <a:lumMod val="65000"/>
                <a:lumOff val="3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Model</a:t>
            </a:r>
            <a:endParaRPr lang="en-NL" sz="2200" b="1" dirty="0"/>
          </a:p>
        </p:txBody>
      </p:sp>
      <p:cxnSp>
        <p:nvCxnSpPr>
          <p:cNvPr id="10" name="Connector: Elbow 9">
            <a:extLst>
              <a:ext uri="{FF2B5EF4-FFF2-40B4-BE49-F238E27FC236}">
                <a16:creationId xmlns:a16="http://schemas.microsoft.com/office/drawing/2014/main" id="{13EA9FD0-3FC7-1C74-BB3C-9F307B6C2728}"/>
              </a:ext>
            </a:extLst>
          </p:cNvPr>
          <p:cNvCxnSpPr>
            <a:cxnSpLocks/>
            <a:stCxn id="6" idx="3"/>
            <a:endCxn id="8" idx="0"/>
          </p:cNvCxnSpPr>
          <p:nvPr/>
        </p:nvCxnSpPr>
        <p:spPr>
          <a:xfrm>
            <a:off x="2904021" y="2478056"/>
            <a:ext cx="1840821" cy="607260"/>
          </a:xfrm>
          <a:prstGeom prst="bentConnector2">
            <a:avLst/>
          </a:prstGeom>
          <a:ln w="31750">
            <a:solidFill>
              <a:srgbClr val="C00000"/>
            </a:solidFill>
            <a:head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E6F246BC-FDDF-BCED-D3E1-AE8A77158EF1}"/>
              </a:ext>
            </a:extLst>
          </p:cNvPr>
          <p:cNvCxnSpPr>
            <a:cxnSpLocks/>
            <a:stCxn id="7" idx="3"/>
            <a:endCxn id="8" idx="4"/>
          </p:cNvCxnSpPr>
          <p:nvPr/>
        </p:nvCxnSpPr>
        <p:spPr>
          <a:xfrm flipV="1">
            <a:off x="2904021" y="4099499"/>
            <a:ext cx="1840821" cy="658676"/>
          </a:xfrm>
          <a:prstGeom prst="bentConnector2">
            <a:avLst/>
          </a:prstGeom>
          <a:ln w="31750">
            <a:solidFill>
              <a:srgbClr val="C00000"/>
            </a:solidFill>
            <a:headEnd type="triangle" w="lg" len="lg"/>
            <a:tailEnd w="lg" len="lg"/>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F0A23F4B-02F5-518D-2333-E7E2EA239A34}"/>
              </a:ext>
            </a:extLst>
          </p:cNvPr>
          <p:cNvSpPr txBox="1">
            <a:spLocks/>
          </p:cNvSpPr>
          <p:nvPr/>
        </p:nvSpPr>
        <p:spPr>
          <a:xfrm>
            <a:off x="2692245" y="4352780"/>
            <a:ext cx="2179433" cy="625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b="1" i="1" dirty="0">
                <a:solidFill>
                  <a:srgbClr val="C00000"/>
                </a:solidFill>
              </a:rPr>
              <a:t>Simulate</a:t>
            </a:r>
          </a:p>
        </p:txBody>
      </p:sp>
      <p:sp>
        <p:nvSpPr>
          <p:cNvPr id="20" name="Rectangle: Rounded Corners 19">
            <a:extLst>
              <a:ext uri="{FF2B5EF4-FFF2-40B4-BE49-F238E27FC236}">
                <a16:creationId xmlns:a16="http://schemas.microsoft.com/office/drawing/2014/main" id="{0563D09F-3117-911A-CE7B-AFEF237097BE}"/>
              </a:ext>
            </a:extLst>
          </p:cNvPr>
          <p:cNvSpPr/>
          <p:nvPr/>
        </p:nvSpPr>
        <p:spPr>
          <a:xfrm>
            <a:off x="6096000" y="4466239"/>
            <a:ext cx="6096000" cy="1141156"/>
          </a:xfrm>
          <a:prstGeom prst="roundRect">
            <a:avLst/>
          </a:prstGeom>
          <a:solidFill>
            <a:srgbClr val="DAE3F3"/>
          </a:solidFill>
          <a:ln w="0" cap="rnd">
            <a:noFill/>
            <a:prstDash val="sysDot"/>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a:t>
            </a:r>
            <a:r>
              <a:rPr lang="en-GB" sz="2400" b="1" dirty="0">
                <a:solidFill>
                  <a:schemeClr val="tx1"/>
                </a:solidFill>
              </a:rPr>
              <a:t>Urbano</a:t>
            </a:r>
            <a:r>
              <a:rPr lang="en-GB" sz="2400" dirty="0">
                <a:solidFill>
                  <a:schemeClr val="tx1"/>
                </a:solidFill>
              </a:rPr>
              <a:t> et al. @</a:t>
            </a:r>
            <a:r>
              <a:rPr lang="en-US" sz="2400" dirty="0">
                <a:solidFill>
                  <a:schemeClr val="tx1"/>
                </a:solidFill>
              </a:rPr>
              <a:t>SIGIR </a:t>
            </a:r>
            <a:r>
              <a:rPr lang="en-US" sz="2400" b="1" dirty="0">
                <a:solidFill>
                  <a:schemeClr val="tx1"/>
                </a:solidFill>
              </a:rPr>
              <a:t>2019</a:t>
            </a:r>
            <a:r>
              <a:rPr lang="en-GB" sz="2400" dirty="0">
                <a:solidFill>
                  <a:schemeClr val="tx1"/>
                </a:solidFill>
              </a:rPr>
              <a:t>  </a:t>
            </a:r>
            <a:endParaRPr lang="en-GB" dirty="0">
              <a:solidFill>
                <a:schemeClr val="tx1"/>
              </a:solidFill>
            </a:endParaRPr>
          </a:p>
          <a:p>
            <a:r>
              <a:rPr lang="en-GB" sz="1600" dirty="0">
                <a:solidFill>
                  <a:schemeClr val="tx1"/>
                </a:solidFill>
              </a:rPr>
              <a:t>             </a:t>
            </a:r>
            <a:r>
              <a:rPr lang="en-GB" sz="1500" dirty="0">
                <a:solidFill>
                  <a:schemeClr val="tx1"/>
                </a:solidFill>
              </a:rPr>
              <a:t>“Statistical Significance Testing in Information Retrieval: </a:t>
            </a:r>
            <a:br>
              <a:rPr lang="en-GB" sz="1500" dirty="0">
                <a:solidFill>
                  <a:schemeClr val="tx1"/>
                </a:solidFill>
              </a:rPr>
            </a:br>
            <a:r>
              <a:rPr lang="en-GB" sz="1500" dirty="0">
                <a:solidFill>
                  <a:schemeClr val="tx1"/>
                </a:solidFill>
              </a:rPr>
              <a:t>              An Empirical Analysis of Type I, Type II and Type III Errors”</a:t>
            </a:r>
            <a:endParaRPr lang="en-NL" sz="1500" dirty="0">
              <a:solidFill>
                <a:schemeClr val="tx1"/>
              </a:solidFill>
            </a:endParaRPr>
          </a:p>
        </p:txBody>
      </p:sp>
      <p:pic>
        <p:nvPicPr>
          <p:cNvPr id="21" name="Picture 20">
            <a:extLst>
              <a:ext uri="{FF2B5EF4-FFF2-40B4-BE49-F238E27FC236}">
                <a16:creationId xmlns:a16="http://schemas.microsoft.com/office/drawing/2014/main" id="{A308BD37-E84B-324D-62FA-507343238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036" y="4667303"/>
            <a:ext cx="653699" cy="653699"/>
          </a:xfrm>
          <a:prstGeom prst="rect">
            <a:avLst/>
          </a:prstGeom>
          <a:effectLst>
            <a:outerShdw blurRad="50800" dist="38100" dir="2700000" algn="tl" rotWithShape="0">
              <a:prstClr val="black">
                <a:alpha val="40000"/>
              </a:prstClr>
            </a:outerShdw>
            <a:softEdge rad="0"/>
          </a:effectLst>
        </p:spPr>
      </p:pic>
      <p:sp>
        <p:nvSpPr>
          <p:cNvPr id="22" name="Rectangle: Rounded Corners 21">
            <a:extLst>
              <a:ext uri="{FF2B5EF4-FFF2-40B4-BE49-F238E27FC236}">
                <a16:creationId xmlns:a16="http://schemas.microsoft.com/office/drawing/2014/main" id="{44EC43C0-336D-B16B-1E00-A54267D4195D}"/>
              </a:ext>
            </a:extLst>
          </p:cNvPr>
          <p:cNvSpPr/>
          <p:nvPr/>
        </p:nvSpPr>
        <p:spPr>
          <a:xfrm>
            <a:off x="7053943" y="2946399"/>
            <a:ext cx="5093607" cy="828139"/>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8" name="Content Placeholder 2">
            <a:extLst>
              <a:ext uri="{FF2B5EF4-FFF2-40B4-BE49-F238E27FC236}">
                <a16:creationId xmlns:a16="http://schemas.microsoft.com/office/drawing/2014/main" id="{A8AAC953-6C52-A99F-2A86-7F9B671B46BC}"/>
              </a:ext>
            </a:extLst>
          </p:cNvPr>
          <p:cNvSpPr txBox="1">
            <a:spLocks/>
          </p:cNvSpPr>
          <p:nvPr/>
        </p:nvSpPr>
        <p:spPr>
          <a:xfrm>
            <a:off x="6197600" y="5547465"/>
            <a:ext cx="6326912" cy="1532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Findings:  </a:t>
            </a:r>
          </a:p>
          <a:p>
            <a:pPr lvl="1"/>
            <a:r>
              <a:rPr lang="en-GB" b="1" dirty="0"/>
              <a:t>t-test</a:t>
            </a:r>
            <a:r>
              <a:rPr lang="en-GB" dirty="0"/>
              <a:t>  </a:t>
            </a:r>
            <a:r>
              <a:rPr lang="en-GB" dirty="0">
                <a:sym typeface="Wingdings" panose="05000000000000000000" pitchFamily="2" charset="2"/>
              </a:rPr>
              <a:t>  </a:t>
            </a:r>
            <a:r>
              <a:rPr lang="en-GB" dirty="0"/>
              <a:t>optimal</a:t>
            </a:r>
          </a:p>
          <a:p>
            <a:pPr lvl="1"/>
            <a:r>
              <a:rPr lang="en-GB" dirty="0"/>
              <a:t>Wilcoxon &amp; Sign  </a:t>
            </a:r>
            <a:r>
              <a:rPr lang="en-GB" dirty="0">
                <a:sym typeface="Wingdings" panose="05000000000000000000" pitchFamily="2" charset="2"/>
              </a:rPr>
              <a:t>  </a:t>
            </a:r>
            <a:r>
              <a:rPr lang="en-GB" dirty="0"/>
              <a:t>unreliable</a:t>
            </a:r>
          </a:p>
          <a:p>
            <a:pPr marL="0" indent="0">
              <a:buNone/>
            </a:pPr>
            <a:endParaRPr lang="en-GB" sz="2400" dirty="0"/>
          </a:p>
        </p:txBody>
      </p:sp>
      <p:cxnSp>
        <p:nvCxnSpPr>
          <p:cNvPr id="111" name="Connector: Curved 110">
            <a:extLst>
              <a:ext uri="{FF2B5EF4-FFF2-40B4-BE49-F238E27FC236}">
                <a16:creationId xmlns:a16="http://schemas.microsoft.com/office/drawing/2014/main" id="{D97FE51A-928E-41A6-70BC-9C60601D748A}"/>
              </a:ext>
            </a:extLst>
          </p:cNvPr>
          <p:cNvCxnSpPr>
            <a:cxnSpLocks/>
          </p:cNvCxnSpPr>
          <p:nvPr/>
        </p:nvCxnSpPr>
        <p:spPr>
          <a:xfrm rot="10800000" flipV="1">
            <a:off x="6762699" y="3436668"/>
            <a:ext cx="284894" cy="1097834"/>
          </a:xfrm>
          <a:prstGeom prst="curvedConnector2">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3" name="Speech Bubble: Rectangle 122">
            <a:extLst>
              <a:ext uri="{FF2B5EF4-FFF2-40B4-BE49-F238E27FC236}">
                <a16:creationId xmlns:a16="http://schemas.microsoft.com/office/drawing/2014/main" id="{803AC8DA-0E95-6A6B-0AA3-6B599D417FB1}"/>
              </a:ext>
            </a:extLst>
          </p:cNvPr>
          <p:cNvSpPr/>
          <p:nvPr/>
        </p:nvSpPr>
        <p:spPr>
          <a:xfrm>
            <a:off x="1803892" y="5490154"/>
            <a:ext cx="3784108" cy="1014183"/>
          </a:xfrm>
          <a:custGeom>
            <a:avLst/>
            <a:gdLst>
              <a:gd name="connsiteX0" fmla="*/ 0 w 3217706"/>
              <a:gd name="connsiteY0" fmla="*/ 0 h 989362"/>
              <a:gd name="connsiteX1" fmla="*/ 536284 w 3217706"/>
              <a:gd name="connsiteY1" fmla="*/ 0 h 989362"/>
              <a:gd name="connsiteX2" fmla="*/ 536284 w 3217706"/>
              <a:gd name="connsiteY2" fmla="*/ 0 h 989362"/>
              <a:gd name="connsiteX3" fmla="*/ 1340711 w 3217706"/>
              <a:gd name="connsiteY3" fmla="*/ 0 h 989362"/>
              <a:gd name="connsiteX4" fmla="*/ 3217706 w 3217706"/>
              <a:gd name="connsiteY4" fmla="*/ 0 h 989362"/>
              <a:gd name="connsiteX5" fmla="*/ 3217706 w 3217706"/>
              <a:gd name="connsiteY5" fmla="*/ 577128 h 989362"/>
              <a:gd name="connsiteX6" fmla="*/ 3217706 w 3217706"/>
              <a:gd name="connsiteY6" fmla="*/ 577128 h 989362"/>
              <a:gd name="connsiteX7" fmla="*/ 3217706 w 3217706"/>
              <a:gd name="connsiteY7" fmla="*/ 824468 h 989362"/>
              <a:gd name="connsiteX8" fmla="*/ 3217706 w 3217706"/>
              <a:gd name="connsiteY8" fmla="*/ 989362 h 989362"/>
              <a:gd name="connsiteX9" fmla="*/ 1340711 w 3217706"/>
              <a:gd name="connsiteY9" fmla="*/ 989362 h 989362"/>
              <a:gd name="connsiteX10" fmla="*/ -153678 w 3217706"/>
              <a:gd name="connsiteY10" fmla="*/ 1332433 h 989362"/>
              <a:gd name="connsiteX11" fmla="*/ 536284 w 3217706"/>
              <a:gd name="connsiteY11" fmla="*/ 989362 h 989362"/>
              <a:gd name="connsiteX12" fmla="*/ 0 w 3217706"/>
              <a:gd name="connsiteY12" fmla="*/ 989362 h 989362"/>
              <a:gd name="connsiteX13" fmla="*/ 0 w 3217706"/>
              <a:gd name="connsiteY13" fmla="*/ 824468 h 989362"/>
              <a:gd name="connsiteX14" fmla="*/ 0 w 3217706"/>
              <a:gd name="connsiteY14" fmla="*/ 577128 h 989362"/>
              <a:gd name="connsiteX15" fmla="*/ 0 w 3217706"/>
              <a:gd name="connsiteY15" fmla="*/ 577128 h 989362"/>
              <a:gd name="connsiteX16" fmla="*/ 0 w 3217706"/>
              <a:gd name="connsiteY16" fmla="*/ 0 h 989362"/>
              <a:gd name="connsiteX0" fmla="*/ 153678 w 3371384"/>
              <a:gd name="connsiteY0" fmla="*/ 355600 h 1688033"/>
              <a:gd name="connsiteX1" fmla="*/ 689962 w 3371384"/>
              <a:gd name="connsiteY1" fmla="*/ 355600 h 1688033"/>
              <a:gd name="connsiteX2" fmla="*/ 956662 w 3371384"/>
              <a:gd name="connsiteY2" fmla="*/ 0 h 1688033"/>
              <a:gd name="connsiteX3" fmla="*/ 1494389 w 3371384"/>
              <a:gd name="connsiteY3" fmla="*/ 355600 h 1688033"/>
              <a:gd name="connsiteX4" fmla="*/ 3371384 w 3371384"/>
              <a:gd name="connsiteY4" fmla="*/ 355600 h 1688033"/>
              <a:gd name="connsiteX5" fmla="*/ 3371384 w 3371384"/>
              <a:gd name="connsiteY5" fmla="*/ 932728 h 1688033"/>
              <a:gd name="connsiteX6" fmla="*/ 3371384 w 3371384"/>
              <a:gd name="connsiteY6" fmla="*/ 932728 h 1688033"/>
              <a:gd name="connsiteX7" fmla="*/ 3371384 w 3371384"/>
              <a:gd name="connsiteY7" fmla="*/ 1180068 h 1688033"/>
              <a:gd name="connsiteX8" fmla="*/ 3371384 w 3371384"/>
              <a:gd name="connsiteY8" fmla="*/ 1344962 h 1688033"/>
              <a:gd name="connsiteX9" fmla="*/ 1494389 w 3371384"/>
              <a:gd name="connsiteY9" fmla="*/ 1344962 h 1688033"/>
              <a:gd name="connsiteX10" fmla="*/ 0 w 3371384"/>
              <a:gd name="connsiteY10" fmla="*/ 1688033 h 1688033"/>
              <a:gd name="connsiteX11" fmla="*/ 689962 w 3371384"/>
              <a:gd name="connsiteY11" fmla="*/ 1344962 h 1688033"/>
              <a:gd name="connsiteX12" fmla="*/ 153678 w 3371384"/>
              <a:gd name="connsiteY12" fmla="*/ 1344962 h 1688033"/>
              <a:gd name="connsiteX13" fmla="*/ 153678 w 3371384"/>
              <a:gd name="connsiteY13" fmla="*/ 1180068 h 1688033"/>
              <a:gd name="connsiteX14" fmla="*/ 153678 w 3371384"/>
              <a:gd name="connsiteY14" fmla="*/ 932728 h 1688033"/>
              <a:gd name="connsiteX15" fmla="*/ 153678 w 3371384"/>
              <a:gd name="connsiteY15" fmla="*/ 932728 h 1688033"/>
              <a:gd name="connsiteX16" fmla="*/ 153678 w 3371384"/>
              <a:gd name="connsiteY16" fmla="*/ 355600 h 1688033"/>
              <a:gd name="connsiteX0" fmla="*/ 0 w 3217706"/>
              <a:gd name="connsiteY0" fmla="*/ 355600 h 1345133"/>
              <a:gd name="connsiteX1" fmla="*/ 536284 w 3217706"/>
              <a:gd name="connsiteY1" fmla="*/ 355600 h 1345133"/>
              <a:gd name="connsiteX2" fmla="*/ 802984 w 3217706"/>
              <a:gd name="connsiteY2" fmla="*/ 0 h 1345133"/>
              <a:gd name="connsiteX3" fmla="*/ 1340711 w 3217706"/>
              <a:gd name="connsiteY3" fmla="*/ 355600 h 1345133"/>
              <a:gd name="connsiteX4" fmla="*/ 3217706 w 3217706"/>
              <a:gd name="connsiteY4" fmla="*/ 355600 h 1345133"/>
              <a:gd name="connsiteX5" fmla="*/ 3217706 w 3217706"/>
              <a:gd name="connsiteY5" fmla="*/ 932728 h 1345133"/>
              <a:gd name="connsiteX6" fmla="*/ 3217706 w 3217706"/>
              <a:gd name="connsiteY6" fmla="*/ 932728 h 1345133"/>
              <a:gd name="connsiteX7" fmla="*/ 3217706 w 3217706"/>
              <a:gd name="connsiteY7" fmla="*/ 1180068 h 1345133"/>
              <a:gd name="connsiteX8" fmla="*/ 3217706 w 3217706"/>
              <a:gd name="connsiteY8" fmla="*/ 1344962 h 1345133"/>
              <a:gd name="connsiteX9" fmla="*/ 1340711 w 3217706"/>
              <a:gd name="connsiteY9" fmla="*/ 1344962 h 1345133"/>
              <a:gd name="connsiteX10" fmla="*/ 900422 w 3217706"/>
              <a:gd name="connsiteY10" fmla="*/ 1345133 h 1345133"/>
              <a:gd name="connsiteX11" fmla="*/ 536284 w 3217706"/>
              <a:gd name="connsiteY11" fmla="*/ 1344962 h 1345133"/>
              <a:gd name="connsiteX12" fmla="*/ 0 w 3217706"/>
              <a:gd name="connsiteY12" fmla="*/ 1344962 h 1345133"/>
              <a:gd name="connsiteX13" fmla="*/ 0 w 3217706"/>
              <a:gd name="connsiteY13" fmla="*/ 1180068 h 1345133"/>
              <a:gd name="connsiteX14" fmla="*/ 0 w 3217706"/>
              <a:gd name="connsiteY14" fmla="*/ 932728 h 1345133"/>
              <a:gd name="connsiteX15" fmla="*/ 0 w 3217706"/>
              <a:gd name="connsiteY15" fmla="*/ 932728 h 1345133"/>
              <a:gd name="connsiteX16" fmla="*/ 0 w 3217706"/>
              <a:gd name="connsiteY16" fmla="*/ 355600 h 1345133"/>
              <a:gd name="connsiteX0" fmla="*/ 0 w 3217706"/>
              <a:gd name="connsiteY0" fmla="*/ 381000 h 1370533"/>
              <a:gd name="connsiteX1" fmla="*/ 536284 w 3217706"/>
              <a:gd name="connsiteY1" fmla="*/ 381000 h 1370533"/>
              <a:gd name="connsiteX2" fmla="*/ 371184 w 3217706"/>
              <a:gd name="connsiteY2" fmla="*/ 0 h 1370533"/>
              <a:gd name="connsiteX3" fmla="*/ 1340711 w 3217706"/>
              <a:gd name="connsiteY3" fmla="*/ 381000 h 1370533"/>
              <a:gd name="connsiteX4" fmla="*/ 3217706 w 3217706"/>
              <a:gd name="connsiteY4" fmla="*/ 381000 h 1370533"/>
              <a:gd name="connsiteX5" fmla="*/ 3217706 w 3217706"/>
              <a:gd name="connsiteY5" fmla="*/ 958128 h 1370533"/>
              <a:gd name="connsiteX6" fmla="*/ 3217706 w 3217706"/>
              <a:gd name="connsiteY6" fmla="*/ 958128 h 1370533"/>
              <a:gd name="connsiteX7" fmla="*/ 3217706 w 3217706"/>
              <a:gd name="connsiteY7" fmla="*/ 1205468 h 1370533"/>
              <a:gd name="connsiteX8" fmla="*/ 3217706 w 3217706"/>
              <a:gd name="connsiteY8" fmla="*/ 1370362 h 1370533"/>
              <a:gd name="connsiteX9" fmla="*/ 1340711 w 3217706"/>
              <a:gd name="connsiteY9" fmla="*/ 1370362 h 1370533"/>
              <a:gd name="connsiteX10" fmla="*/ 900422 w 3217706"/>
              <a:gd name="connsiteY10" fmla="*/ 1370533 h 1370533"/>
              <a:gd name="connsiteX11" fmla="*/ 536284 w 3217706"/>
              <a:gd name="connsiteY11" fmla="*/ 1370362 h 1370533"/>
              <a:gd name="connsiteX12" fmla="*/ 0 w 3217706"/>
              <a:gd name="connsiteY12" fmla="*/ 1370362 h 1370533"/>
              <a:gd name="connsiteX13" fmla="*/ 0 w 3217706"/>
              <a:gd name="connsiteY13" fmla="*/ 1205468 h 1370533"/>
              <a:gd name="connsiteX14" fmla="*/ 0 w 3217706"/>
              <a:gd name="connsiteY14" fmla="*/ 958128 h 1370533"/>
              <a:gd name="connsiteX15" fmla="*/ 0 w 3217706"/>
              <a:gd name="connsiteY15" fmla="*/ 958128 h 1370533"/>
              <a:gd name="connsiteX16" fmla="*/ 0 w 3217706"/>
              <a:gd name="connsiteY16" fmla="*/ 381000 h 1370533"/>
              <a:gd name="connsiteX0" fmla="*/ 0 w 3217706"/>
              <a:gd name="connsiteY0" fmla="*/ 381000 h 1370533"/>
              <a:gd name="connsiteX1" fmla="*/ 536284 w 3217706"/>
              <a:gd name="connsiteY1" fmla="*/ 381000 h 1370533"/>
              <a:gd name="connsiteX2" fmla="*/ 371184 w 3217706"/>
              <a:gd name="connsiteY2" fmla="*/ 0 h 1370533"/>
              <a:gd name="connsiteX3" fmla="*/ 898189 w 3217706"/>
              <a:gd name="connsiteY3" fmla="*/ 363907 h 1370533"/>
              <a:gd name="connsiteX4" fmla="*/ 3217706 w 3217706"/>
              <a:gd name="connsiteY4" fmla="*/ 381000 h 1370533"/>
              <a:gd name="connsiteX5" fmla="*/ 3217706 w 3217706"/>
              <a:gd name="connsiteY5" fmla="*/ 958128 h 1370533"/>
              <a:gd name="connsiteX6" fmla="*/ 3217706 w 3217706"/>
              <a:gd name="connsiteY6" fmla="*/ 958128 h 1370533"/>
              <a:gd name="connsiteX7" fmla="*/ 3217706 w 3217706"/>
              <a:gd name="connsiteY7" fmla="*/ 1205468 h 1370533"/>
              <a:gd name="connsiteX8" fmla="*/ 3217706 w 3217706"/>
              <a:gd name="connsiteY8" fmla="*/ 1370362 h 1370533"/>
              <a:gd name="connsiteX9" fmla="*/ 1340711 w 3217706"/>
              <a:gd name="connsiteY9" fmla="*/ 1370362 h 1370533"/>
              <a:gd name="connsiteX10" fmla="*/ 900422 w 3217706"/>
              <a:gd name="connsiteY10" fmla="*/ 1370533 h 1370533"/>
              <a:gd name="connsiteX11" fmla="*/ 536284 w 3217706"/>
              <a:gd name="connsiteY11" fmla="*/ 1370362 h 1370533"/>
              <a:gd name="connsiteX12" fmla="*/ 0 w 3217706"/>
              <a:gd name="connsiteY12" fmla="*/ 1370362 h 1370533"/>
              <a:gd name="connsiteX13" fmla="*/ 0 w 3217706"/>
              <a:gd name="connsiteY13" fmla="*/ 1205468 h 1370533"/>
              <a:gd name="connsiteX14" fmla="*/ 0 w 3217706"/>
              <a:gd name="connsiteY14" fmla="*/ 958128 h 1370533"/>
              <a:gd name="connsiteX15" fmla="*/ 0 w 3217706"/>
              <a:gd name="connsiteY15" fmla="*/ 958128 h 1370533"/>
              <a:gd name="connsiteX16" fmla="*/ 0 w 3217706"/>
              <a:gd name="connsiteY16" fmla="*/ 381000 h 1370533"/>
              <a:gd name="connsiteX0" fmla="*/ 0 w 3217706"/>
              <a:gd name="connsiteY0" fmla="*/ 449372 h 1438905"/>
              <a:gd name="connsiteX1" fmla="*/ 536284 w 3217706"/>
              <a:gd name="connsiteY1" fmla="*/ 449372 h 1438905"/>
              <a:gd name="connsiteX2" fmla="*/ 211384 w 3217706"/>
              <a:gd name="connsiteY2" fmla="*/ 0 h 1438905"/>
              <a:gd name="connsiteX3" fmla="*/ 898189 w 3217706"/>
              <a:gd name="connsiteY3" fmla="*/ 432279 h 1438905"/>
              <a:gd name="connsiteX4" fmla="*/ 3217706 w 3217706"/>
              <a:gd name="connsiteY4" fmla="*/ 449372 h 1438905"/>
              <a:gd name="connsiteX5" fmla="*/ 3217706 w 3217706"/>
              <a:gd name="connsiteY5" fmla="*/ 1026500 h 1438905"/>
              <a:gd name="connsiteX6" fmla="*/ 3217706 w 3217706"/>
              <a:gd name="connsiteY6" fmla="*/ 1026500 h 1438905"/>
              <a:gd name="connsiteX7" fmla="*/ 3217706 w 3217706"/>
              <a:gd name="connsiteY7" fmla="*/ 1273840 h 1438905"/>
              <a:gd name="connsiteX8" fmla="*/ 3217706 w 3217706"/>
              <a:gd name="connsiteY8" fmla="*/ 1438734 h 1438905"/>
              <a:gd name="connsiteX9" fmla="*/ 1340711 w 3217706"/>
              <a:gd name="connsiteY9" fmla="*/ 1438734 h 1438905"/>
              <a:gd name="connsiteX10" fmla="*/ 900422 w 3217706"/>
              <a:gd name="connsiteY10" fmla="*/ 1438905 h 1438905"/>
              <a:gd name="connsiteX11" fmla="*/ 536284 w 3217706"/>
              <a:gd name="connsiteY11" fmla="*/ 1438734 h 1438905"/>
              <a:gd name="connsiteX12" fmla="*/ 0 w 3217706"/>
              <a:gd name="connsiteY12" fmla="*/ 1438734 h 1438905"/>
              <a:gd name="connsiteX13" fmla="*/ 0 w 3217706"/>
              <a:gd name="connsiteY13" fmla="*/ 1273840 h 1438905"/>
              <a:gd name="connsiteX14" fmla="*/ 0 w 3217706"/>
              <a:gd name="connsiteY14" fmla="*/ 1026500 h 1438905"/>
              <a:gd name="connsiteX15" fmla="*/ 0 w 3217706"/>
              <a:gd name="connsiteY15" fmla="*/ 1026500 h 1438905"/>
              <a:gd name="connsiteX16" fmla="*/ 0 w 3217706"/>
              <a:gd name="connsiteY16" fmla="*/ 449372 h 143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7706" h="1438905">
                <a:moveTo>
                  <a:pt x="0" y="449372"/>
                </a:moveTo>
                <a:lnTo>
                  <a:pt x="536284" y="449372"/>
                </a:lnTo>
                <a:lnTo>
                  <a:pt x="211384" y="0"/>
                </a:lnTo>
                <a:lnTo>
                  <a:pt x="898189" y="432279"/>
                </a:lnTo>
                <a:lnTo>
                  <a:pt x="3217706" y="449372"/>
                </a:lnTo>
                <a:lnTo>
                  <a:pt x="3217706" y="1026500"/>
                </a:lnTo>
                <a:lnTo>
                  <a:pt x="3217706" y="1026500"/>
                </a:lnTo>
                <a:lnTo>
                  <a:pt x="3217706" y="1273840"/>
                </a:lnTo>
                <a:lnTo>
                  <a:pt x="3217706" y="1438734"/>
                </a:lnTo>
                <a:lnTo>
                  <a:pt x="1340711" y="1438734"/>
                </a:lnTo>
                <a:lnTo>
                  <a:pt x="900422" y="1438905"/>
                </a:lnTo>
                <a:lnTo>
                  <a:pt x="536284" y="1438734"/>
                </a:lnTo>
                <a:lnTo>
                  <a:pt x="0" y="1438734"/>
                </a:lnTo>
                <a:lnTo>
                  <a:pt x="0" y="1273840"/>
                </a:lnTo>
                <a:lnTo>
                  <a:pt x="0" y="1026500"/>
                </a:lnTo>
                <a:lnTo>
                  <a:pt x="0" y="1026500"/>
                </a:lnTo>
                <a:lnTo>
                  <a:pt x="0" y="449372"/>
                </a:lnTo>
                <a:close/>
              </a:path>
            </a:pathLst>
          </a:custGeom>
          <a:solidFill>
            <a:schemeClr val="accent1">
              <a:lumMod val="20000"/>
              <a:lumOff val="80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2000" dirty="0">
                <a:solidFill>
                  <a:schemeClr val="tx1"/>
                </a:solidFill>
              </a:rPr>
            </a:br>
            <a:r>
              <a:rPr lang="en-US" sz="2000" dirty="0">
                <a:solidFill>
                  <a:schemeClr val="tx1"/>
                </a:solidFill>
              </a:rPr>
              <a:t>Scores by the </a:t>
            </a:r>
            <a:r>
              <a:rPr lang="en-US" sz="2000" b="1" dirty="0">
                <a:solidFill>
                  <a:schemeClr val="tx1"/>
                </a:solidFill>
              </a:rPr>
              <a:t>same systems</a:t>
            </a:r>
            <a:r>
              <a:rPr lang="en-US" sz="2000" dirty="0">
                <a:solidFill>
                  <a:schemeClr val="tx1"/>
                </a:solidFill>
              </a:rPr>
              <a:t>,</a:t>
            </a:r>
          </a:p>
          <a:p>
            <a:pPr algn="ctr"/>
            <a:r>
              <a:rPr lang="en-US" sz="2000" dirty="0">
                <a:solidFill>
                  <a:schemeClr val="tx1"/>
                </a:solidFill>
              </a:rPr>
              <a:t>             on random </a:t>
            </a:r>
            <a:r>
              <a:rPr lang="en-US" sz="2000" b="1" dirty="0">
                <a:solidFill>
                  <a:schemeClr val="tx1"/>
                </a:solidFill>
              </a:rPr>
              <a:t>new topics</a:t>
            </a:r>
            <a:endParaRPr lang="en-NL" sz="2000" b="1" dirty="0">
              <a:solidFill>
                <a:schemeClr val="tx1"/>
              </a:solidFill>
            </a:endParaRPr>
          </a:p>
        </p:txBody>
      </p:sp>
    </p:spTree>
    <p:extLst>
      <p:ext uri="{BB962C8B-B14F-4D97-AF65-F5344CB8AC3E}">
        <p14:creationId xmlns:p14="http://schemas.microsoft.com/office/powerpoint/2010/main" val="165226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BB7D40-2FB3-DA56-6E96-40B2DED5D8DA}"/>
              </a:ext>
            </a:extLst>
          </p:cNvPr>
          <p:cNvSpPr>
            <a:spLocks noGrp="1"/>
          </p:cNvSpPr>
          <p:nvPr>
            <p:ph sz="half" idx="1"/>
          </p:nvPr>
        </p:nvSpPr>
        <p:spPr>
          <a:xfrm>
            <a:off x="338670" y="1134532"/>
            <a:ext cx="6019800" cy="6056489"/>
          </a:xfrm>
        </p:spPr>
        <p:txBody>
          <a:bodyPr>
            <a:normAutofit fontScale="92500" lnSpcReduction="10000"/>
          </a:bodyPr>
          <a:lstStyle/>
          <a:p>
            <a:pPr>
              <a:buFont typeface="Wingdings" panose="05000000000000000000" pitchFamily="2" charset="2"/>
              <a:buChar char="§"/>
            </a:pPr>
            <a:r>
              <a:rPr lang="en-US" dirty="0"/>
              <a:t> Another line of work:</a:t>
            </a:r>
          </a:p>
          <a:p>
            <a:pPr marL="0" indent="0">
              <a:buNone/>
            </a:pPr>
            <a:endParaRPr lang="en-US" dirty="0"/>
          </a:p>
          <a:p>
            <a:pPr lvl="1"/>
            <a:r>
              <a:rPr lang="en-US" sz="2800" dirty="0"/>
              <a:t>   _</a:t>
            </a:r>
          </a:p>
          <a:p>
            <a:pPr lvl="1"/>
            <a:endParaRPr lang="en-US" sz="2800" dirty="0"/>
          </a:p>
          <a:p>
            <a:pPr lvl="1"/>
            <a:endParaRPr lang="en-US" sz="2800" dirty="0"/>
          </a:p>
          <a:p>
            <a:pPr lvl="1"/>
            <a:r>
              <a:rPr lang="en-US" sz="2800" dirty="0"/>
              <a:t>   _</a:t>
            </a:r>
            <a:br>
              <a:rPr lang="en-US" sz="2800" dirty="0"/>
            </a:br>
            <a:endParaRPr lang="en-US" sz="2800" dirty="0"/>
          </a:p>
          <a:p>
            <a:pPr>
              <a:buFont typeface="Wingdings" panose="05000000000000000000" pitchFamily="2" charset="2"/>
              <a:buChar char="§"/>
            </a:pPr>
            <a:r>
              <a:rPr lang="en-US" dirty="0"/>
              <a:t>Simulate </a:t>
            </a:r>
          </a:p>
          <a:p>
            <a:pPr lvl="1">
              <a:buFont typeface="Wingdings" panose="05000000000000000000" pitchFamily="2" charset="2"/>
              <a:buChar char="§"/>
            </a:pPr>
            <a:r>
              <a:rPr lang="en-GB" dirty="0">
                <a:solidFill>
                  <a:schemeClr val="tx1"/>
                </a:solidFill>
              </a:rPr>
              <a:t>Random </a:t>
            </a:r>
            <a:r>
              <a:rPr lang="en-GB" b="1" dirty="0">
                <a:solidFill>
                  <a:schemeClr val="tx1"/>
                </a:solidFill>
              </a:rPr>
              <a:t>new </a:t>
            </a:r>
            <a:r>
              <a:rPr lang="en-GB" dirty="0">
                <a:solidFill>
                  <a:schemeClr val="tx1"/>
                </a:solidFill>
              </a:rPr>
              <a:t>retrieval</a:t>
            </a:r>
            <a:r>
              <a:rPr lang="en-GB" b="1" dirty="0">
                <a:solidFill>
                  <a:schemeClr val="tx1"/>
                </a:solidFill>
              </a:rPr>
              <a:t> runs</a:t>
            </a:r>
            <a:r>
              <a:rPr lang="en-GB" dirty="0">
                <a:solidFill>
                  <a:schemeClr val="tx1"/>
                </a:solidFill>
              </a:rPr>
              <a:t>, </a:t>
            </a:r>
            <a:br>
              <a:rPr lang="en-GB" dirty="0">
                <a:solidFill>
                  <a:schemeClr val="tx1"/>
                </a:solidFill>
              </a:rPr>
            </a:br>
            <a:r>
              <a:rPr lang="en-GB" dirty="0">
                <a:solidFill>
                  <a:schemeClr val="tx1"/>
                </a:solidFill>
              </a:rPr>
              <a:t>for the </a:t>
            </a:r>
            <a:r>
              <a:rPr lang="en-GB" b="1" dirty="0">
                <a:solidFill>
                  <a:schemeClr val="tx1"/>
                </a:solidFill>
              </a:rPr>
              <a:t>same topics</a:t>
            </a:r>
          </a:p>
          <a:p>
            <a:pPr>
              <a:buFont typeface="Wingdings" panose="05000000000000000000" pitchFamily="2" charset="2"/>
              <a:buChar char="§"/>
            </a:pPr>
            <a:r>
              <a:rPr lang="en-US" dirty="0"/>
              <a:t>Findings:</a:t>
            </a:r>
          </a:p>
          <a:p>
            <a:pPr lvl="1"/>
            <a:r>
              <a:rPr lang="en-US" b="1" dirty="0"/>
              <a:t>Wilcoxon</a:t>
            </a:r>
            <a:r>
              <a:rPr lang="en-US" dirty="0"/>
              <a:t> </a:t>
            </a:r>
            <a:r>
              <a:rPr lang="en-GB" dirty="0">
                <a:sym typeface="Wingdings" panose="05000000000000000000" pitchFamily="2" charset="2"/>
              </a:rPr>
              <a:t></a:t>
            </a:r>
            <a:r>
              <a:rPr lang="en-US" dirty="0"/>
              <a:t> optimal</a:t>
            </a:r>
          </a:p>
          <a:p>
            <a:pPr>
              <a:buFont typeface="Wingdings" panose="05000000000000000000" pitchFamily="2" charset="2"/>
              <a:buChar char="§"/>
            </a:pPr>
            <a:r>
              <a:rPr lang="en-US" dirty="0"/>
              <a:t>Interestingly:</a:t>
            </a:r>
          </a:p>
          <a:p>
            <a:pPr lvl="1"/>
            <a:r>
              <a:rPr lang="en-US" b="1" dirty="0"/>
              <a:t>65%</a:t>
            </a:r>
            <a:r>
              <a:rPr lang="en-US" dirty="0"/>
              <a:t> of papers use </a:t>
            </a:r>
            <a:r>
              <a:rPr lang="en-US" b="1" dirty="0"/>
              <a:t>t-test</a:t>
            </a:r>
          </a:p>
          <a:p>
            <a:pPr lvl="1"/>
            <a:r>
              <a:rPr lang="en-US" b="1" dirty="0"/>
              <a:t>25%</a:t>
            </a:r>
            <a:r>
              <a:rPr lang="en-US" dirty="0"/>
              <a:t> of papers use </a:t>
            </a:r>
            <a:r>
              <a:rPr lang="en-US" b="1" dirty="0"/>
              <a:t>Wilcoxon</a:t>
            </a:r>
            <a:endParaRPr lang="en-NL" dirty="0"/>
          </a:p>
        </p:txBody>
      </p:sp>
      <p:sp>
        <p:nvSpPr>
          <p:cNvPr id="4" name="Title 3">
            <a:extLst>
              <a:ext uri="{FF2B5EF4-FFF2-40B4-BE49-F238E27FC236}">
                <a16:creationId xmlns:a16="http://schemas.microsoft.com/office/drawing/2014/main" id="{C9445552-1F39-8EC0-1AC3-2284F130F4D6}"/>
              </a:ext>
            </a:extLst>
          </p:cNvPr>
          <p:cNvSpPr>
            <a:spLocks noGrp="1"/>
          </p:cNvSpPr>
          <p:nvPr>
            <p:ph type="title"/>
          </p:nvPr>
        </p:nvSpPr>
        <p:spPr/>
        <p:txBody>
          <a:bodyPr/>
          <a:lstStyle/>
          <a:p>
            <a:r>
              <a:rPr lang="en-US" dirty="0"/>
              <a:t>Motivation</a:t>
            </a:r>
            <a:endParaRPr lang="en-NL" dirty="0"/>
          </a:p>
        </p:txBody>
      </p:sp>
      <p:sp>
        <p:nvSpPr>
          <p:cNvPr id="8" name="Rectangle: Rounded Corners 7">
            <a:extLst>
              <a:ext uri="{FF2B5EF4-FFF2-40B4-BE49-F238E27FC236}">
                <a16:creationId xmlns:a16="http://schemas.microsoft.com/office/drawing/2014/main" id="{4F9B772B-0C03-3795-8150-C3D2FC4AA921}"/>
              </a:ext>
            </a:extLst>
          </p:cNvPr>
          <p:cNvSpPr/>
          <p:nvPr/>
        </p:nvSpPr>
        <p:spPr>
          <a:xfrm>
            <a:off x="1024468" y="1435168"/>
            <a:ext cx="4371624" cy="1308031"/>
          </a:xfrm>
          <a:prstGeom prst="roundRect">
            <a:avLst/>
          </a:prstGeom>
          <a:solidFill>
            <a:srgbClr val="DAE3F3"/>
          </a:solidFill>
          <a:ln w="0" cap="rnd">
            <a:noFill/>
            <a:prstDash val="sysDot"/>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a:t>
            </a:r>
            <a:r>
              <a:rPr lang="en-GB" sz="2400" b="1" dirty="0">
                <a:solidFill>
                  <a:schemeClr val="tx1"/>
                </a:solidFill>
              </a:rPr>
              <a:t>Parapar</a:t>
            </a:r>
            <a:r>
              <a:rPr lang="en-GB" sz="2400" dirty="0">
                <a:solidFill>
                  <a:schemeClr val="tx1"/>
                </a:solidFill>
              </a:rPr>
              <a:t> et al. </a:t>
            </a:r>
            <a:r>
              <a:rPr lang="en-US" sz="2400" b="1" dirty="0">
                <a:solidFill>
                  <a:schemeClr val="tx1"/>
                </a:solidFill>
              </a:rPr>
              <a:t>2020</a:t>
            </a:r>
            <a:endParaRPr lang="en-GB" b="1" dirty="0">
              <a:solidFill>
                <a:schemeClr val="tx1"/>
              </a:solidFill>
            </a:endParaRPr>
          </a:p>
          <a:p>
            <a:r>
              <a:rPr lang="en-GB" sz="1600" dirty="0">
                <a:solidFill>
                  <a:schemeClr val="tx1"/>
                </a:solidFill>
              </a:rPr>
              <a:t>             </a:t>
            </a:r>
            <a:r>
              <a:rPr lang="en-GB" sz="1500" dirty="0">
                <a:solidFill>
                  <a:schemeClr val="tx1"/>
                </a:solidFill>
              </a:rPr>
              <a:t>“Using Score Distributions to Compare </a:t>
            </a:r>
          </a:p>
          <a:p>
            <a:r>
              <a:rPr lang="en-GB" sz="1500" dirty="0">
                <a:solidFill>
                  <a:schemeClr val="tx1"/>
                </a:solidFill>
              </a:rPr>
              <a:t>               Statistical Significance Tests for </a:t>
            </a:r>
            <a:br>
              <a:rPr lang="en-GB" sz="1500" dirty="0">
                <a:solidFill>
                  <a:schemeClr val="tx1"/>
                </a:solidFill>
              </a:rPr>
            </a:br>
            <a:r>
              <a:rPr lang="en-GB" sz="1500" dirty="0">
                <a:solidFill>
                  <a:schemeClr val="tx1"/>
                </a:solidFill>
              </a:rPr>
              <a:t>               Information Retrieval Evaluation”</a:t>
            </a:r>
            <a:endParaRPr lang="en-NL" sz="1500" dirty="0">
              <a:solidFill>
                <a:schemeClr val="tx1"/>
              </a:solidFill>
            </a:endParaRPr>
          </a:p>
        </p:txBody>
      </p:sp>
      <p:pic>
        <p:nvPicPr>
          <p:cNvPr id="9" name="Picture 8">
            <a:extLst>
              <a:ext uri="{FF2B5EF4-FFF2-40B4-BE49-F238E27FC236}">
                <a16:creationId xmlns:a16="http://schemas.microsoft.com/office/drawing/2014/main" id="{A3671F3E-A372-121F-503A-74D2322A6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504" y="1636233"/>
            <a:ext cx="653699" cy="653699"/>
          </a:xfrm>
          <a:prstGeom prst="rect">
            <a:avLst/>
          </a:prstGeom>
          <a:effectLst>
            <a:outerShdw blurRad="50800" dist="38100" dir="2700000" algn="tl" rotWithShape="0">
              <a:prstClr val="black">
                <a:alpha val="40000"/>
              </a:prstClr>
            </a:outerShdw>
            <a:softEdge rad="0"/>
          </a:effectLst>
        </p:spPr>
      </p:pic>
      <p:sp>
        <p:nvSpPr>
          <p:cNvPr id="10" name="Rectangle: Rounded Corners 9">
            <a:extLst>
              <a:ext uri="{FF2B5EF4-FFF2-40B4-BE49-F238E27FC236}">
                <a16:creationId xmlns:a16="http://schemas.microsoft.com/office/drawing/2014/main" id="{0438CCCD-3AC2-B88F-9882-A1BDB5287861}"/>
              </a:ext>
            </a:extLst>
          </p:cNvPr>
          <p:cNvSpPr/>
          <p:nvPr/>
        </p:nvSpPr>
        <p:spPr>
          <a:xfrm>
            <a:off x="1024468" y="2655219"/>
            <a:ext cx="4744158" cy="1308030"/>
          </a:xfrm>
          <a:prstGeom prst="roundRect">
            <a:avLst/>
          </a:prstGeom>
          <a:solidFill>
            <a:srgbClr val="DAE3F3"/>
          </a:solidFill>
          <a:ln w="0" cap="rnd">
            <a:noFill/>
            <a:prstDash val="sysDot"/>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a:t>
            </a:r>
            <a:r>
              <a:rPr lang="en-GB" sz="2400" b="1" dirty="0">
                <a:solidFill>
                  <a:schemeClr val="tx1"/>
                </a:solidFill>
              </a:rPr>
              <a:t>Parapar</a:t>
            </a:r>
            <a:r>
              <a:rPr lang="en-GB" sz="2400" dirty="0">
                <a:solidFill>
                  <a:schemeClr val="tx1"/>
                </a:solidFill>
              </a:rPr>
              <a:t> et al. </a:t>
            </a:r>
            <a:r>
              <a:rPr lang="en-US" sz="2400" dirty="0">
                <a:solidFill>
                  <a:schemeClr val="tx1"/>
                </a:solidFill>
              </a:rPr>
              <a:t>@SAC </a:t>
            </a:r>
            <a:r>
              <a:rPr lang="en-US" sz="2400" b="1" dirty="0">
                <a:solidFill>
                  <a:schemeClr val="tx1"/>
                </a:solidFill>
              </a:rPr>
              <a:t>2021</a:t>
            </a:r>
            <a:endParaRPr lang="en-GB" b="1" dirty="0">
              <a:solidFill>
                <a:schemeClr val="tx1"/>
              </a:solidFill>
            </a:endParaRPr>
          </a:p>
          <a:p>
            <a:r>
              <a:rPr lang="en-GB" sz="1600" dirty="0">
                <a:solidFill>
                  <a:schemeClr val="tx1"/>
                </a:solidFill>
              </a:rPr>
              <a:t>             </a:t>
            </a:r>
            <a:r>
              <a:rPr lang="en-GB" sz="1500" dirty="0">
                <a:solidFill>
                  <a:schemeClr val="tx1"/>
                </a:solidFill>
              </a:rPr>
              <a:t>“Testing the Tests: Simulation of Rankings </a:t>
            </a:r>
            <a:br>
              <a:rPr lang="en-GB" sz="1500" dirty="0">
                <a:solidFill>
                  <a:schemeClr val="tx1"/>
                </a:solidFill>
              </a:rPr>
            </a:br>
            <a:r>
              <a:rPr lang="en-GB" sz="1500" dirty="0">
                <a:solidFill>
                  <a:schemeClr val="tx1"/>
                </a:solidFill>
              </a:rPr>
              <a:t>                to Compare Statistical Significance Tests </a:t>
            </a:r>
            <a:br>
              <a:rPr lang="en-GB" sz="1500" dirty="0">
                <a:solidFill>
                  <a:schemeClr val="tx1"/>
                </a:solidFill>
              </a:rPr>
            </a:br>
            <a:r>
              <a:rPr lang="en-GB" sz="1500" dirty="0">
                <a:solidFill>
                  <a:schemeClr val="tx1"/>
                </a:solidFill>
              </a:rPr>
              <a:t>                in Information Retrieval Evaluation”</a:t>
            </a:r>
            <a:endParaRPr lang="en-NL" sz="1500" dirty="0">
              <a:solidFill>
                <a:schemeClr val="tx1"/>
              </a:solidFill>
            </a:endParaRPr>
          </a:p>
        </p:txBody>
      </p:sp>
      <p:pic>
        <p:nvPicPr>
          <p:cNvPr id="11" name="Picture 10">
            <a:extLst>
              <a:ext uri="{FF2B5EF4-FFF2-40B4-BE49-F238E27FC236}">
                <a16:creationId xmlns:a16="http://schemas.microsoft.com/office/drawing/2014/main" id="{1CF996A4-60FF-2627-BCFA-7572735A3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504" y="2867572"/>
            <a:ext cx="653699" cy="653699"/>
          </a:xfrm>
          <a:prstGeom prst="rect">
            <a:avLst/>
          </a:prstGeom>
          <a:effectLst>
            <a:outerShdw blurRad="50800" dist="38100" dir="2700000" algn="tl" rotWithShape="0">
              <a:prstClr val="black">
                <a:alpha val="40000"/>
              </a:prstClr>
            </a:outerShdw>
            <a:softEdge rad="0"/>
          </a:effectLst>
        </p:spPr>
      </p:pic>
      <p:sp>
        <p:nvSpPr>
          <p:cNvPr id="6" name="Content Placeholder 5">
            <a:extLst>
              <a:ext uri="{FF2B5EF4-FFF2-40B4-BE49-F238E27FC236}">
                <a16:creationId xmlns:a16="http://schemas.microsoft.com/office/drawing/2014/main" id="{E6983B64-9B90-4D67-7194-C4F22CF5C58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661040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6236</TotalTime>
  <Words>7649</Words>
  <Application>Microsoft Office PowerPoint</Application>
  <PresentationFormat>Widescreen</PresentationFormat>
  <Paragraphs>1643</Paragraphs>
  <Slides>76</Slides>
  <Notes>76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Arial-ItalicMT</vt:lpstr>
      <vt:lpstr>ArialMT</vt:lpstr>
      <vt:lpstr>Calibri</vt:lpstr>
      <vt:lpstr>Calibri Light</vt:lpstr>
      <vt:lpstr>Cambria Math</vt:lpstr>
      <vt:lpstr>CambriaMath</vt:lpstr>
      <vt:lpstr>Wingdings</vt:lpstr>
      <vt:lpstr>Office Theme</vt:lpstr>
      <vt:lpstr>Exploring Copula-Based Models  for the Stochastic Simulation  of Information Retrieval Evaluation Data</vt:lpstr>
      <vt:lpstr>IR System Evaluation</vt:lpstr>
      <vt:lpstr>IR System Evaluation</vt:lpstr>
      <vt:lpstr>Why Use Stochastic Simulation?</vt:lpstr>
      <vt:lpstr>Examples of Stochastic Simulation</vt:lpstr>
      <vt:lpstr>Simulation of System Scores</vt:lpstr>
      <vt:lpstr>Simulation of System Scores</vt:lpstr>
      <vt:lpstr>Simulation of System Scores</vt:lpstr>
      <vt:lpstr>Motivation</vt:lpstr>
      <vt:lpstr>Motivation</vt:lpstr>
      <vt:lpstr>Motivation</vt:lpstr>
      <vt:lpstr>Background (How does the simulation work?)</vt:lpstr>
      <vt:lpstr>Background (How does the simulation work?)</vt:lpstr>
      <vt:lpstr>Background (How does the simulation work?)</vt:lpstr>
      <vt:lpstr>Background (How does the simulation work?)</vt:lpstr>
      <vt:lpstr>Background (How does the simulation work?)</vt:lpstr>
      <vt:lpstr>Background (How does the simulation work?)</vt:lpstr>
      <vt:lpstr>Background (How does the simulation work?)</vt:lpstr>
      <vt:lpstr>Background (How does the simulation work?)</vt:lpstr>
      <vt:lpstr>How good is the simulation?</vt:lpstr>
      <vt:lpstr>How good is the simulation?</vt:lpstr>
      <vt:lpstr>How good is the simulation?</vt:lpstr>
      <vt:lpstr>The Split-Half Approach</vt:lpstr>
      <vt:lpstr>The Split-Half Approach</vt:lpstr>
      <vt:lpstr>The Split-Half Approach</vt:lpstr>
      <vt:lpstr>The Split-Half Approach</vt:lpstr>
      <vt:lpstr>Results – Margins</vt:lpstr>
      <vt:lpstr>Results – Margins</vt:lpstr>
      <vt:lpstr>Results – Margins</vt:lpstr>
      <vt:lpstr>Results – Margins</vt:lpstr>
      <vt:lpstr>Results – Margins</vt:lpstr>
      <vt:lpstr>Exploring Outlier (Beta KS)</vt:lpstr>
      <vt:lpstr>Exploring Outlier (Beta KS)</vt:lpstr>
      <vt:lpstr>Exploring Outlier (Beta KS)</vt:lpstr>
      <vt:lpstr>Exploring Outlier (Beta KS)</vt:lpstr>
      <vt:lpstr>Exploring Outlier (Beta KS)</vt:lpstr>
      <vt:lpstr>Exploring Outlier (Beta KS)</vt:lpstr>
      <vt:lpstr>Exploring Outlier (Beta KS)</vt:lpstr>
      <vt:lpstr>Exploring Outlier (Beta KS)</vt:lpstr>
      <vt:lpstr>Exploring Outlier (Beta KS)</vt:lpstr>
      <vt:lpstr>Exploring Outlier (Beta KS)</vt:lpstr>
      <vt:lpstr>Correcting Outlier (Beta KS)</vt:lpstr>
      <vt:lpstr>Correcting Outlier (Beta KS)</vt:lpstr>
      <vt:lpstr>Correcting Outlier (Beta KS)</vt:lpstr>
      <vt:lpstr>Correcting Outlier (Beta KS)</vt:lpstr>
      <vt:lpstr>Correcting Outlier (Beta KS)</vt:lpstr>
      <vt:lpstr>Exploring Alternative Model Selection Criteria</vt:lpstr>
      <vt:lpstr>Exploring Alternative Model Selection Criteria</vt:lpstr>
      <vt:lpstr>Exploring Alternative Model Selection Criteria</vt:lpstr>
      <vt:lpstr>Exploring Alternative Model Selection Criteria</vt:lpstr>
      <vt:lpstr>Exploring Alternative Model Selection Criteria</vt:lpstr>
      <vt:lpstr>Exploring Alternative Model Selection Criteria</vt:lpstr>
      <vt:lpstr>Exploring Alternative Model Selection Criteria</vt:lpstr>
      <vt:lpstr>Exploring Alternative Model Selection Criteria</vt:lpstr>
      <vt:lpstr>Exploring Alternative Model Selection Criteria</vt:lpstr>
      <vt:lpstr>Exploring Alternative Model Selection Criteria</vt:lpstr>
      <vt:lpstr>Extrapolating to 50 Topics</vt:lpstr>
      <vt:lpstr>Extrapolating to 50 Topics</vt:lpstr>
      <vt:lpstr>Extrapolating to 50 Topics</vt:lpstr>
      <vt:lpstr>Extrapolating to 50 Topics</vt:lpstr>
      <vt:lpstr>Extrapolating to 50 Topics</vt:lpstr>
      <vt:lpstr>Extrapolating to 50 Topics</vt:lpstr>
      <vt:lpstr>Extrapolating to 50 Topics</vt:lpstr>
      <vt:lpstr>Copulas</vt:lpstr>
      <vt:lpstr>Copulas</vt:lpstr>
      <vt:lpstr>Results – Copulas</vt:lpstr>
      <vt:lpstr>Results – Copulas</vt:lpstr>
      <vt:lpstr>Results – Copulas</vt:lpstr>
      <vt:lpstr>Results – Copulas</vt:lpstr>
      <vt:lpstr>Results – Copulas</vt:lpstr>
      <vt:lpstr>Results – Copulas</vt:lpstr>
      <vt:lpstr>Results – Copulas</vt:lpstr>
      <vt:lpstr>Results – Copulas</vt:lpstr>
      <vt:lpstr>Results – Copulas</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Dimitris</dc:creator>
  <cp:lastModifiedBy>Dimitris</cp:lastModifiedBy>
  <cp:revision>780</cp:revision>
  <dcterms:created xsi:type="dcterms:W3CDTF">2022-12-16T01:11:33Z</dcterms:created>
  <dcterms:modified xsi:type="dcterms:W3CDTF">2022-12-20T09:10:51Z</dcterms:modified>
</cp:coreProperties>
</file>