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415213" cy="6659563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2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F6BB43-DC26-472A-A060-5EB807355AAF}">
  <a:tblStyle styleId="{E6F6BB43-DC26-472A-A060-5EB807355A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42" y="822"/>
      </p:cViewPr>
      <p:guideLst>
        <p:guide orient="horz" pos="2098"/>
        <p:guide pos="2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19238" y="685800"/>
            <a:ext cx="3819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62997dd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19238" y="685800"/>
            <a:ext cx="3819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62997dd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684470" y="398484"/>
            <a:ext cx="2128574" cy="1332939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4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73174" y="2128858"/>
            <a:ext cx="4068879" cy="2044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3867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22791" y="5081832"/>
            <a:ext cx="2814521" cy="655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4" name="Google Shape;14;p2"/>
          <p:cNvSpPr/>
          <p:nvPr/>
        </p:nvSpPr>
        <p:spPr>
          <a:xfrm rot="-5400000">
            <a:off x="-397812" y="4928822"/>
            <a:ext cx="2128574" cy="1332939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4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659083" y="5574406"/>
            <a:ext cx="5624664" cy="678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41998" lvl="0" indent="-22099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1771102" y="1737999"/>
            <a:ext cx="3873036" cy="1684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7734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1771102" y="3422211"/>
            <a:ext cx="3873036" cy="1578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847729" y="2586150"/>
            <a:ext cx="3719770" cy="14868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changed)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52202" y="154639"/>
            <a:ext cx="5708108" cy="758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52929" y="1063857"/>
            <a:ext cx="6107577" cy="4973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52202" y="509831"/>
            <a:ext cx="5708108" cy="1183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52202" y="2029609"/>
            <a:ext cx="5708108" cy="3769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52202" y="509831"/>
            <a:ext cx="5708108" cy="1183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052196" y="2029609"/>
            <a:ext cx="2759784" cy="3769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000538" y="2029609"/>
            <a:ext cx="2759784" cy="3769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52202" y="509831"/>
            <a:ext cx="5708108" cy="1183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52205" y="509815"/>
            <a:ext cx="3080671" cy="1933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052205" y="2553980"/>
            <a:ext cx="3080671" cy="3127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847729" y="1050315"/>
            <a:ext cx="3719770" cy="45589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52217" y="2147143"/>
            <a:ext cx="2462250" cy="2268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32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1052217" y="4580855"/>
            <a:ext cx="2462250" cy="655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57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3769419" y="2196688"/>
            <a:ext cx="2981656" cy="3039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41998" lvl="0" indent="-30080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883996" lvl="1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25995" lvl="2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767991" lvl="3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09989" lvl="4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651987" lvl="5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093985" lvl="6" indent="-28852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535983" lvl="7" indent="-288528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977980" lvl="8" indent="-28852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2778" y="576220"/>
            <a:ext cx="6909674" cy="7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2778" y="1492179"/>
            <a:ext cx="6909674" cy="442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870657" y="6037731"/>
            <a:ext cx="444961" cy="50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96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493EA64-7566-401D-0D3E-04C0550FDF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22200" y="3527323"/>
            <a:ext cx="1924687" cy="1924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0B837-EA49-CC23-0F7E-487DFA7F43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33115" y="157064"/>
            <a:ext cx="1228100" cy="122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F4AD72-1BDB-7E07-B9A1-C84072C62C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33115" y="2908115"/>
            <a:ext cx="1228100" cy="1228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E23428-61D8-F1C0-F0BB-7A28EF0AFB8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25512" y="2894619"/>
            <a:ext cx="1228100" cy="1228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AA70DE-F91D-CCE3-22BA-9A5D147DB25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5512" y="155599"/>
            <a:ext cx="1228100" cy="1228100"/>
          </a:xfrm>
          <a:prstGeom prst="rect">
            <a:avLst/>
          </a:prstGeom>
        </p:spPr>
      </p:pic>
      <p:sp>
        <p:nvSpPr>
          <p:cNvPr id="59" name="Google Shape;59;p14"/>
          <p:cNvSpPr txBox="1"/>
          <p:nvPr/>
        </p:nvSpPr>
        <p:spPr>
          <a:xfrm>
            <a:off x="6385496" y="5528971"/>
            <a:ext cx="1090936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i="1">
                <a:latin typeface="+mj-lt"/>
              </a:rPr>
              <a:t>simulate</a:t>
            </a:r>
            <a:r>
              <a:rPr lang="en" sz="1251" b="1">
                <a:latin typeface="+mj-lt"/>
              </a:rPr>
              <a:t>  </a:t>
            </a:r>
            <a:endParaRPr sz="1251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Google Shape;60;p14"/>
              <p:cNvSpPr txBox="1"/>
              <p:nvPr/>
            </p:nvSpPr>
            <p:spPr>
              <a:xfrm>
                <a:off x="645851" y="1942327"/>
                <a:ext cx="1342356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" sz="1251" dirty="0">
                    <a:latin typeface="+mj-lt"/>
                  </a:rPr>
                  <a:t>scores </a:t>
                </a:r>
                <a14:m>
                  <m:oMath xmlns:m="http://schemas.openxmlformats.org/officeDocument/2006/math">
                    <m:r>
                      <a:rPr lang="en" sz="1251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251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" sz="1251" b="1" dirty="0">
                    <a:latin typeface="+mj-lt"/>
                  </a:rPr>
                  <a:t> </a:t>
                </a:r>
                <a:endParaRPr sz="1251" b="1" dirty="0">
                  <a:latin typeface="+mj-lt"/>
                </a:endParaRPr>
              </a:p>
            </p:txBody>
          </p:sp>
        </mc:Choice>
        <mc:Fallback>
          <p:sp>
            <p:nvSpPr>
              <p:cNvPr id="60" name="Google Shape;60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51" y="1942327"/>
                <a:ext cx="1342356" cy="372754"/>
              </a:xfrm>
              <a:prstGeom prst="rect">
                <a:avLst/>
              </a:prstGeom>
              <a:blipFill>
                <a:blip r:embed="rId8"/>
                <a:stretch>
                  <a:fillRect l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1" name="Google Shape;61;p14"/>
              <p:cNvGraphicFramePr/>
              <p:nvPr>
                <p:extLst>
                  <p:ext uri="{D42A27DB-BD31-4B8C-83A1-F6EECF244321}">
                    <p14:modId xmlns:p14="http://schemas.microsoft.com/office/powerpoint/2010/main" val="407524023"/>
                  </p:ext>
                </p:extLst>
              </p:nvPr>
            </p:nvGraphicFramePr>
            <p:xfrm>
              <a:off x="1593961" y="1397626"/>
              <a:ext cx="890975" cy="1506848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4689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0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0000FF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1" name="Google Shape;61;p14"/>
              <p:cNvGraphicFramePr/>
              <p:nvPr>
                <p:extLst>
                  <p:ext uri="{D42A27DB-BD31-4B8C-83A1-F6EECF244321}">
                    <p14:modId xmlns:p14="http://schemas.microsoft.com/office/powerpoint/2010/main" val="407524023"/>
                  </p:ext>
                </p:extLst>
              </p:nvPr>
            </p:nvGraphicFramePr>
            <p:xfrm>
              <a:off x="1593961" y="1397626"/>
              <a:ext cx="890975" cy="1506848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4689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0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299" t="-1613" r="-93506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11429" t="-1613" r="-2857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299" t="-101613" r="-93506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11429" t="-101613" r="-2857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0000FF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299" t="-301613" r="-9350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9"/>
                          <a:stretch>
                            <a:fillRect l="-111429" t="-301613" r="-2857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Google Shape;64;p14"/>
              <p:cNvSpPr txBox="1"/>
              <p:nvPr/>
            </p:nvSpPr>
            <p:spPr>
              <a:xfrm>
                <a:off x="4493271" y="1946524"/>
                <a:ext cx="1748920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" sz="1251" dirty="0">
                    <a:latin typeface="+mj-lt"/>
                  </a:rPr>
                  <a:t>pseudoscores </a:t>
                </a:r>
                <a14:m>
                  <m:oMath xmlns:m="http://schemas.openxmlformats.org/officeDocument/2006/math">
                    <m:r>
                      <a:rPr lang="en" sz="1251" b="1" i="1" dirty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251" b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" sz="1251" b="1" dirty="0">
                    <a:latin typeface="+mj-lt"/>
                  </a:rPr>
                  <a:t> </a:t>
                </a:r>
                <a:endParaRPr sz="1251" b="1" dirty="0">
                  <a:latin typeface="+mj-lt"/>
                </a:endParaRPr>
              </a:p>
            </p:txBody>
          </p:sp>
        </mc:Choice>
        <mc:Fallback>
          <p:sp>
            <p:nvSpPr>
              <p:cNvPr id="64" name="Google Shape;6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271" y="1946524"/>
                <a:ext cx="1748920" cy="372754"/>
              </a:xfrm>
              <a:prstGeom prst="rect">
                <a:avLst/>
              </a:prstGeom>
              <a:blipFill>
                <a:blip r:embed="rId10"/>
                <a:stretch>
                  <a:fillRect l="-348"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Google Shape;63;p14"/>
              <p:cNvSpPr txBox="1"/>
              <p:nvPr/>
            </p:nvSpPr>
            <p:spPr>
              <a:xfrm>
                <a:off x="461378" y="3605136"/>
                <a:ext cx="988571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-US" sz="1251" dirty="0">
                    <a:solidFill>
                      <a:srgbClr val="0000FF"/>
                    </a:solidFill>
                    <a:latin typeface="+mj-lt"/>
                  </a:rPr>
                  <a:t>margin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ar-AE" sz="1251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3" name="Google Shape;63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8" y="3605136"/>
                <a:ext cx="988571" cy="372754"/>
              </a:xfrm>
              <a:prstGeom prst="rect">
                <a:avLst/>
              </a:prstGeom>
              <a:blipFill>
                <a:blip r:embed="rId11"/>
                <a:stretch>
                  <a:fillRect l="-1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Google Shape;68;p14"/>
              <p:cNvSpPr txBox="1"/>
              <p:nvPr/>
            </p:nvSpPr>
            <p:spPr>
              <a:xfrm>
                <a:off x="3063055" y="3624508"/>
                <a:ext cx="1090936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-US" sz="1251" dirty="0">
                    <a:solidFill>
                      <a:srgbClr val="FF0000"/>
                    </a:solidFill>
                    <a:latin typeface="+mj-lt"/>
                  </a:rPr>
                  <a:t>margin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ar-AE" sz="125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8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055" y="3624508"/>
                <a:ext cx="1090936" cy="372754"/>
              </a:xfrm>
              <a:prstGeom prst="rect">
                <a:avLst/>
              </a:prstGeom>
              <a:blipFill>
                <a:blip r:embed="rId12"/>
                <a:stretch>
                  <a:fillRect l="-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72;p14"/>
              <p:cNvSpPr txBox="1"/>
              <p:nvPr/>
            </p:nvSpPr>
            <p:spPr>
              <a:xfrm>
                <a:off x="2945937" y="873803"/>
                <a:ext cx="1090936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-US" sz="1251" dirty="0">
                    <a:solidFill>
                      <a:srgbClr val="FF0000"/>
                    </a:solidFill>
                    <a:latin typeface="+mj-lt"/>
                  </a:rPr>
                  <a:t>empirical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5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ar-AE" sz="125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2" name="Google Shape;72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937" y="873803"/>
                <a:ext cx="1090936" cy="372754"/>
              </a:xfrm>
              <a:prstGeom prst="rect">
                <a:avLst/>
              </a:prstGeom>
              <a:blipFill>
                <a:blip r:embed="rId13"/>
                <a:stretch>
                  <a:fillRect l="-559"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Google Shape;73;p14"/>
              <p:cNvSpPr txBox="1"/>
              <p:nvPr/>
            </p:nvSpPr>
            <p:spPr>
              <a:xfrm>
                <a:off x="414964" y="886854"/>
                <a:ext cx="1581860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r>
                  <a:rPr lang="en-US" sz="1251" dirty="0">
                    <a:solidFill>
                      <a:srgbClr val="0000FF"/>
                    </a:solidFill>
                    <a:latin typeface="+mj-lt"/>
                  </a:rPr>
                  <a:t>empirical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ar-AE" sz="125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ar-AE" sz="1251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3" name="Google Shape;73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4" y="886854"/>
                <a:ext cx="1581860" cy="372754"/>
              </a:xfrm>
              <a:prstGeom prst="rect">
                <a:avLst/>
              </a:prstGeom>
              <a:blipFill>
                <a:blip r:embed="rId14"/>
                <a:stretch>
                  <a:fillRect l="-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Google Shape;74;p14"/>
              <p:cNvSpPr txBox="1"/>
              <p:nvPr/>
            </p:nvSpPr>
            <p:spPr>
              <a:xfrm>
                <a:off x="5174515" y="226583"/>
                <a:ext cx="1180833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ar-AE" sz="125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125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ar-AE" sz="125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125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4" name="Google Shape;7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515" y="226583"/>
                <a:ext cx="1180833" cy="3727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Google Shape;75;p14"/>
              <p:cNvSpPr txBox="1"/>
              <p:nvPr/>
            </p:nvSpPr>
            <p:spPr>
              <a:xfrm>
                <a:off x="6454721" y="211985"/>
                <a:ext cx="1180833" cy="37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375" tIns="88375" rIns="88375" bIns="88375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ar-AE" sz="12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5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ar-AE" sz="12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125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5" name="Google Shape;75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21" y="211985"/>
                <a:ext cx="1180833" cy="3727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oogle Shape;77;p14"/>
          <p:cNvCxnSpPr>
            <a:cxnSpLocks/>
          </p:cNvCxnSpPr>
          <p:nvPr/>
        </p:nvCxnSpPr>
        <p:spPr>
          <a:xfrm rot="16200000" flipV="1">
            <a:off x="1294882" y="836010"/>
            <a:ext cx="566285" cy="448813"/>
          </a:xfrm>
          <a:prstGeom prst="bentConnector2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>
            <a:cxnSpLocks/>
          </p:cNvCxnSpPr>
          <p:nvPr/>
        </p:nvCxnSpPr>
        <p:spPr>
          <a:xfrm rot="5400000" flipH="1" flipV="1">
            <a:off x="2201219" y="835403"/>
            <a:ext cx="564820" cy="446720"/>
          </a:xfrm>
          <a:prstGeom prst="bentConnector2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>
            <a:cxnSpLocks/>
          </p:cNvCxnSpPr>
          <p:nvPr/>
        </p:nvCxnSpPr>
        <p:spPr>
          <a:xfrm>
            <a:off x="6387469" y="2954635"/>
            <a:ext cx="0" cy="557648"/>
          </a:xfrm>
          <a:prstGeom prst="straightConnector1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 txBox="1"/>
          <p:nvPr/>
        </p:nvSpPr>
        <p:spPr>
          <a:xfrm>
            <a:off x="1879150" y="3372419"/>
            <a:ext cx="435563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i="1" dirty="0">
                <a:latin typeface="+mj-lt"/>
              </a:rPr>
              <a:t>fit</a:t>
            </a:r>
            <a:endParaRPr sz="1251" i="1" dirty="0">
              <a:latin typeface="+mj-l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381773" y="3023333"/>
            <a:ext cx="435563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i="1">
                <a:latin typeface="+mj-lt"/>
              </a:rPr>
              <a:t>fit</a:t>
            </a:r>
            <a:endParaRPr sz="1251" i="1" dirty="0">
              <a:latin typeface="+mj-l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733771" y="466922"/>
            <a:ext cx="840096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i="1" dirty="0">
                <a:latin typeface="+mj-lt"/>
              </a:rPr>
              <a:t>define</a:t>
            </a:r>
            <a:endParaRPr sz="1251" i="1" dirty="0">
              <a:latin typeface="+mj-lt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647701" y="525964"/>
            <a:ext cx="1518379" cy="56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pPr algn="ctr"/>
            <a:r>
              <a:rPr lang="en" sz="1251" i="1">
                <a:latin typeface="+mj-lt"/>
              </a:rPr>
              <a:t>convert to</a:t>
            </a:r>
            <a:br>
              <a:rPr lang="en" sz="1251" i="1">
                <a:latin typeface="+mj-lt"/>
              </a:rPr>
            </a:br>
            <a:r>
              <a:rPr lang="en" sz="1251" i="1">
                <a:latin typeface="+mj-lt"/>
              </a:rPr>
              <a:t>pseudoscores</a:t>
            </a:r>
            <a:endParaRPr sz="1251" i="1" dirty="0">
              <a:latin typeface="+mj-lt"/>
            </a:endParaRPr>
          </a:p>
        </p:txBody>
      </p:sp>
      <p:cxnSp>
        <p:nvCxnSpPr>
          <p:cNvPr id="84" name="Google Shape;84;p14"/>
          <p:cNvCxnSpPr>
            <a:cxnSpLocks/>
          </p:cNvCxnSpPr>
          <p:nvPr/>
        </p:nvCxnSpPr>
        <p:spPr>
          <a:xfrm rot="-5400000" flipH="1">
            <a:off x="5550881" y="741380"/>
            <a:ext cx="814288" cy="407144"/>
          </a:xfrm>
          <a:prstGeom prst="bentConnector3">
            <a:avLst>
              <a:gd name="adj1" fmla="val 70005"/>
            </a:avLst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>
            <a:cxnSpLocks/>
          </p:cNvCxnSpPr>
          <p:nvPr/>
        </p:nvCxnSpPr>
        <p:spPr>
          <a:xfrm rot="5400000">
            <a:off x="6434763" y="741380"/>
            <a:ext cx="814288" cy="407144"/>
          </a:xfrm>
          <a:prstGeom prst="bentConnector3">
            <a:avLst>
              <a:gd name="adj1" fmla="val 70005"/>
            </a:avLst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cxnSpLocks/>
          </p:cNvCxnSpPr>
          <p:nvPr/>
        </p:nvCxnSpPr>
        <p:spPr>
          <a:xfrm>
            <a:off x="6396994" y="5445833"/>
            <a:ext cx="0" cy="593316"/>
          </a:xfrm>
          <a:prstGeom prst="straightConnector1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7" name="Google Shape;87;p14"/>
              <p:cNvGraphicFramePr/>
              <p:nvPr>
                <p:extLst>
                  <p:ext uri="{D42A27DB-BD31-4B8C-83A1-F6EECF244321}">
                    <p14:modId xmlns:p14="http://schemas.microsoft.com/office/powerpoint/2010/main" val="3881472342"/>
                  </p:ext>
                </p:extLst>
              </p:nvPr>
            </p:nvGraphicFramePr>
            <p:xfrm>
              <a:off x="5985723" y="6101459"/>
              <a:ext cx="758934" cy="376712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389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9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sz="13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7" name="Google Shape;87;p14"/>
              <p:cNvGraphicFramePr/>
              <p:nvPr>
                <p:extLst>
                  <p:ext uri="{D42A27DB-BD31-4B8C-83A1-F6EECF244321}">
                    <p14:modId xmlns:p14="http://schemas.microsoft.com/office/powerpoint/2010/main" val="3881472342"/>
                  </p:ext>
                </p:extLst>
              </p:nvPr>
            </p:nvGraphicFramePr>
            <p:xfrm>
              <a:off x="5985723" y="6101459"/>
              <a:ext cx="758934" cy="376712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389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9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7"/>
                          <a:stretch>
                            <a:fillRect r="-9538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7"/>
                          <a:stretch>
                            <a:fillRect l="-106557" r="-1639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8" name="Google Shape;88;p14"/>
          <p:cNvCxnSpPr>
            <a:cxnSpLocks/>
          </p:cNvCxnSpPr>
          <p:nvPr/>
        </p:nvCxnSpPr>
        <p:spPr>
          <a:xfrm rot="10800000">
            <a:off x="4660373" y="6315966"/>
            <a:ext cx="1266669" cy="4350"/>
          </a:xfrm>
          <a:prstGeom prst="straightConnector1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9" name="Google Shape;89;p14"/>
              <p:cNvGraphicFramePr/>
              <p:nvPr>
                <p:extLst>
                  <p:ext uri="{D42A27DB-BD31-4B8C-83A1-F6EECF244321}">
                    <p14:modId xmlns:p14="http://schemas.microsoft.com/office/powerpoint/2010/main" val="3285592258"/>
                  </p:ext>
                </p:extLst>
              </p:nvPr>
            </p:nvGraphicFramePr>
            <p:xfrm>
              <a:off x="2946451" y="6097601"/>
              <a:ext cx="1666484" cy="399913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8413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51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991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ar-AE" sz="130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ar-AE" sz="130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sz="13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3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3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ar-AE" sz="13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ar-AE" sz="13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3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ar-AE" sz="13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1300" b="0" i="0" u="none" strike="noStrike" cap="none" dirty="0">
                            <a:solidFill>
                              <a:srgbClr val="0000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9" name="Google Shape;89;p14"/>
              <p:cNvGraphicFramePr/>
              <p:nvPr>
                <p:extLst>
                  <p:ext uri="{D42A27DB-BD31-4B8C-83A1-F6EECF244321}">
                    <p14:modId xmlns:p14="http://schemas.microsoft.com/office/powerpoint/2010/main" val="3285592258"/>
                  </p:ext>
                </p:extLst>
              </p:nvPr>
            </p:nvGraphicFramePr>
            <p:xfrm>
              <a:off x="2946451" y="6097601"/>
              <a:ext cx="1666484" cy="399913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8413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51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991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8"/>
                          <a:stretch>
                            <a:fillRect l="-725" t="-1515" r="-10000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8"/>
                          <a:stretch>
                            <a:fillRect l="-102206" t="-1515" r="-1471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Google Shape;90;p14"/>
          <p:cNvSpPr txBox="1"/>
          <p:nvPr/>
        </p:nvSpPr>
        <p:spPr>
          <a:xfrm>
            <a:off x="4853083" y="6031308"/>
            <a:ext cx="946812" cy="96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pPr algn="ctr"/>
            <a:r>
              <a:rPr lang="en" sz="1251" i="1" dirty="0">
                <a:latin typeface="+mj-lt"/>
              </a:rPr>
              <a:t>convert</a:t>
            </a:r>
            <a:r>
              <a:rPr lang="en" sz="1251" b="1" i="1" dirty="0">
                <a:latin typeface="+mj-lt"/>
              </a:rPr>
              <a:t> </a:t>
            </a:r>
            <a:endParaRPr sz="1251" b="1" i="1" dirty="0">
              <a:latin typeface="+mj-lt"/>
            </a:endParaRPr>
          </a:p>
          <a:p>
            <a:pPr algn="ctr"/>
            <a:r>
              <a:rPr lang="en" sz="1251" i="1" dirty="0">
                <a:latin typeface="+mj-lt"/>
              </a:rPr>
              <a:t>to</a:t>
            </a:r>
            <a:r>
              <a:rPr lang="en" sz="1251" b="1" i="1" dirty="0">
                <a:latin typeface="+mj-lt"/>
              </a:rPr>
              <a:t> </a:t>
            </a:r>
            <a:r>
              <a:rPr lang="en" sz="1251" i="1" dirty="0">
                <a:latin typeface="+mj-lt"/>
              </a:rPr>
              <a:t>scores</a:t>
            </a:r>
            <a:endParaRPr sz="1251" i="1" dirty="0">
              <a:latin typeface="+mj-lt"/>
            </a:endParaRPr>
          </a:p>
          <a:p>
            <a:pPr algn="ctr"/>
            <a:endParaRPr sz="1251" b="1" dirty="0">
              <a:latin typeface="+mj-lt"/>
            </a:endParaRPr>
          </a:p>
          <a:p>
            <a:pPr algn="ctr"/>
            <a:endParaRPr sz="1251" dirty="0">
              <a:solidFill>
                <a:srgbClr val="0000FF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1" name="Google Shape;91;p14"/>
              <p:cNvGraphicFramePr/>
              <p:nvPr>
                <p:extLst>
                  <p:ext uri="{D42A27DB-BD31-4B8C-83A1-F6EECF244321}">
                    <p14:modId xmlns:p14="http://schemas.microsoft.com/office/powerpoint/2010/main" val="3099489508"/>
                  </p:ext>
                </p:extLst>
              </p:nvPr>
            </p:nvGraphicFramePr>
            <p:xfrm>
              <a:off x="928158" y="6120455"/>
              <a:ext cx="700924" cy="376712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350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1" name="Google Shape;91;p14"/>
              <p:cNvGraphicFramePr/>
              <p:nvPr>
                <p:extLst>
                  <p:ext uri="{D42A27DB-BD31-4B8C-83A1-F6EECF244321}">
                    <p14:modId xmlns:p14="http://schemas.microsoft.com/office/powerpoint/2010/main" val="3099489508"/>
                  </p:ext>
                </p:extLst>
              </p:nvPr>
            </p:nvGraphicFramePr>
            <p:xfrm>
              <a:off x="928158" y="6120455"/>
              <a:ext cx="700924" cy="376712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350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9"/>
                          <a:stretch>
                            <a:fillRect l="-1724" t="-1613" r="-10172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19"/>
                          <a:stretch>
                            <a:fillRect l="-101724" t="-1613" r="-172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Google Shape;92;p14"/>
          <p:cNvSpPr txBox="1"/>
          <p:nvPr/>
        </p:nvSpPr>
        <p:spPr>
          <a:xfrm>
            <a:off x="1853714" y="6012536"/>
            <a:ext cx="1342356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i="1">
                <a:latin typeface="+mj-lt"/>
              </a:rPr>
              <a:t>final</a:t>
            </a:r>
            <a:r>
              <a:rPr lang="en" sz="1251" b="1" i="1">
                <a:latin typeface="+mj-lt"/>
              </a:rPr>
              <a:t> </a:t>
            </a:r>
            <a:r>
              <a:rPr lang="en" sz="1251" i="1">
                <a:latin typeface="+mj-lt"/>
              </a:rPr>
              <a:t>output</a:t>
            </a:r>
            <a:endParaRPr sz="1251" i="1" dirty="0">
              <a:latin typeface="+mj-lt"/>
            </a:endParaRPr>
          </a:p>
        </p:txBody>
      </p:sp>
      <p:cxnSp>
        <p:nvCxnSpPr>
          <p:cNvPr id="93" name="Google Shape;93;p14"/>
          <p:cNvCxnSpPr>
            <a:cxnSpLocks/>
          </p:cNvCxnSpPr>
          <p:nvPr/>
        </p:nvCxnSpPr>
        <p:spPr>
          <a:xfrm rot="10800000">
            <a:off x="1670620" y="6320314"/>
            <a:ext cx="1208092" cy="0"/>
          </a:xfrm>
          <a:prstGeom prst="straightConnector1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4" name="Google Shape;94;p14"/>
          <p:cNvSpPr txBox="1"/>
          <p:nvPr/>
        </p:nvSpPr>
        <p:spPr>
          <a:xfrm>
            <a:off x="5654153" y="3709325"/>
            <a:ext cx="1090936" cy="3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t" anchorCtr="0">
            <a:spAutoFit/>
          </a:bodyPr>
          <a:lstStyle/>
          <a:p>
            <a:r>
              <a:rPr lang="en" sz="1251" dirty="0">
                <a:solidFill>
                  <a:srgbClr val="006400"/>
                </a:solidFill>
                <a:latin typeface="+mj-lt"/>
              </a:rPr>
              <a:t>copula</a:t>
            </a:r>
            <a:endParaRPr sz="1251" dirty="0">
              <a:solidFill>
                <a:srgbClr val="00640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Google Shape;61;p14">
                <a:extLst>
                  <a:ext uri="{FF2B5EF4-FFF2-40B4-BE49-F238E27FC236}">
                    <a16:creationId xmlns:a16="http://schemas.microsoft.com/office/drawing/2014/main" id="{6580C8F9-BF50-4294-817C-8BC159721A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77168396"/>
                  </p:ext>
                </p:extLst>
              </p:nvPr>
            </p:nvGraphicFramePr>
            <p:xfrm>
              <a:off x="5974018" y="1397626"/>
              <a:ext cx="840096" cy="1506848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4180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0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0000FF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Google Shape;61;p14">
                <a:extLst>
                  <a:ext uri="{FF2B5EF4-FFF2-40B4-BE49-F238E27FC236}">
                    <a16:creationId xmlns:a16="http://schemas.microsoft.com/office/drawing/2014/main" id="{6580C8F9-BF50-4294-817C-8BC159721A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77168396"/>
                  </p:ext>
                </p:extLst>
              </p:nvPr>
            </p:nvGraphicFramePr>
            <p:xfrm>
              <a:off x="5974018" y="1397626"/>
              <a:ext cx="840096" cy="1506848"/>
            </p:xfrm>
            <a:graphic>
              <a:graphicData uri="http://schemas.openxmlformats.org/drawingml/2006/table">
                <a:tbl>
                  <a:tblPr>
                    <a:noFill/>
                    <a:tableStyleId>{E6F6BB43-DC26-472A-A060-5EB807355AAF}</a:tableStyleId>
                  </a:tblPr>
                  <a:tblGrid>
                    <a:gridCol w="4180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0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t="-1613" r="-104348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l="-98571" t="-1613" r="-2857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t="-101613" r="-104348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l="-98571" t="-101613" r="-2857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0000FF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8375" marR="88375" marT="88375" marB="8837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671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t="-301613" r="-10434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88375" marR="88375" marT="88375" marB="88375">
                        <a:blipFill>
                          <a:blip r:embed="rId20"/>
                          <a:stretch>
                            <a:fillRect l="-98571" t="-301613" r="-2857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DC1199B-C498-F1AC-F3DC-B26965CAFFDA}"/>
              </a:ext>
            </a:extLst>
          </p:cNvPr>
          <p:cNvSpPr/>
          <p:nvPr/>
        </p:nvSpPr>
        <p:spPr>
          <a:xfrm>
            <a:off x="65193" y="69512"/>
            <a:ext cx="7281692" cy="6528238"/>
          </a:xfrm>
          <a:prstGeom prst="rect">
            <a:avLst/>
          </a:prstGeom>
          <a:noFill/>
          <a:ln w="1905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1">
              <a:latin typeface="+mj-lt"/>
            </a:endParaRPr>
          </a:p>
        </p:txBody>
      </p:sp>
      <p:cxnSp>
        <p:nvCxnSpPr>
          <p:cNvPr id="2" name="Google Shape;78;p14">
            <a:extLst>
              <a:ext uri="{FF2B5EF4-FFF2-40B4-BE49-F238E27FC236}">
                <a16:creationId xmlns:a16="http://schemas.microsoft.com/office/drawing/2014/main" id="{FEE34D8B-5D18-889D-04CE-600DE7DA4591}"/>
              </a:ext>
            </a:extLst>
          </p:cNvPr>
          <p:cNvCxnSpPr>
            <a:cxnSpLocks/>
          </p:cNvCxnSpPr>
          <p:nvPr/>
        </p:nvCxnSpPr>
        <p:spPr>
          <a:xfrm rot="5400000">
            <a:off x="1304752" y="3000789"/>
            <a:ext cx="564820" cy="446720"/>
          </a:xfrm>
          <a:prstGeom prst="bentConnector2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" name="Google Shape;78;p14">
            <a:extLst>
              <a:ext uri="{FF2B5EF4-FFF2-40B4-BE49-F238E27FC236}">
                <a16:creationId xmlns:a16="http://schemas.microsoft.com/office/drawing/2014/main" id="{7C2BC4C8-502A-0D76-DCEC-28470BBE6B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5473" y="3013959"/>
            <a:ext cx="564820" cy="446720"/>
          </a:xfrm>
          <a:prstGeom prst="bentConnector2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y_theme_1_light">
  <a:themeElements>
    <a:clrScheme name="Focus">
      <a:dk1>
        <a:srgbClr val="FFFFFF"/>
      </a:dk1>
      <a:lt1>
        <a:srgbClr val="000000"/>
      </a:lt1>
      <a:dk2>
        <a:srgbClr val="999999"/>
      </a:dk2>
      <a:lt2>
        <a:srgbClr val="6AA84F"/>
      </a:lt2>
      <a:accent1>
        <a:srgbClr val="CC0000"/>
      </a:accent1>
      <a:accent2>
        <a:srgbClr val="3C78D8"/>
      </a:accent2>
      <a:accent3>
        <a:srgbClr val="F1C232"/>
      </a:accent3>
      <a:accent4>
        <a:srgbClr val="E69138"/>
      </a:accent4>
      <a:accent5>
        <a:srgbClr val="B4A7D6"/>
      </a:accent5>
      <a:accent6>
        <a:srgbClr val="C27BA0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9577</TotalTime>
  <Words>60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Montserrat</vt:lpstr>
      <vt:lpstr>Cambria Math</vt:lpstr>
      <vt:lpstr>Lato</vt:lpstr>
      <vt:lpstr>my_theme_1_light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dimitris93</dc:creator>
  <cp:lastModifiedBy>Dimitris</cp:lastModifiedBy>
  <cp:revision>53</cp:revision>
  <dcterms:modified xsi:type="dcterms:W3CDTF">2022-12-17T20:25:03Z</dcterms:modified>
</cp:coreProperties>
</file>