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89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6319599" y="1662708"/>
            <a:ext cx="7477601" cy="2499598"/>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Event Management Website</a:t>
            </a:r>
            <a:endParaRPr lang="en-US" sz="5249" dirty="0"/>
          </a:p>
        </p:txBody>
      </p:sp>
      <p:sp>
        <p:nvSpPr>
          <p:cNvPr id="9" name="Text 6"/>
          <p:cNvSpPr/>
          <p:nvPr/>
        </p:nvSpPr>
        <p:spPr>
          <a:xfrm>
            <a:off x="6786086" y="6172557"/>
            <a:ext cx="2054900" cy="388858"/>
          </a:xfrm>
          <a:prstGeom prst="rect">
            <a:avLst/>
          </a:prstGeom>
          <a:noFill/>
          <a:ln/>
        </p:spPr>
        <p:txBody>
          <a:bodyPr wrap="none" rtlCol="0" anchor="t"/>
          <a:lstStyle/>
          <a:p>
            <a:pPr marL="0" indent="0" algn="l">
              <a:lnSpc>
                <a:spcPts val="3062"/>
              </a:lnSpc>
              <a:buNone/>
            </a:pPr>
            <a:r>
              <a:rPr lang="en-US" sz="2187" b="1" kern="0" spc="-35" dirty="0">
                <a:solidFill>
                  <a:srgbClr val="E5E0DF"/>
                </a:solidFill>
                <a:latin typeface="Inter" pitchFamily="34" charset="0"/>
                <a:ea typeface="Inter" pitchFamily="34" charset="-122"/>
                <a:cs typeface="Inter" pitchFamily="34" charset="-120"/>
              </a:rPr>
              <a:t>by Dimitri Sabra</a:t>
            </a:r>
            <a:endParaRPr lang="en-US" sz="2187"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826294" y="607576"/>
            <a:ext cx="9320213" cy="1377077"/>
          </a:xfrm>
          <a:prstGeom prst="rect">
            <a:avLst/>
          </a:prstGeom>
          <a:noFill/>
          <a:ln/>
        </p:spPr>
        <p:txBody>
          <a:bodyPr wrap="square" rtlCol="0" anchor="t"/>
          <a:lstStyle/>
          <a:p>
            <a:pPr marL="0" indent="0">
              <a:lnSpc>
                <a:spcPts val="5422"/>
              </a:lnSpc>
              <a:buNone/>
            </a:pPr>
            <a:r>
              <a:rPr lang="en-US" sz="4338" b="1" kern="0" spc="-130" dirty="0">
                <a:solidFill>
                  <a:srgbClr val="FFFFFF"/>
                </a:solidFill>
                <a:latin typeface="Inter" pitchFamily="34" charset="0"/>
                <a:ea typeface="Inter" pitchFamily="34" charset="-122"/>
                <a:cs typeface="Inter" pitchFamily="34" charset="-120"/>
              </a:rPr>
              <a:t>Objective: Event Management Website</a:t>
            </a:r>
            <a:endParaRPr lang="en-US" sz="4338" dirty="0"/>
          </a:p>
        </p:txBody>
      </p:sp>
      <p:sp>
        <p:nvSpPr>
          <p:cNvPr id="6" name="Shape 3"/>
          <p:cNvSpPr/>
          <p:nvPr/>
        </p:nvSpPr>
        <p:spPr>
          <a:xfrm>
            <a:off x="1134785" y="2315170"/>
            <a:ext cx="44053" cy="5306854"/>
          </a:xfrm>
          <a:prstGeom prst="roundRect">
            <a:avLst>
              <a:gd name="adj" fmla="val 225099"/>
            </a:avLst>
          </a:prstGeom>
          <a:solidFill>
            <a:srgbClr val="140099"/>
          </a:solidFill>
          <a:ln/>
        </p:spPr>
      </p:sp>
      <p:sp>
        <p:nvSpPr>
          <p:cNvPr id="7" name="Shape 4"/>
          <p:cNvSpPr/>
          <p:nvPr/>
        </p:nvSpPr>
        <p:spPr>
          <a:xfrm>
            <a:off x="1404699" y="2713077"/>
            <a:ext cx="771168" cy="44053"/>
          </a:xfrm>
          <a:prstGeom prst="roundRect">
            <a:avLst>
              <a:gd name="adj" fmla="val 225099"/>
            </a:avLst>
          </a:prstGeom>
          <a:solidFill>
            <a:srgbClr val="140099"/>
          </a:solidFill>
          <a:ln/>
        </p:spPr>
      </p:sp>
      <p:sp>
        <p:nvSpPr>
          <p:cNvPr id="8" name="Shape 5"/>
          <p:cNvSpPr/>
          <p:nvPr/>
        </p:nvSpPr>
        <p:spPr>
          <a:xfrm>
            <a:off x="908923" y="2487335"/>
            <a:ext cx="495776" cy="495776"/>
          </a:xfrm>
          <a:prstGeom prst="roundRect">
            <a:avLst>
              <a:gd name="adj" fmla="val 20002"/>
            </a:avLst>
          </a:prstGeom>
          <a:solidFill>
            <a:srgbClr val="110080"/>
          </a:solidFill>
          <a:ln w="13692">
            <a:solidFill>
              <a:srgbClr val="140099"/>
            </a:solidFill>
            <a:prstDash val="solid"/>
          </a:ln>
        </p:spPr>
      </p:sp>
      <p:sp>
        <p:nvSpPr>
          <p:cNvPr id="9" name="Text 6"/>
          <p:cNvSpPr/>
          <p:nvPr/>
        </p:nvSpPr>
        <p:spPr>
          <a:xfrm>
            <a:off x="1077873" y="2528649"/>
            <a:ext cx="157758" cy="413147"/>
          </a:xfrm>
          <a:prstGeom prst="rect">
            <a:avLst/>
          </a:prstGeom>
          <a:noFill/>
          <a:ln/>
        </p:spPr>
        <p:txBody>
          <a:bodyPr wrap="none" rtlCol="0" anchor="t"/>
          <a:lstStyle/>
          <a:p>
            <a:pPr marL="0" indent="0" algn="ctr">
              <a:lnSpc>
                <a:spcPts val="3253"/>
              </a:lnSpc>
              <a:buNone/>
            </a:pPr>
            <a:r>
              <a:rPr lang="en-US" sz="2603" b="1" kern="0" spc="-78" dirty="0">
                <a:solidFill>
                  <a:srgbClr val="E5E0DF"/>
                </a:solidFill>
                <a:latin typeface="Inter" pitchFamily="34" charset="0"/>
                <a:ea typeface="Inter" pitchFamily="34" charset="-122"/>
                <a:cs typeface="Inter" pitchFamily="34" charset="-120"/>
              </a:rPr>
              <a:t>1</a:t>
            </a:r>
            <a:endParaRPr lang="en-US" sz="2603" dirty="0"/>
          </a:p>
        </p:txBody>
      </p:sp>
      <p:sp>
        <p:nvSpPr>
          <p:cNvPr id="10" name="Text 7"/>
          <p:cNvSpPr/>
          <p:nvPr/>
        </p:nvSpPr>
        <p:spPr>
          <a:xfrm>
            <a:off x="2368748" y="2535436"/>
            <a:ext cx="2903696"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User-Friendly Interface</a:t>
            </a:r>
            <a:endParaRPr lang="en-US" sz="2169" dirty="0"/>
          </a:p>
        </p:txBody>
      </p:sp>
      <p:sp>
        <p:nvSpPr>
          <p:cNvPr id="11" name="Text 8"/>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The website is designed to offer a seamless and intuitive user experience, ensuring quick navigation and accessibility to important information.</a:t>
            </a:r>
            <a:endParaRPr lang="en-US" sz="1735" dirty="0"/>
          </a:p>
        </p:txBody>
      </p:sp>
      <p:sp>
        <p:nvSpPr>
          <p:cNvPr id="12" name="Shape 9"/>
          <p:cNvSpPr/>
          <p:nvPr/>
        </p:nvSpPr>
        <p:spPr>
          <a:xfrm>
            <a:off x="1404699" y="4555450"/>
            <a:ext cx="771168" cy="44053"/>
          </a:xfrm>
          <a:prstGeom prst="roundRect">
            <a:avLst>
              <a:gd name="adj" fmla="val 225099"/>
            </a:avLst>
          </a:prstGeom>
          <a:solidFill>
            <a:srgbClr val="140099"/>
          </a:solidFill>
          <a:ln/>
        </p:spPr>
      </p:sp>
      <p:sp>
        <p:nvSpPr>
          <p:cNvPr id="13" name="Shape 10"/>
          <p:cNvSpPr/>
          <p:nvPr/>
        </p:nvSpPr>
        <p:spPr>
          <a:xfrm>
            <a:off x="908923" y="4329708"/>
            <a:ext cx="495776" cy="495776"/>
          </a:xfrm>
          <a:prstGeom prst="roundRect">
            <a:avLst>
              <a:gd name="adj" fmla="val 20002"/>
            </a:avLst>
          </a:prstGeom>
          <a:solidFill>
            <a:srgbClr val="110080"/>
          </a:solidFill>
          <a:ln w="13692">
            <a:solidFill>
              <a:srgbClr val="140099"/>
            </a:solidFill>
            <a:prstDash val="solid"/>
          </a:ln>
        </p:spPr>
      </p:sp>
      <p:sp>
        <p:nvSpPr>
          <p:cNvPr id="14" name="Text 11"/>
          <p:cNvSpPr/>
          <p:nvPr/>
        </p:nvSpPr>
        <p:spPr>
          <a:xfrm>
            <a:off x="1058823" y="4371023"/>
            <a:ext cx="195858" cy="413147"/>
          </a:xfrm>
          <a:prstGeom prst="rect">
            <a:avLst/>
          </a:prstGeom>
          <a:noFill/>
          <a:ln/>
        </p:spPr>
        <p:txBody>
          <a:bodyPr wrap="none" rtlCol="0" anchor="t"/>
          <a:lstStyle/>
          <a:p>
            <a:pPr marL="0" indent="0" algn="ctr">
              <a:lnSpc>
                <a:spcPts val="3253"/>
              </a:lnSpc>
              <a:buNone/>
            </a:pPr>
            <a:r>
              <a:rPr lang="en-US" sz="2603" b="1" kern="0" spc="-78" dirty="0">
                <a:solidFill>
                  <a:srgbClr val="E5E0DF"/>
                </a:solidFill>
                <a:latin typeface="Inter" pitchFamily="34" charset="0"/>
                <a:ea typeface="Inter" pitchFamily="34" charset="-122"/>
                <a:cs typeface="Inter" pitchFamily="34" charset="-120"/>
              </a:rPr>
              <a:t>2</a:t>
            </a:r>
            <a:endParaRPr lang="en-US" sz="2603" dirty="0"/>
          </a:p>
        </p:txBody>
      </p:sp>
      <p:sp>
        <p:nvSpPr>
          <p:cNvPr id="15" name="Text 12"/>
          <p:cNvSpPr/>
          <p:nvPr/>
        </p:nvSpPr>
        <p:spPr>
          <a:xfrm>
            <a:off x="2368748" y="4377809"/>
            <a:ext cx="3653552"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Interactive Event Registration</a:t>
            </a:r>
            <a:endParaRPr lang="en-US" sz="2169" dirty="0"/>
          </a:p>
        </p:txBody>
      </p:sp>
      <p:sp>
        <p:nvSpPr>
          <p:cNvPr id="16" name="Text 13"/>
          <p:cNvSpPr/>
          <p:nvPr/>
        </p:nvSpPr>
        <p:spPr>
          <a:xfrm>
            <a:off x="2368748" y="4854297"/>
            <a:ext cx="7777758"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It allows users to easily register for events through a simple and efficient registration process, enhancing user engagement and participation.</a:t>
            </a:r>
            <a:endParaRPr lang="en-US" sz="1735" dirty="0"/>
          </a:p>
        </p:txBody>
      </p:sp>
      <p:sp>
        <p:nvSpPr>
          <p:cNvPr id="17" name="Shape 14"/>
          <p:cNvSpPr/>
          <p:nvPr/>
        </p:nvSpPr>
        <p:spPr>
          <a:xfrm>
            <a:off x="1404699" y="6397823"/>
            <a:ext cx="771168" cy="44053"/>
          </a:xfrm>
          <a:prstGeom prst="roundRect">
            <a:avLst>
              <a:gd name="adj" fmla="val 225099"/>
            </a:avLst>
          </a:prstGeom>
          <a:solidFill>
            <a:srgbClr val="140099"/>
          </a:solidFill>
          <a:ln/>
        </p:spPr>
      </p:sp>
      <p:sp>
        <p:nvSpPr>
          <p:cNvPr id="18" name="Shape 15"/>
          <p:cNvSpPr/>
          <p:nvPr/>
        </p:nvSpPr>
        <p:spPr>
          <a:xfrm>
            <a:off x="908923" y="6172081"/>
            <a:ext cx="495776" cy="495776"/>
          </a:xfrm>
          <a:prstGeom prst="roundRect">
            <a:avLst>
              <a:gd name="adj" fmla="val 20002"/>
            </a:avLst>
          </a:prstGeom>
          <a:solidFill>
            <a:srgbClr val="110080"/>
          </a:solidFill>
          <a:ln w="13692">
            <a:solidFill>
              <a:srgbClr val="140099"/>
            </a:solidFill>
            <a:prstDash val="solid"/>
          </a:ln>
        </p:spPr>
      </p:sp>
      <p:sp>
        <p:nvSpPr>
          <p:cNvPr id="19" name="Text 16"/>
          <p:cNvSpPr/>
          <p:nvPr/>
        </p:nvSpPr>
        <p:spPr>
          <a:xfrm>
            <a:off x="1055013" y="6213396"/>
            <a:ext cx="203478" cy="413147"/>
          </a:xfrm>
          <a:prstGeom prst="rect">
            <a:avLst/>
          </a:prstGeom>
          <a:noFill/>
          <a:ln/>
        </p:spPr>
        <p:txBody>
          <a:bodyPr wrap="none" rtlCol="0" anchor="t"/>
          <a:lstStyle/>
          <a:p>
            <a:pPr marL="0" indent="0" algn="ctr">
              <a:lnSpc>
                <a:spcPts val="3253"/>
              </a:lnSpc>
              <a:buNone/>
            </a:pPr>
            <a:r>
              <a:rPr lang="en-US" sz="2603" b="1" kern="0" spc="-78" dirty="0">
                <a:solidFill>
                  <a:srgbClr val="E5E0DF"/>
                </a:solidFill>
                <a:latin typeface="Inter" pitchFamily="34" charset="0"/>
                <a:ea typeface="Inter" pitchFamily="34" charset="-122"/>
                <a:cs typeface="Inter" pitchFamily="34" charset="-120"/>
              </a:rPr>
              <a:t>3</a:t>
            </a:r>
            <a:endParaRPr lang="en-US" sz="2603" dirty="0"/>
          </a:p>
        </p:txBody>
      </p:sp>
      <p:sp>
        <p:nvSpPr>
          <p:cNvPr id="20" name="Text 17"/>
          <p:cNvSpPr/>
          <p:nvPr/>
        </p:nvSpPr>
        <p:spPr>
          <a:xfrm>
            <a:off x="2368748" y="6220182"/>
            <a:ext cx="3101816" cy="344329"/>
          </a:xfrm>
          <a:prstGeom prst="rect">
            <a:avLst/>
          </a:prstGeom>
          <a:noFill/>
          <a:ln/>
        </p:spPr>
        <p:txBody>
          <a:bodyPr wrap="none" rtlCol="0" anchor="t"/>
          <a:lstStyle/>
          <a:p>
            <a:pPr marL="0" indent="0" algn="l">
              <a:lnSpc>
                <a:spcPts val="2711"/>
              </a:lnSpc>
              <a:buNone/>
            </a:pPr>
            <a:r>
              <a:rPr lang="en-US" sz="2169" b="1" kern="0" spc="-65" dirty="0">
                <a:solidFill>
                  <a:srgbClr val="E5E0DF"/>
                </a:solidFill>
                <a:latin typeface="Inter" pitchFamily="34" charset="0"/>
                <a:ea typeface="Inter" pitchFamily="34" charset="-122"/>
                <a:cs typeface="Inter" pitchFamily="34" charset="-120"/>
              </a:rPr>
              <a:t>Engaging Visual Content</a:t>
            </a:r>
            <a:endParaRPr lang="en-US" sz="2169" dirty="0"/>
          </a:p>
        </p:txBody>
      </p:sp>
      <p:sp>
        <p:nvSpPr>
          <p:cNvPr id="21" name="Text 18"/>
          <p:cNvSpPr/>
          <p:nvPr/>
        </p:nvSpPr>
        <p:spPr>
          <a:xfrm>
            <a:off x="2368748" y="6696670"/>
            <a:ext cx="7777758" cy="705088"/>
          </a:xfrm>
          <a:prstGeom prst="rect">
            <a:avLst/>
          </a:prstGeom>
          <a:noFill/>
          <a:ln/>
        </p:spPr>
        <p:txBody>
          <a:bodyPr wrap="square" rtlCol="0" anchor="t"/>
          <a:lstStyle/>
          <a:p>
            <a:pPr marL="0" indent="0" algn="l">
              <a:lnSpc>
                <a:spcPts val="2776"/>
              </a:lnSpc>
              <a:buNone/>
            </a:pPr>
            <a:r>
              <a:rPr lang="en-US" sz="1735" kern="0" spc="-35" dirty="0">
                <a:solidFill>
                  <a:srgbClr val="E5E0DF"/>
                </a:solidFill>
                <a:latin typeface="Inter" pitchFamily="34" charset="0"/>
                <a:ea typeface="Inter" pitchFamily="34" charset="-122"/>
                <a:cs typeface="Inter" pitchFamily="34" charset="-120"/>
              </a:rPr>
              <a:t>The website incorporates captivating images to provide a visually enriching experience, enticing visitors to explore upcoming events.</a:t>
            </a:r>
            <a:endParaRPr lang="en-US" sz="173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5" name="Text 2"/>
          <p:cNvSpPr/>
          <p:nvPr/>
        </p:nvSpPr>
        <p:spPr>
          <a:xfrm>
            <a:off x="622101" y="191968"/>
            <a:ext cx="11298965" cy="1388745"/>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Code for Event Management Website</a:t>
            </a:r>
            <a:endParaRPr lang="en-US" sz="4374" dirty="0"/>
          </a:p>
        </p:txBody>
      </p:sp>
      <p:sp>
        <p:nvSpPr>
          <p:cNvPr id="6" name="Shape 3"/>
          <p:cNvSpPr/>
          <p:nvPr/>
        </p:nvSpPr>
        <p:spPr>
          <a:xfrm>
            <a:off x="833199" y="3609737"/>
            <a:ext cx="7477601" cy="2732008"/>
          </a:xfrm>
          <a:prstGeom prst="roundRect">
            <a:avLst>
              <a:gd name="adj" fmla="val 3660"/>
            </a:avLst>
          </a:prstGeom>
          <a:solidFill>
            <a:srgbClr val="0A004D"/>
          </a:solidFill>
          <a:ln/>
        </p:spPr>
      </p:sp>
      <p:sp>
        <p:nvSpPr>
          <p:cNvPr id="7" name="Shape 4"/>
          <p:cNvSpPr/>
          <p:nvPr/>
        </p:nvSpPr>
        <p:spPr>
          <a:xfrm>
            <a:off x="194733" y="918487"/>
            <a:ext cx="14240933" cy="7109639"/>
          </a:xfrm>
          <a:prstGeom prst="roundRect">
            <a:avLst>
              <a:gd name="adj" fmla="val 1220"/>
            </a:avLst>
          </a:prstGeom>
          <a:solidFill>
            <a:srgbClr val="0A004D"/>
          </a:solidFill>
          <a:ln/>
        </p:spPr>
      </p:sp>
      <p:sp>
        <p:nvSpPr>
          <p:cNvPr id="8" name="Text 5"/>
          <p:cNvSpPr/>
          <p:nvPr/>
        </p:nvSpPr>
        <p:spPr>
          <a:xfrm>
            <a:off x="1044297" y="3776305"/>
            <a:ext cx="7055406" cy="3996095"/>
          </a:xfrm>
          <a:prstGeom prst="rect">
            <a:avLst/>
          </a:prstGeom>
          <a:noFill/>
          <a:ln/>
        </p:spPr>
        <p:txBody>
          <a:bodyPr wrap="square" lIns="0" tIns="0" rIns="0" bIns="0" rtlCol="0" anchor="t"/>
          <a:lstStyle/>
          <a:p>
            <a:pPr marL="0" indent="0">
              <a:lnSpc>
                <a:spcPts val="3149"/>
              </a:lnSpc>
              <a:buNone/>
            </a:pPr>
            <a:endParaRPr lang="en-US" sz="1200" spc="-300" dirty="0"/>
          </a:p>
        </p:txBody>
      </p:sp>
      <p:sp>
        <p:nvSpPr>
          <p:cNvPr id="10" name="TextBox 9">
            <a:extLst>
              <a:ext uri="{FF2B5EF4-FFF2-40B4-BE49-F238E27FC236}">
                <a16:creationId xmlns:a16="http://schemas.microsoft.com/office/drawing/2014/main" id="{D5E16862-FC0F-46AF-A1D6-D5C0F6FB154C}"/>
              </a:ext>
            </a:extLst>
          </p:cNvPr>
          <p:cNvSpPr txBox="1"/>
          <p:nvPr/>
        </p:nvSpPr>
        <p:spPr>
          <a:xfrm>
            <a:off x="273560" y="1093628"/>
            <a:ext cx="5290806" cy="6247864"/>
          </a:xfrm>
          <a:prstGeom prst="rect">
            <a:avLst/>
          </a:prstGeom>
          <a:noFill/>
        </p:spPr>
        <p:txBody>
          <a:bodyPr wrap="square" rtlCol="0">
            <a:spAutoFit/>
          </a:bodyPr>
          <a:lstStyle/>
          <a:p>
            <a:r>
              <a:rPr lang="en-US" sz="1000" dirty="0">
                <a:solidFill>
                  <a:schemeClr val="bg1"/>
                </a:solidFill>
                <a:latin typeface="Consolas" panose="020B0609020204030204" pitchFamily="49" charset="0"/>
              </a:rPr>
              <a:t>&lt;!DOCTYPE html&gt;</a:t>
            </a:r>
          </a:p>
          <a:p>
            <a:r>
              <a:rPr lang="en-US" sz="1000" dirty="0">
                <a:solidFill>
                  <a:schemeClr val="bg1"/>
                </a:solidFill>
                <a:latin typeface="Consolas" panose="020B0609020204030204" pitchFamily="49" charset="0"/>
              </a:rPr>
              <a:t>&lt;html&gt;</a:t>
            </a:r>
          </a:p>
          <a:p>
            <a:r>
              <a:rPr lang="en-US" sz="1000" dirty="0">
                <a:solidFill>
                  <a:schemeClr val="bg1"/>
                </a:solidFill>
                <a:latin typeface="Consolas" panose="020B0609020204030204" pitchFamily="49" charset="0"/>
              </a:rPr>
              <a:t>&lt;head&gt;</a:t>
            </a:r>
          </a:p>
          <a:p>
            <a:r>
              <a:rPr lang="en-US" sz="1000" dirty="0">
                <a:solidFill>
                  <a:schemeClr val="bg1"/>
                </a:solidFill>
                <a:latin typeface="Consolas" panose="020B0609020204030204" pitchFamily="49" charset="0"/>
              </a:rPr>
              <a:t>    &lt;title&gt;Event Management&lt;/title&gt;</a:t>
            </a:r>
          </a:p>
          <a:p>
            <a:r>
              <a:rPr lang="en-US" sz="1000" dirty="0">
                <a:solidFill>
                  <a:schemeClr val="bg1"/>
                </a:solidFill>
                <a:latin typeface="Consolas" panose="020B0609020204030204" pitchFamily="49" charset="0"/>
              </a:rPr>
              <a:t>    &lt;style&gt;</a:t>
            </a:r>
          </a:p>
          <a:p>
            <a:r>
              <a:rPr lang="en-US" sz="1000" dirty="0">
                <a:solidFill>
                  <a:schemeClr val="bg1"/>
                </a:solidFill>
                <a:latin typeface="Consolas" panose="020B0609020204030204" pitchFamily="49" charset="0"/>
              </a:rPr>
              <a:t>        body {</a:t>
            </a:r>
          </a:p>
          <a:p>
            <a:r>
              <a:rPr lang="en-US" sz="1000" dirty="0">
                <a:solidFill>
                  <a:schemeClr val="bg1"/>
                </a:solidFill>
                <a:latin typeface="Consolas" panose="020B0609020204030204" pitchFamily="49" charset="0"/>
              </a:rPr>
              <a:t>            font-family: Comic sans-serif;</a:t>
            </a:r>
          </a:p>
          <a:p>
            <a:r>
              <a:rPr lang="en-US" sz="1000" dirty="0">
                <a:solidFill>
                  <a:schemeClr val="bg1"/>
                </a:solidFill>
                <a:latin typeface="Consolas" panose="020B0609020204030204" pitchFamily="49" charset="0"/>
              </a:rPr>
              <a:t>            margin: 0;</a:t>
            </a:r>
          </a:p>
          <a:p>
            <a:r>
              <a:rPr lang="en-US" sz="1000" dirty="0">
                <a:solidFill>
                  <a:schemeClr val="bg1"/>
                </a:solidFill>
                <a:latin typeface="Consolas" panose="020B0609020204030204" pitchFamily="49" charset="0"/>
              </a:rPr>
              <a:t>            padding: 0;</a:t>
            </a:r>
          </a:p>
          <a:p>
            <a:r>
              <a:rPr lang="en-US" sz="1000" dirty="0">
                <a:solidFill>
                  <a:schemeClr val="bg1"/>
                </a:solidFill>
                <a:latin typeface="Consolas" panose="020B0609020204030204" pitchFamily="49" charset="0"/>
              </a:rPr>
              <a:t>            background: linear-gradient(135deg, #F8F8F8, #ECECEC);</a:t>
            </a:r>
          </a:p>
          <a:p>
            <a:r>
              <a:rPr lang="en-US" sz="1000" dirty="0">
                <a:solidFill>
                  <a:schemeClr val="bg1"/>
                </a:solidFill>
                <a:latin typeface="Consolas" panose="020B0609020204030204" pitchFamily="49" charset="0"/>
              </a:rPr>
              <a:t>        }</a:t>
            </a:r>
          </a:p>
          <a:p>
            <a:endParaRPr lang="en-US" sz="1000" dirty="0">
              <a:solidFill>
                <a:schemeClr val="bg1"/>
              </a:solidFill>
              <a:latin typeface="Consolas" panose="020B0609020204030204" pitchFamily="49" charset="0"/>
            </a:endParaRPr>
          </a:p>
          <a:p>
            <a:r>
              <a:rPr lang="en-US" sz="1000" dirty="0">
                <a:solidFill>
                  <a:schemeClr val="bg1"/>
                </a:solidFill>
                <a:latin typeface="Consolas" panose="020B0609020204030204" pitchFamily="49" charset="0"/>
              </a:rPr>
              <a:t>        .container {</a:t>
            </a:r>
          </a:p>
          <a:p>
            <a:r>
              <a:rPr lang="en-US" sz="1000" dirty="0">
                <a:solidFill>
                  <a:schemeClr val="bg1"/>
                </a:solidFill>
                <a:latin typeface="Consolas" panose="020B0609020204030204" pitchFamily="49" charset="0"/>
              </a:rPr>
              <a:t>            max-width: 800px;</a:t>
            </a:r>
          </a:p>
          <a:p>
            <a:r>
              <a:rPr lang="en-US" sz="1000" dirty="0">
                <a:solidFill>
                  <a:schemeClr val="bg1"/>
                </a:solidFill>
                <a:latin typeface="Consolas" panose="020B0609020204030204" pitchFamily="49" charset="0"/>
              </a:rPr>
              <a:t>            margin: 0 auto;</a:t>
            </a:r>
          </a:p>
          <a:p>
            <a:r>
              <a:rPr lang="en-US" sz="1000" dirty="0">
                <a:solidFill>
                  <a:schemeClr val="bg1"/>
                </a:solidFill>
                <a:latin typeface="Consolas" panose="020B0609020204030204" pitchFamily="49" charset="0"/>
              </a:rPr>
              <a:t>            padding: 20px;</a:t>
            </a:r>
          </a:p>
          <a:p>
            <a:r>
              <a:rPr lang="en-US" sz="1000" dirty="0">
                <a:solidFill>
                  <a:schemeClr val="bg1"/>
                </a:solidFill>
                <a:latin typeface="Consolas" panose="020B0609020204030204" pitchFamily="49" charset="0"/>
              </a:rPr>
              <a:t>        }</a:t>
            </a:r>
          </a:p>
          <a:p>
            <a:endParaRPr lang="en-US" sz="1000" dirty="0">
              <a:solidFill>
                <a:schemeClr val="bg1"/>
              </a:solidFill>
              <a:latin typeface="Consolas" panose="020B0609020204030204" pitchFamily="49" charset="0"/>
            </a:endParaRPr>
          </a:p>
          <a:p>
            <a:r>
              <a:rPr lang="en-US" sz="1000" dirty="0">
                <a:solidFill>
                  <a:schemeClr val="bg1"/>
                </a:solidFill>
                <a:latin typeface="Consolas" panose="020B0609020204030204" pitchFamily="49" charset="0"/>
              </a:rPr>
              <a:t>        h1.top-space {</a:t>
            </a:r>
          </a:p>
          <a:p>
            <a:r>
              <a:rPr lang="en-US" sz="1000" dirty="0">
                <a:solidFill>
                  <a:schemeClr val="bg1"/>
                </a:solidFill>
                <a:latin typeface="Consolas" panose="020B0609020204030204" pitchFamily="49" charset="0"/>
              </a:rPr>
              <a:t>            margin-top: 40px;</a:t>
            </a:r>
          </a:p>
          <a:p>
            <a:r>
              <a:rPr lang="en-US" sz="1000" dirty="0">
                <a:solidFill>
                  <a:schemeClr val="bg1"/>
                </a:solidFill>
                <a:latin typeface="Consolas" panose="020B0609020204030204" pitchFamily="49" charset="0"/>
              </a:rPr>
              <a:t>        }</a:t>
            </a:r>
          </a:p>
          <a:p>
            <a:endParaRPr lang="en-US" sz="1000" dirty="0">
              <a:solidFill>
                <a:schemeClr val="bg1"/>
              </a:solidFill>
              <a:latin typeface="Consolas" panose="020B0609020204030204" pitchFamily="49" charset="0"/>
            </a:endParaRPr>
          </a:p>
          <a:p>
            <a:r>
              <a:rPr lang="en-US" sz="1000" dirty="0">
                <a:solidFill>
                  <a:schemeClr val="bg1"/>
                </a:solidFill>
                <a:latin typeface="Consolas" panose="020B0609020204030204" pitchFamily="49" charset="0"/>
              </a:rPr>
              <a:t>        h1 {</a:t>
            </a:r>
          </a:p>
          <a:p>
            <a:r>
              <a:rPr lang="en-US" sz="1000" dirty="0">
                <a:solidFill>
                  <a:schemeClr val="bg1"/>
                </a:solidFill>
                <a:latin typeface="Consolas" panose="020B0609020204030204" pitchFamily="49" charset="0"/>
              </a:rPr>
              <a:t>            text-align: center;</a:t>
            </a:r>
          </a:p>
          <a:p>
            <a:r>
              <a:rPr lang="en-US" sz="1000" dirty="0">
                <a:solidFill>
                  <a:schemeClr val="bg1"/>
                </a:solidFill>
                <a:latin typeface="Consolas" panose="020B0609020204030204" pitchFamily="49" charset="0"/>
              </a:rPr>
              <a:t>            margin-bottom: 20px;</a:t>
            </a:r>
          </a:p>
          <a:p>
            <a:r>
              <a:rPr lang="en-US" sz="1000" dirty="0">
                <a:solidFill>
                  <a:schemeClr val="bg1"/>
                </a:solidFill>
                <a:latin typeface="Consolas" panose="020B0609020204030204" pitchFamily="49" charset="0"/>
              </a:rPr>
              <a:t>            margin-top: 90px;</a:t>
            </a:r>
          </a:p>
          <a:p>
            <a:r>
              <a:rPr lang="en-US" sz="1000" dirty="0">
                <a:solidFill>
                  <a:schemeClr val="bg1"/>
                </a:solidFill>
                <a:latin typeface="Consolas" panose="020B0609020204030204" pitchFamily="49" charset="0"/>
              </a:rPr>
              <a:t>        }</a:t>
            </a:r>
          </a:p>
          <a:p>
            <a:endParaRPr lang="en-US" sz="1000" dirty="0">
              <a:solidFill>
                <a:schemeClr val="bg1"/>
              </a:solidFill>
              <a:latin typeface="Consolas" panose="020B0609020204030204" pitchFamily="49" charset="0"/>
            </a:endParaRPr>
          </a:p>
          <a:p>
            <a:r>
              <a:rPr lang="en-US" sz="1000" dirty="0">
                <a:solidFill>
                  <a:schemeClr val="bg1"/>
                </a:solidFill>
                <a:latin typeface="Consolas" panose="020B0609020204030204" pitchFamily="49" charset="0"/>
              </a:rPr>
              <a:t>        .navigation {</a:t>
            </a:r>
          </a:p>
          <a:p>
            <a:r>
              <a:rPr lang="en-US" sz="1000" dirty="0">
                <a:solidFill>
                  <a:schemeClr val="bg1"/>
                </a:solidFill>
                <a:latin typeface="Consolas" panose="020B0609020204030204" pitchFamily="49" charset="0"/>
              </a:rPr>
              <a:t>            display: flex;</a:t>
            </a:r>
          </a:p>
          <a:p>
            <a:r>
              <a:rPr lang="en-US" sz="1000" dirty="0">
                <a:solidFill>
                  <a:schemeClr val="bg1"/>
                </a:solidFill>
                <a:latin typeface="Consolas" panose="020B0609020204030204" pitchFamily="49" charset="0"/>
              </a:rPr>
              <a:t>            justify-content: space-between;</a:t>
            </a:r>
          </a:p>
          <a:p>
            <a:r>
              <a:rPr lang="en-US" sz="1000" dirty="0">
                <a:solidFill>
                  <a:schemeClr val="bg1"/>
                </a:solidFill>
                <a:latin typeface="Consolas" panose="020B0609020204030204" pitchFamily="49" charset="0"/>
              </a:rPr>
              <a:t>            align-items: center;</a:t>
            </a:r>
          </a:p>
          <a:p>
            <a:r>
              <a:rPr lang="en-US" sz="1000" dirty="0">
                <a:solidFill>
                  <a:schemeClr val="bg1"/>
                </a:solidFill>
                <a:latin typeface="Consolas" panose="020B0609020204030204" pitchFamily="49" charset="0"/>
              </a:rPr>
              <a:t>            background-color: #333;</a:t>
            </a:r>
          </a:p>
          <a:p>
            <a:r>
              <a:rPr lang="en-US" sz="1000" dirty="0">
                <a:solidFill>
                  <a:schemeClr val="bg1"/>
                </a:solidFill>
                <a:latin typeface="Consolas" panose="020B0609020204030204" pitchFamily="49" charset="0"/>
              </a:rPr>
              <a:t>            color: #fff;</a:t>
            </a:r>
          </a:p>
          <a:p>
            <a:r>
              <a:rPr lang="en-US" sz="1000" dirty="0">
                <a:solidFill>
                  <a:schemeClr val="bg1"/>
                </a:solidFill>
                <a:latin typeface="Consolas" panose="020B0609020204030204" pitchFamily="49" charset="0"/>
              </a:rPr>
              <a:t>            padding: 10px;</a:t>
            </a:r>
          </a:p>
          <a:p>
            <a:r>
              <a:rPr lang="en-US" sz="1000" dirty="0">
                <a:solidFill>
                  <a:schemeClr val="bg1"/>
                </a:solidFill>
                <a:latin typeface="Consolas" panose="020B0609020204030204" pitchFamily="49" charset="0"/>
              </a:rPr>
              <a:t>        }</a:t>
            </a:r>
          </a:p>
          <a:p>
            <a:endParaRPr lang="en-US" sz="1000" dirty="0">
              <a:solidFill>
                <a:schemeClr val="bg1"/>
              </a:solidFill>
              <a:latin typeface="Consolas" panose="020B0609020204030204" pitchFamily="49" charset="0"/>
            </a:endParaRPr>
          </a:p>
          <a:p>
            <a:r>
              <a:rPr lang="en-US" sz="1000" dirty="0">
                <a:solidFill>
                  <a:schemeClr val="bg1"/>
                </a:solidFill>
                <a:latin typeface="Consolas" panose="020B0609020204030204" pitchFamily="49" charset="0"/>
              </a:rPr>
              <a:t>        .navigation-left {</a:t>
            </a:r>
          </a:p>
          <a:p>
            <a:r>
              <a:rPr lang="en-US" sz="1000" dirty="0">
                <a:solidFill>
                  <a:schemeClr val="bg1"/>
                </a:solidFill>
                <a:latin typeface="Consolas" panose="020B0609020204030204" pitchFamily="49" charset="0"/>
              </a:rPr>
              <a:t>            font-weight: bold;</a:t>
            </a:r>
          </a:p>
          <a:p>
            <a:r>
              <a:rPr lang="en-US" sz="1000" dirty="0">
                <a:solidFill>
                  <a:schemeClr val="bg1"/>
                </a:solidFill>
                <a:latin typeface="Consolas" panose="020B0609020204030204" pitchFamily="49" charset="0"/>
              </a:rPr>
              <a:t>        }</a:t>
            </a:r>
          </a:p>
        </p:txBody>
      </p:sp>
      <p:sp>
        <p:nvSpPr>
          <p:cNvPr id="14" name="TextBox 13">
            <a:extLst>
              <a:ext uri="{FF2B5EF4-FFF2-40B4-BE49-F238E27FC236}">
                <a16:creationId xmlns:a16="http://schemas.microsoft.com/office/drawing/2014/main" id="{4771337A-15B0-4E7D-8621-E60FC392FBEA}"/>
              </a:ext>
            </a:extLst>
          </p:cNvPr>
          <p:cNvSpPr txBox="1"/>
          <p:nvPr/>
        </p:nvSpPr>
        <p:spPr>
          <a:xfrm>
            <a:off x="4580465" y="918487"/>
            <a:ext cx="5290806" cy="6863417"/>
          </a:xfrm>
          <a:prstGeom prst="rect">
            <a:avLst/>
          </a:prstGeom>
          <a:noFill/>
        </p:spPr>
        <p:txBody>
          <a:bodyPr wrap="square" rtlCol="0">
            <a:spAutoFit/>
          </a:bodyPr>
          <a:lstStyle/>
          <a:p>
            <a:pPr marL="0" algn="l" rtl="0" eaLnBrk="1" latinLnBrk="0" hangingPunct="1">
              <a:spcBef>
                <a:spcPts val="0"/>
              </a:spcBef>
              <a:spcAft>
                <a:spcPts val="0"/>
              </a:spcAft>
            </a:pP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.navigation-links a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margin-right: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text-decoration: none;</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color: #fff;</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form {            text-align: center;</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margin-bottom: 20px;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.input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width: 100%;</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padding: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margin-bottom: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box-sizing: border-box;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a:t>
            </a:r>
            <a:r>
              <a:rPr lang="en-US" sz="1000" kern="1200" dirty="0" err="1">
                <a:solidFill>
                  <a:srgbClr val="FFFFFF"/>
                </a:solidFill>
                <a:effectLst/>
                <a:latin typeface="Consolas" panose="020B0609020204030204" pitchFamily="49" charset="0"/>
              </a:rPr>
              <a:t>MenuBarHorizontal</a:t>
            </a:r>
            <a:r>
              <a:rPr lang="en-US" sz="1000" kern="1200" dirty="0">
                <a:solidFill>
                  <a:srgbClr val="FFFFFF"/>
                </a:solidFill>
                <a:effectLst/>
                <a:latin typeface="Consolas" panose="020B0609020204030204" pitchFamily="49" charset="0"/>
              </a:rPr>
              <a:t> li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display: inline-block;</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r>
              <a:rPr lang="en-US" sz="1000" kern="1200" dirty="0" err="1">
                <a:solidFill>
                  <a:srgbClr val="FFFFFF"/>
                </a:solidFill>
                <a:effectLst/>
                <a:latin typeface="Consolas" panose="020B0609020204030204" pitchFamily="49" charset="0"/>
              </a:rPr>
              <a:t>textarea</a:t>
            </a: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width: 100%;</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height: 100px;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padding: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margin-bottom: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box-sizing: border-box;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.event-description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margin-bottom: 20px;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.event-photos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display: flex;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justify-content: center;</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align-items: flex-start;</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flex-wrap: wrap;</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margin-bottom: 20px;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.photo-description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text-align: center;</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margin-bottom: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flex-basis: 50%;</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box-sizing: border-box;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padding: 10px;</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a:p>
            <a:pPr marL="0" algn="l" rtl="0" eaLnBrk="1" latinLnBrk="0" hangingPunct="1">
              <a:spcBef>
                <a:spcPts val="0"/>
              </a:spcBef>
              <a:spcAft>
                <a:spcPts val="0"/>
              </a:spcAft>
            </a:pPr>
            <a:r>
              <a:rPr lang="en-US" sz="1000" kern="1200" dirty="0">
                <a:solidFill>
                  <a:srgbClr val="FFFFFF"/>
                </a:solidFill>
                <a:effectLst/>
                <a:latin typeface="Consolas" panose="020B0609020204030204" pitchFamily="49" charset="0"/>
              </a:rPr>
              <a:t>        </a:t>
            </a:r>
            <a:endParaRPr lang="en-US" sz="1000" dirty="0">
              <a:effectLst/>
              <a:latin typeface="Consolas" panose="020B0609020204030204" pitchFamily="49" charset="0"/>
            </a:endParaRPr>
          </a:p>
        </p:txBody>
      </p:sp>
      <p:sp>
        <p:nvSpPr>
          <p:cNvPr id="15" name="TextBox 14">
            <a:extLst>
              <a:ext uri="{FF2B5EF4-FFF2-40B4-BE49-F238E27FC236}">
                <a16:creationId xmlns:a16="http://schemas.microsoft.com/office/drawing/2014/main" id="{E4661503-2E37-4092-BDFC-8A31C5274165}"/>
              </a:ext>
            </a:extLst>
          </p:cNvPr>
          <p:cNvSpPr txBox="1"/>
          <p:nvPr/>
        </p:nvSpPr>
        <p:spPr>
          <a:xfrm>
            <a:off x="7789927" y="1019224"/>
            <a:ext cx="16427381" cy="7109639"/>
          </a:xfrm>
          <a:prstGeom prst="rect">
            <a:avLst/>
          </a:prstGeom>
          <a:noFill/>
        </p:spPr>
        <p:txBody>
          <a:bodyPr wrap="square" rtlCol="0">
            <a:spAutoFit/>
          </a:bodyPr>
          <a:lstStyle/>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.event-photos </a:t>
            </a:r>
            <a:r>
              <a:rPr lang="en-US" sz="600" kern="1200" dirty="0" err="1">
                <a:solidFill>
                  <a:srgbClr val="FFFFFF"/>
                </a:solidFill>
                <a:effectLst/>
                <a:latin typeface="Consolas" panose="020B0609020204030204" pitchFamily="49" charset="0"/>
              </a:rPr>
              <a:t>img</a:t>
            </a:r>
            <a:r>
              <a:rPr lang="en-US" sz="600" kern="1200" dirty="0">
                <a:solidFill>
                  <a:srgbClr val="FFFFFF"/>
                </a:solidFill>
                <a:effectLst/>
                <a:latin typeface="Consolas" panose="020B0609020204030204" pitchFamily="49" charset="0"/>
              </a:rPr>
              <a:t>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width: 100%;</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height: 150px;</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margin-bottom: 10px;</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.top-space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margin-top: 20px;</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.italic-text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font-style: italic;</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text-align: center;</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.button {</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background-color: #000;</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color: #fff;</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padding: 10px 20px;</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border: none;</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border-radius: 5px;</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font-size: 16px;</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cursor: pointer;</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&lt;/style&gt;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&lt;/head&gt;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&lt;body&gt;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class="container"&gt;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class="navigation"&gt;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class="navigation-left"&gt;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Event Planner</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class="navigation-links" id="</a:t>
            </a:r>
            <a:r>
              <a:rPr lang="en-US" sz="600" kern="1200" dirty="0" err="1">
                <a:solidFill>
                  <a:srgbClr val="FFFFFF"/>
                </a:solidFill>
                <a:effectLst/>
                <a:latin typeface="Consolas" panose="020B0609020204030204" pitchFamily="49" charset="0"/>
              </a:rPr>
              <a:t>sprymenu</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&lt;ul class="</a:t>
            </a:r>
            <a:r>
              <a:rPr lang="en-US" sz="600" kern="1200" dirty="0" err="1">
                <a:solidFill>
                  <a:srgbClr val="FFFFFF"/>
                </a:solidFill>
                <a:effectLst/>
                <a:latin typeface="Consolas" panose="020B0609020204030204" pitchFamily="49" charset="0"/>
              </a:rPr>
              <a:t>MenuBarHorizontal</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&lt;li&gt;&lt;a class="</a:t>
            </a:r>
            <a:r>
              <a:rPr lang="en-US" sz="600" kern="1200" dirty="0" err="1">
                <a:solidFill>
                  <a:srgbClr val="FFFFFF"/>
                </a:solidFill>
                <a:effectLst/>
                <a:latin typeface="Consolas" panose="020B0609020204030204" pitchFamily="49" charset="0"/>
              </a:rPr>
              <a:t>MenuBarItemSubmenu</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href</a:t>
            </a:r>
            <a:r>
              <a:rPr lang="en-US" sz="600" kern="1200" dirty="0">
                <a:solidFill>
                  <a:srgbClr val="FFFFFF"/>
                </a:solidFill>
                <a:effectLst/>
                <a:latin typeface="Consolas" panose="020B0609020204030204" pitchFamily="49" charset="0"/>
              </a:rPr>
              <a:t>="#"&gt;Home&lt;/a&gt;&lt;/li&gt;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&lt;li&gt;&lt;a class="</a:t>
            </a:r>
            <a:r>
              <a:rPr lang="en-US" sz="600" kern="1200" dirty="0" err="1">
                <a:solidFill>
                  <a:srgbClr val="FFFFFF"/>
                </a:solidFill>
                <a:effectLst/>
                <a:latin typeface="Consolas" panose="020B0609020204030204" pitchFamily="49" charset="0"/>
              </a:rPr>
              <a:t>MenuBarItemSubmenu</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href</a:t>
            </a:r>
            <a:r>
              <a:rPr lang="en-US" sz="600" kern="1200" dirty="0">
                <a:solidFill>
                  <a:srgbClr val="FFFFFF"/>
                </a:solidFill>
                <a:effectLst/>
                <a:latin typeface="Consolas" panose="020B0609020204030204" pitchFamily="49" charset="0"/>
              </a:rPr>
              <a:t>="#"&gt;Events&lt;/a&gt;&lt;/li&gt;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&lt;li&gt;&lt;a class="</a:t>
            </a:r>
            <a:r>
              <a:rPr lang="en-US" sz="600" kern="1200" dirty="0" err="1">
                <a:solidFill>
                  <a:srgbClr val="FFFFFF"/>
                </a:solidFill>
                <a:effectLst/>
                <a:latin typeface="Consolas" panose="020B0609020204030204" pitchFamily="49" charset="0"/>
              </a:rPr>
              <a:t>MenuBarItemSubmenu</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href</a:t>
            </a:r>
            <a:r>
              <a:rPr lang="en-US" sz="600" kern="1200" dirty="0">
                <a:solidFill>
                  <a:srgbClr val="FFFFFF"/>
                </a:solidFill>
                <a:effectLst/>
                <a:latin typeface="Consolas" panose="020B0609020204030204" pitchFamily="49" charset="0"/>
              </a:rPr>
              <a:t>="#"&gt;About&lt;/a&gt;&lt;/li&gt;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&lt;li&gt;&lt;a class="</a:t>
            </a:r>
            <a:r>
              <a:rPr lang="en-US" sz="600" kern="1200" dirty="0" err="1">
                <a:solidFill>
                  <a:srgbClr val="FFFFFF"/>
                </a:solidFill>
                <a:effectLst/>
                <a:latin typeface="Consolas" panose="020B0609020204030204" pitchFamily="49" charset="0"/>
              </a:rPr>
              <a:t>MenuBarItemSubmenu</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href</a:t>
            </a:r>
            <a:r>
              <a:rPr lang="en-US" sz="600" kern="1200" dirty="0">
                <a:solidFill>
                  <a:srgbClr val="FFFFFF"/>
                </a:solidFill>
                <a:effectLst/>
                <a:latin typeface="Consolas" panose="020B0609020204030204" pitchFamily="49" charset="0"/>
              </a:rPr>
              <a:t>="#"&gt;Contact&lt;/a&gt;&lt;/li&gt;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&lt;/ul&gt;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&lt;h1 class="top-space"&gt;Event Management&lt;/h1&gt;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&lt;p class="italic-text"&gt;Join us for an unforgettable experience!&lt;/p&gt;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&lt;form action="submit" method="get"&gt;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&lt;input type="text" class="input" name="</a:t>
            </a:r>
            <a:r>
              <a:rPr lang="en-US" sz="600" kern="1200" dirty="0" err="1">
                <a:solidFill>
                  <a:srgbClr val="FFFFFF"/>
                </a:solidFill>
                <a:effectLst/>
                <a:latin typeface="Consolas" panose="020B0609020204030204" pitchFamily="49" charset="0"/>
              </a:rPr>
              <a:t>firstName</a:t>
            </a:r>
            <a:r>
              <a:rPr lang="en-US" sz="600" kern="1200" dirty="0">
                <a:solidFill>
                  <a:srgbClr val="FFFFFF"/>
                </a:solidFill>
                <a:effectLst/>
                <a:latin typeface="Consolas" panose="020B0609020204030204" pitchFamily="49" charset="0"/>
              </a:rPr>
              <a:t>" placeholder="First Name" required&gt;&lt;</a:t>
            </a:r>
            <a:r>
              <a:rPr lang="en-US" sz="600" kern="1200" dirty="0" err="1">
                <a:solidFill>
                  <a:srgbClr val="FFFFFF"/>
                </a:solidFill>
                <a:effectLst/>
                <a:latin typeface="Consolas" panose="020B0609020204030204" pitchFamily="49" charset="0"/>
              </a:rPr>
              <a:t>br</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&lt;input type="text" class="input" name="</a:t>
            </a:r>
            <a:r>
              <a:rPr lang="en-US" sz="600" kern="1200" dirty="0" err="1">
                <a:solidFill>
                  <a:srgbClr val="FFFFFF"/>
                </a:solidFill>
                <a:effectLst/>
                <a:latin typeface="Consolas" panose="020B0609020204030204" pitchFamily="49" charset="0"/>
              </a:rPr>
              <a:t>lastName</a:t>
            </a:r>
            <a:r>
              <a:rPr lang="en-US" sz="600" kern="1200" dirty="0">
                <a:solidFill>
                  <a:srgbClr val="FFFFFF"/>
                </a:solidFill>
                <a:effectLst/>
                <a:latin typeface="Consolas" panose="020B0609020204030204" pitchFamily="49" charset="0"/>
              </a:rPr>
              <a:t>" placeholder="Last Name" required&gt;&lt;</a:t>
            </a:r>
            <a:r>
              <a:rPr lang="en-US" sz="600" kern="1200" dirty="0" err="1">
                <a:solidFill>
                  <a:srgbClr val="FFFFFF"/>
                </a:solidFill>
                <a:effectLst/>
                <a:latin typeface="Consolas" panose="020B0609020204030204" pitchFamily="49" charset="0"/>
              </a:rPr>
              <a:t>br</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&lt;input type="email" class="input" name="email" placeholder="Email Address" required&gt;&lt;</a:t>
            </a:r>
            <a:r>
              <a:rPr lang="en-US" sz="600" kern="1200" dirty="0" err="1">
                <a:solidFill>
                  <a:srgbClr val="FFFFFF"/>
                </a:solidFill>
                <a:effectLst/>
                <a:latin typeface="Consolas" panose="020B0609020204030204" pitchFamily="49" charset="0"/>
              </a:rPr>
              <a:t>br</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a:t>
            </a:r>
            <a:r>
              <a:rPr lang="en-US" sz="600" kern="1200" dirty="0" err="1">
                <a:solidFill>
                  <a:srgbClr val="FFFFFF"/>
                </a:solidFill>
                <a:effectLst/>
                <a:latin typeface="Consolas" panose="020B0609020204030204" pitchFamily="49" charset="0"/>
              </a:rPr>
              <a:t>textarea</a:t>
            </a:r>
            <a:r>
              <a:rPr lang="en-US" sz="600" kern="1200" dirty="0">
                <a:solidFill>
                  <a:srgbClr val="FFFFFF"/>
                </a:solidFill>
                <a:effectLst/>
                <a:latin typeface="Consolas" panose="020B0609020204030204" pitchFamily="49" charset="0"/>
              </a:rPr>
              <a:t> name="</a:t>
            </a:r>
            <a:r>
              <a:rPr lang="en-US" sz="600" kern="1200" dirty="0" err="1">
                <a:solidFill>
                  <a:srgbClr val="FFFFFF"/>
                </a:solidFill>
                <a:effectLst/>
                <a:latin typeface="Consolas" panose="020B0609020204030204" pitchFamily="49" charset="0"/>
              </a:rPr>
              <a:t>eventDescription</a:t>
            </a:r>
            <a:r>
              <a:rPr lang="en-US" sz="600" kern="1200" dirty="0">
                <a:solidFill>
                  <a:srgbClr val="FFFFFF"/>
                </a:solidFill>
                <a:effectLst/>
                <a:latin typeface="Consolas" panose="020B0609020204030204" pitchFamily="49" charset="0"/>
              </a:rPr>
              <a:t>" placeholder="Event Description " required&gt;&lt;/</a:t>
            </a:r>
            <a:r>
              <a:rPr lang="en-US" sz="600" kern="1200" dirty="0" err="1">
                <a:solidFill>
                  <a:srgbClr val="FFFFFF"/>
                </a:solidFill>
                <a:effectLst/>
                <a:latin typeface="Consolas" panose="020B0609020204030204" pitchFamily="49" charset="0"/>
              </a:rPr>
              <a:t>textarea</a:t>
            </a:r>
            <a:r>
              <a:rPr lang="en-US" sz="600" kern="1200" dirty="0">
                <a:solidFill>
                  <a:srgbClr val="FFFFFF"/>
                </a:solidFill>
                <a:effectLst/>
                <a:latin typeface="Consolas" panose="020B0609020204030204" pitchFamily="49" charset="0"/>
              </a:rPr>
              <a:t>&gt;&lt;</a:t>
            </a:r>
            <a:r>
              <a:rPr lang="en-US" sz="600" kern="1200" dirty="0" err="1">
                <a:solidFill>
                  <a:srgbClr val="FFFFFF"/>
                </a:solidFill>
                <a:effectLst/>
                <a:latin typeface="Consolas" panose="020B0609020204030204" pitchFamily="49" charset="0"/>
              </a:rPr>
              <a:t>br</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&lt;button type="submit" class="button"&gt;Register&lt;/button&gt;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&lt;/form&gt;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&lt;</a:t>
            </a:r>
            <a:r>
              <a:rPr lang="en-US" sz="600" kern="1200" dirty="0" err="1">
                <a:solidFill>
                  <a:srgbClr val="FFFFFF"/>
                </a:solidFill>
                <a:effectLst/>
                <a:latin typeface="Consolas" panose="020B0609020204030204" pitchFamily="49" charset="0"/>
              </a:rPr>
              <a:t>br</a:t>
            </a:r>
            <a:r>
              <a:rPr lang="en-US" sz="600" kern="1200" dirty="0">
                <a:solidFill>
                  <a:srgbClr val="FFFFFF"/>
                </a:solidFill>
                <a:effectLst/>
                <a:latin typeface="Consolas" panose="020B0609020204030204" pitchFamily="49" charset="0"/>
              </a:rPr>
              <a:t>&gt;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class="event-description"&gt;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&lt;h2&gt;Event Description&lt;/h2&gt;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&lt;p&gt;Welcome to the most anticipated event of the year! Join us for an unforgettable experience filled with excitement, entertainment, and inspiration. Our event brings together renowned speakers, captivating performances, and interactive workshops to ignite your passion and leave you with lasting memories. Don't miss out on this extraordinary opportunity to connect with like-minded individuals and be part of a truly remarkable event!&lt;/p&gt;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class="event-photos"&gt;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class="photo-description"&gt;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a:t>
            </a:r>
            <a:r>
              <a:rPr lang="en-US" sz="600" kern="1200" dirty="0" err="1">
                <a:solidFill>
                  <a:srgbClr val="FFFFFF"/>
                </a:solidFill>
                <a:effectLst/>
                <a:latin typeface="Consolas" panose="020B0609020204030204" pitchFamily="49" charset="0"/>
              </a:rPr>
              <a:t>img</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src</a:t>
            </a:r>
            <a:r>
              <a:rPr lang="en-US" sz="600" kern="1200" dirty="0">
                <a:solidFill>
                  <a:srgbClr val="FFFFFF"/>
                </a:solidFill>
                <a:effectLst/>
                <a:latin typeface="Consolas" panose="020B0609020204030204" pitchFamily="49" charset="0"/>
              </a:rPr>
              <a:t>="Event/photo1.jpg"&gt;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&lt;p&gt;Captivating Performances: Witness breathtaking performances that will leave you spellbound and amazed. Get ready to be dazzled by our talented artists and experience the magic firsthand.&lt;/p&gt;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class="photo-description"&gt;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a:t>
            </a:r>
            <a:r>
              <a:rPr lang="en-US" sz="600" kern="1200" dirty="0" err="1">
                <a:solidFill>
                  <a:srgbClr val="FFFFFF"/>
                </a:solidFill>
                <a:effectLst/>
                <a:latin typeface="Consolas" panose="020B0609020204030204" pitchFamily="49" charset="0"/>
              </a:rPr>
              <a:t>img</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src</a:t>
            </a:r>
            <a:r>
              <a:rPr lang="en-US" sz="600" kern="1200" dirty="0">
                <a:solidFill>
                  <a:srgbClr val="FFFFFF"/>
                </a:solidFill>
                <a:effectLst/>
                <a:latin typeface="Consolas" panose="020B0609020204030204" pitchFamily="49" charset="0"/>
              </a:rPr>
              <a:t>="Event/photo2.jpg"&gt;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&lt;p&gt;Inspiring Keynote Speakers: Gain valuable insights and wisdom from our esteemed keynote speakers. They will share their experiences and motivate </a:t>
            </a:r>
            <a:r>
              <a:rPr lang="en-US" sz="600" kern="1200" dirty="0" err="1">
                <a:solidFill>
                  <a:srgbClr val="FFFFFF"/>
                </a:solidFill>
                <a:effectLst/>
                <a:latin typeface="Consolas" panose="020B0609020204030204" pitchFamily="49" charset="0"/>
              </a:rPr>
              <a:t>youto</a:t>
            </a:r>
            <a:r>
              <a:rPr lang="en-US" sz="600" kern="1200" dirty="0">
                <a:solidFill>
                  <a:srgbClr val="FFFFFF"/>
                </a:solidFill>
                <a:effectLst/>
                <a:latin typeface="Consolas" panose="020B0609020204030204" pitchFamily="49" charset="0"/>
              </a:rPr>
              <a:t> reach new heights of success.&lt;/p&gt;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class="photo-description"&gt;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a:t>
            </a:r>
            <a:r>
              <a:rPr lang="en-US" sz="600" kern="1200" dirty="0" err="1">
                <a:solidFill>
                  <a:srgbClr val="FFFFFF"/>
                </a:solidFill>
                <a:effectLst/>
                <a:latin typeface="Consolas" panose="020B0609020204030204" pitchFamily="49" charset="0"/>
              </a:rPr>
              <a:t>img</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src</a:t>
            </a:r>
            <a:r>
              <a:rPr lang="en-US" sz="600" kern="1200" dirty="0">
                <a:solidFill>
                  <a:srgbClr val="FFFFFF"/>
                </a:solidFill>
                <a:effectLst/>
                <a:latin typeface="Consolas" panose="020B0609020204030204" pitchFamily="49" charset="0"/>
              </a:rPr>
              <a:t>="Event/photo3.jpg"&gt;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&lt;p&gt;Engaging Workshops: Dive into interactive workshops designed to enhance your skills and expand your horizons. Learn from industry professionals and gain practical knowledge to excel in your field.&lt;/p&gt;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 class="photo-description"&gt;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a:t>
            </a:r>
            <a:r>
              <a:rPr lang="en-US" sz="600" kern="1200" dirty="0" err="1">
                <a:solidFill>
                  <a:srgbClr val="FFFFFF"/>
                </a:solidFill>
                <a:effectLst/>
                <a:latin typeface="Consolas" panose="020B0609020204030204" pitchFamily="49" charset="0"/>
              </a:rPr>
              <a:t>img</a:t>
            </a:r>
            <a:r>
              <a:rPr lang="en-US" sz="600" kern="1200" dirty="0">
                <a:solidFill>
                  <a:srgbClr val="FFFFFF"/>
                </a:solidFill>
                <a:effectLst/>
                <a:latin typeface="Consolas" panose="020B0609020204030204" pitchFamily="49" charset="0"/>
              </a:rPr>
              <a:t> </a:t>
            </a:r>
            <a:r>
              <a:rPr lang="en-US" sz="600" kern="1200" dirty="0" err="1">
                <a:solidFill>
                  <a:srgbClr val="FFFFFF"/>
                </a:solidFill>
                <a:effectLst/>
                <a:latin typeface="Consolas" panose="020B0609020204030204" pitchFamily="49" charset="0"/>
              </a:rPr>
              <a:t>src</a:t>
            </a:r>
            <a:r>
              <a:rPr lang="en-US" sz="600" kern="1200" dirty="0">
                <a:solidFill>
                  <a:srgbClr val="FFFFFF"/>
                </a:solidFill>
                <a:effectLst/>
                <a:latin typeface="Consolas" panose="020B0609020204030204" pitchFamily="49" charset="0"/>
              </a:rPr>
              <a:t>="Event/photo4.jpg"&gt;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&lt;p&gt;New Addition: Experience something extraordinary with our latest addition, Photo 4. It promises to deliver an unforgettable experience that will leave you inspired.&lt;/p&gt;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    &lt;/div&gt;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&lt;/body&gt;</a:t>
            </a:r>
            <a:endParaRPr lang="en-US" sz="600" dirty="0">
              <a:effectLst/>
              <a:latin typeface="Consolas" panose="020B0609020204030204" pitchFamily="49" charset="0"/>
            </a:endParaRPr>
          </a:p>
          <a:p>
            <a:pPr marL="0" algn="l" rtl="0" eaLnBrk="1" latinLnBrk="0" hangingPunct="1">
              <a:spcBef>
                <a:spcPts val="0"/>
              </a:spcBef>
              <a:spcAft>
                <a:spcPts val="0"/>
              </a:spcAft>
            </a:pPr>
            <a:r>
              <a:rPr lang="en-US" sz="600" kern="1200" dirty="0">
                <a:solidFill>
                  <a:srgbClr val="FFFFFF"/>
                </a:solidFill>
                <a:effectLst/>
                <a:latin typeface="Consolas" panose="020B0609020204030204" pitchFamily="49" charset="0"/>
              </a:rPr>
              <a:t>&lt;/html&gt;</a:t>
            </a:r>
            <a:endParaRPr lang="en-US" sz="600" dirty="0">
              <a:effectLst/>
              <a:latin typeface="Consolas" panose="020B0609020204030204" pitchFamily="49" charset="0"/>
            </a:endParaRPr>
          </a:p>
          <a:p>
            <a:endParaRPr lang="en-US" sz="6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7" name="Text 3"/>
          <p:cNvSpPr/>
          <p:nvPr/>
        </p:nvSpPr>
        <p:spPr>
          <a:xfrm>
            <a:off x="833199" y="943794"/>
            <a:ext cx="5858947"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Result and Explanation</a:t>
            </a:r>
            <a:endParaRPr lang="en-US" sz="4374" dirty="0"/>
          </a:p>
        </p:txBody>
      </p:sp>
      <p:sp>
        <p:nvSpPr>
          <p:cNvPr id="8" name="Shape 4"/>
          <p:cNvSpPr/>
          <p:nvPr/>
        </p:nvSpPr>
        <p:spPr>
          <a:xfrm>
            <a:off x="1003829" y="2254628"/>
            <a:ext cx="4542115" cy="3468256"/>
          </a:xfrm>
          <a:prstGeom prst="roundRect">
            <a:avLst>
              <a:gd name="adj" fmla="val 4212"/>
            </a:avLst>
          </a:prstGeom>
          <a:solidFill>
            <a:srgbClr val="110080"/>
          </a:solidFill>
          <a:ln w="13811">
            <a:solidFill>
              <a:srgbClr val="140099"/>
            </a:solidFill>
            <a:prstDash val="solid"/>
          </a:ln>
        </p:spPr>
      </p:sp>
      <p:sp>
        <p:nvSpPr>
          <p:cNvPr id="9" name="Text 5"/>
          <p:cNvSpPr/>
          <p:nvPr/>
        </p:nvSpPr>
        <p:spPr>
          <a:xfrm>
            <a:off x="1069181" y="2490609"/>
            <a:ext cx="222194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Functionality</a:t>
            </a:r>
            <a:endParaRPr lang="en-US" sz="2187" dirty="0"/>
          </a:p>
        </p:txBody>
      </p:sp>
      <p:sp>
        <p:nvSpPr>
          <p:cNvPr id="10" name="Text 6"/>
          <p:cNvSpPr/>
          <p:nvPr/>
        </p:nvSpPr>
        <p:spPr>
          <a:xfrm>
            <a:off x="1069181" y="2971026"/>
            <a:ext cx="4070152" cy="1421606"/>
          </a:xfrm>
          <a:prstGeom prst="rect">
            <a:avLst/>
          </a:prstGeom>
          <a:noFill/>
          <a:ln/>
        </p:spPr>
        <p:txBody>
          <a:bodyPr wrap="square" rtlCol="0" anchor="t"/>
          <a:lstStyle/>
          <a:p>
            <a:pPr marL="0" indent="0">
              <a:lnSpc>
                <a:spcPts val="2799"/>
              </a:lnSpc>
              <a:buNone/>
            </a:pPr>
            <a:r>
              <a:rPr lang="en-GB" sz="1750" kern="0" spc="-35" dirty="0">
                <a:solidFill>
                  <a:srgbClr val="E5E0DF"/>
                </a:solidFill>
                <a:latin typeface="Inter" pitchFamily="34" charset="0"/>
                <a:ea typeface="Inter" pitchFamily="34" charset="-122"/>
                <a:cs typeface="Inter" pitchFamily="34" charset="-120"/>
              </a:rPr>
              <a:t>This HTML code is for an event management webpage with a modern design. It includes a registration form and highlights captivating performances and engaging workshops. The webpage aims to attract attendees to the event.</a:t>
            </a:r>
            <a:endParaRPr lang="en-US" sz="1750" dirty="0"/>
          </a:p>
        </p:txBody>
      </p:sp>
      <p:pic>
        <p:nvPicPr>
          <p:cNvPr id="16" name="Picture 15">
            <a:extLst>
              <a:ext uri="{FF2B5EF4-FFF2-40B4-BE49-F238E27FC236}">
                <a16:creationId xmlns:a16="http://schemas.microsoft.com/office/drawing/2014/main" id="{A342C121-5CDA-49B9-A179-CFF84A528D64}"/>
              </a:ext>
            </a:extLst>
          </p:cNvPr>
          <p:cNvPicPr>
            <a:picLocks noChangeAspect="1"/>
          </p:cNvPicPr>
          <p:nvPr/>
        </p:nvPicPr>
        <p:blipFill>
          <a:blip r:embed="rId3"/>
          <a:stretch>
            <a:fillRect/>
          </a:stretch>
        </p:blipFill>
        <p:spPr>
          <a:xfrm>
            <a:off x="7315200" y="686667"/>
            <a:ext cx="6985343" cy="7036290"/>
          </a:xfrm>
          <a:prstGeom prst="rect">
            <a:avLst/>
          </a:prstGeom>
          <a:effectLst>
            <a:softEdge rad="254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43983"/>
            <a:ext cx="14630400" cy="8229600"/>
          </a:xfrm>
          <a:prstGeom prst="rect">
            <a:avLst/>
          </a:prstGeom>
          <a:solidFill>
            <a:srgbClr val="272525"/>
          </a:solidFill>
          <a:ln/>
        </p:spPr>
      </p:sp>
      <p:sp>
        <p:nvSpPr>
          <p:cNvPr id="5" name="Text 2"/>
          <p:cNvSpPr/>
          <p:nvPr/>
        </p:nvSpPr>
        <p:spPr>
          <a:xfrm>
            <a:off x="4490799" y="1693307"/>
            <a:ext cx="4443889" cy="694373"/>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a:t>
            </a:r>
            <a:endParaRPr lang="en-US" sz="4374" dirty="0"/>
          </a:p>
        </p:txBody>
      </p:sp>
      <p:sp>
        <p:nvSpPr>
          <p:cNvPr id="6" name="Shape 3"/>
          <p:cNvSpPr/>
          <p:nvPr/>
        </p:nvSpPr>
        <p:spPr>
          <a:xfrm>
            <a:off x="4490799" y="2894528"/>
            <a:ext cx="499943" cy="499943"/>
          </a:xfrm>
          <a:prstGeom prst="roundRect">
            <a:avLst>
              <a:gd name="adj" fmla="val 20000"/>
            </a:avLst>
          </a:prstGeom>
          <a:solidFill>
            <a:srgbClr val="110080"/>
          </a:solidFill>
          <a:ln w="13811">
            <a:solidFill>
              <a:srgbClr val="140099"/>
            </a:solidFill>
            <a:prstDash val="solid"/>
          </a:ln>
        </p:spPr>
      </p:sp>
      <p:sp>
        <p:nvSpPr>
          <p:cNvPr id="7" name="Text 4"/>
          <p:cNvSpPr/>
          <p:nvPr/>
        </p:nvSpPr>
        <p:spPr>
          <a:xfrm>
            <a:off x="4661892" y="2936200"/>
            <a:ext cx="1577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8" name="Text 5"/>
          <p:cNvSpPr/>
          <p:nvPr/>
        </p:nvSpPr>
        <p:spPr>
          <a:xfrm>
            <a:off x="5212913" y="2970848"/>
            <a:ext cx="3366254"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Seamless User Experience</a:t>
            </a:r>
            <a:endParaRPr lang="en-US" sz="2187" dirty="0"/>
          </a:p>
        </p:txBody>
      </p:sp>
      <p:sp>
        <p:nvSpPr>
          <p:cNvPr id="9" name="Text 6"/>
          <p:cNvSpPr/>
          <p:nvPr/>
        </p:nvSpPr>
        <p:spPr>
          <a:xfrm>
            <a:off x="5212913" y="3451265"/>
            <a:ext cx="38200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Event Management Website epitomizes a seamless and engaging user experience, setting a benchmark for modern web interfaces.</a:t>
            </a:r>
            <a:endParaRPr lang="en-US" sz="1750" dirty="0"/>
          </a:p>
        </p:txBody>
      </p:sp>
      <p:sp>
        <p:nvSpPr>
          <p:cNvPr id="10" name="Shape 7"/>
          <p:cNvSpPr/>
          <p:nvPr/>
        </p:nvSpPr>
        <p:spPr>
          <a:xfrm>
            <a:off x="9255085" y="2894528"/>
            <a:ext cx="499943" cy="499943"/>
          </a:xfrm>
          <a:prstGeom prst="roundRect">
            <a:avLst>
              <a:gd name="adj" fmla="val 20000"/>
            </a:avLst>
          </a:prstGeom>
          <a:solidFill>
            <a:srgbClr val="110080"/>
          </a:solidFill>
          <a:ln w="13811">
            <a:solidFill>
              <a:srgbClr val="140099"/>
            </a:solidFill>
            <a:prstDash val="solid"/>
          </a:ln>
        </p:spPr>
      </p:sp>
      <p:sp>
        <p:nvSpPr>
          <p:cNvPr id="11" name="Text 8"/>
          <p:cNvSpPr/>
          <p:nvPr/>
        </p:nvSpPr>
        <p:spPr>
          <a:xfrm>
            <a:off x="9407128" y="2936200"/>
            <a:ext cx="195858" cy="416481"/>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2" name="Text 9"/>
          <p:cNvSpPr/>
          <p:nvPr/>
        </p:nvSpPr>
        <p:spPr>
          <a:xfrm>
            <a:off x="9977199" y="2970848"/>
            <a:ext cx="3570565" cy="347186"/>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Innovative Design Approach</a:t>
            </a:r>
            <a:endParaRPr lang="en-US" sz="2187" dirty="0"/>
          </a:p>
        </p:txBody>
      </p:sp>
      <p:sp>
        <p:nvSpPr>
          <p:cNvPr id="13" name="Text 10"/>
          <p:cNvSpPr/>
          <p:nvPr/>
        </p:nvSpPr>
        <p:spPr>
          <a:xfrm>
            <a:off x="9977199" y="3451265"/>
            <a:ext cx="3820001" cy="1421606"/>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By integrating rich multimedia and interactive functionalities, the website showcases an innovative approach to event management platforms.</a:t>
            </a:r>
            <a:endParaRPr lang="en-US" sz="175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1249</Words>
  <Application>Microsoft Office PowerPoint</Application>
  <PresentationFormat>Custom</PresentationFormat>
  <Paragraphs>186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Consolas</vt:lpstr>
      <vt:lpstr>Inter</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4</cp:revision>
  <dcterms:created xsi:type="dcterms:W3CDTF">2024-01-07T20:51:07Z</dcterms:created>
  <dcterms:modified xsi:type="dcterms:W3CDTF">2024-01-12T11:53:07Z</dcterms:modified>
</cp:coreProperties>
</file>