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1pPr>
    <a:lvl2pPr marL="0" marR="0" indent="457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2pPr>
    <a:lvl3pPr marL="0" marR="0" indent="914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3pPr>
    <a:lvl4pPr marL="0" marR="0" indent="1371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4pPr>
    <a:lvl5pPr marL="0" marR="0" indent="18288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5pPr>
    <a:lvl6pPr marL="0" marR="0" indent="22860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6pPr>
    <a:lvl7pPr marL="0" marR="0" indent="2743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7pPr>
    <a:lvl8pPr marL="0" marR="0" indent="3200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8pPr>
    <a:lvl9pPr marL="0" marR="0" indent="3657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opic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/>
            </a:lvl1pPr>
          </a:lstStyle>
          <a:p>
            <a:r>
              <a:t>Topic</a:t>
            </a:r>
          </a:p>
        </p:txBody>
      </p:sp>
      <p:sp>
        <p:nvSpPr>
          <p:cNvPr id="16" name="Location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/>
            </a:lvl1pPr>
          </a:lstStyle>
          <a:p>
            <a:r>
              <a:t>Location</a:t>
            </a:r>
          </a:p>
        </p:txBody>
      </p:sp>
      <p:sp>
        <p:nvSpPr>
          <p:cNvPr id="17" name="Author and Date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/>
          <a:p>
            <a:r>
              <a:t>Author and Date</a:t>
            </a:r>
          </a:p>
        </p:txBody>
      </p:sp>
      <p:sp>
        <p:nvSpPr>
          <p:cNvPr id="18" name="Presentation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Title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atement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2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3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Fact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2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>
              <a:defRPr sz="3500" spc="104">
                <a:solidFill>
                  <a:schemeClr val="accent1"/>
                </a:solidFill>
              </a:defRPr>
            </a:lvl1pPr>
          </a:lstStyle>
          <a:p>
            <a:r>
              <a:t>Fact information</a:t>
            </a:r>
          </a:p>
        </p:txBody>
      </p:sp>
      <p:sp>
        <p:nvSpPr>
          <p:cNvPr id="13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Line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bg>
      <p:bgPr>
        <a:solidFill>
          <a:srgbClr val="FFC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Attribution</a:t>
            </a:r>
          </a:p>
        </p:txBody>
      </p:sp>
      <p:sp>
        <p:nvSpPr>
          <p:cNvPr id="14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4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ink typewriter on a pink three-drawer dresser in front of a pink wall"/>
          <p:cNvSpPr>
            <a:spLocks noGrp="1"/>
          </p:cNvSpPr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4" name="Bright turquoise cassette tape on a pink background"/>
          <p:cNvSpPr>
            <a:spLocks noGrp="1"/>
          </p:cNvSpPr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5" name="Small retro clock on a green shelf against a yellow background"/>
          <p:cNvSpPr>
            <a:spLocks noGrp="1"/>
          </p:cNvSpPr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our vintage television sets in a row with fluorescent colors: pink, blue, orange, and green"/>
          <p:cNvSpPr>
            <a:spLocks noGrp="1"/>
          </p:cNvSpPr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w of seven small retro clocks on a green shelf against a yellow background"/>
          <p:cNvSpPr>
            <a:spLocks noGrp="1"/>
          </p:cNvSpPr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Topic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>
                <a:solidFill>
                  <a:srgbClr val="FFFFFF"/>
                </a:solidFill>
              </a:defRPr>
            </a:lvl1pPr>
          </a:lstStyle>
          <a:p>
            <a:r>
              <a:t>Topic</a:t>
            </a:r>
          </a:p>
        </p:txBody>
      </p:sp>
      <p:sp>
        <p:nvSpPr>
          <p:cNvPr id="29" name="Location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>
                <a:solidFill>
                  <a:srgbClr val="FFFFFF"/>
                </a:solidFill>
              </a:defRPr>
            </a:lvl1pPr>
          </a:lstStyle>
          <a:p>
            <a:r>
              <a:t>Location</a:t>
            </a:r>
          </a:p>
        </p:txBody>
      </p:sp>
      <p:sp>
        <p:nvSpPr>
          <p:cNvPr id="30" name="Author and Dat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Author and Date</a:t>
            </a:r>
          </a:p>
        </p:txBody>
      </p:sp>
      <p:sp>
        <p:nvSpPr>
          <p:cNvPr id="31" name="Line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6" name="Presentation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Title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 Alt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46" name="Pink typewriter on a pink three-drawer dresser in front of a pink wall"/>
          <p:cNvSpPr>
            <a:spLocks noGrp="1"/>
          </p:cNvSpPr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7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8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9" name="Vintage television in front of yellow patterned wallpaper"/>
          <p:cNvSpPr>
            <a:spLocks noGrp="1"/>
          </p:cNvSpPr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90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rgbClr val="8AACB9"/>
                </a:solidFill>
              </a:defRPr>
            </a:lvl1pPr>
          </a:lstStyle>
          <a:p>
            <a:r>
              <a:t>Agenda Subtitle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112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Presentation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Line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8800" y="128905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pc="0">
                <a:solidFill>
                  <a:srgbClr val="FFFFFF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eBRUARY 24, 2023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FeBRUARY 24, 2023</a:t>
            </a:r>
          </a:p>
        </p:txBody>
      </p:sp>
      <p:sp>
        <p:nvSpPr>
          <p:cNvPr id="181" name="Dimitri Salavaci &amp; Spencer Denton"/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Dimitri Salavaci &amp; Spencer Denton</a:t>
            </a:r>
          </a:p>
        </p:txBody>
      </p:sp>
      <p:sp>
        <p:nvSpPr>
          <p:cNvPr id="182" name="Predicting flight delay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Predicting flight delays</a:t>
            </a:r>
          </a:p>
        </p:txBody>
      </p:sp>
      <p:sp>
        <p:nvSpPr>
          <p:cNvPr id="183" name="Lighthouse Labs Mid-Term Project - Option 1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Lighthouse Labs Mid-Term Project - Option 1</a:t>
            </a:r>
          </a:p>
        </p:txBody>
      </p:sp>
      <p:sp>
        <p:nvSpPr>
          <p:cNvPr id="184" name="Data science bootcamp"/>
          <p:cNvSpPr txBox="1"/>
          <p:nvPr/>
        </p:nvSpPr>
        <p:spPr>
          <a:xfrm>
            <a:off x="18123678" y="12358496"/>
            <a:ext cx="4965701" cy="467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defTabSz="584200">
              <a:lnSpc>
                <a:spcPct val="120000"/>
              </a:lnSpc>
              <a:defRPr cap="all" spc="88">
                <a:solidFill>
                  <a:schemeClr val="accent5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r>
              <a:t>Data science bootcamp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Delay caused by carrier…"/>
          <p:cNvSpPr txBox="1">
            <a:spLocks noGrp="1"/>
          </p:cNvSpPr>
          <p:nvPr>
            <p:ph type="body" idx="1"/>
          </p:nvPr>
        </p:nvSpPr>
        <p:spPr>
          <a:xfrm>
            <a:off x="2082800" y="3654284"/>
            <a:ext cx="20207127" cy="8426525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Delay caused by carrier</a:t>
            </a:r>
          </a:p>
          <a:p>
            <a:pPr>
              <a:buBlip>
                <a:blip r:embed="rId2"/>
              </a:buBlip>
            </a:pPr>
            <a:r>
              <a:t>Delay caused by holiday </a:t>
            </a:r>
          </a:p>
          <a:p>
            <a:pPr>
              <a:buBlip>
                <a:blip r:embed="rId2"/>
              </a:buBlip>
            </a:pPr>
            <a:r>
              <a:t>Delay caused by day of week</a:t>
            </a:r>
          </a:p>
          <a:p>
            <a:pPr>
              <a:buBlip>
                <a:blip r:embed="rId2"/>
              </a:buBlip>
            </a:pPr>
            <a:r>
              <a:t>Delay cased by departure city </a:t>
            </a:r>
          </a:p>
          <a:p>
            <a:pPr>
              <a:buBlip>
                <a:blip r:embed="rId2"/>
              </a:buBlip>
            </a:pPr>
            <a:r>
              <a:t>Delay caused by arrival city </a:t>
            </a:r>
          </a:p>
          <a:p>
            <a:pPr>
              <a:buBlip>
                <a:blip r:embed="rId2"/>
              </a:buBlip>
            </a:pPr>
            <a:r>
              <a:t>Delay caused by hour flight departs</a:t>
            </a:r>
          </a:p>
          <a:p>
            <a:pPr>
              <a:buBlip>
                <a:blip r:embed="rId2"/>
              </a:buBlip>
            </a:pPr>
            <a:r>
              <a:t>Delay caused by length of flight </a:t>
            </a:r>
          </a:p>
        </p:txBody>
      </p:sp>
      <p:sp>
        <p:nvSpPr>
          <p:cNvPr id="193" name="Feature engineer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Feature engineering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Linear Regression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Linear Regression </a:t>
            </a:r>
          </a:p>
          <a:p>
            <a:pPr>
              <a:buBlip>
                <a:blip r:embed="rId2"/>
              </a:buBlip>
            </a:pPr>
            <a:r>
              <a:t>Naive Bayes </a:t>
            </a:r>
          </a:p>
          <a:p>
            <a:pPr>
              <a:buBlip>
                <a:blip r:embed="rId2"/>
              </a:buBlip>
            </a:pPr>
            <a:r>
              <a:t>Random Forrest </a:t>
            </a:r>
          </a:p>
          <a:p>
            <a:pPr>
              <a:buBlip>
                <a:blip r:embed="rId2"/>
              </a:buBlip>
            </a:pPr>
            <a:r>
              <a:t>SVM </a:t>
            </a:r>
          </a:p>
          <a:p>
            <a:pPr>
              <a:buBlip>
                <a:blip r:embed="rId2"/>
              </a:buBlip>
            </a:pPr>
            <a:r>
              <a:t>XGBoost </a:t>
            </a:r>
          </a:p>
        </p:txBody>
      </p:sp>
      <p:sp>
        <p:nvSpPr>
          <p:cNvPr id="196" name="Machine learning mode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Machine learning models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Models did not seem to have high predictive power. Was getting negative R Squared Mean Squared Error…"/>
          <p:cNvSpPr txBox="1">
            <a:spLocks noGrp="1"/>
          </p:cNvSpPr>
          <p:nvPr>
            <p:ph type="body" idx="1"/>
          </p:nvPr>
        </p:nvSpPr>
        <p:spPr>
          <a:xfrm>
            <a:off x="2082800" y="4195233"/>
            <a:ext cx="20207127" cy="7320142"/>
          </a:xfrm>
          <a:prstGeom prst="rect">
            <a:avLst/>
          </a:prstGeom>
        </p:spPr>
        <p:txBody>
          <a:bodyPr/>
          <a:lstStyle/>
          <a:p>
            <a:pPr marL="615950" indent="-615950" defTabSz="344931">
              <a:spcBef>
                <a:spcPts val="4100"/>
              </a:spcBef>
              <a:buBlip>
                <a:blip r:embed="rId2"/>
              </a:buBlip>
              <a:defRPr sz="3492" spc="34"/>
            </a:pPr>
            <a:r>
              <a:rPr lang="en-US" dirty="0"/>
              <a:t>Models did not seem to have high predictive power. We were getting negative values for R Squared and a very high Mean Squared Error</a:t>
            </a:r>
          </a:p>
          <a:p>
            <a:pPr marL="615950" indent="-615950" defTabSz="344931">
              <a:spcBef>
                <a:spcPts val="4100"/>
              </a:spcBef>
              <a:buBlip>
                <a:blip r:embed="rId2"/>
              </a:buBlip>
              <a:defRPr sz="3492" spc="34"/>
            </a:pPr>
            <a:r>
              <a:rPr dirty="0"/>
              <a:t>Linear Regression - MSE: 4.98     </a:t>
            </a:r>
            <a:r>
              <a:rPr dirty="0" err="1"/>
              <a:t>RSquared</a:t>
            </a:r>
            <a:r>
              <a:rPr dirty="0"/>
              <a:t>: 0.201     P-Value: 0.025</a:t>
            </a:r>
            <a:br>
              <a:rPr dirty="0"/>
            </a:br>
            <a:r>
              <a:rPr dirty="0"/>
              <a:t>Random Forrest - MSE: 3135.64     </a:t>
            </a:r>
            <a:r>
              <a:rPr dirty="0" err="1"/>
              <a:t>RSquared</a:t>
            </a:r>
            <a:r>
              <a:rPr dirty="0"/>
              <a:t>: -0.15</a:t>
            </a:r>
            <a:br>
              <a:rPr dirty="0"/>
            </a:br>
            <a:r>
              <a:rPr dirty="0" err="1"/>
              <a:t>XGBoost</a:t>
            </a:r>
            <a:r>
              <a:rPr dirty="0"/>
              <a:t> - MSE: 3004.65     </a:t>
            </a:r>
            <a:r>
              <a:rPr dirty="0" err="1"/>
              <a:t>RSquared</a:t>
            </a:r>
            <a:r>
              <a:rPr dirty="0"/>
              <a:t>: -0.13</a:t>
            </a:r>
            <a:br>
              <a:rPr dirty="0"/>
            </a:br>
            <a:r>
              <a:rPr dirty="0"/>
              <a:t>SVM - Ran for 8 hours before I killed it. No results. </a:t>
            </a:r>
          </a:p>
          <a:p>
            <a:pPr marL="615950" indent="-615950" defTabSz="344931">
              <a:lnSpc>
                <a:spcPct val="130000"/>
              </a:lnSpc>
              <a:spcBef>
                <a:spcPts val="4100"/>
              </a:spcBef>
              <a:buBlip>
                <a:blip r:embed="rId2"/>
              </a:buBlip>
              <a:defRPr sz="3492" spc="34"/>
            </a:pPr>
            <a:r>
              <a:rPr dirty="0"/>
              <a:t>Was unable to get other metrics such as Accuracy, F1-score and AUC-score</a:t>
            </a:r>
            <a:br>
              <a:rPr dirty="0"/>
            </a:br>
            <a:endParaRPr dirty="0"/>
          </a:p>
        </p:txBody>
      </p:sp>
      <p:sp>
        <p:nvSpPr>
          <p:cNvPr id="199" name="Model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 results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ITHUB!!!!! + CHATG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615950" indent="-615950" defTabSz="344931">
              <a:spcBef>
                <a:spcPts val="4100"/>
              </a:spcBef>
              <a:buBlip>
                <a:blip r:embed="rId2"/>
              </a:buBlip>
              <a:defRPr sz="3492" spc="34"/>
            </a:pPr>
            <a:r>
              <a:rPr dirty="0"/>
              <a:t>GITHUB!!!!! + CHATGPT</a:t>
            </a:r>
          </a:p>
          <a:p>
            <a:pPr marL="615950" indent="-615950" defTabSz="344931">
              <a:spcBef>
                <a:spcPts val="4100"/>
              </a:spcBef>
              <a:buBlip>
                <a:blip r:embed="rId2"/>
              </a:buBlip>
              <a:defRPr sz="3492" spc="34"/>
            </a:pPr>
            <a:r>
              <a:rPr dirty="0"/>
              <a:t>Computer speed / time to run models</a:t>
            </a:r>
          </a:p>
          <a:p>
            <a:pPr marL="615950" indent="-615950" defTabSz="344931">
              <a:spcBef>
                <a:spcPts val="4100"/>
              </a:spcBef>
              <a:buBlip>
                <a:blip r:embed="rId2"/>
              </a:buBlip>
              <a:defRPr sz="3492" spc="34"/>
            </a:pPr>
            <a:r>
              <a:rPr lang="en-US" dirty="0"/>
              <a:t>Running effective models</a:t>
            </a:r>
          </a:p>
          <a:p>
            <a:pPr marL="615950" indent="-615950" defTabSz="344931">
              <a:spcBef>
                <a:spcPts val="4100"/>
              </a:spcBef>
              <a:buBlip>
                <a:blip r:embed="rId2"/>
              </a:buBlip>
              <a:defRPr sz="3492" spc="34"/>
            </a:pPr>
            <a:r>
              <a:rPr lang="en-US" dirty="0"/>
              <a:t>Trying to run models on too large of datasets</a:t>
            </a:r>
          </a:p>
          <a:p>
            <a:pPr marL="615950" indent="-615950" defTabSz="344931">
              <a:spcBef>
                <a:spcPts val="4100"/>
              </a:spcBef>
              <a:buBlip>
                <a:blip r:embed="rId2"/>
              </a:buBlip>
              <a:defRPr sz="3492" spc="34"/>
            </a:pPr>
            <a:r>
              <a:rPr dirty="0"/>
              <a:t>Working with large files (had to install Git Large File Storage)</a:t>
            </a:r>
          </a:p>
          <a:p>
            <a:pPr marL="615950" indent="-615950" defTabSz="344931">
              <a:spcBef>
                <a:spcPts val="4100"/>
              </a:spcBef>
              <a:buBlip>
                <a:blip r:embed="rId2"/>
              </a:buBlip>
              <a:defRPr sz="3492" spc="34"/>
            </a:pPr>
            <a:r>
              <a:rPr dirty="0"/>
              <a:t>Team Illness </a:t>
            </a:r>
          </a:p>
        </p:txBody>
      </p:sp>
      <p:sp>
        <p:nvSpPr>
          <p:cNvPr id="202" name="Challen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Challenges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A large number of flights are frequently delayed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 large number of flights are frequently delayed </a:t>
            </a:r>
          </a:p>
          <a:p>
            <a:pPr>
              <a:buBlip>
                <a:blip r:embed="rId2"/>
              </a:buBlip>
            </a:pPr>
            <a:r>
              <a:t>Many factors impact if a flight will be delayed </a:t>
            </a:r>
          </a:p>
          <a:p>
            <a:pPr>
              <a:buBlip>
                <a:blip r:embed="rId2"/>
              </a:buBlip>
            </a:pPr>
            <a:r>
              <a:t>We are able to predict flight delays with Machine Learning Models (however we require tweaking and proper feature engineering) </a:t>
            </a:r>
          </a:p>
          <a:p>
            <a:pPr>
              <a:buBlip>
                <a:blip r:embed="rId2"/>
              </a:buBlip>
            </a:pPr>
            <a:r>
              <a:t>Machine Learning Models can be leveraged by many different industries for various predictive capabilities.</a:t>
            </a:r>
          </a:p>
        </p:txBody>
      </p:sp>
      <p:sp>
        <p:nvSpPr>
          <p:cNvPr id="205" name="Insigh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Insights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onduct more Feature Engineering to try to improve models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 defTabSz="341375">
              <a:spcBef>
                <a:spcPts val="4100"/>
              </a:spcBef>
              <a:buBlip>
                <a:blip r:embed="rId2"/>
              </a:buBlip>
              <a:defRPr sz="3455" spc="34"/>
            </a:pPr>
            <a:r>
              <a:t>Conduct more Feature Engineering to try to improve models</a:t>
            </a:r>
          </a:p>
          <a:p>
            <a:pPr marL="609600" indent="-609600" defTabSz="341375">
              <a:spcBef>
                <a:spcPts val="4100"/>
              </a:spcBef>
              <a:buBlip>
                <a:blip r:embed="rId2"/>
              </a:buBlip>
              <a:defRPr sz="3455" spc="34"/>
            </a:pPr>
            <a:r>
              <a:t>Spend more time tweaking the features so the models perform better</a:t>
            </a:r>
          </a:p>
          <a:p>
            <a:pPr marL="609600" indent="-609600" defTabSz="341375">
              <a:spcBef>
                <a:spcPts val="4100"/>
              </a:spcBef>
              <a:buBlip>
                <a:blip r:embed="rId2"/>
              </a:buBlip>
              <a:defRPr sz="3455" spc="34"/>
            </a:pPr>
            <a:r>
              <a:t>Run different models to see how they compare to the models we have already run</a:t>
            </a:r>
          </a:p>
          <a:p>
            <a:pPr marL="609600" indent="-609600" defTabSz="341375">
              <a:spcBef>
                <a:spcPts val="4100"/>
              </a:spcBef>
              <a:buBlip>
                <a:blip r:embed="rId2"/>
              </a:buBlip>
              <a:defRPr sz="3455" spc="34"/>
            </a:pPr>
            <a:r>
              <a:t>Run models on a supercomputer so I don’t have to spend so much time waiting for (often disappointing) results</a:t>
            </a:r>
          </a:p>
          <a:p>
            <a:pPr marL="609600" indent="-609600" defTabSz="341375">
              <a:spcBef>
                <a:spcPts val="4100"/>
              </a:spcBef>
              <a:buBlip>
                <a:blip r:embed="rId2"/>
              </a:buBlip>
              <a:defRPr sz="3455" spc="34"/>
            </a:pPr>
            <a:r>
              <a:t>Save local files in alternate folder and not in repository connected to GitHub and only move before committing.</a:t>
            </a:r>
          </a:p>
        </p:txBody>
      </p:sp>
      <p:sp>
        <p:nvSpPr>
          <p:cNvPr id="208" name="Future goa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Future goals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o predict commercial flight delays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To predict commercial flight delays</a:t>
            </a:r>
          </a:p>
          <a:p>
            <a:pPr>
              <a:buBlip>
                <a:blip r:embed="rId2"/>
              </a:buBlip>
            </a:pPr>
            <a:r>
              <a:t>To build various machine learning models </a:t>
            </a:r>
          </a:p>
          <a:p>
            <a:pPr>
              <a:buBlip>
                <a:blip r:embed="rId2"/>
              </a:buBlip>
            </a:pPr>
            <a:r>
              <a:t>To evaluate various machine learning models </a:t>
            </a:r>
          </a:p>
          <a:p>
            <a:pPr>
              <a:buBlip>
                <a:blip r:embed="rId2"/>
              </a:buBlip>
            </a:pPr>
            <a:r>
              <a:t>To improve presentation skills for final project</a:t>
            </a:r>
          </a:p>
        </p:txBody>
      </p:sp>
      <p:sp>
        <p:nvSpPr>
          <p:cNvPr id="187" name="Project goa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goals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ull data from database via SQLite3…"/>
          <p:cNvSpPr txBox="1">
            <a:spLocks noGrp="1"/>
          </p:cNvSpPr>
          <p:nvPr>
            <p:ph type="body" idx="1"/>
          </p:nvPr>
        </p:nvSpPr>
        <p:spPr>
          <a:xfrm>
            <a:off x="2082799" y="3775792"/>
            <a:ext cx="20207128" cy="80512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Pull data from database via SQLite3 </a:t>
            </a:r>
          </a:p>
          <a:p>
            <a:pPr>
              <a:buBlip>
                <a:blip r:embed="rId2"/>
              </a:buBlip>
            </a:pPr>
            <a:r>
              <a:t>Familiarize ourselves with data</a:t>
            </a:r>
          </a:p>
          <a:p>
            <a:pPr>
              <a:buBlip>
                <a:blip r:embed="rId2"/>
              </a:buBlip>
            </a:pPr>
            <a:r>
              <a:t>Perform EDA &amp; Cleaning (Including writing functions to clean data)</a:t>
            </a:r>
          </a:p>
          <a:p>
            <a:pPr>
              <a:buBlip>
                <a:blip r:embed="rId2"/>
              </a:buBlip>
            </a:pPr>
            <a:r>
              <a:t>Conduct Feature Engineering </a:t>
            </a:r>
          </a:p>
          <a:p>
            <a:pPr>
              <a:buBlip>
                <a:blip r:embed="rId2"/>
              </a:buBlip>
            </a:pPr>
            <a:r>
              <a:t>Build Machine Learning Models </a:t>
            </a:r>
          </a:p>
          <a:p>
            <a:pPr>
              <a:buBlip>
                <a:blip r:embed="rId2"/>
              </a:buBlip>
            </a:pPr>
            <a:r>
              <a:t>Evaluate Machine Learning Models </a:t>
            </a:r>
          </a:p>
          <a:p>
            <a:pPr>
              <a:buBlip>
                <a:blip r:embed="rId2"/>
              </a:buBlip>
            </a:pPr>
            <a:r>
              <a:t>Predict Future Flight Delays</a:t>
            </a:r>
          </a:p>
        </p:txBody>
      </p:sp>
      <p:sp>
        <p:nvSpPr>
          <p:cNvPr id="190" name="Proce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8B6A6D-21C8-A5B3-28FF-F7BFCB71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220" y="1410717"/>
            <a:ext cx="20207128" cy="1350772"/>
          </a:xfrm>
        </p:spPr>
        <p:txBody>
          <a:bodyPr>
            <a:normAutofit fontScale="90000"/>
          </a:bodyPr>
          <a:lstStyle/>
          <a:p>
            <a:r>
              <a:rPr lang="en-CA" dirty="0"/>
              <a:t>EDA</a:t>
            </a:r>
            <a:br>
              <a:rPr lang="en-CA" dirty="0"/>
            </a:b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8A3D3-47E5-27D6-BCBA-C2C2C79605BD}"/>
              </a:ext>
            </a:extLst>
          </p:cNvPr>
          <p:cNvSpPr txBox="1"/>
          <p:nvPr/>
        </p:nvSpPr>
        <p:spPr>
          <a:xfrm>
            <a:off x="2212848" y="2898644"/>
            <a:ext cx="2020712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3556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2200" b="0" i="0" u="none" strike="noStrike" cap="none" spc="44" normalizeH="0" baseline="0" dirty="0">
                <a:ln>
                  <a:noFill/>
                </a:ln>
                <a:solidFill>
                  <a:schemeClr val="accent1">
                    <a:satOff val="74278"/>
                    <a:lumOff val="-33241"/>
                  </a:schemeClr>
                </a:solidFill>
                <a:effectLst/>
                <a:uFillTx/>
                <a:latin typeface="Graphik Medium"/>
                <a:ea typeface="Graphik Medium"/>
                <a:cs typeface="Graphik Medium"/>
                <a:sym typeface="Graphik Medium"/>
              </a:rPr>
              <a:t> </a:t>
            </a:r>
            <a:r>
              <a:rPr lang="en-CA" sz="4800" b="1" dirty="0"/>
              <a:t>Percentage of Air Traffic for Different States</a:t>
            </a:r>
            <a:endParaRPr kumimoji="0" lang="en-CA" sz="2200" b="0" i="0" u="none" strike="noStrike" cap="none" spc="44" normalizeH="0" baseline="0" dirty="0">
              <a:ln>
                <a:noFill/>
              </a:ln>
              <a:solidFill>
                <a:schemeClr val="accent1">
                  <a:satOff val="74278"/>
                  <a:lumOff val="-33241"/>
                </a:schemeClr>
              </a:solidFill>
              <a:effectLst/>
              <a:uFillTx/>
              <a:latin typeface="Graphik Medium"/>
              <a:ea typeface="Graphik Medium"/>
              <a:cs typeface="Graphik Medium"/>
              <a:sym typeface="Graphik Medium"/>
            </a:endParaRP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24B6C31C-6EBF-9471-773D-4BF52F700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849" y="4137866"/>
            <a:ext cx="14998014" cy="796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993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D0E37B-CF05-6CC4-9203-D5C32161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Average speeds based on departure delay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0660689-89B1-2834-B9D6-D353893C7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57" y="4714576"/>
            <a:ext cx="23187086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3713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E9A6BD-5958-CCCB-F88A-4F0E78C5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Origin and destination airports &amp; their flight counts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312394F-A989-5C3B-7891-65A0B8B04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464" y="3891551"/>
            <a:ext cx="15435072" cy="768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208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13E23D-D2D1-C7DC-BBD0-DE7069C1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Origin &amp; destination airports &amp; their passengers</a:t>
            </a:r>
            <a:br>
              <a:rPr lang="en-CA" dirty="0"/>
            </a:br>
            <a:endParaRPr lang="en-CA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34A150B-F0A6-7E47-5283-E357E3A5B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019" y="4042618"/>
            <a:ext cx="17061961" cy="735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103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1AC251-EDFA-711D-6D4D-C7CD078C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ELBOW CHART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18A12E6-8BA8-7127-8557-5F63180C2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788" y="3405661"/>
            <a:ext cx="10905187" cy="793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0692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D388E8-8317-A850-69D5-C29255D5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PCA BASED On elbow chart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841DC02-6249-3040-C671-A4CEB0C4A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869" y="2460022"/>
            <a:ext cx="9641675" cy="977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974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4_Briefing">
  <a:themeElements>
    <a:clrScheme name="24_Briefing">
      <a:dk1>
        <a:srgbClr val="002C3A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44" normalizeH="0" baseline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44" normalizeH="0" baseline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433</Words>
  <Application>Microsoft Office PowerPoint</Application>
  <PresentationFormat>Custom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Graphik</vt:lpstr>
      <vt:lpstr>Graphik Medium</vt:lpstr>
      <vt:lpstr>Helvetica Neue</vt:lpstr>
      <vt:lpstr>24_Briefing</vt:lpstr>
      <vt:lpstr>Predicting flight delays</vt:lpstr>
      <vt:lpstr>Project goals</vt:lpstr>
      <vt:lpstr>Process</vt:lpstr>
      <vt:lpstr>EDA </vt:lpstr>
      <vt:lpstr>Average speeds based on departure delay</vt:lpstr>
      <vt:lpstr>Origin and destination airports &amp; their flight counts</vt:lpstr>
      <vt:lpstr>Origin &amp; destination airports &amp; their passengers </vt:lpstr>
      <vt:lpstr>ELBOW CHART</vt:lpstr>
      <vt:lpstr>PCA BASED On elbow chart</vt:lpstr>
      <vt:lpstr>Feature engineering</vt:lpstr>
      <vt:lpstr>Machine learning models</vt:lpstr>
      <vt:lpstr>Model results</vt:lpstr>
      <vt:lpstr>Challenges </vt:lpstr>
      <vt:lpstr>Insights</vt:lpstr>
      <vt:lpstr>Future goals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flight delays</dc:title>
  <cp:lastModifiedBy>Dimitri Salavaci</cp:lastModifiedBy>
  <cp:revision>4</cp:revision>
  <dcterms:modified xsi:type="dcterms:W3CDTF">2023-02-24T21:55:25Z</dcterms:modified>
</cp:coreProperties>
</file>