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28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6413A-2551-4B02-AFB7-DD1B9E13F6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AA25E6-E5E6-4F56-86F7-C1597E2339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81368F-49F9-413F-9E58-1DF7FCAFE8EF}"/>
              </a:ext>
            </a:extLst>
          </p:cNvPr>
          <p:cNvSpPr>
            <a:spLocks noGrp="1"/>
          </p:cNvSpPr>
          <p:nvPr>
            <p:ph type="dt" sz="half" idx="10"/>
          </p:nvPr>
        </p:nvSpPr>
        <p:spPr/>
        <p:txBody>
          <a:bodyPr/>
          <a:lstStyle/>
          <a:p>
            <a:fld id="{B170C8AD-A4EE-4316-8C5F-E2D82D299817}" type="datetimeFigureOut">
              <a:rPr lang="en-US" smtClean="0"/>
              <a:t>12-Mar-19</a:t>
            </a:fld>
            <a:endParaRPr lang="en-US"/>
          </a:p>
        </p:txBody>
      </p:sp>
      <p:sp>
        <p:nvSpPr>
          <p:cNvPr id="5" name="Footer Placeholder 4">
            <a:extLst>
              <a:ext uri="{FF2B5EF4-FFF2-40B4-BE49-F238E27FC236}">
                <a16:creationId xmlns:a16="http://schemas.microsoft.com/office/drawing/2014/main" id="{A84ED435-FC04-48E8-92C7-5027B65DB0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CA01F-CA3F-4829-B8BD-4EECA231371F}"/>
              </a:ext>
            </a:extLst>
          </p:cNvPr>
          <p:cNvSpPr>
            <a:spLocks noGrp="1"/>
          </p:cNvSpPr>
          <p:nvPr>
            <p:ph type="sldNum" sz="quarter" idx="12"/>
          </p:nvPr>
        </p:nvSpPr>
        <p:spPr/>
        <p:txBody>
          <a:bodyPr/>
          <a:lstStyle/>
          <a:p>
            <a:fld id="{6ED7C713-5C03-4CAE-9B16-8EE7F085C360}" type="slidenum">
              <a:rPr lang="en-US" smtClean="0"/>
              <a:t>‹#›</a:t>
            </a:fld>
            <a:endParaRPr lang="en-US"/>
          </a:p>
        </p:txBody>
      </p:sp>
    </p:spTree>
    <p:extLst>
      <p:ext uri="{BB962C8B-B14F-4D97-AF65-F5344CB8AC3E}">
        <p14:creationId xmlns:p14="http://schemas.microsoft.com/office/powerpoint/2010/main" val="106361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E05C2-6EA6-4A1E-8932-E368E89525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8E3BDB-CEE5-432F-8DD3-32DF1D4A779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551069-6D80-464D-BEBC-A7D0E1D7A93E}"/>
              </a:ext>
            </a:extLst>
          </p:cNvPr>
          <p:cNvSpPr>
            <a:spLocks noGrp="1"/>
          </p:cNvSpPr>
          <p:nvPr>
            <p:ph type="dt" sz="half" idx="10"/>
          </p:nvPr>
        </p:nvSpPr>
        <p:spPr/>
        <p:txBody>
          <a:bodyPr/>
          <a:lstStyle/>
          <a:p>
            <a:fld id="{B170C8AD-A4EE-4316-8C5F-E2D82D299817}" type="datetimeFigureOut">
              <a:rPr lang="en-US" smtClean="0"/>
              <a:t>12-Mar-19</a:t>
            </a:fld>
            <a:endParaRPr lang="en-US"/>
          </a:p>
        </p:txBody>
      </p:sp>
      <p:sp>
        <p:nvSpPr>
          <p:cNvPr id="5" name="Footer Placeholder 4">
            <a:extLst>
              <a:ext uri="{FF2B5EF4-FFF2-40B4-BE49-F238E27FC236}">
                <a16:creationId xmlns:a16="http://schemas.microsoft.com/office/drawing/2014/main" id="{79B9ADE2-C3F0-4198-A8DB-D85C18F4EC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E5DDF6-A7C6-4AAA-B9EC-D1691A4813D4}"/>
              </a:ext>
            </a:extLst>
          </p:cNvPr>
          <p:cNvSpPr>
            <a:spLocks noGrp="1"/>
          </p:cNvSpPr>
          <p:nvPr>
            <p:ph type="sldNum" sz="quarter" idx="12"/>
          </p:nvPr>
        </p:nvSpPr>
        <p:spPr/>
        <p:txBody>
          <a:bodyPr/>
          <a:lstStyle/>
          <a:p>
            <a:fld id="{6ED7C713-5C03-4CAE-9B16-8EE7F085C360}" type="slidenum">
              <a:rPr lang="en-US" smtClean="0"/>
              <a:t>‹#›</a:t>
            </a:fld>
            <a:endParaRPr lang="en-US"/>
          </a:p>
        </p:txBody>
      </p:sp>
    </p:spTree>
    <p:extLst>
      <p:ext uri="{BB962C8B-B14F-4D97-AF65-F5344CB8AC3E}">
        <p14:creationId xmlns:p14="http://schemas.microsoft.com/office/powerpoint/2010/main" val="1490447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8E7971-2737-459F-B7CC-9C3705F212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5C8D30-415A-4ACC-B664-015DC25623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4EC875-8338-4111-8CE0-F53D79588C0E}"/>
              </a:ext>
            </a:extLst>
          </p:cNvPr>
          <p:cNvSpPr>
            <a:spLocks noGrp="1"/>
          </p:cNvSpPr>
          <p:nvPr>
            <p:ph type="dt" sz="half" idx="10"/>
          </p:nvPr>
        </p:nvSpPr>
        <p:spPr/>
        <p:txBody>
          <a:bodyPr/>
          <a:lstStyle/>
          <a:p>
            <a:fld id="{B170C8AD-A4EE-4316-8C5F-E2D82D299817}" type="datetimeFigureOut">
              <a:rPr lang="en-US" smtClean="0"/>
              <a:t>12-Mar-19</a:t>
            </a:fld>
            <a:endParaRPr lang="en-US"/>
          </a:p>
        </p:txBody>
      </p:sp>
      <p:sp>
        <p:nvSpPr>
          <p:cNvPr id="5" name="Footer Placeholder 4">
            <a:extLst>
              <a:ext uri="{FF2B5EF4-FFF2-40B4-BE49-F238E27FC236}">
                <a16:creationId xmlns:a16="http://schemas.microsoft.com/office/drawing/2014/main" id="{ED8C294E-096E-4809-9341-0D844959A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C0A6C-B514-408B-9814-4581A3198199}"/>
              </a:ext>
            </a:extLst>
          </p:cNvPr>
          <p:cNvSpPr>
            <a:spLocks noGrp="1"/>
          </p:cNvSpPr>
          <p:nvPr>
            <p:ph type="sldNum" sz="quarter" idx="12"/>
          </p:nvPr>
        </p:nvSpPr>
        <p:spPr/>
        <p:txBody>
          <a:bodyPr/>
          <a:lstStyle/>
          <a:p>
            <a:fld id="{6ED7C713-5C03-4CAE-9B16-8EE7F085C360}" type="slidenum">
              <a:rPr lang="en-US" smtClean="0"/>
              <a:t>‹#›</a:t>
            </a:fld>
            <a:endParaRPr lang="en-US"/>
          </a:p>
        </p:txBody>
      </p:sp>
    </p:spTree>
    <p:extLst>
      <p:ext uri="{BB962C8B-B14F-4D97-AF65-F5344CB8AC3E}">
        <p14:creationId xmlns:p14="http://schemas.microsoft.com/office/powerpoint/2010/main" val="119914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4DF6B-7C84-4429-BAD2-20B739C4C1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618E45-96C6-4113-8126-7EED973996C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326C0B-67D5-430A-B66A-740562C98236}"/>
              </a:ext>
            </a:extLst>
          </p:cNvPr>
          <p:cNvSpPr>
            <a:spLocks noGrp="1"/>
          </p:cNvSpPr>
          <p:nvPr>
            <p:ph type="dt" sz="half" idx="10"/>
          </p:nvPr>
        </p:nvSpPr>
        <p:spPr/>
        <p:txBody>
          <a:bodyPr/>
          <a:lstStyle/>
          <a:p>
            <a:fld id="{B170C8AD-A4EE-4316-8C5F-E2D82D299817}" type="datetimeFigureOut">
              <a:rPr lang="en-US" smtClean="0"/>
              <a:t>12-Mar-19</a:t>
            </a:fld>
            <a:endParaRPr lang="en-US"/>
          </a:p>
        </p:txBody>
      </p:sp>
      <p:sp>
        <p:nvSpPr>
          <p:cNvPr id="5" name="Footer Placeholder 4">
            <a:extLst>
              <a:ext uri="{FF2B5EF4-FFF2-40B4-BE49-F238E27FC236}">
                <a16:creationId xmlns:a16="http://schemas.microsoft.com/office/drawing/2014/main" id="{5A81B91C-7330-430C-AD92-9BCC3F3F35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419834-E18A-49BA-A039-37B03275A5DC}"/>
              </a:ext>
            </a:extLst>
          </p:cNvPr>
          <p:cNvSpPr>
            <a:spLocks noGrp="1"/>
          </p:cNvSpPr>
          <p:nvPr>
            <p:ph type="sldNum" sz="quarter" idx="12"/>
          </p:nvPr>
        </p:nvSpPr>
        <p:spPr/>
        <p:txBody>
          <a:bodyPr/>
          <a:lstStyle/>
          <a:p>
            <a:fld id="{6ED7C713-5C03-4CAE-9B16-8EE7F085C360}" type="slidenum">
              <a:rPr lang="en-US" smtClean="0"/>
              <a:t>‹#›</a:t>
            </a:fld>
            <a:endParaRPr lang="en-US"/>
          </a:p>
        </p:txBody>
      </p:sp>
    </p:spTree>
    <p:extLst>
      <p:ext uri="{BB962C8B-B14F-4D97-AF65-F5344CB8AC3E}">
        <p14:creationId xmlns:p14="http://schemas.microsoft.com/office/powerpoint/2010/main" val="535894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0E38-020D-4427-A5D9-F078C4D4F0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B56B-8630-4673-AD24-03AF2A6ECA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020EFD2-4895-49D4-8392-43C8184273FF}"/>
              </a:ext>
            </a:extLst>
          </p:cNvPr>
          <p:cNvSpPr>
            <a:spLocks noGrp="1"/>
          </p:cNvSpPr>
          <p:nvPr>
            <p:ph type="dt" sz="half" idx="10"/>
          </p:nvPr>
        </p:nvSpPr>
        <p:spPr/>
        <p:txBody>
          <a:bodyPr/>
          <a:lstStyle/>
          <a:p>
            <a:fld id="{B170C8AD-A4EE-4316-8C5F-E2D82D299817}" type="datetimeFigureOut">
              <a:rPr lang="en-US" smtClean="0"/>
              <a:t>12-Mar-19</a:t>
            </a:fld>
            <a:endParaRPr lang="en-US"/>
          </a:p>
        </p:txBody>
      </p:sp>
      <p:sp>
        <p:nvSpPr>
          <p:cNvPr id="5" name="Footer Placeholder 4">
            <a:extLst>
              <a:ext uri="{FF2B5EF4-FFF2-40B4-BE49-F238E27FC236}">
                <a16:creationId xmlns:a16="http://schemas.microsoft.com/office/drawing/2014/main" id="{9EB75AAA-9655-43C2-81F6-2E6775C6B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FF7D4F-B5D4-4BFF-A199-491AB31D27B8}"/>
              </a:ext>
            </a:extLst>
          </p:cNvPr>
          <p:cNvSpPr>
            <a:spLocks noGrp="1"/>
          </p:cNvSpPr>
          <p:nvPr>
            <p:ph type="sldNum" sz="quarter" idx="12"/>
          </p:nvPr>
        </p:nvSpPr>
        <p:spPr/>
        <p:txBody>
          <a:bodyPr/>
          <a:lstStyle/>
          <a:p>
            <a:fld id="{6ED7C713-5C03-4CAE-9B16-8EE7F085C360}" type="slidenum">
              <a:rPr lang="en-US" smtClean="0"/>
              <a:t>‹#›</a:t>
            </a:fld>
            <a:endParaRPr lang="en-US"/>
          </a:p>
        </p:txBody>
      </p:sp>
    </p:spTree>
    <p:extLst>
      <p:ext uri="{BB962C8B-B14F-4D97-AF65-F5344CB8AC3E}">
        <p14:creationId xmlns:p14="http://schemas.microsoft.com/office/powerpoint/2010/main" val="3626280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200EF-A494-43DD-8432-0FBA13D71B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34C6B1-28DC-414E-9A11-71D9BADE772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8188D9-7291-440E-BF85-D8718519F80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45AFBC-098E-4115-BD4B-FEEC53F339ED}"/>
              </a:ext>
            </a:extLst>
          </p:cNvPr>
          <p:cNvSpPr>
            <a:spLocks noGrp="1"/>
          </p:cNvSpPr>
          <p:nvPr>
            <p:ph type="dt" sz="half" idx="10"/>
          </p:nvPr>
        </p:nvSpPr>
        <p:spPr/>
        <p:txBody>
          <a:bodyPr/>
          <a:lstStyle/>
          <a:p>
            <a:fld id="{B170C8AD-A4EE-4316-8C5F-E2D82D299817}" type="datetimeFigureOut">
              <a:rPr lang="en-US" smtClean="0"/>
              <a:t>12-Mar-19</a:t>
            </a:fld>
            <a:endParaRPr lang="en-US"/>
          </a:p>
        </p:txBody>
      </p:sp>
      <p:sp>
        <p:nvSpPr>
          <p:cNvPr id="6" name="Footer Placeholder 5">
            <a:extLst>
              <a:ext uri="{FF2B5EF4-FFF2-40B4-BE49-F238E27FC236}">
                <a16:creationId xmlns:a16="http://schemas.microsoft.com/office/drawing/2014/main" id="{410B8735-CBD3-4347-B098-0C873160BF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AA03DF-CBC9-4E33-AD08-CA407C6DB81F}"/>
              </a:ext>
            </a:extLst>
          </p:cNvPr>
          <p:cNvSpPr>
            <a:spLocks noGrp="1"/>
          </p:cNvSpPr>
          <p:nvPr>
            <p:ph type="sldNum" sz="quarter" idx="12"/>
          </p:nvPr>
        </p:nvSpPr>
        <p:spPr/>
        <p:txBody>
          <a:bodyPr/>
          <a:lstStyle/>
          <a:p>
            <a:fld id="{6ED7C713-5C03-4CAE-9B16-8EE7F085C360}" type="slidenum">
              <a:rPr lang="en-US" smtClean="0"/>
              <a:t>‹#›</a:t>
            </a:fld>
            <a:endParaRPr lang="en-US"/>
          </a:p>
        </p:txBody>
      </p:sp>
    </p:spTree>
    <p:extLst>
      <p:ext uri="{BB962C8B-B14F-4D97-AF65-F5344CB8AC3E}">
        <p14:creationId xmlns:p14="http://schemas.microsoft.com/office/powerpoint/2010/main" val="1610014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45A98-09BA-407B-B785-6B2A5A6411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51FB5B-3D99-4D2F-8998-5B3E66BA04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1D7C482-D57F-4213-B33C-F47A3880EC5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C15558-296A-4EF6-8BD0-79929CD8F8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AC92893-2091-4C99-97B7-DE7058C9277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A07269-5F46-4E6C-A422-C11805C32BCF}"/>
              </a:ext>
            </a:extLst>
          </p:cNvPr>
          <p:cNvSpPr>
            <a:spLocks noGrp="1"/>
          </p:cNvSpPr>
          <p:nvPr>
            <p:ph type="dt" sz="half" idx="10"/>
          </p:nvPr>
        </p:nvSpPr>
        <p:spPr/>
        <p:txBody>
          <a:bodyPr/>
          <a:lstStyle/>
          <a:p>
            <a:fld id="{B170C8AD-A4EE-4316-8C5F-E2D82D299817}" type="datetimeFigureOut">
              <a:rPr lang="en-US" smtClean="0"/>
              <a:t>12-Mar-19</a:t>
            </a:fld>
            <a:endParaRPr lang="en-US"/>
          </a:p>
        </p:txBody>
      </p:sp>
      <p:sp>
        <p:nvSpPr>
          <p:cNvPr id="8" name="Footer Placeholder 7">
            <a:extLst>
              <a:ext uri="{FF2B5EF4-FFF2-40B4-BE49-F238E27FC236}">
                <a16:creationId xmlns:a16="http://schemas.microsoft.com/office/drawing/2014/main" id="{B8F0E78D-5F3E-45A8-9BD3-C5F66D3A54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3AA9DA-C29E-4103-AD32-5F7C20E4CE30}"/>
              </a:ext>
            </a:extLst>
          </p:cNvPr>
          <p:cNvSpPr>
            <a:spLocks noGrp="1"/>
          </p:cNvSpPr>
          <p:nvPr>
            <p:ph type="sldNum" sz="quarter" idx="12"/>
          </p:nvPr>
        </p:nvSpPr>
        <p:spPr/>
        <p:txBody>
          <a:bodyPr/>
          <a:lstStyle/>
          <a:p>
            <a:fld id="{6ED7C713-5C03-4CAE-9B16-8EE7F085C360}" type="slidenum">
              <a:rPr lang="en-US" smtClean="0"/>
              <a:t>‹#›</a:t>
            </a:fld>
            <a:endParaRPr lang="en-US"/>
          </a:p>
        </p:txBody>
      </p:sp>
    </p:spTree>
    <p:extLst>
      <p:ext uri="{BB962C8B-B14F-4D97-AF65-F5344CB8AC3E}">
        <p14:creationId xmlns:p14="http://schemas.microsoft.com/office/powerpoint/2010/main" val="245999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2A0A6-C2B2-428D-962A-AA26C18ED0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B298BB-E15C-4370-B7F4-F70707B28C2E}"/>
              </a:ext>
            </a:extLst>
          </p:cNvPr>
          <p:cNvSpPr>
            <a:spLocks noGrp="1"/>
          </p:cNvSpPr>
          <p:nvPr>
            <p:ph type="dt" sz="half" idx="10"/>
          </p:nvPr>
        </p:nvSpPr>
        <p:spPr/>
        <p:txBody>
          <a:bodyPr/>
          <a:lstStyle/>
          <a:p>
            <a:fld id="{B170C8AD-A4EE-4316-8C5F-E2D82D299817}" type="datetimeFigureOut">
              <a:rPr lang="en-US" smtClean="0"/>
              <a:t>12-Mar-19</a:t>
            </a:fld>
            <a:endParaRPr lang="en-US"/>
          </a:p>
        </p:txBody>
      </p:sp>
      <p:sp>
        <p:nvSpPr>
          <p:cNvPr id="4" name="Footer Placeholder 3">
            <a:extLst>
              <a:ext uri="{FF2B5EF4-FFF2-40B4-BE49-F238E27FC236}">
                <a16:creationId xmlns:a16="http://schemas.microsoft.com/office/drawing/2014/main" id="{780974A2-2B64-487B-8DA8-F75AA5CF60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1EBD15-DC24-4A55-BDCF-49A9673CF702}"/>
              </a:ext>
            </a:extLst>
          </p:cNvPr>
          <p:cNvSpPr>
            <a:spLocks noGrp="1"/>
          </p:cNvSpPr>
          <p:nvPr>
            <p:ph type="sldNum" sz="quarter" idx="12"/>
          </p:nvPr>
        </p:nvSpPr>
        <p:spPr/>
        <p:txBody>
          <a:bodyPr/>
          <a:lstStyle/>
          <a:p>
            <a:fld id="{6ED7C713-5C03-4CAE-9B16-8EE7F085C360}" type="slidenum">
              <a:rPr lang="en-US" smtClean="0"/>
              <a:t>‹#›</a:t>
            </a:fld>
            <a:endParaRPr lang="en-US"/>
          </a:p>
        </p:txBody>
      </p:sp>
    </p:spTree>
    <p:extLst>
      <p:ext uri="{BB962C8B-B14F-4D97-AF65-F5344CB8AC3E}">
        <p14:creationId xmlns:p14="http://schemas.microsoft.com/office/powerpoint/2010/main" val="1641796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5E76A0-DCB0-4F27-AB38-E79DF1D113E8}"/>
              </a:ext>
            </a:extLst>
          </p:cNvPr>
          <p:cNvSpPr>
            <a:spLocks noGrp="1"/>
          </p:cNvSpPr>
          <p:nvPr>
            <p:ph type="dt" sz="half" idx="10"/>
          </p:nvPr>
        </p:nvSpPr>
        <p:spPr/>
        <p:txBody>
          <a:bodyPr/>
          <a:lstStyle/>
          <a:p>
            <a:fld id="{B170C8AD-A4EE-4316-8C5F-E2D82D299817}" type="datetimeFigureOut">
              <a:rPr lang="en-US" smtClean="0"/>
              <a:t>12-Mar-19</a:t>
            </a:fld>
            <a:endParaRPr lang="en-US"/>
          </a:p>
        </p:txBody>
      </p:sp>
      <p:sp>
        <p:nvSpPr>
          <p:cNvPr id="3" name="Footer Placeholder 2">
            <a:extLst>
              <a:ext uri="{FF2B5EF4-FFF2-40B4-BE49-F238E27FC236}">
                <a16:creationId xmlns:a16="http://schemas.microsoft.com/office/drawing/2014/main" id="{42A50B5F-D1EF-4C8A-A14A-584DE293E1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B71978-F59D-44AB-A194-76AEEB7705EB}"/>
              </a:ext>
            </a:extLst>
          </p:cNvPr>
          <p:cNvSpPr>
            <a:spLocks noGrp="1"/>
          </p:cNvSpPr>
          <p:nvPr>
            <p:ph type="sldNum" sz="quarter" idx="12"/>
          </p:nvPr>
        </p:nvSpPr>
        <p:spPr/>
        <p:txBody>
          <a:bodyPr/>
          <a:lstStyle/>
          <a:p>
            <a:fld id="{6ED7C713-5C03-4CAE-9B16-8EE7F085C360}" type="slidenum">
              <a:rPr lang="en-US" smtClean="0"/>
              <a:t>‹#›</a:t>
            </a:fld>
            <a:endParaRPr lang="en-US"/>
          </a:p>
        </p:txBody>
      </p:sp>
    </p:spTree>
    <p:extLst>
      <p:ext uri="{BB962C8B-B14F-4D97-AF65-F5344CB8AC3E}">
        <p14:creationId xmlns:p14="http://schemas.microsoft.com/office/powerpoint/2010/main" val="151614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5C3FF-3C05-4E9F-A126-3FFB0038A4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290B44-FF52-457F-B62B-47BC036F42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9F4C47-45FB-418D-8828-E5685BE87A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C07E61-92DF-4C15-A384-CBA53F062256}"/>
              </a:ext>
            </a:extLst>
          </p:cNvPr>
          <p:cNvSpPr>
            <a:spLocks noGrp="1"/>
          </p:cNvSpPr>
          <p:nvPr>
            <p:ph type="dt" sz="half" idx="10"/>
          </p:nvPr>
        </p:nvSpPr>
        <p:spPr/>
        <p:txBody>
          <a:bodyPr/>
          <a:lstStyle/>
          <a:p>
            <a:fld id="{B170C8AD-A4EE-4316-8C5F-E2D82D299817}" type="datetimeFigureOut">
              <a:rPr lang="en-US" smtClean="0"/>
              <a:t>12-Mar-19</a:t>
            </a:fld>
            <a:endParaRPr lang="en-US"/>
          </a:p>
        </p:txBody>
      </p:sp>
      <p:sp>
        <p:nvSpPr>
          <p:cNvPr id="6" name="Footer Placeholder 5">
            <a:extLst>
              <a:ext uri="{FF2B5EF4-FFF2-40B4-BE49-F238E27FC236}">
                <a16:creationId xmlns:a16="http://schemas.microsoft.com/office/drawing/2014/main" id="{CD32CC58-44D3-4623-91D5-1C84A71D7A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5C8117-1F3D-4773-8698-91C578A6FFB3}"/>
              </a:ext>
            </a:extLst>
          </p:cNvPr>
          <p:cNvSpPr>
            <a:spLocks noGrp="1"/>
          </p:cNvSpPr>
          <p:nvPr>
            <p:ph type="sldNum" sz="quarter" idx="12"/>
          </p:nvPr>
        </p:nvSpPr>
        <p:spPr/>
        <p:txBody>
          <a:bodyPr/>
          <a:lstStyle/>
          <a:p>
            <a:fld id="{6ED7C713-5C03-4CAE-9B16-8EE7F085C360}" type="slidenum">
              <a:rPr lang="en-US" smtClean="0"/>
              <a:t>‹#›</a:t>
            </a:fld>
            <a:endParaRPr lang="en-US"/>
          </a:p>
        </p:txBody>
      </p:sp>
    </p:spTree>
    <p:extLst>
      <p:ext uri="{BB962C8B-B14F-4D97-AF65-F5344CB8AC3E}">
        <p14:creationId xmlns:p14="http://schemas.microsoft.com/office/powerpoint/2010/main" val="3624168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8F0C7-7740-468B-A979-2D13CEAD8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EA0DFE-F29F-42DF-8831-4723159ED6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FD7959-9A54-4A02-A308-EEC94D21FC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5661E8-F748-4C2A-95A6-9C821A87D467}"/>
              </a:ext>
            </a:extLst>
          </p:cNvPr>
          <p:cNvSpPr>
            <a:spLocks noGrp="1"/>
          </p:cNvSpPr>
          <p:nvPr>
            <p:ph type="dt" sz="half" idx="10"/>
          </p:nvPr>
        </p:nvSpPr>
        <p:spPr/>
        <p:txBody>
          <a:bodyPr/>
          <a:lstStyle/>
          <a:p>
            <a:fld id="{B170C8AD-A4EE-4316-8C5F-E2D82D299817}" type="datetimeFigureOut">
              <a:rPr lang="en-US" smtClean="0"/>
              <a:t>12-Mar-19</a:t>
            </a:fld>
            <a:endParaRPr lang="en-US"/>
          </a:p>
        </p:txBody>
      </p:sp>
      <p:sp>
        <p:nvSpPr>
          <p:cNvPr id="6" name="Footer Placeholder 5">
            <a:extLst>
              <a:ext uri="{FF2B5EF4-FFF2-40B4-BE49-F238E27FC236}">
                <a16:creationId xmlns:a16="http://schemas.microsoft.com/office/drawing/2014/main" id="{1B5332FF-8516-49BE-8B64-12AFC496B4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9DF722-A6F4-48EB-96F7-1B737CF0A755}"/>
              </a:ext>
            </a:extLst>
          </p:cNvPr>
          <p:cNvSpPr>
            <a:spLocks noGrp="1"/>
          </p:cNvSpPr>
          <p:nvPr>
            <p:ph type="sldNum" sz="quarter" idx="12"/>
          </p:nvPr>
        </p:nvSpPr>
        <p:spPr/>
        <p:txBody>
          <a:bodyPr/>
          <a:lstStyle/>
          <a:p>
            <a:fld id="{6ED7C713-5C03-4CAE-9B16-8EE7F085C360}" type="slidenum">
              <a:rPr lang="en-US" smtClean="0"/>
              <a:t>‹#›</a:t>
            </a:fld>
            <a:endParaRPr lang="en-US"/>
          </a:p>
        </p:txBody>
      </p:sp>
    </p:spTree>
    <p:extLst>
      <p:ext uri="{BB962C8B-B14F-4D97-AF65-F5344CB8AC3E}">
        <p14:creationId xmlns:p14="http://schemas.microsoft.com/office/powerpoint/2010/main" val="385744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EE0674-B703-4D68-8703-DFF4E13A64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7C5174-90DD-4040-87FE-437EF4C86B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A220BA-549B-4DD6-B83C-102CE4C116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0C8AD-A4EE-4316-8C5F-E2D82D299817}" type="datetimeFigureOut">
              <a:rPr lang="en-US" smtClean="0"/>
              <a:t>12-Mar-19</a:t>
            </a:fld>
            <a:endParaRPr lang="en-US"/>
          </a:p>
        </p:txBody>
      </p:sp>
      <p:sp>
        <p:nvSpPr>
          <p:cNvPr id="5" name="Footer Placeholder 4">
            <a:extLst>
              <a:ext uri="{FF2B5EF4-FFF2-40B4-BE49-F238E27FC236}">
                <a16:creationId xmlns:a16="http://schemas.microsoft.com/office/drawing/2014/main" id="{2CEFC8F6-0375-4AB5-9826-84F010440B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9B3434-E058-4CA7-8E9D-C6845EA472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D7C713-5C03-4CAE-9B16-8EE7F085C360}" type="slidenum">
              <a:rPr lang="en-US" smtClean="0"/>
              <a:t>‹#›</a:t>
            </a:fld>
            <a:endParaRPr lang="en-US"/>
          </a:p>
        </p:txBody>
      </p:sp>
    </p:spTree>
    <p:extLst>
      <p:ext uri="{BB962C8B-B14F-4D97-AF65-F5344CB8AC3E}">
        <p14:creationId xmlns:p14="http://schemas.microsoft.com/office/powerpoint/2010/main" val="3265175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577C-698B-4F0C-BB03-32E62C30C792}"/>
              </a:ext>
            </a:extLst>
          </p:cNvPr>
          <p:cNvSpPr>
            <a:spLocks noGrp="1"/>
          </p:cNvSpPr>
          <p:nvPr>
            <p:ph type="ctrTitle"/>
          </p:nvPr>
        </p:nvSpPr>
        <p:spPr>
          <a:xfrm>
            <a:off x="6594562" y="99753"/>
            <a:ext cx="4949379" cy="1007160"/>
          </a:xfrm>
        </p:spPr>
        <p:txBody>
          <a:bodyPr anchor="b">
            <a:normAutofit fontScale="90000"/>
          </a:bodyPr>
          <a:lstStyle/>
          <a:p>
            <a:pPr algn="l"/>
            <a:r>
              <a:rPr lang="en-US" b="1" dirty="0" err="1">
                <a:latin typeface="+mn-lt"/>
              </a:rPr>
              <a:t>exploreReading</a:t>
            </a:r>
            <a:endParaRPr lang="en-US" b="1" dirty="0">
              <a:latin typeface="+mn-lt"/>
            </a:endParaRPr>
          </a:p>
        </p:txBody>
      </p:sp>
      <p:sp>
        <p:nvSpPr>
          <p:cNvPr id="3" name="Subtitle 2">
            <a:extLst>
              <a:ext uri="{FF2B5EF4-FFF2-40B4-BE49-F238E27FC236}">
                <a16:creationId xmlns:a16="http://schemas.microsoft.com/office/drawing/2014/main" id="{CFDC6DB4-6D73-4158-962A-BB2AF3E44E28}"/>
              </a:ext>
            </a:extLst>
          </p:cNvPr>
          <p:cNvSpPr>
            <a:spLocks noGrp="1"/>
          </p:cNvSpPr>
          <p:nvPr>
            <p:ph type="subTitle" idx="1"/>
          </p:nvPr>
        </p:nvSpPr>
        <p:spPr>
          <a:xfrm>
            <a:off x="6746627" y="4750893"/>
            <a:ext cx="4645250" cy="1147863"/>
          </a:xfrm>
        </p:spPr>
        <p:txBody>
          <a:bodyPr anchor="t">
            <a:normAutofit/>
          </a:bodyPr>
          <a:lstStyle/>
          <a:p>
            <a:pPr algn="l"/>
            <a:r>
              <a:rPr lang="en-US" sz="2000" b="1" dirty="0"/>
              <a:t>Christos Tsagkaridis,  Dimitris </a:t>
            </a:r>
            <a:r>
              <a:rPr lang="en-US" sz="2000" b="1" dirty="0" err="1"/>
              <a:t>Dimitriadis</a:t>
            </a:r>
            <a:r>
              <a:rPr lang="en-US" sz="2000" b="1" dirty="0"/>
              <a:t>, </a:t>
            </a:r>
            <a:r>
              <a:rPr lang="en-US" sz="2000" b="1" dirty="0" err="1"/>
              <a:t>Chibu</a:t>
            </a:r>
            <a:r>
              <a:rPr lang="en-US" sz="2000" b="1" dirty="0"/>
              <a:t> </a:t>
            </a:r>
            <a:r>
              <a:rPr lang="en-US" sz="2000" b="1" dirty="0" err="1"/>
              <a:t>Agbanyim</a:t>
            </a:r>
            <a:r>
              <a:rPr lang="en-US" sz="2000" b="1" dirty="0"/>
              <a:t>, Alyssa Nicole </a:t>
            </a:r>
            <a:r>
              <a:rPr lang="en-US" sz="2000" b="1" dirty="0" err="1"/>
              <a:t>Doria</a:t>
            </a:r>
            <a:endParaRPr lang="en-US" sz="2000" b="1" dirty="0"/>
          </a:p>
          <a:p>
            <a:pPr algn="l"/>
            <a:endParaRPr lang="en-US" sz="2000" dirty="0"/>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970F7AB5-F485-49E5-AEB9-439E983E24E6}"/>
              </a:ext>
            </a:extLst>
          </p:cNvPr>
          <p:cNvPicPr>
            <a:picLocks noChangeAspect="1"/>
          </p:cNvPicPr>
          <p:nvPr/>
        </p:nvPicPr>
        <p:blipFill rotWithShape="1">
          <a:blip r:embed="rId2">
            <a:extLst>
              <a:ext uri="{28A0092B-C50C-407E-A947-70E740481C1C}">
                <a14:useLocalDpi xmlns:a14="http://schemas.microsoft.com/office/drawing/2010/main" val="0"/>
              </a:ext>
            </a:extLst>
          </a:blip>
          <a:srcRect l="12159"/>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7" name="Title 1">
            <a:extLst>
              <a:ext uri="{FF2B5EF4-FFF2-40B4-BE49-F238E27FC236}">
                <a16:creationId xmlns:a16="http://schemas.microsoft.com/office/drawing/2014/main" id="{B5AC7B8B-723E-4157-AEB3-EB80357B3618}"/>
              </a:ext>
            </a:extLst>
          </p:cNvPr>
          <p:cNvSpPr txBox="1">
            <a:spLocks/>
          </p:cNvSpPr>
          <p:nvPr/>
        </p:nvSpPr>
        <p:spPr>
          <a:xfrm>
            <a:off x="6746627" y="2107107"/>
            <a:ext cx="4949379" cy="100716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u="sng" dirty="0">
                <a:latin typeface="+mn-lt"/>
              </a:rPr>
              <a:t>Med-Fi Prototyping</a:t>
            </a:r>
          </a:p>
        </p:txBody>
      </p:sp>
    </p:spTree>
    <p:extLst>
      <p:ext uri="{BB962C8B-B14F-4D97-AF65-F5344CB8AC3E}">
        <p14:creationId xmlns:p14="http://schemas.microsoft.com/office/powerpoint/2010/main" val="37805479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5A02A715-2FDB-4B21-97D1-757923B322FF}"/>
              </a:ext>
            </a:extLst>
          </p:cNvPr>
          <p:cNvSpPr txBox="1"/>
          <p:nvPr/>
        </p:nvSpPr>
        <p:spPr>
          <a:xfrm>
            <a:off x="0" y="0"/>
            <a:ext cx="12191980" cy="212365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Calibri" panose="020F0502020204030204"/>
                <a:ea typeface="+mn-ea"/>
                <a:cs typeface="+mn-cs"/>
              </a:rPr>
              <a:t>Revised Interface Design (Task 2)</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sng"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6D9432B6-B233-4EEA-BD3C-0DC37E8DB5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103" y="912455"/>
            <a:ext cx="7931779" cy="5641741"/>
          </a:xfrm>
          <a:prstGeom prst="rect">
            <a:avLst/>
          </a:prstGeom>
        </p:spPr>
      </p:pic>
      <p:sp>
        <p:nvSpPr>
          <p:cNvPr id="6" name="Oval 5">
            <a:extLst>
              <a:ext uri="{FF2B5EF4-FFF2-40B4-BE49-F238E27FC236}">
                <a16:creationId xmlns:a16="http://schemas.microsoft.com/office/drawing/2014/main" id="{AD0B97AC-319B-4600-9F84-D0C4652432D0}"/>
              </a:ext>
            </a:extLst>
          </p:cNvPr>
          <p:cNvSpPr/>
          <p:nvPr/>
        </p:nvSpPr>
        <p:spPr>
          <a:xfrm>
            <a:off x="3965171" y="5960225"/>
            <a:ext cx="4688378" cy="673331"/>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086142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5A02A715-2FDB-4B21-97D1-757923B322FF}"/>
              </a:ext>
            </a:extLst>
          </p:cNvPr>
          <p:cNvSpPr txBox="1"/>
          <p:nvPr/>
        </p:nvSpPr>
        <p:spPr>
          <a:xfrm>
            <a:off x="0" y="0"/>
            <a:ext cx="12191980" cy="212365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Calibri" panose="020F0502020204030204"/>
                <a:ea typeface="+mn-ea"/>
                <a:cs typeface="+mn-cs"/>
              </a:rPr>
              <a:t>Revised Interface Design (Task 2b)</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sng"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05DE1C4E-FDBC-46DD-B81D-FB770BCE6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498" y="2123658"/>
            <a:ext cx="6095999" cy="3697950"/>
          </a:xfrm>
          <a:prstGeom prst="rect">
            <a:avLst/>
          </a:prstGeom>
        </p:spPr>
      </p:pic>
      <p:cxnSp>
        <p:nvCxnSpPr>
          <p:cNvPr id="8" name="Straight Arrow Connector 7">
            <a:extLst>
              <a:ext uri="{FF2B5EF4-FFF2-40B4-BE49-F238E27FC236}">
                <a16:creationId xmlns:a16="http://schemas.microsoft.com/office/drawing/2014/main" id="{20EC5E36-9825-4F19-9838-68DFCD9808CE}"/>
              </a:ext>
            </a:extLst>
          </p:cNvPr>
          <p:cNvCxnSpPr/>
          <p:nvPr/>
        </p:nvCxnSpPr>
        <p:spPr>
          <a:xfrm>
            <a:off x="5421086" y="3804557"/>
            <a:ext cx="489857"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0915D84-DC63-4C0F-A5AF-84567BB140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81" y="2124267"/>
            <a:ext cx="5308605" cy="3775922"/>
          </a:xfrm>
          <a:prstGeom prst="rect">
            <a:avLst/>
          </a:prstGeom>
        </p:spPr>
      </p:pic>
      <p:sp>
        <p:nvSpPr>
          <p:cNvPr id="9" name="Oval 8">
            <a:extLst>
              <a:ext uri="{FF2B5EF4-FFF2-40B4-BE49-F238E27FC236}">
                <a16:creationId xmlns:a16="http://schemas.microsoft.com/office/drawing/2014/main" id="{C7BFE1F3-60B1-4132-B58D-A3BDF2FB93E9}"/>
              </a:ext>
            </a:extLst>
          </p:cNvPr>
          <p:cNvSpPr/>
          <p:nvPr/>
        </p:nvSpPr>
        <p:spPr>
          <a:xfrm>
            <a:off x="1130531" y="5478087"/>
            <a:ext cx="3341716" cy="422102"/>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169878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5A02A715-2FDB-4B21-97D1-757923B322FF}"/>
              </a:ext>
            </a:extLst>
          </p:cNvPr>
          <p:cNvSpPr txBox="1"/>
          <p:nvPr/>
        </p:nvSpPr>
        <p:spPr>
          <a:xfrm>
            <a:off x="0" y="0"/>
            <a:ext cx="12191980" cy="212365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Calibri" panose="020F0502020204030204"/>
                <a:ea typeface="+mn-ea"/>
                <a:cs typeface="+mn-cs"/>
              </a:rPr>
              <a:t>Revised Interface Design (Task 3)</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sng"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 name="Straight Arrow Connector 7">
            <a:extLst>
              <a:ext uri="{FF2B5EF4-FFF2-40B4-BE49-F238E27FC236}">
                <a16:creationId xmlns:a16="http://schemas.microsoft.com/office/drawing/2014/main" id="{20EC5E36-9825-4F19-9838-68DFCD9808CE}"/>
              </a:ext>
            </a:extLst>
          </p:cNvPr>
          <p:cNvCxnSpPr/>
          <p:nvPr/>
        </p:nvCxnSpPr>
        <p:spPr>
          <a:xfrm>
            <a:off x="5606143" y="3804557"/>
            <a:ext cx="489857"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F46F185-A177-4A2E-8A2E-41B74A655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1093" y="2123658"/>
            <a:ext cx="5326477" cy="3698279"/>
          </a:xfrm>
          <a:prstGeom prst="rect">
            <a:avLst/>
          </a:prstGeom>
        </p:spPr>
      </p:pic>
      <p:pic>
        <p:nvPicPr>
          <p:cNvPr id="5" name="Picture 4">
            <a:extLst>
              <a:ext uri="{FF2B5EF4-FFF2-40B4-BE49-F238E27FC236}">
                <a16:creationId xmlns:a16="http://schemas.microsoft.com/office/drawing/2014/main" id="{16148769-E3E2-492B-B9AD-0E646D9EE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03" y="2123659"/>
            <a:ext cx="5367538" cy="3698278"/>
          </a:xfrm>
          <a:prstGeom prst="rect">
            <a:avLst/>
          </a:prstGeom>
        </p:spPr>
      </p:pic>
      <p:sp>
        <p:nvSpPr>
          <p:cNvPr id="9" name="Oval 8">
            <a:extLst>
              <a:ext uri="{FF2B5EF4-FFF2-40B4-BE49-F238E27FC236}">
                <a16:creationId xmlns:a16="http://schemas.microsoft.com/office/drawing/2014/main" id="{0EC15737-0603-46C2-8AA3-383C35090334}"/>
              </a:ext>
            </a:extLst>
          </p:cNvPr>
          <p:cNvSpPr/>
          <p:nvPr/>
        </p:nvSpPr>
        <p:spPr>
          <a:xfrm>
            <a:off x="191193" y="2123658"/>
            <a:ext cx="623454" cy="627855"/>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243809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970F7AB5-F485-49E5-AEB9-439E983E24E6}"/>
              </a:ext>
            </a:extLst>
          </p:cNvPr>
          <p:cNvPicPr>
            <a:picLocks noChangeAspect="1"/>
          </p:cNvPicPr>
          <p:nvPr/>
        </p:nvPicPr>
        <p:blipFill rotWithShape="1">
          <a:blip r:embed="rId2">
            <a:extLst>
              <a:ext uri="{28A0092B-C50C-407E-A947-70E740481C1C}">
                <a14:useLocalDpi xmlns:a14="http://schemas.microsoft.com/office/drawing/2010/main" val="0"/>
              </a:ext>
            </a:extLst>
          </a:blip>
          <a:srcRect l="12159"/>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3" name="TextBox 2">
            <a:extLst>
              <a:ext uri="{FF2B5EF4-FFF2-40B4-BE49-F238E27FC236}">
                <a16:creationId xmlns:a16="http://schemas.microsoft.com/office/drawing/2014/main" id="{5A02A715-2FDB-4B21-97D1-757923B322FF}"/>
              </a:ext>
            </a:extLst>
          </p:cNvPr>
          <p:cNvSpPr txBox="1"/>
          <p:nvPr/>
        </p:nvSpPr>
        <p:spPr>
          <a:xfrm>
            <a:off x="6167848" y="0"/>
            <a:ext cx="6024132" cy="58785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rPr>
              <a:t>Prototype Overview - Tools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prstClr val="white"/>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strike="noStrike" kern="1200" cap="none" spc="0" normalizeH="0" baseline="0" noProof="0" dirty="0">
                <a:ln>
                  <a:noFill/>
                </a:ln>
                <a:solidFill>
                  <a:prstClr val="white"/>
                </a:solidFill>
                <a:effectLst/>
                <a:uLnTx/>
                <a:uFillTx/>
                <a:latin typeface="Calibri" panose="020F0502020204030204"/>
                <a:ea typeface="+mn-ea"/>
                <a:cs typeface="+mn-cs"/>
              </a:rPr>
              <a:t>Used proto.io to design the individual screens of the website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strike="noStrike" kern="1200" cap="none" spc="0" normalizeH="0" baseline="0" noProof="0" dirty="0">
                <a:ln>
                  <a:noFill/>
                </a:ln>
                <a:solidFill>
                  <a:prstClr val="white"/>
                </a:solidFill>
                <a:effectLst/>
                <a:uLnTx/>
                <a:uFillTx/>
                <a:latin typeface="Calibri" panose="020F0502020204030204"/>
                <a:ea typeface="+mn-ea"/>
                <a:cs typeface="+mn-cs"/>
              </a:rPr>
              <a:t>Based on those designed images, we applied the same concept to design our med-fi prototype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strike="noStrike" kern="1200" cap="none" spc="0" normalizeH="0" baseline="0" noProof="0" dirty="0">
                <a:ln>
                  <a:noFill/>
                </a:ln>
                <a:solidFill>
                  <a:prstClr val="white"/>
                </a:solidFill>
                <a:effectLst/>
                <a:uLnTx/>
                <a:uFillTx/>
                <a:latin typeface="Calibri" panose="020F0502020204030204"/>
                <a:ea typeface="+mn-ea"/>
                <a:cs typeface="+mn-cs"/>
              </a:rPr>
              <a:t>Used Marvel to apply this design concept (med-fi prototype) based on the prototypes designed in proto, the low-fi prototype sketches and the user requirements.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sng"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485118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970F7AB5-F485-49E5-AEB9-439E983E24E6}"/>
              </a:ext>
            </a:extLst>
          </p:cNvPr>
          <p:cNvPicPr>
            <a:picLocks noChangeAspect="1"/>
          </p:cNvPicPr>
          <p:nvPr/>
        </p:nvPicPr>
        <p:blipFill rotWithShape="1">
          <a:blip r:embed="rId2">
            <a:extLst>
              <a:ext uri="{28A0092B-C50C-407E-A947-70E740481C1C}">
                <a14:useLocalDpi xmlns:a14="http://schemas.microsoft.com/office/drawing/2010/main" val="0"/>
              </a:ext>
            </a:extLst>
          </a:blip>
          <a:srcRect l="12159"/>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3" name="TextBox 2">
            <a:extLst>
              <a:ext uri="{FF2B5EF4-FFF2-40B4-BE49-F238E27FC236}">
                <a16:creationId xmlns:a16="http://schemas.microsoft.com/office/drawing/2014/main" id="{5A02A715-2FDB-4B21-97D1-757923B322FF}"/>
              </a:ext>
            </a:extLst>
          </p:cNvPr>
          <p:cNvSpPr txBox="1"/>
          <p:nvPr/>
        </p:nvSpPr>
        <p:spPr>
          <a:xfrm>
            <a:off x="6167848" y="0"/>
            <a:ext cx="6024132" cy="59708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rPr>
              <a:t>Prototype Overview - Limitations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lvl="0" indent="-285750">
              <a:buFont typeface="Arial" panose="020B0604020202020204" pitchFamily="34" charset="0"/>
              <a:buChar char="•"/>
            </a:pPr>
            <a:r>
              <a:rPr lang="en-US" dirty="0"/>
              <a:t>The captions of the images inside the home page, won’t disappear when the mouse button is hovered over them due to limitations of the Marvel application. </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Cannot enter the actual colors that the website will have and the places where they are going to be implemented due to limitations of the Marvel application (only allows one color font as background inside each window). </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Cannot embed the actual Google Map function that will show the location of the image with a marker on the map and navigate inside it (zoom in,-zoom out, go places inside the map) due to limitations of the Marvel application (this is JavaScript code and cannot be implemented in this demo).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sng"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766844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970F7AB5-F485-49E5-AEB9-439E983E24E6}"/>
              </a:ext>
            </a:extLst>
          </p:cNvPr>
          <p:cNvPicPr>
            <a:picLocks noChangeAspect="1"/>
          </p:cNvPicPr>
          <p:nvPr/>
        </p:nvPicPr>
        <p:blipFill rotWithShape="1">
          <a:blip r:embed="rId2">
            <a:extLst>
              <a:ext uri="{28A0092B-C50C-407E-A947-70E740481C1C}">
                <a14:useLocalDpi xmlns:a14="http://schemas.microsoft.com/office/drawing/2010/main" val="0"/>
              </a:ext>
            </a:extLst>
          </a:blip>
          <a:srcRect l="12159"/>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3" name="TextBox 2">
            <a:extLst>
              <a:ext uri="{FF2B5EF4-FFF2-40B4-BE49-F238E27FC236}">
                <a16:creationId xmlns:a16="http://schemas.microsoft.com/office/drawing/2014/main" id="{5A02A715-2FDB-4B21-97D1-757923B322FF}"/>
              </a:ext>
            </a:extLst>
          </p:cNvPr>
          <p:cNvSpPr txBox="1"/>
          <p:nvPr/>
        </p:nvSpPr>
        <p:spPr>
          <a:xfrm>
            <a:off x="6167848" y="0"/>
            <a:ext cx="6024132" cy="8217634"/>
          </a:xfrm>
          <a:prstGeom prst="rect">
            <a:avLst/>
          </a:prstGeom>
          <a:noFill/>
        </p:spPr>
        <p:txBody>
          <a:bodyPr wrap="square" rtlCol="0">
            <a:spAutoFit/>
          </a:bodyPr>
          <a:lstStyle/>
          <a:p>
            <a:r>
              <a:rPr lang="en-US" sz="2800" b="1" dirty="0"/>
              <a:t>Overview</a:t>
            </a:r>
          </a:p>
          <a:p>
            <a:endParaRPr lang="en-US" sz="3600" b="1" dirty="0"/>
          </a:p>
          <a:p>
            <a:r>
              <a:rPr lang="en-US" sz="2400" u="sng" dirty="0"/>
              <a:t>Value Proposition</a:t>
            </a:r>
          </a:p>
          <a:p>
            <a:endParaRPr lang="en-US" sz="2400" dirty="0"/>
          </a:p>
          <a:p>
            <a:r>
              <a:rPr lang="en-US" sz="2000" dirty="0"/>
              <a:t>Explore. Discover. See the wonders</a:t>
            </a:r>
          </a:p>
          <a:p>
            <a:endParaRPr lang="en-US" sz="2400" dirty="0"/>
          </a:p>
          <a:p>
            <a:r>
              <a:rPr lang="en-US" sz="2400" u="sng" dirty="0"/>
              <a:t>Problem</a:t>
            </a:r>
          </a:p>
          <a:p>
            <a:endParaRPr lang="en-US" sz="2800" u="sng" dirty="0"/>
          </a:p>
          <a:p>
            <a:r>
              <a:rPr lang="en-US" sz="2000" dirty="0"/>
              <a:t>Many people come to Reading and don’t know exactly what this town has to offer. Moreover, they don’t know the location of many popular sights and attractions, but also the sights and attractions themselves.</a:t>
            </a:r>
          </a:p>
          <a:p>
            <a:endParaRPr lang="en-US" sz="2400" dirty="0"/>
          </a:p>
          <a:p>
            <a:r>
              <a:rPr lang="en-US" sz="2400" u="sng" dirty="0"/>
              <a:t>Solution</a:t>
            </a:r>
          </a:p>
          <a:p>
            <a:endParaRPr lang="en-US" sz="2800" u="sng" dirty="0"/>
          </a:p>
          <a:p>
            <a:r>
              <a:rPr lang="en-US" sz="2000" dirty="0" err="1"/>
              <a:t>eploreReading</a:t>
            </a:r>
            <a:r>
              <a:rPr lang="en-US" sz="2000" dirty="0"/>
              <a:t> hosts everything recommended on what to do and where to go in Reading with a brief statement and google maps showing the locations for the user to use to  and navigate to them.</a:t>
            </a:r>
          </a:p>
          <a:p>
            <a:endParaRPr lang="en-US" sz="2400" u="sng" dirty="0"/>
          </a:p>
          <a:p>
            <a:endParaRPr lang="en-US" sz="2400" u="sng" dirty="0"/>
          </a:p>
          <a:p>
            <a:endParaRPr lang="en-US" sz="3600" b="1" dirty="0"/>
          </a:p>
        </p:txBody>
      </p:sp>
    </p:spTree>
    <p:extLst>
      <p:ext uri="{BB962C8B-B14F-4D97-AF65-F5344CB8AC3E}">
        <p14:creationId xmlns:p14="http://schemas.microsoft.com/office/powerpoint/2010/main" val="246734779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970F7AB5-F485-49E5-AEB9-439E983E24E6}"/>
              </a:ext>
            </a:extLst>
          </p:cNvPr>
          <p:cNvPicPr>
            <a:picLocks noChangeAspect="1"/>
          </p:cNvPicPr>
          <p:nvPr/>
        </p:nvPicPr>
        <p:blipFill rotWithShape="1">
          <a:blip r:embed="rId2">
            <a:extLst>
              <a:ext uri="{28A0092B-C50C-407E-A947-70E740481C1C}">
                <a14:useLocalDpi xmlns:a14="http://schemas.microsoft.com/office/drawing/2010/main" val="0"/>
              </a:ext>
            </a:extLst>
          </a:blip>
          <a:srcRect l="12159"/>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3" name="TextBox 2">
            <a:extLst>
              <a:ext uri="{FF2B5EF4-FFF2-40B4-BE49-F238E27FC236}">
                <a16:creationId xmlns:a16="http://schemas.microsoft.com/office/drawing/2014/main" id="{5A02A715-2FDB-4B21-97D1-757923B322FF}"/>
              </a:ext>
            </a:extLst>
          </p:cNvPr>
          <p:cNvSpPr txBox="1"/>
          <p:nvPr/>
        </p:nvSpPr>
        <p:spPr>
          <a:xfrm>
            <a:off x="6167848" y="0"/>
            <a:ext cx="6024132" cy="440120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rPr>
              <a:t>Task 1: Navigate in the home page</a:t>
            </a:r>
          </a:p>
          <a:p>
            <a:pPr marR="0" lvl="0" algn="l" defTabSz="914400" rtl="0" eaLnBrk="1" fontAlgn="auto" latinLnBrk="0" hangingPunct="1">
              <a:lnSpc>
                <a:spcPct val="100000"/>
              </a:lnSpc>
              <a:spcBef>
                <a:spcPts val="0"/>
              </a:spcBef>
              <a:spcAft>
                <a:spcPts val="0"/>
              </a:spcAft>
              <a:buClrTx/>
              <a:buSzTx/>
              <a:tabLst/>
              <a:defRPr/>
            </a:pPr>
            <a:endParaRPr lang="en-US" sz="2400" u="sng" dirty="0">
              <a:solidFill>
                <a:prstClr val="white"/>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solidFill>
                <a:latin typeface="Calibri" panose="020F0502020204030204"/>
              </a:rPr>
              <a:t>Instead of just description under each picture in the home page, we added a caption box that states the image’s name and should dissolve when a mouse button hovers above it, showing the rest of the image.</a:t>
            </a:r>
          </a:p>
          <a:p>
            <a:pPr marR="0" lvl="0" algn="l" defTabSz="914400" rtl="0" eaLnBrk="1" fontAlgn="auto" latinLnBrk="0" hangingPunct="1">
              <a:lnSpc>
                <a:spcPct val="100000"/>
              </a:lnSpc>
              <a:spcBef>
                <a:spcPts val="0"/>
              </a:spcBef>
              <a:spcAft>
                <a:spcPts val="0"/>
              </a:spcAft>
              <a:buClrTx/>
              <a:buSzTx/>
              <a:tabLst/>
              <a:defRPr/>
            </a:pPr>
            <a:endParaRPr kumimoji="0" lang="en-US" sz="2400" b="0" i="0"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sng"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926556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970F7AB5-F485-49E5-AEB9-439E983E24E6}"/>
              </a:ext>
            </a:extLst>
          </p:cNvPr>
          <p:cNvPicPr>
            <a:picLocks noChangeAspect="1"/>
          </p:cNvPicPr>
          <p:nvPr/>
        </p:nvPicPr>
        <p:blipFill rotWithShape="1">
          <a:blip r:embed="rId2">
            <a:extLst>
              <a:ext uri="{28A0092B-C50C-407E-A947-70E740481C1C}">
                <a14:useLocalDpi xmlns:a14="http://schemas.microsoft.com/office/drawing/2010/main" val="0"/>
              </a:ext>
            </a:extLst>
          </a:blip>
          <a:srcRect l="12159"/>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3" name="TextBox 2">
            <a:extLst>
              <a:ext uri="{FF2B5EF4-FFF2-40B4-BE49-F238E27FC236}">
                <a16:creationId xmlns:a16="http://schemas.microsoft.com/office/drawing/2014/main" id="{5A02A715-2FDB-4B21-97D1-757923B322FF}"/>
              </a:ext>
            </a:extLst>
          </p:cNvPr>
          <p:cNvSpPr txBox="1"/>
          <p:nvPr/>
        </p:nvSpPr>
        <p:spPr>
          <a:xfrm>
            <a:off x="6167848" y="0"/>
            <a:ext cx="6024132" cy="66171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rPr>
              <a:t>Task 2 Navigate in the image page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sng" strike="noStrike" kern="1200" cap="none" spc="0" normalizeH="0" baseline="0" noProof="0" dirty="0">
              <a:ln>
                <a:noFill/>
              </a:ln>
              <a:solidFill>
                <a:prstClr val="white"/>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solidFill>
                <a:latin typeface="Calibri" panose="020F0502020204030204"/>
              </a:rPr>
              <a:t>We added the link of the location of the featured  image from google maps with a maker, underneath the image, that allows the user to view the location of the image inside google maps and zoom in/out and navigate in it.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solidFill>
                <a:latin typeface="Calibri" panose="020F0502020204030204"/>
              </a:rPr>
              <a:t>This happened because that item does not open in a new link and is just static there. With this way, the user can go directly to google maps and start navigating to that location from his current location without just viewing it statically on the website.  </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sng"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863946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970F7AB5-F485-49E5-AEB9-439E983E24E6}"/>
              </a:ext>
            </a:extLst>
          </p:cNvPr>
          <p:cNvPicPr>
            <a:picLocks noChangeAspect="1"/>
          </p:cNvPicPr>
          <p:nvPr/>
        </p:nvPicPr>
        <p:blipFill rotWithShape="1">
          <a:blip r:embed="rId2">
            <a:extLst>
              <a:ext uri="{28A0092B-C50C-407E-A947-70E740481C1C}">
                <a14:useLocalDpi xmlns:a14="http://schemas.microsoft.com/office/drawing/2010/main" val="0"/>
              </a:ext>
            </a:extLst>
          </a:blip>
          <a:srcRect l="12159"/>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3" name="TextBox 2">
            <a:extLst>
              <a:ext uri="{FF2B5EF4-FFF2-40B4-BE49-F238E27FC236}">
                <a16:creationId xmlns:a16="http://schemas.microsoft.com/office/drawing/2014/main" id="{5A02A715-2FDB-4B21-97D1-757923B322FF}"/>
              </a:ext>
            </a:extLst>
          </p:cNvPr>
          <p:cNvSpPr txBox="1"/>
          <p:nvPr/>
        </p:nvSpPr>
        <p:spPr>
          <a:xfrm>
            <a:off x="6167848" y="0"/>
            <a:ext cx="6024132" cy="403187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rPr>
              <a:t>Task 3 Go back to the homepage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sng" strike="noStrike" kern="1200" cap="none" spc="0" normalizeH="0" baseline="0" noProof="0" dirty="0">
              <a:ln>
                <a:noFill/>
              </a:ln>
              <a:solidFill>
                <a:prstClr val="white"/>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We added </a:t>
            </a:r>
            <a:r>
              <a:rPr lang="en-US" sz="2400" dirty="0">
                <a:solidFill>
                  <a:prstClr val="white"/>
                </a:solidFill>
                <a:latin typeface="Calibri" panose="020F0502020204030204"/>
              </a:rPr>
              <a:t>a link back to the homepage on the logo picture inside the image window by clicking on it.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strike="noStrike" kern="1200" cap="none" spc="0" normalizeH="0" baseline="0" noProof="0" dirty="0">
              <a:ln>
                <a:noFill/>
              </a:ln>
              <a:solidFill>
                <a:prstClr val="white"/>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solidFill>
                <a:latin typeface="Calibri" panose="020F0502020204030204"/>
              </a:rPr>
              <a:t>This happened because most participants in the experiment clicked there to go back instead of the back button. </a:t>
            </a:r>
            <a:endParaRPr kumimoji="0" lang="en-US" sz="2400" b="0" i="0"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811225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5A02A715-2FDB-4B21-97D1-757923B322FF}"/>
              </a:ext>
            </a:extLst>
          </p:cNvPr>
          <p:cNvSpPr txBox="1"/>
          <p:nvPr/>
        </p:nvSpPr>
        <p:spPr>
          <a:xfrm>
            <a:off x="0" y="0"/>
            <a:ext cx="12191980" cy="36009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Calibri" panose="020F0502020204030204"/>
                <a:ea typeface="+mn-ea"/>
                <a:cs typeface="+mn-cs"/>
              </a:rPr>
              <a:t>Revised Interface Design</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3600" b="1" dirty="0">
              <a:solidFill>
                <a:prstClr val="white"/>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solidFill>
                  <a:prstClr val="white"/>
                </a:solidFill>
                <a:latin typeface="Calibri" panose="020F0502020204030204"/>
              </a:rPr>
              <a:t>Changed the description under each image to become a caption onto the image, that hides and reveals the rest of the image when the mouse button hovers above it.</a:t>
            </a:r>
            <a:endParaRPr kumimoji="0" lang="en-US" sz="3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sng"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385BEA34-5080-4AB9-852B-C46DAA077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81282"/>
            <a:ext cx="5502117" cy="3364521"/>
          </a:xfrm>
          <a:prstGeom prst="rect">
            <a:avLst/>
          </a:prstGeom>
        </p:spPr>
      </p:pic>
      <p:pic>
        <p:nvPicPr>
          <p:cNvPr id="7" name="Picture 6">
            <a:extLst>
              <a:ext uri="{FF2B5EF4-FFF2-40B4-BE49-F238E27FC236}">
                <a16:creationId xmlns:a16="http://schemas.microsoft.com/office/drawing/2014/main" id="{C4B7CCF5-CB57-41EB-89E1-F1BC3DBE9F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4106" y="2746733"/>
            <a:ext cx="5707874" cy="3364521"/>
          </a:xfrm>
          <a:prstGeom prst="rect">
            <a:avLst/>
          </a:prstGeom>
        </p:spPr>
      </p:pic>
      <p:cxnSp>
        <p:nvCxnSpPr>
          <p:cNvPr id="9" name="Straight Arrow Connector 8">
            <a:extLst>
              <a:ext uri="{FF2B5EF4-FFF2-40B4-BE49-F238E27FC236}">
                <a16:creationId xmlns:a16="http://schemas.microsoft.com/office/drawing/2014/main" id="{7DEB7598-B607-43E5-9B25-F7B3227F3F30}"/>
              </a:ext>
            </a:extLst>
          </p:cNvPr>
          <p:cNvCxnSpPr>
            <a:cxnSpLocks/>
          </p:cNvCxnSpPr>
          <p:nvPr/>
        </p:nvCxnSpPr>
        <p:spPr>
          <a:xfrm>
            <a:off x="5666596" y="4465599"/>
            <a:ext cx="785435"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C37ACA45-69AC-4AAA-A5DA-0FFAE501AB2C}"/>
              </a:ext>
            </a:extLst>
          </p:cNvPr>
          <p:cNvSpPr/>
          <p:nvPr/>
        </p:nvSpPr>
        <p:spPr>
          <a:xfrm>
            <a:off x="145763" y="3600986"/>
            <a:ext cx="1666707" cy="14203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3F761C2-D1EF-4F66-A2D7-527880CE9B44}"/>
              </a:ext>
            </a:extLst>
          </p:cNvPr>
          <p:cNvSpPr/>
          <p:nvPr/>
        </p:nvSpPr>
        <p:spPr>
          <a:xfrm>
            <a:off x="6516762" y="3453079"/>
            <a:ext cx="1666707" cy="14203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985480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5A02A715-2FDB-4B21-97D1-757923B322FF}"/>
              </a:ext>
            </a:extLst>
          </p:cNvPr>
          <p:cNvSpPr txBox="1"/>
          <p:nvPr/>
        </p:nvSpPr>
        <p:spPr>
          <a:xfrm>
            <a:off x="0" y="0"/>
            <a:ext cx="12191980" cy="36009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Calibri" panose="020F0502020204030204"/>
                <a:ea typeface="+mn-ea"/>
                <a:cs typeface="+mn-cs"/>
              </a:rPr>
              <a:t>Revised Interface Design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Calibri" panose="020F0502020204030204"/>
                <a:ea typeface="+mn-ea"/>
                <a:cs typeface="+mn-cs"/>
              </a:rPr>
              <a:t>Entered the link of the image location from google maps under the google maps image, for the user to click on it and go to it </a:t>
            </a:r>
            <a:r>
              <a:rPr lang="en-US" sz="3200" b="1" dirty="0">
                <a:solidFill>
                  <a:prstClr val="white"/>
                </a:solidFill>
                <a:latin typeface="Calibri" panose="020F0502020204030204"/>
              </a:rPr>
              <a:t>and start navigating by his current location to go there.</a:t>
            </a:r>
            <a:endParaRPr kumimoji="0" lang="en-US" sz="3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sng"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6956EBB5-2557-4479-A534-1ED6D1760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782" y="3007573"/>
            <a:ext cx="5958744" cy="3151688"/>
          </a:xfrm>
          <a:prstGeom prst="rect">
            <a:avLst/>
          </a:prstGeom>
        </p:spPr>
      </p:pic>
      <p:pic>
        <p:nvPicPr>
          <p:cNvPr id="8" name="Picture 7">
            <a:extLst>
              <a:ext uri="{FF2B5EF4-FFF2-40B4-BE49-F238E27FC236}">
                <a16:creationId xmlns:a16="http://schemas.microsoft.com/office/drawing/2014/main" id="{026F20B1-7647-465D-9056-16980F4A1B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62" y="3007570"/>
            <a:ext cx="5517358" cy="3219729"/>
          </a:xfrm>
          <a:prstGeom prst="rect">
            <a:avLst/>
          </a:prstGeom>
        </p:spPr>
      </p:pic>
      <p:sp>
        <p:nvSpPr>
          <p:cNvPr id="13" name="Oval 12">
            <a:extLst>
              <a:ext uri="{FF2B5EF4-FFF2-40B4-BE49-F238E27FC236}">
                <a16:creationId xmlns:a16="http://schemas.microsoft.com/office/drawing/2014/main" id="{9FA6FE87-7C36-4BBE-A306-ACF7B40AF30A}"/>
              </a:ext>
            </a:extLst>
          </p:cNvPr>
          <p:cNvSpPr/>
          <p:nvPr/>
        </p:nvSpPr>
        <p:spPr>
          <a:xfrm>
            <a:off x="8350370" y="5684808"/>
            <a:ext cx="1708030" cy="3364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5657EEF7-127D-41B9-8B84-58D97D487BD0}"/>
              </a:ext>
            </a:extLst>
          </p:cNvPr>
          <p:cNvCxnSpPr/>
          <p:nvPr/>
        </p:nvCxnSpPr>
        <p:spPr>
          <a:xfrm>
            <a:off x="5667555" y="5080958"/>
            <a:ext cx="42844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090835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5A02A715-2FDB-4B21-97D1-757923B322FF}"/>
              </a:ext>
            </a:extLst>
          </p:cNvPr>
          <p:cNvSpPr txBox="1"/>
          <p:nvPr/>
        </p:nvSpPr>
        <p:spPr>
          <a:xfrm>
            <a:off x="0" y="0"/>
            <a:ext cx="12191980" cy="261610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Calibri" panose="020F0502020204030204"/>
                <a:ea typeface="+mn-ea"/>
                <a:cs typeface="+mn-cs"/>
              </a:rPr>
              <a:t>Revised Interface Design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Calibri" panose="020F0502020204030204"/>
                <a:ea typeface="+mn-ea"/>
                <a:cs typeface="+mn-cs"/>
              </a:rPr>
              <a:t>Website logo in the image page links back to the homepage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sng"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6956EBB5-2557-4479-A534-1ED6D1760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81695"/>
            <a:ext cx="5958744" cy="3151688"/>
          </a:xfrm>
          <a:prstGeom prst="rect">
            <a:avLst/>
          </a:prstGeom>
        </p:spPr>
      </p:pic>
      <p:sp>
        <p:nvSpPr>
          <p:cNvPr id="13" name="Oval 12">
            <a:extLst>
              <a:ext uri="{FF2B5EF4-FFF2-40B4-BE49-F238E27FC236}">
                <a16:creationId xmlns:a16="http://schemas.microsoft.com/office/drawing/2014/main" id="{9FA6FE87-7C36-4BBE-A306-ACF7B40AF30A}"/>
              </a:ext>
            </a:extLst>
          </p:cNvPr>
          <p:cNvSpPr/>
          <p:nvPr/>
        </p:nvSpPr>
        <p:spPr>
          <a:xfrm>
            <a:off x="0" y="3118449"/>
            <a:ext cx="690113" cy="6211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Arrow Connector 14">
            <a:extLst>
              <a:ext uri="{FF2B5EF4-FFF2-40B4-BE49-F238E27FC236}">
                <a16:creationId xmlns:a16="http://schemas.microsoft.com/office/drawing/2014/main" id="{5657EEF7-127D-41B9-8B84-58D97D487BD0}"/>
              </a:ext>
            </a:extLst>
          </p:cNvPr>
          <p:cNvCxnSpPr/>
          <p:nvPr/>
        </p:nvCxnSpPr>
        <p:spPr>
          <a:xfrm>
            <a:off x="6055681" y="4770407"/>
            <a:ext cx="42844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9E314B0-505C-46A7-889E-0ED0B95C8E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4126" y="2981695"/>
            <a:ext cx="5707874" cy="3151688"/>
          </a:xfrm>
          <a:prstGeom prst="rect">
            <a:avLst/>
          </a:prstGeom>
        </p:spPr>
      </p:pic>
    </p:spTree>
    <p:extLst>
      <p:ext uri="{BB962C8B-B14F-4D97-AF65-F5344CB8AC3E}">
        <p14:creationId xmlns:p14="http://schemas.microsoft.com/office/powerpoint/2010/main" val="234866706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5A02A715-2FDB-4B21-97D1-757923B322FF}"/>
              </a:ext>
            </a:extLst>
          </p:cNvPr>
          <p:cNvSpPr txBox="1"/>
          <p:nvPr/>
        </p:nvSpPr>
        <p:spPr>
          <a:xfrm>
            <a:off x="0" y="0"/>
            <a:ext cx="12191980" cy="212365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Calibri" panose="020F0502020204030204"/>
                <a:ea typeface="+mn-ea"/>
                <a:cs typeface="+mn-cs"/>
              </a:rPr>
              <a:t>Revised Interface Design (Task 1)</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sng"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671009BA-B4F4-44F0-A07D-47709768A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575" y="1061829"/>
            <a:ext cx="7842466" cy="5575707"/>
          </a:xfrm>
          <a:prstGeom prst="rect">
            <a:avLst/>
          </a:prstGeom>
        </p:spPr>
      </p:pic>
      <p:sp>
        <p:nvSpPr>
          <p:cNvPr id="6" name="Oval 5">
            <a:extLst>
              <a:ext uri="{FF2B5EF4-FFF2-40B4-BE49-F238E27FC236}">
                <a16:creationId xmlns:a16="http://schemas.microsoft.com/office/drawing/2014/main" id="{D77062F0-99A6-480F-8B61-2C6EF6EA4303}"/>
              </a:ext>
            </a:extLst>
          </p:cNvPr>
          <p:cNvSpPr/>
          <p:nvPr/>
        </p:nvSpPr>
        <p:spPr>
          <a:xfrm>
            <a:off x="4853837" y="2169421"/>
            <a:ext cx="2481943" cy="2383029"/>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F07CEC2-DFEB-4FC5-B5E9-4668ADC33CA9}"/>
              </a:ext>
            </a:extLst>
          </p:cNvPr>
          <p:cNvSpPr/>
          <p:nvPr/>
        </p:nvSpPr>
        <p:spPr>
          <a:xfrm>
            <a:off x="2404842" y="2211963"/>
            <a:ext cx="2481943" cy="2383029"/>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8799692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604</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exploreReading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exploreReading</dc:title>
  <dc:creator>Christos Tsagkaridis</dc:creator>
  <cp:lastModifiedBy>Christos Tsagkaridis</cp:lastModifiedBy>
  <cp:revision>68</cp:revision>
  <dcterms:created xsi:type="dcterms:W3CDTF">2019-03-09T01:14:21Z</dcterms:created>
  <dcterms:modified xsi:type="dcterms:W3CDTF">2019-03-12T19:31:46Z</dcterms:modified>
</cp:coreProperties>
</file>