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lay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vmbSfeN1n9BOgrGBkX/kjZJ6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44BB48-B498-42F2-8377-A9E2D0DC9ABB}">
  <a:tblStyle styleId="{5544BB48-B498-42F2-8377-A9E2D0DC9AB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Play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&#917;&#953;&#961;&#942;&#957;&#951;\Downloads\Quotation%20Matrix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&#917;&#953;&#961;&#942;&#957;&#951;\Downloads\Quotation%20Matri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Average Document</a:t>
            </a:r>
            <a:r>
              <a:rPr lang="en-US" baseline="0"/>
              <a:t> length per Class</a:t>
            </a:r>
            <a:endParaRPr lang="el-GR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Φύλλο2!$C$1</c:f>
              <c:strCache>
                <c:ptCount val="1"/>
                <c:pt idx="0">
                  <c:v>Document Length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Φύλλο2!$B$2:$B$10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Φύλλο2!$C$2:$C$10</c:f>
              <c:numCache>
                <c:formatCode>General</c:formatCode>
                <c:ptCount val="9"/>
                <c:pt idx="0">
                  <c:v>2079</c:v>
                </c:pt>
                <c:pt idx="1">
                  <c:v>3256</c:v>
                </c:pt>
                <c:pt idx="2">
                  <c:v>3062</c:v>
                </c:pt>
                <c:pt idx="3">
                  <c:v>3813</c:v>
                </c:pt>
                <c:pt idx="4">
                  <c:v>2503</c:v>
                </c:pt>
                <c:pt idx="5">
                  <c:v>2408</c:v>
                </c:pt>
                <c:pt idx="6">
                  <c:v>2715</c:v>
                </c:pt>
                <c:pt idx="7">
                  <c:v>1992</c:v>
                </c:pt>
                <c:pt idx="8">
                  <c:v>2616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FD-4461-829F-679286328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2796800"/>
        <c:axId val="63037440"/>
      </c:barChart>
      <c:catAx>
        <c:axId val="112796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Classes</a:t>
                </a:r>
                <a:endParaRPr lang="el-GR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037440"/>
        <c:crosses val="autoZero"/>
        <c:auto val="1"/>
        <c:lblAlgn val="ctr"/>
        <c:lblOffset val="100"/>
        <c:noMultiLvlLbl val="0"/>
      </c:catAx>
      <c:valAx>
        <c:axId val="63037440"/>
        <c:scaling>
          <c:orientation val="minMax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</a:t>
                </a:r>
                <a:r>
                  <a:rPr lang="en-US" baseline="0"/>
                  <a:t> document length</a:t>
                </a:r>
                <a:endParaRPr lang="el-GR"/>
              </a:p>
            </c:rich>
          </c:tx>
          <c:overlay val="0"/>
        </c:title>
        <c:numFmt formatCode="General" sourceLinked="1"/>
        <c:majorTickMark val="out"/>
        <c:minorTickMark val="none"/>
        <c:tickLblPos val="none"/>
        <c:crossAx val="1127968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2000" i="1" dirty="0">
                <a:latin typeface="Calibri" pitchFamily="34" charset="0"/>
                <a:cs typeface="Calibri" pitchFamily="34" charset="0"/>
              </a:rPr>
              <a:t>Number of Communities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Φύλλο2!$C$24</c:f>
              <c:strCache>
                <c:ptCount val="1"/>
                <c:pt idx="0">
                  <c:v>Number of Communities</c:v>
                </c:pt>
              </c:strCache>
            </c:strRef>
          </c:tx>
          <c:spPr>
            <a:solidFill>
              <a:schemeClr val="tx2">
                <a:lumMod val="75000"/>
                <a:lumOff val="2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Φύλλο2!$B$25:$B$33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Φύλλο2!$C$25:$C$33</c:f>
              <c:numCache>
                <c:formatCode>General</c:formatCode>
                <c:ptCount val="9"/>
                <c:pt idx="0">
                  <c:v>10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  <c:pt idx="6">
                  <c:v>8</c:v>
                </c:pt>
                <c:pt idx="7">
                  <c:v>7</c:v>
                </c:pt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C-424B-9148-90081CF8DF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3099648"/>
        <c:axId val="63101568"/>
      </c:barChart>
      <c:catAx>
        <c:axId val="6309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Classes</a:t>
                </a:r>
                <a:endParaRPr lang="el-GR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63101568"/>
        <c:crosses val="autoZero"/>
        <c:auto val="1"/>
        <c:lblAlgn val="ctr"/>
        <c:lblOffset val="100"/>
        <c:noMultiLvlLbl val="0"/>
      </c:catAx>
      <c:valAx>
        <c:axId val="631015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63099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b="1" i="1" lang="en-US" sz="6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Domain Text Classification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194715" y="3836197"/>
            <a:ext cx="5334931" cy="2189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TR"/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background with dots and lines&#10;&#10;Description automatically generated" id="92" name="Google Shape;92;p1"/>
          <p:cNvPicPr preferRelativeResize="0"/>
          <p:nvPr/>
        </p:nvPicPr>
        <p:blipFill rotWithShape="1">
          <a:blip r:embed="rId3">
            <a:alphaModFix/>
          </a:blip>
          <a:srcRect b="0" l="6438" r="46562" t="0"/>
          <a:stretch/>
        </p:blipFill>
        <p:spPr>
          <a:xfrm>
            <a:off x="631840" y="598720"/>
            <a:ext cx="5182321" cy="5182321"/>
          </a:xfrm>
          <a:custGeom>
            <a:rect b="b" l="l" r="r" t="t"/>
            <a:pathLst>
              <a:path extrusionOk="0" h="3741748" w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0"/>
          <p:cNvGrpSpPr/>
          <p:nvPr/>
        </p:nvGrpSpPr>
        <p:grpSpPr>
          <a:xfrm>
            <a:off x="967396" y="1736103"/>
            <a:ext cx="10188261" cy="4365506"/>
            <a:chOff x="2198" y="103246"/>
            <a:chExt cx="10188261" cy="4365506"/>
          </a:xfrm>
        </p:grpSpPr>
        <p:sp>
          <p:nvSpPr>
            <p:cNvPr id="175" name="Google Shape;175;p10"/>
            <p:cNvSpPr/>
            <p:nvPr/>
          </p:nvSpPr>
          <p:spPr>
            <a:xfrm>
              <a:off x="2198" y="103246"/>
              <a:ext cx="1697764" cy="2764800"/>
            </a:xfrm>
            <a:prstGeom prst="roundRect">
              <a:avLst>
                <a:gd fmla="val 10000" name="adj"/>
              </a:avLst>
            </a:prstGeom>
            <a:solidFill>
              <a:srgbClr val="1F5C99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0"/>
            <p:cNvSpPr txBox="1"/>
            <p:nvPr/>
          </p:nvSpPr>
          <p:spPr>
            <a:xfrm>
              <a:off x="2198" y="103246"/>
              <a:ext cx="1697764" cy="6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        Truncation</a:t>
              </a:r>
              <a:endParaRPr i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349933" y="782352"/>
              <a:ext cx="1697764" cy="3686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399659" y="832078"/>
              <a:ext cx="1598312" cy="3586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Cut sentences up to a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length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the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average length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documents as upper limit 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Max 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10,095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tokens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957338" y="231452"/>
              <a:ext cx="545634" cy="4226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1957338" y="315991"/>
              <a:ext cx="418826" cy="253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729463" y="103246"/>
              <a:ext cx="1697764" cy="2764800"/>
            </a:xfrm>
            <a:prstGeom prst="roundRect">
              <a:avLst>
                <a:gd fmla="val 10000" name="adj"/>
              </a:avLst>
            </a:prstGeom>
            <a:solidFill>
              <a:srgbClr val="1F5C99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 txBox="1"/>
            <p:nvPr/>
          </p:nvSpPr>
          <p:spPr>
            <a:xfrm>
              <a:off x="2729463" y="103246"/>
              <a:ext cx="1697764" cy="6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28000" spcFirstLastPara="1" rIns="128000" wrap="square" tIns="12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Text Normalization</a:t>
              </a:r>
              <a:endParaRPr i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3077198" y="782352"/>
              <a:ext cx="1697764" cy="3686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 txBox="1"/>
            <p:nvPr/>
          </p:nvSpPr>
          <p:spPr>
            <a:xfrm>
              <a:off x="3126924" y="832078"/>
              <a:ext cx="1598312" cy="3586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accents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Lower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the tokens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 rot="33525">
              <a:off x="4684589" y="244901"/>
              <a:ext cx="545660" cy="4226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 txBox="1"/>
            <p:nvPr/>
          </p:nvSpPr>
          <p:spPr>
            <a:xfrm rot="33525">
              <a:off x="4684592" y="328822"/>
              <a:ext cx="418852" cy="253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56727" y="129843"/>
              <a:ext cx="1697764" cy="2764800"/>
            </a:xfrm>
            <a:prstGeom prst="roundRect">
              <a:avLst>
                <a:gd fmla="val 10000" name="adj"/>
              </a:avLst>
            </a:prstGeom>
            <a:solidFill>
              <a:srgbClr val="1F5C99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 txBox="1"/>
            <p:nvPr/>
          </p:nvSpPr>
          <p:spPr>
            <a:xfrm>
              <a:off x="5456727" y="129843"/>
              <a:ext cx="1697764" cy="6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128000" spcFirstLastPara="1" rIns="128000" wrap="square" tIns="128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i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Tokens Lemmatization</a:t>
              </a:r>
              <a:endParaRPr i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843494" y="862144"/>
              <a:ext cx="1619701" cy="358001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 txBox="1"/>
            <p:nvPr/>
          </p:nvSpPr>
          <p:spPr>
            <a:xfrm>
              <a:off x="5890933" y="909583"/>
              <a:ext cx="1524823" cy="3485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tokens in their 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 form</a:t>
              </a:r>
              <a:endParaRPr b="1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noise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 rot="-34012">
              <a:off x="7402096" y="244604"/>
              <a:ext cx="524973" cy="4226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B5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0"/>
            <p:cNvSpPr txBox="1"/>
            <p:nvPr/>
          </p:nvSpPr>
          <p:spPr>
            <a:xfrm rot="-34012">
              <a:off x="7402099" y="329770"/>
              <a:ext cx="398165" cy="253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8144960" y="103246"/>
              <a:ext cx="1697764" cy="2764800"/>
            </a:xfrm>
            <a:prstGeom prst="roundRect">
              <a:avLst>
                <a:gd fmla="val 10000" name="adj"/>
              </a:avLst>
            </a:prstGeom>
            <a:solidFill>
              <a:srgbClr val="1F5C99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0"/>
            <p:cNvSpPr txBox="1"/>
            <p:nvPr/>
          </p:nvSpPr>
          <p:spPr>
            <a:xfrm>
              <a:off x="8144960" y="103246"/>
              <a:ext cx="1697764" cy="67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142225" spcFirstLastPara="1" rIns="142225" wrap="square" tIns="1422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i="1"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Tokens      Filtering</a:t>
              </a:r>
              <a:endParaRPr i="1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8492695" y="782352"/>
              <a:ext cx="1697764" cy="36864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0"/>
            <p:cNvSpPr txBox="1"/>
            <p:nvPr/>
          </p:nvSpPr>
          <p:spPr>
            <a:xfrm>
              <a:off x="8542421" y="832078"/>
              <a:ext cx="1598312" cy="35869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113775" spcFirstLastPara="1" rIns="113775" wrap="square" tIns="1137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Stop Words</a:t>
              </a:r>
              <a:endParaRPr b="1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</a:t>
              </a: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small tokens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(≤3 characters)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Filter 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non-alphabetic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tokens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Remove 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symbols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</a:t>
              </a:r>
              <a:r>
                <a:rPr b="1" i="1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URLs </a:t>
              </a:r>
              <a:endParaRPr b="1" i="1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0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r>
              <a:rPr lang="en-US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| Cleaning up</a:t>
            </a:r>
            <a:endParaRPr/>
          </a:p>
        </p:txBody>
      </p:sp>
      <p:sp>
        <p:nvSpPr>
          <p:cNvPr id="198" name="Google Shape;198;p10"/>
          <p:cNvSpPr txBox="1"/>
          <p:nvPr/>
        </p:nvSpPr>
        <p:spPr>
          <a:xfrm>
            <a:off x="329939" y="852406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SpaCy to preprocess the textual representation of the domains and reduce the noise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467788" y="1731645"/>
            <a:ext cx="10592174" cy="10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Feature Engineering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Text Representations</a:t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1222499" y="2204396"/>
            <a:ext cx="3805666" cy="1627153"/>
          </a:xfrm>
          <a:prstGeom prst="rect">
            <a:avLst/>
          </a:prstGeom>
          <a:solidFill>
            <a:srgbClr val="1F5C99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 produced our embeddings using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Greek Bert k-Sentence Transformer*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k was the mean length of the Sentences.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2049703" y="4051931"/>
            <a:ext cx="3805666" cy="1518215"/>
          </a:xfrm>
          <a:prstGeom prst="rect">
            <a:avLst/>
          </a:prstGeom>
          <a:solidFill>
            <a:srgbClr val="1F5C99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Alternatively, we obtained the embeddings from a different BERT model** of the tokens of each sentence and produced the sentence embedding by averaging the tokens’ embeddings.  </a:t>
            </a:r>
            <a:endParaRPr/>
          </a:p>
        </p:txBody>
      </p:sp>
      <p:pic>
        <p:nvPicPr>
          <p:cNvPr descr="A diagram of a software algorithm&#10;&#10;Description automatically generated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090" y="1930924"/>
            <a:ext cx="3805666" cy="39559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13" name="Google Shape;213;p12"/>
          <p:cNvCxnSpPr>
            <a:endCxn id="211" idx="1"/>
          </p:cNvCxnSpPr>
          <p:nvPr/>
        </p:nvCxnSpPr>
        <p:spPr>
          <a:xfrm flipH="1" rot="-5400000">
            <a:off x="1261303" y="4022639"/>
            <a:ext cx="979500" cy="5973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12"/>
          <p:cNvCxnSpPr>
            <a:stCxn id="210" idx="3"/>
          </p:cNvCxnSpPr>
          <p:nvPr/>
        </p:nvCxnSpPr>
        <p:spPr>
          <a:xfrm>
            <a:off x="5028165" y="3017973"/>
            <a:ext cx="591600" cy="10341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2"/>
          <p:cNvSpPr txBox="1"/>
          <p:nvPr/>
        </p:nvSpPr>
        <p:spPr>
          <a:xfrm>
            <a:off x="1452281" y="6167274"/>
            <a:ext cx="58017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*Bert-based Greek uncased v1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**st Greek media Bert-based Greek uncased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329939" y="852406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suitable representation for the textual information, using Greek Bert k-Sentence Transformer.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Engineering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Graph Representations</a:t>
            </a: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500866" y="2225515"/>
            <a:ext cx="2101289" cy="1362635"/>
          </a:xfrm>
          <a:prstGeom prst="rect">
            <a:avLst/>
          </a:prstGeom>
          <a:solidFill>
            <a:srgbClr val="1F5C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-In Degree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-Out Degree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-Average Neighbor</a:t>
            </a:r>
            <a:endParaRPr/>
          </a:p>
        </p:txBody>
      </p:sp>
      <p:sp>
        <p:nvSpPr>
          <p:cNvPr id="223" name="Google Shape;223;p13"/>
          <p:cNvSpPr/>
          <p:nvPr/>
        </p:nvSpPr>
        <p:spPr>
          <a:xfrm>
            <a:off x="4590797" y="2225516"/>
            <a:ext cx="2837037" cy="1362635"/>
          </a:xfrm>
          <a:prstGeom prst="rect">
            <a:avLst/>
          </a:prstGeom>
          <a:solidFill>
            <a:srgbClr val="1F5C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walk + Word2Vec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9305365" y="2225516"/>
            <a:ext cx="2050893" cy="1362635"/>
          </a:xfrm>
          <a:prstGeom prst="rect">
            <a:avLst/>
          </a:prstGeom>
          <a:solidFill>
            <a:srgbClr val="1F5C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Louvain Partition</a:t>
            </a:r>
            <a:endParaRPr/>
          </a:p>
        </p:txBody>
      </p:sp>
      <p:sp>
        <p:nvSpPr>
          <p:cNvPr id="225" name="Google Shape;225;p13"/>
          <p:cNvSpPr txBox="1"/>
          <p:nvPr/>
        </p:nvSpPr>
        <p:spPr>
          <a:xfrm>
            <a:off x="389530" y="3928555"/>
            <a:ext cx="27538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calculate some basic features for each node of the graph and we create first features matrix.</a:t>
            </a:r>
            <a:endParaRPr/>
          </a:p>
        </p:txBody>
      </p:sp>
      <p:sp>
        <p:nvSpPr>
          <p:cNvPr id="226" name="Google Shape;226;p13"/>
          <p:cNvSpPr txBox="1"/>
          <p:nvPr/>
        </p:nvSpPr>
        <p:spPr>
          <a:xfrm>
            <a:off x="8953861" y="3928555"/>
            <a:ext cx="275389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clusters to classify our nodes to. We use the Louvain Method to create for each node the information of the community.</a:t>
            </a:r>
            <a:endParaRPr/>
          </a:p>
        </p:txBody>
      </p:sp>
      <p:cxnSp>
        <p:nvCxnSpPr>
          <p:cNvPr id="227" name="Google Shape;227;p13"/>
          <p:cNvCxnSpPr>
            <a:stCxn id="222" idx="3"/>
            <a:endCxn id="223" idx="1"/>
          </p:cNvCxnSpPr>
          <p:nvPr/>
        </p:nvCxnSpPr>
        <p:spPr>
          <a:xfrm>
            <a:off x="2602155" y="2906833"/>
            <a:ext cx="1988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13"/>
          <p:cNvCxnSpPr>
            <a:stCxn id="223" idx="3"/>
            <a:endCxn id="224" idx="1"/>
          </p:cNvCxnSpPr>
          <p:nvPr/>
        </p:nvCxnSpPr>
        <p:spPr>
          <a:xfrm>
            <a:off x="7427834" y="2906834"/>
            <a:ext cx="1877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13"/>
          <p:cNvSpPr txBox="1"/>
          <p:nvPr/>
        </p:nvSpPr>
        <p:spPr>
          <a:xfrm>
            <a:off x="2867260" y="2579324"/>
            <a:ext cx="1543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7564404" y="2568624"/>
            <a:ext cx="1543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274825" y="3977559"/>
            <a:ext cx="346897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20 Random Walks for each node and then we transform the lists returned from Deep Walk to embeddings, using Word2Vev (trained for all nodes).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329939" y="852406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Suitable and Useful Representations for the Information Contained Inside the Graph Structure.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467788" y="1731645"/>
            <a:ext cx="10592174" cy="10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Modeling &amp; Evaluation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An integrated pipeline</a:t>
            </a:r>
            <a:endParaRPr/>
          </a:p>
        </p:txBody>
      </p:sp>
      <p:pic>
        <p:nvPicPr>
          <p:cNvPr descr="A diagram of a network&#10;&#10;Description automatically generated" id="244" name="Google Shape;2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209" y="2685047"/>
            <a:ext cx="3565266" cy="1782634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network&#10;&#10;Description automatically generated" id="245" name="Google Shape;245;p15"/>
          <p:cNvPicPr preferRelativeResize="0"/>
          <p:nvPr/>
        </p:nvPicPr>
        <p:blipFill rotWithShape="1">
          <a:blip r:embed="rId4">
            <a:alphaModFix/>
          </a:blip>
          <a:srcRect b="10311" l="2631" r="56667" t="25439"/>
          <a:stretch/>
        </p:blipFill>
        <p:spPr>
          <a:xfrm>
            <a:off x="4963708" y="2763300"/>
            <a:ext cx="1963561" cy="174350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diagram of a network&#10;&#10;Description automatically generated" id="246" name="Google Shape;246;p15"/>
          <p:cNvPicPr preferRelativeResize="0"/>
          <p:nvPr/>
        </p:nvPicPr>
        <p:blipFill rotWithShape="1">
          <a:blip r:embed="rId4">
            <a:alphaModFix/>
          </a:blip>
          <a:srcRect b="11175" l="45263" r="2544" t="24576"/>
          <a:stretch/>
        </p:blipFill>
        <p:spPr>
          <a:xfrm>
            <a:off x="1404125" y="2724174"/>
            <a:ext cx="2574433" cy="1782633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7" name="Google Shape;247;p15"/>
          <p:cNvSpPr txBox="1"/>
          <p:nvPr/>
        </p:nvSpPr>
        <p:spPr>
          <a:xfrm>
            <a:off x="1528288" y="1933113"/>
            <a:ext cx="2326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MLP 1 </a:t>
            </a:r>
            <a:endParaRPr/>
          </a:p>
        </p:txBody>
      </p:sp>
      <p:sp>
        <p:nvSpPr>
          <p:cNvPr id="248" name="Google Shape;248;p15"/>
          <p:cNvSpPr txBox="1"/>
          <p:nvPr/>
        </p:nvSpPr>
        <p:spPr>
          <a:xfrm>
            <a:off x="4782435" y="1925374"/>
            <a:ext cx="2326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MLP 2 </a:t>
            </a:r>
            <a:endParaRPr/>
          </a:p>
        </p:txBody>
      </p:sp>
      <p:sp>
        <p:nvSpPr>
          <p:cNvPr id="249" name="Google Shape;249;p15"/>
          <p:cNvSpPr txBox="1"/>
          <p:nvPr/>
        </p:nvSpPr>
        <p:spPr>
          <a:xfrm>
            <a:off x="8451789" y="1925374"/>
            <a:ext cx="2326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GCN</a:t>
            </a:r>
            <a:endParaRPr/>
          </a:p>
        </p:txBody>
      </p:sp>
      <p:cxnSp>
        <p:nvCxnSpPr>
          <p:cNvPr id="250" name="Google Shape;250;p15"/>
          <p:cNvCxnSpPr/>
          <p:nvPr/>
        </p:nvCxnSpPr>
        <p:spPr>
          <a:xfrm>
            <a:off x="581440" y="3635053"/>
            <a:ext cx="82268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15"/>
          <p:cNvSpPr txBox="1"/>
          <p:nvPr/>
        </p:nvSpPr>
        <p:spPr>
          <a:xfrm>
            <a:off x="100021" y="2745367"/>
            <a:ext cx="14761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embeddings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(768,)</a:t>
            </a:r>
            <a:endParaRPr/>
          </a:p>
        </p:txBody>
      </p:sp>
      <p:cxnSp>
        <p:nvCxnSpPr>
          <p:cNvPr id="252" name="Google Shape;252;p15"/>
          <p:cNvCxnSpPr/>
          <p:nvPr/>
        </p:nvCxnSpPr>
        <p:spPr>
          <a:xfrm flipH="1" rot="10800000">
            <a:off x="3978558" y="3316706"/>
            <a:ext cx="985150" cy="1604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3" name="Google Shape;253;p15"/>
          <p:cNvSpPr txBox="1"/>
          <p:nvPr/>
        </p:nvSpPr>
        <p:spPr>
          <a:xfrm>
            <a:off x="3733043" y="2718696"/>
            <a:ext cx="14761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 dist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(9,)</a:t>
            </a:r>
            <a:endParaRPr/>
          </a:p>
        </p:txBody>
      </p:sp>
      <p:cxnSp>
        <p:nvCxnSpPr>
          <p:cNvPr id="254" name="Google Shape;254;p15"/>
          <p:cNvCxnSpPr>
            <a:endCxn id="245" idx="1"/>
          </p:cNvCxnSpPr>
          <p:nvPr/>
        </p:nvCxnSpPr>
        <p:spPr>
          <a:xfrm rot="-5400000">
            <a:off x="3411358" y="4463504"/>
            <a:ext cx="2380800" cy="723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15"/>
          <p:cNvSpPr txBox="1"/>
          <p:nvPr/>
        </p:nvSpPr>
        <p:spPr>
          <a:xfrm>
            <a:off x="4239820" y="4525225"/>
            <a:ext cx="147618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walk feature vectors (128,)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Connectivity metrics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(4,)</a:t>
            </a:r>
            <a:endParaRPr/>
          </a:p>
        </p:txBody>
      </p:sp>
      <p:cxnSp>
        <p:nvCxnSpPr>
          <p:cNvPr id="256" name="Google Shape;256;p15"/>
          <p:cNvCxnSpPr/>
          <p:nvPr/>
        </p:nvCxnSpPr>
        <p:spPr>
          <a:xfrm>
            <a:off x="6927269" y="3316706"/>
            <a:ext cx="90494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15"/>
          <p:cNvSpPr txBox="1"/>
          <p:nvPr/>
        </p:nvSpPr>
        <p:spPr>
          <a:xfrm>
            <a:off x="6641648" y="2718696"/>
            <a:ext cx="14761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 dist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(9,)</a:t>
            </a:r>
            <a:endParaRPr/>
          </a:p>
        </p:txBody>
      </p:sp>
      <p:cxnSp>
        <p:nvCxnSpPr>
          <p:cNvPr id="258" name="Google Shape;258;p15"/>
          <p:cNvCxnSpPr/>
          <p:nvPr/>
        </p:nvCxnSpPr>
        <p:spPr>
          <a:xfrm rot="-5400000">
            <a:off x="6280091" y="4463440"/>
            <a:ext cx="2380800" cy="723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15"/>
          <p:cNvSpPr txBox="1"/>
          <p:nvPr/>
        </p:nvSpPr>
        <p:spPr>
          <a:xfrm>
            <a:off x="7108541" y="5259895"/>
            <a:ext cx="147618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walk feature vectors (128,)</a:t>
            </a:r>
            <a:endParaRPr/>
          </a:p>
        </p:txBody>
      </p:sp>
      <p:sp>
        <p:nvSpPr>
          <p:cNvPr id="260" name="Google Shape;260;p15"/>
          <p:cNvSpPr txBox="1"/>
          <p:nvPr/>
        </p:nvSpPr>
        <p:spPr>
          <a:xfrm>
            <a:off x="3206534" y="4860214"/>
            <a:ext cx="11059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Standard scaling performed</a:t>
            </a:r>
            <a:endParaRPr/>
          </a:p>
        </p:txBody>
      </p:sp>
      <p:sp>
        <p:nvSpPr>
          <p:cNvPr id="261" name="Google Shape;261;p15"/>
          <p:cNvSpPr txBox="1"/>
          <p:nvPr/>
        </p:nvSpPr>
        <p:spPr>
          <a:xfrm>
            <a:off x="329939" y="852406"/>
            <a:ext cx="114629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model architecture was developed that effectively integrates both the text and the graph data, capturing the interplay between textual content and network structure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An MLP model for textual information representation</a:t>
            </a:r>
            <a:endParaRPr/>
          </a:p>
        </p:txBody>
      </p:sp>
      <p:grpSp>
        <p:nvGrpSpPr>
          <p:cNvPr id="267" name="Google Shape;267;p16"/>
          <p:cNvGrpSpPr/>
          <p:nvPr/>
        </p:nvGrpSpPr>
        <p:grpSpPr>
          <a:xfrm>
            <a:off x="625739" y="1660401"/>
            <a:ext cx="1892873" cy="1772613"/>
            <a:chOff x="1404125" y="1933113"/>
            <a:chExt cx="2574433" cy="2573694"/>
          </a:xfrm>
        </p:grpSpPr>
        <p:pic>
          <p:nvPicPr>
            <p:cNvPr descr="A diagram of a network&#10;&#10;Description automatically generated" id="268" name="Google Shape;268;p16"/>
            <p:cNvPicPr preferRelativeResize="0"/>
            <p:nvPr/>
          </p:nvPicPr>
          <p:blipFill rotWithShape="1">
            <a:blip r:embed="rId3">
              <a:alphaModFix/>
            </a:blip>
            <a:srcRect b="11175" l="45263" r="2544" t="24576"/>
            <a:stretch/>
          </p:blipFill>
          <p:spPr>
            <a:xfrm>
              <a:off x="1404125" y="2724174"/>
              <a:ext cx="2574433" cy="1782633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69" name="Google Shape;269;p16"/>
            <p:cNvSpPr txBox="1"/>
            <p:nvPr/>
          </p:nvSpPr>
          <p:spPr>
            <a:xfrm>
              <a:off x="1528288" y="1933113"/>
              <a:ext cx="2326107" cy="670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1F5C99"/>
                  </a:solidFill>
                  <a:latin typeface="Calibri"/>
                  <a:ea typeface="Calibri"/>
                  <a:cs typeface="Calibri"/>
                  <a:sym typeface="Calibri"/>
                </a:rPr>
                <a:t>MLP 1 </a:t>
              </a:r>
              <a:endParaRPr/>
            </a:p>
          </p:txBody>
        </p:sp>
      </p:grpSp>
      <p:sp>
        <p:nvSpPr>
          <p:cNvPr id="270" name="Google Shape;270;p16"/>
          <p:cNvSpPr/>
          <p:nvPr/>
        </p:nvSpPr>
        <p:spPr>
          <a:xfrm>
            <a:off x="541564" y="1162665"/>
            <a:ext cx="5293798" cy="317968"/>
          </a:xfrm>
          <a:prstGeom prst="flowChartTerminator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sp>
        <p:nvSpPr>
          <p:cNvPr id="271" name="Google Shape;271;p16"/>
          <p:cNvSpPr txBox="1"/>
          <p:nvPr/>
        </p:nvSpPr>
        <p:spPr>
          <a:xfrm>
            <a:off x="2895697" y="1958924"/>
            <a:ext cx="289550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layers: 2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1: 896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Dropout: 0.2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1 : 384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Dropout: 0.4</a:t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577612" y="4314746"/>
            <a:ext cx="5293797" cy="1986169"/>
          </a:xfrm>
          <a:prstGeom prst="roundRect">
            <a:avLst>
              <a:gd fmla="val 16667" name="adj"/>
            </a:avLst>
          </a:prstGeom>
          <a:solidFill>
            <a:srgbClr val="F2F2F2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818148" y="4439228"/>
            <a:ext cx="492492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loss=0.8964 and validation loss=1.0685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Signs of overfitting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performance than the baseline logistic regression model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aph of loss of value&#10;&#10;Description automatically generated" id="274" name="Google Shape;27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8243" y="1603073"/>
            <a:ext cx="3544662" cy="2788029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75" name="Google Shape;275;p16"/>
          <p:cNvPicPr preferRelativeResize="0"/>
          <p:nvPr/>
        </p:nvPicPr>
        <p:blipFill rotWithShape="1">
          <a:blip r:embed="rId5">
            <a:alphaModFix/>
          </a:blip>
          <a:srcRect b="0" l="0" r="0" t="43327"/>
          <a:stretch/>
        </p:blipFill>
        <p:spPr>
          <a:xfrm>
            <a:off x="7028243" y="4470072"/>
            <a:ext cx="3448362" cy="2211316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76" name="Google Shape;276;p16"/>
          <p:cNvSpPr/>
          <p:nvPr/>
        </p:nvSpPr>
        <p:spPr>
          <a:xfrm>
            <a:off x="6153675" y="1162665"/>
            <a:ext cx="5293798" cy="317968"/>
          </a:xfrm>
          <a:prstGeom prst="flowChartTerminator">
            <a:avLst/>
          </a:prstGeom>
          <a:solidFill>
            <a:srgbClr val="FAE2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on Validation data (90%-10%)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625739" y="3656822"/>
            <a:ext cx="54702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Hyper-parameter tuning performed using Optuna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Early stopping mechanism added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299" y="4455248"/>
            <a:ext cx="3399460" cy="2019979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A graph of a loss&#10;&#10;Description automatically generated" id="283" name="Google Shape;28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7299" y="1664577"/>
            <a:ext cx="3398430" cy="258214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4" name="Google Shape;284;p17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An MLP model for graph-related information representation</a:t>
            </a:r>
            <a:endParaRPr/>
          </a:p>
        </p:txBody>
      </p:sp>
      <p:sp>
        <p:nvSpPr>
          <p:cNvPr id="285" name="Google Shape;285;p17"/>
          <p:cNvSpPr txBox="1"/>
          <p:nvPr/>
        </p:nvSpPr>
        <p:spPr>
          <a:xfrm>
            <a:off x="717031" y="1660401"/>
            <a:ext cx="1710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MLP 2</a:t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541564" y="1162665"/>
            <a:ext cx="5293798" cy="317968"/>
          </a:xfrm>
          <a:prstGeom prst="flowChartTerminator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2854336" y="2117800"/>
            <a:ext cx="289550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layers: 1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1: 896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Dropout: 0.3</a:t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6153675" y="1162665"/>
            <a:ext cx="5293798" cy="317968"/>
          </a:xfrm>
          <a:prstGeom prst="flowChartTerminator">
            <a:avLst/>
          </a:prstGeom>
          <a:solidFill>
            <a:srgbClr val="FAE2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on Validation data (90%-10%)</a:t>
            </a:r>
            <a:endParaRPr/>
          </a:p>
        </p:txBody>
      </p:sp>
      <p:pic>
        <p:nvPicPr>
          <p:cNvPr descr="A diagram of a network&#10;&#10;Description automatically generated" id="289" name="Google Shape;289;p17"/>
          <p:cNvPicPr preferRelativeResize="0"/>
          <p:nvPr/>
        </p:nvPicPr>
        <p:blipFill rotWithShape="1">
          <a:blip r:embed="rId5">
            <a:alphaModFix/>
          </a:blip>
          <a:srcRect b="10311" l="2631" r="56667" t="25439"/>
          <a:stretch/>
        </p:blipFill>
        <p:spPr>
          <a:xfrm>
            <a:off x="820635" y="2117800"/>
            <a:ext cx="1503080" cy="1334631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0" name="Google Shape;290;p17"/>
          <p:cNvSpPr/>
          <p:nvPr/>
        </p:nvSpPr>
        <p:spPr>
          <a:xfrm>
            <a:off x="577612" y="4314746"/>
            <a:ext cx="5293797" cy="1986169"/>
          </a:xfrm>
          <a:prstGeom prst="roundRect">
            <a:avLst>
              <a:gd fmla="val 16667" name="adj"/>
            </a:avLst>
          </a:prstGeom>
          <a:solidFill>
            <a:srgbClr val="F2F2F2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625739" y="3656822"/>
            <a:ext cx="547026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Hyper-parameter tuning performed using Optuna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Early stopping mechanism added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818148" y="4439228"/>
            <a:ext cx="492492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loss=0.2842 and validation loss=0.7445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 – huge gap between training and validation loss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performance than the first MLP model on the validation data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generalize well on unseen test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225" y="4455248"/>
            <a:ext cx="3509192" cy="211975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224" y="1628482"/>
            <a:ext cx="3509192" cy="258214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9" name="Google Shape;299;p18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A GCN to leverage more graph information</a:t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1186699" y="1673641"/>
            <a:ext cx="1710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GCN</a:t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541564" y="1162665"/>
            <a:ext cx="5293798" cy="317968"/>
          </a:xfrm>
          <a:prstGeom prst="flowChartTerminator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sp>
        <p:nvSpPr>
          <p:cNvPr id="302" name="Google Shape;302;p18"/>
          <p:cNvSpPr txBox="1"/>
          <p:nvPr/>
        </p:nvSpPr>
        <p:spPr>
          <a:xfrm>
            <a:off x="3559392" y="2096962"/>
            <a:ext cx="289550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GCN layers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1: 64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2: 128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fully connected layer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Dropout: 0.4</a:t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6153675" y="1162665"/>
            <a:ext cx="5293798" cy="317968"/>
          </a:xfrm>
          <a:prstGeom prst="flowChartTerminator">
            <a:avLst/>
          </a:prstGeom>
          <a:solidFill>
            <a:srgbClr val="FAE2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on Validation data (90%-10%)</a:t>
            </a:r>
            <a:endParaRPr/>
          </a:p>
        </p:txBody>
      </p:sp>
      <p:pic>
        <p:nvPicPr>
          <p:cNvPr descr="A diagram of a network&#10;&#10;Description automatically generated" id="304" name="Google Shape;3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87" y="2117800"/>
            <a:ext cx="2794314" cy="139715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18"/>
          <p:cNvSpPr/>
          <p:nvPr/>
        </p:nvSpPr>
        <p:spPr>
          <a:xfrm>
            <a:off x="577612" y="4314746"/>
            <a:ext cx="5293797" cy="1986169"/>
          </a:xfrm>
          <a:prstGeom prst="roundRect">
            <a:avLst>
              <a:gd fmla="val 16667" name="adj"/>
            </a:avLst>
          </a:prstGeom>
          <a:solidFill>
            <a:srgbClr val="F2F2F2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818148" y="4439228"/>
            <a:ext cx="492492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loss=0.7550 and validation loss=0.9162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 issue is less than the previous model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not perform better than the previous model on the validation data, but it achieved better results on the test data (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loss of 0.9196 and a Public loss of 0.8620)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225" y="4455248"/>
            <a:ext cx="3509192" cy="211975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12" name="Google Shape;3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224" y="1628482"/>
            <a:ext cx="3509192" cy="2582147"/>
          </a:xfrm>
          <a:prstGeom prst="rect">
            <a:avLst/>
          </a:prstGeom>
          <a:noFill/>
          <a:ln cap="flat" cmpd="sng" w="9525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13" name="Google Shape;313;p19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A GCN to leverage more graph information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1186699" y="1673641"/>
            <a:ext cx="17102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GCN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41564" y="1162665"/>
            <a:ext cx="5293798" cy="317968"/>
          </a:xfrm>
          <a:prstGeom prst="flowChartTerminator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3559392" y="2096962"/>
            <a:ext cx="2895503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GCN layers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1: 64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 2: 128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fully connected layer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Dropout: 0.4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6153675" y="1162665"/>
            <a:ext cx="5293798" cy="317968"/>
          </a:xfrm>
          <a:prstGeom prst="flowChartTerminator">
            <a:avLst/>
          </a:prstGeom>
          <a:solidFill>
            <a:srgbClr val="FAE2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on Validation data (90%-10%)</a:t>
            </a:r>
            <a:endParaRPr/>
          </a:p>
        </p:txBody>
      </p:sp>
      <p:pic>
        <p:nvPicPr>
          <p:cNvPr descr="A diagram of a network&#10;&#10;Description automatically generated" id="318" name="Google Shape;31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687" y="2117800"/>
            <a:ext cx="2794314" cy="1397158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9" name="Google Shape;319;p19"/>
          <p:cNvSpPr/>
          <p:nvPr/>
        </p:nvSpPr>
        <p:spPr>
          <a:xfrm>
            <a:off x="577612" y="4314746"/>
            <a:ext cx="5293797" cy="1986169"/>
          </a:xfrm>
          <a:prstGeom prst="roundRect">
            <a:avLst>
              <a:gd fmla="val 16667" name="adj"/>
            </a:avLst>
          </a:prstGeom>
          <a:solidFill>
            <a:srgbClr val="F2F2F2">
              <a:alpha val="4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818148" y="4439228"/>
            <a:ext cx="492492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Information: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Thought We Had Already Leveraged The Topological Information, When Creating Our Embeddings, We Thought that The GCN Might Reveal a More Complex Pattern, to Increase our Accuracy.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of the Topological Nature of Our Embeddings, our GCN Both Converged and Overfitted Incredibly Early.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Was no Reason to Continue the Training Because it is Very Rare, Because of the GCN Architecture to Fall to a Local Instead of Local Minimal, for an extensive Period of Time.</a:t>
            </a:r>
            <a:endParaRPr/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Node Classification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Project Scope</a:t>
            </a:r>
            <a:endParaRPr/>
          </a:p>
        </p:txBody>
      </p:sp>
      <p:pic>
        <p:nvPicPr>
          <p:cNvPr descr="A network of dots and lines&#10;&#10;Description automatically generated" id="99" name="Google Shape;99;p2"/>
          <p:cNvPicPr preferRelativeResize="0"/>
          <p:nvPr/>
        </p:nvPicPr>
        <p:blipFill rotWithShape="1">
          <a:blip r:embed="rId3">
            <a:alphaModFix/>
          </a:blip>
          <a:srcRect b="5581" l="8343" r="5942" t="10081"/>
          <a:stretch/>
        </p:blipFill>
        <p:spPr>
          <a:xfrm>
            <a:off x="6096000" y="1670116"/>
            <a:ext cx="5005284" cy="35177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640773" y="2022591"/>
            <a:ext cx="500528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Machine Learning techniques to classify web domains based on textual data and link structures.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text classification and node classification methods for optimal prediction of domain classes minizing the multiclass log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1417" y="4420197"/>
            <a:ext cx="2619741" cy="87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/>
          <p:nvPr/>
        </p:nvSpPr>
        <p:spPr>
          <a:xfrm>
            <a:off x="506335" y="1427747"/>
            <a:ext cx="11043981" cy="14117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trials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Different combinations of features and models tested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506335" y="1427747"/>
            <a:ext cx="2791326" cy="1411705"/>
          </a:xfrm>
          <a:prstGeom prst="homePlate">
            <a:avLst>
              <a:gd fmla="val 50000" name="adj"/>
            </a:avLst>
          </a:prstGeom>
          <a:solidFill>
            <a:srgbClr val="A3C5ED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trials</a:t>
            </a:r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3513221" y="1533434"/>
            <a:ext cx="803709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and Testing models using different feature sets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independently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 model using the text embeddings alone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 model using graph-based features alone, both with and without Louvain community labels</a:t>
            </a:r>
            <a:endParaRPr/>
          </a:p>
        </p:txBody>
      </p:sp>
      <p:grpSp>
        <p:nvGrpSpPr>
          <p:cNvPr id="329" name="Google Shape;329;p20"/>
          <p:cNvGrpSpPr/>
          <p:nvPr/>
        </p:nvGrpSpPr>
        <p:grpSpPr>
          <a:xfrm flipH="1">
            <a:off x="506335" y="3203556"/>
            <a:ext cx="11043981" cy="1411705"/>
            <a:chOff x="506335" y="3312696"/>
            <a:chExt cx="11043981" cy="1411705"/>
          </a:xfrm>
        </p:grpSpPr>
        <p:sp>
          <p:nvSpPr>
            <p:cNvPr id="330" name="Google Shape;330;p20"/>
            <p:cNvSpPr/>
            <p:nvPr/>
          </p:nvSpPr>
          <p:spPr>
            <a:xfrm>
              <a:off x="506335" y="3312696"/>
              <a:ext cx="11043981" cy="141170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506335" y="3312696"/>
              <a:ext cx="2791326" cy="1411705"/>
            </a:xfrm>
            <a:prstGeom prst="homePlate">
              <a:avLst>
                <a:gd fmla="val 50000" name="adj"/>
              </a:avLst>
            </a:prstGeom>
            <a:solidFill>
              <a:srgbClr val="4892DC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Combined Feature Models</a:t>
              </a:r>
              <a:endParaRPr/>
            </a:p>
          </p:txBody>
        </p:sp>
      </p:grpSp>
      <p:sp>
        <p:nvSpPr>
          <p:cNvPr id="332" name="Google Shape;332;p20"/>
          <p:cNvSpPr txBox="1"/>
          <p:nvPr/>
        </p:nvSpPr>
        <p:spPr>
          <a:xfrm>
            <a:off x="755914" y="3429000"/>
            <a:ext cx="81673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Experimentation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text embeddings and graph-based features combined: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 model using the full text embeddings (768,) combined with graph-based features (132,)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MLP model using the truncated text embeddings (100,) combined with graph-based features</a:t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506335" y="4979365"/>
            <a:ext cx="11043981" cy="14117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506335" y="4979365"/>
            <a:ext cx="2791326" cy="1411705"/>
          </a:xfrm>
          <a:prstGeom prst="homePlate">
            <a:avLst>
              <a:gd fmla="val 50000" name="adj"/>
            </a:avLst>
          </a:prstGeom>
          <a:solidFill>
            <a:srgbClr val="1F5C99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3513221" y="5067631"/>
            <a:ext cx="803709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results for every feature set combination: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for improved convergence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Dimensionality reduction to remove noise and keep the important information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Various text representation techniques (e.g. fast-text Greek model, bert embeddings, bert sentence transformers)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467788" y="1731645"/>
            <a:ext cx="10592174" cy="10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en-US"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Conclusions &amp; Future Work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</a:t>
            </a:r>
            <a:r>
              <a:rPr lang="en-US" sz="2800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| Challenges &amp; Limitations</a:t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1166356" y="1450557"/>
            <a:ext cx="92964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Graph-based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features enhanced domain representations and boosted classification accuracy by capturing local domain connectivity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models, such as MLPs with 1-2 layers, performed better due to their simpler architecture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small dataset with limited training samples created issues such as model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did not significantly improve performance, indicating that MLPs might suffice with better features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needed, as modeling attempts did not significantly enhance accuracy</a:t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646964" y="1381106"/>
            <a:ext cx="352926" cy="545432"/>
          </a:xfrm>
          <a:prstGeom prst="chevron">
            <a:avLst>
              <a:gd fmla="val 50000" name="adj"/>
            </a:avLst>
          </a:prstGeom>
          <a:solidFill>
            <a:srgbClr val="D0D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646964" y="2378310"/>
            <a:ext cx="352926" cy="545432"/>
          </a:xfrm>
          <a:prstGeom prst="chevron">
            <a:avLst>
              <a:gd fmla="val 50000" name="adj"/>
            </a:avLst>
          </a:prstGeom>
          <a:solidFill>
            <a:srgbClr val="D0D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2"/>
          <p:cNvSpPr/>
          <p:nvPr/>
        </p:nvSpPr>
        <p:spPr>
          <a:xfrm>
            <a:off x="646964" y="3278691"/>
            <a:ext cx="352926" cy="545432"/>
          </a:xfrm>
          <a:prstGeom prst="chevron">
            <a:avLst>
              <a:gd fmla="val 50000" name="adj"/>
            </a:avLst>
          </a:prstGeom>
          <a:solidFill>
            <a:srgbClr val="D0D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2"/>
          <p:cNvSpPr/>
          <p:nvPr/>
        </p:nvSpPr>
        <p:spPr>
          <a:xfrm>
            <a:off x="646964" y="4263998"/>
            <a:ext cx="352926" cy="545432"/>
          </a:xfrm>
          <a:prstGeom prst="chevron">
            <a:avLst>
              <a:gd fmla="val 50000" name="adj"/>
            </a:avLst>
          </a:prstGeom>
          <a:solidFill>
            <a:srgbClr val="D0D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646964" y="5308758"/>
            <a:ext cx="352926" cy="545432"/>
          </a:xfrm>
          <a:prstGeom prst="chevron">
            <a:avLst>
              <a:gd fmla="val 50000" name="adj"/>
            </a:avLst>
          </a:prstGeom>
          <a:solidFill>
            <a:srgbClr val="D0D0D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Improvements </a:t>
            </a:r>
            <a:r>
              <a:rPr lang="en-US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| What we could do better?</a:t>
            </a:r>
            <a:endParaRPr/>
          </a:p>
        </p:txBody>
      </p:sp>
      <p:sp>
        <p:nvSpPr>
          <p:cNvPr id="358" name="Google Shape;358;p23"/>
          <p:cNvSpPr txBox="1"/>
          <p:nvPr/>
        </p:nvSpPr>
        <p:spPr>
          <a:xfrm>
            <a:off x="1123327" y="1450558"/>
            <a:ext cx="990701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discrepancies in validation and test losses, performing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validation for fine tuning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overfitting issues using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techniques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batch normalization layers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the imbalance dataset performing techniques such as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augmentation or random sampling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produce more data samples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advanced feature engineering methods such as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modeling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extract topic distributions from texts and leverage the information for modeling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 graph-related features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incorporating additional measures that could provide even richer representation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646964" y="1370348"/>
            <a:ext cx="352926" cy="545432"/>
          </a:xfrm>
          <a:prstGeom prst="chevron">
            <a:avLst>
              <a:gd fmla="val 50000" name="adj"/>
            </a:avLst>
          </a:prstGeom>
          <a:solidFill>
            <a:srgbClr val="1F5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646964" y="2270730"/>
            <a:ext cx="352926" cy="545432"/>
          </a:xfrm>
          <a:prstGeom prst="chevron">
            <a:avLst>
              <a:gd fmla="val 50000" name="adj"/>
            </a:avLst>
          </a:prstGeom>
          <a:solidFill>
            <a:srgbClr val="1F5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646964" y="3171112"/>
            <a:ext cx="352926" cy="545432"/>
          </a:xfrm>
          <a:prstGeom prst="chevron">
            <a:avLst>
              <a:gd fmla="val 50000" name="adj"/>
            </a:avLst>
          </a:prstGeom>
          <a:solidFill>
            <a:srgbClr val="1F5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646964" y="4263998"/>
            <a:ext cx="352926" cy="545432"/>
          </a:xfrm>
          <a:prstGeom prst="chevron">
            <a:avLst>
              <a:gd fmla="val 50000" name="adj"/>
            </a:avLst>
          </a:prstGeom>
          <a:solidFill>
            <a:srgbClr val="1F5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646964" y="5308758"/>
            <a:ext cx="352926" cy="545432"/>
          </a:xfrm>
          <a:prstGeom prst="chevron">
            <a:avLst>
              <a:gd fmla="val 50000" name="adj"/>
            </a:avLst>
          </a:prstGeom>
          <a:solidFill>
            <a:srgbClr val="1F5C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467788" y="1731645"/>
            <a:ext cx="10592174" cy="1000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Preprocessing  &amp; Preparation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 </a:t>
            </a: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Greek web domains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752887" y="1438666"/>
            <a:ext cx="4530313" cy="4697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677" y="1596382"/>
            <a:ext cx="836428" cy="836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965002" y="2063478"/>
            <a:ext cx="2488014" cy="369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Categories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1096675" y="2693308"/>
            <a:ext cx="3823667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287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Textual Content</a:t>
            </a:r>
            <a:endParaRPr/>
          </a:p>
          <a:p>
            <a:pPr indent="-285750" lvl="0" marL="38862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data of the domains in scope that have been produced by web scraping</a:t>
            </a:r>
            <a:endParaRPr/>
          </a:p>
          <a:p>
            <a:pPr indent="-184150" lvl="0" marL="38862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287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Graph-related data</a:t>
            </a:r>
            <a:endParaRPr/>
          </a:p>
          <a:p>
            <a:pPr indent="-285750" lvl="0" marL="38862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data represent the connectivity of domains within the Greek web, where nodes are domain names and edges are the hyperlinks between them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6250609" y="3118480"/>
            <a:ext cx="4844716" cy="1712495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6769771" y="3445339"/>
            <a:ext cx="1411705" cy="105877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learning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9197009" y="3445337"/>
            <a:ext cx="1411705" cy="105877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testing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>
            <a:off x="8181476" y="3720405"/>
            <a:ext cx="101553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 txBox="1"/>
          <p:nvPr/>
        </p:nvSpPr>
        <p:spPr>
          <a:xfrm>
            <a:off x="6641432" y="1593927"/>
            <a:ext cx="1668381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1812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 of Greek domains</a:t>
            </a:r>
            <a:endParaRPr/>
          </a:p>
        </p:txBody>
      </p:sp>
      <p:cxnSp>
        <p:nvCxnSpPr>
          <p:cNvPr id="122" name="Google Shape;122;p4"/>
          <p:cNvCxnSpPr>
            <a:stCxn id="121" idx="2"/>
            <a:endCxn id="118" idx="0"/>
          </p:cNvCxnSpPr>
          <p:nvPr/>
        </p:nvCxnSpPr>
        <p:spPr>
          <a:xfrm>
            <a:off x="7475623" y="2948144"/>
            <a:ext cx="0" cy="497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" name="Google Shape;123;p4"/>
          <p:cNvCxnSpPr/>
          <p:nvPr/>
        </p:nvCxnSpPr>
        <p:spPr>
          <a:xfrm>
            <a:off x="9940666" y="2924129"/>
            <a:ext cx="16761" cy="52120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4"/>
          <p:cNvSpPr/>
          <p:nvPr/>
        </p:nvSpPr>
        <p:spPr>
          <a:xfrm>
            <a:off x="6624672" y="5052090"/>
            <a:ext cx="4331368" cy="76161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 predictions into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 classes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9106475" y="1596382"/>
            <a:ext cx="166838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605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Samples of Greek domains</a:t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>
            <a:off x="6898108" y="1870217"/>
            <a:ext cx="118872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4"/>
          <p:cNvCxnSpPr/>
          <p:nvPr/>
        </p:nvCxnSpPr>
        <p:spPr>
          <a:xfrm>
            <a:off x="9505926" y="1870217"/>
            <a:ext cx="914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r>
              <a:rPr lang="en-US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| Class Distribution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329939" y="884680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the Class Distribution in Training Data to Understand Imbalance and Representation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6655325" y="2645941"/>
            <a:ext cx="482652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imbalance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among the classes.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most dominant with over 500 instances.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0, 6, and 7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seem underrepresented with fewer than 100 instances each.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αρχείο λήψης (6).png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32" y="1684856"/>
            <a:ext cx="5669982" cy="4234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r>
              <a:rPr lang="en-US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| Domain Node Classification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329939" y="884680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dive into the Classes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2" name="Google Shape;142;p6"/>
          <p:cNvGraphicFramePr/>
          <p:nvPr/>
        </p:nvGraphicFramePr>
        <p:xfrm>
          <a:off x="457732" y="14166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{5544BB48-B498-42F2-8377-A9E2D0DC9ABB}</a:tableStyleId>
              </a:tblPr>
              <a:tblGrid>
                <a:gridCol w="611800"/>
                <a:gridCol w="1456125"/>
                <a:gridCol w="1207375"/>
                <a:gridCol w="1094550"/>
                <a:gridCol w="1092450"/>
              </a:tblGrid>
              <a:tr h="316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</a:t>
                      </a:r>
                      <a:endParaRPr i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1F5C9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5C99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words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F5C99"/>
                    </a:solidFill>
                  </a:tcPr>
                </a:tc>
                <a:tc hMerge="1"/>
              </a:tr>
              <a:tr h="29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Autocarnet.gr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Mydirect.gr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Αυτοκινήτου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Παραδόθηκε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Coachbasket.gr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Basketplus.gr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Παιδαγωγικός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Προπονητής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Yourate.gr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Rockandroll.gr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Υπερρεαλιστικά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Μακιαβελικό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Athensgo.gr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Onalert.gr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Κοινοποίηση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Καταλάβετε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Oaed.gr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Πληροφορική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Αναβάθμιση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Queen.gr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Hostplus.gr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Φωτογραφία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Τηλεοπτική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Topgamos.gr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Spitistaleuka.gr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Μοιραστείτε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Επισκέπτες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9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Holiday.gr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Samothraki.gr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Αεροδρόμιο</a:t>
                      </a: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Αναμνήσεις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</a:t>
                      </a:r>
                      <a:endParaRPr b="1" i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Psychotherapia.net.gr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Sweetandbalance.gr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Γλυκαιμικός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Πανεπιστήμιο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3" name="Google Shape;143;p6"/>
          <p:cNvGraphicFramePr/>
          <p:nvPr/>
        </p:nvGraphicFramePr>
        <p:xfrm>
          <a:off x="6193409" y="1598747"/>
          <a:ext cx="5552389" cy="324663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44" name="Google Shape;144;p6"/>
          <p:cNvSpPr txBox="1"/>
          <p:nvPr/>
        </p:nvSpPr>
        <p:spPr>
          <a:xfrm>
            <a:off x="518474" y="5495826"/>
            <a:ext cx="111142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 words for each class give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the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themes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covered within each domain.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average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varies significantly across classes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r>
              <a:rPr lang="en-US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| Graph features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329939" y="873922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Domain Popularity per Class: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In-Degrees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Out-Degrees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7"/>
          <p:cNvGraphicFramePr/>
          <p:nvPr/>
        </p:nvGraphicFramePr>
        <p:xfrm>
          <a:off x="564457" y="1592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{5544BB48-B498-42F2-8377-A9E2D0DC9ABB}</a:tableStyleId>
              </a:tblPr>
              <a:tblGrid>
                <a:gridCol w="818950"/>
                <a:gridCol w="2092475"/>
                <a:gridCol w="2141150"/>
              </a:tblGrid>
              <a:tr h="49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i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1F5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In-degrees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F5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 Out-degrees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F5C99"/>
                    </a:solidFill>
                  </a:tcPr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Moto.gr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gazzetta.gr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Podilates.gr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sansimera.gr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Slang.gr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tovima.gr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In2life.gr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uoa.gr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Freestuff.gr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mothersblog.gr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Hamomilaki.gr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Oasa.gr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Arttravel.gr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Iatronet.gt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Iator.gr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2" name="Google Shape;152;p7"/>
          <p:cNvSpPr txBox="1"/>
          <p:nvPr/>
        </p:nvSpPr>
        <p:spPr>
          <a:xfrm>
            <a:off x="6193972" y="1883229"/>
            <a:ext cx="519248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Domains with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in – degrees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 the most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influential within each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Domains with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degrees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potential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hubs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each class.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22513" y="5464629"/>
            <a:ext cx="10548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comprehensive analysis facilitates the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themes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key domains per Class.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r>
              <a:rPr lang="en-US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| Domains’ Themes</a:t>
            </a:r>
            <a:endParaRPr/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564457" y="17555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{5544BB48-B498-42F2-8377-A9E2D0DC9ABB}</a:tableStyleId>
              </a:tblPr>
              <a:tblGrid>
                <a:gridCol w="818950"/>
                <a:gridCol w="2092475"/>
              </a:tblGrid>
              <a:tr h="49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</a:t>
                      </a: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i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1F5C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Highest</a:t>
                      </a: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i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In-degrees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1F5C99"/>
                    </a:solidFill>
                  </a:tcPr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Driving/</a:t>
                      </a: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Cars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Sports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Weather/ Online Transactions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Housing</a:t>
                      </a: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/ Home-ware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5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Travelling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26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</a:t>
                      </a:r>
                      <a:endParaRPr b="1" i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Health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0" name="Google Shape;160;p8"/>
          <p:cNvSpPr txBox="1"/>
          <p:nvPr/>
        </p:nvSpPr>
        <p:spPr>
          <a:xfrm>
            <a:off x="3897086" y="2601685"/>
            <a:ext cx="736962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the results of the above analyses, we conclude on specific thematic per Class.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mapping explains some of the above details e.g., higher document length in “News” domain. 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329939" y="873922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 of the above analyses to understand the class thematics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/>
        </p:nvSpPr>
        <p:spPr>
          <a:xfrm>
            <a:off x="308346" y="382773"/>
            <a:ext cx="11575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Exploration </a:t>
            </a:r>
            <a:r>
              <a:rPr lang="en-US" sz="2800">
                <a:solidFill>
                  <a:srgbClr val="1F5C99"/>
                </a:solidFill>
                <a:latin typeface="Calibri"/>
                <a:ea typeface="Calibri"/>
                <a:cs typeface="Calibri"/>
                <a:sym typeface="Calibri"/>
              </a:rPr>
              <a:t>| Communities Detection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329939" y="820132"/>
            <a:ext cx="114629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Examination of the structural organization and cohesiveness of nodes within each class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9"/>
          <p:cNvGraphicFramePr/>
          <p:nvPr/>
        </p:nvGraphicFramePr>
        <p:xfrm>
          <a:off x="471352" y="1947999"/>
          <a:ext cx="5831476" cy="276606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69" name="Google Shape;169;p9"/>
          <p:cNvSpPr txBox="1"/>
          <p:nvPr/>
        </p:nvSpPr>
        <p:spPr>
          <a:xfrm>
            <a:off x="6571705" y="1947999"/>
            <a:ext cx="514894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Number of Communities (10-11):</a:t>
            </a:r>
            <a:r>
              <a:rPr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0, 1, 2, 5, and 8 exhibit more communities.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 structure with diverse subgroups.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indicates varied content or areas of interest within these classes.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Communities (7-9):</a:t>
            </a:r>
            <a:r>
              <a:rPr i="1"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3, 4, 6, and 7 show fewer communities.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More cohesive structure with stronger interconnections among nodes. 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This suggests more homogenous content.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2024-06-10T18:12:01Z</dcterms:created>
  <dc:creator>kdidimiotou@aueb.gr</dc:creator>
</cp:coreProperties>
</file>