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2"/>
  </p:notesMasterIdLst>
  <p:sldIdLst>
    <p:sldId id="256" r:id="rId2"/>
    <p:sldId id="259" r:id="rId3"/>
    <p:sldId id="261" r:id="rId4"/>
    <p:sldId id="258" r:id="rId5"/>
    <p:sldId id="262" r:id="rId6"/>
    <p:sldId id="263" r:id="rId7"/>
    <p:sldId id="265" r:id="rId8"/>
    <p:sldId id="266" r:id="rId9"/>
    <p:sldId id="264" r:id="rId10"/>
    <p:sldId id="267" r:id="rId11"/>
    <p:sldId id="270" r:id="rId12"/>
    <p:sldId id="271" r:id="rId13"/>
    <p:sldId id="269" r:id="rId14"/>
    <p:sldId id="272" r:id="rId15"/>
    <p:sldId id="273" r:id="rId16"/>
    <p:sldId id="274" r:id="rId17"/>
    <p:sldId id="275" r:id="rId18"/>
    <p:sldId id="276" r:id="rId19"/>
    <p:sldId id="277" r:id="rId20"/>
    <p:sldId id="278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29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6" autoAdjust="0"/>
    <p:restoredTop sz="94660"/>
  </p:normalViewPr>
  <p:slideViewPr>
    <p:cSldViewPr snapToGrid="0">
      <p:cViewPr varScale="1">
        <p:scale>
          <a:sx n="166" d="100"/>
          <a:sy n="166" d="100"/>
        </p:scale>
        <p:origin x="727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1EF393-7E91-4404-B5A7-2D846EEACE52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B53CF31-0DD5-4B42-B6C2-B653D6AED77A}">
      <dgm:prSet/>
      <dgm:spPr/>
      <dgm:t>
        <a:bodyPr/>
        <a:lstStyle/>
        <a:p>
          <a:r>
            <a:rPr lang="en-US"/>
            <a:t>Multiple independent blocks</a:t>
          </a:r>
        </a:p>
      </dgm:t>
    </dgm:pt>
    <dgm:pt modelId="{7726C2DA-385D-4FDD-8775-A42C96F758EA}" type="parTrans" cxnId="{3B9AD396-36FD-486D-9BE8-4CD5CBF91B56}">
      <dgm:prSet/>
      <dgm:spPr/>
      <dgm:t>
        <a:bodyPr/>
        <a:lstStyle/>
        <a:p>
          <a:endParaRPr lang="en-US"/>
        </a:p>
      </dgm:t>
    </dgm:pt>
    <dgm:pt modelId="{61A16352-4BD0-4D8B-9C22-7D03ABD314BC}" type="sibTrans" cxnId="{3B9AD396-36FD-486D-9BE8-4CD5CBF91B56}">
      <dgm:prSet/>
      <dgm:spPr/>
      <dgm:t>
        <a:bodyPr/>
        <a:lstStyle/>
        <a:p>
          <a:endParaRPr lang="en-US"/>
        </a:p>
      </dgm:t>
    </dgm:pt>
    <dgm:pt modelId="{FAA9E171-AD16-4072-B2D9-7BA3E1D02524}">
      <dgm:prSet/>
      <dgm:spPr/>
      <dgm:t>
        <a:bodyPr/>
        <a:lstStyle/>
        <a:p>
          <a:r>
            <a:rPr lang="en-US" dirty="0"/>
            <a:t>Clear block to block communication via API</a:t>
          </a:r>
        </a:p>
      </dgm:t>
    </dgm:pt>
    <dgm:pt modelId="{7EAE6595-D076-4348-B278-C20ADDB8378D}" type="parTrans" cxnId="{7C736F37-73BF-41EA-8491-8B68A69B06FF}">
      <dgm:prSet/>
      <dgm:spPr/>
      <dgm:t>
        <a:bodyPr/>
        <a:lstStyle/>
        <a:p>
          <a:endParaRPr lang="en-US"/>
        </a:p>
      </dgm:t>
    </dgm:pt>
    <dgm:pt modelId="{C69BD8E4-DB08-42AF-9F07-43E7DF58BE88}" type="sibTrans" cxnId="{7C736F37-73BF-41EA-8491-8B68A69B06FF}">
      <dgm:prSet/>
      <dgm:spPr/>
      <dgm:t>
        <a:bodyPr/>
        <a:lstStyle/>
        <a:p>
          <a:endParaRPr lang="en-US"/>
        </a:p>
      </dgm:t>
    </dgm:pt>
    <dgm:pt modelId="{BA4841FC-E8BC-4F00-9BBF-F15B72F432D6}">
      <dgm:prSet/>
      <dgm:spPr/>
      <dgm:t>
        <a:bodyPr/>
        <a:lstStyle/>
        <a:p>
          <a:r>
            <a:rPr lang="en-US" dirty="0"/>
            <a:t>Isolated codebases</a:t>
          </a:r>
        </a:p>
      </dgm:t>
    </dgm:pt>
    <dgm:pt modelId="{E4014498-16B7-4F1D-9214-86602984209B}" type="parTrans" cxnId="{70466ABF-5BFF-43B5-8E84-7836AC376B2F}">
      <dgm:prSet/>
      <dgm:spPr/>
      <dgm:t>
        <a:bodyPr/>
        <a:lstStyle/>
        <a:p>
          <a:endParaRPr lang="en-US"/>
        </a:p>
      </dgm:t>
    </dgm:pt>
    <dgm:pt modelId="{00418536-2F80-4F2F-8B5F-D9B8F0EE25FA}" type="sibTrans" cxnId="{70466ABF-5BFF-43B5-8E84-7836AC376B2F}">
      <dgm:prSet/>
      <dgm:spPr/>
      <dgm:t>
        <a:bodyPr/>
        <a:lstStyle/>
        <a:p>
          <a:endParaRPr lang="en-US"/>
        </a:p>
      </dgm:t>
    </dgm:pt>
    <dgm:pt modelId="{333DB139-EAD9-4497-B235-601CC042E8D3}">
      <dgm:prSet/>
      <dgm:spPr/>
      <dgm:t>
        <a:bodyPr/>
        <a:lstStyle/>
        <a:p>
          <a:r>
            <a:rPr lang="en-US" dirty="0"/>
            <a:t>No central DB</a:t>
          </a:r>
        </a:p>
      </dgm:t>
    </dgm:pt>
    <dgm:pt modelId="{C634AAD2-FC7B-4F48-B634-27FF83C74CB6}" type="parTrans" cxnId="{BC904AF4-7EF1-43BF-8702-A9B16C7DDBD2}">
      <dgm:prSet/>
      <dgm:spPr/>
      <dgm:t>
        <a:bodyPr/>
        <a:lstStyle/>
        <a:p>
          <a:endParaRPr lang="en-US"/>
        </a:p>
      </dgm:t>
    </dgm:pt>
    <dgm:pt modelId="{82689D8A-2FCD-4DFC-9B92-D561A5C1DC9F}" type="sibTrans" cxnId="{BC904AF4-7EF1-43BF-8702-A9B16C7DDBD2}">
      <dgm:prSet/>
      <dgm:spPr/>
      <dgm:t>
        <a:bodyPr/>
        <a:lstStyle/>
        <a:p>
          <a:endParaRPr lang="en-US"/>
        </a:p>
      </dgm:t>
    </dgm:pt>
    <dgm:pt modelId="{4CF044D1-8E8D-4D46-8AE0-9581E51F6EB5}" type="pres">
      <dgm:prSet presAssocID="{DD1EF393-7E91-4404-B5A7-2D846EEACE52}" presName="matrix" presStyleCnt="0">
        <dgm:presLayoutVars>
          <dgm:chMax val="1"/>
          <dgm:dir/>
          <dgm:resizeHandles val="exact"/>
        </dgm:presLayoutVars>
      </dgm:prSet>
      <dgm:spPr/>
    </dgm:pt>
    <dgm:pt modelId="{171DF565-9236-4707-A0BE-4FE2D0143623}" type="pres">
      <dgm:prSet presAssocID="{DD1EF393-7E91-4404-B5A7-2D846EEACE52}" presName="diamond" presStyleLbl="bgShp" presStyleIdx="0" presStyleCnt="1"/>
      <dgm:spPr/>
    </dgm:pt>
    <dgm:pt modelId="{006322B9-397F-4082-ACB4-E4187F692B86}" type="pres">
      <dgm:prSet presAssocID="{DD1EF393-7E91-4404-B5A7-2D846EEACE52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18A83419-E680-49A3-B74C-CD94C5C961F5}" type="pres">
      <dgm:prSet presAssocID="{DD1EF393-7E91-4404-B5A7-2D846EEACE52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106D3FE8-3194-4874-A1C6-0E47DC2C0177}" type="pres">
      <dgm:prSet presAssocID="{DD1EF393-7E91-4404-B5A7-2D846EEACE52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C18ED94B-B7F8-41F2-92B0-75E427B02B81}" type="pres">
      <dgm:prSet presAssocID="{DD1EF393-7E91-4404-B5A7-2D846EEACE52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2AEDED14-D914-402E-88BC-0EE189D52423}" type="presOf" srcId="{BA4841FC-E8BC-4F00-9BBF-F15B72F432D6}" destId="{106D3FE8-3194-4874-A1C6-0E47DC2C0177}" srcOrd="0" destOrd="0" presId="urn:microsoft.com/office/officeart/2005/8/layout/matrix3"/>
    <dgm:cxn modelId="{7C736F37-73BF-41EA-8491-8B68A69B06FF}" srcId="{DD1EF393-7E91-4404-B5A7-2D846EEACE52}" destId="{FAA9E171-AD16-4072-B2D9-7BA3E1D02524}" srcOrd="1" destOrd="0" parTransId="{7EAE6595-D076-4348-B278-C20ADDB8378D}" sibTransId="{C69BD8E4-DB08-42AF-9F07-43E7DF58BE88}"/>
    <dgm:cxn modelId="{0B963847-3E0F-49A3-A680-59DCBD2447C4}" type="presOf" srcId="{FAA9E171-AD16-4072-B2D9-7BA3E1D02524}" destId="{18A83419-E680-49A3-B74C-CD94C5C961F5}" srcOrd="0" destOrd="0" presId="urn:microsoft.com/office/officeart/2005/8/layout/matrix3"/>
    <dgm:cxn modelId="{75F56257-383C-4701-812C-C1F1606AFDE8}" type="presOf" srcId="{3B53CF31-0DD5-4B42-B6C2-B653D6AED77A}" destId="{006322B9-397F-4082-ACB4-E4187F692B86}" srcOrd="0" destOrd="0" presId="urn:microsoft.com/office/officeart/2005/8/layout/matrix3"/>
    <dgm:cxn modelId="{3B9AD396-36FD-486D-9BE8-4CD5CBF91B56}" srcId="{DD1EF393-7E91-4404-B5A7-2D846EEACE52}" destId="{3B53CF31-0DD5-4B42-B6C2-B653D6AED77A}" srcOrd="0" destOrd="0" parTransId="{7726C2DA-385D-4FDD-8775-A42C96F758EA}" sibTransId="{61A16352-4BD0-4D8B-9C22-7D03ABD314BC}"/>
    <dgm:cxn modelId="{B9436CAF-6846-459D-99F2-F09336BE94AC}" type="presOf" srcId="{DD1EF393-7E91-4404-B5A7-2D846EEACE52}" destId="{4CF044D1-8E8D-4D46-8AE0-9581E51F6EB5}" srcOrd="0" destOrd="0" presId="urn:microsoft.com/office/officeart/2005/8/layout/matrix3"/>
    <dgm:cxn modelId="{70466ABF-5BFF-43B5-8E84-7836AC376B2F}" srcId="{DD1EF393-7E91-4404-B5A7-2D846EEACE52}" destId="{BA4841FC-E8BC-4F00-9BBF-F15B72F432D6}" srcOrd="2" destOrd="0" parTransId="{E4014498-16B7-4F1D-9214-86602984209B}" sibTransId="{00418536-2F80-4F2F-8B5F-D9B8F0EE25FA}"/>
    <dgm:cxn modelId="{1115CFCD-2D88-40BF-8CE6-F01A6539E287}" type="presOf" srcId="{333DB139-EAD9-4497-B235-601CC042E8D3}" destId="{C18ED94B-B7F8-41F2-92B0-75E427B02B81}" srcOrd="0" destOrd="0" presId="urn:microsoft.com/office/officeart/2005/8/layout/matrix3"/>
    <dgm:cxn modelId="{BC904AF4-7EF1-43BF-8702-A9B16C7DDBD2}" srcId="{DD1EF393-7E91-4404-B5A7-2D846EEACE52}" destId="{333DB139-EAD9-4497-B235-601CC042E8D3}" srcOrd="3" destOrd="0" parTransId="{C634AAD2-FC7B-4F48-B634-27FF83C74CB6}" sibTransId="{82689D8A-2FCD-4DFC-9B92-D561A5C1DC9F}"/>
    <dgm:cxn modelId="{7811853A-07BA-46BA-8CEF-6F457AF3A684}" type="presParOf" srcId="{4CF044D1-8E8D-4D46-8AE0-9581E51F6EB5}" destId="{171DF565-9236-4707-A0BE-4FE2D0143623}" srcOrd="0" destOrd="0" presId="urn:microsoft.com/office/officeart/2005/8/layout/matrix3"/>
    <dgm:cxn modelId="{90783FE2-239F-4ABF-9E01-B08406A921C2}" type="presParOf" srcId="{4CF044D1-8E8D-4D46-8AE0-9581E51F6EB5}" destId="{006322B9-397F-4082-ACB4-E4187F692B86}" srcOrd="1" destOrd="0" presId="urn:microsoft.com/office/officeart/2005/8/layout/matrix3"/>
    <dgm:cxn modelId="{81B05770-38D0-4C76-AF05-B33945573AEF}" type="presParOf" srcId="{4CF044D1-8E8D-4D46-8AE0-9581E51F6EB5}" destId="{18A83419-E680-49A3-B74C-CD94C5C961F5}" srcOrd="2" destOrd="0" presId="urn:microsoft.com/office/officeart/2005/8/layout/matrix3"/>
    <dgm:cxn modelId="{6F352EF2-008E-41E0-A3DA-F19D9E9DC741}" type="presParOf" srcId="{4CF044D1-8E8D-4D46-8AE0-9581E51F6EB5}" destId="{106D3FE8-3194-4874-A1C6-0E47DC2C0177}" srcOrd="3" destOrd="0" presId="urn:microsoft.com/office/officeart/2005/8/layout/matrix3"/>
    <dgm:cxn modelId="{7F4779A3-BC51-4F51-942E-0289578DE648}" type="presParOf" srcId="{4CF044D1-8E8D-4D46-8AE0-9581E51F6EB5}" destId="{C18ED94B-B7F8-41F2-92B0-75E427B02B81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1DF565-9236-4707-A0BE-4FE2D0143623}">
      <dsp:nvSpPr>
        <dsp:cNvPr id="0" name=""/>
        <dsp:cNvSpPr/>
      </dsp:nvSpPr>
      <dsp:spPr>
        <a:xfrm>
          <a:off x="1034984" y="0"/>
          <a:ext cx="3678303" cy="3678303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6322B9-397F-4082-ACB4-E4187F692B86}">
      <dsp:nvSpPr>
        <dsp:cNvPr id="0" name=""/>
        <dsp:cNvSpPr/>
      </dsp:nvSpPr>
      <dsp:spPr>
        <a:xfrm>
          <a:off x="1384423" y="349438"/>
          <a:ext cx="1434538" cy="143453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Multiple independent blocks</a:t>
          </a:r>
        </a:p>
      </dsp:txBody>
      <dsp:txXfrm>
        <a:off x="1454451" y="419466"/>
        <a:ext cx="1294482" cy="1294482"/>
      </dsp:txXfrm>
    </dsp:sp>
    <dsp:sp modelId="{18A83419-E680-49A3-B74C-CD94C5C961F5}">
      <dsp:nvSpPr>
        <dsp:cNvPr id="0" name=""/>
        <dsp:cNvSpPr/>
      </dsp:nvSpPr>
      <dsp:spPr>
        <a:xfrm>
          <a:off x="2929310" y="349438"/>
          <a:ext cx="1434538" cy="143453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Clear block to block communication via API</a:t>
          </a:r>
        </a:p>
      </dsp:txBody>
      <dsp:txXfrm>
        <a:off x="2999338" y="419466"/>
        <a:ext cx="1294482" cy="1294482"/>
      </dsp:txXfrm>
    </dsp:sp>
    <dsp:sp modelId="{106D3FE8-3194-4874-A1C6-0E47DC2C0177}">
      <dsp:nvSpPr>
        <dsp:cNvPr id="0" name=""/>
        <dsp:cNvSpPr/>
      </dsp:nvSpPr>
      <dsp:spPr>
        <a:xfrm>
          <a:off x="1384423" y="1894326"/>
          <a:ext cx="1434538" cy="143453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Isolated codebases</a:t>
          </a:r>
        </a:p>
      </dsp:txBody>
      <dsp:txXfrm>
        <a:off x="1454451" y="1964354"/>
        <a:ext cx="1294482" cy="1294482"/>
      </dsp:txXfrm>
    </dsp:sp>
    <dsp:sp modelId="{C18ED94B-B7F8-41F2-92B0-75E427B02B81}">
      <dsp:nvSpPr>
        <dsp:cNvPr id="0" name=""/>
        <dsp:cNvSpPr/>
      </dsp:nvSpPr>
      <dsp:spPr>
        <a:xfrm>
          <a:off x="2929310" y="1894326"/>
          <a:ext cx="1434538" cy="143453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No central DB</a:t>
          </a:r>
        </a:p>
      </dsp:txBody>
      <dsp:txXfrm>
        <a:off x="2999338" y="1964354"/>
        <a:ext cx="1294482" cy="12944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28BDB7-79BC-46CE-B70E-D31BAB985A35}" type="datetimeFigureOut">
              <a:rPr lang="el-GR" smtClean="0"/>
              <a:t>8/6/2022</a:t>
            </a:fld>
            <a:endParaRPr lang="el-G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19CF58-ED08-4860-B46B-F7D8DCE87969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787726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interoperability -&gt; multiple OSs, multiple architectures. Security -&gt; isolation, different OSs next door, so one hacked machine doesn’t mean the end. Energy -&gt; smaller resource footprint means less energy. 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19CF58-ED08-4860-B46B-F7D8DCE87969}" type="slidenum">
              <a:rPr lang="el-GR" smtClean="0"/>
              <a:t>2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010618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Problem 1: Facebook UI change (one programmer is responsible for changing the UI, but he has to pull all the code to his local machine and change only a small part.</a:t>
            </a:r>
          </a:p>
          <a:p>
            <a:r>
              <a:rPr lang="en-US" dirty="0"/>
              <a:t> 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19CF58-ED08-4860-B46B-F7D8DCE87969}" type="slidenum">
              <a:rPr lang="el-GR" smtClean="0"/>
              <a:t>3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3996931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19CF58-ED08-4860-B46B-F7D8DCE87969}" type="slidenum">
              <a:rPr lang="el-GR" smtClean="0"/>
              <a:t>4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626125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Imagine if a core component suddenly crashes, it could take down the entire service. Not to mention the headache of upgrading a component.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19CF58-ED08-4860-B46B-F7D8DCE87969}" type="slidenum">
              <a:rPr lang="el-GR" smtClean="0"/>
              <a:t>5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962982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Kubernetes (or K8s) is an open-source container-orchestration system for automating computer application deployment, scaling and management.</a:t>
            </a:r>
            <a:endParaRPr lang="el-GR" dirty="0"/>
          </a:p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19CF58-ED08-4860-B46B-F7D8DCE87969}" type="slidenum">
              <a:rPr lang="el-GR" smtClean="0"/>
              <a:t>6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2244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hyperlink" Target="https://minikube.sigs.k8s.io/doc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linux.com/topic/desktop/how-install-and-use-docker-linux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hyperlink" Target="https://minikube.sigs.k8s.io/doc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ibm.com/tutorials/set-up-minikube-on-ubuntu-server-within-minutes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eave.works/blog/a-practical-guide-to-choosing-between-docker-containers-and-vms" TargetMode="External"/><Relationship Id="rId5" Type="http://schemas.openxmlformats.org/officeDocument/2006/relationships/image" Target="../media/image2.png"/><Relationship Id="rId4" Type="http://schemas.openxmlformats.org/officeDocument/2006/relationships/hyperlink" Target="https://www.docker.com/get-started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rahamlea.com/2015/07/microservices-security-questions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kubernetes.io/docs/home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cncf.io/" TargetMode="Externa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hyperlink" Target="https://kubernetes.io/docs/concepts/workloads/pods/ephemeral-containers/" TargetMode="External"/><Relationship Id="rId7" Type="http://schemas.openxmlformats.org/officeDocument/2006/relationships/image" Target="../media/image7.png"/><Relationship Id="rId2" Type="http://schemas.openxmlformats.org/officeDocument/2006/relationships/hyperlink" Target="https://www.bmc.com/blogs/kubernetes-pods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hyperlink" Target="https://kubernetes.io/docs/home/" TargetMode="External"/><Relationship Id="rId4" Type="http://schemas.openxmlformats.org/officeDocument/2006/relationships/hyperlink" Target="https://docs.microsoft.com/en-us/visualstudio/docker/tutorials/persist-your-data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kubernetes.io/docs/home/" TargetMode="External"/><Relationship Id="rId2" Type="http://schemas.openxmlformats.org/officeDocument/2006/relationships/hyperlink" Target="https://kubernetes.io/docs/tasks/administer-cluster/highly-available-master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s://kubernetes.io/docs/home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hyperlink" Target="https://blockchainsimplified.com/blog/kubernetes-the-ultimate-platform-for-containerized-application-managemen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C357A-CC5D-64CB-00F7-48A730A66F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Kubernetes</a:t>
            </a:r>
            <a:endParaRPr lang="el-G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F32565-3D25-D97B-145D-3D5E62FBF5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dimitris giannopoulos – university of </a:t>
            </a:r>
            <a:r>
              <a:rPr lang="en-US" dirty="0" err="1"/>
              <a:t>patras</a:t>
            </a:r>
            <a:r>
              <a:rPr lang="en-US" dirty="0"/>
              <a:t> – 9/6/2022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6162819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BF5F8-BE22-0D13-95B0-21A63CEE3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 Components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7FDEE-8589-DE76-D35B-8B313FF13C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Master Components (run on Cluster controller only)</a:t>
            </a:r>
          </a:p>
          <a:p>
            <a:r>
              <a:rPr lang="en-US" b="1" i="0" dirty="0" err="1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kube-apiserver</a:t>
            </a:r>
            <a:r>
              <a:rPr lang="en-US" b="1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: </a:t>
            </a:r>
            <a:r>
              <a:rPr 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exposes the Kubernetes API</a:t>
            </a:r>
          </a:p>
          <a:p>
            <a:r>
              <a:rPr lang="en-US" b="1" i="0" dirty="0" err="1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etcd</a:t>
            </a:r>
            <a:r>
              <a:rPr lang="en-US" b="1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: </a:t>
            </a:r>
            <a:r>
              <a:rPr 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key value store used as Kubernetes' backing store for all cluster data</a:t>
            </a:r>
          </a:p>
          <a:p>
            <a:r>
              <a:rPr lang="en-US" b="1" i="0" dirty="0" err="1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kube</a:t>
            </a:r>
            <a:r>
              <a:rPr lang="en-US" b="1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-scheduler: </a:t>
            </a:r>
            <a:r>
              <a:rPr 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watches for newly created 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Pods</a:t>
            </a:r>
            <a:r>
              <a:rPr 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 with no assigned 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node</a:t>
            </a:r>
            <a:r>
              <a:rPr 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, and selects a node for them to run on</a:t>
            </a:r>
          </a:p>
          <a:p>
            <a:pPr marL="0" indent="0">
              <a:buNone/>
            </a:pPr>
            <a:endParaRPr lang="en-US" b="1" i="0" dirty="0">
              <a:solidFill>
                <a:srgbClr val="222222"/>
              </a:solidFill>
              <a:effectLst/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b="1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Worker Components (run on every Node in the Cluster)</a:t>
            </a:r>
          </a:p>
          <a:p>
            <a:r>
              <a:rPr lang="en-US" b="1" i="0" dirty="0" err="1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kubelet</a:t>
            </a:r>
            <a:r>
              <a:rPr lang="en-US" b="1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: </a:t>
            </a:r>
            <a:r>
              <a:rPr 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makes sure that 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containers</a:t>
            </a:r>
            <a:r>
              <a:rPr 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 are running in a 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Pod</a:t>
            </a:r>
          </a:p>
          <a:p>
            <a:r>
              <a:rPr lang="en-US" b="1" i="0" dirty="0" err="1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kube</a:t>
            </a:r>
            <a:r>
              <a:rPr lang="en-US" b="1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-proxy: </a:t>
            </a:r>
            <a:r>
              <a:rPr 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network proxy, implements part of the Kubernetes 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Service</a:t>
            </a:r>
            <a:r>
              <a:rPr 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 concept</a:t>
            </a:r>
          </a:p>
          <a:p>
            <a:r>
              <a:rPr lang="en-US" b="1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Container runtime: </a:t>
            </a:r>
            <a:r>
              <a:rPr 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responsible for running containers</a:t>
            </a:r>
            <a:r>
              <a:rPr lang="el-GR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 (</a:t>
            </a:r>
            <a:r>
              <a:rPr 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Docker by default)</a:t>
            </a:r>
            <a:endParaRPr lang="en-US" b="1" i="0" dirty="0">
              <a:solidFill>
                <a:srgbClr val="222222"/>
              </a:solidFill>
              <a:effectLst/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6311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F1DF8-73E3-ABF1-EF4A-BF736783D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Minikube: A Kubernetes sandbox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AA480-A7E4-1217-EAF9-147C4600B6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Installing Docker</a:t>
            </a:r>
          </a:p>
          <a:p>
            <a:r>
              <a:rPr lang="en-US" dirty="0" err="1"/>
              <a:t>sudo</a:t>
            </a:r>
            <a:r>
              <a:rPr lang="en-US" dirty="0"/>
              <a:t> apt update</a:t>
            </a:r>
          </a:p>
          <a:p>
            <a:r>
              <a:rPr lang="en-US" dirty="0" err="1"/>
              <a:t>sudo</a:t>
            </a:r>
            <a:r>
              <a:rPr lang="en-US" dirty="0"/>
              <a:t> apt upgrade</a:t>
            </a:r>
          </a:p>
          <a:p>
            <a:r>
              <a:rPr lang="en-US" dirty="0" err="1"/>
              <a:t>sudo</a:t>
            </a:r>
            <a:r>
              <a:rPr lang="en-US" dirty="0"/>
              <a:t> reboot</a:t>
            </a:r>
          </a:p>
          <a:p>
            <a:r>
              <a:rPr lang="en-US" dirty="0" err="1"/>
              <a:t>sudo</a:t>
            </a:r>
            <a:r>
              <a:rPr lang="en-US" dirty="0"/>
              <a:t> apt install docker.io</a:t>
            </a:r>
          </a:p>
          <a:p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usermod</a:t>
            </a:r>
            <a:r>
              <a:rPr lang="en-US" dirty="0"/>
              <a:t> -a -G docker $USER</a:t>
            </a:r>
          </a:p>
          <a:p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groupadd</a:t>
            </a:r>
            <a:r>
              <a:rPr lang="en-US" dirty="0"/>
              <a:t> docker &amp;&amp; </a:t>
            </a:r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gpasswd</a:t>
            </a:r>
            <a:r>
              <a:rPr lang="en-US" dirty="0"/>
              <a:t> -a ${USER} docker &amp;&amp; </a:t>
            </a:r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systemctl</a:t>
            </a:r>
            <a:r>
              <a:rPr lang="en-US" dirty="0"/>
              <a:t> restart docker</a:t>
            </a:r>
          </a:p>
          <a:p>
            <a:r>
              <a:rPr lang="en-US" dirty="0" err="1"/>
              <a:t>newgrp</a:t>
            </a:r>
            <a:r>
              <a:rPr lang="en-US" dirty="0"/>
              <a:t> docker</a:t>
            </a:r>
          </a:p>
          <a:p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exit and login again</a:t>
            </a:r>
          </a:p>
          <a:p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systemctl</a:t>
            </a:r>
            <a:r>
              <a:rPr lang="en-US" dirty="0"/>
              <a:t> start docker</a:t>
            </a:r>
          </a:p>
          <a:p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systemctl</a:t>
            </a:r>
            <a:r>
              <a:rPr lang="en-US" dirty="0"/>
              <a:t> enable docker</a:t>
            </a:r>
            <a:endParaRPr lang="el-GR" dirty="0"/>
          </a:p>
        </p:txBody>
      </p:sp>
      <p:pic>
        <p:nvPicPr>
          <p:cNvPr id="1026" name="Picture 2">
            <a:hlinkClick r:id="rId2"/>
            <a:extLst>
              <a:ext uri="{FF2B5EF4-FFF2-40B4-BE49-F238E27FC236}">
                <a16:creationId xmlns:a16="http://schemas.microsoft.com/office/drawing/2014/main" id="{176F028D-0916-9973-2D71-2C3E58D914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9436" y="618510"/>
            <a:ext cx="4177892" cy="1181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F1A81CA-902B-46F6-B9ED-73053923979F}"/>
              </a:ext>
            </a:extLst>
          </p:cNvPr>
          <p:cNvSpPr txBox="1"/>
          <p:nvPr/>
        </p:nvSpPr>
        <p:spPr>
          <a:xfrm>
            <a:off x="5751" y="6414064"/>
            <a:ext cx="77695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dirty="0">
                <a:hlinkClick r:id="rId4"/>
              </a:rPr>
              <a:t>https://www.linux.com/topic/desktop/how-install-and-use-docker-linux/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989170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F1DF8-73E3-ABF1-EF4A-BF736783D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Minikube: A Kubernetes sandbox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AA480-A7E4-1217-EAF9-147C4600B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059443"/>
            <a:ext cx="11029615" cy="418004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Installing Minikube</a:t>
            </a:r>
          </a:p>
          <a:p>
            <a:r>
              <a:rPr lang="en-US" dirty="0" err="1"/>
              <a:t>sudo</a:t>
            </a:r>
            <a:r>
              <a:rPr lang="en-US" dirty="0"/>
              <a:t> apt-get update &amp;&amp; </a:t>
            </a:r>
            <a:r>
              <a:rPr lang="en-US" dirty="0" err="1"/>
              <a:t>sudo</a:t>
            </a:r>
            <a:r>
              <a:rPr lang="en-US" dirty="0"/>
              <a:t> apt-get install -y apt-transport-https gnupg2</a:t>
            </a:r>
          </a:p>
          <a:p>
            <a:r>
              <a:rPr lang="en-US" dirty="0"/>
              <a:t>curl -s https://packages.cloud.google.com/apt/doc/apt-key.gpg | </a:t>
            </a:r>
            <a:r>
              <a:rPr lang="en-US" dirty="0" err="1"/>
              <a:t>sudo</a:t>
            </a:r>
            <a:r>
              <a:rPr lang="en-US" dirty="0"/>
              <a:t> apt-key add -</a:t>
            </a:r>
          </a:p>
          <a:p>
            <a:r>
              <a:rPr lang="en-US" dirty="0"/>
              <a:t>echo "deb https://apt.kubernetes.io/ </a:t>
            </a:r>
            <a:r>
              <a:rPr lang="en-US" dirty="0" err="1"/>
              <a:t>kubernetes-xenial</a:t>
            </a:r>
            <a:r>
              <a:rPr lang="en-US" dirty="0"/>
              <a:t> main" | </a:t>
            </a:r>
            <a:r>
              <a:rPr lang="en-US" dirty="0" err="1"/>
              <a:t>sudo</a:t>
            </a:r>
            <a:r>
              <a:rPr lang="en-US" dirty="0"/>
              <a:t> tee -a /</a:t>
            </a:r>
            <a:r>
              <a:rPr lang="en-US" dirty="0" err="1"/>
              <a:t>etc</a:t>
            </a:r>
            <a:r>
              <a:rPr lang="en-US" dirty="0"/>
              <a:t>/apt/</a:t>
            </a:r>
            <a:r>
              <a:rPr lang="en-US" dirty="0" err="1"/>
              <a:t>sources.list.d</a:t>
            </a:r>
            <a:r>
              <a:rPr lang="en-US" dirty="0"/>
              <a:t>/</a:t>
            </a:r>
            <a:r>
              <a:rPr lang="en-US" dirty="0" err="1"/>
              <a:t>kubernetes.list</a:t>
            </a:r>
            <a:endParaRPr lang="en-US" dirty="0"/>
          </a:p>
          <a:p>
            <a:r>
              <a:rPr lang="en-US" dirty="0" err="1"/>
              <a:t>sudo</a:t>
            </a:r>
            <a:r>
              <a:rPr lang="en-US" dirty="0"/>
              <a:t> apt-get update</a:t>
            </a:r>
          </a:p>
          <a:p>
            <a:r>
              <a:rPr lang="en-US" dirty="0" err="1"/>
              <a:t>sudo</a:t>
            </a:r>
            <a:r>
              <a:rPr lang="en-US" dirty="0"/>
              <a:t> apt-get install -y </a:t>
            </a:r>
            <a:r>
              <a:rPr lang="en-US" dirty="0" err="1"/>
              <a:t>kubectl</a:t>
            </a:r>
            <a:endParaRPr lang="en-US" dirty="0"/>
          </a:p>
          <a:p>
            <a:r>
              <a:rPr lang="en-US" dirty="0" err="1"/>
              <a:t>sudo</a:t>
            </a:r>
            <a:r>
              <a:rPr lang="en-US" dirty="0"/>
              <a:t> apt-get install </a:t>
            </a:r>
            <a:r>
              <a:rPr lang="en-US" dirty="0" err="1"/>
              <a:t>conntrack</a:t>
            </a:r>
            <a:r>
              <a:rPr lang="en-US" dirty="0"/>
              <a:t> -y</a:t>
            </a:r>
          </a:p>
          <a:p>
            <a:r>
              <a:rPr lang="en-US" dirty="0"/>
              <a:t>curl -Lo </a:t>
            </a:r>
            <a:r>
              <a:rPr lang="en-US" dirty="0" err="1"/>
              <a:t>minikube</a:t>
            </a:r>
            <a:r>
              <a:rPr lang="en-US" dirty="0"/>
              <a:t> https://storage.googleapis.com/minikube/releases/latest/minikube-linux-amd64</a:t>
            </a:r>
          </a:p>
          <a:p>
            <a:r>
              <a:rPr lang="en-US" dirty="0" err="1"/>
              <a:t>chmod</a:t>
            </a:r>
            <a:r>
              <a:rPr lang="en-US" dirty="0"/>
              <a:t> +x </a:t>
            </a:r>
            <a:r>
              <a:rPr lang="en-US" dirty="0" err="1"/>
              <a:t>minikube</a:t>
            </a:r>
            <a:endParaRPr lang="en-US" dirty="0"/>
          </a:p>
          <a:p>
            <a:r>
              <a:rPr lang="en-US" dirty="0" err="1"/>
              <a:t>sudo</a:t>
            </a:r>
            <a:r>
              <a:rPr lang="en-US" dirty="0"/>
              <a:t> mv </a:t>
            </a:r>
            <a:r>
              <a:rPr lang="en-US" dirty="0" err="1"/>
              <a:t>minikube</a:t>
            </a:r>
            <a:r>
              <a:rPr lang="en-US" dirty="0"/>
              <a:t> /</a:t>
            </a:r>
            <a:r>
              <a:rPr lang="en-US" dirty="0" err="1"/>
              <a:t>usr</a:t>
            </a:r>
            <a:r>
              <a:rPr lang="en-US" dirty="0"/>
              <a:t>/local/bin</a:t>
            </a:r>
          </a:p>
          <a:p>
            <a:r>
              <a:rPr lang="en-US" dirty="0" err="1"/>
              <a:t>sudo</a:t>
            </a:r>
            <a:r>
              <a:rPr lang="en-US" dirty="0"/>
              <a:t> -i</a:t>
            </a:r>
          </a:p>
          <a:p>
            <a:r>
              <a:rPr lang="en-US" dirty="0" err="1"/>
              <a:t>minikube</a:t>
            </a:r>
            <a:r>
              <a:rPr lang="en-US" dirty="0"/>
              <a:t> start --</a:t>
            </a:r>
            <a:r>
              <a:rPr lang="en-US" dirty="0" err="1"/>
              <a:t>vm</a:t>
            </a:r>
            <a:r>
              <a:rPr lang="en-US" dirty="0"/>
              <a:t>-driver=none</a:t>
            </a:r>
            <a:endParaRPr lang="el-GR" dirty="0"/>
          </a:p>
        </p:txBody>
      </p:sp>
      <p:pic>
        <p:nvPicPr>
          <p:cNvPr id="1026" name="Picture 2">
            <a:hlinkClick r:id="rId2"/>
            <a:extLst>
              <a:ext uri="{FF2B5EF4-FFF2-40B4-BE49-F238E27FC236}">
                <a16:creationId xmlns:a16="http://schemas.microsoft.com/office/drawing/2014/main" id="{176F028D-0916-9973-2D71-2C3E58D914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9436" y="618510"/>
            <a:ext cx="4177892" cy="1181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7748E4C-B249-8571-3702-77C29BCC4AA9}"/>
              </a:ext>
            </a:extLst>
          </p:cNvPr>
          <p:cNvSpPr txBox="1"/>
          <p:nvPr/>
        </p:nvSpPr>
        <p:spPr>
          <a:xfrm>
            <a:off x="23004" y="6396812"/>
            <a:ext cx="88622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dirty="0">
                <a:hlinkClick r:id="rId4"/>
              </a:rPr>
              <a:t>https://developer.ibm.com/tutorials/set-up-minikube-on-ubuntu-server-within-minutes/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8826728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B9D04E6-0E9F-4377-58CA-23D6BC86C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Experimentation</a:t>
            </a:r>
            <a:endParaRPr lang="el-GR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012D56-671B-E864-D708-055BA4EC59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build something!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9919421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49B766C-1EFD-5322-8375-059363711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credentials for VMs</a:t>
            </a:r>
            <a:endParaRPr lang="el-GR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B221367-889F-C1A9-6FAA-BEB5185313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Minikube-1: </a:t>
            </a:r>
            <a:r>
              <a:rPr lang="en-US" dirty="0" err="1"/>
              <a:t>ssh</a:t>
            </a:r>
            <a:r>
              <a:rPr lang="en-US" dirty="0"/>
              <a:t> ubuntu@</a:t>
            </a:r>
            <a:r>
              <a:rPr lang="el-GR" b="0" i="0" dirty="0">
                <a:solidFill>
                  <a:srgbClr val="333333"/>
                </a:solidFill>
                <a:effectLst/>
                <a:latin typeface="Ubuntu" panose="020B0504030602030204" pitchFamily="34" charset="0"/>
              </a:rPr>
              <a:t>150.140.195.253</a:t>
            </a:r>
          </a:p>
          <a:p>
            <a:r>
              <a:rPr lang="en-US" dirty="0"/>
              <a:t>Minikube-2: </a:t>
            </a:r>
            <a:r>
              <a:rPr lang="en-US" dirty="0" err="1"/>
              <a:t>ssh</a:t>
            </a:r>
            <a:r>
              <a:rPr lang="en-US" dirty="0"/>
              <a:t> ubuntu@</a:t>
            </a:r>
            <a:r>
              <a:rPr lang="el-GR" b="0" i="0" dirty="0">
                <a:solidFill>
                  <a:srgbClr val="333333"/>
                </a:solidFill>
                <a:effectLst/>
                <a:latin typeface="Ubuntu" panose="020B0504030602030204" pitchFamily="34" charset="0"/>
              </a:rPr>
              <a:t>150.140.195.2</a:t>
            </a:r>
            <a:r>
              <a:rPr lang="en-US" b="0" i="0" dirty="0">
                <a:solidFill>
                  <a:srgbClr val="333333"/>
                </a:solidFill>
                <a:effectLst/>
                <a:latin typeface="Ubuntu" panose="020B0504030602030204" pitchFamily="34" charset="0"/>
              </a:rPr>
              <a:t>35</a:t>
            </a:r>
            <a:endParaRPr lang="el-GR" b="0" i="0" dirty="0">
              <a:solidFill>
                <a:srgbClr val="333333"/>
              </a:solidFill>
              <a:effectLst/>
              <a:latin typeface="Ubuntu" panose="020B0504030602030204" pitchFamily="34" charset="0"/>
            </a:endParaRPr>
          </a:p>
          <a:p>
            <a:r>
              <a:rPr lang="en-US" dirty="0"/>
              <a:t>Minikube-3: </a:t>
            </a:r>
            <a:r>
              <a:rPr lang="en-US" dirty="0" err="1"/>
              <a:t>ssh</a:t>
            </a:r>
            <a:r>
              <a:rPr lang="en-US" dirty="0"/>
              <a:t> ubuntu@</a:t>
            </a:r>
            <a:r>
              <a:rPr lang="el-GR" b="0" i="0" dirty="0">
                <a:solidFill>
                  <a:srgbClr val="333333"/>
                </a:solidFill>
                <a:effectLst/>
                <a:latin typeface="Ubuntu" panose="020B0504030602030204" pitchFamily="34" charset="0"/>
              </a:rPr>
              <a:t>150.140.195.2</a:t>
            </a:r>
            <a:r>
              <a:rPr lang="en-US" b="0" i="0" dirty="0">
                <a:solidFill>
                  <a:srgbClr val="333333"/>
                </a:solidFill>
                <a:effectLst/>
                <a:latin typeface="Ubuntu" panose="020B0504030602030204" pitchFamily="34" charset="0"/>
              </a:rPr>
              <a:t>32</a:t>
            </a:r>
            <a:endParaRPr lang="el-GR" b="0" i="0" dirty="0">
              <a:solidFill>
                <a:srgbClr val="333333"/>
              </a:solidFill>
              <a:effectLst/>
              <a:latin typeface="Ubuntu" panose="020B0504030602030204" pitchFamily="34" charset="0"/>
            </a:endParaRPr>
          </a:p>
          <a:p>
            <a:r>
              <a:rPr lang="en-US" dirty="0"/>
              <a:t>Minikube-4: </a:t>
            </a:r>
            <a:r>
              <a:rPr lang="en-US" dirty="0" err="1"/>
              <a:t>ssh</a:t>
            </a:r>
            <a:r>
              <a:rPr lang="en-US" dirty="0"/>
              <a:t> ubuntu@</a:t>
            </a:r>
            <a:r>
              <a:rPr lang="el-GR" dirty="0">
                <a:solidFill>
                  <a:srgbClr val="333333"/>
                </a:solidFill>
                <a:latin typeface="Ubuntu" panose="020B0504030602030204" pitchFamily="34" charset="0"/>
              </a:rPr>
              <a:t>150.140.195.2</a:t>
            </a:r>
            <a:r>
              <a:rPr lang="en-US" dirty="0">
                <a:solidFill>
                  <a:srgbClr val="333333"/>
                </a:solidFill>
                <a:latin typeface="Ubuntu" panose="020B0504030602030204" pitchFamily="34" charset="0"/>
              </a:rPr>
              <a:t>44</a:t>
            </a:r>
          </a:p>
          <a:p>
            <a:pPr marL="0" indent="0">
              <a:buNone/>
            </a:pPr>
            <a:endParaRPr lang="en-US" dirty="0">
              <a:solidFill>
                <a:srgbClr val="333333"/>
              </a:solidFill>
              <a:latin typeface="Ubuntu" panose="020B0504030602030204" pitchFamily="34" charset="0"/>
            </a:endParaRPr>
          </a:p>
          <a:p>
            <a:r>
              <a:rPr lang="en-US" dirty="0">
                <a:solidFill>
                  <a:srgbClr val="333333"/>
                </a:solidFill>
                <a:latin typeface="Ubuntu" panose="020B0504030602030204" pitchFamily="34" charset="0"/>
              </a:rPr>
              <a:t>password: </a:t>
            </a:r>
            <a:r>
              <a:rPr lang="en-US" dirty="0" err="1">
                <a:solidFill>
                  <a:srgbClr val="333333"/>
                </a:solidFill>
                <a:latin typeface="Ubuntu" panose="020B0504030602030204" pitchFamily="34" charset="0"/>
              </a:rPr>
              <a:t>advancedprog</a:t>
            </a:r>
            <a:r>
              <a:rPr lang="en-US" dirty="0">
                <a:solidFill>
                  <a:srgbClr val="333333"/>
                </a:solidFill>
                <a:latin typeface="Ubuntu" panose="020B0504030602030204" pitchFamily="34" charset="0"/>
              </a:rPr>
              <a:t>!</a:t>
            </a:r>
          </a:p>
          <a:p>
            <a:endParaRPr lang="en-US" b="0" i="0" dirty="0">
              <a:solidFill>
                <a:srgbClr val="333333"/>
              </a:solidFill>
              <a:effectLst/>
              <a:latin typeface="Ubuntu" panose="020B0504030602030204" pitchFamily="34" charset="0"/>
            </a:endParaRPr>
          </a:p>
          <a:p>
            <a:r>
              <a:rPr lang="en-US" dirty="0" err="1">
                <a:solidFill>
                  <a:srgbClr val="333333"/>
                </a:solidFill>
                <a:latin typeface="Ubuntu" panose="020B0504030602030204" pitchFamily="34" charset="0"/>
              </a:rPr>
              <a:t>sudo</a:t>
            </a:r>
            <a:r>
              <a:rPr lang="en-US" dirty="0">
                <a:solidFill>
                  <a:srgbClr val="333333"/>
                </a:solidFill>
                <a:latin typeface="Ubuntu" panose="020B0504030602030204" pitchFamily="34" charset="0"/>
              </a:rPr>
              <a:t> -i</a:t>
            </a:r>
            <a:endParaRPr lang="el-GR" b="0" i="0" dirty="0">
              <a:solidFill>
                <a:srgbClr val="333333"/>
              </a:solidFill>
              <a:effectLst/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01246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70E18-B095-47BD-8A61-A00FE043A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experimenting with Kubernetes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BC68C-75D8-C698-4256-6972C67D0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kubectl</a:t>
            </a:r>
            <a:r>
              <a:rPr lang="en-US" dirty="0"/>
              <a:t> get nodes</a:t>
            </a:r>
          </a:p>
          <a:p>
            <a:r>
              <a:rPr lang="en-US" dirty="0" err="1"/>
              <a:t>kubectl</a:t>
            </a:r>
            <a:r>
              <a:rPr lang="en-US" dirty="0"/>
              <a:t> describe nodes</a:t>
            </a:r>
          </a:p>
          <a:p>
            <a:r>
              <a:rPr lang="en-US" dirty="0" err="1"/>
              <a:t>kubectl</a:t>
            </a:r>
            <a:r>
              <a:rPr lang="en-US" dirty="0"/>
              <a:t> get pods</a:t>
            </a:r>
          </a:p>
          <a:p>
            <a:r>
              <a:rPr lang="en-US" dirty="0" err="1"/>
              <a:t>kubectl</a:t>
            </a:r>
            <a:r>
              <a:rPr lang="en-US" dirty="0"/>
              <a:t> get all –n </a:t>
            </a:r>
            <a:r>
              <a:rPr lang="en-US" dirty="0" err="1"/>
              <a:t>kube</a:t>
            </a:r>
            <a:r>
              <a:rPr lang="en-US" dirty="0"/>
              <a:t>-system</a:t>
            </a:r>
          </a:p>
        </p:txBody>
      </p:sp>
    </p:spTree>
    <p:extLst>
      <p:ext uri="{BB962C8B-B14F-4D97-AF65-F5344CB8AC3E}">
        <p14:creationId xmlns:p14="http://schemas.microsoft.com/office/powerpoint/2010/main" val="22417590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311EE-F6F4-6EC9-5682-2AE246260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pod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70700-2FB2-EA01-25B6-3832D491E3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57555"/>
            <a:ext cx="11029615" cy="495731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Create your environment</a:t>
            </a:r>
          </a:p>
          <a:p>
            <a:r>
              <a:rPr lang="en-US" dirty="0"/>
              <a:t>create a directory: </a:t>
            </a:r>
            <a:r>
              <a:rPr lang="en-US" dirty="0" err="1"/>
              <a:t>mkdir</a:t>
            </a:r>
            <a:r>
              <a:rPr lang="en-US" dirty="0"/>
              <a:t> &lt;A.M.&gt;</a:t>
            </a:r>
          </a:p>
          <a:p>
            <a:r>
              <a:rPr lang="en-US" dirty="0"/>
              <a:t>enter directory: cd &lt;A.M.&gt;</a:t>
            </a:r>
          </a:p>
          <a:p>
            <a:r>
              <a:rPr lang="en-US" dirty="0" err="1"/>
              <a:t>kubectl</a:t>
            </a:r>
            <a:r>
              <a:rPr lang="en-US" dirty="0"/>
              <a:t> create ns &lt;A.M.&gt;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Clone GitHub directory</a:t>
            </a:r>
          </a:p>
          <a:p>
            <a:r>
              <a:rPr lang="en-US" dirty="0"/>
              <a:t>git clone https://github.com/dimitrisgiannopoulos/ADVANCED_PROGRAMMING_TECHNIQUES-Kubernetes.git</a:t>
            </a:r>
          </a:p>
          <a:p>
            <a:r>
              <a:rPr lang="en-US" dirty="0"/>
              <a:t>cd ADVANCED_PROGRAMMING_TECHNIQUES-Kubernetes/manifests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Create Ubuntu deployment</a:t>
            </a:r>
          </a:p>
          <a:p>
            <a:r>
              <a:rPr lang="en-US" dirty="0" err="1"/>
              <a:t>kubectl</a:t>
            </a:r>
            <a:r>
              <a:rPr lang="en-US" dirty="0"/>
              <a:t> apply –f ubuntu-</a:t>
            </a:r>
            <a:r>
              <a:rPr lang="en-US" dirty="0" err="1"/>
              <a:t>pod.yaml</a:t>
            </a:r>
            <a:r>
              <a:rPr lang="en-US" dirty="0"/>
              <a:t> –n &lt;A.M.&gt;</a:t>
            </a:r>
          </a:p>
          <a:p>
            <a:r>
              <a:rPr lang="en-US" dirty="0"/>
              <a:t>watch </a:t>
            </a:r>
            <a:r>
              <a:rPr lang="en-US" dirty="0" err="1"/>
              <a:t>kubectl</a:t>
            </a:r>
            <a:r>
              <a:rPr lang="en-US" dirty="0"/>
              <a:t> get pods –n &lt;A.M.&gt;</a:t>
            </a:r>
          </a:p>
          <a:p>
            <a:r>
              <a:rPr lang="en-US" dirty="0" err="1"/>
              <a:t>kubectl</a:t>
            </a:r>
            <a:r>
              <a:rPr lang="en-US" dirty="0"/>
              <a:t> –n &lt;A.M.&gt; exec -it ubuntu -- /bin/bash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5003518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F2066-0BC2-D491-069B-0299C515B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sample application with deployment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BC9E2-C05A-FAFF-6036-8C38C653D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Create deployment</a:t>
            </a:r>
          </a:p>
          <a:p>
            <a:r>
              <a:rPr lang="en-US" dirty="0" err="1"/>
              <a:t>kubectl</a:t>
            </a:r>
            <a:r>
              <a:rPr lang="en-US" dirty="0"/>
              <a:t> –n &lt;A.M.&gt; create deployment hello-node --image=k8s.gcr.io/echoserver:1.4</a:t>
            </a:r>
          </a:p>
          <a:p>
            <a:r>
              <a:rPr lang="en-US" dirty="0" err="1"/>
              <a:t>kubectl</a:t>
            </a:r>
            <a:r>
              <a:rPr lang="en-US" dirty="0"/>
              <a:t> –n &lt;A.M.&gt; expose deployment hello-node --type=</a:t>
            </a:r>
            <a:r>
              <a:rPr lang="en-US" dirty="0" err="1"/>
              <a:t>NodePort</a:t>
            </a:r>
            <a:r>
              <a:rPr lang="en-US" dirty="0"/>
              <a:t> --port=8080 </a:t>
            </a:r>
          </a:p>
          <a:p>
            <a:r>
              <a:rPr lang="en-US" dirty="0" err="1"/>
              <a:t>kubectl</a:t>
            </a:r>
            <a:r>
              <a:rPr lang="en-US" dirty="0"/>
              <a:t> –n &lt;A.M.&gt; get services</a:t>
            </a:r>
          </a:p>
          <a:p>
            <a:pPr marL="0" indent="0">
              <a:buNone/>
            </a:pPr>
            <a:r>
              <a:rPr lang="en-US" dirty="0"/>
              <a:t>What is your exposed port number? (Hint: between 30000 and 32767)</a:t>
            </a:r>
          </a:p>
          <a:p>
            <a:r>
              <a:rPr lang="en-US" dirty="0"/>
              <a:t>in a browser visit:  &lt;Virtual Machine IP address&gt;:&lt;hello-node-port-number&gt;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0548484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13ADF-4079-532A-2CFC-A66B6839C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 up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B7100-6510-52D3-EDB8-19AA540296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kubectl</a:t>
            </a:r>
            <a:r>
              <a:rPr lang="en-US" dirty="0"/>
              <a:t> –n &lt;A.M.&gt; delete -f ubuntu-</a:t>
            </a:r>
            <a:r>
              <a:rPr lang="en-US" dirty="0" err="1"/>
              <a:t>pod.yaml</a:t>
            </a:r>
            <a:endParaRPr lang="en-US" dirty="0"/>
          </a:p>
          <a:p>
            <a:r>
              <a:rPr lang="en-US" dirty="0" err="1"/>
              <a:t>kubectl</a:t>
            </a:r>
            <a:r>
              <a:rPr lang="en-US" dirty="0"/>
              <a:t> –n &lt;A.M.&gt; delete service hello-node </a:t>
            </a:r>
          </a:p>
          <a:p>
            <a:r>
              <a:rPr lang="en-US" dirty="0" err="1"/>
              <a:t>kubectl</a:t>
            </a:r>
            <a:r>
              <a:rPr lang="en-US" dirty="0"/>
              <a:t> –n &lt;A.M.&gt; delete deployment hello-node</a:t>
            </a:r>
          </a:p>
          <a:p>
            <a:r>
              <a:rPr lang="en-US" dirty="0"/>
              <a:t>watch </a:t>
            </a:r>
            <a:r>
              <a:rPr lang="en-US" dirty="0" err="1"/>
              <a:t>kubectl</a:t>
            </a:r>
            <a:r>
              <a:rPr lang="en-US" dirty="0"/>
              <a:t> get all –n &lt;A.M.&gt; </a:t>
            </a:r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0853164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6C98455-71A6-E002-49A4-CBD48A164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53920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2F81A-2B85-05F1-000D-5C3A28B07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recap: containers with docker</a:t>
            </a:r>
          </a:p>
        </p:txBody>
      </p:sp>
      <p:sp>
        <p:nvSpPr>
          <p:cNvPr id="1031" name="Rectangle 1030">
            <a:extLst>
              <a:ext uri="{FF2B5EF4-FFF2-40B4-BE49-F238E27FC236}">
                <a16:creationId xmlns:a16="http://schemas.microsoft.com/office/drawing/2014/main" id="{0560EE91-C39D-4300-A1A6-C61D61EEE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2180496"/>
            <a:ext cx="3703320" cy="404568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02501B0-7BFB-8996-166D-A66BCA71FA5E}"/>
              </a:ext>
            </a:extLst>
          </p:cNvPr>
          <p:cNvSpPr txBox="1">
            <a:spLocks/>
          </p:cNvSpPr>
          <p:nvPr/>
        </p:nvSpPr>
        <p:spPr>
          <a:xfrm>
            <a:off x="533336" y="2873020"/>
            <a:ext cx="3395245" cy="23803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3200" indent="0">
              <a:buNone/>
            </a:pPr>
            <a:r>
              <a:rPr lang="en-US" dirty="0"/>
              <a:t>Container Advantages</a:t>
            </a:r>
          </a:p>
          <a:p>
            <a:pPr marL="418950" indent="-285750"/>
            <a:r>
              <a:rPr lang="en-US" dirty="0"/>
              <a:t>Small size</a:t>
            </a:r>
          </a:p>
          <a:p>
            <a:pPr marL="418950" indent="-285750"/>
            <a:r>
              <a:rPr lang="en-US" dirty="0"/>
              <a:t>Fast deployment</a:t>
            </a:r>
          </a:p>
          <a:p>
            <a:pPr marL="418950" indent="-285750"/>
            <a:r>
              <a:rPr lang="en-US" dirty="0"/>
              <a:t>Security </a:t>
            </a:r>
          </a:p>
          <a:p>
            <a:pPr marL="418950" indent="-285750"/>
            <a:r>
              <a:rPr lang="en-US" dirty="0"/>
              <a:t>Interoperability</a:t>
            </a:r>
          </a:p>
        </p:txBody>
      </p:sp>
      <p:pic>
        <p:nvPicPr>
          <p:cNvPr id="12" name="Picture 2" descr="Tutorial Docker Bahasa Indonesia — #2 Virtual Machine vs. Container ...">
            <a:extLst>
              <a:ext uri="{FF2B5EF4-FFF2-40B4-BE49-F238E27FC236}">
                <a16:creationId xmlns:a16="http://schemas.microsoft.com/office/drawing/2014/main" id="{A88B5C6A-D2E9-6FD6-2E52-D2692B11CF7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03891" y="2538346"/>
            <a:ext cx="7265655" cy="3678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hlinkClick r:id="rId4"/>
            <a:extLst>
              <a:ext uri="{FF2B5EF4-FFF2-40B4-BE49-F238E27FC236}">
                <a16:creationId xmlns:a16="http://schemas.microsoft.com/office/drawing/2014/main" id="{1DE0C408-FBFD-7B04-20F3-D6C68F8CAD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54235" y="641416"/>
            <a:ext cx="1378324" cy="114030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D424817-F155-9406-08FF-BD16F85533C5}"/>
              </a:ext>
            </a:extLst>
          </p:cNvPr>
          <p:cNvSpPr txBox="1"/>
          <p:nvPr/>
        </p:nvSpPr>
        <p:spPr>
          <a:xfrm>
            <a:off x="440313" y="6438905"/>
            <a:ext cx="98413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dirty="0">
                <a:hlinkClick r:id="rId6"/>
              </a:rPr>
              <a:t>https://www.weave.works/blog/a-practical-guide-to-choosing-between-docker-containers-and-vms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190403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352C9-3442-5A2F-7744-9132B18C6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  <a:endParaRPr lang="el-G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0537EC-D3F1-0845-A859-2E8C73D112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dimitris giannopoulos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880487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D001F-E656-9336-DA47-4886FBB84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dirty="0"/>
              <a:t>common problems with code</a:t>
            </a:r>
            <a:endParaRPr lang="el-GR" dirty="0"/>
          </a:p>
        </p:txBody>
      </p:sp>
      <p:sp>
        <p:nvSpPr>
          <p:cNvPr id="3079" name="Rectangle 3078">
            <a:extLst>
              <a:ext uri="{FF2B5EF4-FFF2-40B4-BE49-F238E27FC236}">
                <a16:creationId xmlns:a16="http://schemas.microsoft.com/office/drawing/2014/main" id="{3FE9758B-E361-4084-8D9F-729FA6C4A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2180496"/>
            <a:ext cx="5404639" cy="404568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Nishita's Weblog: &quot;I'm not slacking off. My code's compiling.&quot;">
            <a:extLst>
              <a:ext uri="{FF2B5EF4-FFF2-40B4-BE49-F238E27FC236}">
                <a16:creationId xmlns:a16="http://schemas.microsoft.com/office/drawing/2014/main" id="{0E25D94F-08E4-81F5-BFB6-5B75DA1E7C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83740" y="2574000"/>
            <a:ext cx="3732934" cy="3254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F5744-6F2A-F3D1-FBB2-A94AB7A26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5805" y="2180496"/>
            <a:ext cx="5275001" cy="4045683"/>
          </a:xfrm>
        </p:spPr>
        <p:txBody>
          <a:bodyPr>
            <a:normAutofit/>
          </a:bodyPr>
          <a:lstStyle/>
          <a:p>
            <a:r>
              <a:rPr lang="en-US" b="1" dirty="0"/>
              <a:t>Problem 1: </a:t>
            </a:r>
            <a:r>
              <a:rPr lang="en-US" dirty="0">
                <a:sym typeface="Wingdings" panose="05000000000000000000" pitchFamily="2" charset="2"/>
              </a:rPr>
              <a:t>all programmers commit to the same codebase (hard to manage)</a:t>
            </a:r>
          </a:p>
          <a:p>
            <a:r>
              <a:rPr lang="en-US" b="1" dirty="0">
                <a:sym typeface="Wingdings" panose="05000000000000000000" pitchFamily="2" charset="2"/>
              </a:rPr>
              <a:t>Problem 2: </a:t>
            </a:r>
            <a:r>
              <a:rPr lang="en-US" dirty="0">
                <a:sym typeface="Wingdings" panose="05000000000000000000" pitchFamily="2" charset="2"/>
              </a:rPr>
              <a:t>one change in the code means repackaging the entire module</a:t>
            </a:r>
          </a:p>
          <a:p>
            <a:r>
              <a:rPr lang="en-US" b="1" dirty="0">
                <a:sym typeface="Wingdings" panose="05000000000000000000" pitchFamily="2" charset="2"/>
              </a:rPr>
              <a:t>Problem 3: </a:t>
            </a:r>
            <a:r>
              <a:rPr lang="en-US" dirty="0">
                <a:sym typeface="Wingdings" panose="05000000000000000000" pitchFamily="2" charset="2"/>
              </a:rPr>
              <a:t>difficult to scale, when you have to scale the whole thing</a:t>
            </a:r>
          </a:p>
          <a:p>
            <a:r>
              <a:rPr lang="en-US" dirty="0">
                <a:sym typeface="Wingdings" panose="05000000000000000000" pitchFamily="2" charset="2"/>
              </a:rPr>
              <a:t>…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b="1" dirty="0">
                <a:sym typeface="Wingdings" panose="05000000000000000000" pitchFamily="2" charset="2"/>
              </a:rPr>
              <a:t>Is there a better way?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693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4E49B-8626-C89F-9EFF-8B6A85D96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Microservices</a:t>
            </a:r>
            <a:endParaRPr lang="el-GR" dirty="0"/>
          </a:p>
        </p:txBody>
      </p:sp>
      <p:graphicFrame>
        <p:nvGraphicFramePr>
          <p:cNvPr id="2054" name="Content Placeholder 4">
            <a:extLst>
              <a:ext uri="{FF2B5EF4-FFF2-40B4-BE49-F238E27FC236}">
                <a16:creationId xmlns:a16="http://schemas.microsoft.com/office/drawing/2014/main" id="{6097D426-D3E3-A53E-3DFE-2D6823475D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1958426"/>
              </p:ext>
            </p:extLst>
          </p:nvPr>
        </p:nvGraphicFramePr>
        <p:xfrm>
          <a:off x="581193" y="2180496"/>
          <a:ext cx="5748272" cy="36783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3AE0C525-D1F4-4C58-2EDB-FF95CE3F0CE3}"/>
              </a:ext>
            </a:extLst>
          </p:cNvPr>
          <p:cNvGrpSpPr/>
          <p:nvPr/>
        </p:nvGrpSpPr>
        <p:grpSpPr>
          <a:xfrm>
            <a:off x="5485229" y="1978814"/>
            <a:ext cx="6125578" cy="3923528"/>
            <a:chOff x="6004423" y="1935271"/>
            <a:chExt cx="6125578" cy="3923528"/>
          </a:xfrm>
        </p:grpSpPr>
        <p:pic>
          <p:nvPicPr>
            <p:cNvPr id="2052" name="Picture 4" descr="An Introduction to Microservices">
              <a:extLst>
                <a:ext uri="{FF2B5EF4-FFF2-40B4-BE49-F238E27FC236}">
                  <a16:creationId xmlns:a16="http://schemas.microsoft.com/office/drawing/2014/main" id="{27D9B8E1-FC52-639B-DA05-CA9B972109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04423" y="2373682"/>
              <a:ext cx="6125578" cy="3485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B8B9CA5-FB63-E429-5373-47C24DC3F6F1}"/>
                </a:ext>
              </a:extLst>
            </p:cNvPr>
            <p:cNvSpPr txBox="1"/>
            <p:nvPr/>
          </p:nvSpPr>
          <p:spPr>
            <a:xfrm>
              <a:off x="7534405" y="1935271"/>
              <a:ext cx="2655518" cy="3695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e-commerce Application</a:t>
              </a:r>
              <a:endParaRPr lang="el-GR" dirty="0"/>
            </a:p>
          </p:txBody>
        </p:sp>
      </p:grpSp>
    </p:spTree>
    <p:extLst>
      <p:ext uri="{BB962C8B-B14F-4D97-AF65-F5344CB8AC3E}">
        <p14:creationId xmlns:p14="http://schemas.microsoft.com/office/powerpoint/2010/main" val="490424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AAF3A-DAA6-34E4-C1AA-7B9684F59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89630"/>
            <a:ext cx="11029616" cy="1013800"/>
          </a:xfrm>
        </p:spPr>
        <p:txBody>
          <a:bodyPr/>
          <a:lstStyle/>
          <a:p>
            <a:r>
              <a:rPr lang="en-US" dirty="0"/>
              <a:t>more microservices, higher complexity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EF76C-C7B9-4776-2C71-508F48AFB0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1810702"/>
            <a:ext cx="11029615" cy="495469"/>
          </a:xfrm>
        </p:spPr>
        <p:txBody>
          <a:bodyPr/>
          <a:lstStyle/>
          <a:p>
            <a:r>
              <a:rPr lang="en-US" dirty="0"/>
              <a:t>After a while things get </a:t>
            </a:r>
            <a:r>
              <a:rPr lang="en-US" b="1" dirty="0"/>
              <a:t>messy</a:t>
            </a:r>
            <a:r>
              <a:rPr lang="en-US" dirty="0"/>
              <a:t>…</a:t>
            </a:r>
            <a:endParaRPr lang="el-GR" dirty="0"/>
          </a:p>
        </p:txBody>
      </p:sp>
      <p:pic>
        <p:nvPicPr>
          <p:cNvPr id="4100" name="Picture 4" descr="Microservices at Tyro: An Evolutionary Tale (Presentation)Evolvable Me">
            <a:extLst>
              <a:ext uri="{FF2B5EF4-FFF2-40B4-BE49-F238E27FC236}">
                <a16:creationId xmlns:a16="http://schemas.microsoft.com/office/drawing/2014/main" id="{CF926AB2-F61D-88A6-9C1C-F474856C8C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1" t="9651" r="24302" b="1608"/>
          <a:stretch/>
        </p:blipFill>
        <p:spPr bwMode="auto">
          <a:xfrm>
            <a:off x="657538" y="2238973"/>
            <a:ext cx="6500534" cy="4625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C15CC38-D021-217A-60E2-0FC0BBCAF7ED}"/>
              </a:ext>
            </a:extLst>
          </p:cNvPr>
          <p:cNvSpPr txBox="1"/>
          <p:nvPr/>
        </p:nvSpPr>
        <p:spPr>
          <a:xfrm>
            <a:off x="8200729" y="4400762"/>
            <a:ext cx="2822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What’s the solution?</a:t>
            </a:r>
            <a:endParaRPr lang="el-GR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761360-CBF8-12FA-9F08-7412E31371C0}"/>
              </a:ext>
            </a:extLst>
          </p:cNvPr>
          <p:cNvSpPr txBox="1"/>
          <p:nvPr/>
        </p:nvSpPr>
        <p:spPr>
          <a:xfrm>
            <a:off x="8411818" y="6096296"/>
            <a:ext cx="37260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dirty="0">
                <a:hlinkClick r:id="rId4"/>
              </a:rPr>
              <a:t>https://www.grahamlea.com/2015/07/microservices-security-questions/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832686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9A60E-2E12-2768-AD53-8086FEA05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 (K8s) </a:t>
            </a:r>
            <a:endParaRPr lang="el-GR" dirty="0"/>
          </a:p>
        </p:txBody>
      </p:sp>
      <p:pic>
        <p:nvPicPr>
          <p:cNvPr id="5122" name="Picture 2" descr="SPINNAKER : Cluster Kubernetes Façonnable. Concevoir son Lab en 10min ...">
            <a:hlinkClick r:id="rId3"/>
            <a:extLst>
              <a:ext uri="{FF2B5EF4-FFF2-40B4-BE49-F238E27FC236}">
                <a16:creationId xmlns:a16="http://schemas.microsoft.com/office/drawing/2014/main" id="{D5C768DF-C81B-155E-26E6-33B645E796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7772" y="628263"/>
            <a:ext cx="2229116" cy="1161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2F9949D-AFC5-4EAD-C46D-C82D061E1B9A}"/>
              </a:ext>
            </a:extLst>
          </p:cNvPr>
          <p:cNvSpPr txBox="1"/>
          <p:nvPr/>
        </p:nvSpPr>
        <p:spPr>
          <a:xfrm>
            <a:off x="8713987" y="6426336"/>
            <a:ext cx="3471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dirty="0">
                <a:hlinkClick r:id="rId3"/>
              </a:rPr>
              <a:t>https://kubernetes.io/docs/home/</a:t>
            </a:r>
            <a:endParaRPr lang="el-GR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2EB5225-4FAB-B113-B35E-D67FAD7865EA}"/>
              </a:ext>
            </a:extLst>
          </p:cNvPr>
          <p:cNvSpPr txBox="1">
            <a:spLocks/>
          </p:cNvSpPr>
          <p:nvPr/>
        </p:nvSpPr>
        <p:spPr>
          <a:xfrm>
            <a:off x="581192" y="2033917"/>
            <a:ext cx="3658868" cy="45031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US" b="1" dirty="0"/>
              <a:t>What is Kubernetes?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Kubernetes is:</a:t>
            </a:r>
          </a:p>
          <a:p>
            <a:r>
              <a:rPr lang="en-US" dirty="0"/>
              <a:t>open-source</a:t>
            </a:r>
          </a:p>
          <a:p>
            <a:r>
              <a:rPr lang="en-US" dirty="0"/>
              <a:t>a container orchestrator</a:t>
            </a:r>
          </a:p>
          <a:p>
            <a:r>
              <a:rPr lang="en-US" dirty="0"/>
              <a:t>originally designed by Google</a:t>
            </a:r>
          </a:p>
          <a:p>
            <a:r>
              <a:rPr lang="en-US" dirty="0"/>
              <a:t>now maintained by the </a:t>
            </a:r>
            <a:r>
              <a:rPr lang="en-US" dirty="0">
                <a:hlinkClick r:id="rId5"/>
              </a:rPr>
              <a:t>CNCF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But can it do this?</a:t>
            </a:r>
          </a:p>
          <a:p>
            <a:pPr marL="0" indent="0">
              <a:buNone/>
            </a:pPr>
            <a:r>
              <a:rPr lang="en-US" dirty="0"/>
              <a:t>Kubernetes can handle container:</a:t>
            </a:r>
          </a:p>
          <a:p>
            <a:r>
              <a:rPr lang="en-US" dirty="0"/>
              <a:t>deployment</a:t>
            </a:r>
          </a:p>
          <a:p>
            <a:r>
              <a:rPr lang="en-US" dirty="0"/>
              <a:t>scaling </a:t>
            </a:r>
          </a:p>
          <a:p>
            <a:r>
              <a:rPr lang="en-US" dirty="0"/>
              <a:t>management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C3EF04C-4DE0-69F0-C000-0C6F6E2A0FD4}"/>
              </a:ext>
            </a:extLst>
          </p:cNvPr>
          <p:cNvSpPr txBox="1">
            <a:spLocks/>
          </p:cNvSpPr>
          <p:nvPr/>
        </p:nvSpPr>
        <p:spPr>
          <a:xfrm>
            <a:off x="5830866" y="1863742"/>
            <a:ext cx="5906022" cy="48434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Kubernetes is dominating the major cloud hyper-scalers (AWS, GCP, Microsoft Azure) </a:t>
            </a:r>
          </a:p>
          <a:p>
            <a:r>
              <a:rPr lang="en-US" b="1" dirty="0"/>
              <a:t>Since 2014 it has revolutionized how services are deployed </a:t>
            </a:r>
          </a:p>
          <a:p>
            <a:r>
              <a:rPr lang="en-US" b="1" dirty="0"/>
              <a:t>Most companies use Kubernetes for their services:</a:t>
            </a:r>
          </a:p>
          <a:p>
            <a:pPr lvl="1"/>
            <a:r>
              <a:rPr lang="en-US" dirty="0"/>
              <a:t>Google</a:t>
            </a:r>
          </a:p>
          <a:p>
            <a:pPr lvl="1"/>
            <a:r>
              <a:rPr lang="en-US" dirty="0"/>
              <a:t>Spotify</a:t>
            </a:r>
          </a:p>
          <a:p>
            <a:pPr lvl="1"/>
            <a:r>
              <a:rPr lang="en-US" dirty="0"/>
              <a:t>The New York Times</a:t>
            </a:r>
          </a:p>
          <a:p>
            <a:pPr lvl="1"/>
            <a:r>
              <a:rPr lang="en-US" dirty="0"/>
              <a:t>Pinterest</a:t>
            </a:r>
          </a:p>
          <a:p>
            <a:pPr lvl="1"/>
            <a:r>
              <a:rPr lang="en-US" dirty="0"/>
              <a:t>Adidas</a:t>
            </a:r>
          </a:p>
          <a:p>
            <a:pPr lvl="1"/>
            <a:r>
              <a:rPr lang="en-US" dirty="0"/>
              <a:t>Tinder</a:t>
            </a:r>
          </a:p>
          <a:p>
            <a:pPr lvl="1"/>
            <a:r>
              <a:rPr lang="en-US" dirty="0"/>
              <a:t>Airbnb</a:t>
            </a:r>
          </a:p>
          <a:p>
            <a:pPr lvl="1"/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15995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1D8CA-1B61-7EF7-7B18-72B52ADE6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 resources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83C1A-A0F7-4635-79E4-CB134BEA99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789849"/>
            <a:ext cx="11029615" cy="5068151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b="1" i="0" dirty="0">
                <a:solidFill>
                  <a:srgbClr val="3C3C3C"/>
                </a:solidFill>
                <a:effectLst/>
                <a:latin typeface="Poppins" panose="00000500000000000000" pitchFamily="2" charset="0"/>
              </a:rPr>
              <a:t>1) Pod</a:t>
            </a:r>
            <a:r>
              <a:rPr lang="en-US" b="0" i="0" dirty="0">
                <a:solidFill>
                  <a:srgbClr val="3C3C3C"/>
                </a:solidFill>
                <a:effectLst/>
                <a:latin typeface="Poppins" panose="00000500000000000000" pitchFamily="2" charset="0"/>
              </a:rPr>
              <a:t> - Pod is a group of one or more containers. The pods are governed by a K8S configuration that guides the behavior of the containers. More about </a:t>
            </a:r>
            <a:r>
              <a:rPr lang="en-US" dirty="0">
                <a:solidFill>
                  <a:srgbClr val="3C3C3C"/>
                </a:solidFill>
                <a:latin typeface="Poppins" panose="00000500000000000000" pitchFamily="2" charset="0"/>
              </a:rPr>
              <a:t>Kubernetes pods </a:t>
            </a:r>
            <a:r>
              <a:rPr lang="en-US" b="0" i="0" u="none" strike="noStrike" dirty="0">
                <a:solidFill>
                  <a:srgbClr val="16A1FF"/>
                </a:solidFill>
                <a:effectLst/>
                <a:latin typeface="Poppins" panose="00000500000000000000" pitchFamily="2" charset="0"/>
                <a:hlinkClick r:id="rId2" tooltip="Kubernetes pods."/>
              </a:rPr>
              <a:t>here.</a:t>
            </a:r>
            <a:endParaRPr lang="en-US" b="0" i="0" u="none" strike="noStrike" dirty="0">
              <a:solidFill>
                <a:srgbClr val="16A1FF"/>
              </a:solidFill>
              <a:effectLst/>
              <a:latin typeface="Poppins" panose="00000500000000000000" pitchFamily="2" charset="0"/>
            </a:endParaRPr>
          </a:p>
          <a:p>
            <a:pPr marL="0" indent="0" algn="l">
              <a:buNone/>
            </a:pPr>
            <a:endParaRPr lang="en-US" b="0" i="0" dirty="0">
              <a:solidFill>
                <a:srgbClr val="3C3C3C"/>
              </a:solidFill>
              <a:effectLst/>
              <a:latin typeface="Poppins" panose="00000500000000000000" pitchFamily="2" charset="0"/>
            </a:endParaRPr>
          </a:p>
          <a:p>
            <a:pPr marL="0" indent="0" algn="l">
              <a:buNone/>
            </a:pPr>
            <a:endParaRPr lang="en-US" dirty="0">
              <a:solidFill>
                <a:srgbClr val="3C3C3C"/>
              </a:solidFill>
              <a:latin typeface="Poppins" panose="00000500000000000000" pitchFamily="2" charset="0"/>
            </a:endParaRPr>
          </a:p>
          <a:p>
            <a:pPr marL="0" indent="0" algn="l">
              <a:buNone/>
            </a:pPr>
            <a:endParaRPr lang="en-US" b="0" i="0" dirty="0">
              <a:solidFill>
                <a:srgbClr val="3C3C3C"/>
              </a:solidFill>
              <a:effectLst/>
              <a:latin typeface="Poppins" panose="00000500000000000000" pitchFamily="2" charset="0"/>
            </a:endParaRPr>
          </a:p>
          <a:p>
            <a:pPr marL="0" indent="0" algn="l">
              <a:buNone/>
            </a:pPr>
            <a:r>
              <a:rPr lang="en-US" b="1" i="0" dirty="0">
                <a:solidFill>
                  <a:srgbClr val="3C3C3C"/>
                </a:solidFill>
                <a:effectLst/>
                <a:latin typeface="Poppins" panose="00000500000000000000" pitchFamily="2" charset="0"/>
              </a:rPr>
              <a:t>2) Service</a:t>
            </a:r>
            <a:r>
              <a:rPr lang="en-US" b="0" i="0" dirty="0">
                <a:solidFill>
                  <a:srgbClr val="3C3C3C"/>
                </a:solidFill>
                <a:effectLst/>
                <a:latin typeface="Poppins" panose="00000500000000000000" pitchFamily="2" charset="0"/>
              </a:rPr>
              <a:t> - This is an abstraction that describes the available pods and also defines the ways of accessing them.</a:t>
            </a:r>
          </a:p>
          <a:p>
            <a:pPr marL="0" indent="0" algn="l">
              <a:buNone/>
            </a:pPr>
            <a:endParaRPr lang="en-US" b="1" i="0" dirty="0">
              <a:solidFill>
                <a:srgbClr val="3C3C3C"/>
              </a:solidFill>
              <a:effectLst/>
              <a:latin typeface="Poppins" panose="00000500000000000000" pitchFamily="2" charset="0"/>
            </a:endParaRPr>
          </a:p>
          <a:p>
            <a:pPr marL="0" indent="0" algn="l">
              <a:buNone/>
            </a:pPr>
            <a:endParaRPr lang="en-US" b="1" dirty="0">
              <a:solidFill>
                <a:srgbClr val="3C3C3C"/>
              </a:solidFill>
              <a:latin typeface="Poppins" panose="00000500000000000000" pitchFamily="2" charset="0"/>
            </a:endParaRPr>
          </a:p>
          <a:p>
            <a:pPr marL="0" indent="0" algn="l">
              <a:buNone/>
            </a:pPr>
            <a:endParaRPr lang="en-US" b="1" i="0" dirty="0">
              <a:solidFill>
                <a:srgbClr val="3C3C3C"/>
              </a:solidFill>
              <a:effectLst/>
              <a:latin typeface="Poppins" panose="00000500000000000000" pitchFamily="2" charset="0"/>
            </a:endParaRPr>
          </a:p>
          <a:p>
            <a:pPr marL="0" indent="0" algn="l">
              <a:buNone/>
            </a:pPr>
            <a:r>
              <a:rPr lang="en-US" b="1" i="0" dirty="0">
                <a:solidFill>
                  <a:srgbClr val="3C3C3C"/>
                </a:solidFill>
                <a:effectLst/>
                <a:latin typeface="Poppins" panose="00000500000000000000" pitchFamily="2" charset="0"/>
              </a:rPr>
              <a:t>3) Volume</a:t>
            </a:r>
            <a:r>
              <a:rPr lang="en-US" b="0" i="0" dirty="0">
                <a:solidFill>
                  <a:srgbClr val="3C3C3C"/>
                </a:solidFill>
                <a:effectLst/>
                <a:latin typeface="Poppins" panose="00000500000000000000" pitchFamily="2" charset="0"/>
              </a:rPr>
              <a:t> - Since </a:t>
            </a:r>
            <a:r>
              <a:rPr lang="en-US" b="0" i="0" u="none" strike="noStrike" dirty="0">
                <a:solidFill>
                  <a:srgbClr val="16A1FF"/>
                </a:solidFill>
                <a:effectLst/>
                <a:latin typeface="Poppins" panose="00000500000000000000" pitchFamily="2" charset="0"/>
                <a:hlinkClick r:id="rId3" tooltip="containers are ephemeral"/>
              </a:rPr>
              <a:t>containers are ephemeral</a:t>
            </a:r>
            <a:r>
              <a:rPr lang="en-US" b="0" i="0" dirty="0">
                <a:solidFill>
                  <a:srgbClr val="3C3C3C"/>
                </a:solidFill>
                <a:effectLst/>
                <a:latin typeface="Poppins" panose="00000500000000000000" pitchFamily="2" charset="0"/>
              </a:rPr>
              <a:t> in nature, the volume abstraction in </a:t>
            </a:r>
            <a:r>
              <a:rPr lang="en-US" b="0" i="0" u="none" strike="noStrike" dirty="0">
                <a:solidFill>
                  <a:srgbClr val="16A1FF"/>
                </a:solidFill>
                <a:effectLst/>
                <a:latin typeface="Poppins" panose="00000500000000000000" pitchFamily="2" charset="0"/>
                <a:hlinkClick r:id="rId4" tooltip="Kubernetes allows data persistency."/>
              </a:rPr>
              <a:t>Kubernetes allows data persistency.</a:t>
            </a:r>
            <a:endParaRPr lang="en-US" b="0" i="0" dirty="0">
              <a:solidFill>
                <a:srgbClr val="3C3C3C"/>
              </a:solidFill>
              <a:effectLst/>
              <a:latin typeface="Poppins" panose="00000500000000000000" pitchFamily="2" charset="0"/>
            </a:endParaRPr>
          </a:p>
        </p:txBody>
      </p:sp>
      <p:pic>
        <p:nvPicPr>
          <p:cNvPr id="4" name="Picture 2" descr="SPINNAKER : Cluster Kubernetes Façonnable. Concevoir son Lab en 10min ...">
            <a:hlinkClick r:id="rId5"/>
            <a:extLst>
              <a:ext uri="{FF2B5EF4-FFF2-40B4-BE49-F238E27FC236}">
                <a16:creationId xmlns:a16="http://schemas.microsoft.com/office/drawing/2014/main" id="{522BE939-9CAA-601A-DA34-101559174E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7772" y="628263"/>
            <a:ext cx="2229116" cy="1161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6752B3C-71D2-2360-4204-6D8646E83F08}"/>
              </a:ext>
            </a:extLst>
          </p:cNvPr>
          <p:cNvSpPr/>
          <p:nvPr/>
        </p:nvSpPr>
        <p:spPr>
          <a:xfrm>
            <a:off x="2315410" y="2919556"/>
            <a:ext cx="1873250" cy="10096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5862A6-3597-CCEA-040F-88C2CF55903B}"/>
              </a:ext>
            </a:extLst>
          </p:cNvPr>
          <p:cNvSpPr/>
          <p:nvPr/>
        </p:nvSpPr>
        <p:spPr>
          <a:xfrm>
            <a:off x="2397960" y="2986231"/>
            <a:ext cx="1708150" cy="4381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Container</a:t>
            </a:r>
            <a:endParaRPr lang="el-GR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270917-6AC8-BB97-A931-B766DE2DDA17}"/>
              </a:ext>
            </a:extLst>
          </p:cNvPr>
          <p:cNvSpPr txBox="1"/>
          <p:nvPr/>
        </p:nvSpPr>
        <p:spPr>
          <a:xfrm>
            <a:off x="1778836" y="3239715"/>
            <a:ext cx="577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Pod</a:t>
            </a:r>
            <a:endParaRPr lang="el-GR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B94D685-2E06-AB30-B4DA-9B561FB2B90B}"/>
              </a:ext>
            </a:extLst>
          </p:cNvPr>
          <p:cNvGrpSpPr/>
          <p:nvPr/>
        </p:nvGrpSpPr>
        <p:grpSpPr>
          <a:xfrm>
            <a:off x="5922878" y="2919556"/>
            <a:ext cx="2409824" cy="1009650"/>
            <a:chOff x="4314741" y="2924175"/>
            <a:chExt cx="2409824" cy="1009650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1BD8B3B3-F84B-453D-14D6-BE54492C1520}"/>
                </a:ext>
              </a:extLst>
            </p:cNvPr>
            <p:cNvSpPr/>
            <p:nvPr/>
          </p:nvSpPr>
          <p:spPr>
            <a:xfrm>
              <a:off x="4851315" y="2924175"/>
              <a:ext cx="1873250" cy="10096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7AFF130-FC88-152E-AB36-236AA9433F11}"/>
                </a:ext>
              </a:extLst>
            </p:cNvPr>
            <p:cNvSpPr/>
            <p:nvPr/>
          </p:nvSpPr>
          <p:spPr>
            <a:xfrm>
              <a:off x="4943305" y="2957079"/>
              <a:ext cx="1708150" cy="43815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Container</a:t>
              </a:r>
              <a:endParaRPr lang="el-GR" dirty="0">
                <a:solidFill>
                  <a:schemeClr val="tx1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C11E288-BFD9-18DE-63F5-C1B9782C6178}"/>
                </a:ext>
              </a:extLst>
            </p:cNvPr>
            <p:cNvSpPr txBox="1"/>
            <p:nvPr/>
          </p:nvSpPr>
          <p:spPr>
            <a:xfrm>
              <a:off x="4314741" y="3244334"/>
              <a:ext cx="5778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Pod</a:t>
              </a:r>
              <a:endParaRPr lang="el-GR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1936CDD-FAC7-D597-943D-7BB7D2625F94}"/>
                </a:ext>
              </a:extLst>
            </p:cNvPr>
            <p:cNvSpPr/>
            <p:nvPr/>
          </p:nvSpPr>
          <p:spPr>
            <a:xfrm>
              <a:off x="4943305" y="3445452"/>
              <a:ext cx="1708150" cy="43815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Container</a:t>
              </a:r>
              <a:endParaRPr lang="el-GR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F541A06-D0BE-5CA6-2BDD-CB5E1231826E}"/>
              </a:ext>
            </a:extLst>
          </p:cNvPr>
          <p:cNvSpPr/>
          <p:nvPr/>
        </p:nvSpPr>
        <p:spPr>
          <a:xfrm>
            <a:off x="6459452" y="4646148"/>
            <a:ext cx="1873250" cy="100965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  <a:endParaRPr lang="el-GR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0E39C2E-5556-7C25-2412-2A3A8011EC00}"/>
              </a:ext>
            </a:extLst>
          </p:cNvPr>
          <p:cNvSpPr/>
          <p:nvPr/>
        </p:nvSpPr>
        <p:spPr>
          <a:xfrm>
            <a:off x="8863973" y="4419008"/>
            <a:ext cx="991227" cy="6491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pod1</a:t>
            </a:r>
            <a:endParaRPr lang="el-GR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F0E83E3-BFB2-75B0-2AB3-4142B96B3A97}"/>
              </a:ext>
            </a:extLst>
          </p:cNvPr>
          <p:cNvSpPr/>
          <p:nvPr/>
        </p:nvSpPr>
        <p:spPr>
          <a:xfrm>
            <a:off x="8863973" y="5150973"/>
            <a:ext cx="991227" cy="6491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pod2</a:t>
            </a:r>
            <a:endParaRPr lang="el-GR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79B4CD8-FC55-1CF9-C8C5-4CB58F5C3007}"/>
              </a:ext>
            </a:extLst>
          </p:cNvPr>
          <p:cNvCxnSpPr>
            <a:stCxn id="14" idx="3"/>
            <a:endCxn id="18" idx="1"/>
          </p:cNvCxnSpPr>
          <p:nvPr/>
        </p:nvCxnSpPr>
        <p:spPr>
          <a:xfrm flipV="1">
            <a:off x="8332702" y="4743580"/>
            <a:ext cx="531271" cy="407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09CA6F2-6A1E-A52E-1950-59AC755B2ECF}"/>
              </a:ext>
            </a:extLst>
          </p:cNvPr>
          <p:cNvCxnSpPr>
            <a:cxnSpLocks/>
            <a:stCxn id="14" idx="3"/>
            <a:endCxn id="19" idx="1"/>
          </p:cNvCxnSpPr>
          <p:nvPr/>
        </p:nvCxnSpPr>
        <p:spPr>
          <a:xfrm>
            <a:off x="8332702" y="5150973"/>
            <a:ext cx="531271" cy="324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2FED552A-1496-A49A-3214-5EC37AA3506E}"/>
              </a:ext>
            </a:extLst>
          </p:cNvPr>
          <p:cNvSpPr/>
          <p:nvPr/>
        </p:nvSpPr>
        <p:spPr>
          <a:xfrm>
            <a:off x="3197433" y="4419008"/>
            <a:ext cx="991227" cy="6491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pod1</a:t>
            </a:r>
            <a:endParaRPr lang="el-GR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0DCD7FA9-DC5D-DD65-C09F-B25914018582}"/>
              </a:ext>
            </a:extLst>
          </p:cNvPr>
          <p:cNvSpPr/>
          <p:nvPr/>
        </p:nvSpPr>
        <p:spPr>
          <a:xfrm>
            <a:off x="3197433" y="5150973"/>
            <a:ext cx="991227" cy="6491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pod2</a:t>
            </a:r>
            <a:endParaRPr lang="el-GR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65265E6-7112-D2BD-55AF-F7A75B2006AE}"/>
              </a:ext>
            </a:extLst>
          </p:cNvPr>
          <p:cNvCxnSpPr>
            <a:endCxn id="26" idx="1"/>
          </p:cNvCxnSpPr>
          <p:nvPr/>
        </p:nvCxnSpPr>
        <p:spPr>
          <a:xfrm flipV="1">
            <a:off x="2666162" y="4743580"/>
            <a:ext cx="531271" cy="407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B7399D1-DEFE-CE1C-59D5-BAC9EDA9DF65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2666162" y="5150973"/>
            <a:ext cx="531271" cy="324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Graphic 30" descr="User with solid fill">
            <a:extLst>
              <a:ext uri="{FF2B5EF4-FFF2-40B4-BE49-F238E27FC236}">
                <a16:creationId xmlns:a16="http://schemas.microsoft.com/office/drawing/2014/main" id="{3F74B25D-4B85-9B31-F5D0-9C8923044E2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778836" y="4693773"/>
            <a:ext cx="914400" cy="914400"/>
          </a:xfrm>
          <a:prstGeom prst="rect">
            <a:avLst/>
          </a:prstGeom>
        </p:spPr>
      </p:pic>
      <p:pic>
        <p:nvPicPr>
          <p:cNvPr id="32" name="Graphic 31" descr="User with solid fill">
            <a:extLst>
              <a:ext uri="{FF2B5EF4-FFF2-40B4-BE49-F238E27FC236}">
                <a16:creationId xmlns:a16="http://schemas.microsoft.com/office/drawing/2014/main" id="{EAB36777-08FE-56C0-32E9-553017B1C76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181599" y="4693773"/>
            <a:ext cx="914400" cy="914400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5A4EF29-4681-E25F-3476-9F5E74AC77A6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5981700" y="5150973"/>
            <a:ext cx="4777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7978ABF6-634C-DDF9-909D-58E0DDE9FAC1}"/>
              </a:ext>
            </a:extLst>
          </p:cNvPr>
          <p:cNvSpPr txBox="1"/>
          <p:nvPr/>
        </p:nvSpPr>
        <p:spPr>
          <a:xfrm rot="19249925">
            <a:off x="2662217" y="4625538"/>
            <a:ext cx="363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IP</a:t>
            </a:r>
            <a:endParaRPr lang="el-GR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B2D588E-8A8E-B480-8A32-70BAA09C4C9C}"/>
              </a:ext>
            </a:extLst>
          </p:cNvPr>
          <p:cNvSpPr txBox="1"/>
          <p:nvPr/>
        </p:nvSpPr>
        <p:spPr>
          <a:xfrm rot="1768956">
            <a:off x="2666126" y="5287713"/>
            <a:ext cx="462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IP’</a:t>
            </a:r>
            <a:endParaRPr lang="el-GR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8E8D599-0504-2FAC-8BC5-AA6D801C7E3A}"/>
              </a:ext>
            </a:extLst>
          </p:cNvPr>
          <p:cNvSpPr txBox="1"/>
          <p:nvPr/>
        </p:nvSpPr>
        <p:spPr>
          <a:xfrm>
            <a:off x="6020664" y="4781641"/>
            <a:ext cx="382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IP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847597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14" grpId="0" animBg="1"/>
      <p:bldP spid="18" grpId="0" animBg="1"/>
      <p:bldP spid="19" grpId="0" animBg="1"/>
      <p:bldP spid="26" grpId="0" animBg="1"/>
      <p:bldP spid="27" grpId="0" animBg="1"/>
      <p:bldP spid="38" grpId="0"/>
      <p:bldP spid="39" grpId="0"/>
      <p:bldP spid="4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1D8CA-1B61-7EF7-7B18-72B52ADE6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 resources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83C1A-A0F7-4635-79E4-CB134BEA99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b="1" i="0" dirty="0">
                <a:solidFill>
                  <a:srgbClr val="3C3C3C"/>
                </a:solidFill>
                <a:effectLst/>
                <a:latin typeface="Poppins" panose="00000500000000000000" pitchFamily="2" charset="0"/>
              </a:rPr>
              <a:t>4) Namespace</a:t>
            </a:r>
            <a:r>
              <a:rPr lang="en-US" b="0" i="0" dirty="0">
                <a:solidFill>
                  <a:srgbClr val="3C3C3C"/>
                </a:solidFill>
                <a:effectLst/>
                <a:latin typeface="Poppins" panose="00000500000000000000" pitchFamily="2" charset="0"/>
              </a:rPr>
              <a:t> - Namespace allows you to create multiple virtual K8S clusters, each cluster serving a particular purpose or a specific project.</a:t>
            </a:r>
          </a:p>
          <a:p>
            <a:pPr marL="0" indent="0" algn="l">
              <a:buNone/>
            </a:pPr>
            <a:r>
              <a:rPr lang="en-US" b="1" i="0" dirty="0">
                <a:solidFill>
                  <a:srgbClr val="3C3C3C"/>
                </a:solidFill>
                <a:effectLst/>
                <a:latin typeface="Poppins" panose="00000500000000000000" pitchFamily="2" charset="0"/>
              </a:rPr>
              <a:t>5) </a:t>
            </a:r>
            <a:r>
              <a:rPr lang="en-US" b="1" i="0" dirty="0" err="1">
                <a:solidFill>
                  <a:srgbClr val="3C3C3C"/>
                </a:solidFill>
                <a:effectLst/>
                <a:latin typeface="Poppins" panose="00000500000000000000" pitchFamily="2" charset="0"/>
              </a:rPr>
              <a:t>ReplicaSet</a:t>
            </a:r>
            <a:r>
              <a:rPr lang="en-US" b="1" i="0" dirty="0">
                <a:solidFill>
                  <a:srgbClr val="3C3C3C"/>
                </a:solidFill>
                <a:effectLst/>
                <a:latin typeface="Poppins" panose="00000500000000000000" pitchFamily="2" charset="0"/>
              </a:rPr>
              <a:t> (RS)</a:t>
            </a:r>
            <a:r>
              <a:rPr lang="en-US" b="0" i="0" dirty="0">
                <a:solidFill>
                  <a:srgbClr val="3C3C3C"/>
                </a:solidFill>
                <a:effectLst/>
                <a:latin typeface="Poppins" panose="00000500000000000000" pitchFamily="2" charset="0"/>
              </a:rPr>
              <a:t> - A K8S replica set is a service that makes sure necessary pods are running. This service is responsible for recreating new pods in the event of any pod crash.</a:t>
            </a:r>
          </a:p>
          <a:p>
            <a:pPr marL="0" indent="0" algn="l">
              <a:buNone/>
            </a:pPr>
            <a:r>
              <a:rPr lang="en-US" b="1" i="0" dirty="0">
                <a:solidFill>
                  <a:srgbClr val="3C3C3C"/>
                </a:solidFill>
                <a:effectLst/>
                <a:latin typeface="Poppins" panose="00000500000000000000" pitchFamily="2" charset="0"/>
              </a:rPr>
              <a:t>6) Deployment</a:t>
            </a:r>
            <a:r>
              <a:rPr lang="en-US" b="0" i="0" dirty="0">
                <a:solidFill>
                  <a:srgbClr val="3C3C3C"/>
                </a:solidFill>
                <a:effectLst/>
                <a:latin typeface="Poppins" panose="00000500000000000000" pitchFamily="2" charset="0"/>
              </a:rPr>
              <a:t> - Deployments are used to define </a:t>
            </a:r>
            <a:r>
              <a:rPr lang="en-US" b="0" i="0" u="none" strike="noStrike" dirty="0">
                <a:solidFill>
                  <a:srgbClr val="16A1FF"/>
                </a:solidFill>
                <a:effectLst/>
                <a:latin typeface="Poppins" panose="00000500000000000000" pitchFamily="2" charset="0"/>
                <a:hlinkClick r:id="rId2" tooltip="high availability policies"/>
              </a:rPr>
              <a:t>high availability policies</a:t>
            </a:r>
            <a:r>
              <a:rPr lang="en-US" b="0" i="0" dirty="0">
                <a:solidFill>
                  <a:srgbClr val="3C3C3C"/>
                </a:solidFill>
                <a:effectLst/>
                <a:latin typeface="Poppins" panose="00000500000000000000" pitchFamily="2" charset="0"/>
              </a:rPr>
              <a:t> to containers.</a:t>
            </a:r>
          </a:p>
        </p:txBody>
      </p:sp>
      <p:pic>
        <p:nvPicPr>
          <p:cNvPr id="4" name="Picture 2" descr="SPINNAKER : Cluster Kubernetes Façonnable. Concevoir son Lab en 10min ...">
            <a:hlinkClick r:id="rId3"/>
            <a:extLst>
              <a:ext uri="{FF2B5EF4-FFF2-40B4-BE49-F238E27FC236}">
                <a16:creationId xmlns:a16="http://schemas.microsoft.com/office/drawing/2014/main" id="{522BE939-9CAA-601A-DA34-101559174E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7772" y="628263"/>
            <a:ext cx="2229116" cy="1161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9424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B4211-5304-5F19-58F6-E5213E5B1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 architecture</a:t>
            </a:r>
            <a:endParaRPr lang="el-GR" dirty="0"/>
          </a:p>
        </p:txBody>
      </p:sp>
      <p:pic>
        <p:nvPicPr>
          <p:cNvPr id="4" name="Picture 2" descr="SPINNAKER : Cluster Kubernetes Façonnable. Concevoir son Lab en 10min ...">
            <a:hlinkClick r:id="rId2"/>
            <a:extLst>
              <a:ext uri="{FF2B5EF4-FFF2-40B4-BE49-F238E27FC236}">
                <a16:creationId xmlns:a16="http://schemas.microsoft.com/office/drawing/2014/main" id="{B92F216D-2549-D282-D3C7-68613443A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7772" y="628263"/>
            <a:ext cx="2229116" cy="1161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FEE1533-439C-F2CE-E8C7-F6677D75E8DB}"/>
              </a:ext>
            </a:extLst>
          </p:cNvPr>
          <p:cNvSpPr txBox="1"/>
          <p:nvPr/>
        </p:nvSpPr>
        <p:spPr>
          <a:xfrm>
            <a:off x="360973" y="6420243"/>
            <a:ext cx="114451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dirty="0">
                <a:hlinkClick r:id="rId4"/>
              </a:rPr>
              <a:t>https://blockchainsimplified.com/blog/kubernetes-the-ultimate-platform-for-containerized-application-management/</a:t>
            </a:r>
            <a:endParaRPr lang="el-GR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7432A48C-CEA4-8E11-3302-639F14E838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450612" y="2006062"/>
            <a:ext cx="8091960" cy="4266394"/>
          </a:xfrm>
        </p:spPr>
      </p:pic>
    </p:spTree>
    <p:extLst>
      <p:ext uri="{BB962C8B-B14F-4D97-AF65-F5344CB8AC3E}">
        <p14:creationId xmlns:p14="http://schemas.microsoft.com/office/powerpoint/2010/main" val="503626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581</TotalTime>
  <Words>1163</Words>
  <Application>Microsoft Office PowerPoint</Application>
  <PresentationFormat>Widescreen</PresentationFormat>
  <Paragraphs>172</Paragraphs>
  <Slides>20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Calibri</vt:lpstr>
      <vt:lpstr>Corbel</vt:lpstr>
      <vt:lpstr>Gill Sans MT</vt:lpstr>
      <vt:lpstr>open sans</vt:lpstr>
      <vt:lpstr>Poppins</vt:lpstr>
      <vt:lpstr>Ubuntu</vt:lpstr>
      <vt:lpstr>Wingdings 2</vt:lpstr>
      <vt:lpstr>Dividend</vt:lpstr>
      <vt:lpstr>introduction to Kubernetes</vt:lpstr>
      <vt:lpstr>recap: containers with docker</vt:lpstr>
      <vt:lpstr>common problems with code</vt:lpstr>
      <vt:lpstr>Microservices</vt:lpstr>
      <vt:lpstr>more microservices, higher complexity</vt:lpstr>
      <vt:lpstr>Kubernetes (K8s) </vt:lpstr>
      <vt:lpstr>Kubernetes resources</vt:lpstr>
      <vt:lpstr>Kubernetes resources</vt:lpstr>
      <vt:lpstr>Kubernetes architecture</vt:lpstr>
      <vt:lpstr>Kubernetes Components</vt:lpstr>
      <vt:lpstr>Minikube: A Kubernetes sandbox</vt:lpstr>
      <vt:lpstr>Minikube: A Kubernetes sandbox</vt:lpstr>
      <vt:lpstr>Experimentation</vt:lpstr>
      <vt:lpstr>credentials for VMs</vt:lpstr>
      <vt:lpstr>experimenting with Kubernetes</vt:lpstr>
      <vt:lpstr>creating a pod</vt:lpstr>
      <vt:lpstr>Creating a sample application with deployment</vt:lpstr>
      <vt:lpstr>Clean up</vt:lpstr>
      <vt:lpstr>questions?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Kubernetes</dc:title>
  <dc:creator>Dimitris Giannopoulos</dc:creator>
  <cp:lastModifiedBy>Dimitris Giannopoulos</cp:lastModifiedBy>
  <cp:revision>14</cp:revision>
  <dcterms:created xsi:type="dcterms:W3CDTF">2022-06-06T07:02:25Z</dcterms:created>
  <dcterms:modified xsi:type="dcterms:W3CDTF">2022-06-08T19:24:39Z</dcterms:modified>
</cp:coreProperties>
</file>