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3"/>
  </p:notesMasterIdLst>
  <p:handoutMasterIdLst>
    <p:handoutMasterId r:id="rId4"/>
  </p:handoutMasterIdLst>
  <p:sldIdLst>
    <p:sldId id="1443" r:id="rId2"/>
  </p:sldIdLst>
  <p:sldSz cx="32918400" cy="21945600"/>
  <p:notesSz cx="9144000" cy="6858000"/>
  <p:defaultTextStyle>
    <a:defPPr>
      <a:defRPr lang="en-US"/>
    </a:defPPr>
    <a:lvl1pPr marL="0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24"/>
  </p:normalViewPr>
  <p:slideViewPr>
    <p:cSldViewPr>
      <p:cViewPr>
        <p:scale>
          <a:sx n="33" d="100"/>
          <a:sy n="33" d="100"/>
        </p:scale>
        <p:origin x="401" y="-581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-42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71B7-4BD8-8145-82BE-2A6C42B82778}" type="datetime1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307E-C702-714D-87CE-7789B0B8B84B}" type="datetime1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9107301"/>
            <a:ext cx="32918400" cy="283829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8492948" y="10743306"/>
            <a:ext cx="23317200" cy="5852160"/>
          </a:xfrm>
        </p:spPr>
        <p:txBody>
          <a:bodyPr anchor="b">
            <a:normAutofit/>
          </a:bodyPr>
          <a:lstStyle>
            <a:lvl1pPr>
              <a:defRPr sz="14079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492949" y="16595467"/>
            <a:ext cx="23328172" cy="202964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607250" y="19442989"/>
            <a:ext cx="20173951" cy="2133600"/>
          </a:xfrm>
        </p:spPr>
        <p:txBody>
          <a:bodyPr/>
          <a:lstStyle>
            <a:lvl1pPr marL="0" marR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/>
              <a:t>15.071x - The Analytics Edge</a:t>
            </a:r>
          </a:p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532" y="731520"/>
            <a:ext cx="29352240" cy="3169920"/>
          </a:xfrm>
        </p:spPr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05532" y="5120640"/>
            <a:ext cx="29352240" cy="143865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7765" y="8778243"/>
            <a:ext cx="25643207" cy="5354321"/>
          </a:xfrm>
        </p:spPr>
        <p:txBody>
          <a:bodyPr anchor="t"/>
          <a:lstStyle>
            <a:lvl1pPr marL="0" indent="0">
              <a:buNone/>
              <a:defRPr sz="89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4876800"/>
            <a:ext cx="32918400" cy="3657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5120640"/>
            <a:ext cx="4663440" cy="31699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4937760" y="5120640"/>
            <a:ext cx="27980640" cy="3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0" y="5120640"/>
            <a:ext cx="27432000" cy="316992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14079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94560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7441644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3" y="19994263"/>
            <a:ext cx="25415392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731522"/>
            <a:ext cx="28803596" cy="3124202"/>
          </a:xfrm>
        </p:spPr>
        <p:txBody>
          <a:bodyPr>
            <a:normAutofit/>
          </a:bodyPr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05533" y="5120640"/>
            <a:ext cx="14253668" cy="14385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7844" y="5120640"/>
            <a:ext cx="13990320" cy="1438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731520"/>
            <a:ext cx="29352240" cy="31699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05532" y="5120640"/>
            <a:ext cx="29352240" cy="1448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3950208"/>
            <a:ext cx="32918400" cy="102412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4096512"/>
            <a:ext cx="1920240" cy="7315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2125981" y="4096512"/>
            <a:ext cx="30792420" cy="7315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60" y="19994263"/>
            <a:ext cx="27157680" cy="9759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194561" y="19816416"/>
            <a:ext cx="29363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152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24096" indent="-1024096" algn="l" rtl="0" eaLnBrk="1" latinLnBrk="0" hangingPunct="1">
        <a:spcBef>
          <a:spcPts val="384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8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2048193" indent="-877798" algn="l" rtl="0" eaLnBrk="1" latinLnBrk="0" hangingPunct="1">
        <a:spcBef>
          <a:spcPts val="1759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704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2925991" indent="-731498" algn="l" rtl="0" eaLnBrk="1" latinLnBrk="0" hangingPunct="1">
        <a:spcBef>
          <a:spcPts val="1601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640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4388986" indent="-731498" algn="l" rtl="0" eaLnBrk="1" latinLnBrk="0" hangingPunct="1">
        <a:spcBef>
          <a:spcPts val="1279"/>
        </a:spcBef>
        <a:buClr>
          <a:schemeClr val="accent3"/>
        </a:buClr>
        <a:buSzPct val="7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indent="-731498" algn="l" rtl="0" eaLnBrk="1" latinLnBrk="0" hangingPunct="1">
        <a:spcBef>
          <a:spcPts val="1279"/>
        </a:spcBef>
        <a:buClr>
          <a:schemeClr val="accent4"/>
        </a:buClr>
        <a:buSzPct val="6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5pPr>
      <a:lvl6pPr marL="6729777" indent="-73149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607574" indent="-73149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485372" indent="-73149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363168" indent="-73149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259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3889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14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77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9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9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files.slack.com/files-pri/T01044K0LBZ-F04F55V3RPS/tyredegradation-driver4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147632-37C3-6B4E-8B86-3138668B1281}"/>
              </a:ext>
            </a:extLst>
          </p:cNvPr>
          <p:cNvSpPr/>
          <p:nvPr/>
        </p:nvSpPr>
        <p:spPr>
          <a:xfrm>
            <a:off x="377982" y="0"/>
            <a:ext cx="32074338" cy="2194560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76000"/>
                      </a14:imgEffect>
                      <a14:imgEffect>
                        <a14:brightnessContrast bright="2000" contrast="56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hlinkClick r:id="rId4"/>
            </a:endParaRPr>
          </a:p>
          <a:p>
            <a:pPr algn="ctr"/>
            <a:endParaRPr lang="en-US" sz="4388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9707DB-3C5B-4A1F-B161-380ACA0B5B1F}"/>
              </a:ext>
            </a:extLst>
          </p:cNvPr>
          <p:cNvSpPr txBox="1">
            <a:spLocks/>
          </p:cNvSpPr>
          <p:nvPr/>
        </p:nvSpPr>
        <p:spPr>
          <a:xfrm>
            <a:off x="8155131" y="19698188"/>
            <a:ext cx="22832871" cy="2133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2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81" dirty="0"/>
              <a:t>15.071—The Analytics Edge 			Fall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0112D-96AE-564D-8BF9-91A8837BA6BF}"/>
              </a:ext>
            </a:extLst>
          </p:cNvPr>
          <p:cNvSpPr/>
          <p:nvPr/>
        </p:nvSpPr>
        <p:spPr>
          <a:xfrm>
            <a:off x="625684" y="3657601"/>
            <a:ext cx="11019519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Executive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A1AFC-C416-944E-9551-F39AF29A2C75}"/>
              </a:ext>
            </a:extLst>
          </p:cNvPr>
          <p:cNvSpPr txBox="1"/>
          <p:nvPr/>
        </p:nvSpPr>
        <p:spPr>
          <a:xfrm>
            <a:off x="1266093" y="292609"/>
            <a:ext cx="225845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latin typeface="+mj-lt"/>
              </a:rPr>
              <a:t>Optimization of </a:t>
            </a:r>
            <a:r>
              <a:rPr lang="en-US" sz="10000" b="1" dirty="0" err="1">
                <a:latin typeface="+mj-lt"/>
              </a:rPr>
              <a:t>Tyre</a:t>
            </a:r>
            <a:r>
              <a:rPr lang="en-US" sz="10000" b="1" dirty="0">
                <a:latin typeface="+mj-lt"/>
              </a:rPr>
              <a:t> Selection and Pit Stop Strategies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7554F-5360-5742-AC75-7E4C09B947AA}"/>
              </a:ext>
            </a:extLst>
          </p:cNvPr>
          <p:cNvSpPr txBox="1"/>
          <p:nvPr/>
        </p:nvSpPr>
        <p:spPr>
          <a:xfrm>
            <a:off x="23352378" y="-2"/>
            <a:ext cx="7674270" cy="31024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31" b="1" dirty="0"/>
              <a:t>Christopher Quinn (CCSE)</a:t>
            </a:r>
          </a:p>
          <a:p>
            <a:r>
              <a:rPr lang="en-US" sz="4431" b="1" dirty="0"/>
              <a:t>Demetrios </a:t>
            </a:r>
            <a:r>
              <a:rPr lang="en-US" sz="4431" b="1" dirty="0" err="1"/>
              <a:t>Kriezis</a:t>
            </a:r>
            <a:r>
              <a:rPr lang="en-US" sz="4431" b="1" dirty="0"/>
              <a:t> (EECS)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FE49EC-1B8B-8C47-AA1B-4D150829FB0E}"/>
              </a:ext>
            </a:extLst>
          </p:cNvPr>
          <p:cNvSpPr/>
          <p:nvPr/>
        </p:nvSpPr>
        <p:spPr>
          <a:xfrm>
            <a:off x="562709" y="7724582"/>
            <a:ext cx="10964007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Problem statement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CD9FC-98AC-6C4B-A6C3-16BBA189A7D1}"/>
              </a:ext>
            </a:extLst>
          </p:cNvPr>
          <p:cNvSpPr/>
          <p:nvPr/>
        </p:nvSpPr>
        <p:spPr>
          <a:xfrm>
            <a:off x="562709" y="13698662"/>
            <a:ext cx="10964007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Why do we care?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A58433-15EB-B341-9862-A3BB7FB7D9EA}"/>
              </a:ext>
            </a:extLst>
          </p:cNvPr>
          <p:cNvSpPr/>
          <p:nvPr/>
        </p:nvSpPr>
        <p:spPr>
          <a:xfrm>
            <a:off x="11458970" y="3657601"/>
            <a:ext cx="10449482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are the data?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08E273-E82D-C049-8A65-5A150105876E}"/>
              </a:ext>
            </a:extLst>
          </p:cNvPr>
          <p:cNvSpPr/>
          <p:nvPr/>
        </p:nvSpPr>
        <p:spPr>
          <a:xfrm>
            <a:off x="11557105" y="9150309"/>
            <a:ext cx="10232860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are the key findings?</a:t>
            </a:r>
          </a:p>
        </p:txBody>
      </p:sp>
      <p:sp>
        <p:nvSpPr>
          <p:cNvPr id="27" name="Round Single Corner Rectangle 26">
            <a:extLst>
              <a:ext uri="{FF2B5EF4-FFF2-40B4-BE49-F238E27FC236}">
                <a16:creationId xmlns:a16="http://schemas.microsoft.com/office/drawing/2014/main" id="{75AA1624-D2C4-AE42-931A-A56F1B2AC6C0}"/>
              </a:ext>
            </a:extLst>
          </p:cNvPr>
          <p:cNvSpPr/>
          <p:nvPr/>
        </p:nvSpPr>
        <p:spPr>
          <a:xfrm flipV="1">
            <a:off x="593100" y="3634887"/>
            <a:ext cx="31644102" cy="16481913"/>
          </a:xfrm>
          <a:prstGeom prst="round1Rect">
            <a:avLst>
              <a:gd name="adj" fmla="val 236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88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CBE6D3-A62D-3D4A-A24B-5A57F3DBB775}"/>
              </a:ext>
            </a:extLst>
          </p:cNvPr>
          <p:cNvSpPr/>
          <p:nvPr/>
        </p:nvSpPr>
        <p:spPr>
          <a:xfrm>
            <a:off x="593100" y="20218400"/>
            <a:ext cx="7316812" cy="1434593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F66C9-203E-8E4B-86AC-C98EDBE36137}"/>
              </a:ext>
            </a:extLst>
          </p:cNvPr>
          <p:cNvSpPr/>
          <p:nvPr/>
        </p:nvSpPr>
        <p:spPr>
          <a:xfrm>
            <a:off x="8069770" y="20189140"/>
            <a:ext cx="24255528" cy="1434593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99938E6-E4B1-4D46-B06F-C0C0F5B16317}"/>
              </a:ext>
            </a:extLst>
          </p:cNvPr>
          <p:cNvSpPr txBox="1">
            <a:spLocks/>
          </p:cNvSpPr>
          <p:nvPr/>
        </p:nvSpPr>
        <p:spPr>
          <a:xfrm>
            <a:off x="8177122" y="20218399"/>
            <a:ext cx="24060079" cy="135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2194505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36154" indent="-658352" algn="l" rtl="0" eaLnBrk="1" latinLnBrk="0" hangingPunct="1">
              <a:spcBef>
                <a:spcPts val="132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528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194505" indent="-548626" algn="l" rtl="0" eaLnBrk="1" latinLnBrk="0" hangingPunct="1">
              <a:spcBef>
                <a:spcPts val="12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91758" indent="-548626" algn="l" rtl="0" eaLnBrk="1" latinLnBrk="0" hangingPunct="1">
              <a:spcBef>
                <a:spcPts val="96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010" indent="-548626" algn="l" rtl="0" eaLnBrk="1" latinLnBrk="0" hangingPunct="1">
              <a:spcBef>
                <a:spcPts val="96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7362" indent="-54862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05713" indent="-54862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64065" indent="-54862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22416" indent="-54862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6646" dirty="0"/>
              <a:t>15.093—Optimization		                                        Fall 2022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0F6DFB-76BA-8C46-A716-8B2054C8EE1B}"/>
              </a:ext>
            </a:extLst>
          </p:cNvPr>
          <p:cNvCxnSpPr>
            <a:cxnSpLocks/>
          </p:cNvCxnSpPr>
          <p:nvPr/>
        </p:nvCxnSpPr>
        <p:spPr>
          <a:xfrm flipH="1">
            <a:off x="11463749" y="3593406"/>
            <a:ext cx="62967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6A29D5-D287-A444-AABB-53E9394BB38E}"/>
              </a:ext>
            </a:extLst>
          </p:cNvPr>
          <p:cNvCxnSpPr>
            <a:cxnSpLocks/>
          </p:cNvCxnSpPr>
          <p:nvPr/>
        </p:nvCxnSpPr>
        <p:spPr>
          <a:xfrm>
            <a:off x="21789966" y="3593406"/>
            <a:ext cx="0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515A5-5264-0048-8CE2-F2A246993C8D}"/>
              </a:ext>
            </a:extLst>
          </p:cNvPr>
          <p:cNvSpPr/>
          <p:nvPr/>
        </p:nvSpPr>
        <p:spPr>
          <a:xfrm>
            <a:off x="21906210" y="3657601"/>
            <a:ext cx="10449482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What is the impact?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516EF2-4547-7145-AEA5-F5BF26EA3EFA}"/>
              </a:ext>
            </a:extLst>
          </p:cNvPr>
          <p:cNvSpPr/>
          <p:nvPr/>
        </p:nvSpPr>
        <p:spPr>
          <a:xfrm>
            <a:off x="21787724" y="10295929"/>
            <a:ext cx="10449482" cy="165225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 dirty="0">
                <a:latin typeface="+mj-lt"/>
              </a:rPr>
              <a:t>If you had another week,</a:t>
            </a:r>
            <a:br>
              <a:rPr lang="en-US" sz="4800" b="1" dirty="0">
                <a:latin typeface="+mj-lt"/>
              </a:rPr>
            </a:br>
            <a:r>
              <a:rPr lang="en-US" sz="4800" b="1" dirty="0">
                <a:latin typeface="+mj-lt"/>
              </a:rPr>
              <a:t>what would you do?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290346-EA7B-9449-ACEC-04DA9FA0A197}"/>
              </a:ext>
            </a:extLst>
          </p:cNvPr>
          <p:cNvSpPr txBox="1"/>
          <p:nvPr/>
        </p:nvSpPr>
        <p:spPr>
          <a:xfrm>
            <a:off x="830241" y="4709535"/>
            <a:ext cx="10628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goal of this project is to schedule the optimal pit stop strategy and </a:t>
            </a:r>
            <a:r>
              <a:rPr lang="en-US" sz="2800" dirty="0" err="1"/>
              <a:t>tyre</a:t>
            </a:r>
            <a:r>
              <a:rPr lang="en-US" sz="2800" dirty="0"/>
              <a:t> choice for a Formula One racing session.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We formulated and implemented a binary optimization problem that minimizes the duration time of a Formula One racing session.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We tested it for two drivers in the 2022 Hungary, Budapest and found that an optimal schedule will shorten their race duration.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8922-63B7-45EB-9D87-2FDCBCCEF135}"/>
              </a:ext>
            </a:extLst>
          </p:cNvPr>
          <p:cNvSpPr txBox="1"/>
          <p:nvPr/>
        </p:nvSpPr>
        <p:spPr>
          <a:xfrm>
            <a:off x="649694" y="15019702"/>
            <a:ext cx="105124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 a Formula One race every tenth of second counts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Find the optimal spot during </a:t>
            </a:r>
            <a:r>
              <a:rPr lang="en-US" sz="3200" dirty="0" err="1"/>
              <a:t>tyre</a:t>
            </a:r>
            <a:r>
              <a:rPr lang="en-US" sz="3200" dirty="0"/>
              <a:t> degradation to pit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Save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Win races and prize money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Attract sponsorships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Simply enumerating choices is too slow – billions of choices to evaluate! Optimization model solves in seconds. Allows for real-time use of the model.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9A8ED-3C71-4546-B50F-4FBCC23E2433}"/>
              </a:ext>
            </a:extLst>
          </p:cNvPr>
          <p:cNvSpPr txBox="1"/>
          <p:nvPr/>
        </p:nvSpPr>
        <p:spPr>
          <a:xfrm>
            <a:off x="745027" y="8793424"/>
            <a:ext cx="106354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Objective: Minimize the race duration for one isolated driver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Decisions: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Choice to pit stop for </a:t>
            </a:r>
            <a:r>
              <a:rPr lang="el-GR" sz="2800" dirty="0"/>
              <a:t>Δ</a:t>
            </a:r>
            <a:r>
              <a:rPr lang="fr-FR" sz="2800" dirty="0"/>
              <a:t>t</a:t>
            </a:r>
            <a:r>
              <a:rPr lang="en-US" sz="2800" dirty="0"/>
              <a:t> seconds after every lap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Choice of </a:t>
            </a:r>
            <a:r>
              <a:rPr lang="en-US" sz="2800" dirty="0" err="1"/>
              <a:t>tyre</a:t>
            </a:r>
            <a:r>
              <a:rPr lang="en-US" sz="2800" dirty="0"/>
              <a:t> compound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Constraints: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13 </a:t>
            </a:r>
            <a:r>
              <a:rPr lang="en-US" sz="2800" dirty="0" err="1"/>
              <a:t>tyre</a:t>
            </a:r>
            <a:r>
              <a:rPr lang="en-US" sz="2800" dirty="0"/>
              <a:t> sets available 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Some </a:t>
            </a:r>
            <a:r>
              <a:rPr lang="en-US" sz="2800" dirty="0" err="1"/>
              <a:t>tyres</a:t>
            </a:r>
            <a:r>
              <a:rPr lang="en-US" sz="2800" dirty="0"/>
              <a:t> might be partially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Data: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 err="1"/>
              <a:t>Laptime</a:t>
            </a:r>
            <a:r>
              <a:rPr lang="en-US" sz="2800" dirty="0"/>
              <a:t> per lap per </a:t>
            </a:r>
            <a:r>
              <a:rPr lang="en-US" sz="2800" dirty="0" err="1"/>
              <a:t>tyre</a:t>
            </a:r>
            <a:r>
              <a:rPr lang="en-US" sz="2800" dirty="0"/>
              <a:t> choice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Pit stop duration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139034" lvl="1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CA48DF-7C18-44B0-B81F-CB736218603A}"/>
              </a:ext>
            </a:extLst>
          </p:cNvPr>
          <p:cNvSpPr txBox="1"/>
          <p:nvPr/>
        </p:nvSpPr>
        <p:spPr>
          <a:xfrm>
            <a:off x="21867417" y="12617000"/>
            <a:ext cx="1060933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Incorporate robust optimization modeling to introduce uncertainties in the data. Uncertainties can come from: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Weather conditions.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Crashes from other drivers and road obstructions. </a:t>
            </a:r>
          </a:p>
          <a:p>
            <a:pPr marL="2139034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Other </a:t>
            </a:r>
          </a:p>
          <a:p>
            <a:pPr algn="ctr"/>
            <a:r>
              <a:rPr lang="en-US" sz="3200" dirty="0"/>
              <a:t>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Introduce non-linearity into data from the weight of the vehicle getting lighter due to fuel consumption, which depends on the previous </a:t>
            </a:r>
            <a:r>
              <a:rPr lang="en-US" sz="3200" dirty="0" err="1"/>
              <a:t>tyre</a:t>
            </a:r>
            <a:r>
              <a:rPr lang="en-US" sz="3200" dirty="0"/>
              <a:t> choices since the fuel consumption depends on the elapsed time.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94D199-46D4-4335-A46B-24F5622C0CC5}"/>
              </a:ext>
            </a:extLst>
          </p:cNvPr>
          <p:cNvSpPr txBox="1"/>
          <p:nvPr/>
        </p:nvSpPr>
        <p:spPr>
          <a:xfrm>
            <a:off x="21765533" y="4683522"/>
            <a:ext cx="104716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Planning - pit stop teams can coordinate with race car drivers to determine a pit stop and </a:t>
            </a:r>
            <a:r>
              <a:rPr lang="en-US" sz="3600" dirty="0" err="1"/>
              <a:t>tyre</a:t>
            </a:r>
            <a:r>
              <a:rPr lang="en-US" sz="3600" dirty="0"/>
              <a:t> selection strategy ahead of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Real-time strategy adaptation – teams can use the optimization model during a race and change strategy as new data or conditions arise. Example: weather affects the lap times of </a:t>
            </a:r>
            <a:r>
              <a:rPr lang="en-US" sz="3600" dirty="0" err="1"/>
              <a:t>tyres</a:t>
            </a:r>
            <a:r>
              <a:rPr lang="en-US" sz="3600" dirty="0"/>
              <a:t> and rain could influence the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strategy obtained by optimization can improve a team’s score and dramatically change the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43DD8-8A13-4136-933D-E4AD8C9CA2C6}"/>
              </a:ext>
            </a:extLst>
          </p:cNvPr>
          <p:cNvSpPr txBox="1"/>
          <p:nvPr/>
        </p:nvSpPr>
        <p:spPr>
          <a:xfrm>
            <a:off x="11828282" y="7748568"/>
            <a:ext cx="999603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 err="1"/>
              <a:t>Laptimes</a:t>
            </a:r>
            <a:r>
              <a:rPr lang="en-US" sz="3000" dirty="0"/>
              <a:t> per </a:t>
            </a:r>
            <a:r>
              <a:rPr lang="en-US" sz="3000" dirty="0" err="1"/>
              <a:t>tyre</a:t>
            </a:r>
            <a:r>
              <a:rPr lang="en-US" sz="3000" dirty="0"/>
              <a:t> type were extracted from real race data using linear regression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The pit stop time is an average pit stop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FA5854-8B16-404C-A6F5-954917146EF4}"/>
              </a:ext>
            </a:extLst>
          </p:cNvPr>
          <p:cNvSpPr txBox="1"/>
          <p:nvPr/>
        </p:nvSpPr>
        <p:spPr>
          <a:xfrm>
            <a:off x="11610025" y="13833317"/>
            <a:ext cx="45776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err="1"/>
              <a:t>Tyre</a:t>
            </a:r>
            <a:r>
              <a:rPr lang="en-US" sz="3400" dirty="0"/>
              <a:t> choice can shave seconds from a driver’s total time.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If both drivers had used the optimal </a:t>
            </a:r>
            <a:r>
              <a:rPr lang="en-US" sz="3400" dirty="0" err="1"/>
              <a:t>tyre</a:t>
            </a:r>
            <a:r>
              <a:rPr lang="en-US" sz="3400" dirty="0"/>
              <a:t> choice, they could have improved their sprint duration.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519AAF-098C-4FAE-AB24-B2208DFCC575}"/>
              </a:ext>
            </a:extLst>
          </p:cNvPr>
          <p:cNvSpPr txBox="1"/>
          <p:nvPr/>
        </p:nvSpPr>
        <p:spPr>
          <a:xfrm>
            <a:off x="11623747" y="17940813"/>
            <a:ext cx="9842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Norris can improve by 56 seconds.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Leclerc can improve by 36 seconds.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Optimal strategy predicted resembles strategy of race winner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BCA8353-6919-40F3-A4E1-62BB0D515B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263" y="4878328"/>
            <a:ext cx="4106537" cy="305116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CDC52AB-F328-4671-B048-886BBAF477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263" y="4878328"/>
            <a:ext cx="4106537" cy="305116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77EBF4C-DEA5-41DE-A963-966CB8E9B7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419" y="14173200"/>
            <a:ext cx="5094267" cy="37905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04A25DC-786D-410A-BB64-4E5422C3E5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523" y="10243520"/>
            <a:ext cx="10219659" cy="38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8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15071x</Template>
  <TotalTime>36587</TotalTime>
  <Words>462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Constantia</vt:lpstr>
      <vt:lpstr>Garamond</vt:lpstr>
      <vt:lpstr>Wingdings</vt:lpstr>
      <vt:lpstr>15071x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lastModifiedBy>Demetrios C Kriezis</cp:lastModifiedBy>
  <cp:revision>1230</cp:revision>
  <cp:lastPrinted>2019-09-27T03:03:02Z</cp:lastPrinted>
  <dcterms:created xsi:type="dcterms:W3CDTF">2013-09-21T19:17:55Z</dcterms:created>
  <dcterms:modified xsi:type="dcterms:W3CDTF">2022-12-10T02:59:52Z</dcterms:modified>
</cp:coreProperties>
</file>