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92" r:id="rId5"/>
    <p:sldId id="311" r:id="rId6"/>
    <p:sldId id="310" r:id="rId7"/>
    <p:sldId id="314" r:id="rId8"/>
    <p:sldId id="313" r:id="rId9"/>
    <p:sldId id="316" r:id="rId10"/>
    <p:sldId id="333" r:id="rId11"/>
    <p:sldId id="315" r:id="rId12"/>
    <p:sldId id="335" r:id="rId13"/>
    <p:sldId id="320" r:id="rId14"/>
    <p:sldId id="334" r:id="rId15"/>
    <p:sldId id="318" r:id="rId16"/>
    <p:sldId id="339" r:id="rId17"/>
    <p:sldId id="321" r:id="rId18"/>
    <p:sldId id="322" r:id="rId19"/>
    <p:sldId id="327" r:id="rId20"/>
    <p:sldId id="323" r:id="rId21"/>
    <p:sldId id="324" r:id="rId22"/>
    <p:sldId id="325" r:id="rId23"/>
    <p:sldId id="326" r:id="rId24"/>
    <p:sldId id="328" r:id="rId25"/>
    <p:sldId id="329" r:id="rId26"/>
    <p:sldId id="330" r:id="rId27"/>
    <p:sldId id="331" r:id="rId28"/>
    <p:sldId id="332" r:id="rId29"/>
    <p:sldId id="338" r:id="rId30"/>
    <p:sldId id="3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BC9"/>
    <a:srgbClr val="CADCD8"/>
    <a:srgbClr val="C7CBCF"/>
    <a:srgbClr val="D9D9D9"/>
    <a:srgbClr val="CEFED9"/>
    <a:srgbClr val="99FFCC"/>
    <a:srgbClr val="00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581AE-3C5E-4804-BCDD-38E3E0896D1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8681-CA36-4707-B2E8-139B99DE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E84180F-F7DF-49DC-8490-9FE95DDC7ED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6DCE-7C91-40E9-A70C-239C3E737FF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5A8491D-E2AD-4243-AE10-661737C0969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471F-52FA-4C64-B6A2-FB06E9210DC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04DE-E7FD-4EB2-A38F-DCCEEA005A9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806D-591F-41A4-B839-DF6B560FA02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4DEC-A28B-4F12-8805-5F57B55DD81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8E6EAD9-476D-4489-89F2-4CA2F74D2A1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644E4DC-A443-4164-8F49-6A470FF6789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938736-DDB0-4EAD-B925-C73D1E8B8B75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0" y="-82379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54" y="1975104"/>
            <a:ext cx="5408802" cy="2318166"/>
          </a:xfrm>
        </p:spPr>
        <p:txBody>
          <a:bodyPr>
            <a:normAutofit/>
          </a:bodyPr>
          <a:lstStyle/>
          <a:p>
            <a:r>
              <a:rPr lang="el-GR" sz="1800" dirty="0" err="1">
                <a:solidFill>
                  <a:schemeClr val="tx1"/>
                </a:solidFill>
              </a:rPr>
              <a:t>Περι</a:t>
            </a:r>
            <a:r>
              <a:rPr lang="el-GR" sz="1800" dirty="0">
                <a:solidFill>
                  <a:schemeClr val="tx1"/>
                </a:solidFill>
              </a:rPr>
              <a:t>   </a:t>
            </a:r>
            <a:r>
              <a:rPr lang="el-GR" sz="1800" dirty="0" err="1">
                <a:solidFill>
                  <a:schemeClr val="tx1"/>
                </a:solidFill>
              </a:rPr>
              <a:t>Βελτιστησ</a:t>
            </a:r>
            <a:r>
              <a:rPr lang="el-GR" sz="1800" dirty="0">
                <a:solidFill>
                  <a:schemeClr val="tx1"/>
                </a:solidFill>
              </a:rPr>
              <a:t>   </a:t>
            </a:r>
            <a:r>
              <a:rPr lang="el-GR" sz="1800" dirty="0" err="1">
                <a:solidFill>
                  <a:schemeClr val="tx1"/>
                </a:solidFill>
              </a:rPr>
              <a:t>χρησησ</a:t>
            </a:r>
            <a:r>
              <a:rPr lang="el-GR" sz="1800" dirty="0">
                <a:solidFill>
                  <a:schemeClr val="tx1"/>
                </a:solidFill>
              </a:rPr>
              <a:t>    </a:t>
            </a:r>
            <a:r>
              <a:rPr lang="el-GR" sz="1800" dirty="0" err="1">
                <a:solidFill>
                  <a:schemeClr val="tx1"/>
                </a:solidFill>
              </a:rPr>
              <a:t>μεταπροτυπων</a:t>
            </a:r>
            <a:r>
              <a:rPr lang="el-GR" sz="1800" dirty="0">
                <a:solidFill>
                  <a:schemeClr val="tx1"/>
                </a:solidFill>
              </a:rPr>
              <a:t>   στους </a:t>
            </a:r>
            <a:r>
              <a:rPr lang="el-GR" sz="1800" dirty="0" err="1">
                <a:solidFill>
                  <a:schemeClr val="tx1"/>
                </a:solidFill>
              </a:rPr>
              <a:t>εξελικτικουσ</a:t>
            </a:r>
            <a:r>
              <a:rPr lang="el-GR" sz="1800" dirty="0">
                <a:solidFill>
                  <a:schemeClr val="tx1"/>
                </a:solidFill>
              </a:rPr>
              <a:t>    </a:t>
            </a:r>
            <a:r>
              <a:rPr lang="el-GR" sz="1800" dirty="0" err="1">
                <a:solidFill>
                  <a:schemeClr val="tx1"/>
                </a:solidFill>
              </a:rPr>
              <a:t>αλγοριθμουσ</a:t>
            </a:r>
            <a:r>
              <a:rPr lang="el-GR" sz="1800" dirty="0">
                <a:solidFill>
                  <a:schemeClr val="tx1"/>
                </a:solidFill>
              </a:rPr>
              <a:t>    με    </a:t>
            </a:r>
            <a:r>
              <a:rPr lang="el-GR" sz="1800" dirty="0" err="1">
                <a:solidFill>
                  <a:schemeClr val="tx1"/>
                </a:solidFill>
              </a:rPr>
              <a:t>εφαρμογεσ</a:t>
            </a:r>
            <a:r>
              <a:rPr lang="el-GR" sz="1800" dirty="0">
                <a:solidFill>
                  <a:schemeClr val="tx1"/>
                </a:solidFill>
              </a:rPr>
              <a:t>    στην </a:t>
            </a:r>
            <a:r>
              <a:rPr lang="el-GR" sz="1800" dirty="0" err="1">
                <a:solidFill>
                  <a:schemeClr val="tx1"/>
                </a:solidFill>
              </a:rPr>
              <a:t>αεροδυναμικη</a:t>
            </a:r>
            <a:r>
              <a:rPr lang="el-GR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513" y="4293270"/>
            <a:ext cx="4775075" cy="559656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ΔΗΜΗΤΡΙΟΣ ΜΙΧΑΛΗΣ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3476A-05D7-431D-81F7-241299D5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495" y="320090"/>
            <a:ext cx="1424489" cy="142448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0D9B6A1-CC1C-4DB0-8C7B-3E487179AA91}"/>
              </a:ext>
            </a:extLst>
          </p:cNvPr>
          <p:cNvSpPr txBox="1">
            <a:spLocks/>
          </p:cNvSpPr>
          <p:nvPr/>
        </p:nvSpPr>
        <p:spPr>
          <a:xfrm>
            <a:off x="6389856" y="435944"/>
            <a:ext cx="4462391" cy="1192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solidFill>
                  <a:schemeClr val="bg1"/>
                </a:solidFill>
              </a:rPr>
              <a:t>ΕΘΝΙΚΟ ΜΕΤΣΟΝΕΙΟ ΠΟΛΥΤΕΧΝΕΙΟ</a:t>
            </a:r>
          </a:p>
          <a:p>
            <a:r>
              <a:rPr lang="el-GR" dirty="0">
                <a:solidFill>
                  <a:schemeClr val="bg1"/>
                </a:solidFill>
              </a:rPr>
              <a:t>ΣΧΟΛΗ ΜΗΧΑΝΟΛΟΓΩΝ ΜΗΧΑΝΙΚΩΝ</a:t>
            </a:r>
          </a:p>
          <a:p>
            <a:r>
              <a:rPr lang="el-GR" dirty="0">
                <a:solidFill>
                  <a:schemeClr val="bg1"/>
                </a:solidFill>
              </a:rPr>
              <a:t>ΤΟΜΕΑΣ ΡΕΥΣΤΩΝ</a:t>
            </a:r>
          </a:p>
          <a:p>
            <a:r>
              <a:rPr lang="el-GR" dirty="0">
                <a:solidFill>
                  <a:schemeClr val="bg1"/>
                </a:solidFill>
              </a:rPr>
              <a:t>ΜΟΝΑΔΑ ΠΑΡΑΛΛΗΛΗΣ ΥΠΟΛΟΓΙΣΤΙΚΗΣ ΡΕΥΣΤΟΔΥΝΑΜΙΚΗΣ &amp; ΒΕΛΤΙΣΤΟΠΟΙΗΣΗΣ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9A9-E4D3-445B-A31B-92827C58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272" y="5802285"/>
            <a:ext cx="4211527" cy="351380"/>
          </a:xfrm>
        </p:spPr>
        <p:txBody>
          <a:bodyPr/>
          <a:lstStyle/>
          <a:p>
            <a:r>
              <a:rPr lang="el-GR" sz="1000" dirty="0"/>
              <a:t>Ημερομηνία: 23/02/2022</a:t>
            </a:r>
          </a:p>
          <a:p>
            <a:r>
              <a:rPr lang="el-GR" sz="1000" dirty="0"/>
              <a:t>Επιβλέπων: Κ.Χ. </a:t>
            </a:r>
            <a:r>
              <a:rPr lang="el-GR" sz="1000" dirty="0" err="1"/>
              <a:t>Γιαννάκογλου</a:t>
            </a:r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FD3D5-8BBD-4FB8-8159-F81B7956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2"/>
            <a:ext cx="10058400" cy="91175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Kriging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1322" y="1622855"/>
                <a:ext cx="10459452" cy="4412186"/>
              </a:xfrm>
            </p:spPr>
            <p:txBody>
              <a:bodyPr>
                <a:normAutofit/>
              </a:bodyPr>
              <a:lstStyle/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Στο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Kriging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η προσέγγιση της επιθυμητής λύσης γίνεται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από τη σχέση: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l-G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l-GR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l-GR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acc>
                            <m:accPr>
                              <m:chr m:val="̂"/>
                              <m:ctrlPr>
                                <a:rPr lang="el-G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l-GR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l-GR" sz="1600" dirty="0">
                  <a:latin typeface="Garamond" panose="020204040303010108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l-GR" sz="1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ος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ντετερμινιστικός όρος που εκφράζεται ως σταθερό, γραμμικό ή τετραγωνικό μοντέλο παλινδρόμησης</a:t>
                </a:r>
              </a:p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l-GR" sz="16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ος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όρος είναι πραγματοποίηση μιας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Gaussian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διεργασίας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όπου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l-G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όπου: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l-G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l-GR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l-GR" sz="16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l-GR" sz="16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παράγοντες συσχέτισης → μεγιστοποίηση της συνάρτησης αληθοφάνειας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l-G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l-G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11322" y="1622855"/>
                <a:ext cx="10459452" cy="4412186"/>
              </a:xfrm>
              <a:blipFill>
                <a:blip r:embed="rId2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7889-7FE8-45BE-B1E3-561502F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450757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82C8-92AE-41B9-A3AD-025053D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653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2"/>
            <a:ext cx="10058400" cy="91175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Παραλλαγές </a:t>
            </a:r>
            <a:r>
              <a:rPr lang="en-US" b="1" dirty="0"/>
              <a:t>Kriging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6800" y="1622854"/>
                <a:ext cx="10459452" cy="441218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KPLS</a:t>
                </a: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Μείωση των διαστάσεων σε 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με χρήση της μεθόδου μερικών ελαχίστων τετραγώνων (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 Least Squares PLS</a:t>
                </a:r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Οι μετασχηματισμένες διαστάσεις είναι γραμμικός συνδυασμός των αρχικών διαστάσεων</a:t>
                </a: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Τα διανύσματα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</m:d>
                      </m:sup>
                    </m:sSubSup>
                    <m:r>
                      <a:rPr lang="el-G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αντικαθιστούν το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l-GR" sz="1400" dirty="0">
                  <a:latin typeface="Calibri" panose="020F050202020403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l-G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l-G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l-G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l-G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l-GR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l-GR" sz="1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⊂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Μείωση κόστους εκτίμησης της συνάρτησης αληθοφάνειας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l-G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KPLSK</a:t>
                </a:r>
                <a:endParaRPr lang="el-GR" sz="1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Μεταφορά του εκθετικού 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</a:t>
                </a:r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στον χώρο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με βάση το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acc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που προέκυψε από το 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KPLS</a:t>
                </a:r>
              </a:p>
              <a:p>
                <a:pPr marL="27432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l-G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l-G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l-GR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l-GR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l-G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Σημείο έναρξης τοπικής βελτιστοποίησης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bSup>
                      </m:e>
                    </m:nary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για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l-G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l-GR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6800" y="1622854"/>
                <a:ext cx="10459452" cy="4412186"/>
              </a:xfrm>
              <a:blipFill>
                <a:blip r:embed="rId2"/>
                <a:stretch>
                  <a:fillRect l="-408" b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7889-7FE8-45BE-B1E3-561502F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3068595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82C8-92AE-41B9-A3AD-025053D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243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62384"/>
            <a:ext cx="10058400" cy="116756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Σύζευξη </a:t>
            </a:r>
            <a:r>
              <a:rPr lang="en-US" b="1" dirty="0"/>
              <a:t>SMT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b="1" dirty="0"/>
              <a:t>EASY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b="1" dirty="0"/>
              <a:t>MAEAs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611" y="1878227"/>
            <a:ext cx="10459452" cy="41110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MAEAs</a:t>
            </a:r>
            <a:r>
              <a:rPr lang="el-GR" b="1" dirty="0"/>
              <a:t> </a:t>
            </a:r>
            <a:r>
              <a:rPr lang="el-GR" dirty="0"/>
              <a:t>με </a:t>
            </a:r>
            <a:r>
              <a:rPr lang="en-US" dirty="0"/>
              <a:t>on-line</a:t>
            </a:r>
            <a:r>
              <a:rPr lang="el-GR" dirty="0"/>
              <a:t> εκπαιδευμένα εξωτερικά </a:t>
            </a:r>
            <a:r>
              <a:rPr lang="el-GR" dirty="0" err="1"/>
              <a:t>μεταπρότυπα</a:t>
            </a:r>
            <a:r>
              <a:rPr lang="el-GR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σύνταξη των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εξής 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κωδίκων σε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που εκτελούν τις παρακάτω ενέργειες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Αξιολόγηση των δειγμάτων στο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PSM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Εκπαίδευση του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μεταπροτύπου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Πρόβλεψη με βάση το εκπαιδευμένο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μεταπρότυπο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Ό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λες οι διεργασίες της βελτιστοποίησης καλούνται μέσα από τον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με χρήση κατάλληλα διαμορφωμένων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αρχείων.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MAEAs</a:t>
            </a:r>
            <a:r>
              <a:rPr lang="el-GR" b="1" dirty="0"/>
              <a:t> </a:t>
            </a:r>
            <a:r>
              <a:rPr lang="el-GR" dirty="0"/>
              <a:t>με </a:t>
            </a:r>
            <a:r>
              <a:rPr lang="en-US" dirty="0"/>
              <a:t>on-line</a:t>
            </a:r>
            <a:r>
              <a:rPr lang="el-GR" dirty="0"/>
              <a:t> εκπαιδευμένα εσωτερικά </a:t>
            </a:r>
            <a:r>
              <a:rPr lang="el-GR" dirty="0" err="1"/>
              <a:t>μεταπρότυπα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l-GR" dirty="0"/>
              <a:t>μόνο ένας κώδικας για την αξιολόγηση των δειγμάτων στο </a:t>
            </a:r>
            <a:r>
              <a:rPr lang="en-US" dirty="0"/>
              <a:t>PSM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Στους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MAEAs 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off-line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εκπαίδευση όλες οι διεργασίες της βελτιστοποίησης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EASY)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καλούνται μέσα από ένα καθολικό κώδικα της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κώδικας για δειγματοληψία και επαναξιολόγηση τής ’βέλτιστης’ λύσης με το PSM.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0B578-6EE1-4ECD-9160-A757351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544595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0D2C8-C4CB-4B11-BDB1-C5926A6A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3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087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Εξωτερικά </a:t>
            </a:r>
            <a:r>
              <a:rPr lang="el-GR" dirty="0" err="1"/>
              <a:t>Μεταπρότυπα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611" y="1837038"/>
            <a:ext cx="10459452" cy="4152282"/>
          </a:xfrm>
        </p:spPr>
        <p:txBody>
          <a:bodyPr>
            <a:normAutofit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 διαθέσιμα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μεταπρότυπα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στο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SMT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τα εξής: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RBFs (Radial Basis Functions)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Kriging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KPLS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KPLSK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FECC9-F7BD-4296-8062-605206A9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561070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863E-7D97-430F-9F1B-1796EAE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81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0237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Βελτιστοποίηση Συγκολλητής Δοκού</a:t>
            </a:r>
            <a:r>
              <a:rPr lang="en-US" dirty="0"/>
              <a:t> </a:t>
            </a:r>
            <a:r>
              <a:rPr lang="el-GR" dirty="0"/>
              <a:t>ενός Στόχου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1322" y="1655806"/>
            <a:ext cx="5533857" cy="4655854"/>
          </a:xfrm>
        </p:spPr>
        <p:txBody>
          <a:bodyPr>
            <a:normAutofit/>
          </a:bodyPr>
          <a:lstStyle/>
          <a:p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Μείωση του κόστους κατασκευής [$] με 4 μεταβλητές σχεδιασμού και 5 κατασκευαστικούς περιορισμούς</a:t>
            </a:r>
          </a:p>
          <a:p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CF677-ECA1-4992-9FEF-16F30AF55A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3878" y="1144293"/>
            <a:ext cx="4876800" cy="4153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6608-33A5-4ED7-9B81-86CFBE2B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611" y="2447314"/>
            <a:ext cx="5467350" cy="235080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820FF-1BB4-47B0-82E9-0737CF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615514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76261-0A00-42FC-A47E-FB264E4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0849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2"/>
            <a:ext cx="10058400" cy="82113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Βελτιστοποίηση Συγκολλητής Δοκού</a:t>
            </a:r>
            <a:r>
              <a:rPr lang="en-US" dirty="0"/>
              <a:t> </a:t>
            </a:r>
            <a:r>
              <a:rPr lang="el-GR" dirty="0"/>
              <a:t>ενός Στόχου 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052DF6-BAF1-47DE-BEB0-94D3FDB8F5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4611" y="1932265"/>
            <a:ext cx="4096375" cy="28443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4DF8A-72CB-43A4-B4E1-AE43D8185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48" y="1932265"/>
            <a:ext cx="4096375" cy="284436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4858B96-C503-4EA8-846F-F14FF87B13C7}"/>
              </a:ext>
            </a:extLst>
          </p:cNvPr>
          <p:cNvSpPr txBox="1">
            <a:spLocks/>
          </p:cNvSpPr>
          <p:nvPr/>
        </p:nvSpPr>
        <p:spPr>
          <a:xfrm>
            <a:off x="920467" y="4721363"/>
            <a:ext cx="477507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Σύγκριση </a:t>
            </a:r>
            <a:r>
              <a:rPr lang="el-GR" dirty="0" err="1"/>
              <a:t>μεταπροτύπων</a:t>
            </a:r>
            <a:r>
              <a:rPr lang="el-GR" dirty="0"/>
              <a:t> του </a:t>
            </a:r>
            <a:r>
              <a:rPr lang="en-US" dirty="0"/>
              <a:t>SMT (on-line)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447167" y="4724722"/>
            <a:ext cx="477507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Σύγκριση </a:t>
            </a:r>
            <a:r>
              <a:rPr lang="en-US" dirty="0"/>
              <a:t>KPLS </a:t>
            </a:r>
            <a:r>
              <a:rPr lang="el-GR" dirty="0"/>
              <a:t>και </a:t>
            </a:r>
            <a:r>
              <a:rPr lang="en-US" dirty="0"/>
              <a:t>RBFs </a:t>
            </a:r>
            <a:r>
              <a:rPr lang="el-GR" dirty="0"/>
              <a:t>του </a:t>
            </a:r>
            <a:r>
              <a:rPr lang="en-US" dirty="0"/>
              <a:t>EASY (on-line)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7647708-1740-4088-82AF-268444F7FB75}"/>
              </a:ext>
            </a:extLst>
          </p:cNvPr>
          <p:cNvSpPr txBox="1">
            <a:spLocks/>
          </p:cNvSpPr>
          <p:nvPr/>
        </p:nvSpPr>
        <p:spPr>
          <a:xfrm>
            <a:off x="966998" y="1502557"/>
            <a:ext cx="10202781" cy="43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Αποτελέσματα βελτιστοποίησης </a:t>
            </a:r>
            <a:r>
              <a:rPr lang="en-US" dirty="0"/>
              <a:t>MAEAs</a:t>
            </a:r>
            <a:r>
              <a:rPr lang="el-GR" dirty="0"/>
              <a:t> και </a:t>
            </a:r>
            <a:r>
              <a:rPr lang="en-US" dirty="0"/>
              <a:t>EAs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FAF0EAB-B115-4328-91EA-9EDCE783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ΜΙΧΑΛΗΣ ΔΗΜΗΤΡΙΟΣ</a:t>
            </a: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A783FE-8ADB-44FE-B814-15473678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15B342E-3E94-4A1E-82DE-922D5FE7E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244915"/>
                  </p:ext>
                </p:extLst>
              </p:nvPr>
            </p:nvGraphicFramePr>
            <p:xfrm>
              <a:off x="3183652" y="5203380"/>
              <a:ext cx="5023780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951145">
                      <a:extLst>
                        <a:ext uri="{9D8B030D-6E8A-4147-A177-3AD203B41FA5}">
                          <a16:colId xmlns:a16="http://schemas.microsoft.com/office/drawing/2014/main" val="4088994995"/>
                        </a:ext>
                      </a:extLst>
                    </a:gridCol>
                    <a:gridCol w="1496711">
                      <a:extLst>
                        <a:ext uri="{9D8B030D-6E8A-4147-A177-3AD203B41FA5}">
                          <a16:colId xmlns:a16="http://schemas.microsoft.com/office/drawing/2014/main" val="1074653578"/>
                        </a:ext>
                      </a:extLst>
                    </a:gridCol>
                    <a:gridCol w="825484">
                      <a:extLst>
                        <a:ext uri="{9D8B030D-6E8A-4147-A177-3AD203B41FA5}">
                          <a16:colId xmlns:a16="http://schemas.microsoft.com/office/drawing/2014/main" val="3374080472"/>
                        </a:ext>
                      </a:extLst>
                    </a:gridCol>
                    <a:gridCol w="750440">
                      <a:extLst>
                        <a:ext uri="{9D8B030D-6E8A-4147-A177-3AD203B41FA5}">
                          <a16:colId xmlns:a16="http://schemas.microsoft.com/office/drawing/2014/main" val="3040208583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𝑃𝑆𝑀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575121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2.54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11579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1664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14422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36025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23064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89321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2.59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7534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15B342E-3E94-4A1E-82DE-922D5FE7E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244915"/>
                  </p:ext>
                </p:extLst>
              </p:nvPr>
            </p:nvGraphicFramePr>
            <p:xfrm>
              <a:off x="3183652" y="5203380"/>
              <a:ext cx="5023780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951145">
                      <a:extLst>
                        <a:ext uri="{9D8B030D-6E8A-4147-A177-3AD203B41FA5}">
                          <a16:colId xmlns:a16="http://schemas.microsoft.com/office/drawing/2014/main" val="4088994995"/>
                        </a:ext>
                      </a:extLst>
                    </a:gridCol>
                    <a:gridCol w="1496711">
                      <a:extLst>
                        <a:ext uri="{9D8B030D-6E8A-4147-A177-3AD203B41FA5}">
                          <a16:colId xmlns:a16="http://schemas.microsoft.com/office/drawing/2014/main" val="1074653578"/>
                        </a:ext>
                      </a:extLst>
                    </a:gridCol>
                    <a:gridCol w="825484">
                      <a:extLst>
                        <a:ext uri="{9D8B030D-6E8A-4147-A177-3AD203B41FA5}">
                          <a16:colId xmlns:a16="http://schemas.microsoft.com/office/drawing/2014/main" val="3374080472"/>
                        </a:ext>
                      </a:extLst>
                    </a:gridCol>
                    <a:gridCol w="750440">
                      <a:extLst>
                        <a:ext uri="{9D8B030D-6E8A-4147-A177-3AD203B41FA5}">
                          <a16:colId xmlns:a16="http://schemas.microsoft.com/office/drawing/2014/main" val="3040208583"/>
                        </a:ext>
                      </a:extLst>
                    </a:gridCol>
                  </a:tblGrid>
                  <a:tr h="211963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16912" t="-22857" r="-93382" b="-3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1545" t="-22857" r="-3252" b="-39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512197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2.54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11579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1664780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14422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3602517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23064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8932179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2.59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07534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108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89344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Βελτιστοποίηση Συγκολλητής Δοκού</a:t>
            </a:r>
            <a:r>
              <a:rPr lang="en-US" dirty="0"/>
              <a:t> </a:t>
            </a:r>
            <a:r>
              <a:rPr lang="el-GR" dirty="0"/>
              <a:t>ενός Στόχου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71246F45-DFEB-47E4-9262-78E926CB22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486" y="5527482"/>
                <a:ext cx="3884737" cy="559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l-GR" dirty="0"/>
                  <a:t>Εκπαίδευση αρχικής εξίσωσης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71246F45-DFEB-47E4-9262-78E926CB2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86" y="5527482"/>
                <a:ext cx="3884737" cy="559656"/>
              </a:xfrm>
              <a:prstGeom prst="rect">
                <a:avLst/>
              </a:prstGeom>
              <a:blipFill>
                <a:blip r:embed="rId2"/>
                <a:stretch>
                  <a:fillRect l="-125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356" y="1434081"/>
                <a:ext cx="10041193" cy="1395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dirty="0"/>
                  <a:t>Η κακή  σύγκλιση των </a:t>
                </a:r>
                <a:r>
                  <a:rPr lang="en-US" dirty="0"/>
                  <a:t>MAEAs </a:t>
                </a:r>
                <a:r>
                  <a:rPr lang="el-GR" dirty="0"/>
                  <a:t>με </a:t>
                </a:r>
                <a:r>
                  <a:rPr lang="en-US" dirty="0"/>
                  <a:t>off-line</a:t>
                </a:r>
                <a:r>
                  <a:rPr lang="el-GR" dirty="0"/>
                  <a:t> εκπαίδευση οφείλεται στην φύση των περιορισμών και την κακή εκπαίδευση των σχετικών </a:t>
                </a:r>
                <a:r>
                  <a:rPr lang="el-GR" dirty="0" err="1"/>
                  <a:t>μεταπροτύπων</a:t>
                </a:r>
                <a:endParaRPr lang="el-GR" dirty="0"/>
              </a:p>
              <a:p>
                <a:r>
                  <a:rPr lang="el-GR" dirty="0"/>
                  <a:t>Γίνεται μετασχηματισμός των εξισώσεων των περιορισμών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56" y="1434081"/>
                <a:ext cx="10041193" cy="1395616"/>
              </a:xfrm>
              <a:prstGeom prst="rect">
                <a:avLst/>
              </a:prstGeom>
              <a:blipFill>
                <a:blip r:embed="rId3"/>
                <a:stretch>
                  <a:fillRect l="-425" t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DDDE61C5-149E-40F1-95B4-8E90117071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550" y="5528198"/>
                <a:ext cx="4369994" cy="5596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l-GR" dirty="0"/>
                  <a:t>Εκπαίδευση μετασχηματισμένης εξίσωσης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DDDE61C5-149E-40F1-95B4-8E901170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50" y="5528198"/>
                <a:ext cx="4369994" cy="559656"/>
              </a:xfrm>
              <a:prstGeom prst="rect">
                <a:avLst/>
              </a:prstGeom>
              <a:blipFill>
                <a:blip r:embed="rId4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794633A-F925-4368-8D75-E941ADA1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C069918-DA3E-4F2F-8379-E64DE682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EA6D3-5FE3-47F2-A2FA-5B09EFF51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185337" y="2829697"/>
            <a:ext cx="3520763" cy="26977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6F3FF-B263-421C-9718-B84DF3CEC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990" y="2818016"/>
            <a:ext cx="3296321" cy="27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1203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Βελτιστοποίηση Συγκολλητής Δοκού</a:t>
            </a:r>
            <a:r>
              <a:rPr lang="en-US" dirty="0"/>
              <a:t> </a:t>
            </a:r>
            <a:r>
              <a:rPr lang="el-GR" dirty="0"/>
              <a:t>δύο Στόχων 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679265" y="5077679"/>
            <a:ext cx="477507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Pareto front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7647708-1740-4088-82AF-268444F7FB75}"/>
              </a:ext>
            </a:extLst>
          </p:cNvPr>
          <p:cNvSpPr txBox="1">
            <a:spLocks/>
          </p:cNvSpPr>
          <p:nvPr/>
        </p:nvSpPr>
        <p:spPr>
          <a:xfrm>
            <a:off x="994609" y="1666724"/>
            <a:ext cx="5427708" cy="265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2</a:t>
            </a:r>
            <a:r>
              <a:rPr lang="el-GR" baseline="30000" dirty="0"/>
              <a:t>ος</a:t>
            </a:r>
            <a:r>
              <a:rPr lang="el-GR" dirty="0"/>
              <a:t> στόχος η ελαχιστοποίηση της παραμόρφωσης δ στο άκρο της δοκού</a:t>
            </a:r>
            <a:r>
              <a:rPr lang="en-US" dirty="0"/>
              <a:t> </a:t>
            </a:r>
            <a:r>
              <a:rPr lang="el-GR" dirty="0"/>
              <a:t>με 4 κατασκευαστικούς περιορισμούς</a:t>
            </a:r>
          </a:p>
          <a:p>
            <a:r>
              <a:rPr lang="el-GR" dirty="0"/>
              <a:t>Βελτιστοποίηση μέσω ΜΑΕΑ</a:t>
            </a:r>
            <a:r>
              <a:rPr lang="en-US" dirty="0"/>
              <a:t>s </a:t>
            </a:r>
            <a:r>
              <a:rPr lang="el-GR" dirty="0"/>
              <a:t>με </a:t>
            </a:r>
            <a:r>
              <a:rPr lang="en-US" dirty="0"/>
              <a:t>on-line</a:t>
            </a:r>
            <a:r>
              <a:rPr lang="el-GR" dirty="0"/>
              <a:t> εκπαίδευση</a:t>
            </a:r>
            <a:endParaRPr lang="en-US" dirty="0"/>
          </a:p>
          <a:p>
            <a:r>
              <a:rPr lang="el-GR" dirty="0"/>
              <a:t>Μέθοδος δείκτη </a:t>
            </a:r>
            <a:r>
              <a:rPr lang="el-GR" dirty="0" err="1"/>
              <a:t>υπερόγκου</a:t>
            </a:r>
            <a:r>
              <a:rPr lang="el-GR" dirty="0"/>
              <a:t> Η(</a:t>
            </a:r>
            <a:r>
              <a:rPr lang="en-US" dirty="0"/>
              <a:t>F</a:t>
            </a:r>
            <a:r>
              <a:rPr lang="el-GR" dirty="0"/>
              <a:t>) με σημείο αναφοράς το (0.0181, 98.27), δίνει για τα μέτωπα: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661066-0645-454F-BBC4-624DD34B7A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4766" y="1689849"/>
            <a:ext cx="4664075" cy="3387830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E9F31F-AD13-4888-A17B-10B01D598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97747"/>
              </p:ext>
            </p:extLst>
          </p:nvPr>
        </p:nvGraphicFramePr>
        <p:xfrm>
          <a:off x="1710329" y="4318000"/>
          <a:ext cx="3996267" cy="77884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61491">
                  <a:extLst>
                    <a:ext uri="{9D8B030D-6E8A-4147-A177-3AD203B41FA5}">
                      <a16:colId xmlns:a16="http://schemas.microsoft.com/office/drawing/2014/main" val="1875257910"/>
                    </a:ext>
                  </a:extLst>
                </a:gridCol>
                <a:gridCol w="1734776">
                  <a:extLst>
                    <a:ext uri="{9D8B030D-6E8A-4147-A177-3AD203B41FA5}">
                      <a16:colId xmlns:a16="http://schemas.microsoft.com/office/drawing/2014/main" val="2932560575"/>
                    </a:ext>
                  </a:extLst>
                </a:gridCol>
              </a:tblGrid>
              <a:tr h="16323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Δείκτης υπερόγκου Η(</a:t>
                      </a:r>
                      <a:r>
                        <a:rPr lang="en-US" sz="1300">
                          <a:effectLst/>
                        </a:rPr>
                        <a:t>F</a:t>
                      </a:r>
                      <a:r>
                        <a:rPr lang="el-GR" sz="13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16333"/>
                  </a:ext>
                </a:extLst>
              </a:tr>
              <a:tr h="1509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MAEAs, on-line, SMT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1,622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422027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MAEAs, on-line, EASY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1.6215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626695"/>
                  </a:ext>
                </a:extLst>
              </a:tr>
              <a:tr h="1509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1.6061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503002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945027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5963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6341"/>
            <a:ext cx="10058400" cy="112594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l-GR" sz="3200" dirty="0"/>
              <a:t>Βελτιστοποίηση </a:t>
            </a:r>
            <a:r>
              <a:rPr lang="el-GR" sz="3200" dirty="0" err="1"/>
              <a:t>Μειωτήρα</a:t>
            </a:r>
            <a:r>
              <a:rPr lang="el-GR" sz="3200" dirty="0"/>
              <a:t> Ταχύτητας</a:t>
            </a:r>
            <a:r>
              <a:rPr lang="en-US" sz="3200" dirty="0"/>
              <a:t> </a:t>
            </a:r>
            <a:r>
              <a:rPr lang="el-GR" sz="3200" dirty="0"/>
              <a:t>ενός Στόχου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1322" y="1746422"/>
                <a:ext cx="5533857" cy="4565237"/>
              </a:xfrm>
            </p:spPr>
            <p:txBody>
              <a:bodyPr>
                <a:normAutofit/>
              </a:bodyPr>
              <a:lstStyle/>
              <a:p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Μείωση του συνολικού βάρους της κατασκευής [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 7 μεταβλητές σχεδιασμού και 11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κατασκευαστικούς περιορισμούς</a:t>
                </a:r>
              </a:p>
              <a:p>
                <a:endParaRPr lang="el-GR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σχεδιασμού: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Πάχος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</a:t>
                </a: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του κινούμενου γραναζιού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odule m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των συνεργαζόμενων γραναζιών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ριθμός δοντιών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𝑡𝑒𝑒𝑡h</m:t>
                        </m:r>
                      </m:sub>
                    </m:sSub>
                  </m:oMath>
                </a14:m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του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pinion 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γραναζιού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Μήκη</a:t>
                </a: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Διάμετροι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l-G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l-G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11322" y="1746422"/>
                <a:ext cx="5533857" cy="4565237"/>
              </a:xfrm>
              <a:blipFill>
                <a:blip r:embed="rId2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1D33B7-0E76-449D-9415-CB888F871C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4466" y="1572844"/>
            <a:ext cx="4490734" cy="4153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5FDA5-4684-4FEB-B2C9-3027FBBA66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9425" y="2635757"/>
            <a:ext cx="4897649" cy="125497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B4B052A-6667-44C8-AD73-61565351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841157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50EA2B-8322-4179-8AF3-7BBBE7EA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864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8836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</a:t>
            </a:r>
            <a:r>
              <a:rPr lang="el-GR" dirty="0" err="1"/>
              <a:t>Μειωτήρα</a:t>
            </a:r>
            <a:r>
              <a:rPr lang="el-GR" dirty="0"/>
              <a:t> Ταχύτητας</a:t>
            </a:r>
            <a:r>
              <a:rPr lang="en-US" dirty="0"/>
              <a:t> </a:t>
            </a:r>
            <a:r>
              <a:rPr lang="el-GR" dirty="0"/>
              <a:t>ενός Στόχου </a:t>
            </a:r>
            <a:endParaRPr lang="en-US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858B96-C503-4EA8-846F-F14FF87B13C7}"/>
              </a:ext>
            </a:extLst>
          </p:cNvPr>
          <p:cNvSpPr txBox="1">
            <a:spLocks/>
          </p:cNvSpPr>
          <p:nvPr/>
        </p:nvSpPr>
        <p:spPr>
          <a:xfrm>
            <a:off x="966998" y="4586547"/>
            <a:ext cx="477507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Σύγκριση </a:t>
            </a:r>
            <a:r>
              <a:rPr lang="el-GR" dirty="0" err="1"/>
              <a:t>μεταπροτύπων</a:t>
            </a:r>
            <a:r>
              <a:rPr lang="el-GR" dirty="0"/>
              <a:t> του </a:t>
            </a:r>
            <a:r>
              <a:rPr lang="en-US" dirty="0"/>
              <a:t>SMT (on-line)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385459" y="4568143"/>
            <a:ext cx="4775075" cy="405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Σύγκριση </a:t>
            </a:r>
            <a:r>
              <a:rPr lang="en-US" dirty="0"/>
              <a:t>KPLS</a:t>
            </a:r>
            <a:r>
              <a:rPr lang="el-GR" dirty="0"/>
              <a:t>Κ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RBFs </a:t>
            </a:r>
            <a:r>
              <a:rPr lang="el-GR" dirty="0"/>
              <a:t>του </a:t>
            </a:r>
            <a:r>
              <a:rPr lang="en-US" dirty="0"/>
              <a:t>EASY (on-line)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7647708-1740-4088-82AF-268444F7FB75}"/>
              </a:ext>
            </a:extLst>
          </p:cNvPr>
          <p:cNvSpPr txBox="1">
            <a:spLocks/>
          </p:cNvSpPr>
          <p:nvPr/>
        </p:nvSpPr>
        <p:spPr>
          <a:xfrm>
            <a:off x="966998" y="1502557"/>
            <a:ext cx="10202781" cy="43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Αποτελέσματα βελτιστοποίησης </a:t>
            </a:r>
            <a:r>
              <a:rPr lang="en-US" dirty="0"/>
              <a:t>MAEAs</a:t>
            </a:r>
            <a:r>
              <a:rPr lang="el-GR" dirty="0"/>
              <a:t> και </a:t>
            </a:r>
            <a:r>
              <a:rPr lang="en-US" dirty="0"/>
              <a:t>EAs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A71DCC-06F8-48FB-9377-76B802C23D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1466" y="1932266"/>
            <a:ext cx="3672339" cy="27165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67D83F-34F4-42E7-A492-CC705928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461" y="1932265"/>
            <a:ext cx="3672340" cy="2716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1F6BFEC-9E49-4A4B-8ED0-FE4469963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508573"/>
                  </p:ext>
                </p:extLst>
              </p:nvPr>
            </p:nvGraphicFramePr>
            <p:xfrm>
              <a:off x="3708463" y="5139603"/>
              <a:ext cx="4775074" cy="980437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854551">
                      <a:extLst>
                        <a:ext uri="{9D8B030D-6E8A-4147-A177-3AD203B41FA5}">
                          <a16:colId xmlns:a16="http://schemas.microsoft.com/office/drawing/2014/main" val="560527237"/>
                        </a:ext>
                      </a:extLst>
                    </a:gridCol>
                    <a:gridCol w="1422616">
                      <a:extLst>
                        <a:ext uri="{9D8B030D-6E8A-4147-A177-3AD203B41FA5}">
                          <a16:colId xmlns:a16="http://schemas.microsoft.com/office/drawing/2014/main" val="362561293"/>
                        </a:ext>
                      </a:extLst>
                    </a:gridCol>
                    <a:gridCol w="784618">
                      <a:extLst>
                        <a:ext uri="{9D8B030D-6E8A-4147-A177-3AD203B41FA5}">
                          <a16:colId xmlns:a16="http://schemas.microsoft.com/office/drawing/2014/main" val="1726069362"/>
                        </a:ext>
                      </a:extLst>
                    </a:gridCol>
                    <a:gridCol w="713289">
                      <a:extLst>
                        <a:ext uri="{9D8B030D-6E8A-4147-A177-3AD203B41FA5}">
                          <a16:colId xmlns:a16="http://schemas.microsoft.com/office/drawing/2014/main" val="2322541235"/>
                        </a:ext>
                      </a:extLst>
                    </a:gridCol>
                  </a:tblGrid>
                  <a:tr h="151965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𝑃𝑆𝑀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5329371"/>
                      </a:ext>
                    </a:extLst>
                  </a:tr>
                  <a:tr h="14667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3002.68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20000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22792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7437094"/>
                      </a:ext>
                    </a:extLst>
                  </a:tr>
                  <a:tr h="20992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3005.46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24775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4015459"/>
                      </a:ext>
                    </a:extLst>
                  </a:tr>
                  <a:tr h="1452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3004.34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18239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9851127"/>
                      </a:ext>
                    </a:extLst>
                  </a:tr>
                  <a:tr h="14529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006.01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34748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D1F6BFEC-9E49-4A4B-8ED0-FE4469963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508573"/>
                  </p:ext>
                </p:extLst>
              </p:nvPr>
            </p:nvGraphicFramePr>
            <p:xfrm>
              <a:off x="3708463" y="5139603"/>
              <a:ext cx="4775074" cy="980437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854551">
                      <a:extLst>
                        <a:ext uri="{9D8B030D-6E8A-4147-A177-3AD203B41FA5}">
                          <a16:colId xmlns:a16="http://schemas.microsoft.com/office/drawing/2014/main" val="560527237"/>
                        </a:ext>
                      </a:extLst>
                    </a:gridCol>
                    <a:gridCol w="1422616">
                      <a:extLst>
                        <a:ext uri="{9D8B030D-6E8A-4147-A177-3AD203B41FA5}">
                          <a16:colId xmlns:a16="http://schemas.microsoft.com/office/drawing/2014/main" val="362561293"/>
                        </a:ext>
                      </a:extLst>
                    </a:gridCol>
                    <a:gridCol w="784618">
                      <a:extLst>
                        <a:ext uri="{9D8B030D-6E8A-4147-A177-3AD203B41FA5}">
                          <a16:colId xmlns:a16="http://schemas.microsoft.com/office/drawing/2014/main" val="1726069362"/>
                        </a:ext>
                      </a:extLst>
                    </a:gridCol>
                    <a:gridCol w="713289">
                      <a:extLst>
                        <a:ext uri="{9D8B030D-6E8A-4147-A177-3AD203B41FA5}">
                          <a16:colId xmlns:a16="http://schemas.microsoft.com/office/drawing/2014/main" val="2322541235"/>
                        </a:ext>
                      </a:extLst>
                    </a:gridCol>
                  </a:tblGrid>
                  <a:tr h="211963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17829" t="-22857" r="-93798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70940" t="-22857" r="-3419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5329371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3002.68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22792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7437094"/>
                      </a:ext>
                    </a:extLst>
                  </a:tr>
                  <a:tr h="20992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3005.46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24775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4015459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3004.34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151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18239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79851127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3</a:t>
                          </a:r>
                          <a:r>
                            <a:rPr lang="en-US" sz="1200">
                              <a:effectLst/>
                            </a:rPr>
                            <a:t>006.01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34748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1E25C92-4215-495A-A8BA-6E702E74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ΜΙΧΑΛΗΣ ΔΗΜΗΤΡΙΟΣ</a:t>
            </a:r>
            <a:endParaRPr lang="en-US" dirty="0"/>
          </a:p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2C25448-79CB-44D3-8149-9A55C8F1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984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F607-C0BD-4913-BCD8-636DE4E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610510"/>
            <a:ext cx="10058400" cy="72402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D10B-3EC3-4417-858A-01121585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39018"/>
            <a:ext cx="10058400" cy="4267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100" dirty="0"/>
              <a:t> </a:t>
            </a:r>
            <a:r>
              <a:rPr lang="el-GR" sz="1800" dirty="0"/>
              <a:t>Στόχος η</a:t>
            </a:r>
            <a:r>
              <a:rPr lang="en-US" sz="1800" dirty="0"/>
              <a:t> </a:t>
            </a:r>
            <a:r>
              <a:rPr lang="el-GR" sz="1800" dirty="0"/>
              <a:t>βέλτιστη αξιοποίηση των εξελικτικών αλγορίθμων ενισχυμένων με </a:t>
            </a:r>
            <a:r>
              <a:rPr lang="el-GR" sz="1800" dirty="0" err="1"/>
              <a:t>μεταπρότυπα</a:t>
            </a:r>
            <a:r>
              <a:rPr lang="el-GR" sz="1800" dirty="0"/>
              <a:t> 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→ </a:t>
            </a:r>
            <a:r>
              <a:rPr lang="el-GR" sz="1800" dirty="0"/>
              <a:t>επιλογή κατάλληλου </a:t>
            </a:r>
            <a:r>
              <a:rPr lang="el-GR" sz="1800" dirty="0" err="1"/>
              <a:t>μεταπροτύπου</a:t>
            </a:r>
            <a:r>
              <a:rPr lang="el-GR" sz="1800" dirty="0"/>
              <a:t> και μεθόδου βελτιστοποίησης 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800" dirty="0"/>
              <a:t>Βελτιστοποίηση μέσω </a:t>
            </a:r>
            <a:r>
              <a:rPr lang="en-US" sz="1800" dirty="0"/>
              <a:t>EASY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800" dirty="0"/>
              <a:t>Ενίσχυση με εξωτερικά </a:t>
            </a:r>
            <a:r>
              <a:rPr lang="el-GR" sz="1800" dirty="0" err="1"/>
              <a:t>μεταπρότυπα</a:t>
            </a:r>
            <a:r>
              <a:rPr lang="el-GR" sz="1800" dirty="0"/>
              <a:t> του </a:t>
            </a:r>
            <a:r>
              <a:rPr lang="en-US" sz="1800" dirty="0"/>
              <a:t>SMT  (Surrogate Model Toolbox)</a:t>
            </a: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Τρόποι: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/>
              <a:t>Σύγκριση απλών εξελικτικών  και ενισχυμένων με </a:t>
            </a:r>
            <a:r>
              <a:rPr lang="el-GR" sz="1800" dirty="0" err="1"/>
              <a:t>μεταπρότυπα</a:t>
            </a:r>
            <a:endParaRPr lang="en-US" sz="1800" dirty="0"/>
          </a:p>
          <a:p>
            <a:pPr marL="617220" lvl="1" indent="-342900">
              <a:buFont typeface="+mj-lt"/>
              <a:buAutoNum type="arabicPeriod"/>
            </a:pPr>
            <a:r>
              <a:rPr lang="el-GR" sz="1800" dirty="0"/>
              <a:t>Σύγκριση μεταξύ εξωτερικών </a:t>
            </a:r>
            <a:r>
              <a:rPr lang="en-US" sz="1800" dirty="0"/>
              <a:t> </a:t>
            </a:r>
            <a:r>
              <a:rPr lang="el-GR" sz="1800" dirty="0" err="1"/>
              <a:t>μεταπροτύπων</a:t>
            </a:r>
            <a:r>
              <a:rPr lang="el-GR" sz="1800" dirty="0"/>
              <a:t> του </a:t>
            </a:r>
            <a:r>
              <a:rPr lang="en-US" sz="1800" dirty="0"/>
              <a:t>SMT</a:t>
            </a:r>
            <a:endParaRPr lang="el-GR" sz="1800" dirty="0"/>
          </a:p>
          <a:p>
            <a:pPr marL="617220" lvl="1" indent="-342900">
              <a:buFont typeface="+mj-lt"/>
              <a:buAutoNum type="arabicPeriod"/>
            </a:pPr>
            <a:r>
              <a:rPr lang="el-GR" sz="1800" dirty="0"/>
              <a:t>Σύγκριση εσωτερικών (</a:t>
            </a:r>
            <a:r>
              <a:rPr lang="en-US" sz="1800" dirty="0"/>
              <a:t>EASY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και εξωτερικών (</a:t>
            </a:r>
            <a:r>
              <a:rPr lang="en-US" sz="1800" dirty="0"/>
              <a:t>SMT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 err="1"/>
              <a:t>μεταπροτύπων</a:t>
            </a: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/>
              <a:t>Εφαρμογή στη βελτιστοποίηση </a:t>
            </a:r>
          </a:p>
          <a:p>
            <a:pPr marL="731520" lvl="1" indent="-457200">
              <a:buFont typeface="+mj-lt"/>
              <a:buAutoNum type="arabicPeriod"/>
            </a:pPr>
            <a:r>
              <a:rPr lang="el-GR" sz="1800" dirty="0"/>
              <a:t>Απλών προβλημάτων </a:t>
            </a:r>
            <a:r>
              <a:rPr lang="el-GR" sz="1800" dirty="0" err="1"/>
              <a:t>ψευδο</a:t>
            </a:r>
            <a:r>
              <a:rPr lang="el-GR" sz="1800" dirty="0"/>
              <a:t>-μηχανικής</a:t>
            </a:r>
          </a:p>
          <a:p>
            <a:pPr marL="731520" lvl="1" indent="-457200">
              <a:buFont typeface="+mj-lt"/>
              <a:buAutoNum type="arabicPeriod"/>
            </a:pPr>
            <a:r>
              <a:rPr lang="el-GR" sz="1800" dirty="0"/>
              <a:t>Σχήματος αεροτομής με επίλυση των εξισώσεων </a:t>
            </a:r>
            <a:r>
              <a:rPr lang="en-US" sz="1800" dirty="0"/>
              <a:t>Navier-Stokes</a:t>
            </a:r>
            <a:endParaRPr lang="el-GR" sz="1800" dirty="0"/>
          </a:p>
          <a:p>
            <a:pPr lvl="1"/>
            <a:endParaRPr lang="el-GR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962EB-4862-4C6D-8268-0DAA0CC0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401330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FCB84-B20A-4D1A-A8FD-17D214CE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8572" y="6170140"/>
            <a:ext cx="506627" cy="230659"/>
          </a:xfrm>
        </p:spPr>
        <p:txBody>
          <a:bodyPr/>
          <a:lstStyle/>
          <a:p>
            <a:fld id="{34B7E4EF-A1BD-40F4-AB7B-04F084DD991D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218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24901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Βελτιστοποίηση </a:t>
            </a:r>
            <a:r>
              <a:rPr lang="en-US" b="1" dirty="0"/>
              <a:t>NACA 4318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1322" y="1981200"/>
            <a:ext cx="5533857" cy="4330459"/>
          </a:xfrm>
        </p:spPr>
        <p:txBody>
          <a:bodyPr>
            <a:normAutofit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Βελτιστοποίηση σχήματος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αεροτομής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Προσαρμογή πλέγματος με χρήση ογκομετρικών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NURBS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με 15 σημείων ελέγχου → 13 μεταβλητές σχεδιασμού οι κατά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συντεταγμένες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Επίλυση των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RANS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εξισώσεων για την περίπτωση μόνιμης, συμπιεστής ροής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χρήση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PUMA 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Χρήση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Spalart-Allmaras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μοντέλου τύρβης  </a:t>
            </a:r>
          </a:p>
          <a:p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D462A-73C1-4A86-82CB-3D17C9C1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25" y="2125362"/>
            <a:ext cx="4407086" cy="354730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1F6F86-F84F-4EF2-9E0E-DB437109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709351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0EC87B-08FF-475A-90B9-32AB2FE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8898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6003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Αεροτομής</a:t>
            </a:r>
            <a:r>
              <a:rPr lang="el-GR" b="1" dirty="0"/>
              <a:t> </a:t>
            </a:r>
            <a:r>
              <a:rPr lang="el-GR" dirty="0"/>
              <a:t>δύο Στόχων σε Συνθήκες Απογείωσης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679265" y="5077679"/>
            <a:ext cx="477507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Pareto front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609" y="1666724"/>
                <a:ext cx="5427708" cy="2651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dirty="0"/>
                  <a:t>Συνθήκες πτήσης σε υψόμετρο </a:t>
                </a:r>
                <a:r>
                  <a:rPr lang="en-US" dirty="0"/>
                  <a:t>h =</a:t>
                </a:r>
                <a:r>
                  <a:rPr lang="el-GR" dirty="0"/>
                  <a:t> 0 </a:t>
                </a:r>
                <a:r>
                  <a:rPr lang="en-US" dirty="0"/>
                  <a:t>m </a:t>
                </a:r>
              </a:p>
              <a:p>
                <a:endParaRPr lang="el-GR" dirty="0"/>
              </a:p>
              <a:p>
                <a:r>
                  <a:rPr lang="el-GR" dirty="0"/>
                  <a:t>Στόχοι: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max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L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min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</m:t>
                    </m:r>
                  </m:oMath>
                </a14:m>
                <a:endParaRPr lang="el-GR" dirty="0"/>
              </a:p>
              <a:p>
                <a:r>
                  <a:rPr lang="el-GR" dirty="0"/>
                  <a:t>Μέθοδος δείκτη </a:t>
                </a:r>
                <a:r>
                  <a:rPr lang="el-GR" dirty="0" err="1"/>
                  <a:t>υπερόγκου</a:t>
                </a:r>
                <a:r>
                  <a:rPr lang="el-GR" dirty="0"/>
                  <a:t> Η(</a:t>
                </a:r>
                <a:r>
                  <a:rPr lang="en-US" dirty="0"/>
                  <a:t>F</a:t>
                </a:r>
                <a:r>
                  <a:rPr lang="el-GR" dirty="0"/>
                  <a:t>) με σημείο αναφοράς το (</a:t>
                </a:r>
                <a:r>
                  <a:rPr lang="en-US" dirty="0"/>
                  <a:t>max{x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F} + 0.25</a:t>
                </a:r>
                <a:r>
                  <a:rPr lang="el-GR" dirty="0"/>
                  <a:t>, </a:t>
                </a:r>
                <a:r>
                  <a:rPr lang="en-US" dirty="0"/>
                  <a:t>min{y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F}-20</a:t>
                </a:r>
                <a:r>
                  <a:rPr lang="el-GR" dirty="0"/>
                  <a:t>), δίνει για τα μέτωπα:</a:t>
                </a:r>
                <a:endParaRPr lang="en-US" dirty="0"/>
              </a:p>
              <a:p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09" y="1666724"/>
                <a:ext cx="5427708" cy="2651276"/>
              </a:xfrm>
              <a:prstGeom prst="rect">
                <a:avLst/>
              </a:prstGeom>
              <a:blipFill>
                <a:blip r:embed="rId2"/>
                <a:stretch>
                  <a:fillRect l="-786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767016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1D1E72-67D9-4285-97BD-6707A3A1A9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90265" y="1637454"/>
            <a:ext cx="4334935" cy="3498056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124801-596F-491D-86B1-6DEA2F473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5045"/>
              </p:ext>
            </p:extLst>
          </p:nvPr>
        </p:nvGraphicFramePr>
        <p:xfrm>
          <a:off x="1498739" y="4131656"/>
          <a:ext cx="4013997" cy="94602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28234">
                  <a:extLst>
                    <a:ext uri="{9D8B030D-6E8A-4147-A177-3AD203B41FA5}">
                      <a16:colId xmlns:a16="http://schemas.microsoft.com/office/drawing/2014/main" val="2645115599"/>
                    </a:ext>
                  </a:extLst>
                </a:gridCol>
                <a:gridCol w="1885763">
                  <a:extLst>
                    <a:ext uri="{9D8B030D-6E8A-4147-A177-3AD203B41FA5}">
                      <a16:colId xmlns:a16="http://schemas.microsoft.com/office/drawing/2014/main" val="22840242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300">
                          <a:effectLst/>
                        </a:rPr>
                        <a:t>Μέσος Δείκτης υπερόγκου Η(</a:t>
                      </a:r>
                      <a:r>
                        <a:rPr lang="en-US" sz="1300">
                          <a:effectLst/>
                        </a:rPr>
                        <a:t>F</a:t>
                      </a:r>
                      <a:r>
                        <a:rPr lang="el-GR" sz="13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5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MAEAs, on-line, SMT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223</a:t>
                      </a:r>
                      <a:r>
                        <a:rPr lang="en-US" sz="1200" dirty="0">
                          <a:effectLst/>
                        </a:rPr>
                        <a:t>.65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16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MAEAs, on-line, EASY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209.37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34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MAEAs, off-line, SMT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215.08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03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202.20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8832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90B3945-98B9-4815-AC71-61CD3E8439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561025"/>
                  </p:ext>
                </p:extLst>
              </p:nvPr>
            </p:nvGraphicFramePr>
            <p:xfrm>
              <a:off x="994609" y="2085420"/>
              <a:ext cx="4854575" cy="375095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682625">
                      <a:extLst>
                        <a:ext uri="{9D8B030D-6E8A-4147-A177-3AD203B41FA5}">
                          <a16:colId xmlns:a16="http://schemas.microsoft.com/office/drawing/2014/main" val="237030741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482845126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3082650378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5552122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209393292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317589123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7374697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 dirty="0">
                              <a:effectLst/>
                            </a:rPr>
                            <a:t>ρ</a:t>
                          </a:r>
                          <a:r>
                            <a:rPr lang="en-US" sz="1100" dirty="0">
                              <a:effectLst/>
                            </a:rPr>
                            <a:t> [kg/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]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p[bar]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T[K]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Mach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>
                              <a:effectLst/>
                            </a:rPr>
                            <a:t>α[</a:t>
                          </a:r>
                          <a:r>
                            <a:rPr lang="el-GR" sz="1100" baseline="30000">
                              <a:effectLst/>
                            </a:rPr>
                            <a:t>ο</a:t>
                          </a:r>
                          <a:r>
                            <a:rPr lang="el-GR" sz="1100">
                              <a:effectLst/>
                            </a:rPr>
                            <a:t>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842421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Αέρας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1.225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1.01325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0.15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>
                                    <a:effectLst/>
                                    <a:latin typeface="Cambria Math" panose="02040503050406030204" pitchFamily="18" charset="0"/>
                                  </a:rPr>
                                  <m:t>3.492∙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l-G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3244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90B3945-98B9-4815-AC71-61CD3E8439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561025"/>
                  </p:ext>
                </p:extLst>
              </p:nvPr>
            </p:nvGraphicFramePr>
            <p:xfrm>
              <a:off x="994609" y="2085420"/>
              <a:ext cx="4854575" cy="379477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682625">
                      <a:extLst>
                        <a:ext uri="{9D8B030D-6E8A-4147-A177-3AD203B41FA5}">
                          <a16:colId xmlns:a16="http://schemas.microsoft.com/office/drawing/2014/main" val="237030741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482845126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3082650378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5552122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2209393292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317589123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73746971"/>
                        </a:ext>
                      </a:extLst>
                    </a:gridCol>
                  </a:tblGrid>
                  <a:tr h="17938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4" t="-26667" r="-256000" b="-1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p[bar]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T[K]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Mach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9291" t="-26667" r="-69504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>
                              <a:effectLst/>
                            </a:rPr>
                            <a:t>α[</a:t>
                          </a:r>
                          <a:r>
                            <a:rPr lang="el-GR" sz="1100" baseline="30000">
                              <a:effectLst/>
                            </a:rPr>
                            <a:t>ο</a:t>
                          </a:r>
                          <a:r>
                            <a:rPr lang="el-GR" sz="1100">
                              <a:effectLst/>
                            </a:rPr>
                            <a:t>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84242113"/>
                      </a:ext>
                    </a:extLst>
                  </a:tr>
                  <a:tr h="2000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Αέρας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1.225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1.01325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0.15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9291" t="-115152" r="-69504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3244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642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6003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Αεροτομής ενός Στόχου σε Συνθήκες Απογείωσης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023811" y="5274225"/>
            <a:ext cx="477507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MAEAs </a:t>
            </a:r>
            <a:r>
              <a:rPr lang="el-GR" dirty="0"/>
              <a:t>με </a:t>
            </a:r>
            <a:r>
              <a:rPr lang="en-US" dirty="0"/>
              <a:t>on-line </a:t>
            </a:r>
            <a:r>
              <a:rPr lang="el-GR" dirty="0"/>
              <a:t>εκπαίδευση </a:t>
            </a:r>
            <a:r>
              <a:rPr lang="en-US" dirty="0"/>
              <a:t>vs EAs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609" y="1666724"/>
                <a:ext cx="5101391" cy="1762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dirty="0"/>
                  <a:t>Συνθήκες πτήσης σε υψόμετρο </a:t>
                </a:r>
                <a:r>
                  <a:rPr lang="en-US" dirty="0"/>
                  <a:t>h =</a:t>
                </a:r>
                <a:r>
                  <a:rPr lang="el-GR" dirty="0"/>
                  <a:t> 0 </a:t>
                </a:r>
                <a:r>
                  <a:rPr lang="en-US" dirty="0"/>
                  <a:t>m </a:t>
                </a:r>
              </a:p>
              <a:p>
                <a:r>
                  <a:rPr lang="el-GR" dirty="0"/>
                  <a:t>Στόχος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l-GR" dirty="0"/>
                  <a:t>Σε συνθήκες απογείωσης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𝑏𝑠𝑙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=15.53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l-GR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l-GR" dirty="0"/>
              </a:p>
              <a:p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09" y="1666724"/>
                <a:ext cx="5101391" cy="1762276"/>
              </a:xfrm>
              <a:prstGeom prst="rect">
                <a:avLst/>
              </a:prstGeom>
              <a:blipFill>
                <a:blip r:embed="rId2"/>
                <a:stretch>
                  <a:fillRect l="-956" t="-345"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AAEC2-A2B4-491A-8F00-8F4E929294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7774" y="2177504"/>
            <a:ext cx="4171950" cy="886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52ED6-3346-43B6-A5E9-8FBCECB44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9304"/>
            <a:ext cx="4953912" cy="3575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7181DB3-9046-4F7A-91C6-A58B80676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811777"/>
                  </p:ext>
                </p:extLst>
              </p:nvPr>
            </p:nvGraphicFramePr>
            <p:xfrm>
              <a:off x="1066800" y="3489346"/>
              <a:ext cx="4718858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992284">
                      <a:extLst>
                        <a:ext uri="{9D8B030D-6E8A-4147-A177-3AD203B41FA5}">
                          <a16:colId xmlns:a16="http://schemas.microsoft.com/office/drawing/2014/main" val="1427254105"/>
                        </a:ext>
                      </a:extLst>
                    </a:gridCol>
                    <a:gridCol w="1135153">
                      <a:extLst>
                        <a:ext uri="{9D8B030D-6E8A-4147-A177-3AD203B41FA5}">
                          <a16:colId xmlns:a16="http://schemas.microsoft.com/office/drawing/2014/main" val="2056468387"/>
                        </a:ext>
                      </a:extLst>
                    </a:gridCol>
                    <a:gridCol w="748769">
                      <a:extLst>
                        <a:ext uri="{9D8B030D-6E8A-4147-A177-3AD203B41FA5}">
                          <a16:colId xmlns:a16="http://schemas.microsoft.com/office/drawing/2014/main" val="1570117855"/>
                        </a:ext>
                      </a:extLst>
                    </a:gridCol>
                    <a:gridCol w="842652">
                      <a:extLst>
                        <a:ext uri="{9D8B030D-6E8A-4147-A177-3AD203B41FA5}">
                          <a16:colId xmlns:a16="http://schemas.microsoft.com/office/drawing/2014/main" val="3576190660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𝑃𝑆𝑀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0231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MAEAs, on-line, SMT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1222.33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400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2988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357624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1221.90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6390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1221.27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803452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1211.54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7937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E7181DB3-9046-4F7A-91C6-A58B80676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811777"/>
                  </p:ext>
                </p:extLst>
              </p:nvPr>
            </p:nvGraphicFramePr>
            <p:xfrm>
              <a:off x="1066800" y="3489346"/>
              <a:ext cx="4718858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992284">
                      <a:extLst>
                        <a:ext uri="{9D8B030D-6E8A-4147-A177-3AD203B41FA5}">
                          <a16:colId xmlns:a16="http://schemas.microsoft.com/office/drawing/2014/main" val="1427254105"/>
                        </a:ext>
                      </a:extLst>
                    </a:gridCol>
                    <a:gridCol w="1135153">
                      <a:extLst>
                        <a:ext uri="{9D8B030D-6E8A-4147-A177-3AD203B41FA5}">
                          <a16:colId xmlns:a16="http://schemas.microsoft.com/office/drawing/2014/main" val="2056468387"/>
                        </a:ext>
                      </a:extLst>
                    </a:gridCol>
                    <a:gridCol w="748769">
                      <a:extLst>
                        <a:ext uri="{9D8B030D-6E8A-4147-A177-3AD203B41FA5}">
                          <a16:colId xmlns:a16="http://schemas.microsoft.com/office/drawing/2014/main" val="1570117855"/>
                        </a:ext>
                      </a:extLst>
                    </a:gridCol>
                    <a:gridCol w="842652">
                      <a:extLst>
                        <a:ext uri="{9D8B030D-6E8A-4147-A177-3AD203B41FA5}">
                          <a16:colId xmlns:a16="http://schemas.microsoft.com/office/drawing/2014/main" val="3576190660"/>
                        </a:ext>
                      </a:extLst>
                    </a:gridCol>
                  </a:tblGrid>
                  <a:tr h="211963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19512" t="-22857" r="-115447" b="-3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63043" t="-22857" r="-2899" b="-39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231909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1222.33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2988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35762488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1221.90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639015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1221.27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80345200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1211.54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67937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959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6003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Αεροτομής ενός Στόχου σε Συνθήκες Απογείωσης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4258168" y="4409937"/>
            <a:ext cx="331240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Βελτιστοποιημένη γεωμετρία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EC7A-2C86-4383-BD93-88F7D461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8715" y="1648610"/>
            <a:ext cx="3390794" cy="2756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3CCC6-5817-4CEF-AF37-E146ADDE1C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922" y="1606378"/>
            <a:ext cx="3390793" cy="2798292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D7DD5EB-9A5B-4141-B22E-E8582046E77E}"/>
              </a:ext>
            </a:extLst>
          </p:cNvPr>
          <p:cNvSpPr txBox="1">
            <a:spLocks/>
          </p:cNvSpPr>
          <p:nvPr/>
        </p:nvSpPr>
        <p:spPr>
          <a:xfrm>
            <a:off x="844666" y="4409937"/>
            <a:ext cx="2376329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Αρχική γεωμετρία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B8131-FC98-40BB-9CFB-D8F7C55D3F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2838" y="3241583"/>
            <a:ext cx="2767015" cy="1163087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45BCF31-F526-4EC2-909E-F19DA28C30FA}"/>
              </a:ext>
            </a:extLst>
          </p:cNvPr>
          <p:cNvSpPr txBox="1">
            <a:spLocks/>
          </p:cNvSpPr>
          <p:nvPr/>
        </p:nvSpPr>
        <p:spPr>
          <a:xfrm>
            <a:off x="7952838" y="4404670"/>
            <a:ext cx="331240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Βελτιστοποιημένη γεωμετρία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0088E33-BCA0-4E1F-B653-73A1F84FDCD4}"/>
              </a:ext>
            </a:extLst>
          </p:cNvPr>
          <p:cNvSpPr txBox="1">
            <a:spLocks/>
          </p:cNvSpPr>
          <p:nvPr/>
        </p:nvSpPr>
        <p:spPr>
          <a:xfrm>
            <a:off x="844666" y="4962341"/>
            <a:ext cx="5101391" cy="8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Αύξηση 6.1% της άνωσης</a:t>
            </a:r>
            <a:endParaRPr lang="en-US" dirty="0"/>
          </a:p>
          <a:p>
            <a:r>
              <a:rPr lang="el-GR" dirty="0"/>
              <a:t>Θετική μετατόπιση της γραμμής κύρτωσης</a:t>
            </a:r>
          </a:p>
        </p:txBody>
      </p:sp>
    </p:spTree>
    <p:extLst>
      <p:ext uri="{BB962C8B-B14F-4D97-AF65-F5344CB8AC3E}">
        <p14:creationId xmlns:p14="http://schemas.microsoft.com/office/powerpoint/2010/main" val="31131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6003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Αεροτομής ενός Στόχου σε Συνθήκες Ευθείας Πτήσης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6023811" y="5274225"/>
            <a:ext cx="477507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MAEAs </a:t>
            </a:r>
            <a:r>
              <a:rPr lang="el-GR" dirty="0"/>
              <a:t>με </a:t>
            </a:r>
            <a:r>
              <a:rPr lang="en-US" dirty="0"/>
              <a:t>on-line </a:t>
            </a:r>
            <a:r>
              <a:rPr lang="el-GR" dirty="0"/>
              <a:t>εκπαίδευση </a:t>
            </a:r>
            <a:r>
              <a:rPr lang="en-US" dirty="0"/>
              <a:t>vs EAs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609" y="1666724"/>
                <a:ext cx="5101391" cy="2651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2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l-GR" dirty="0"/>
                  <a:t>Συνθήκες πτήσης σε υψόμετρο </a:t>
                </a:r>
                <a:r>
                  <a:rPr lang="en-US" dirty="0"/>
                  <a:t>h =</a:t>
                </a:r>
                <a:r>
                  <a:rPr lang="el-GR" dirty="0"/>
                  <a:t> 11000 </a:t>
                </a:r>
                <a:r>
                  <a:rPr lang="en-US" dirty="0"/>
                  <a:t>m</a:t>
                </a:r>
                <a:endParaRPr lang="el-GR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l-GR" dirty="0"/>
                  <a:t>Στόχος: </a:t>
                </a:r>
                <a:endParaRPr lang="en-US" dirty="0"/>
              </a:p>
              <a:p>
                <a:endParaRPr lang="el-GR" dirty="0"/>
              </a:p>
              <a:p>
                <a:r>
                  <a:rPr lang="el-GR" dirty="0"/>
                  <a:t>Σε συνθήκες ευθείας πτήσης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𝑏𝑠𝑙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=1123.81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l-GR" dirty="0"/>
              </a:p>
              <a:p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57647708-1740-4088-82AF-268444F7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09" y="1666724"/>
                <a:ext cx="5101391" cy="2651276"/>
              </a:xfrm>
              <a:prstGeom prst="rect">
                <a:avLst/>
              </a:prstGeom>
              <a:blipFill>
                <a:blip r:embed="rId2"/>
                <a:stretch>
                  <a:fillRect l="-836" t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4190C-88AB-4636-9B60-35DB9C25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1241" y="2556593"/>
            <a:ext cx="4048125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93532-8D6E-45CE-B18C-EBA8ABBF2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1606378"/>
            <a:ext cx="5026101" cy="366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E0AE55-BFCD-470E-A09D-B8CCE43B8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59496"/>
                  </p:ext>
                </p:extLst>
              </p:nvPr>
            </p:nvGraphicFramePr>
            <p:xfrm>
              <a:off x="1066800" y="3894623"/>
              <a:ext cx="4625545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796477">
                      <a:extLst>
                        <a:ext uri="{9D8B030D-6E8A-4147-A177-3AD203B41FA5}">
                          <a16:colId xmlns:a16="http://schemas.microsoft.com/office/drawing/2014/main" val="3353811319"/>
                        </a:ext>
                      </a:extLst>
                    </a:gridCol>
                    <a:gridCol w="1378066">
                      <a:extLst>
                        <a:ext uri="{9D8B030D-6E8A-4147-A177-3AD203B41FA5}">
                          <a16:colId xmlns:a16="http://schemas.microsoft.com/office/drawing/2014/main" val="2332421815"/>
                        </a:ext>
                      </a:extLst>
                    </a:gridCol>
                    <a:gridCol w="760049">
                      <a:extLst>
                        <a:ext uri="{9D8B030D-6E8A-4147-A177-3AD203B41FA5}">
                          <a16:colId xmlns:a16="http://schemas.microsoft.com/office/drawing/2014/main" val="519085942"/>
                        </a:ext>
                      </a:extLst>
                    </a:gridCol>
                    <a:gridCol w="690953">
                      <a:extLst>
                        <a:ext uri="{9D8B030D-6E8A-4147-A177-3AD203B41FA5}">
                          <a16:colId xmlns:a16="http://schemas.microsoft.com/office/drawing/2014/main" val="3726174806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𝑃𝑆𝑀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55878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2988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65883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149.57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31731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149.60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12527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154.63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2415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5E0AE55-BFCD-470E-A09D-B8CCE43B86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59496"/>
                  </p:ext>
                </p:extLst>
              </p:nvPr>
            </p:nvGraphicFramePr>
            <p:xfrm>
              <a:off x="1066800" y="3894623"/>
              <a:ext cx="4625545" cy="95669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796477">
                      <a:extLst>
                        <a:ext uri="{9D8B030D-6E8A-4147-A177-3AD203B41FA5}">
                          <a16:colId xmlns:a16="http://schemas.microsoft.com/office/drawing/2014/main" val="3353811319"/>
                        </a:ext>
                      </a:extLst>
                    </a:gridCol>
                    <a:gridCol w="1378066">
                      <a:extLst>
                        <a:ext uri="{9D8B030D-6E8A-4147-A177-3AD203B41FA5}">
                          <a16:colId xmlns:a16="http://schemas.microsoft.com/office/drawing/2014/main" val="2332421815"/>
                        </a:ext>
                      </a:extLst>
                    </a:gridCol>
                    <a:gridCol w="760049">
                      <a:extLst>
                        <a:ext uri="{9D8B030D-6E8A-4147-A177-3AD203B41FA5}">
                          <a16:colId xmlns:a16="http://schemas.microsoft.com/office/drawing/2014/main" val="519085942"/>
                        </a:ext>
                      </a:extLst>
                    </a:gridCol>
                    <a:gridCol w="690953">
                      <a:extLst>
                        <a:ext uri="{9D8B030D-6E8A-4147-A177-3AD203B41FA5}">
                          <a16:colId xmlns:a16="http://schemas.microsoft.com/office/drawing/2014/main" val="3726174806"/>
                        </a:ext>
                      </a:extLst>
                    </a:gridCol>
                  </a:tblGrid>
                  <a:tr h="211963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300">
                              <a:effectLst/>
                            </a:rPr>
                            <a:t>Μέσο αποτέλεσμα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418400" t="-22857" r="-93600" b="-3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7"/>
                          <a:stretch>
                            <a:fillRect l="-573451" t="-22857" r="-3540" b="-3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587857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148.86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2988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6588343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on-line, EASY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149.57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3173191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MAEAs, off-line, SMT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149.60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21252786"/>
                      </a:ext>
                    </a:extLst>
                  </a:tr>
                  <a:tr h="18618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EAs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154.63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-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82415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5BB80BC-BE56-4364-BFA8-704D9697F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0022657"/>
                  </p:ext>
                </p:extLst>
              </p:nvPr>
            </p:nvGraphicFramePr>
            <p:xfrm>
              <a:off x="921169" y="2085420"/>
              <a:ext cx="4916805" cy="375095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682625">
                      <a:extLst>
                        <a:ext uri="{9D8B030D-6E8A-4147-A177-3AD203B41FA5}">
                          <a16:colId xmlns:a16="http://schemas.microsoft.com/office/drawing/2014/main" val="2551381187"/>
                        </a:ext>
                      </a:extLst>
                    </a:gridCol>
                    <a:gridCol w="857297">
                      <a:extLst>
                        <a:ext uri="{9D8B030D-6E8A-4147-A177-3AD203B41FA5}">
                          <a16:colId xmlns:a16="http://schemas.microsoft.com/office/drawing/2014/main" val="2351502622"/>
                        </a:ext>
                      </a:extLst>
                    </a:gridCol>
                    <a:gridCol w="628603">
                      <a:extLst>
                        <a:ext uri="{9D8B030D-6E8A-4147-A177-3AD203B41FA5}">
                          <a16:colId xmlns:a16="http://schemas.microsoft.com/office/drawing/2014/main" val="724515332"/>
                        </a:ext>
                      </a:extLst>
                    </a:gridCol>
                    <a:gridCol w="659765">
                      <a:extLst>
                        <a:ext uri="{9D8B030D-6E8A-4147-A177-3AD203B41FA5}">
                          <a16:colId xmlns:a16="http://schemas.microsoft.com/office/drawing/2014/main" val="2470255641"/>
                        </a:ext>
                      </a:extLst>
                    </a:gridCol>
                    <a:gridCol w="654685">
                      <a:extLst>
                        <a:ext uri="{9D8B030D-6E8A-4147-A177-3AD203B41FA5}">
                          <a16:colId xmlns:a16="http://schemas.microsoft.com/office/drawing/2014/main" val="3100089121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569990125"/>
                        </a:ext>
                      </a:extLst>
                    </a:gridCol>
                    <a:gridCol w="576580">
                      <a:extLst>
                        <a:ext uri="{9D8B030D-6E8A-4147-A177-3AD203B41FA5}">
                          <a16:colId xmlns:a16="http://schemas.microsoft.com/office/drawing/2014/main" val="213663356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>
                              <a:effectLst/>
                            </a:rPr>
                            <a:t>ρ</a:t>
                          </a:r>
                          <a:r>
                            <a:rPr lang="en-US" sz="1100">
                              <a:effectLst/>
                            </a:rPr>
                            <a:t> [kg/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p[bar]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T[K]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Mach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𝑹𝒆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>
                              <a:effectLst/>
                            </a:rPr>
                            <a:t>α[</a:t>
                          </a:r>
                          <a:r>
                            <a:rPr lang="el-GR" sz="1100" baseline="30000">
                              <a:effectLst/>
                            </a:rPr>
                            <a:t>ο</a:t>
                          </a:r>
                          <a:r>
                            <a:rPr lang="el-GR" sz="1100">
                              <a:effectLst/>
                            </a:rPr>
                            <a:t>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09689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Αέρας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0.364805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0.227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216.8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0.7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>
                                    <a:effectLst/>
                                    <a:latin typeface="Cambria Math" panose="02040503050406030204" pitchFamily="18" charset="0"/>
                                  </a:rPr>
                                  <m:t>4.797∙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l-GR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73426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5BB80BC-BE56-4364-BFA8-704D9697F1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0022657"/>
                  </p:ext>
                </p:extLst>
              </p:nvPr>
            </p:nvGraphicFramePr>
            <p:xfrm>
              <a:off x="921169" y="2085420"/>
              <a:ext cx="4916805" cy="379477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682625">
                      <a:extLst>
                        <a:ext uri="{9D8B030D-6E8A-4147-A177-3AD203B41FA5}">
                          <a16:colId xmlns:a16="http://schemas.microsoft.com/office/drawing/2014/main" val="2551381187"/>
                        </a:ext>
                      </a:extLst>
                    </a:gridCol>
                    <a:gridCol w="857297">
                      <a:extLst>
                        <a:ext uri="{9D8B030D-6E8A-4147-A177-3AD203B41FA5}">
                          <a16:colId xmlns:a16="http://schemas.microsoft.com/office/drawing/2014/main" val="2351502622"/>
                        </a:ext>
                      </a:extLst>
                    </a:gridCol>
                    <a:gridCol w="628603">
                      <a:extLst>
                        <a:ext uri="{9D8B030D-6E8A-4147-A177-3AD203B41FA5}">
                          <a16:colId xmlns:a16="http://schemas.microsoft.com/office/drawing/2014/main" val="724515332"/>
                        </a:ext>
                      </a:extLst>
                    </a:gridCol>
                    <a:gridCol w="659765">
                      <a:extLst>
                        <a:ext uri="{9D8B030D-6E8A-4147-A177-3AD203B41FA5}">
                          <a16:colId xmlns:a16="http://schemas.microsoft.com/office/drawing/2014/main" val="2470255641"/>
                        </a:ext>
                      </a:extLst>
                    </a:gridCol>
                    <a:gridCol w="654685">
                      <a:extLst>
                        <a:ext uri="{9D8B030D-6E8A-4147-A177-3AD203B41FA5}">
                          <a16:colId xmlns:a16="http://schemas.microsoft.com/office/drawing/2014/main" val="3100089121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569990125"/>
                        </a:ext>
                      </a:extLst>
                    </a:gridCol>
                    <a:gridCol w="576580">
                      <a:extLst>
                        <a:ext uri="{9D8B030D-6E8A-4147-A177-3AD203B41FA5}">
                          <a16:colId xmlns:a16="http://schemas.microsoft.com/office/drawing/2014/main" val="2136633561"/>
                        </a:ext>
                      </a:extLst>
                    </a:gridCol>
                  </a:tblGrid>
                  <a:tr h="179388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8"/>
                          <a:stretch>
                            <a:fillRect l="-395" t="-26667" r="-220553" b="-1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p[bar]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T[K]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Mach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8"/>
                          <a:stretch>
                            <a:fillRect l="-409286" t="-26667" r="-70714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100">
                              <a:effectLst/>
                            </a:rPr>
                            <a:t>α[</a:t>
                          </a:r>
                          <a:r>
                            <a:rPr lang="el-GR" sz="1100" baseline="30000">
                              <a:effectLst/>
                            </a:rPr>
                            <a:t>ο</a:t>
                          </a:r>
                          <a:r>
                            <a:rPr lang="el-GR" sz="1100">
                              <a:effectLst/>
                            </a:rPr>
                            <a:t>]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0968944"/>
                      </a:ext>
                    </a:extLst>
                  </a:tr>
                  <a:tr h="2000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Αέρας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0.364805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0.227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>
                              <a:effectLst/>
                            </a:rPr>
                            <a:t>216.8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0.7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8"/>
                          <a:stretch>
                            <a:fillRect l="-409286" t="-115152" r="-70714" b="-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l-GR" sz="1200" dirty="0">
                              <a:effectLst/>
                            </a:rPr>
                            <a:t>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073426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48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1"/>
            <a:ext cx="10058400" cy="1060037"/>
          </a:xfrm>
          <a:solidFill>
            <a:srgbClr val="CADCD8"/>
          </a:solidFill>
        </p:spPr>
        <p:txBody>
          <a:bodyPr>
            <a:normAutofit fontScale="90000"/>
          </a:bodyPr>
          <a:lstStyle/>
          <a:p>
            <a:r>
              <a:rPr lang="el-GR" dirty="0"/>
              <a:t>Βελτιστοποίηση Αεροτομής ενός Στόχου σε Συνθήκες Ευθείας Πτήσης</a:t>
            </a: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246F45-DFEB-47E4-9262-78E926CB2267}"/>
              </a:ext>
            </a:extLst>
          </p:cNvPr>
          <p:cNvSpPr txBox="1">
            <a:spLocks/>
          </p:cNvSpPr>
          <p:nvPr/>
        </p:nvSpPr>
        <p:spPr>
          <a:xfrm>
            <a:off x="4258168" y="4409937"/>
            <a:ext cx="331240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Βελτιστοποιημένη γεωμετρία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421F76C-F3DD-4578-B8F2-9B4C6B6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1581A1-B7C0-4ED3-89E1-5A8EA9B5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D7DD5EB-9A5B-4141-B22E-E8582046E77E}"/>
              </a:ext>
            </a:extLst>
          </p:cNvPr>
          <p:cNvSpPr txBox="1">
            <a:spLocks/>
          </p:cNvSpPr>
          <p:nvPr/>
        </p:nvSpPr>
        <p:spPr>
          <a:xfrm>
            <a:off x="844666" y="4409937"/>
            <a:ext cx="2376329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Αρχική γεωμετρία</a:t>
            </a:r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45BCF31-F526-4EC2-909E-F19DA28C30FA}"/>
              </a:ext>
            </a:extLst>
          </p:cNvPr>
          <p:cNvSpPr txBox="1">
            <a:spLocks/>
          </p:cNvSpPr>
          <p:nvPr/>
        </p:nvSpPr>
        <p:spPr>
          <a:xfrm>
            <a:off x="7952838" y="4404670"/>
            <a:ext cx="3312405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Βελτιστοποιημένη γεωμετρία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0088E33-BCA0-4E1F-B653-73A1F84FDCD4}"/>
              </a:ext>
            </a:extLst>
          </p:cNvPr>
          <p:cNvSpPr txBox="1">
            <a:spLocks/>
          </p:cNvSpPr>
          <p:nvPr/>
        </p:nvSpPr>
        <p:spPr>
          <a:xfrm>
            <a:off x="844666" y="4962341"/>
            <a:ext cx="8790401" cy="886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200" dirty="0"/>
              <a:t>Μείωση 26.3</a:t>
            </a:r>
            <a:r>
              <a:rPr lang="en-US" sz="2200" dirty="0"/>
              <a:t>% </a:t>
            </a:r>
            <a:r>
              <a:rPr lang="el-GR" sz="2200" dirty="0"/>
              <a:t>της οπισθέλκουσας</a:t>
            </a:r>
            <a:endParaRPr lang="en-US" sz="2200" dirty="0"/>
          </a:p>
          <a:p>
            <a:r>
              <a:rPr lang="el-GR" sz="2200" dirty="0"/>
              <a:t>Μετατόπιση της ζώνης αποκόλλησης της ροής από </a:t>
            </a:r>
            <a:r>
              <a:rPr lang="en-US" sz="2200" dirty="0"/>
              <a:t>x/c = 0.33, x/c = 0.43</a:t>
            </a:r>
            <a:endParaRPr lang="el-GR" sz="2200" dirty="0"/>
          </a:p>
          <a:p>
            <a:r>
              <a:rPr lang="el-GR" sz="2200" dirty="0"/>
              <a:t>Αρνητική μετατόπιση της</a:t>
            </a:r>
            <a:r>
              <a:rPr lang="en-US" sz="2200" dirty="0"/>
              <a:t> </a:t>
            </a:r>
            <a:r>
              <a:rPr lang="el-GR" sz="2200" dirty="0"/>
              <a:t>γραμμής  κύρτωσης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FF7B2-266A-4A9E-A087-0269DA02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2838" y="3344633"/>
            <a:ext cx="2830492" cy="1060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D6164-A2B7-4EA0-9442-3F661E0703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407" y="1619096"/>
            <a:ext cx="3212757" cy="2772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1D9043-8EC9-4756-83AF-59B97E3C94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133" y="1597424"/>
            <a:ext cx="3148141" cy="280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7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62384"/>
            <a:ext cx="10058400" cy="116756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611" y="1878227"/>
            <a:ext cx="10459452" cy="411109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/>
              <a:t>Σε απλά προβλήματα </a:t>
            </a:r>
            <a:r>
              <a:rPr lang="el-GR" dirty="0" err="1"/>
              <a:t>ψευδο</a:t>
            </a:r>
            <a:r>
              <a:rPr lang="el-GR" dirty="0"/>
              <a:t>-μηχανικής  η εφαρμογή </a:t>
            </a:r>
            <a:r>
              <a:rPr lang="en-US" dirty="0"/>
              <a:t> </a:t>
            </a:r>
            <a:r>
              <a:rPr lang="el-GR" dirty="0"/>
              <a:t>εξωτερικών </a:t>
            </a:r>
            <a:r>
              <a:rPr lang="el-GR" dirty="0" err="1"/>
              <a:t>μεταπροτύπων</a:t>
            </a:r>
            <a:r>
              <a:rPr lang="el-GR" dirty="0"/>
              <a:t> εμφανίζει παρόμοια αποτελέσματα με αυτά των εσωτερικών </a:t>
            </a:r>
            <a:r>
              <a:rPr lang="en-US" dirty="0"/>
              <a:t>RBFs</a:t>
            </a:r>
            <a:endParaRPr lang="el-GR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Στην περίπτωση της αεροδυναμικής εφαρμογών</a:t>
            </a:r>
            <a:r>
              <a:rPr lang="en-US" dirty="0"/>
              <a:t> </a:t>
            </a:r>
            <a:r>
              <a:rPr lang="el-GR" dirty="0"/>
              <a:t>η χρήση του </a:t>
            </a:r>
            <a:r>
              <a:rPr lang="en-US" dirty="0"/>
              <a:t>KPLS</a:t>
            </a:r>
            <a:r>
              <a:rPr lang="el-GR" dirty="0"/>
              <a:t> με </a:t>
            </a:r>
            <a:r>
              <a:rPr lang="en-US" dirty="0"/>
              <a:t>on</a:t>
            </a:r>
            <a:r>
              <a:rPr lang="el-GR" dirty="0"/>
              <a:t>-</a:t>
            </a:r>
            <a:r>
              <a:rPr lang="en-US" dirty="0"/>
              <a:t>line </a:t>
            </a:r>
            <a:r>
              <a:rPr lang="el-GR" dirty="0"/>
              <a:t>είτε </a:t>
            </a:r>
            <a:r>
              <a:rPr lang="en-US" dirty="0"/>
              <a:t>off-line </a:t>
            </a:r>
            <a:r>
              <a:rPr lang="el-GR" dirty="0"/>
              <a:t>εκπαίδευση, οδήγησε σε 60-80% μείωση του υπολογιστικού κόστους συγκριτικά με τα</a:t>
            </a:r>
            <a:r>
              <a:rPr lang="en-US" dirty="0"/>
              <a:t> RBFs </a:t>
            </a:r>
            <a:r>
              <a:rPr lang="el-GR" dirty="0"/>
              <a:t>του </a:t>
            </a:r>
            <a:r>
              <a:rPr lang="en-US" dirty="0"/>
              <a:t>EASY</a:t>
            </a:r>
            <a:endParaRPr lang="el-GR" dirty="0"/>
          </a:p>
          <a:p>
            <a:pPr marL="342900" lvl="0" indent="-342900">
              <a:buFont typeface="+mj-lt"/>
              <a:buAutoNum type="arabicPeriod"/>
            </a:pPr>
            <a:r>
              <a:rPr lang="el-GR" dirty="0"/>
              <a:t>Στις εφαρμογές που μελετήθηκαν σε αυτή τη διπλωματική εργασία παρατηρήθηκε: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800" dirty="0"/>
              <a:t>Διαφαινόμενη υπεροχή των</a:t>
            </a:r>
            <a:r>
              <a:rPr lang="en-US" sz="1800" dirty="0"/>
              <a:t> KPLS</a:t>
            </a:r>
            <a:r>
              <a:rPr lang="el-GR" sz="1800" dirty="0"/>
              <a:t>, </a:t>
            </a:r>
            <a:r>
              <a:rPr lang="en-US" sz="1800" dirty="0"/>
              <a:t>KPLSK </a:t>
            </a:r>
            <a:r>
              <a:rPr lang="el-GR" sz="1800" dirty="0"/>
              <a:t>μεταξύ των όλων των χρησιμοποιούμενων </a:t>
            </a:r>
            <a:r>
              <a:rPr lang="el-GR" sz="1800" dirty="0" err="1"/>
              <a:t>μεταπροτύπων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800" dirty="0"/>
              <a:t>Υπεροχή των ΜΑΕΑ</a:t>
            </a:r>
            <a:r>
              <a:rPr lang="en-US" sz="1800" dirty="0"/>
              <a:t>s</a:t>
            </a:r>
            <a:r>
              <a:rPr lang="el-GR" sz="1800" dirty="0"/>
              <a:t> με </a:t>
            </a:r>
            <a:r>
              <a:rPr lang="en-US" sz="1800" dirty="0"/>
              <a:t>on-line</a:t>
            </a:r>
            <a:r>
              <a:rPr lang="el-GR" sz="1800" dirty="0"/>
              <a:t> εκπαίδευση έναντι </a:t>
            </a:r>
            <a:r>
              <a:rPr lang="en-US" sz="1800" dirty="0"/>
              <a:t>MAEAs </a:t>
            </a:r>
            <a:r>
              <a:rPr lang="el-GR" sz="1800" dirty="0"/>
              <a:t>με </a:t>
            </a:r>
            <a:r>
              <a:rPr lang="en-US" sz="1800" dirty="0"/>
              <a:t>off-line</a:t>
            </a:r>
            <a:r>
              <a:rPr lang="el-GR" sz="1800" dirty="0"/>
              <a:t> εκπαίδευση και απλών εξελικτικών</a:t>
            </a:r>
          </a:p>
          <a:p>
            <a:pPr marL="274320" lvl="1" indent="0">
              <a:buNone/>
            </a:pPr>
            <a:endParaRPr lang="en-US" sz="1800" dirty="0"/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0B578-6EE1-4ECD-9160-A757351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544595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0D2C8-C4CB-4B11-BDB1-C5926A6A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4761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3617-CC3B-42D7-9C4D-5C4EA221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Αποριεσ</a:t>
            </a:r>
            <a:r>
              <a:rPr lang="el-GR" dirty="0"/>
              <a:t>/ΕΡΩΤΗΣΕΙΣ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9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25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μ,λ</a:t>
            </a: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Evolutionary Algorithms (EAs)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94611" y="1696995"/>
                <a:ext cx="6328611" cy="4292325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τοχαστική μέθοδος βελτιστοποίησης με βάση πληθυσμούς (</a:t>
                </a:r>
                <a:r>
                  <a:rPr lang="el-G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μ,λ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l-GR" dirty="0"/>
              </a:p>
              <a:p>
                <a:r>
                  <a:rPr lang="el-GR" dirty="0"/>
                  <a:t>Σε κάθε γενιά </a:t>
                </a:r>
                <a:r>
                  <a:rPr lang="en-US" dirty="0"/>
                  <a:t>g </a:t>
                </a:r>
                <a:r>
                  <a:rPr lang="el-GR" dirty="0"/>
                  <a:t>γίνεται επιλογή επικρατέστερων υποψήφιων λύσεων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bSup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μέσω της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αφού πρώτα αξιολογηθούν στο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PSM (Problem-Specific Model)</a:t>
                </a: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Οι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επικρατέστερες λύσεις αποθηκεύονται στο σύνολο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l-G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Ανανεώνεται στο σύνολο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l-G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μέσω τελεστών ελιτισμού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Γίνεται η επιλογή γονέων της επόμενης γενιάς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l-G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Σχηματισμός συνόλου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l-GR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μέσω ανάμειξης (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crossover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και μετάλλαξης (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mutation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94611" y="1696995"/>
                <a:ext cx="6328611" cy="4292325"/>
              </a:xfrm>
              <a:blipFill>
                <a:blip r:embed="rId2"/>
                <a:stretch>
                  <a:fillRect l="-674" r="-674" b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018EB0-6B01-4798-AE12-E0C5C229B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916" y="793175"/>
            <a:ext cx="3208420" cy="54222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B0EEB-F272-4F6A-AB48-6A5D1092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3</a:t>
            </a:fld>
            <a:endParaRPr lang="en-US" sz="100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23236AD-2D54-4766-A802-4B210DA2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401330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5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803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Metamodel-Assisted Evolutionary Algorithms (MAEAs </a:t>
            </a:r>
            <a:r>
              <a:rPr lang="el-GR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611" y="1861751"/>
            <a:ext cx="10347157" cy="4127569"/>
          </a:xfrm>
        </p:spPr>
        <p:txBody>
          <a:bodyPr>
            <a:normAutofit/>
          </a:bodyPr>
          <a:lstStyle/>
          <a:p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Εκπα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ί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δευση </a:t>
            </a:r>
            <a:r>
              <a:rPr lang="el-G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μεταπροτύπου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που αντικαθιστά το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ακριβό υπολογιστικά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PSM</a:t>
            </a:r>
            <a:endParaRPr lang="el-G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Μείωση του υπολογιστικού κόστους της αξιολόγησης 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Πρόβλεψη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μεταπροτύπου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ανάγκη επαναξιολόγησης στο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PSM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Τρόποι εκπαίδευσης 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μεταπροτύπων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στη βελτιστοποίηση με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MAEAs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AFEE2-553A-4858-AB64-14A2FBAA0014}"/>
              </a:ext>
            </a:extLst>
          </p:cNvPr>
          <p:cNvCxnSpPr>
            <a:cxnSpLocks/>
          </p:cNvCxnSpPr>
          <p:nvPr/>
        </p:nvCxnSpPr>
        <p:spPr>
          <a:xfrm flipH="1">
            <a:off x="4026568" y="3753852"/>
            <a:ext cx="1524000" cy="109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19D785-AFC0-4A02-ABEB-3A0ABC5F2D71}"/>
              </a:ext>
            </a:extLst>
          </p:cNvPr>
          <p:cNvCxnSpPr>
            <a:cxnSpLocks/>
          </p:cNvCxnSpPr>
          <p:nvPr/>
        </p:nvCxnSpPr>
        <p:spPr>
          <a:xfrm>
            <a:off x="5550567" y="3753852"/>
            <a:ext cx="1459833" cy="109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8DF3AB81-26AD-4778-82A5-F7567765A6D2}"/>
              </a:ext>
            </a:extLst>
          </p:cNvPr>
          <p:cNvSpPr txBox="1">
            <a:spLocks/>
          </p:cNvSpPr>
          <p:nvPr/>
        </p:nvSpPr>
        <p:spPr>
          <a:xfrm>
            <a:off x="3031503" y="4860758"/>
            <a:ext cx="2229853" cy="66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Αποσυνδεδεμένα (</a:t>
            </a:r>
            <a:r>
              <a:rPr lang="en-US" dirty="0"/>
              <a:t>off-line</a:t>
            </a:r>
            <a:r>
              <a:rPr lang="el-GR" dirty="0"/>
              <a:t>) 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1562990-8FA7-4037-8459-43C718F7253B}"/>
              </a:ext>
            </a:extLst>
          </p:cNvPr>
          <p:cNvSpPr txBox="1">
            <a:spLocks/>
          </p:cNvSpPr>
          <p:nvPr/>
        </p:nvSpPr>
        <p:spPr>
          <a:xfrm>
            <a:off x="6361140" y="4844716"/>
            <a:ext cx="2061410" cy="682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Συνδεδεμένα    (</a:t>
            </a:r>
            <a:r>
              <a:rPr lang="en-US" dirty="0"/>
              <a:t>on-line</a:t>
            </a:r>
            <a:r>
              <a:rPr lang="el-GR" dirty="0"/>
              <a:t>)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4CE1-6CDF-427C-A304-52B4B867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58914"/>
            <a:ext cx="2211859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2CE6-59AE-4A38-B2B8-63FE0B9E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024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2"/>
            <a:ext cx="10058400" cy="109298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MAEAs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b="1" dirty="0"/>
              <a:t>off-line</a:t>
            </a:r>
            <a:r>
              <a:rPr lang="el-GR" dirty="0"/>
              <a:t> Εκπαίδευση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94611" y="1902941"/>
                <a:ext cx="5470357" cy="4086379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Εκπα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ί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δευση ενός καθολικού </a:t>
                </a:r>
                <a:r>
                  <a:rPr lang="el-GR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μεταπροτύπου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επιλεγμένα δείγματα εκπαίδευσης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εκπαίδευση και η επαναξιολόγηση των βέλτιστων λύσεων γίνεται αποκομμένα από την εξέλιξη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σύγκλιση της μεθόδου και ο αριθμός των κύκλων βελτιστοποίησης βασίζεται στην ακρίβεια του καθολικού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μεταπροτύπου</a:t>
                </a:r>
                <a:endParaRPr lang="el-G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Η δειγματοληψία γίνεται με χρήση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DoE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 of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Experiments)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σχημάτων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που διαθέτει το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SMT</a:t>
                </a:r>
                <a:endParaRPr lang="el-G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94611" y="1902941"/>
                <a:ext cx="5470357" cy="4086379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655E1-3CED-4B66-BEC3-997FCBB3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4BC98-7A26-41E8-942F-5A21FF65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5</a:t>
            </a:fld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0C7E31-6481-478F-A937-BB6C1E283C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8349" y="1676996"/>
            <a:ext cx="4634662" cy="4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087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DoE</a:t>
            </a:r>
            <a:r>
              <a:rPr lang="el-GR" b="1" dirty="0"/>
              <a:t> </a:t>
            </a:r>
            <a:r>
              <a:rPr lang="el-GR" dirty="0"/>
              <a:t>Τεχνικές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B33-62FF-4961-B5F4-78A0AA4BA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611" y="1837038"/>
            <a:ext cx="10459452" cy="4152282"/>
          </a:xfrm>
        </p:spPr>
        <p:txBody>
          <a:bodyPr>
            <a:normAutofit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Οι διαθέσιμες μέθοδοι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με χρήση των οποίων πραγματοποιείται η δειγματοληψία είναι οι εξής:</a:t>
            </a: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Τυχαία δειγματοληψία (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sampling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LHS (Latin Hypercube Sampling)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Maximin centered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Παραγοντική δειγματοληψία (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πλήρης ή μερική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FECC9-F7BD-4296-8062-605206A9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561070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863E-7D97-430F-9F1B-1796EAE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6</a:t>
            </a:fld>
            <a:endParaRPr lang="en-US" sz="1000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FB7FD99-0E18-4B9F-B8FD-C5D73F15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34" y="2519693"/>
            <a:ext cx="2827866" cy="203629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C226D07-56B3-461F-BB13-79E9AB450B47}"/>
              </a:ext>
            </a:extLst>
          </p:cNvPr>
          <p:cNvSpPr txBox="1">
            <a:spLocks/>
          </p:cNvSpPr>
          <p:nvPr/>
        </p:nvSpPr>
        <p:spPr>
          <a:xfrm>
            <a:off x="7878234" y="4555986"/>
            <a:ext cx="132022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Τυχαία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49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DoE</a:t>
            </a:r>
            <a:r>
              <a:rPr lang="el-GR" b="1" dirty="0"/>
              <a:t> </a:t>
            </a:r>
            <a:r>
              <a:rPr lang="el-GR" dirty="0"/>
              <a:t>Τεχνικές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FECC9-F7BD-4296-8062-605206A9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1817800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1863E-7D97-430F-9F1B-1796EAE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7</a:t>
            </a:fld>
            <a:endParaRPr lang="en-US" sz="1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0324E6-4438-487C-B138-CB3D56158F8D}"/>
              </a:ext>
            </a:extLst>
          </p:cNvPr>
          <p:cNvSpPr txBox="1">
            <a:spLocks/>
          </p:cNvSpPr>
          <p:nvPr/>
        </p:nvSpPr>
        <p:spPr>
          <a:xfrm>
            <a:off x="1002843" y="3443159"/>
            <a:ext cx="132022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Centered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D61A39-3945-4139-BC19-449190536A15}"/>
              </a:ext>
            </a:extLst>
          </p:cNvPr>
          <p:cNvSpPr txBox="1">
            <a:spLocks/>
          </p:cNvSpPr>
          <p:nvPr/>
        </p:nvSpPr>
        <p:spPr>
          <a:xfrm>
            <a:off x="4545166" y="3455571"/>
            <a:ext cx="132022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Minmax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2803D3C-95C7-4F8A-B059-CFDA0505737A}"/>
              </a:ext>
            </a:extLst>
          </p:cNvPr>
          <p:cNvSpPr txBox="1">
            <a:spLocks/>
          </p:cNvSpPr>
          <p:nvPr/>
        </p:nvSpPr>
        <p:spPr>
          <a:xfrm>
            <a:off x="7998264" y="3527579"/>
            <a:ext cx="2335894" cy="405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dirty="0"/>
              <a:t>Minmax Centered</a:t>
            </a:r>
            <a:r>
              <a:rPr lang="el-GR" sz="7200" dirty="0"/>
              <a:t> </a:t>
            </a:r>
            <a:endParaRPr lang="en-US" sz="7200" dirty="0"/>
          </a:p>
          <a:p>
            <a:pPr marL="0" indent="0">
              <a:buNone/>
            </a:pPr>
            <a:r>
              <a:rPr lang="el-GR" dirty="0"/>
              <a:t> 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9AAD0D5-A205-4666-8D00-2F3358DB48A0}"/>
              </a:ext>
            </a:extLst>
          </p:cNvPr>
          <p:cNvSpPr txBox="1">
            <a:spLocks/>
          </p:cNvSpPr>
          <p:nvPr/>
        </p:nvSpPr>
        <p:spPr>
          <a:xfrm>
            <a:off x="1002843" y="5701513"/>
            <a:ext cx="1971017" cy="365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Maxent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F0D472-BF4B-4457-9F4B-B83C2181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5" y="3977907"/>
            <a:ext cx="2245846" cy="1818614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017C010-3661-4CB4-8B4E-A25A932DD84A}"/>
              </a:ext>
            </a:extLst>
          </p:cNvPr>
          <p:cNvSpPr txBox="1">
            <a:spLocks/>
          </p:cNvSpPr>
          <p:nvPr/>
        </p:nvSpPr>
        <p:spPr>
          <a:xfrm>
            <a:off x="4484693" y="5692870"/>
            <a:ext cx="1320225" cy="4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ESE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E4E798-6F33-4F9C-B1F6-3678517D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489" y="3977908"/>
            <a:ext cx="2335894" cy="1818614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5885D570-9E4B-4928-9D7D-04531A29027A}"/>
              </a:ext>
            </a:extLst>
          </p:cNvPr>
          <p:cNvSpPr txBox="1">
            <a:spLocks/>
          </p:cNvSpPr>
          <p:nvPr/>
        </p:nvSpPr>
        <p:spPr>
          <a:xfrm>
            <a:off x="7998263" y="5713172"/>
            <a:ext cx="3551185" cy="405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Παραγοντική 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πλήρης ή μερική</a:t>
            </a:r>
            <a:r>
              <a:rPr lang="el-G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23" name="Content Placeholder 19">
            <a:extLst>
              <a:ext uri="{FF2B5EF4-FFF2-40B4-BE49-F238E27FC236}">
                <a16:creationId xmlns:a16="http://schemas.microsoft.com/office/drawing/2014/main" id="{C951C3E3-3DC0-4825-83F1-720156AA7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441" y="1750640"/>
            <a:ext cx="2245846" cy="1818615"/>
          </a:xfrm>
          <a:prstGeom prst="rect">
            <a:avLst/>
          </a:prstGeo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D33CFD93-F82A-4B15-A9B8-A801A584D1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090948" y="1750638"/>
            <a:ext cx="2335894" cy="1818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F34AE5-858C-49E9-B895-2B3699FE1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478" y="3977907"/>
            <a:ext cx="2157819" cy="18186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4D3C74-07D3-4751-A2BF-3A434F82B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479" y="1750638"/>
            <a:ext cx="2245846" cy="17500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C59CF7-4184-4720-A83A-BE2472591C40}"/>
              </a:ext>
            </a:extLst>
          </p:cNvPr>
          <p:cNvSpPr/>
          <p:nvPr/>
        </p:nvSpPr>
        <p:spPr>
          <a:xfrm>
            <a:off x="4462293" y="5780913"/>
            <a:ext cx="682512" cy="270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390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MAEAs</a:t>
            </a:r>
            <a:r>
              <a:rPr lang="en-US" dirty="0"/>
              <a:t> </a:t>
            </a:r>
            <a:r>
              <a:rPr lang="el-GR" dirty="0"/>
              <a:t>με </a:t>
            </a:r>
            <a:r>
              <a:rPr lang="en-US" b="1" dirty="0"/>
              <a:t>on-line</a:t>
            </a:r>
            <a:r>
              <a:rPr lang="el-GR" dirty="0"/>
              <a:t> Εκπαίδευση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94612" y="1729946"/>
                <a:ext cx="5823284" cy="4259374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Εισαγωγή μιας φάσης προσεγγιστικής προ-αξιολόγησης (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Low-Cost Pre-Evaluation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LCPE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μέσα στην εξέλιξη και ξεκινά αφού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αξιολογ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ηθούν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στο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PSM</a:t>
                </a:r>
                <a:endParaRPr lang="el-G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Η δειγματοληψία γίνεται στην εγγύτητα κάθε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Εκπα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ί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δευση τοπικών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-προσωποποιημένων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μεταπροτύπων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για κάθε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</a:t>
                </a:r>
                <a:r>
                  <a:rPr lang="el-GR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εκπαίδευση και η αξιολόγηση των βέλτιστων λύσεων γίνεται μέσα στην εξέλιξη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94612" y="1729946"/>
                <a:ext cx="5823284" cy="4259374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985729-8F8A-4928-95C7-2C826EB438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5148" y="1459832"/>
            <a:ext cx="2955257" cy="47555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6B376-F8E8-4E74-B338-A2ACE021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211859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90C4-B2EB-4E81-9EFA-90981910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74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24A-8C4C-4DA8-B7E5-F972E9D0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546342"/>
            <a:ext cx="10058400" cy="91175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RBFs (Radial Basis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1322" y="1622855"/>
                <a:ext cx="10459452" cy="4412186"/>
              </a:xfrm>
            </p:spPr>
            <p:txBody>
              <a:bodyPr>
                <a:normAutofit/>
              </a:bodyPr>
              <a:lstStyle/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Ακτινικές συναρτήσεις  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l-G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sup>
                    </m:sSup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όπου 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l-G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l-G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l-GR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και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l-G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∞)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συνάρτηση ακτινικής βάσης</a:t>
                </a:r>
              </a:p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Χρήση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l-G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παρατηρήσεων για τον υπολογισμό της συνάρτησης προσέγγισης σε κάθε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l-G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l-GR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Με απαίτηση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υπολογίζονται οι συντελεστές στάθμισης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l-G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Σύζευξη με μοντέλο παλινδρόμησης: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l-GR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𝜄</m:t>
                          </m:r>
                          <m:r>
                            <a:rPr lang="el-G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FB33-62FF-4961-B5F4-78A0AA4BA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11322" y="1622855"/>
                <a:ext cx="10459452" cy="4412186"/>
              </a:xfrm>
              <a:blipFill>
                <a:blip r:embed="rId2"/>
                <a:stretch>
                  <a:fillRect l="-233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E7889-7FE8-45BE-B1E3-561502FC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2022389" cy="365760"/>
          </a:xfrm>
        </p:spPr>
        <p:txBody>
          <a:bodyPr/>
          <a:lstStyle/>
          <a:p>
            <a:r>
              <a:rPr lang="el-GR" sz="1000" dirty="0">
                <a:solidFill>
                  <a:schemeClr val="tx1"/>
                </a:solidFill>
              </a:rPr>
              <a:t>ΔΗΜΗΤΡΙΟΣ ΜΙΧΑΛΗΣ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82C8-92AE-41B9-A3AD-025053D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1000" smtClean="0"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913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3790</TotalTime>
  <Words>1630</Words>
  <Application>Microsoft Office PowerPoint</Application>
  <PresentationFormat>Widescreen</PresentationFormat>
  <Paragraphs>353</Paragraphs>
  <Slides>27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Garamond</vt:lpstr>
      <vt:lpstr>Sagona Book</vt:lpstr>
      <vt:lpstr>Sagona ExtraLight</vt:lpstr>
      <vt:lpstr>Wingdings</vt:lpstr>
      <vt:lpstr>SavonVTI</vt:lpstr>
      <vt:lpstr>Περι   Βελτιστησ   χρησησ    μεταπροτυπων   στους εξελικτικουσ    αλγοριθμουσ    με    εφαρμογεσ    στην αεροδυναμικη </vt:lpstr>
      <vt:lpstr>Εισαγωγή</vt:lpstr>
      <vt:lpstr>(μ,λ) Evolutionary Algorithms (EAs)</vt:lpstr>
      <vt:lpstr>Metamodel-Assisted Evolutionary Algorithms (MAEAs )</vt:lpstr>
      <vt:lpstr>MAEAs με off-line Εκπαίδευση</vt:lpstr>
      <vt:lpstr>DoE Τεχνικές</vt:lpstr>
      <vt:lpstr>DoE Τεχνικές</vt:lpstr>
      <vt:lpstr>MAEAs με on-line Εκπαίδευση</vt:lpstr>
      <vt:lpstr>RBFs (Radial Basis Function)</vt:lpstr>
      <vt:lpstr>Kriging</vt:lpstr>
      <vt:lpstr>Παραλλαγές Kriging</vt:lpstr>
      <vt:lpstr>Σύζευξη SMT με EASY σε MAEAs</vt:lpstr>
      <vt:lpstr>Εξωτερικά Μεταπρότυπα</vt:lpstr>
      <vt:lpstr>Βελτιστοποίηση Συγκολλητής Δοκού ενός Στόχου </vt:lpstr>
      <vt:lpstr>Βελτιστοποίηση Συγκολλητής Δοκού ενός Στόχου </vt:lpstr>
      <vt:lpstr>Βελτιστοποίηση Συγκολλητής Δοκού ενός Στόχου </vt:lpstr>
      <vt:lpstr>Βελτιστοποίηση Συγκολλητής Δοκού δύο Στόχων </vt:lpstr>
      <vt:lpstr>Βελτιστοποίηση Μειωτήρα Ταχύτητας ενός Στόχου </vt:lpstr>
      <vt:lpstr>Βελτιστοποίηση Μειωτήρα Ταχύτητας ενός Στόχου </vt:lpstr>
      <vt:lpstr>Βελτιστοποίηση NACA 4318</vt:lpstr>
      <vt:lpstr>Βελτιστοποίηση Αεροτομής δύο Στόχων σε Συνθήκες Απογείωσης</vt:lpstr>
      <vt:lpstr>Βελτιστοποίηση Αεροτομής ενός Στόχου σε Συνθήκες Απογείωσης</vt:lpstr>
      <vt:lpstr>Βελτιστοποίηση Αεροτομής ενός Στόχου σε Συνθήκες Απογείωσης</vt:lpstr>
      <vt:lpstr>Βελτιστοποίηση Αεροτομής ενός Στόχου σε Συνθήκες Ευθείας Πτήσης</vt:lpstr>
      <vt:lpstr>Βελτιστοποίηση Αεροτομής ενός Στόχου σε Συνθήκες Ευθείας Πτήσης</vt:lpstr>
      <vt:lpstr>Συμπεράσματα</vt:lpstr>
      <vt:lpstr>Αποριεσ/ΕΡΩΤΗΣΕΙΣ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Περι Βελτιστηστησ χρησησ μεταπροτυπων στους εξελικτικουσ αλγοριθμουσ με εφαρμογεσ στην αεροδυναμικη </dc:title>
  <dc:creator>dimitris michalis</dc:creator>
  <cp:lastModifiedBy>dimitris michalis</cp:lastModifiedBy>
  <cp:revision>695</cp:revision>
  <dcterms:created xsi:type="dcterms:W3CDTF">2022-02-16T09:24:58Z</dcterms:created>
  <dcterms:modified xsi:type="dcterms:W3CDTF">2022-02-23T11:33:25Z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