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2" r:id="rId7"/>
    <p:sldId id="264"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D13A5D-40FC-4158-BA0D-23BCD9A9E332}" type="datetimeFigureOut">
              <a:rPr lang="el-CY" smtClean="0"/>
              <a:t>7/11/2024</a:t>
            </a:fld>
            <a:endParaRPr lang="el-CY"/>
          </a:p>
        </p:txBody>
      </p:sp>
      <p:sp>
        <p:nvSpPr>
          <p:cNvPr id="5" name="Footer Placeholder 4"/>
          <p:cNvSpPr>
            <a:spLocks noGrp="1"/>
          </p:cNvSpPr>
          <p:nvPr>
            <p:ph type="ftr" sz="quarter" idx="11"/>
          </p:nvPr>
        </p:nvSpPr>
        <p:spPr/>
        <p:txBody>
          <a:bodyPr/>
          <a:lstStyle/>
          <a:p>
            <a:endParaRPr lang="el-CY"/>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E66570C-951A-4004-8EA1-7A5CAB6A1FFE}" type="slidenum">
              <a:rPr lang="el-CY" smtClean="0"/>
              <a:t>‹#›</a:t>
            </a:fld>
            <a:endParaRPr lang="el-CY"/>
          </a:p>
        </p:txBody>
      </p:sp>
    </p:spTree>
    <p:extLst>
      <p:ext uri="{BB962C8B-B14F-4D97-AF65-F5344CB8AC3E}">
        <p14:creationId xmlns:p14="http://schemas.microsoft.com/office/powerpoint/2010/main" val="336845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D13A5D-40FC-4158-BA0D-23BCD9A9E332}" type="datetimeFigureOut">
              <a:rPr lang="el-CY" smtClean="0"/>
              <a:t>7/11/2024</a:t>
            </a:fld>
            <a:endParaRPr lang="el-CY"/>
          </a:p>
        </p:txBody>
      </p:sp>
      <p:sp>
        <p:nvSpPr>
          <p:cNvPr id="5" name="Footer Placeholder 4"/>
          <p:cNvSpPr>
            <a:spLocks noGrp="1"/>
          </p:cNvSpPr>
          <p:nvPr>
            <p:ph type="ftr" sz="quarter" idx="11"/>
          </p:nvPr>
        </p:nvSpPr>
        <p:spPr/>
        <p:txBody>
          <a:bodyPr/>
          <a:lstStyle/>
          <a:p>
            <a:endParaRPr lang="el-CY"/>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66570C-951A-4004-8EA1-7A5CAB6A1FFE}" type="slidenum">
              <a:rPr lang="el-CY" smtClean="0"/>
              <a:t>‹#›</a:t>
            </a:fld>
            <a:endParaRPr lang="el-CY"/>
          </a:p>
        </p:txBody>
      </p:sp>
    </p:spTree>
    <p:extLst>
      <p:ext uri="{BB962C8B-B14F-4D97-AF65-F5344CB8AC3E}">
        <p14:creationId xmlns:p14="http://schemas.microsoft.com/office/powerpoint/2010/main" val="310400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D13A5D-40FC-4158-BA0D-23BCD9A9E332}" type="datetimeFigureOut">
              <a:rPr lang="el-CY" smtClean="0"/>
              <a:t>7/11/2024</a:t>
            </a:fld>
            <a:endParaRPr lang="el-CY"/>
          </a:p>
        </p:txBody>
      </p:sp>
      <p:sp>
        <p:nvSpPr>
          <p:cNvPr id="5" name="Footer Placeholder 4"/>
          <p:cNvSpPr>
            <a:spLocks noGrp="1"/>
          </p:cNvSpPr>
          <p:nvPr>
            <p:ph type="ftr" sz="quarter" idx="11"/>
          </p:nvPr>
        </p:nvSpPr>
        <p:spPr/>
        <p:txBody>
          <a:bodyPr/>
          <a:lstStyle/>
          <a:p>
            <a:endParaRPr lang="el-CY"/>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66570C-951A-4004-8EA1-7A5CAB6A1FFE}" type="slidenum">
              <a:rPr lang="el-CY" smtClean="0"/>
              <a:t>‹#›</a:t>
            </a:fld>
            <a:endParaRPr lang="el-CY"/>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793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4D13A5D-40FC-4158-BA0D-23BCD9A9E332}" type="datetimeFigureOut">
              <a:rPr lang="el-CY" smtClean="0"/>
              <a:t>7/11/2024</a:t>
            </a:fld>
            <a:endParaRPr lang="el-CY"/>
          </a:p>
        </p:txBody>
      </p:sp>
      <p:sp>
        <p:nvSpPr>
          <p:cNvPr id="6" name="Footer Placeholder 5"/>
          <p:cNvSpPr>
            <a:spLocks noGrp="1"/>
          </p:cNvSpPr>
          <p:nvPr>
            <p:ph type="ftr" sz="quarter" idx="11"/>
          </p:nvPr>
        </p:nvSpPr>
        <p:spPr/>
        <p:txBody>
          <a:bodyPr/>
          <a:lstStyle/>
          <a:p>
            <a:endParaRPr lang="el-C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66570C-951A-4004-8EA1-7A5CAB6A1FFE}" type="slidenum">
              <a:rPr lang="el-CY" smtClean="0"/>
              <a:t>‹#›</a:t>
            </a:fld>
            <a:endParaRPr lang="el-CY"/>
          </a:p>
        </p:txBody>
      </p:sp>
    </p:spTree>
    <p:extLst>
      <p:ext uri="{BB962C8B-B14F-4D97-AF65-F5344CB8AC3E}">
        <p14:creationId xmlns:p14="http://schemas.microsoft.com/office/powerpoint/2010/main" val="3859277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4D13A5D-40FC-4158-BA0D-23BCD9A9E332}" type="datetimeFigureOut">
              <a:rPr lang="el-CY" smtClean="0"/>
              <a:t>7/11/2024</a:t>
            </a:fld>
            <a:endParaRPr lang="el-CY"/>
          </a:p>
        </p:txBody>
      </p:sp>
      <p:sp>
        <p:nvSpPr>
          <p:cNvPr id="6" name="Footer Placeholder 5"/>
          <p:cNvSpPr>
            <a:spLocks noGrp="1"/>
          </p:cNvSpPr>
          <p:nvPr>
            <p:ph type="ftr" sz="quarter" idx="11"/>
          </p:nvPr>
        </p:nvSpPr>
        <p:spPr/>
        <p:txBody>
          <a:bodyPr/>
          <a:lstStyle/>
          <a:p>
            <a:endParaRPr lang="el-CY"/>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66570C-951A-4004-8EA1-7A5CAB6A1FFE}" type="slidenum">
              <a:rPr lang="el-CY" smtClean="0"/>
              <a:t>‹#›</a:t>
            </a:fld>
            <a:endParaRPr lang="el-CY"/>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1088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4D13A5D-40FC-4158-BA0D-23BCD9A9E332}" type="datetimeFigureOut">
              <a:rPr lang="el-CY" smtClean="0"/>
              <a:t>7/11/2024</a:t>
            </a:fld>
            <a:endParaRPr lang="el-CY"/>
          </a:p>
        </p:txBody>
      </p:sp>
      <p:sp>
        <p:nvSpPr>
          <p:cNvPr id="6" name="Footer Placeholder 5"/>
          <p:cNvSpPr>
            <a:spLocks noGrp="1"/>
          </p:cNvSpPr>
          <p:nvPr>
            <p:ph type="ftr" sz="quarter" idx="11"/>
          </p:nvPr>
        </p:nvSpPr>
        <p:spPr/>
        <p:txBody>
          <a:bodyPr/>
          <a:lstStyle/>
          <a:p>
            <a:endParaRPr lang="el-C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66570C-951A-4004-8EA1-7A5CAB6A1FFE}" type="slidenum">
              <a:rPr lang="el-CY" smtClean="0"/>
              <a:t>‹#›</a:t>
            </a:fld>
            <a:endParaRPr lang="el-CY"/>
          </a:p>
        </p:txBody>
      </p:sp>
    </p:spTree>
    <p:extLst>
      <p:ext uri="{BB962C8B-B14F-4D97-AF65-F5344CB8AC3E}">
        <p14:creationId xmlns:p14="http://schemas.microsoft.com/office/powerpoint/2010/main" val="2766438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13A5D-40FC-4158-BA0D-23BCD9A9E332}" type="datetimeFigureOut">
              <a:rPr lang="el-CY" smtClean="0"/>
              <a:t>7/11/2024</a:t>
            </a:fld>
            <a:endParaRPr lang="el-CY"/>
          </a:p>
        </p:txBody>
      </p:sp>
      <p:sp>
        <p:nvSpPr>
          <p:cNvPr id="5" name="Footer Placeholder 4"/>
          <p:cNvSpPr>
            <a:spLocks noGrp="1"/>
          </p:cNvSpPr>
          <p:nvPr>
            <p:ph type="ftr" sz="quarter" idx="11"/>
          </p:nvPr>
        </p:nvSpPr>
        <p:spPr/>
        <p:txBody>
          <a:bodyPr/>
          <a:lstStyle/>
          <a:p>
            <a:endParaRPr lang="el-C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66570C-951A-4004-8EA1-7A5CAB6A1FFE}" type="slidenum">
              <a:rPr lang="el-CY" smtClean="0"/>
              <a:t>‹#›</a:t>
            </a:fld>
            <a:endParaRPr lang="el-CY"/>
          </a:p>
        </p:txBody>
      </p:sp>
    </p:spTree>
    <p:extLst>
      <p:ext uri="{BB962C8B-B14F-4D97-AF65-F5344CB8AC3E}">
        <p14:creationId xmlns:p14="http://schemas.microsoft.com/office/powerpoint/2010/main" val="1037977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13A5D-40FC-4158-BA0D-23BCD9A9E332}" type="datetimeFigureOut">
              <a:rPr lang="el-CY" smtClean="0"/>
              <a:t>7/11/2024</a:t>
            </a:fld>
            <a:endParaRPr lang="el-CY"/>
          </a:p>
        </p:txBody>
      </p:sp>
      <p:sp>
        <p:nvSpPr>
          <p:cNvPr id="5" name="Footer Placeholder 4"/>
          <p:cNvSpPr>
            <a:spLocks noGrp="1"/>
          </p:cNvSpPr>
          <p:nvPr>
            <p:ph type="ftr" sz="quarter" idx="11"/>
          </p:nvPr>
        </p:nvSpPr>
        <p:spPr/>
        <p:txBody>
          <a:bodyPr/>
          <a:lstStyle/>
          <a:p>
            <a:endParaRPr lang="el-C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66570C-951A-4004-8EA1-7A5CAB6A1FFE}" type="slidenum">
              <a:rPr lang="el-CY" smtClean="0"/>
              <a:t>‹#›</a:t>
            </a:fld>
            <a:endParaRPr lang="el-CY"/>
          </a:p>
        </p:txBody>
      </p:sp>
    </p:spTree>
    <p:extLst>
      <p:ext uri="{BB962C8B-B14F-4D97-AF65-F5344CB8AC3E}">
        <p14:creationId xmlns:p14="http://schemas.microsoft.com/office/powerpoint/2010/main" val="185501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13A5D-40FC-4158-BA0D-23BCD9A9E332}" type="datetimeFigureOut">
              <a:rPr lang="el-CY" smtClean="0"/>
              <a:t>7/11/2024</a:t>
            </a:fld>
            <a:endParaRPr lang="el-CY"/>
          </a:p>
        </p:txBody>
      </p:sp>
      <p:sp>
        <p:nvSpPr>
          <p:cNvPr id="5" name="Footer Placeholder 4"/>
          <p:cNvSpPr>
            <a:spLocks noGrp="1"/>
          </p:cNvSpPr>
          <p:nvPr>
            <p:ph type="ftr" sz="quarter" idx="11"/>
          </p:nvPr>
        </p:nvSpPr>
        <p:spPr/>
        <p:txBody>
          <a:bodyPr/>
          <a:lstStyle/>
          <a:p>
            <a:endParaRPr lang="el-C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66570C-951A-4004-8EA1-7A5CAB6A1FFE}" type="slidenum">
              <a:rPr lang="el-CY" smtClean="0"/>
              <a:t>‹#›</a:t>
            </a:fld>
            <a:endParaRPr lang="el-CY"/>
          </a:p>
        </p:txBody>
      </p:sp>
    </p:spTree>
    <p:extLst>
      <p:ext uri="{BB962C8B-B14F-4D97-AF65-F5344CB8AC3E}">
        <p14:creationId xmlns:p14="http://schemas.microsoft.com/office/powerpoint/2010/main" val="304057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D13A5D-40FC-4158-BA0D-23BCD9A9E332}" type="datetimeFigureOut">
              <a:rPr lang="el-CY" smtClean="0"/>
              <a:t>7/11/2024</a:t>
            </a:fld>
            <a:endParaRPr lang="el-CY"/>
          </a:p>
        </p:txBody>
      </p:sp>
      <p:sp>
        <p:nvSpPr>
          <p:cNvPr id="5" name="Footer Placeholder 4"/>
          <p:cNvSpPr>
            <a:spLocks noGrp="1"/>
          </p:cNvSpPr>
          <p:nvPr>
            <p:ph type="ftr" sz="quarter" idx="11"/>
          </p:nvPr>
        </p:nvSpPr>
        <p:spPr/>
        <p:txBody>
          <a:bodyPr/>
          <a:lstStyle/>
          <a:p>
            <a:endParaRPr lang="el-CY"/>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66570C-951A-4004-8EA1-7A5CAB6A1FFE}" type="slidenum">
              <a:rPr lang="el-CY" smtClean="0"/>
              <a:t>‹#›</a:t>
            </a:fld>
            <a:endParaRPr lang="el-CY"/>
          </a:p>
        </p:txBody>
      </p:sp>
    </p:spTree>
    <p:extLst>
      <p:ext uri="{BB962C8B-B14F-4D97-AF65-F5344CB8AC3E}">
        <p14:creationId xmlns:p14="http://schemas.microsoft.com/office/powerpoint/2010/main" val="95218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D13A5D-40FC-4158-BA0D-23BCD9A9E332}" type="datetimeFigureOut">
              <a:rPr lang="el-CY" smtClean="0"/>
              <a:t>7/11/2024</a:t>
            </a:fld>
            <a:endParaRPr lang="el-CY"/>
          </a:p>
        </p:txBody>
      </p:sp>
      <p:sp>
        <p:nvSpPr>
          <p:cNvPr id="6" name="Footer Placeholder 5"/>
          <p:cNvSpPr>
            <a:spLocks noGrp="1"/>
          </p:cNvSpPr>
          <p:nvPr>
            <p:ph type="ftr" sz="quarter" idx="11"/>
          </p:nvPr>
        </p:nvSpPr>
        <p:spPr/>
        <p:txBody>
          <a:bodyPr/>
          <a:lstStyle/>
          <a:p>
            <a:endParaRPr lang="el-CY"/>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E66570C-951A-4004-8EA1-7A5CAB6A1FFE}" type="slidenum">
              <a:rPr lang="el-CY" smtClean="0"/>
              <a:t>‹#›</a:t>
            </a:fld>
            <a:endParaRPr lang="el-CY"/>
          </a:p>
        </p:txBody>
      </p:sp>
    </p:spTree>
    <p:extLst>
      <p:ext uri="{BB962C8B-B14F-4D97-AF65-F5344CB8AC3E}">
        <p14:creationId xmlns:p14="http://schemas.microsoft.com/office/powerpoint/2010/main" val="144356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D13A5D-40FC-4158-BA0D-23BCD9A9E332}" type="datetimeFigureOut">
              <a:rPr lang="el-CY" smtClean="0"/>
              <a:t>7/11/2024</a:t>
            </a:fld>
            <a:endParaRPr lang="el-CY"/>
          </a:p>
        </p:txBody>
      </p:sp>
      <p:sp>
        <p:nvSpPr>
          <p:cNvPr id="8" name="Footer Placeholder 7"/>
          <p:cNvSpPr>
            <a:spLocks noGrp="1"/>
          </p:cNvSpPr>
          <p:nvPr>
            <p:ph type="ftr" sz="quarter" idx="11"/>
          </p:nvPr>
        </p:nvSpPr>
        <p:spPr/>
        <p:txBody>
          <a:bodyPr/>
          <a:lstStyle/>
          <a:p>
            <a:endParaRPr lang="el-CY"/>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E66570C-951A-4004-8EA1-7A5CAB6A1FFE}" type="slidenum">
              <a:rPr lang="el-CY" smtClean="0"/>
              <a:t>‹#›</a:t>
            </a:fld>
            <a:endParaRPr lang="el-CY"/>
          </a:p>
        </p:txBody>
      </p:sp>
    </p:spTree>
    <p:extLst>
      <p:ext uri="{BB962C8B-B14F-4D97-AF65-F5344CB8AC3E}">
        <p14:creationId xmlns:p14="http://schemas.microsoft.com/office/powerpoint/2010/main" val="365629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D13A5D-40FC-4158-BA0D-23BCD9A9E332}" type="datetimeFigureOut">
              <a:rPr lang="el-CY" smtClean="0"/>
              <a:t>7/11/2024</a:t>
            </a:fld>
            <a:endParaRPr lang="el-CY"/>
          </a:p>
        </p:txBody>
      </p:sp>
      <p:sp>
        <p:nvSpPr>
          <p:cNvPr id="4" name="Footer Placeholder 3"/>
          <p:cNvSpPr>
            <a:spLocks noGrp="1"/>
          </p:cNvSpPr>
          <p:nvPr>
            <p:ph type="ftr" sz="quarter" idx="11"/>
          </p:nvPr>
        </p:nvSpPr>
        <p:spPr/>
        <p:txBody>
          <a:bodyPr/>
          <a:lstStyle/>
          <a:p>
            <a:endParaRPr lang="el-CY"/>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E66570C-951A-4004-8EA1-7A5CAB6A1FFE}" type="slidenum">
              <a:rPr lang="el-CY" smtClean="0"/>
              <a:t>‹#›</a:t>
            </a:fld>
            <a:endParaRPr lang="el-CY"/>
          </a:p>
        </p:txBody>
      </p:sp>
    </p:spTree>
    <p:extLst>
      <p:ext uri="{BB962C8B-B14F-4D97-AF65-F5344CB8AC3E}">
        <p14:creationId xmlns:p14="http://schemas.microsoft.com/office/powerpoint/2010/main" val="260536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13A5D-40FC-4158-BA0D-23BCD9A9E332}" type="datetimeFigureOut">
              <a:rPr lang="el-CY" smtClean="0"/>
              <a:t>7/11/2024</a:t>
            </a:fld>
            <a:endParaRPr lang="el-CY"/>
          </a:p>
        </p:txBody>
      </p:sp>
      <p:sp>
        <p:nvSpPr>
          <p:cNvPr id="3" name="Footer Placeholder 2"/>
          <p:cNvSpPr>
            <a:spLocks noGrp="1"/>
          </p:cNvSpPr>
          <p:nvPr>
            <p:ph type="ftr" sz="quarter" idx="11"/>
          </p:nvPr>
        </p:nvSpPr>
        <p:spPr/>
        <p:txBody>
          <a:bodyPr/>
          <a:lstStyle/>
          <a:p>
            <a:endParaRPr lang="el-CY"/>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E66570C-951A-4004-8EA1-7A5CAB6A1FFE}" type="slidenum">
              <a:rPr lang="el-CY" smtClean="0"/>
              <a:t>‹#›</a:t>
            </a:fld>
            <a:endParaRPr lang="el-CY"/>
          </a:p>
        </p:txBody>
      </p:sp>
    </p:spTree>
    <p:extLst>
      <p:ext uri="{BB962C8B-B14F-4D97-AF65-F5344CB8AC3E}">
        <p14:creationId xmlns:p14="http://schemas.microsoft.com/office/powerpoint/2010/main" val="145262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13A5D-40FC-4158-BA0D-23BCD9A9E332}" type="datetimeFigureOut">
              <a:rPr lang="el-CY" smtClean="0"/>
              <a:t>7/11/2024</a:t>
            </a:fld>
            <a:endParaRPr lang="el-CY"/>
          </a:p>
        </p:txBody>
      </p:sp>
      <p:sp>
        <p:nvSpPr>
          <p:cNvPr id="6" name="Footer Placeholder 5"/>
          <p:cNvSpPr>
            <a:spLocks noGrp="1"/>
          </p:cNvSpPr>
          <p:nvPr>
            <p:ph type="ftr" sz="quarter" idx="11"/>
          </p:nvPr>
        </p:nvSpPr>
        <p:spPr/>
        <p:txBody>
          <a:bodyPr/>
          <a:lstStyle/>
          <a:p>
            <a:endParaRPr lang="el-CY"/>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E66570C-951A-4004-8EA1-7A5CAB6A1FFE}" type="slidenum">
              <a:rPr lang="el-CY" smtClean="0"/>
              <a:t>‹#›</a:t>
            </a:fld>
            <a:endParaRPr lang="el-CY"/>
          </a:p>
        </p:txBody>
      </p:sp>
    </p:spTree>
    <p:extLst>
      <p:ext uri="{BB962C8B-B14F-4D97-AF65-F5344CB8AC3E}">
        <p14:creationId xmlns:p14="http://schemas.microsoft.com/office/powerpoint/2010/main" val="365266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13A5D-40FC-4158-BA0D-23BCD9A9E332}" type="datetimeFigureOut">
              <a:rPr lang="el-CY" smtClean="0"/>
              <a:t>7/11/2024</a:t>
            </a:fld>
            <a:endParaRPr lang="el-CY"/>
          </a:p>
        </p:txBody>
      </p:sp>
      <p:sp>
        <p:nvSpPr>
          <p:cNvPr id="6" name="Footer Placeholder 5"/>
          <p:cNvSpPr>
            <a:spLocks noGrp="1"/>
          </p:cNvSpPr>
          <p:nvPr>
            <p:ph type="ftr" sz="quarter" idx="11"/>
          </p:nvPr>
        </p:nvSpPr>
        <p:spPr/>
        <p:txBody>
          <a:bodyPr/>
          <a:lstStyle/>
          <a:p>
            <a:endParaRPr lang="el-C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66570C-951A-4004-8EA1-7A5CAB6A1FFE}" type="slidenum">
              <a:rPr lang="el-CY" smtClean="0"/>
              <a:t>‹#›</a:t>
            </a:fld>
            <a:endParaRPr lang="el-CY"/>
          </a:p>
        </p:txBody>
      </p:sp>
    </p:spTree>
    <p:extLst>
      <p:ext uri="{BB962C8B-B14F-4D97-AF65-F5344CB8AC3E}">
        <p14:creationId xmlns:p14="http://schemas.microsoft.com/office/powerpoint/2010/main" val="38060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4D13A5D-40FC-4158-BA0D-23BCD9A9E332}" type="datetimeFigureOut">
              <a:rPr lang="el-CY" smtClean="0"/>
              <a:t>7/11/2024</a:t>
            </a:fld>
            <a:endParaRPr lang="el-CY"/>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l-CY"/>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E66570C-951A-4004-8EA1-7A5CAB6A1FFE}" type="slidenum">
              <a:rPr lang="el-CY" smtClean="0"/>
              <a:t>‹#›</a:t>
            </a:fld>
            <a:endParaRPr lang="el-CY"/>
          </a:p>
        </p:txBody>
      </p:sp>
    </p:spTree>
    <p:extLst>
      <p:ext uri="{BB962C8B-B14F-4D97-AF65-F5344CB8AC3E}">
        <p14:creationId xmlns:p14="http://schemas.microsoft.com/office/powerpoint/2010/main" val="539197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1469180-F4FF-38CF-230E-42DE925EA743}"/>
              </a:ext>
            </a:extLst>
          </p:cNvPr>
          <p:cNvSpPr>
            <a:spLocks noGrp="1"/>
          </p:cNvSpPr>
          <p:nvPr>
            <p:ph type="subTitle" idx="1"/>
          </p:nvPr>
        </p:nvSpPr>
        <p:spPr>
          <a:xfrm>
            <a:off x="1524000" y="570706"/>
            <a:ext cx="9144000" cy="1655762"/>
          </a:xfrm>
        </p:spPr>
        <p:txBody>
          <a:bodyPr>
            <a:normAutofit/>
          </a:bodyPr>
          <a:lstStyle/>
          <a:p>
            <a:pPr algn="ctr"/>
            <a:r>
              <a:rPr lang="en-US" sz="4000" b="1" i="0" u="none" strike="noStrike" dirty="0">
                <a:solidFill>
                  <a:srgbClr val="1A1A1A"/>
                </a:solidFill>
                <a:effectLst/>
                <a:latin typeface="Raleway" panose="020F0502020204030204" pitchFamily="2" charset="0"/>
              </a:rPr>
              <a:t>Cloud Infrastructure</a:t>
            </a:r>
          </a:p>
          <a:p>
            <a:pPr algn="ctr"/>
            <a:r>
              <a:rPr lang="en-US" sz="1400" b="1" dirty="0">
                <a:solidFill>
                  <a:srgbClr val="1A1A1A"/>
                </a:solidFill>
                <a:latin typeface="Raleway" panose="020F0502020204030204" pitchFamily="2" charset="0"/>
              </a:rPr>
              <a:t>	</a:t>
            </a:r>
            <a:endParaRPr lang="el-CY" sz="1400" dirty="0"/>
          </a:p>
        </p:txBody>
      </p:sp>
      <p:pic>
        <p:nvPicPr>
          <p:cNvPr id="1026" name="Picture 2" descr="Organization:Democritus University of Thrace - HandWiki">
            <a:extLst>
              <a:ext uri="{FF2B5EF4-FFF2-40B4-BE49-F238E27FC236}">
                <a16:creationId xmlns:a16="http://schemas.microsoft.com/office/drawing/2014/main" id="{26675175-44CE-C844-C4AF-BFC64E2F7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332" y="3820319"/>
            <a:ext cx="2800350" cy="246697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EA11F3AD-BDF9-26B2-9D99-251B4E006821}"/>
              </a:ext>
            </a:extLst>
          </p:cNvPr>
          <p:cNvSpPr txBox="1">
            <a:spLocks/>
          </p:cNvSpPr>
          <p:nvPr/>
        </p:nvSpPr>
        <p:spPr>
          <a:xfrm>
            <a:off x="2534653" y="2351420"/>
            <a:ext cx="7122694" cy="3626059"/>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l-GR" sz="3600" b="1" dirty="0">
                <a:solidFill>
                  <a:srgbClr val="1A1A1A"/>
                </a:solidFill>
                <a:latin typeface="Raleway" panose="020F0502020204030204" pitchFamily="2" charset="0"/>
              </a:rPr>
              <a:t>ΟΜΑΔΑ 10</a:t>
            </a:r>
            <a:r>
              <a:rPr lang="en-US" sz="3600" b="1" dirty="0">
                <a:solidFill>
                  <a:srgbClr val="1A1A1A"/>
                </a:solidFill>
                <a:latin typeface="Raleway" panose="020F0502020204030204" pitchFamily="2" charset="0"/>
              </a:rPr>
              <a:t>:</a:t>
            </a:r>
          </a:p>
          <a:p>
            <a:r>
              <a:rPr lang="el-GR" sz="3600" b="1" dirty="0">
                <a:solidFill>
                  <a:srgbClr val="1A1A1A"/>
                </a:solidFill>
                <a:latin typeface="Raleway" panose="020F0502020204030204" pitchFamily="2" charset="0"/>
              </a:rPr>
              <a:t>Ψαράς Δημήτρης</a:t>
            </a:r>
          </a:p>
          <a:p>
            <a:r>
              <a:rPr lang="el-GR" sz="3600" b="1" dirty="0">
                <a:solidFill>
                  <a:srgbClr val="1A1A1A"/>
                </a:solidFill>
                <a:latin typeface="Raleway" panose="020F0502020204030204" pitchFamily="2" charset="0"/>
              </a:rPr>
              <a:t>Μαυρικίου Κωνσταντίνος</a:t>
            </a:r>
          </a:p>
          <a:p>
            <a:r>
              <a:rPr lang="el-GR" sz="3600" b="1" dirty="0">
                <a:solidFill>
                  <a:srgbClr val="1A1A1A"/>
                </a:solidFill>
                <a:latin typeface="Raleway" panose="020F0502020204030204" pitchFamily="2" charset="0"/>
              </a:rPr>
              <a:t>Χατζησταμάτης Τσαμπίκος</a:t>
            </a:r>
          </a:p>
          <a:p>
            <a:r>
              <a:rPr lang="el-GR" sz="3600" b="1" dirty="0">
                <a:solidFill>
                  <a:srgbClr val="1A1A1A"/>
                </a:solidFill>
                <a:latin typeface="Raleway" panose="020F0502020204030204" pitchFamily="2" charset="0"/>
              </a:rPr>
              <a:t>Λοΐζου Χρίστος  </a:t>
            </a:r>
          </a:p>
          <a:p>
            <a:endParaRPr lang="en-US" sz="1400" b="1" dirty="0">
              <a:solidFill>
                <a:srgbClr val="1A1A1A"/>
              </a:solidFill>
              <a:latin typeface="Raleway" panose="020F0502020204030204" pitchFamily="2" charset="0"/>
            </a:endParaRPr>
          </a:p>
          <a:p>
            <a:r>
              <a:rPr lang="en-US" sz="1400" b="1" dirty="0">
                <a:solidFill>
                  <a:srgbClr val="1A1A1A"/>
                </a:solidFill>
                <a:latin typeface="Raleway" panose="020F0502020204030204" pitchFamily="2" charset="0"/>
              </a:rPr>
              <a:t>	</a:t>
            </a:r>
            <a:endParaRPr lang="el-CY" sz="1400" dirty="0"/>
          </a:p>
        </p:txBody>
      </p:sp>
    </p:spTree>
    <p:extLst>
      <p:ext uri="{BB962C8B-B14F-4D97-AF65-F5344CB8AC3E}">
        <p14:creationId xmlns:p14="http://schemas.microsoft.com/office/powerpoint/2010/main" val="4255951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B7829-3AC6-98D5-9098-D83CBAE8D434}"/>
              </a:ext>
            </a:extLst>
          </p:cNvPr>
          <p:cNvSpPr>
            <a:spLocks noGrp="1"/>
          </p:cNvSpPr>
          <p:nvPr>
            <p:ph idx="1"/>
          </p:nvPr>
        </p:nvSpPr>
        <p:spPr>
          <a:xfrm>
            <a:off x="2249847" y="1540189"/>
            <a:ext cx="8915400" cy="3777622"/>
          </a:xfrm>
        </p:spPr>
        <p:style>
          <a:lnRef idx="2">
            <a:schemeClr val="accent6">
              <a:shade val="15000"/>
            </a:schemeClr>
          </a:lnRef>
          <a:fillRef idx="1">
            <a:schemeClr val="accent6"/>
          </a:fillRef>
          <a:effectRef idx="0">
            <a:schemeClr val="accent6"/>
          </a:effectRef>
          <a:fontRef idx="minor">
            <a:schemeClr val="lt1"/>
          </a:fontRef>
        </p:style>
        <p:txBody>
          <a:bodyPr/>
          <a:lstStyle/>
          <a:p>
            <a:pPr marL="0" indent="0" algn="ctr">
              <a:buNone/>
            </a:pPr>
            <a:endParaRPr lang="el-GR" dirty="0"/>
          </a:p>
          <a:p>
            <a:pPr marL="0" indent="0" algn="ctr">
              <a:buNone/>
            </a:pPr>
            <a:endParaRPr lang="el-GR" dirty="0"/>
          </a:p>
          <a:p>
            <a:pPr marL="0" indent="0" algn="ctr">
              <a:buNone/>
            </a:pPr>
            <a:endParaRPr lang="el-GR" dirty="0"/>
          </a:p>
          <a:p>
            <a:pPr marL="0" indent="0" algn="ctr">
              <a:buNone/>
            </a:pPr>
            <a:endParaRPr lang="el-GR" dirty="0"/>
          </a:p>
          <a:p>
            <a:pPr marL="0" indent="0" algn="ctr">
              <a:buNone/>
            </a:pPr>
            <a:r>
              <a:rPr lang="el-GR" sz="3600" dirty="0"/>
              <a:t>Ευχαριστούμε για την προσοχή σας</a:t>
            </a:r>
            <a:endParaRPr lang="el-CY" sz="3600" dirty="0"/>
          </a:p>
        </p:txBody>
      </p:sp>
    </p:spTree>
    <p:extLst>
      <p:ext uri="{BB962C8B-B14F-4D97-AF65-F5344CB8AC3E}">
        <p14:creationId xmlns:p14="http://schemas.microsoft.com/office/powerpoint/2010/main" val="2965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5D1F-FF02-3FA7-49CA-8794BE690348}"/>
              </a:ext>
            </a:extLst>
          </p:cNvPr>
          <p:cNvSpPr>
            <a:spLocks noGrp="1"/>
          </p:cNvSpPr>
          <p:nvPr>
            <p:ph type="title"/>
          </p:nvPr>
        </p:nvSpPr>
        <p:spPr>
          <a:xfrm>
            <a:off x="2111662" y="2788555"/>
            <a:ext cx="8911687" cy="1280890"/>
          </a:xfrm>
        </p:spPr>
        <p:txBody>
          <a:bodyPr>
            <a:normAutofit/>
          </a:bodyPr>
          <a:lstStyle/>
          <a:p>
            <a:pPr algn="ctr"/>
            <a:r>
              <a:rPr lang="el-GR" sz="7200" b="1" u="sng" dirty="0"/>
              <a:t>Τι δημιουργήσαμε</a:t>
            </a:r>
            <a:endParaRPr lang="el-CY" sz="7200" b="1" u="sng" dirty="0"/>
          </a:p>
        </p:txBody>
      </p:sp>
    </p:spTree>
    <p:extLst>
      <p:ext uri="{BB962C8B-B14F-4D97-AF65-F5344CB8AC3E}">
        <p14:creationId xmlns:p14="http://schemas.microsoft.com/office/powerpoint/2010/main" val="210519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8765-66E9-F29E-59C4-98759F53FA8D}"/>
              </a:ext>
            </a:extLst>
          </p:cNvPr>
          <p:cNvSpPr>
            <a:spLocks noGrp="1"/>
          </p:cNvSpPr>
          <p:nvPr>
            <p:ph type="title"/>
          </p:nvPr>
        </p:nvSpPr>
        <p:spPr>
          <a:xfrm>
            <a:off x="7336426" y="714943"/>
            <a:ext cx="4176843" cy="830306"/>
          </a:xfrm>
        </p:spPr>
        <p:txBody>
          <a:bodyPr/>
          <a:lstStyle/>
          <a:p>
            <a:r>
              <a:rPr lang="el-GR" dirty="0"/>
              <a:t>Διάγραμμα</a:t>
            </a:r>
            <a:endParaRPr lang="el-CY" dirty="0"/>
          </a:p>
        </p:txBody>
      </p:sp>
      <p:pic>
        <p:nvPicPr>
          <p:cNvPr id="2050" name="Picture 2">
            <a:extLst>
              <a:ext uri="{FF2B5EF4-FFF2-40B4-BE49-F238E27FC236}">
                <a16:creationId xmlns:a16="http://schemas.microsoft.com/office/drawing/2014/main" id="{E8CF9313-5104-3C6C-42F5-11E5C276FD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2624" y="1356135"/>
            <a:ext cx="4004864" cy="491872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CFD8FD5C-C324-57B4-E4A3-E3294170E86B}"/>
              </a:ext>
            </a:extLst>
          </p:cNvPr>
          <p:cNvSpPr txBox="1">
            <a:spLocks/>
          </p:cNvSpPr>
          <p:nvPr/>
        </p:nvSpPr>
        <p:spPr>
          <a:xfrm>
            <a:off x="7336427" y="1545996"/>
            <a:ext cx="4176843" cy="4596314"/>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l-GR" sz="1200" b="1" dirty="0"/>
              <a:t>Entra ID</a:t>
            </a:r>
            <a:r>
              <a:rPr lang="el-GR" sz="1200" dirty="0"/>
              <a:t>: Είναι υπεύθυνο για τη διαχείριση ταυτοτήτων και ελέγχου πρόσβασης (IAM)</a:t>
            </a:r>
          </a:p>
          <a:p>
            <a:pPr marL="171450" indent="-171450">
              <a:buFont typeface="Arial" panose="020B0604020202020204" pitchFamily="34" charset="0"/>
              <a:buChar char="•"/>
            </a:pPr>
            <a:r>
              <a:rPr lang="el-GR" sz="1200" b="1" dirty="0"/>
              <a:t>App Service</a:t>
            </a:r>
            <a:r>
              <a:rPr lang="en-US" sz="1200" b="1" dirty="0"/>
              <a:t>:</a:t>
            </a:r>
            <a:r>
              <a:rPr lang="el-GR" sz="1200" dirty="0"/>
              <a:t> Είναι μια πλατφόρμα για τη φιλοξενία και την εκτέλεση εφαρμογών. Αλληλοεπιδρά με το API, παρέχοντας το frontend ή το backend μέρος της εφαρμογής. </a:t>
            </a:r>
          </a:p>
          <a:p>
            <a:pPr marL="171450" indent="-171450">
              <a:buFont typeface="Arial" panose="020B0604020202020204" pitchFamily="34" charset="0"/>
              <a:buChar char="•"/>
            </a:pPr>
            <a:r>
              <a:rPr lang="en-US" sz="1200" b="1" dirty="0"/>
              <a:t>API:</a:t>
            </a:r>
            <a:r>
              <a:rPr lang="el-GR" sz="1200" dirty="0"/>
              <a:t> Ενσωματώνεται στο App Service και παρέχει τη διεπαφή για την επικοινωνία μεταξύ της εφαρμογής και της βάσης δεδομένων. Το API χειρίζεται τα αιτήματα των χρηστών και διευκολύνει τη μετάδοση δεδομένων από και προς τη βάση.</a:t>
            </a:r>
          </a:p>
          <a:p>
            <a:pPr marL="171450" indent="-171450">
              <a:buFont typeface="Arial" panose="020B0604020202020204" pitchFamily="34" charset="0"/>
              <a:buChar char="•"/>
            </a:pPr>
            <a:r>
              <a:rPr lang="el-GR" sz="1200" b="1" dirty="0"/>
              <a:t>Database</a:t>
            </a:r>
            <a:r>
              <a:rPr lang="el-GR" sz="1200" dirty="0"/>
              <a:t>: είναι μια </a:t>
            </a:r>
            <a:r>
              <a:rPr lang="el-GR" sz="1200" b="1" dirty="0"/>
              <a:t>MySQL</a:t>
            </a:r>
            <a:r>
              <a:rPr lang="el-GR" sz="1200" dirty="0"/>
              <a:t> βάση που αποθηκεύει τα δεδομένα της εφαρμογής. Υπάρχει ένα επίπεδο firewall και ασφαλείας για προστασία της βάσης από μη εξουσιοδοτημένη πρόσβαση.</a:t>
            </a:r>
          </a:p>
          <a:p>
            <a:pPr marL="171450" indent="-171450">
              <a:buFont typeface="Arial" panose="020B0604020202020204" pitchFamily="34" charset="0"/>
              <a:buChar char="•"/>
            </a:pPr>
            <a:r>
              <a:rPr lang="el-GR" sz="1200" b="1" dirty="0"/>
              <a:t>Compliance Logs Storage</a:t>
            </a:r>
            <a:r>
              <a:rPr lang="en-US" sz="1200" b="1" dirty="0"/>
              <a:t>:</a:t>
            </a:r>
            <a:r>
              <a:rPr lang="el-GR" sz="1200" dirty="0"/>
              <a:t> Η συγκεκριμένη υπηρεσία αποθήκευσης χρησιμοποιείται για τη διατήρηση logs, τα οποία βοηθούν στη συμμόρφωση και την παρακολούθηση δραστηριοτήτων για λόγους ασφαλείας και ανάλυσης</a:t>
            </a:r>
            <a:endParaRPr lang="en-US" sz="1200" dirty="0"/>
          </a:p>
          <a:p>
            <a:pPr marL="171450" indent="-171450">
              <a:buFont typeface="Arial" panose="020B0604020202020204" pitchFamily="34" charset="0"/>
              <a:buChar char="•"/>
            </a:pPr>
            <a:r>
              <a:rPr lang="el-GR" sz="1200" b="1" dirty="0"/>
              <a:t>Billing and Cost Management</a:t>
            </a:r>
            <a:r>
              <a:rPr lang="el-GR" sz="1200" dirty="0"/>
              <a:t>:</a:t>
            </a:r>
            <a:r>
              <a:rPr lang="en-US" sz="1200" dirty="0"/>
              <a:t> </a:t>
            </a:r>
            <a:r>
              <a:rPr lang="el-GR" sz="1200" dirty="0"/>
              <a:t>Το Billing and Cost Management παρακολουθεί το κόστος και τη χρήση των υπηρεσιών στο Azure. Βοηθά στη διαχείριση του προϋπολογισμού και στη λήψη αποφάσεων για βελτιστοποίηση κόστους, ανάλογα με τη χρήση των πόρων στο cloud.</a:t>
            </a:r>
          </a:p>
          <a:p>
            <a:pPr marL="171450" indent="-171450">
              <a:buFont typeface="Arial" panose="020B0604020202020204" pitchFamily="34" charset="0"/>
              <a:buChar char="•"/>
            </a:pPr>
            <a:endParaRPr lang="el-GR" sz="800" dirty="0"/>
          </a:p>
          <a:p>
            <a:pPr marL="171450" indent="-171450">
              <a:buFont typeface="Arial" panose="020B0604020202020204" pitchFamily="34" charset="0"/>
              <a:buChar char="•"/>
            </a:pPr>
            <a:endParaRPr lang="el-CY" sz="1000" dirty="0"/>
          </a:p>
        </p:txBody>
      </p:sp>
    </p:spTree>
    <p:extLst>
      <p:ext uri="{BB962C8B-B14F-4D97-AF65-F5344CB8AC3E}">
        <p14:creationId xmlns:p14="http://schemas.microsoft.com/office/powerpoint/2010/main" val="229827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C9E9-DA4D-434F-3C00-FB1F5F8CDA78}"/>
              </a:ext>
            </a:extLst>
          </p:cNvPr>
          <p:cNvSpPr>
            <a:spLocks noGrp="1"/>
          </p:cNvSpPr>
          <p:nvPr>
            <p:ph type="title"/>
          </p:nvPr>
        </p:nvSpPr>
        <p:spPr>
          <a:xfrm>
            <a:off x="1806862" y="233895"/>
            <a:ext cx="8911687" cy="1280890"/>
          </a:xfrm>
        </p:spPr>
        <p:txBody>
          <a:bodyPr/>
          <a:lstStyle/>
          <a:p>
            <a:r>
              <a:rPr lang="en-US" dirty="0"/>
              <a:t>APP SERVICES</a:t>
            </a:r>
            <a:endParaRPr lang="el-CY" dirty="0"/>
          </a:p>
        </p:txBody>
      </p:sp>
      <p:pic>
        <p:nvPicPr>
          <p:cNvPr id="7" name="Picture 6">
            <a:extLst>
              <a:ext uri="{FF2B5EF4-FFF2-40B4-BE49-F238E27FC236}">
                <a16:creationId xmlns:a16="http://schemas.microsoft.com/office/drawing/2014/main" id="{49B94907-1A83-B5A0-FFBE-519A27A0BCEB}"/>
              </a:ext>
            </a:extLst>
          </p:cNvPr>
          <p:cNvPicPr>
            <a:picLocks noChangeAspect="1"/>
          </p:cNvPicPr>
          <p:nvPr/>
        </p:nvPicPr>
        <p:blipFill>
          <a:blip r:embed="rId2"/>
          <a:stretch>
            <a:fillRect/>
          </a:stretch>
        </p:blipFill>
        <p:spPr>
          <a:xfrm>
            <a:off x="1350498" y="1363300"/>
            <a:ext cx="5708028" cy="2721157"/>
          </a:xfrm>
          <a:prstGeom prst="rect">
            <a:avLst/>
          </a:prstGeom>
        </p:spPr>
      </p:pic>
      <p:sp>
        <p:nvSpPr>
          <p:cNvPr id="9" name="Content Placeholder 8">
            <a:extLst>
              <a:ext uri="{FF2B5EF4-FFF2-40B4-BE49-F238E27FC236}">
                <a16:creationId xmlns:a16="http://schemas.microsoft.com/office/drawing/2014/main" id="{D0109CC5-9C85-CACC-94FA-AA75FEFF4F60}"/>
              </a:ext>
            </a:extLst>
          </p:cNvPr>
          <p:cNvSpPr>
            <a:spLocks noGrp="1"/>
          </p:cNvSpPr>
          <p:nvPr>
            <p:ph idx="1"/>
          </p:nvPr>
        </p:nvSpPr>
        <p:spPr>
          <a:xfrm>
            <a:off x="7555832" y="1514785"/>
            <a:ext cx="4406782" cy="4414675"/>
          </a:xfrm>
        </p:spPr>
        <p:txBody>
          <a:bodyPr>
            <a:noAutofit/>
          </a:bodyPr>
          <a:lstStyle/>
          <a:p>
            <a:r>
              <a:rPr lang="el-GR" sz="2400" dirty="0"/>
              <a:t>Δημιουργήσαμε δύο </a:t>
            </a:r>
            <a:r>
              <a:rPr lang="en-US" sz="2400" dirty="0"/>
              <a:t>app services,</a:t>
            </a:r>
            <a:r>
              <a:rPr lang="el-GR" sz="2400" dirty="0"/>
              <a:t> όπου</a:t>
            </a:r>
          </a:p>
          <a:p>
            <a:pPr marL="457200" indent="-457200">
              <a:buFont typeface="+mj-lt"/>
              <a:buAutoNum type="arabicPeriod"/>
            </a:pPr>
            <a:r>
              <a:rPr lang="el-GR" sz="2400" dirty="0"/>
              <a:t>Ο πρώτος δημιουργήθηκε για να καλύψει τις ανάγκες που απαιτούσε η εταιρία</a:t>
            </a:r>
          </a:p>
          <a:p>
            <a:pPr marL="457200" indent="-457200">
              <a:buFont typeface="+mj-lt"/>
              <a:buAutoNum type="arabicPeriod"/>
            </a:pPr>
            <a:r>
              <a:rPr lang="el-GR" sz="2400" dirty="0"/>
              <a:t>Ο δεύτερος δημιουργήθηκε για να φιλοξενήσει το Α</a:t>
            </a:r>
            <a:r>
              <a:rPr lang="en-US" sz="2400" dirty="0"/>
              <a:t>PI </a:t>
            </a:r>
            <a:r>
              <a:rPr lang="el-GR" sz="2400" dirty="0"/>
              <a:t>της εταιρίας   </a:t>
            </a:r>
            <a:endParaRPr lang="el-CY" sz="2400" dirty="0"/>
          </a:p>
        </p:txBody>
      </p:sp>
      <p:pic>
        <p:nvPicPr>
          <p:cNvPr id="11" name="Picture 10">
            <a:extLst>
              <a:ext uri="{FF2B5EF4-FFF2-40B4-BE49-F238E27FC236}">
                <a16:creationId xmlns:a16="http://schemas.microsoft.com/office/drawing/2014/main" id="{9E72FEE7-4C51-1CEB-D458-D5E18853C844}"/>
              </a:ext>
            </a:extLst>
          </p:cNvPr>
          <p:cNvPicPr>
            <a:picLocks noChangeAspect="1"/>
          </p:cNvPicPr>
          <p:nvPr/>
        </p:nvPicPr>
        <p:blipFill>
          <a:blip r:embed="rId3"/>
          <a:stretch>
            <a:fillRect/>
          </a:stretch>
        </p:blipFill>
        <p:spPr>
          <a:xfrm>
            <a:off x="996091" y="4438847"/>
            <a:ext cx="6416842" cy="2111705"/>
          </a:xfrm>
          <a:prstGeom prst="rect">
            <a:avLst/>
          </a:prstGeom>
        </p:spPr>
      </p:pic>
    </p:spTree>
    <p:extLst>
      <p:ext uri="{BB962C8B-B14F-4D97-AF65-F5344CB8AC3E}">
        <p14:creationId xmlns:p14="http://schemas.microsoft.com/office/powerpoint/2010/main" val="2088431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DAD0-2B48-CFE5-914E-9359FDE28B7D}"/>
              </a:ext>
            </a:extLst>
          </p:cNvPr>
          <p:cNvSpPr>
            <a:spLocks noGrp="1"/>
          </p:cNvSpPr>
          <p:nvPr>
            <p:ph type="title"/>
          </p:nvPr>
        </p:nvSpPr>
        <p:spPr>
          <a:xfrm>
            <a:off x="1593129" y="671244"/>
            <a:ext cx="4433740" cy="1280890"/>
          </a:xfrm>
        </p:spPr>
        <p:txBody>
          <a:bodyPr/>
          <a:lstStyle/>
          <a:p>
            <a:r>
              <a:rPr lang="en-US" dirty="0"/>
              <a:t>Storage</a:t>
            </a:r>
            <a:r>
              <a:rPr lang="el-GR" dirty="0"/>
              <a:t> </a:t>
            </a:r>
            <a:r>
              <a:rPr lang="en-US" dirty="0"/>
              <a:t>accounts</a:t>
            </a:r>
            <a:endParaRPr lang="el-CY" dirty="0"/>
          </a:p>
        </p:txBody>
      </p:sp>
      <p:sp>
        <p:nvSpPr>
          <p:cNvPr id="3" name="Content Placeholder 2">
            <a:extLst>
              <a:ext uri="{FF2B5EF4-FFF2-40B4-BE49-F238E27FC236}">
                <a16:creationId xmlns:a16="http://schemas.microsoft.com/office/drawing/2014/main" id="{3140A502-3D8B-4A2A-EC4D-81FAA2E1294B}"/>
              </a:ext>
            </a:extLst>
          </p:cNvPr>
          <p:cNvSpPr>
            <a:spLocks noGrp="1"/>
          </p:cNvSpPr>
          <p:nvPr>
            <p:ph idx="1"/>
          </p:nvPr>
        </p:nvSpPr>
        <p:spPr>
          <a:xfrm>
            <a:off x="7729978" y="1880573"/>
            <a:ext cx="4088092" cy="4237436"/>
          </a:xfrm>
        </p:spPr>
        <p:txBody>
          <a:bodyPr>
            <a:normAutofit/>
          </a:bodyPr>
          <a:lstStyle/>
          <a:p>
            <a:r>
              <a:rPr lang="el-GR" sz="2000" dirty="0"/>
              <a:t>Με την δημιουργία των </a:t>
            </a:r>
            <a:r>
              <a:rPr lang="en-US" sz="2000" dirty="0"/>
              <a:t>storage accounts</a:t>
            </a:r>
            <a:r>
              <a:rPr lang="el-GR" sz="2000" dirty="0"/>
              <a:t> εξασφαλίσαμε</a:t>
            </a:r>
            <a:r>
              <a:rPr lang="en-US" sz="2000" dirty="0"/>
              <a:t>:</a:t>
            </a:r>
            <a:r>
              <a:rPr lang="el-GR" sz="2000" dirty="0"/>
              <a:t> </a:t>
            </a:r>
            <a:endParaRPr lang="en-US" sz="2000" dirty="0"/>
          </a:p>
          <a:p>
            <a:pPr>
              <a:buFont typeface="+mj-lt"/>
              <a:buAutoNum type="arabicPeriod"/>
            </a:pPr>
            <a:r>
              <a:rPr lang="el-GR" sz="2000" dirty="0"/>
              <a:t>ευκολία, </a:t>
            </a:r>
            <a:endParaRPr lang="en-US" sz="2000" dirty="0"/>
          </a:p>
          <a:p>
            <a:pPr>
              <a:buFont typeface="+mj-lt"/>
              <a:buAutoNum type="arabicPeriod"/>
            </a:pPr>
            <a:r>
              <a:rPr lang="el-GR" sz="2000" dirty="0"/>
              <a:t>ασφάλεια και </a:t>
            </a:r>
            <a:endParaRPr lang="en-US" sz="2000" dirty="0"/>
          </a:p>
          <a:p>
            <a:pPr>
              <a:buFont typeface="+mj-lt"/>
              <a:buAutoNum type="arabicPeriod"/>
            </a:pPr>
            <a:r>
              <a:rPr lang="el-GR" sz="2000" dirty="0"/>
              <a:t>κλιμακωσιμότητα για την αποθήκευση και διαχείριση δεδομένων σε ένα σύγχρονο cloud περιβάλλον.</a:t>
            </a:r>
            <a:endParaRPr lang="el-CY" sz="2000" dirty="0"/>
          </a:p>
        </p:txBody>
      </p:sp>
      <p:pic>
        <p:nvPicPr>
          <p:cNvPr id="5" name="Picture 4">
            <a:extLst>
              <a:ext uri="{FF2B5EF4-FFF2-40B4-BE49-F238E27FC236}">
                <a16:creationId xmlns:a16="http://schemas.microsoft.com/office/drawing/2014/main" id="{208498AE-7C1D-38AC-2206-839AED8AED51}"/>
              </a:ext>
            </a:extLst>
          </p:cNvPr>
          <p:cNvPicPr>
            <a:picLocks noChangeAspect="1"/>
          </p:cNvPicPr>
          <p:nvPr/>
        </p:nvPicPr>
        <p:blipFill>
          <a:blip r:embed="rId2"/>
          <a:stretch>
            <a:fillRect/>
          </a:stretch>
        </p:blipFill>
        <p:spPr>
          <a:xfrm>
            <a:off x="871980" y="1880573"/>
            <a:ext cx="5561814" cy="1694468"/>
          </a:xfrm>
          <a:prstGeom prst="rect">
            <a:avLst/>
          </a:prstGeom>
        </p:spPr>
      </p:pic>
      <p:pic>
        <p:nvPicPr>
          <p:cNvPr id="7" name="Picture 6">
            <a:extLst>
              <a:ext uri="{FF2B5EF4-FFF2-40B4-BE49-F238E27FC236}">
                <a16:creationId xmlns:a16="http://schemas.microsoft.com/office/drawing/2014/main" id="{84D482C2-3323-F520-8E93-8DDA81E91099}"/>
              </a:ext>
            </a:extLst>
          </p:cNvPr>
          <p:cNvPicPr>
            <a:picLocks noChangeAspect="1"/>
          </p:cNvPicPr>
          <p:nvPr/>
        </p:nvPicPr>
        <p:blipFill>
          <a:blip r:embed="rId3"/>
          <a:stretch>
            <a:fillRect/>
          </a:stretch>
        </p:blipFill>
        <p:spPr>
          <a:xfrm>
            <a:off x="2247460" y="3883793"/>
            <a:ext cx="3125078" cy="2619641"/>
          </a:xfrm>
          <a:prstGeom prst="rect">
            <a:avLst/>
          </a:prstGeom>
        </p:spPr>
      </p:pic>
    </p:spTree>
    <p:extLst>
      <p:ext uri="{BB962C8B-B14F-4D97-AF65-F5344CB8AC3E}">
        <p14:creationId xmlns:p14="http://schemas.microsoft.com/office/powerpoint/2010/main" val="426525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EE07-E6AB-0F30-5427-BE5F880B1883}"/>
              </a:ext>
            </a:extLst>
          </p:cNvPr>
          <p:cNvSpPr>
            <a:spLocks noGrp="1"/>
          </p:cNvSpPr>
          <p:nvPr>
            <p:ph type="title"/>
          </p:nvPr>
        </p:nvSpPr>
        <p:spPr>
          <a:xfrm>
            <a:off x="1640156" y="661818"/>
            <a:ext cx="8911687" cy="1280890"/>
          </a:xfrm>
        </p:spPr>
        <p:txBody>
          <a:bodyPr/>
          <a:lstStyle/>
          <a:p>
            <a:r>
              <a:rPr lang="en-US" dirty="0"/>
              <a:t>DATABASE</a:t>
            </a:r>
            <a:endParaRPr lang="el-CY" dirty="0"/>
          </a:p>
        </p:txBody>
      </p:sp>
      <p:sp>
        <p:nvSpPr>
          <p:cNvPr id="3" name="Content Placeholder 2">
            <a:extLst>
              <a:ext uri="{FF2B5EF4-FFF2-40B4-BE49-F238E27FC236}">
                <a16:creationId xmlns:a16="http://schemas.microsoft.com/office/drawing/2014/main" id="{3AA8674E-05CF-A701-9ED8-555938731DD0}"/>
              </a:ext>
            </a:extLst>
          </p:cNvPr>
          <p:cNvSpPr>
            <a:spLocks noGrp="1"/>
          </p:cNvSpPr>
          <p:nvPr>
            <p:ph idx="1"/>
          </p:nvPr>
        </p:nvSpPr>
        <p:spPr>
          <a:xfrm>
            <a:off x="8551780" y="1737675"/>
            <a:ext cx="3282001" cy="4172932"/>
          </a:xfrm>
        </p:spPr>
        <p:txBody>
          <a:bodyPr>
            <a:normAutofit/>
          </a:bodyPr>
          <a:lstStyle/>
          <a:p>
            <a:r>
              <a:rPr lang="en-US" dirty="0"/>
              <a:t>H</a:t>
            </a:r>
            <a:r>
              <a:rPr lang="el-GR" dirty="0"/>
              <a:t> δημιουργία και η διαχείριση μιας </a:t>
            </a:r>
            <a:r>
              <a:rPr lang="en-US" dirty="0"/>
              <a:t>database </a:t>
            </a:r>
            <a:r>
              <a:rPr lang="el-GR" dirty="0"/>
              <a:t>στο Azure μας προσέφερε</a:t>
            </a:r>
            <a:r>
              <a:rPr lang="en-US" dirty="0"/>
              <a:t>:</a:t>
            </a:r>
            <a:r>
              <a:rPr lang="el-GR" dirty="0"/>
              <a:t> </a:t>
            </a:r>
            <a:r>
              <a:rPr lang="en-US" dirty="0"/>
              <a:t> </a:t>
            </a:r>
          </a:p>
          <a:p>
            <a:pPr>
              <a:buFont typeface="+mj-lt"/>
              <a:buAutoNum type="arabicPeriod"/>
            </a:pPr>
            <a:r>
              <a:rPr lang="el-GR" dirty="0"/>
              <a:t>αξιοπιστία, </a:t>
            </a:r>
            <a:endParaRPr lang="en-US" dirty="0"/>
          </a:p>
          <a:p>
            <a:pPr>
              <a:buFont typeface="+mj-lt"/>
              <a:buAutoNum type="arabicPeriod"/>
            </a:pPr>
            <a:r>
              <a:rPr lang="el-GR" dirty="0"/>
              <a:t>ασφάλεια, </a:t>
            </a:r>
            <a:endParaRPr lang="en-US" dirty="0"/>
          </a:p>
          <a:p>
            <a:pPr>
              <a:buFont typeface="+mj-lt"/>
              <a:buAutoNum type="arabicPeriod"/>
            </a:pPr>
            <a:r>
              <a:rPr lang="el-GR" dirty="0"/>
              <a:t>και ευελιξία, βοηθώντας μας να βελτιώσουν τη διαχείριση και τη διαθεσιμότητα των δεδομένων σε ένα σύγχρονο cloud περιβάλλον.</a:t>
            </a:r>
            <a:endParaRPr lang="el-CY" dirty="0"/>
          </a:p>
          <a:p>
            <a:endParaRPr lang="el-CY" dirty="0"/>
          </a:p>
        </p:txBody>
      </p:sp>
      <p:pic>
        <p:nvPicPr>
          <p:cNvPr id="5" name="Content Placeholder 4">
            <a:extLst>
              <a:ext uri="{FF2B5EF4-FFF2-40B4-BE49-F238E27FC236}">
                <a16:creationId xmlns:a16="http://schemas.microsoft.com/office/drawing/2014/main" id="{4E2C70B1-EB87-C2F5-1D26-C3E55048C81B}"/>
              </a:ext>
            </a:extLst>
          </p:cNvPr>
          <p:cNvPicPr>
            <a:picLocks noChangeAspect="1"/>
          </p:cNvPicPr>
          <p:nvPr/>
        </p:nvPicPr>
        <p:blipFill>
          <a:blip r:embed="rId2"/>
          <a:stretch>
            <a:fillRect/>
          </a:stretch>
        </p:blipFill>
        <p:spPr>
          <a:xfrm>
            <a:off x="1640156" y="2140622"/>
            <a:ext cx="6309690" cy="3216824"/>
          </a:xfrm>
          <a:prstGeom prst="rect">
            <a:avLst/>
          </a:prstGeom>
        </p:spPr>
      </p:pic>
    </p:spTree>
    <p:extLst>
      <p:ext uri="{BB962C8B-B14F-4D97-AF65-F5344CB8AC3E}">
        <p14:creationId xmlns:p14="http://schemas.microsoft.com/office/powerpoint/2010/main" val="388416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EE2F-8646-E331-19F9-98C2DB3305FA}"/>
              </a:ext>
            </a:extLst>
          </p:cNvPr>
          <p:cNvSpPr>
            <a:spLocks noGrp="1"/>
          </p:cNvSpPr>
          <p:nvPr>
            <p:ph type="title"/>
          </p:nvPr>
        </p:nvSpPr>
        <p:spPr/>
        <p:txBody>
          <a:bodyPr/>
          <a:lstStyle/>
          <a:p>
            <a:pPr algn="ctr"/>
            <a:r>
              <a:rPr lang="el-GR" dirty="0"/>
              <a:t>Εκτίμηση κόστους </a:t>
            </a:r>
            <a:endParaRPr lang="el-CY" dirty="0"/>
          </a:p>
        </p:txBody>
      </p:sp>
      <p:pic>
        <p:nvPicPr>
          <p:cNvPr id="5" name="Picture 4">
            <a:extLst>
              <a:ext uri="{FF2B5EF4-FFF2-40B4-BE49-F238E27FC236}">
                <a16:creationId xmlns:a16="http://schemas.microsoft.com/office/drawing/2014/main" id="{6FA4CD40-1A16-82C6-DAD1-FE925E4A4DB4}"/>
              </a:ext>
            </a:extLst>
          </p:cNvPr>
          <p:cNvPicPr>
            <a:picLocks noChangeAspect="1"/>
          </p:cNvPicPr>
          <p:nvPr/>
        </p:nvPicPr>
        <p:blipFill>
          <a:blip r:embed="rId2"/>
          <a:stretch>
            <a:fillRect/>
          </a:stretch>
        </p:blipFill>
        <p:spPr>
          <a:xfrm>
            <a:off x="3480722" y="1905000"/>
            <a:ext cx="7136091" cy="4403263"/>
          </a:xfrm>
          <a:prstGeom prst="rect">
            <a:avLst/>
          </a:prstGeom>
        </p:spPr>
      </p:pic>
    </p:spTree>
    <p:extLst>
      <p:ext uri="{BB962C8B-B14F-4D97-AF65-F5344CB8AC3E}">
        <p14:creationId xmlns:p14="http://schemas.microsoft.com/office/powerpoint/2010/main" val="152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7F69-2B38-40B6-2160-D9A622012C39}"/>
              </a:ext>
            </a:extLst>
          </p:cNvPr>
          <p:cNvSpPr>
            <a:spLocks noGrp="1"/>
          </p:cNvSpPr>
          <p:nvPr>
            <p:ph type="title"/>
          </p:nvPr>
        </p:nvSpPr>
        <p:spPr>
          <a:xfrm>
            <a:off x="2234706" y="586403"/>
            <a:ext cx="8911687" cy="1280890"/>
          </a:xfrm>
        </p:spPr>
        <p:txBody>
          <a:bodyPr/>
          <a:lstStyle/>
          <a:p>
            <a:pPr algn="ctr"/>
            <a:r>
              <a:rPr lang="en-US" b="0" i="0" dirty="0">
                <a:solidFill>
                  <a:srgbClr val="000000"/>
                </a:solidFill>
                <a:effectLst/>
                <a:latin typeface="inherit"/>
              </a:rPr>
              <a:t>Total Cost of Ownership</a:t>
            </a:r>
            <a:br>
              <a:rPr lang="en-US" b="0" i="0" dirty="0">
                <a:solidFill>
                  <a:srgbClr val="000000"/>
                </a:solidFill>
                <a:effectLst/>
                <a:latin typeface="inherit"/>
              </a:rPr>
            </a:br>
            <a:endParaRPr lang="el-CY" dirty="0"/>
          </a:p>
        </p:txBody>
      </p:sp>
      <p:pic>
        <p:nvPicPr>
          <p:cNvPr id="3074" name="Picture 2">
            <a:extLst>
              <a:ext uri="{FF2B5EF4-FFF2-40B4-BE49-F238E27FC236}">
                <a16:creationId xmlns:a16="http://schemas.microsoft.com/office/drawing/2014/main" id="{A4972F6C-94F5-43C4-8AAB-60E5C97779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4028" y="2111768"/>
            <a:ext cx="6353042" cy="396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66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AE0B-E178-71CF-3FF6-468F00E50219}"/>
              </a:ext>
            </a:extLst>
          </p:cNvPr>
          <p:cNvSpPr>
            <a:spLocks noGrp="1"/>
          </p:cNvSpPr>
          <p:nvPr>
            <p:ph type="title"/>
          </p:nvPr>
        </p:nvSpPr>
        <p:spPr>
          <a:xfrm>
            <a:off x="5011901" y="774940"/>
            <a:ext cx="3261120" cy="921886"/>
          </a:xfrm>
        </p:spPr>
        <p:style>
          <a:lnRef idx="2">
            <a:schemeClr val="accent6">
              <a:shade val="15000"/>
            </a:schemeClr>
          </a:lnRef>
          <a:fillRef idx="1">
            <a:schemeClr val="accent6"/>
          </a:fillRef>
          <a:effectRef idx="0">
            <a:schemeClr val="accent6"/>
          </a:effectRef>
          <a:fontRef idx="minor">
            <a:schemeClr val="lt1"/>
          </a:fontRef>
        </p:style>
        <p:txBody>
          <a:bodyPr>
            <a:normAutofit/>
          </a:bodyPr>
          <a:lstStyle/>
          <a:p>
            <a:pPr algn="ctr"/>
            <a:r>
              <a:rPr lang="el-GR" dirty="0"/>
              <a:t>Συνεργασία</a:t>
            </a:r>
            <a:endParaRPr lang="el-CY" dirty="0"/>
          </a:p>
        </p:txBody>
      </p:sp>
      <p:sp>
        <p:nvSpPr>
          <p:cNvPr id="3" name="Content Placeholder 2">
            <a:extLst>
              <a:ext uri="{FF2B5EF4-FFF2-40B4-BE49-F238E27FC236}">
                <a16:creationId xmlns:a16="http://schemas.microsoft.com/office/drawing/2014/main" id="{D34CB749-4399-766F-5D9E-B4E40009E59A}"/>
              </a:ext>
            </a:extLst>
          </p:cNvPr>
          <p:cNvSpPr>
            <a:spLocks noGrp="1"/>
          </p:cNvSpPr>
          <p:nvPr>
            <p:ph idx="1"/>
          </p:nvPr>
        </p:nvSpPr>
        <p:spPr>
          <a:xfrm>
            <a:off x="5011901" y="2305438"/>
            <a:ext cx="3261120" cy="3777622"/>
          </a:xfrm>
        </p:spPr>
        <p:txBody>
          <a:bodyPr>
            <a:normAutofit/>
          </a:bodyPr>
          <a:lstStyle/>
          <a:p>
            <a:r>
              <a:rPr lang="el-GR" sz="2400" dirty="0"/>
              <a:t>Υπήρχε άψογη συνεργασία</a:t>
            </a:r>
          </a:p>
          <a:p>
            <a:r>
              <a:rPr lang="el-GR" sz="2400" dirty="0"/>
              <a:t>Δυσκολευτήκαμε λίγο στην επικοινωνία και στις ώρες εργασίας</a:t>
            </a:r>
          </a:p>
          <a:p>
            <a:r>
              <a:rPr lang="el-GR" sz="2400" dirty="0"/>
              <a:t>Ευχάριστο κλίμα</a:t>
            </a:r>
            <a:endParaRPr lang="el-CY" sz="2400" dirty="0"/>
          </a:p>
        </p:txBody>
      </p:sp>
    </p:spTree>
    <p:extLst>
      <p:ext uri="{BB962C8B-B14F-4D97-AF65-F5344CB8AC3E}">
        <p14:creationId xmlns:p14="http://schemas.microsoft.com/office/powerpoint/2010/main" val="19916816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TM10001114[[fn=Gallery]]</Template>
  <TotalTime>64</TotalTime>
  <Words>321</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inherit</vt:lpstr>
      <vt:lpstr>Raleway</vt:lpstr>
      <vt:lpstr>Wingdings 3</vt:lpstr>
      <vt:lpstr>Wisp</vt:lpstr>
      <vt:lpstr>PowerPoint Presentation</vt:lpstr>
      <vt:lpstr>Τι δημιουργήσαμε</vt:lpstr>
      <vt:lpstr>Διάγραμμα</vt:lpstr>
      <vt:lpstr>APP SERVICES</vt:lpstr>
      <vt:lpstr>Storage accounts</vt:lpstr>
      <vt:lpstr>DATABASE</vt:lpstr>
      <vt:lpstr>Εκτίμηση κόστους </vt:lpstr>
      <vt:lpstr>Total Cost of Ownership </vt:lpstr>
      <vt:lpstr>Συνεργασία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Christos Loizou</dc:creator>
  <cp:lastModifiedBy>Christos Loizou</cp:lastModifiedBy>
  <cp:revision>1</cp:revision>
  <dcterms:created xsi:type="dcterms:W3CDTF">2024-11-07T12:04:24Z</dcterms:created>
  <dcterms:modified xsi:type="dcterms:W3CDTF">2024-11-07T13:08:48Z</dcterms:modified>
</cp:coreProperties>
</file>