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335" r:id="rId4"/>
    <p:sldId id="353" r:id="rId5"/>
    <p:sldId id="354" r:id="rId6"/>
    <p:sldId id="356" r:id="rId7"/>
    <p:sldId id="355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52" r:id="rId27"/>
    <p:sldId id="334" r:id="rId28"/>
  </p:sldIdLst>
  <p:sldSz cx="12192000" cy="6858000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0" autoAdjust="0"/>
    <p:restoredTop sz="86165" autoAdjust="0"/>
  </p:normalViewPr>
  <p:slideViewPr>
    <p:cSldViewPr snapToGrid="0">
      <p:cViewPr varScale="1">
        <p:scale>
          <a:sx n="100" d="100"/>
          <a:sy n="100" d="100"/>
        </p:scale>
        <p:origin x="126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2BD02-4FE3-4035-9F1D-1800E72A1014}" type="datetimeFigureOut">
              <a:rPr lang="mk-MK" smtClean="0"/>
              <a:t>20.4.17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F8BE3-AA40-4807-9489-471E8776C271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108337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F8BE3-AA40-4807-9489-471E8776C271}" type="slidenum">
              <a:rPr lang="mk-MK" smtClean="0"/>
              <a:t>23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74565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20.4.17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9416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20.4.17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08744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20.4.17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92039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mk-M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20.4.17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0092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20.4.17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17229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20.4.17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87371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20.4.17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21861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20.4.17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77136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20.4.17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90359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20.4.17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2437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20.4.17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40977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3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mk-M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BD6F-3E17-4E77-BF87-BC683BBAA934}" type="datetimeFigureOut">
              <a:rPr lang="mk-MK" smtClean="0"/>
              <a:t>20.4.17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66555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Javascript</a:t>
            </a:r>
            <a:r>
              <a:rPr lang="en-US" sz="4800" dirty="0" smtClean="0"/>
              <a:t> development frameworks</a:t>
            </a:r>
            <a:endParaRPr lang="mk-MK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Angular pipes, advanced routing</a:t>
            </a:r>
            <a:endParaRPr lang="mk-MK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8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NgModel</a:t>
            </a:r>
            <a:r>
              <a:rPr lang="en-US" dirty="0" smtClean="0"/>
              <a:t> Directive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To use </a:t>
            </a:r>
            <a:r>
              <a:rPr lang="en-US" dirty="0" err="1" smtClean="0"/>
              <a:t>NgModel</a:t>
            </a:r>
            <a:r>
              <a:rPr lang="en-US" dirty="0" smtClean="0"/>
              <a:t> we need to add </a:t>
            </a:r>
            <a:r>
              <a:rPr lang="en-US" dirty="0" err="1" smtClean="0"/>
              <a:t>FormsModule</a:t>
            </a:r>
            <a:r>
              <a:rPr lang="en-US" dirty="0" smtClean="0"/>
              <a:t> to the application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NgModel</a:t>
            </a:r>
            <a:r>
              <a:rPr lang="en-US" dirty="0" smtClean="0"/>
              <a:t> we can create simple forms</a:t>
            </a:r>
          </a:p>
          <a:p>
            <a:pPr marL="0" indent="0">
              <a:buNone/>
            </a:pPr>
            <a:endParaRPr lang="en-US" dirty="0" smtClean="0">
              <a:solidFill>
                <a:srgbClr val="3B7586"/>
              </a:solidFill>
              <a:latin typeface="Courier New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3B7586"/>
                </a:solidFill>
                <a:latin typeface="Courier New" charset="0"/>
              </a:rPr>
              <a:t>&lt;form&gt; </a:t>
            </a:r>
            <a:endParaRPr lang="en-US" dirty="0" smtClean="0">
              <a:solidFill>
                <a:srgbClr val="3B7586"/>
              </a:solidFill>
              <a:latin typeface="Courier New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3B7586"/>
                </a:solidFill>
                <a:latin typeface="Courier New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charset="0"/>
              </a:rPr>
              <a:t>&lt;</a:t>
            </a:r>
            <a:r>
              <a:rPr lang="en-US" dirty="0">
                <a:solidFill>
                  <a:srgbClr val="3B7586"/>
                </a:solidFill>
                <a:latin typeface="Courier New" charset="0"/>
              </a:rPr>
              <a:t>label&gt;</a:t>
            </a:r>
            <a:r>
              <a:rPr lang="en-US" dirty="0" err="1">
                <a:solidFill>
                  <a:srgbClr val="3B7586"/>
                </a:solidFill>
                <a:latin typeface="Courier New" charset="0"/>
              </a:rPr>
              <a:t>Firstname</a:t>
            </a:r>
            <a:r>
              <a:rPr lang="en-US" dirty="0">
                <a:solidFill>
                  <a:srgbClr val="3B7586"/>
                </a:solidFill>
                <a:latin typeface="Courier New" charset="0"/>
              </a:rPr>
              <a:t>:&lt;/label&gt; </a:t>
            </a:r>
            <a:endParaRPr lang="en-US" dirty="0" smtClean="0">
              <a:solidFill>
                <a:srgbClr val="3B7586"/>
              </a:solidFill>
              <a:latin typeface="Courier New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3B7586"/>
                </a:solidFill>
                <a:latin typeface="Courier New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charset="0"/>
              </a:rPr>
              <a:t>&lt;</a:t>
            </a:r>
            <a:r>
              <a:rPr lang="en-US" dirty="0">
                <a:solidFill>
                  <a:srgbClr val="3B7586"/>
                </a:solidFill>
                <a:latin typeface="Courier New" charset="0"/>
              </a:rPr>
              <a:t>input [(</a:t>
            </a:r>
            <a:r>
              <a:rPr lang="en-US" dirty="0" err="1">
                <a:solidFill>
                  <a:srgbClr val="3B7586"/>
                </a:solidFill>
                <a:latin typeface="Courier New" charset="0"/>
              </a:rPr>
              <a:t>ngModel</a:t>
            </a:r>
            <a:r>
              <a:rPr lang="en-US" dirty="0">
                <a:solidFill>
                  <a:srgbClr val="3B7586"/>
                </a:solidFill>
                <a:latin typeface="Courier New" charset="0"/>
              </a:rPr>
              <a:t>)]="</a:t>
            </a:r>
            <a:r>
              <a:rPr lang="en-US" dirty="0" err="1">
                <a:solidFill>
                  <a:srgbClr val="3B7586"/>
                </a:solidFill>
                <a:latin typeface="Courier New" charset="0"/>
              </a:rPr>
              <a:t>contact.firstname</a:t>
            </a:r>
            <a:r>
              <a:rPr lang="en-US" dirty="0">
                <a:solidFill>
                  <a:srgbClr val="3B7586"/>
                </a:solidFill>
                <a:latin typeface="Courier New" charset="0"/>
              </a:rPr>
              <a:t>"&gt; </a:t>
            </a:r>
            <a:r>
              <a:rPr lang="en-US" dirty="0" smtClean="0">
                <a:solidFill>
                  <a:srgbClr val="3B7586"/>
                </a:solidFill>
                <a:latin typeface="Courier New" charset="0"/>
              </a:rPr>
              <a:t>	&lt;</a:t>
            </a:r>
            <a:r>
              <a:rPr lang="en-US" dirty="0">
                <a:solidFill>
                  <a:srgbClr val="3B7586"/>
                </a:solidFill>
                <a:latin typeface="Courier New" charset="0"/>
              </a:rPr>
              <a:t>label&gt;</a:t>
            </a:r>
            <a:r>
              <a:rPr lang="en-US" dirty="0" err="1">
                <a:solidFill>
                  <a:srgbClr val="3B7586"/>
                </a:solidFill>
                <a:latin typeface="Courier New" charset="0"/>
              </a:rPr>
              <a:t>Lastname</a:t>
            </a:r>
            <a:r>
              <a:rPr lang="en-US" dirty="0">
                <a:solidFill>
                  <a:srgbClr val="3B7586"/>
                </a:solidFill>
                <a:latin typeface="Courier New" charset="0"/>
              </a:rPr>
              <a:t>:&lt;/label&gt; </a:t>
            </a:r>
            <a:endParaRPr lang="en-US" dirty="0" smtClean="0">
              <a:solidFill>
                <a:srgbClr val="3B7586"/>
              </a:solidFill>
              <a:latin typeface="Courier New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3B7586"/>
                </a:solidFill>
                <a:latin typeface="Courier New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charset="0"/>
              </a:rPr>
              <a:t>&lt;</a:t>
            </a:r>
            <a:r>
              <a:rPr lang="en-US" dirty="0">
                <a:solidFill>
                  <a:srgbClr val="3B7586"/>
                </a:solidFill>
                <a:latin typeface="Courier New" charset="0"/>
              </a:rPr>
              <a:t>input [(</a:t>
            </a:r>
            <a:r>
              <a:rPr lang="en-US" dirty="0" err="1">
                <a:solidFill>
                  <a:srgbClr val="3B7586"/>
                </a:solidFill>
                <a:latin typeface="Courier New" charset="0"/>
              </a:rPr>
              <a:t>ngModel</a:t>
            </a:r>
            <a:r>
              <a:rPr lang="en-US" dirty="0">
                <a:solidFill>
                  <a:srgbClr val="3B7586"/>
                </a:solidFill>
                <a:latin typeface="Courier New" charset="0"/>
              </a:rPr>
              <a:t>)]="</a:t>
            </a:r>
            <a:r>
              <a:rPr lang="en-US" dirty="0" err="1">
                <a:solidFill>
                  <a:srgbClr val="3B7586"/>
                </a:solidFill>
                <a:latin typeface="Courier New" charset="0"/>
              </a:rPr>
              <a:t>contact.lastname</a:t>
            </a:r>
            <a:r>
              <a:rPr lang="en-US" dirty="0">
                <a:solidFill>
                  <a:srgbClr val="3B7586"/>
                </a:solidFill>
                <a:latin typeface="Courier New" charset="0"/>
              </a:rPr>
              <a:t>"&gt; ... </a:t>
            </a:r>
            <a:endParaRPr lang="en-US" dirty="0" smtClean="0">
              <a:solidFill>
                <a:srgbClr val="3B7586"/>
              </a:solidFill>
              <a:latin typeface="Courier New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charset="0"/>
              </a:rPr>
              <a:t>&lt;/</a:t>
            </a:r>
            <a:r>
              <a:rPr lang="en-US" dirty="0">
                <a:solidFill>
                  <a:srgbClr val="3B7586"/>
                </a:solidFill>
                <a:latin typeface="Courier New" charset="0"/>
              </a:rPr>
              <a:t>form&gt;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27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A pipe takes in data as input and transforms it to a desired output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3B7586"/>
                </a:solidFill>
                <a:latin typeface="Courier New" charset="0"/>
                <a:ea typeface="Courier New" charset="0"/>
                <a:cs typeface="Courier New" charset="0"/>
              </a:rPr>
              <a:t>... </a:t>
            </a:r>
            <a:endParaRPr lang="en-US" dirty="0" smtClean="0">
              <a:solidFill>
                <a:srgbClr val="3B7586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>
                <a:solidFill>
                  <a:srgbClr val="3B7586"/>
                </a:solidFill>
                <a:latin typeface="Courier New" charset="0"/>
                <a:ea typeface="Courier New" charset="0"/>
                <a:cs typeface="Courier New" charset="0"/>
              </a:rPr>
              <a:t>span&gt;Birthday:&lt;/span&gt; </a:t>
            </a:r>
            <a:endParaRPr lang="en-US" dirty="0" smtClean="0">
              <a:solidFill>
                <a:srgbClr val="3B7586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>
                <a:solidFill>
                  <a:srgbClr val="3B7586"/>
                </a:solidFill>
                <a:latin typeface="Courier New" charset="0"/>
                <a:ea typeface="Courier New" charset="0"/>
                <a:cs typeface="Courier New" charset="0"/>
              </a:rPr>
              <a:t>span&gt;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{{contact?.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dateOfBirth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date}}&lt;/</a:t>
            </a:r>
            <a:r>
              <a:rPr lang="en-US" dirty="0">
                <a:solidFill>
                  <a:srgbClr val="3B7586"/>
                </a:solidFill>
                <a:latin typeface="Courier New" charset="0"/>
                <a:ea typeface="Courier New" charset="0"/>
                <a:cs typeface="Courier New" charset="0"/>
              </a:rPr>
              <a:t>span&gt;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4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AsyncPipe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Async</a:t>
            </a:r>
            <a:r>
              <a:rPr lang="en-US" dirty="0" smtClean="0"/>
              <a:t> pipe can receive a Promise or Observable as input and subscribe to the input automatically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3B7586"/>
                </a:solidFill>
                <a:latin typeface="Courier New" charset="0"/>
              </a:rPr>
              <a:t>@Component(...) </a:t>
            </a:r>
            <a:endParaRPr lang="en-US" dirty="0" smtClean="0">
              <a:solidFill>
                <a:srgbClr val="3B7586"/>
              </a:solidFill>
              <a:latin typeface="Courier New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charset="0"/>
              </a:rPr>
              <a:t>class </a:t>
            </a:r>
            <a:r>
              <a:rPr lang="en-US" dirty="0" err="1">
                <a:solidFill>
                  <a:srgbClr val="3B7586"/>
                </a:solidFill>
                <a:latin typeface="Courier New" charset="0"/>
              </a:rPr>
              <a:t>ContactsListComponent</a:t>
            </a:r>
            <a:r>
              <a:rPr lang="en-US" dirty="0">
                <a:solidFill>
                  <a:srgbClr val="3B7586"/>
                </a:solidFill>
                <a:latin typeface="Courier New" charset="0"/>
              </a:rPr>
              <a:t> { </a:t>
            </a:r>
            <a:endParaRPr lang="en-US" dirty="0" smtClean="0">
              <a:solidFill>
                <a:srgbClr val="3B7586"/>
              </a:solidFill>
              <a:latin typeface="Courier New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3B7586"/>
                </a:solidFill>
                <a:latin typeface="Courier New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charset="0"/>
              </a:rPr>
              <a:t>contacts</a:t>
            </a:r>
            <a:r>
              <a:rPr lang="en-US" dirty="0">
                <a:solidFill>
                  <a:srgbClr val="3B7586"/>
                </a:solidFill>
                <a:latin typeface="Courier New" charset="0"/>
              </a:rPr>
              <a:t>: </a:t>
            </a:r>
            <a:r>
              <a:rPr lang="en-US" dirty="0">
                <a:latin typeface="Courier New" charset="0"/>
              </a:rPr>
              <a:t>Observable&lt;Array&lt;Contact&gt;&gt;; </a:t>
            </a:r>
            <a:endParaRPr lang="en-US" dirty="0" smtClean="0">
              <a:latin typeface="Courier New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3B7586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charset="0"/>
                <a:ea typeface="Courier New" charset="0"/>
                <a:cs typeface="Courier New" charset="0"/>
              </a:rPr>
              <a:t>constructor(</a:t>
            </a:r>
            <a:r>
              <a:rPr lang="en-US" dirty="0" err="1" smtClean="0">
                <a:solidFill>
                  <a:srgbClr val="3B7586"/>
                </a:solidFill>
                <a:latin typeface="Courier New" charset="0"/>
                <a:ea typeface="Courier New" charset="0"/>
                <a:cs typeface="Courier New" charset="0"/>
              </a:rPr>
              <a:t>contactsService</a:t>
            </a:r>
            <a:r>
              <a:rPr lang="en-US" dirty="0">
                <a:solidFill>
                  <a:srgbClr val="3B7586"/>
                </a:solidFill>
                <a:latin typeface="Courier New" charset="0"/>
              </a:rPr>
              <a:t>: </a:t>
            </a:r>
            <a:r>
              <a:rPr lang="en-US" dirty="0" err="1">
                <a:solidFill>
                  <a:srgbClr val="3B7586"/>
                </a:solidFill>
                <a:latin typeface="Courier New" charset="0"/>
              </a:rPr>
              <a:t>ContactsService</a:t>
            </a:r>
            <a:r>
              <a:rPr lang="en-US" dirty="0">
                <a:solidFill>
                  <a:srgbClr val="3B7586"/>
                </a:solidFill>
                <a:latin typeface="Courier New" charset="0"/>
              </a:rPr>
              <a:t>) { </a:t>
            </a:r>
            <a:endParaRPr lang="en-US" dirty="0" smtClean="0">
              <a:solidFill>
                <a:srgbClr val="3B7586"/>
              </a:solidFill>
              <a:latin typeface="Courier New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3B7586"/>
                </a:solidFill>
                <a:latin typeface="Courier New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charset="0"/>
              </a:rPr>
              <a:t>	</a:t>
            </a:r>
            <a:r>
              <a:rPr lang="en-US" dirty="0" err="1" smtClean="0">
                <a:latin typeface="Courier New" charset="0"/>
              </a:rPr>
              <a:t>this.contacts</a:t>
            </a:r>
            <a:r>
              <a:rPr lang="en-US" dirty="0" smtClean="0">
                <a:latin typeface="Courier New" charset="0"/>
              </a:rPr>
              <a:t> </a:t>
            </a:r>
            <a:r>
              <a:rPr lang="en-US" dirty="0">
                <a:latin typeface="Courier New" charset="0"/>
              </a:rPr>
              <a:t>= </a:t>
            </a:r>
            <a:r>
              <a:rPr lang="en-US" dirty="0" err="1">
                <a:latin typeface="Courier New" charset="0"/>
              </a:rPr>
              <a:t>contactsService.getContacts</a:t>
            </a:r>
            <a:r>
              <a:rPr lang="en-US" dirty="0">
                <a:latin typeface="Courier New" charset="0"/>
              </a:rPr>
              <a:t>(); </a:t>
            </a:r>
            <a:r>
              <a:rPr lang="en-US" dirty="0" smtClean="0">
                <a:solidFill>
                  <a:srgbClr val="3B7586"/>
                </a:solidFill>
                <a:latin typeface="Courier New" charset="0"/>
              </a:rPr>
              <a:t>	}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charset="0"/>
              </a:rPr>
              <a:t>}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0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AsyncPipe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Async</a:t>
            </a:r>
            <a:r>
              <a:rPr lang="en-US" dirty="0" smtClean="0"/>
              <a:t> pipe can receive a Promise or Observable as input and subscribe to the input automatically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3B7586"/>
                </a:solidFill>
                <a:latin typeface="Courier New" charset="0"/>
                <a:ea typeface="Courier New" charset="0"/>
                <a:cs typeface="Courier New" charset="0"/>
              </a:rPr>
              <a:t>&lt;md-</a:t>
            </a:r>
            <a:r>
              <a:rPr lang="en-US" dirty="0" err="1">
                <a:solidFill>
                  <a:srgbClr val="3B7586"/>
                </a:solidFill>
                <a:latin typeface="Courier New" charset="0"/>
                <a:ea typeface="Courier New" charset="0"/>
                <a:cs typeface="Courier New" charset="0"/>
              </a:rPr>
              <a:t>nav</a:t>
            </a:r>
            <a:r>
              <a:rPr lang="en-US" dirty="0">
                <a:solidFill>
                  <a:srgbClr val="3B7586"/>
                </a:solidFill>
                <a:latin typeface="Courier New" charset="0"/>
                <a:ea typeface="Courier New" charset="0"/>
                <a:cs typeface="Courier New" charset="0"/>
              </a:rPr>
              <a:t>-list&gt; </a:t>
            </a:r>
            <a:endParaRPr lang="en-US" dirty="0" smtClean="0">
              <a:solidFill>
                <a:srgbClr val="3B7586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3B7586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>
                <a:solidFill>
                  <a:srgbClr val="3B7586"/>
                </a:solidFill>
                <a:latin typeface="Courier New" charset="0"/>
                <a:ea typeface="Courier New" charset="0"/>
                <a:cs typeface="Courier New" charset="0"/>
              </a:rPr>
              <a:t>a md-list-item </a:t>
            </a:r>
            <a:endParaRPr lang="en-US" dirty="0" smtClean="0">
              <a:solidFill>
                <a:srgbClr val="3B7586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3B7586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charset="0"/>
                <a:ea typeface="Courier New" charset="0"/>
                <a:cs typeface="Courier New" charset="0"/>
              </a:rPr>
              <a:t>	*</a:t>
            </a:r>
            <a:r>
              <a:rPr lang="en-US" dirty="0" err="1">
                <a:solidFill>
                  <a:srgbClr val="3B7586"/>
                </a:solidFill>
                <a:latin typeface="Courier New" charset="0"/>
                <a:ea typeface="Courier New" charset="0"/>
                <a:cs typeface="Courier New" charset="0"/>
              </a:rPr>
              <a:t>ngFor</a:t>
            </a:r>
            <a:r>
              <a:rPr lang="en-US" dirty="0">
                <a:solidFill>
                  <a:srgbClr val="3B7586"/>
                </a:solidFill>
                <a:latin typeface="Courier New" charset="0"/>
                <a:ea typeface="Courier New" charset="0"/>
                <a:cs typeface="Courier New" charset="0"/>
              </a:rPr>
              <a:t>="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let contact of contacts |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async</a:t>
            </a:r>
            <a:r>
              <a:rPr lang="en-US" dirty="0">
                <a:solidFill>
                  <a:srgbClr val="3B7586"/>
                </a:solidFill>
                <a:latin typeface="Courier New" charset="0"/>
                <a:ea typeface="Courier New" charset="0"/>
                <a:cs typeface="Courier New" charset="0"/>
              </a:rPr>
              <a:t>"&gt; </a:t>
            </a:r>
            <a:endParaRPr lang="en-US" dirty="0" smtClean="0">
              <a:solidFill>
                <a:srgbClr val="3B7586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3B7586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charset="0"/>
                <a:ea typeface="Courier New" charset="0"/>
                <a:cs typeface="Courier New" charset="0"/>
              </a:rPr>
              <a:t>	...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B7586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rgbClr val="3B7586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dirty="0">
                <a:solidFill>
                  <a:srgbClr val="3B7586"/>
                </a:solidFill>
                <a:latin typeface="Courier New" charset="0"/>
                <a:ea typeface="Courier New" charset="0"/>
                <a:cs typeface="Courier New" charset="0"/>
              </a:rPr>
              <a:t>a&gt; </a:t>
            </a:r>
            <a:endParaRPr lang="en-US" dirty="0" smtClean="0">
              <a:solidFill>
                <a:srgbClr val="3B7586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dirty="0">
                <a:solidFill>
                  <a:srgbClr val="3B7586"/>
                </a:solidFill>
                <a:latin typeface="Courier New" charset="0"/>
                <a:ea typeface="Courier New" charset="0"/>
                <a:cs typeface="Courier New" charset="0"/>
              </a:rPr>
              <a:t>md-</a:t>
            </a:r>
            <a:r>
              <a:rPr lang="en-US" dirty="0" err="1">
                <a:solidFill>
                  <a:srgbClr val="3B7586"/>
                </a:solidFill>
                <a:latin typeface="Courier New" charset="0"/>
                <a:ea typeface="Courier New" charset="0"/>
                <a:cs typeface="Courier New" charset="0"/>
              </a:rPr>
              <a:t>nav</a:t>
            </a:r>
            <a:r>
              <a:rPr lang="en-US" dirty="0">
                <a:solidFill>
                  <a:srgbClr val="3B7586"/>
                </a:solidFill>
                <a:latin typeface="Courier New" charset="0"/>
                <a:ea typeface="Courier New" charset="0"/>
                <a:cs typeface="Courier New" charset="0"/>
              </a:rPr>
              <a:t>-list&gt;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53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Forms in single page apps usually need to fulfill the following goals: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Prevent the form from causing a page reload when submitting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Validate form controls before form is submitted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Display error and validation methods as user interacts with form</a:t>
            </a:r>
          </a:p>
        </p:txBody>
      </p:sp>
    </p:spTree>
    <p:extLst>
      <p:ext uri="{BB962C8B-B14F-4D97-AF65-F5344CB8AC3E}">
        <p14:creationId xmlns:p14="http://schemas.microsoft.com/office/powerpoint/2010/main" val="1603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in Angular 2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Angular provides two different ways of creating forms: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Template-driven: Everything you need to build forms declaratively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Reactive: Enables testing forms, reactive data-flow and thinner markup</a:t>
            </a:r>
          </a:p>
        </p:txBody>
      </p:sp>
    </p:spTree>
    <p:extLst>
      <p:ext uri="{BB962C8B-B14F-4D97-AF65-F5344CB8AC3E}">
        <p14:creationId xmlns:p14="http://schemas.microsoft.com/office/powerpoint/2010/main" val="149591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ngForm</a:t>
            </a:r>
            <a:r>
              <a:rPr lang="en-US" dirty="0" smtClean="0"/>
              <a:t> directive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ngForm</a:t>
            </a:r>
            <a:r>
              <a:rPr lang="en-US" dirty="0" smtClean="0"/>
              <a:t> provides us information about the current state of the form including: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JSON representation of the form value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Validity state of the entire form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Also delegates submission events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663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ngForm</a:t>
            </a:r>
            <a:r>
              <a:rPr lang="en-US" dirty="0" smtClean="0"/>
              <a:t> directive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AAAAAA"/>
                </a:solidFill>
                <a:latin typeface="Courier New" charset="0"/>
              </a:rPr>
              <a:t>&lt;form 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#form="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ngForm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"</a:t>
            </a:r>
            <a:r>
              <a:rPr lang="en-US" dirty="0">
                <a:solidFill>
                  <a:srgbClr val="AAAAAA"/>
                </a:solidFill>
                <a:latin typeface="Courier New" charset="0"/>
              </a:rPr>
              <a:t>&gt; </a:t>
            </a:r>
            <a:endParaRPr lang="en-US" dirty="0" smtClean="0">
              <a:solidFill>
                <a:srgbClr val="AAAAAA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AAAAA"/>
                </a:solidFill>
                <a:latin typeface="Courier New" charset="0"/>
              </a:rPr>
              <a:t>	</a:t>
            </a:r>
            <a:r>
              <a:rPr lang="en-US" dirty="0" smtClean="0">
                <a:solidFill>
                  <a:srgbClr val="AAAAAA"/>
                </a:solidFill>
                <a:latin typeface="Courier New" charset="0"/>
              </a:rPr>
              <a:t>&lt;</a:t>
            </a:r>
            <a:r>
              <a:rPr lang="en-US" dirty="0">
                <a:solidFill>
                  <a:srgbClr val="AAAAAA"/>
                </a:solidFill>
                <a:latin typeface="Courier New" charset="0"/>
              </a:rPr>
              <a:t>label&gt;</a:t>
            </a:r>
            <a:r>
              <a:rPr lang="en-US" dirty="0" err="1">
                <a:solidFill>
                  <a:srgbClr val="AAAAAA"/>
                </a:solidFill>
                <a:latin typeface="Courier New" charset="0"/>
              </a:rPr>
              <a:t>Firstname</a:t>
            </a:r>
            <a:r>
              <a:rPr lang="en-US" dirty="0">
                <a:solidFill>
                  <a:srgbClr val="AAAAAA"/>
                </a:solidFill>
                <a:latin typeface="Courier New" charset="0"/>
              </a:rPr>
              <a:t>:&lt;/label&gt; </a:t>
            </a:r>
            <a:endParaRPr lang="en-US" dirty="0" smtClean="0">
              <a:solidFill>
                <a:srgbClr val="AAAAAA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AAAAA"/>
                </a:solidFill>
                <a:latin typeface="Courier New" charset="0"/>
              </a:rPr>
              <a:t>	</a:t>
            </a:r>
            <a:r>
              <a:rPr lang="en-US" dirty="0" smtClean="0">
                <a:solidFill>
                  <a:srgbClr val="AAAAAA"/>
                </a:solidFill>
                <a:latin typeface="Courier New" charset="0"/>
              </a:rPr>
              <a:t>&lt;</a:t>
            </a:r>
            <a:r>
              <a:rPr lang="en-US" dirty="0">
                <a:solidFill>
                  <a:srgbClr val="AAAAAA"/>
                </a:solidFill>
                <a:latin typeface="Courier New" charset="0"/>
              </a:rPr>
              <a:t>input type="text"&gt; </a:t>
            </a:r>
            <a:endParaRPr lang="en-US" dirty="0" smtClean="0">
              <a:solidFill>
                <a:srgbClr val="AAAAAA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AAAAA"/>
                </a:solidFill>
                <a:latin typeface="Courier New" charset="0"/>
              </a:rPr>
              <a:t>	</a:t>
            </a:r>
            <a:r>
              <a:rPr lang="en-US" dirty="0" smtClean="0">
                <a:solidFill>
                  <a:srgbClr val="AAAAAA"/>
                </a:solidFill>
                <a:latin typeface="Courier New" charset="0"/>
              </a:rPr>
              <a:t>&lt;</a:t>
            </a:r>
            <a:r>
              <a:rPr lang="en-US" dirty="0">
                <a:solidFill>
                  <a:srgbClr val="AAAAAA"/>
                </a:solidFill>
                <a:latin typeface="Courier New" charset="0"/>
              </a:rPr>
              <a:t>label&gt;</a:t>
            </a:r>
            <a:r>
              <a:rPr lang="en-US" dirty="0" err="1">
                <a:solidFill>
                  <a:srgbClr val="AAAAAA"/>
                </a:solidFill>
                <a:latin typeface="Courier New" charset="0"/>
              </a:rPr>
              <a:t>Lastname</a:t>
            </a:r>
            <a:r>
              <a:rPr lang="en-US" dirty="0">
                <a:solidFill>
                  <a:srgbClr val="AAAAAA"/>
                </a:solidFill>
                <a:latin typeface="Courier New" charset="0"/>
              </a:rPr>
              <a:t>:&lt;/label&gt; </a:t>
            </a:r>
            <a:endParaRPr lang="en-US" dirty="0" smtClean="0">
              <a:solidFill>
                <a:srgbClr val="AAAAAA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AAAAA"/>
                </a:solidFill>
                <a:latin typeface="Courier New" charset="0"/>
              </a:rPr>
              <a:t>	</a:t>
            </a:r>
            <a:r>
              <a:rPr lang="en-US" dirty="0" smtClean="0">
                <a:solidFill>
                  <a:srgbClr val="AAAAAA"/>
                </a:solidFill>
                <a:latin typeface="Courier New" charset="0"/>
              </a:rPr>
              <a:t>&lt;</a:t>
            </a:r>
            <a:r>
              <a:rPr lang="en-US" dirty="0">
                <a:solidFill>
                  <a:srgbClr val="AAAAAA"/>
                </a:solidFill>
                <a:latin typeface="Courier New" charset="0"/>
              </a:rPr>
              <a:t>input type="text"&gt; </a:t>
            </a:r>
            <a:endParaRPr lang="en-US" dirty="0" smtClean="0">
              <a:solidFill>
                <a:srgbClr val="AAAAAA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AAAAA"/>
                </a:solidFill>
                <a:latin typeface="Courier New" charset="0"/>
              </a:rPr>
              <a:t>	</a:t>
            </a:r>
            <a:r>
              <a:rPr lang="en-US" dirty="0" smtClean="0">
                <a:solidFill>
                  <a:srgbClr val="AAAAAA"/>
                </a:solidFill>
                <a:latin typeface="Courier New" charset="0"/>
              </a:rPr>
              <a:t>&lt;</a:t>
            </a:r>
            <a:r>
              <a:rPr lang="en-US" dirty="0">
                <a:solidFill>
                  <a:srgbClr val="AAAAAA"/>
                </a:solidFill>
                <a:latin typeface="Courier New" charset="0"/>
              </a:rPr>
              <a:t>button type="submit"&gt;Save&lt;/button&gt; </a:t>
            </a:r>
            <a:endParaRPr lang="en-US" dirty="0" smtClean="0">
              <a:solidFill>
                <a:srgbClr val="AAAAAA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AAAAAA"/>
                </a:solidFill>
                <a:latin typeface="Courier New" charset="0"/>
              </a:rPr>
              <a:t>&lt;/</a:t>
            </a:r>
            <a:r>
              <a:rPr lang="en-US" dirty="0">
                <a:solidFill>
                  <a:srgbClr val="AAAAAA"/>
                </a:solidFill>
                <a:latin typeface="Courier New" charset="0"/>
              </a:rPr>
              <a:t>form&gt; 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1438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forms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bind to the </a:t>
            </a:r>
            <a:r>
              <a:rPr lang="en-US" dirty="0" err="1" smtClean="0"/>
              <a:t>ngSubmit</a:t>
            </a:r>
            <a:r>
              <a:rPr lang="en-US" dirty="0" smtClean="0"/>
              <a:t> event to handle form submissions. This don’t cause page reload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urier New" charset="0"/>
              </a:rPr>
              <a:t>&lt;form (</a:t>
            </a:r>
            <a:r>
              <a:rPr lang="en-US" dirty="0" err="1">
                <a:solidFill>
                  <a:srgbClr val="3B7586"/>
                </a:solidFill>
                <a:latin typeface="Courier New" charset="0"/>
              </a:rPr>
              <a:t>ngSubmit</a:t>
            </a:r>
            <a:r>
              <a:rPr lang="en-US" dirty="0">
                <a:solidFill>
                  <a:srgbClr val="3B7586"/>
                </a:solidFill>
                <a:latin typeface="Courier New" charset="0"/>
              </a:rPr>
              <a:t>)="submit()"&gt; ... &lt;/form&gt; 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3397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form values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ngForm.value</a:t>
            </a:r>
            <a:r>
              <a:rPr lang="en-US" dirty="0" smtClean="0"/>
              <a:t> returns a JSON representation of the form’s control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500" dirty="0">
                <a:solidFill>
                  <a:srgbClr val="3B7586"/>
                </a:solidFill>
                <a:latin typeface="Courier New" charset="0"/>
              </a:rPr>
              <a:t>&lt;form #form="</a:t>
            </a:r>
            <a:r>
              <a:rPr lang="en-US" sz="2500" dirty="0" err="1">
                <a:solidFill>
                  <a:srgbClr val="3B7586"/>
                </a:solidFill>
                <a:latin typeface="Courier New" charset="0"/>
              </a:rPr>
              <a:t>ngForm</a:t>
            </a:r>
            <a:r>
              <a:rPr lang="en-US" sz="2500" dirty="0">
                <a:solidFill>
                  <a:srgbClr val="3B7586"/>
                </a:solidFill>
                <a:latin typeface="Courier New" charset="0"/>
              </a:rPr>
              <a:t>" (</a:t>
            </a:r>
            <a:r>
              <a:rPr lang="en-US" sz="2500" dirty="0" err="1">
                <a:solidFill>
                  <a:srgbClr val="3B7586"/>
                </a:solidFill>
                <a:latin typeface="Courier New" charset="0"/>
              </a:rPr>
              <a:t>ngSubmit</a:t>
            </a:r>
            <a:r>
              <a:rPr lang="en-US" sz="2500" dirty="0">
                <a:solidFill>
                  <a:srgbClr val="3B7586"/>
                </a:solidFill>
                <a:latin typeface="Courier New" charset="0"/>
              </a:rPr>
              <a:t>)="submit(</a:t>
            </a:r>
            <a:r>
              <a:rPr lang="en-US" sz="2500" dirty="0" err="1">
                <a:latin typeface="Courier New" charset="0"/>
              </a:rPr>
              <a:t>form.value</a:t>
            </a:r>
            <a:r>
              <a:rPr lang="en-US" sz="2500" dirty="0">
                <a:solidFill>
                  <a:srgbClr val="3B7586"/>
                </a:solidFill>
                <a:latin typeface="Courier New" charset="0"/>
              </a:rPr>
              <a:t>)"&gt; </a:t>
            </a:r>
            <a:endParaRPr lang="en-US" sz="2500" dirty="0" smtClean="0">
              <a:solidFill>
                <a:srgbClr val="3B7586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3B7586"/>
                </a:solidFill>
                <a:latin typeface="Courier New" charset="0"/>
              </a:rPr>
              <a:t>	</a:t>
            </a:r>
            <a:r>
              <a:rPr lang="en-US" sz="2500" dirty="0" smtClean="0">
                <a:solidFill>
                  <a:srgbClr val="3B7586"/>
                </a:solidFill>
                <a:latin typeface="Courier New" charset="0"/>
              </a:rPr>
              <a:t>... 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3B7586"/>
                </a:solidFill>
                <a:latin typeface="Courier New" charset="0"/>
              </a:rPr>
              <a:t>&lt;/</a:t>
            </a:r>
            <a:r>
              <a:rPr lang="en-US" sz="2500" dirty="0">
                <a:solidFill>
                  <a:srgbClr val="3B7586"/>
                </a:solidFill>
                <a:latin typeface="Courier New" charset="0"/>
              </a:rPr>
              <a:t>form&gt;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22026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Javascript</a:t>
            </a:r>
            <a:r>
              <a:rPr lang="en-US" dirty="0" smtClean="0"/>
              <a:t>. Overview</a:t>
            </a:r>
          </a:p>
          <a:p>
            <a:r>
              <a:rPr lang="en-US" dirty="0" smtClean="0"/>
              <a:t>Basic http handling</a:t>
            </a:r>
          </a:p>
          <a:p>
            <a:r>
              <a:rPr lang="en-US" dirty="0" smtClean="0"/>
              <a:t>Building a web server with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err="1" smtClean="0"/>
              <a:t>NodeJS</a:t>
            </a:r>
            <a:r>
              <a:rPr lang="en-US" dirty="0" smtClean="0"/>
              <a:t>. Request and response, HTML templates, JSON data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routing</a:t>
            </a:r>
          </a:p>
          <a:p>
            <a:r>
              <a:rPr lang="en-US" dirty="0" err="1" smtClean="0"/>
              <a:t>ExpressJS</a:t>
            </a:r>
            <a:endParaRPr lang="en-US" dirty="0" smtClean="0"/>
          </a:p>
          <a:p>
            <a:r>
              <a:rPr lang="en-US" dirty="0" smtClean="0"/>
              <a:t>NPM, build tools</a:t>
            </a:r>
          </a:p>
          <a:p>
            <a:r>
              <a:rPr lang="en-US" dirty="0" smtClean="0"/>
              <a:t>File management. Promises</a:t>
            </a:r>
          </a:p>
          <a:p>
            <a:r>
              <a:rPr lang="en-US" dirty="0" smtClean="0"/>
              <a:t>Introduction to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Introduction to Angular 2</a:t>
            </a:r>
          </a:p>
          <a:p>
            <a:r>
              <a:rPr lang="en-US" dirty="0" smtClean="0"/>
              <a:t>Angular modules, applications, components</a:t>
            </a:r>
          </a:p>
          <a:p>
            <a:r>
              <a:rPr lang="en-US" dirty="0" smtClean="0"/>
              <a:t>Angular services</a:t>
            </a:r>
          </a:p>
          <a:p>
            <a:r>
              <a:rPr lang="en-US" dirty="0" smtClean="0"/>
              <a:t>Angular templates</a:t>
            </a:r>
          </a:p>
          <a:p>
            <a:r>
              <a:rPr lang="en-US" dirty="0" smtClean="0"/>
              <a:t>Observables in Angular</a:t>
            </a:r>
          </a:p>
          <a:p>
            <a:r>
              <a:rPr lang="en-US" dirty="0" smtClean="0"/>
              <a:t>Routing in Angular</a:t>
            </a:r>
          </a:p>
        </p:txBody>
      </p:sp>
    </p:spTree>
    <p:extLst>
      <p:ext uri="{BB962C8B-B14F-4D97-AF65-F5344CB8AC3E}">
        <p14:creationId xmlns:p14="http://schemas.microsoft.com/office/powerpoint/2010/main" val="20118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validation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Angular comes with the following built-in validation directives: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equired </a:t>
            </a:r>
            <a:r>
              <a:rPr lang="mr-IN" dirty="0" smtClean="0"/>
              <a:t>–</a:t>
            </a:r>
            <a:r>
              <a:rPr lang="en-US" dirty="0" smtClean="0"/>
              <a:t> Value mustn’t be empty</a:t>
            </a:r>
          </a:p>
          <a:p>
            <a:endParaRPr lang="en-US" dirty="0"/>
          </a:p>
          <a:p>
            <a:r>
              <a:rPr lang="en-US" dirty="0" err="1"/>
              <a:t>m</a:t>
            </a:r>
            <a:r>
              <a:rPr lang="en-US" dirty="0" err="1" smtClean="0"/>
              <a:t>inlength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Value has to match given </a:t>
            </a:r>
            <a:r>
              <a:rPr lang="en-US" dirty="0" err="1" smtClean="0"/>
              <a:t>minlength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m</a:t>
            </a:r>
            <a:r>
              <a:rPr lang="en-US" dirty="0" err="1" smtClean="0"/>
              <a:t>axlength</a:t>
            </a:r>
            <a:r>
              <a:rPr lang="en-US" dirty="0" smtClean="0"/>
              <a:t> - Value has to match given </a:t>
            </a:r>
            <a:r>
              <a:rPr lang="en-US" dirty="0" err="1" smtClean="0"/>
              <a:t>maxlength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attern - Value must match given </a:t>
            </a:r>
            <a:r>
              <a:rPr lang="en-US" dirty="0" err="1" smtClean="0"/>
              <a:t>RegEx</a:t>
            </a:r>
            <a:r>
              <a:rPr lang="en-US" dirty="0" smtClean="0"/>
              <a:t> pattern</a:t>
            </a:r>
          </a:p>
        </p:txBody>
      </p:sp>
    </p:spTree>
    <p:extLst>
      <p:ext uri="{BB962C8B-B14F-4D97-AF65-F5344CB8AC3E}">
        <p14:creationId xmlns:p14="http://schemas.microsoft.com/office/powerpoint/2010/main" val="10301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validators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Validator directives can simply be applied to the form control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&lt;input required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minlength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="3"&gt;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sz="2500" dirty="0" smtClean="0">
              <a:solidFill>
                <a:schemeClr val="accent1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5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state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ngForm</a:t>
            </a:r>
            <a:r>
              <a:rPr lang="en-US" dirty="0" smtClean="0"/>
              <a:t>, </a:t>
            </a:r>
            <a:r>
              <a:rPr lang="en-US" dirty="0" err="1" smtClean="0"/>
              <a:t>ngModelGroup</a:t>
            </a:r>
            <a:r>
              <a:rPr lang="en-US" dirty="0" smtClean="0"/>
              <a:t> and </a:t>
            </a:r>
            <a:r>
              <a:rPr lang="en-US" dirty="0" err="1" smtClean="0"/>
              <a:t>ngModel</a:t>
            </a:r>
            <a:r>
              <a:rPr lang="en-US" dirty="0" smtClean="0"/>
              <a:t> track validation state of form controls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valid </a:t>
            </a:r>
            <a:r>
              <a:rPr lang="mr-IN" dirty="0" smtClean="0"/>
              <a:t>–</a:t>
            </a:r>
            <a:r>
              <a:rPr lang="en-US" dirty="0" smtClean="0"/>
              <a:t> Form/Group/Control is valid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invalid - </a:t>
            </a:r>
            <a:r>
              <a:rPr lang="en-US" dirty="0"/>
              <a:t>Form/Group/Control </a:t>
            </a:r>
            <a:r>
              <a:rPr lang="en-US" dirty="0" smtClean="0"/>
              <a:t>is invalid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dirty - </a:t>
            </a:r>
            <a:r>
              <a:rPr lang="en-US" dirty="0"/>
              <a:t>Form/Group/Control </a:t>
            </a:r>
            <a:r>
              <a:rPr lang="en-US" dirty="0" smtClean="0"/>
              <a:t>has changed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pristine - </a:t>
            </a:r>
            <a:r>
              <a:rPr lang="en-US" dirty="0"/>
              <a:t>Form/Group/Control </a:t>
            </a:r>
            <a:r>
              <a:rPr lang="en-US" dirty="0" smtClean="0"/>
              <a:t>hasn’t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state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3B7586"/>
                </a:solidFill>
                <a:latin typeface="Courier New" charset="0"/>
              </a:rPr>
              <a:t>&lt;form #form="</a:t>
            </a:r>
            <a:r>
              <a:rPr lang="en-US" sz="2200" dirty="0" err="1">
                <a:solidFill>
                  <a:srgbClr val="3B7586"/>
                </a:solidFill>
                <a:latin typeface="Courier New" charset="0"/>
              </a:rPr>
              <a:t>ngForm</a:t>
            </a:r>
            <a:r>
              <a:rPr lang="en-US" sz="2200" dirty="0">
                <a:solidFill>
                  <a:srgbClr val="3B7586"/>
                </a:solidFill>
                <a:latin typeface="Courier New" charset="0"/>
              </a:rPr>
              <a:t>"&gt; </a:t>
            </a:r>
            <a:endParaRPr lang="en-US" sz="2200" dirty="0" smtClean="0">
              <a:solidFill>
                <a:srgbClr val="3B7586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3B7586"/>
                </a:solidFill>
                <a:latin typeface="Courier New" charset="0"/>
              </a:rPr>
              <a:t>	</a:t>
            </a:r>
            <a:r>
              <a:rPr lang="en-US" sz="2200" dirty="0" smtClean="0">
                <a:solidFill>
                  <a:srgbClr val="3B7586"/>
                </a:solidFill>
                <a:latin typeface="Courier New" charset="0"/>
              </a:rPr>
              <a:t>&lt;</a:t>
            </a:r>
            <a:r>
              <a:rPr lang="en-US" sz="2200" dirty="0">
                <a:solidFill>
                  <a:srgbClr val="3B7586"/>
                </a:solidFill>
                <a:latin typeface="Courier New" charset="0"/>
              </a:rPr>
              <a:t>input </a:t>
            </a:r>
            <a:r>
              <a:rPr lang="en-US" sz="2200" dirty="0" err="1">
                <a:solidFill>
                  <a:srgbClr val="3B7586"/>
                </a:solidFill>
                <a:latin typeface="Courier New" charset="0"/>
              </a:rPr>
              <a:t>ngModel</a:t>
            </a:r>
            <a:r>
              <a:rPr lang="en-US" sz="2200" dirty="0">
                <a:solidFill>
                  <a:srgbClr val="3B7586"/>
                </a:solidFill>
                <a:latin typeface="Courier New" charset="0"/>
              </a:rPr>
              <a:t> name="</a:t>
            </a:r>
            <a:r>
              <a:rPr lang="en-US" sz="2200" dirty="0" err="1">
                <a:solidFill>
                  <a:srgbClr val="3B7586"/>
                </a:solidFill>
                <a:latin typeface="Courier New" charset="0"/>
              </a:rPr>
              <a:t>firstname</a:t>
            </a:r>
            <a:r>
              <a:rPr lang="en-US" sz="2200" dirty="0">
                <a:solidFill>
                  <a:srgbClr val="3B7586"/>
                </a:solidFill>
                <a:latin typeface="Courier New" charset="0"/>
              </a:rPr>
              <a:t>" required&gt; </a:t>
            </a:r>
            <a:endParaRPr lang="en-US" sz="2200" dirty="0" smtClean="0">
              <a:solidFill>
                <a:srgbClr val="3B7586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3B7586"/>
                </a:solidFill>
                <a:latin typeface="Courier New" charset="0"/>
              </a:rPr>
              <a:t>	</a:t>
            </a:r>
            <a:r>
              <a:rPr lang="en-US" sz="2200" dirty="0" smtClean="0">
                <a:solidFill>
                  <a:srgbClr val="3B7586"/>
                </a:solidFill>
                <a:latin typeface="Courier New" charset="0"/>
              </a:rPr>
              <a:t>&lt;</a:t>
            </a:r>
            <a:r>
              <a:rPr lang="en-US" sz="2200" dirty="0">
                <a:solidFill>
                  <a:srgbClr val="3B7586"/>
                </a:solidFill>
                <a:latin typeface="Courier New" charset="0"/>
              </a:rPr>
              <a:t>button </a:t>
            </a:r>
            <a:r>
              <a:rPr lang="en-US" sz="2200" dirty="0">
                <a:latin typeface="Courier New" charset="0"/>
              </a:rPr>
              <a:t>[disabled]="!</a:t>
            </a:r>
            <a:r>
              <a:rPr lang="en-US" sz="2200" dirty="0" err="1">
                <a:latin typeface="Courier New" charset="0"/>
              </a:rPr>
              <a:t>form.valid</a:t>
            </a:r>
            <a:r>
              <a:rPr lang="en-US" sz="2200" dirty="0">
                <a:latin typeface="Courier New" charset="0"/>
              </a:rPr>
              <a:t>"</a:t>
            </a:r>
            <a:r>
              <a:rPr lang="en-US" sz="2200" dirty="0">
                <a:solidFill>
                  <a:srgbClr val="3B7586"/>
                </a:solidFill>
                <a:latin typeface="Courier New" charset="0"/>
              </a:rPr>
              <a:t>&gt;Save&lt;/button&gt; </a:t>
            </a:r>
            <a:endParaRPr lang="en-US" sz="2200" dirty="0" smtClean="0">
              <a:solidFill>
                <a:srgbClr val="3B7586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3B7586"/>
                </a:solidFill>
                <a:latin typeface="Courier New" charset="0"/>
              </a:rPr>
              <a:t>&lt;/</a:t>
            </a:r>
            <a:r>
              <a:rPr lang="en-US" sz="2200" dirty="0">
                <a:solidFill>
                  <a:srgbClr val="3B7586"/>
                </a:solidFill>
                <a:latin typeface="Courier New" charset="0"/>
              </a:rPr>
              <a:t>form&gt;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1426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errors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Form control instances expose the error state on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errors</a:t>
            </a:r>
            <a:r>
              <a:rPr lang="en-US" dirty="0" smtClean="0"/>
              <a:t> property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AAAAAA"/>
                </a:solidFill>
                <a:latin typeface="Courier New" charset="0"/>
              </a:rPr>
              <a:t>&lt;input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#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="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ngModel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"</a:t>
            </a:r>
            <a:r>
              <a:rPr lang="en-US" sz="2400" dirty="0">
                <a:solidFill>
                  <a:srgbClr val="AAAAAA"/>
                </a:solidFill>
                <a:latin typeface="Courier New" charset="0"/>
              </a:rPr>
              <a:t> </a:t>
            </a:r>
            <a:r>
              <a:rPr lang="en-US" sz="2400" dirty="0" err="1">
                <a:solidFill>
                  <a:srgbClr val="AAAAAA"/>
                </a:solidFill>
                <a:latin typeface="Courier New" charset="0"/>
              </a:rPr>
              <a:t>minlength</a:t>
            </a:r>
            <a:r>
              <a:rPr lang="en-US" sz="2400" dirty="0">
                <a:solidFill>
                  <a:srgbClr val="AAAAAA"/>
                </a:solidFill>
                <a:latin typeface="Courier New" charset="0"/>
              </a:rPr>
              <a:t>="3"&gt; </a:t>
            </a:r>
            <a:endParaRPr lang="en-US" sz="2400" dirty="0" smtClean="0">
              <a:solidFill>
                <a:srgbClr val="AAAAAA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AAAAAA"/>
                </a:solidFill>
                <a:latin typeface="Courier New" charset="0"/>
              </a:rPr>
              <a:t>&lt;</a:t>
            </a:r>
            <a:r>
              <a:rPr lang="en-US" sz="2400" dirty="0">
                <a:solidFill>
                  <a:srgbClr val="AAAAAA"/>
                </a:solidFill>
                <a:latin typeface="Courier New" charset="0"/>
              </a:rPr>
              <a:t>p *</a:t>
            </a:r>
            <a:r>
              <a:rPr lang="en-US" sz="2400" dirty="0" err="1">
                <a:solidFill>
                  <a:srgbClr val="AAAAAA"/>
                </a:solidFill>
                <a:latin typeface="Courier New" charset="0"/>
              </a:rPr>
              <a:t>ngIf</a:t>
            </a:r>
            <a:r>
              <a:rPr lang="en-US" sz="2400" dirty="0">
                <a:solidFill>
                  <a:srgbClr val="AAAAAA"/>
                </a:solidFill>
                <a:latin typeface="Courier New" charset="0"/>
              </a:rPr>
              <a:t>="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firstname.errors.minlength</a:t>
            </a:r>
            <a:r>
              <a:rPr lang="en-US" sz="2400" dirty="0">
                <a:solidFill>
                  <a:srgbClr val="AAAAAA"/>
                </a:solidFill>
                <a:latin typeface="Courier New" charset="0"/>
              </a:rPr>
              <a:t>"&gt; Whoops! &lt;/p&gt;</a:t>
            </a:r>
            <a:endParaRPr lang="en-US" sz="2500" dirty="0" smtClean="0">
              <a:solidFill>
                <a:schemeClr val="accent1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5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values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Different validators might expose different information about the error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>
                <a:solidFill>
                  <a:srgbClr val="3B7586"/>
                </a:solidFill>
                <a:latin typeface="Courier New" charset="0"/>
              </a:rPr>
              <a:t>firstname.errors</a:t>
            </a:r>
            <a:r>
              <a:rPr lang="en-US" sz="2400" dirty="0">
                <a:solidFill>
                  <a:srgbClr val="3B7586"/>
                </a:solidFill>
                <a:latin typeface="Courier New" charset="0"/>
              </a:rPr>
              <a:t> = { </a:t>
            </a:r>
            <a:endParaRPr lang="en-US" sz="2400" dirty="0" smtClean="0">
              <a:solidFill>
                <a:srgbClr val="3B7586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3B7586"/>
                </a:solidFill>
                <a:latin typeface="Courier New" charset="0"/>
              </a:rPr>
              <a:t>	</a:t>
            </a:r>
            <a:r>
              <a:rPr lang="en-US" sz="2400" dirty="0" err="1" smtClean="0">
                <a:solidFill>
                  <a:srgbClr val="3B7586"/>
                </a:solidFill>
                <a:latin typeface="Courier New" charset="0"/>
              </a:rPr>
              <a:t>minlength</a:t>
            </a:r>
            <a:r>
              <a:rPr lang="en-US" sz="2400" dirty="0">
                <a:solidFill>
                  <a:srgbClr val="3B7586"/>
                </a:solidFill>
                <a:latin typeface="Courier New" charset="0"/>
              </a:rPr>
              <a:t>: { </a:t>
            </a:r>
            <a:endParaRPr lang="en-US" sz="2400" dirty="0" smtClean="0">
              <a:solidFill>
                <a:srgbClr val="3B7586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3B7586"/>
                </a:solidFill>
                <a:latin typeface="Courier New" charset="0"/>
              </a:rPr>
              <a:t>	</a:t>
            </a:r>
            <a:r>
              <a:rPr lang="en-US" sz="2400" dirty="0" smtClean="0">
                <a:solidFill>
                  <a:srgbClr val="3B7586"/>
                </a:solidFill>
                <a:latin typeface="Courier New" charset="0"/>
              </a:rPr>
              <a:t>	</a:t>
            </a:r>
            <a:r>
              <a:rPr lang="en-US" sz="2400" dirty="0" err="1" smtClean="0">
                <a:solidFill>
                  <a:srgbClr val="3B7586"/>
                </a:solidFill>
                <a:latin typeface="Courier New" charset="0"/>
              </a:rPr>
              <a:t>actualLength</a:t>
            </a:r>
            <a:r>
              <a:rPr lang="en-US" sz="2400" dirty="0">
                <a:solidFill>
                  <a:srgbClr val="3B7586"/>
                </a:solidFill>
                <a:latin typeface="Courier New" charset="0"/>
              </a:rPr>
              <a:t>: 2, </a:t>
            </a:r>
            <a:endParaRPr lang="en-US" sz="2400" dirty="0" smtClean="0">
              <a:solidFill>
                <a:srgbClr val="3B7586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3B7586"/>
                </a:solidFill>
                <a:latin typeface="Courier New" charset="0"/>
              </a:rPr>
              <a:t>	</a:t>
            </a:r>
            <a:r>
              <a:rPr lang="en-US" sz="2400" dirty="0" smtClean="0">
                <a:solidFill>
                  <a:srgbClr val="3B7586"/>
                </a:solidFill>
                <a:latin typeface="Courier New" charset="0"/>
              </a:rPr>
              <a:t>	</a:t>
            </a:r>
            <a:r>
              <a:rPr lang="en-US" sz="2400" dirty="0" err="1" smtClean="0">
                <a:solidFill>
                  <a:srgbClr val="3B7586"/>
                </a:solidFill>
                <a:latin typeface="Courier New" charset="0"/>
              </a:rPr>
              <a:t>requiredLength</a:t>
            </a:r>
            <a:r>
              <a:rPr lang="en-US" sz="2400" dirty="0">
                <a:solidFill>
                  <a:srgbClr val="3B7586"/>
                </a:solidFill>
                <a:latin typeface="Courier New" charset="0"/>
              </a:rPr>
              <a:t>: 3 </a:t>
            </a:r>
            <a:endParaRPr lang="en-US" sz="2400" dirty="0" smtClean="0">
              <a:solidFill>
                <a:srgbClr val="3B7586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3B7586"/>
                </a:solidFill>
                <a:latin typeface="Courier New" charset="0"/>
              </a:rPr>
              <a:t>	</a:t>
            </a:r>
            <a:r>
              <a:rPr lang="en-US" sz="2400" dirty="0" smtClean="0">
                <a:solidFill>
                  <a:srgbClr val="3B7586"/>
                </a:solidFill>
                <a:latin typeface="Courier New" charset="0"/>
              </a:rPr>
              <a:t>},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B7586"/>
                </a:solidFill>
                <a:latin typeface="Courier New" charset="0"/>
              </a:rPr>
              <a:t>	</a:t>
            </a:r>
            <a:r>
              <a:rPr lang="en-US" sz="2400" dirty="0" smtClean="0">
                <a:solidFill>
                  <a:srgbClr val="3B7586"/>
                </a:solidFill>
                <a:latin typeface="Courier New" charset="0"/>
              </a:rPr>
              <a:t>required</a:t>
            </a:r>
            <a:r>
              <a:rPr lang="en-US" sz="2400" dirty="0">
                <a:solidFill>
                  <a:srgbClr val="3B7586"/>
                </a:solidFill>
                <a:latin typeface="Courier New" charset="0"/>
              </a:rPr>
              <a:t>: true </a:t>
            </a:r>
            <a:endParaRPr lang="en-US" sz="2400" dirty="0" smtClean="0">
              <a:solidFill>
                <a:srgbClr val="3B7586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3B7586"/>
                </a:solidFill>
                <a:latin typeface="Courier New" charset="0"/>
              </a:rPr>
              <a:t>}</a:t>
            </a:r>
            <a:endParaRPr lang="en-US" sz="2500" dirty="0" smtClean="0">
              <a:solidFill>
                <a:schemeClr val="accent1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5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7662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Tasks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24200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Pipes</a:t>
            </a:r>
          </a:p>
          <a:p>
            <a:r>
              <a:rPr lang="en-US" dirty="0" smtClean="0"/>
              <a:t>More about routing</a:t>
            </a:r>
          </a:p>
          <a:p>
            <a:r>
              <a:rPr lang="en-US" dirty="0" err="1" smtClean="0"/>
              <a:t>NgModel</a:t>
            </a:r>
            <a:endParaRPr lang="en-US" dirty="0" smtClean="0"/>
          </a:p>
          <a:p>
            <a:r>
              <a:rPr lang="en-US" dirty="0" smtClean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42127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- Resolvers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Resolvers are a way to put data in the router before the component is initialized</a:t>
            </a:r>
          </a:p>
          <a:p>
            <a:r>
              <a:rPr lang="en-US" dirty="0" smtClean="0"/>
              <a:t>It helps if more routes have same data to fetch</a:t>
            </a:r>
          </a:p>
          <a:p>
            <a:r>
              <a:rPr lang="en-US" dirty="0" smtClean="0"/>
              <a:t>For example,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/contacts/:id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/contacts/:id/edit </a:t>
            </a:r>
            <a:r>
              <a:rPr lang="en-US" dirty="0" smtClean="0"/>
              <a:t>must fetch the contact in the component. Put the fetch in a resolver and use the route data instead</a:t>
            </a:r>
          </a:p>
        </p:txBody>
      </p:sp>
    </p:spTree>
    <p:extLst>
      <p:ext uri="{BB962C8B-B14F-4D97-AF65-F5344CB8AC3E}">
        <p14:creationId xmlns:p14="http://schemas.microsoft.com/office/powerpoint/2010/main" val="173981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- Resolvers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app.routes.ts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path: '',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redirectTo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 '/contact/0',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pathMatch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 'full'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},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path: 'contact/:id', component: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ContactDetailsComponent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endParaRPr lang="en-US" sz="2000" dirty="0" smtClean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resolve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contact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ContactResolve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     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008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- Resolvers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//contact-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resolve.service.ts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@Injectable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ContactResolve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  </a:t>
            </a:r>
            <a:endParaRPr lang="en-US" sz="2000" dirty="0" smtClean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constructor(private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contactsService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ContactsService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 { }  </a:t>
            </a:r>
            <a:endParaRPr lang="en-US" sz="2000" dirty="0" smtClean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resolve(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route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ActivatedRouteSnapshot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 {    </a:t>
            </a:r>
            <a:endParaRPr lang="en-US" sz="2000" dirty="0" smtClean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this.contactsService.getContact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route.params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['id']); 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262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- Resolvers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//contact-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details.component.ts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@Component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({</a:t>
            </a:r>
            <a:r>
              <a:rPr lang="mr-IN" sz="2000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ContactDetailsComponent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implements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OnInit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  </a:t>
            </a:r>
            <a:endParaRPr lang="en-US" sz="2000" dirty="0" smtClean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constructor(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route: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ActivatedRoute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{ }  </a:t>
            </a:r>
            <a:endParaRPr lang="en-US" sz="1600" dirty="0" smtClean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ngOnInit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{    </a:t>
            </a:r>
            <a:endParaRPr lang="en-US" sz="1600" dirty="0" smtClean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this.route.data.map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(data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=&gt; data['contact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'])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	.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subscribe(contact =&gt;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this.contact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contact);  </a:t>
            </a:r>
          </a:p>
          <a:p>
            <a:pPr marL="457200" lvl="1" indent="0">
              <a:buNone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41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NgModel</a:t>
            </a:r>
            <a:r>
              <a:rPr lang="en-US" dirty="0" smtClean="0"/>
              <a:t> Directive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err="1" smtClean="0"/>
              <a:t>NgModel</a:t>
            </a:r>
            <a:r>
              <a:rPr lang="en-US" dirty="0" smtClean="0"/>
              <a:t> implements two-way data binding by providing and combining property and event bindings</a:t>
            </a:r>
          </a:p>
          <a:p>
            <a:pPr marL="0" indent="0">
              <a:buNone/>
            </a:pPr>
            <a:endParaRPr lang="en-US" dirty="0" smtClean="0">
              <a:solidFill>
                <a:srgbClr val="3B7586"/>
              </a:solidFill>
              <a:latin typeface="Courier New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charset="0"/>
              </a:rPr>
              <a:t>&lt;</a:t>
            </a:r>
            <a:r>
              <a:rPr lang="en-US" dirty="0">
                <a:solidFill>
                  <a:srgbClr val="3B7586"/>
                </a:solidFill>
                <a:latin typeface="Courier New" charset="0"/>
              </a:rPr>
              <a:t>input [(</a:t>
            </a:r>
            <a:r>
              <a:rPr lang="en-US" dirty="0" err="1">
                <a:solidFill>
                  <a:srgbClr val="3B7586"/>
                </a:solidFill>
                <a:latin typeface="Courier New" charset="0"/>
              </a:rPr>
              <a:t>ngModel</a:t>
            </a:r>
            <a:r>
              <a:rPr lang="en-US" dirty="0">
                <a:solidFill>
                  <a:srgbClr val="3B7586"/>
                </a:solidFill>
                <a:latin typeface="Courier New" charset="0"/>
              </a:rPr>
              <a:t>)]="name"&gt; </a:t>
            </a:r>
            <a:endParaRPr lang="en-US" dirty="0" smtClean="0">
              <a:solidFill>
                <a:srgbClr val="3B7586"/>
              </a:solidFill>
              <a:latin typeface="Courier New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charset="0"/>
              </a:rPr>
              <a:t>&lt;</a:t>
            </a:r>
            <a:r>
              <a:rPr lang="en-US" dirty="0">
                <a:solidFill>
                  <a:srgbClr val="3B7586"/>
                </a:solidFill>
                <a:latin typeface="Courier New" charset="0"/>
              </a:rPr>
              <a:t>p&gt;Hello, {{name}}!&lt;/p&gt;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5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data binding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Without </a:t>
            </a:r>
            <a:r>
              <a:rPr lang="en-US" dirty="0" err="1" smtClean="0"/>
              <a:t>NgModel</a:t>
            </a:r>
            <a:r>
              <a:rPr lang="en-US" dirty="0" smtClean="0"/>
              <a:t>, two-way data binding can be implemented like this: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sz="1800" dirty="0">
                <a:solidFill>
                  <a:srgbClr val="3B7586"/>
                </a:solidFill>
                <a:latin typeface="Courier New" charset="0"/>
              </a:rPr>
              <a:t>&lt;input [value]="name" (input)="name=$</a:t>
            </a:r>
            <a:r>
              <a:rPr lang="en-US" sz="1800" dirty="0" err="1">
                <a:solidFill>
                  <a:srgbClr val="3B7586"/>
                </a:solidFill>
                <a:latin typeface="Courier New" charset="0"/>
              </a:rPr>
              <a:t>event.target.value</a:t>
            </a:r>
            <a:r>
              <a:rPr lang="en-US" sz="1800" dirty="0" smtClean="0">
                <a:solidFill>
                  <a:srgbClr val="3B7586"/>
                </a:solidFill>
                <a:latin typeface="Courier New" charset="0"/>
              </a:rPr>
              <a:t>"&gt;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US" sz="1800" dirty="0"/>
          </a:p>
          <a:p>
            <a:r>
              <a:rPr lang="en-US" dirty="0" err="1" smtClean="0"/>
              <a:t>NgModel</a:t>
            </a:r>
            <a:r>
              <a:rPr lang="en-US" dirty="0" smtClean="0"/>
              <a:t> hides repetitive expressions: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3B7586"/>
                </a:solidFill>
                <a:latin typeface="Courier New" charset="0"/>
              </a:rPr>
              <a:t>&lt;input [</a:t>
            </a:r>
            <a:r>
              <a:rPr lang="en-US" sz="1800" dirty="0" err="1">
                <a:solidFill>
                  <a:srgbClr val="3B7586"/>
                </a:solidFill>
                <a:latin typeface="Courier New" charset="0"/>
              </a:rPr>
              <a:t>ngModel</a:t>
            </a:r>
            <a:r>
              <a:rPr lang="en-US" sz="1800" dirty="0">
                <a:solidFill>
                  <a:srgbClr val="3B7586"/>
                </a:solidFill>
                <a:latin typeface="Courier New" charset="0"/>
              </a:rPr>
              <a:t>]="name" (</a:t>
            </a:r>
            <a:r>
              <a:rPr lang="en-US" sz="1800" dirty="0" err="1">
                <a:solidFill>
                  <a:srgbClr val="3B7586"/>
                </a:solidFill>
                <a:latin typeface="Courier New" charset="0"/>
              </a:rPr>
              <a:t>ngModelChange</a:t>
            </a:r>
            <a:r>
              <a:rPr lang="en-US" sz="1800" dirty="0">
                <a:solidFill>
                  <a:srgbClr val="3B7586"/>
                </a:solidFill>
                <a:latin typeface="Courier New" charset="0"/>
              </a:rPr>
              <a:t>)="name=$event</a:t>
            </a:r>
            <a:r>
              <a:rPr lang="en-US" sz="1800" dirty="0" smtClean="0">
                <a:solidFill>
                  <a:srgbClr val="3B7586"/>
                </a:solidFill>
                <a:latin typeface="Courier New" charset="0"/>
              </a:rPr>
              <a:t>"&gt;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dirty="0" smtClean="0"/>
              <a:t>Or the shorthand syntax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>
                <a:solidFill>
                  <a:srgbClr val="3B7586"/>
                </a:solidFill>
                <a:latin typeface="Courier New" charset="0"/>
              </a:rPr>
              <a:t>&lt;input [(</a:t>
            </a:r>
            <a:r>
              <a:rPr lang="en-US" sz="1800" dirty="0" err="1">
                <a:solidFill>
                  <a:srgbClr val="3B7586"/>
                </a:solidFill>
                <a:latin typeface="Courier New" charset="0"/>
              </a:rPr>
              <a:t>ngModel</a:t>
            </a:r>
            <a:r>
              <a:rPr lang="en-US" sz="1800" dirty="0">
                <a:solidFill>
                  <a:srgbClr val="3B7586"/>
                </a:solidFill>
                <a:latin typeface="Courier New" charset="0"/>
              </a:rPr>
              <a:t>)]="name"&gt;</a:t>
            </a:r>
            <a:endParaRPr lang="en-US" sz="1800" dirty="0" smtClean="0"/>
          </a:p>
          <a:p>
            <a:pPr marL="0" indent="0">
              <a:buNone/>
            </a:pPr>
            <a:endParaRPr lang="en-US" dirty="0" smtClean="0">
              <a:solidFill>
                <a:srgbClr val="3B7586"/>
              </a:solidFill>
              <a:latin typeface="Courier New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3B7586"/>
              </a:solidFill>
              <a:latin typeface="Courier New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3B7586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6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719</Words>
  <Application>Microsoft Macintosh PowerPoint</Application>
  <PresentationFormat>Widescreen</PresentationFormat>
  <Paragraphs>188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Calibri Light</vt:lpstr>
      <vt:lpstr>Consolas</vt:lpstr>
      <vt:lpstr>Courier New</vt:lpstr>
      <vt:lpstr>Mangal</vt:lpstr>
      <vt:lpstr>Arial</vt:lpstr>
      <vt:lpstr>Office Theme</vt:lpstr>
      <vt:lpstr>Javascript development frameworks</vt:lpstr>
      <vt:lpstr>Course objectives</vt:lpstr>
      <vt:lpstr>Learning objectives</vt:lpstr>
      <vt:lpstr>Routing - Resolvers</vt:lpstr>
      <vt:lpstr>Routing - Resolvers</vt:lpstr>
      <vt:lpstr>Routing - Resolvers</vt:lpstr>
      <vt:lpstr>Routing - Resolvers</vt:lpstr>
      <vt:lpstr>NgModel Directive</vt:lpstr>
      <vt:lpstr>Two-way data binding</vt:lpstr>
      <vt:lpstr>NgModel Directive</vt:lpstr>
      <vt:lpstr>Pipes</vt:lpstr>
      <vt:lpstr>AsyncPipe</vt:lpstr>
      <vt:lpstr>AsyncPipe</vt:lpstr>
      <vt:lpstr>Forms</vt:lpstr>
      <vt:lpstr>Forms in Angular 2</vt:lpstr>
      <vt:lpstr>ngForm directive</vt:lpstr>
      <vt:lpstr>ngForm directive</vt:lpstr>
      <vt:lpstr>Submitting forms</vt:lpstr>
      <vt:lpstr>Accessing form values</vt:lpstr>
      <vt:lpstr>Built-in validation</vt:lpstr>
      <vt:lpstr>Applying validators</vt:lpstr>
      <vt:lpstr>Validation state</vt:lpstr>
      <vt:lpstr>Validation state</vt:lpstr>
      <vt:lpstr>Accessing errors</vt:lpstr>
      <vt:lpstr>Error values</vt:lpstr>
      <vt:lpstr>Demo</vt:lpstr>
      <vt:lpstr>Tasks</vt:lpstr>
    </vt:vector>
  </TitlesOfParts>
  <Company>Netcetera AG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>Dejan Mladenovski</dc:creator>
  <cp:lastModifiedBy>Microsoft Office User</cp:lastModifiedBy>
  <cp:revision>485</cp:revision>
  <dcterms:created xsi:type="dcterms:W3CDTF">2016-11-21T21:54:15Z</dcterms:created>
  <dcterms:modified xsi:type="dcterms:W3CDTF">2017-04-20T15:01:22Z</dcterms:modified>
</cp:coreProperties>
</file>