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4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3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3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3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1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778964-D5C5-45E2-94EE-AD21A141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ee Images : tree, light, night, sunlight, darkness, camping, lighting ...">
            <a:extLst>
              <a:ext uri="{FF2B5EF4-FFF2-40B4-BE49-F238E27FC236}">
                <a16:creationId xmlns:a16="http://schemas.microsoft.com/office/drawing/2014/main" id="{155283D6-F714-6E0D-0841-DE51ECF4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34D3D9-0963-4637-8317-F86EA358C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4647" y="6148"/>
            <a:ext cx="7813808" cy="6858000"/>
          </a:xfrm>
          <a:custGeom>
            <a:avLst/>
            <a:gdLst>
              <a:gd name="connsiteX0" fmla="*/ 2647948 w 7813808"/>
              <a:gd name="connsiteY0" fmla="*/ 0 h 6858000"/>
              <a:gd name="connsiteX1" fmla="*/ 7813808 w 7813808"/>
              <a:gd name="connsiteY1" fmla="*/ 0 h 6858000"/>
              <a:gd name="connsiteX2" fmla="*/ 7813808 w 7813808"/>
              <a:gd name="connsiteY2" fmla="*/ 6858000 h 6858000"/>
              <a:gd name="connsiteX3" fmla="*/ 0 w 7813808"/>
              <a:gd name="connsiteY3" fmla="*/ 6858000 h 6858000"/>
              <a:gd name="connsiteX4" fmla="*/ 0 w 7813808"/>
              <a:gd name="connsiteY4" fmla="*/ 6854409 h 6858000"/>
              <a:gd name="connsiteX5" fmla="*/ 185670 w 7813808"/>
              <a:gd name="connsiteY5" fmla="*/ 6845618 h 6858000"/>
              <a:gd name="connsiteX6" fmla="*/ 2635921 w 7813808"/>
              <a:gd name="connsiteY6" fmla="*/ 4410871 h 6858000"/>
              <a:gd name="connsiteX7" fmla="*/ 2646529 w 7813808"/>
              <a:gd name="connsiteY7" fmla="*/ 4200793 h 6858000"/>
              <a:gd name="connsiteX8" fmla="*/ 2649994 w 7813808"/>
              <a:gd name="connsiteY8" fmla="*/ 4200793 h 6858000"/>
              <a:gd name="connsiteX9" fmla="*/ 2649994 w 7813808"/>
              <a:gd name="connsiteY9" fmla="*/ 4132172 h 6858000"/>
              <a:gd name="connsiteX10" fmla="*/ 2649994 w 7813808"/>
              <a:gd name="connsiteY10" fmla="*/ 3294437 h 6858000"/>
              <a:gd name="connsiteX11" fmla="*/ 2647948 w 7813808"/>
              <a:gd name="connsiteY11" fmla="*/ 3294437 h 6858000"/>
              <a:gd name="connsiteX12" fmla="*/ 2647948 w 7813808"/>
              <a:gd name="connsiteY12" fmla="*/ 315488 h 6858000"/>
              <a:gd name="connsiteX13" fmla="*/ 0 w 7813808"/>
              <a:gd name="connsiteY13" fmla="*/ 315488 h 6858000"/>
              <a:gd name="connsiteX14" fmla="*/ 0 w 7813808"/>
              <a:gd name="connsiteY14" fmla="*/ 315487 h 6858000"/>
              <a:gd name="connsiteX15" fmla="*/ 2647948 w 7813808"/>
              <a:gd name="connsiteY15" fmla="*/ 315487 h 6858000"/>
              <a:gd name="connsiteX0" fmla="*/ 2647948 w 7813808"/>
              <a:gd name="connsiteY0" fmla="*/ 0 h 6858000"/>
              <a:gd name="connsiteX1" fmla="*/ 7813808 w 7813808"/>
              <a:gd name="connsiteY1" fmla="*/ 0 h 6858000"/>
              <a:gd name="connsiteX2" fmla="*/ 7813808 w 7813808"/>
              <a:gd name="connsiteY2" fmla="*/ 6858000 h 6858000"/>
              <a:gd name="connsiteX3" fmla="*/ 0 w 7813808"/>
              <a:gd name="connsiteY3" fmla="*/ 6858000 h 6858000"/>
              <a:gd name="connsiteX4" fmla="*/ 0 w 7813808"/>
              <a:gd name="connsiteY4" fmla="*/ 6854409 h 6858000"/>
              <a:gd name="connsiteX5" fmla="*/ 185670 w 7813808"/>
              <a:gd name="connsiteY5" fmla="*/ 6845618 h 6858000"/>
              <a:gd name="connsiteX6" fmla="*/ 2635921 w 7813808"/>
              <a:gd name="connsiteY6" fmla="*/ 4410871 h 6858000"/>
              <a:gd name="connsiteX7" fmla="*/ 2646529 w 7813808"/>
              <a:gd name="connsiteY7" fmla="*/ 4200793 h 6858000"/>
              <a:gd name="connsiteX8" fmla="*/ 2649994 w 7813808"/>
              <a:gd name="connsiteY8" fmla="*/ 4200793 h 6858000"/>
              <a:gd name="connsiteX9" fmla="*/ 2649994 w 7813808"/>
              <a:gd name="connsiteY9" fmla="*/ 4132172 h 6858000"/>
              <a:gd name="connsiteX10" fmla="*/ 2649994 w 7813808"/>
              <a:gd name="connsiteY10" fmla="*/ 3294437 h 6858000"/>
              <a:gd name="connsiteX11" fmla="*/ 2647948 w 7813808"/>
              <a:gd name="connsiteY11" fmla="*/ 3294437 h 6858000"/>
              <a:gd name="connsiteX12" fmla="*/ 2647948 w 7813808"/>
              <a:gd name="connsiteY12" fmla="*/ 315488 h 6858000"/>
              <a:gd name="connsiteX13" fmla="*/ 0 w 7813808"/>
              <a:gd name="connsiteY13" fmla="*/ 315488 h 6858000"/>
              <a:gd name="connsiteX14" fmla="*/ 2647948 w 7813808"/>
              <a:gd name="connsiteY14" fmla="*/ 315487 h 6858000"/>
              <a:gd name="connsiteX15" fmla="*/ 2647948 w 7813808"/>
              <a:gd name="connsiteY15" fmla="*/ 0 h 6858000"/>
              <a:gd name="connsiteX0" fmla="*/ 2647948 w 7813808"/>
              <a:gd name="connsiteY0" fmla="*/ 0 h 6858000"/>
              <a:gd name="connsiteX1" fmla="*/ 7813808 w 7813808"/>
              <a:gd name="connsiteY1" fmla="*/ 0 h 6858000"/>
              <a:gd name="connsiteX2" fmla="*/ 7813808 w 7813808"/>
              <a:gd name="connsiteY2" fmla="*/ 6858000 h 6858000"/>
              <a:gd name="connsiteX3" fmla="*/ 0 w 7813808"/>
              <a:gd name="connsiteY3" fmla="*/ 6858000 h 6858000"/>
              <a:gd name="connsiteX4" fmla="*/ 0 w 7813808"/>
              <a:gd name="connsiteY4" fmla="*/ 6854409 h 6858000"/>
              <a:gd name="connsiteX5" fmla="*/ 185670 w 7813808"/>
              <a:gd name="connsiteY5" fmla="*/ 6845618 h 6858000"/>
              <a:gd name="connsiteX6" fmla="*/ 2635921 w 7813808"/>
              <a:gd name="connsiteY6" fmla="*/ 4410871 h 6858000"/>
              <a:gd name="connsiteX7" fmla="*/ 2646529 w 7813808"/>
              <a:gd name="connsiteY7" fmla="*/ 4200793 h 6858000"/>
              <a:gd name="connsiteX8" fmla="*/ 2649994 w 7813808"/>
              <a:gd name="connsiteY8" fmla="*/ 4200793 h 6858000"/>
              <a:gd name="connsiteX9" fmla="*/ 2649994 w 7813808"/>
              <a:gd name="connsiteY9" fmla="*/ 4132172 h 6858000"/>
              <a:gd name="connsiteX10" fmla="*/ 2649994 w 7813808"/>
              <a:gd name="connsiteY10" fmla="*/ 3294437 h 6858000"/>
              <a:gd name="connsiteX11" fmla="*/ 2647948 w 7813808"/>
              <a:gd name="connsiteY11" fmla="*/ 3294437 h 6858000"/>
              <a:gd name="connsiteX12" fmla="*/ 2647948 w 7813808"/>
              <a:gd name="connsiteY12" fmla="*/ 315488 h 6858000"/>
              <a:gd name="connsiteX13" fmla="*/ 2647948 w 7813808"/>
              <a:gd name="connsiteY13" fmla="*/ 315487 h 6858000"/>
              <a:gd name="connsiteX14" fmla="*/ 2647948 w 7813808"/>
              <a:gd name="connsiteY14" fmla="*/ 0 h 6858000"/>
              <a:gd name="connsiteX0" fmla="*/ 2647948 w 7813808"/>
              <a:gd name="connsiteY0" fmla="*/ 0 h 6858000"/>
              <a:gd name="connsiteX1" fmla="*/ 7813808 w 7813808"/>
              <a:gd name="connsiteY1" fmla="*/ 0 h 6858000"/>
              <a:gd name="connsiteX2" fmla="*/ 7813808 w 7813808"/>
              <a:gd name="connsiteY2" fmla="*/ 6858000 h 6858000"/>
              <a:gd name="connsiteX3" fmla="*/ 0 w 7813808"/>
              <a:gd name="connsiteY3" fmla="*/ 6858000 h 6858000"/>
              <a:gd name="connsiteX4" fmla="*/ 0 w 7813808"/>
              <a:gd name="connsiteY4" fmla="*/ 6854409 h 6858000"/>
              <a:gd name="connsiteX5" fmla="*/ 185670 w 7813808"/>
              <a:gd name="connsiteY5" fmla="*/ 6845618 h 6858000"/>
              <a:gd name="connsiteX6" fmla="*/ 2635921 w 7813808"/>
              <a:gd name="connsiteY6" fmla="*/ 4410871 h 6858000"/>
              <a:gd name="connsiteX7" fmla="*/ 2646529 w 7813808"/>
              <a:gd name="connsiteY7" fmla="*/ 4200793 h 6858000"/>
              <a:gd name="connsiteX8" fmla="*/ 2649994 w 7813808"/>
              <a:gd name="connsiteY8" fmla="*/ 4200793 h 6858000"/>
              <a:gd name="connsiteX9" fmla="*/ 2649994 w 7813808"/>
              <a:gd name="connsiteY9" fmla="*/ 4132172 h 6858000"/>
              <a:gd name="connsiteX10" fmla="*/ 2649994 w 7813808"/>
              <a:gd name="connsiteY10" fmla="*/ 3294437 h 6858000"/>
              <a:gd name="connsiteX11" fmla="*/ 2647948 w 7813808"/>
              <a:gd name="connsiteY11" fmla="*/ 3294437 h 6858000"/>
              <a:gd name="connsiteX12" fmla="*/ 2647948 w 7813808"/>
              <a:gd name="connsiteY12" fmla="*/ 315488 h 6858000"/>
              <a:gd name="connsiteX13" fmla="*/ 2647948 w 7813808"/>
              <a:gd name="connsiteY13" fmla="*/ 0 h 6858000"/>
              <a:gd name="connsiteX0" fmla="*/ 2647948 w 7813808"/>
              <a:gd name="connsiteY0" fmla="*/ 0 h 6858000"/>
              <a:gd name="connsiteX1" fmla="*/ 7813808 w 7813808"/>
              <a:gd name="connsiteY1" fmla="*/ 0 h 6858000"/>
              <a:gd name="connsiteX2" fmla="*/ 7813808 w 7813808"/>
              <a:gd name="connsiteY2" fmla="*/ 6858000 h 6858000"/>
              <a:gd name="connsiteX3" fmla="*/ 0 w 7813808"/>
              <a:gd name="connsiteY3" fmla="*/ 6858000 h 6858000"/>
              <a:gd name="connsiteX4" fmla="*/ 0 w 7813808"/>
              <a:gd name="connsiteY4" fmla="*/ 6854409 h 6858000"/>
              <a:gd name="connsiteX5" fmla="*/ 185670 w 7813808"/>
              <a:gd name="connsiteY5" fmla="*/ 6845618 h 6858000"/>
              <a:gd name="connsiteX6" fmla="*/ 2635921 w 7813808"/>
              <a:gd name="connsiteY6" fmla="*/ 4410871 h 6858000"/>
              <a:gd name="connsiteX7" fmla="*/ 2646529 w 7813808"/>
              <a:gd name="connsiteY7" fmla="*/ 4200793 h 6858000"/>
              <a:gd name="connsiteX8" fmla="*/ 2649994 w 7813808"/>
              <a:gd name="connsiteY8" fmla="*/ 4200793 h 6858000"/>
              <a:gd name="connsiteX9" fmla="*/ 2649994 w 7813808"/>
              <a:gd name="connsiteY9" fmla="*/ 4132172 h 6858000"/>
              <a:gd name="connsiteX10" fmla="*/ 2649994 w 7813808"/>
              <a:gd name="connsiteY10" fmla="*/ 3294437 h 6858000"/>
              <a:gd name="connsiteX11" fmla="*/ 2647948 w 7813808"/>
              <a:gd name="connsiteY11" fmla="*/ 3294437 h 6858000"/>
              <a:gd name="connsiteX12" fmla="*/ 2647948 w 7813808"/>
              <a:gd name="connsiteY12" fmla="*/ 0 h 6858000"/>
              <a:gd name="connsiteX0" fmla="*/ 2647948 w 7813808"/>
              <a:gd name="connsiteY0" fmla="*/ 0 h 6858000"/>
              <a:gd name="connsiteX1" fmla="*/ 7813808 w 7813808"/>
              <a:gd name="connsiteY1" fmla="*/ 0 h 6858000"/>
              <a:gd name="connsiteX2" fmla="*/ 7813808 w 7813808"/>
              <a:gd name="connsiteY2" fmla="*/ 6858000 h 6858000"/>
              <a:gd name="connsiteX3" fmla="*/ 0 w 7813808"/>
              <a:gd name="connsiteY3" fmla="*/ 6858000 h 6858000"/>
              <a:gd name="connsiteX4" fmla="*/ 0 w 7813808"/>
              <a:gd name="connsiteY4" fmla="*/ 6854409 h 6858000"/>
              <a:gd name="connsiteX5" fmla="*/ 185670 w 7813808"/>
              <a:gd name="connsiteY5" fmla="*/ 6845618 h 6858000"/>
              <a:gd name="connsiteX6" fmla="*/ 2635921 w 7813808"/>
              <a:gd name="connsiteY6" fmla="*/ 4410871 h 6858000"/>
              <a:gd name="connsiteX7" fmla="*/ 2646529 w 7813808"/>
              <a:gd name="connsiteY7" fmla="*/ 4200793 h 6858000"/>
              <a:gd name="connsiteX8" fmla="*/ 2649994 w 7813808"/>
              <a:gd name="connsiteY8" fmla="*/ 4200793 h 6858000"/>
              <a:gd name="connsiteX9" fmla="*/ 2649994 w 7813808"/>
              <a:gd name="connsiteY9" fmla="*/ 4132172 h 6858000"/>
              <a:gd name="connsiteX10" fmla="*/ 2649994 w 7813808"/>
              <a:gd name="connsiteY10" fmla="*/ 3294437 h 6858000"/>
              <a:gd name="connsiteX11" fmla="*/ 2647948 w 7813808"/>
              <a:gd name="connsiteY11" fmla="*/ 0 h 6858000"/>
              <a:gd name="connsiteX0" fmla="*/ 2647948 w 7813808"/>
              <a:gd name="connsiteY0" fmla="*/ 0 h 6858000"/>
              <a:gd name="connsiteX1" fmla="*/ 7813808 w 7813808"/>
              <a:gd name="connsiteY1" fmla="*/ 0 h 6858000"/>
              <a:gd name="connsiteX2" fmla="*/ 7813808 w 7813808"/>
              <a:gd name="connsiteY2" fmla="*/ 6858000 h 6858000"/>
              <a:gd name="connsiteX3" fmla="*/ 0 w 7813808"/>
              <a:gd name="connsiteY3" fmla="*/ 6858000 h 6858000"/>
              <a:gd name="connsiteX4" fmla="*/ 0 w 7813808"/>
              <a:gd name="connsiteY4" fmla="*/ 6854409 h 6858000"/>
              <a:gd name="connsiteX5" fmla="*/ 185670 w 7813808"/>
              <a:gd name="connsiteY5" fmla="*/ 6845618 h 6858000"/>
              <a:gd name="connsiteX6" fmla="*/ 2635921 w 7813808"/>
              <a:gd name="connsiteY6" fmla="*/ 4410871 h 6858000"/>
              <a:gd name="connsiteX7" fmla="*/ 2646529 w 7813808"/>
              <a:gd name="connsiteY7" fmla="*/ 4200793 h 6858000"/>
              <a:gd name="connsiteX8" fmla="*/ 2649994 w 7813808"/>
              <a:gd name="connsiteY8" fmla="*/ 4200793 h 6858000"/>
              <a:gd name="connsiteX9" fmla="*/ 2649994 w 7813808"/>
              <a:gd name="connsiteY9" fmla="*/ 4132172 h 6858000"/>
              <a:gd name="connsiteX10" fmla="*/ 2647948 w 7813808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13808" h="6858000">
                <a:moveTo>
                  <a:pt x="2647948" y="0"/>
                </a:moveTo>
                <a:lnTo>
                  <a:pt x="7813808" y="0"/>
                </a:lnTo>
                <a:lnTo>
                  <a:pt x="7813808" y="6858000"/>
                </a:lnTo>
                <a:lnTo>
                  <a:pt x="0" y="6858000"/>
                </a:lnTo>
                <a:lnTo>
                  <a:pt x="0" y="6854409"/>
                </a:lnTo>
                <a:lnTo>
                  <a:pt x="185670" y="6845618"/>
                </a:lnTo>
                <a:cubicBezTo>
                  <a:pt x="1476623" y="6722744"/>
                  <a:pt x="2505057" y="5699480"/>
                  <a:pt x="2635921" y="4410871"/>
                </a:cubicBezTo>
                <a:lnTo>
                  <a:pt x="2646529" y="4200793"/>
                </a:lnTo>
                <a:lnTo>
                  <a:pt x="2649994" y="4200793"/>
                </a:lnTo>
                <a:lnTo>
                  <a:pt x="2649994" y="4132172"/>
                </a:lnTo>
                <a:lnTo>
                  <a:pt x="2647948" y="0"/>
                </a:lnTo>
                <a:close/>
              </a:path>
            </a:pathLst>
          </a:custGeom>
          <a:solidFill>
            <a:schemeClr val="accent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313960-E769-4E1D-8861-33A6AE268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9296" y="0"/>
            <a:ext cx="3666025" cy="6858000"/>
          </a:xfrm>
          <a:custGeom>
            <a:avLst/>
            <a:gdLst>
              <a:gd name="connsiteX0" fmla="*/ 3658033 w 3666025"/>
              <a:gd name="connsiteY0" fmla="*/ 0 h 6858000"/>
              <a:gd name="connsiteX1" fmla="*/ 3658117 w 3666025"/>
              <a:gd name="connsiteY1" fmla="*/ 0 h 6858000"/>
              <a:gd name="connsiteX2" fmla="*/ 3666025 w 3666025"/>
              <a:gd name="connsiteY2" fmla="*/ 200 h 6858000"/>
              <a:gd name="connsiteX3" fmla="*/ 3666025 w 3666025"/>
              <a:gd name="connsiteY3" fmla="*/ 6858000 h 6858000"/>
              <a:gd name="connsiteX4" fmla="*/ 0 w 3666025"/>
              <a:gd name="connsiteY4" fmla="*/ 6858000 h 6858000"/>
              <a:gd name="connsiteX5" fmla="*/ 0 w 3666025"/>
              <a:gd name="connsiteY5" fmla="*/ 3758254 h 6858000"/>
              <a:gd name="connsiteX6" fmla="*/ 2533 w 3666025"/>
              <a:gd name="connsiteY6" fmla="*/ 3758254 h 6858000"/>
              <a:gd name="connsiteX7" fmla="*/ 0 w 3666025"/>
              <a:gd name="connsiteY7" fmla="*/ 3658074 h 6858000"/>
              <a:gd name="connsiteX8" fmla="*/ 3469831 w 3666025"/>
              <a:gd name="connsiteY8" fmla="*/ 47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6025" h="6858000">
                <a:moveTo>
                  <a:pt x="3658033" y="0"/>
                </a:moveTo>
                <a:lnTo>
                  <a:pt x="3658117" y="0"/>
                </a:lnTo>
                <a:lnTo>
                  <a:pt x="3666025" y="200"/>
                </a:lnTo>
                <a:lnTo>
                  <a:pt x="3666025" y="6858000"/>
                </a:lnTo>
                <a:lnTo>
                  <a:pt x="0" y="6858000"/>
                </a:lnTo>
                <a:lnTo>
                  <a:pt x="0" y="3758254"/>
                </a:lnTo>
                <a:lnTo>
                  <a:pt x="2533" y="3758254"/>
                </a:lnTo>
                <a:lnTo>
                  <a:pt x="0" y="3658074"/>
                </a:lnTo>
                <a:cubicBezTo>
                  <a:pt x="0" y="1700910"/>
                  <a:pt x="1537014" y="102734"/>
                  <a:pt x="3469831" y="4759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632" y="2560957"/>
            <a:ext cx="3941197" cy="365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dirty="0" err="1">
                <a:solidFill>
                  <a:srgbClr val="FFFFFF"/>
                </a:solidFill>
              </a:rPr>
              <a:t>TsaDiree</a:t>
            </a:r>
            <a:r>
              <a:rPr lang="en-US" sz="1800" dirty="0">
                <a:solidFill>
                  <a:srgbClr val="FFFFFF"/>
                </a:solidFill>
              </a:rPr>
              <a:t>®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Opportunity to build</a:t>
            </a:r>
          </a:p>
          <a:p>
            <a:r>
              <a:rPr lang="en-US"/>
              <a:t>Fully inclusive market</a:t>
            </a:r>
          </a:p>
          <a:p>
            <a:r>
              <a:rPr lang="en-US"/>
              <a:t>Total addressable market</a:t>
            </a:r>
          </a:p>
          <a:p>
            <a:r>
              <a:rPr lang="en-US" noProof="1"/>
              <a:t>Freedom to invent</a:t>
            </a:r>
            <a:endParaRPr lang="en-US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887699C6-CB3E-5460-294B-E837E67D5665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203189874"/>
              </p:ext>
            </p:extLst>
          </p:nvPr>
        </p:nvGraphicFramePr>
        <p:xfrm>
          <a:off x="4940300" y="2282825"/>
          <a:ext cx="5880103" cy="36504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7401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908051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996949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435102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30090">
                <a:tc>
                  <a:txBody>
                    <a:bodyPr/>
                    <a:lstStyle/>
                    <a:p>
                      <a:pPr algn="l"/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300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overview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r>
              <a:rPr lang="en-US" dirty="0"/>
              <a:t>Gen Z (18-25 years old)</a:t>
            </a:r>
          </a:p>
          <a:p>
            <a:r>
              <a:rPr lang="en-US" dirty="0"/>
              <a:t>Reduce expenses for replacement products </a:t>
            </a:r>
          </a:p>
          <a:p>
            <a:r>
              <a:rPr lang="en-US" dirty="0"/>
              <a:t>Simple design that gives customers the targeted information they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EDD3-76F0-EC11-1B2B-26FD766ADA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Close the gap</a:t>
            </a:r>
          </a:p>
          <a:p>
            <a:r>
              <a:rPr lang="en-US"/>
              <a:t>Target audience </a:t>
            </a:r>
          </a:p>
          <a:p>
            <a:r>
              <a:rPr lang="en-US"/>
              <a:t>Cost savings</a:t>
            </a:r>
          </a:p>
          <a:p>
            <a:r>
              <a:rPr lang="en-US"/>
              <a:t>Easy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0021BEA6-386D-37D7-6134-208FBDFAB170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27689466"/>
              </p:ext>
            </p:extLst>
          </p:nvPr>
        </p:nvGraphicFramePr>
        <p:xfrm>
          <a:off x="1365250" y="2295525"/>
          <a:ext cx="9448803" cy="36529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42978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835275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2185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21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Thank you!</a:t>
            </a:r>
            <a:br>
              <a:rPr lang="en-US" dirty="0"/>
            </a:br>
            <a:r>
              <a:rPr lang="el-GR" dirty="0"/>
              <a:t>ΚΑΙ ΧΑΡΗ ΣΑΣ ΚΑΝΑΜΕ!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Antonis </a:t>
            </a:r>
            <a:r>
              <a:rPr lang="en-US" dirty="0" err="1"/>
              <a:t>Tsalmpouris</a:t>
            </a:r>
            <a:r>
              <a:rPr lang="en-US" dirty="0"/>
              <a:t> p22272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Dimitrios </a:t>
            </a:r>
            <a:r>
              <a:rPr lang="en-US" dirty="0" err="1"/>
              <a:t>Lazanas</a:t>
            </a:r>
            <a:r>
              <a:rPr lang="en-US" dirty="0"/>
              <a:t> p22082</a:t>
            </a:r>
          </a:p>
          <a:p>
            <a:r>
              <a:rPr lang="en-US" dirty="0"/>
              <a:t>dimitris@mynavlo.com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At Contoso, we empower farming communities to foster collaborative thinking to further drive workplace innovation. By closing the loop and leveraging ethical farming methods, we help businesses grow organically and nurture a consumer first mindset.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 overview</a:t>
            </a:r>
          </a:p>
        </p:txBody>
      </p:sp>
      <p:pic>
        <p:nvPicPr>
          <p:cNvPr id="6" name="Picture Placeholder 4" descr="Green lights in the sky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995" r="28995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overview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First beautifully designed product that's both stylish and functional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/>
              <a:t>Market gap: </a:t>
            </a:r>
            <a:r>
              <a:rPr lang="en-US"/>
              <a:t>few, if any, products on the market help customers like we do</a:t>
            </a:r>
          </a:p>
          <a:p>
            <a:r>
              <a:rPr lang="en-US" b="1"/>
              <a:t>Customers: </a:t>
            </a:r>
            <a:r>
              <a:rPr lang="en-US"/>
              <a:t>66% of US consumers spend money on multiple products that only partially resolves their issue</a:t>
            </a:r>
          </a:p>
          <a:p>
            <a:r>
              <a:rPr lang="en-US" b="1"/>
              <a:t>Financials: </a:t>
            </a:r>
            <a:r>
              <a:rPr lang="en-US"/>
              <a:t>millennials account for about a quarter of the $48 billion spent on other products in 2018</a:t>
            </a:r>
          </a:p>
          <a:p>
            <a:r>
              <a:rPr lang="en-US" b="1"/>
              <a:t>Costs: </a:t>
            </a:r>
            <a:r>
              <a:rPr lang="en-US"/>
              <a:t>loss of productivity costing consumers thousands of dollars </a:t>
            </a:r>
          </a:p>
          <a:p>
            <a:r>
              <a:rPr lang="en-US" b="1"/>
              <a:t>Usability: </a:t>
            </a:r>
            <a:r>
              <a:rPr lang="en-US"/>
              <a:t>customers want something easy to use that helps make their life easier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benefits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6390D-BFD6-DF07-2067-06D2785D58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Online store and market swap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competition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0981-6211-B9EF-9A10-4D4B04375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Unique</a:t>
            </a:r>
          </a:p>
          <a:p>
            <a:r>
              <a:rPr lang="en-US"/>
              <a:t>First to market</a:t>
            </a:r>
          </a:p>
          <a:p>
            <a:r>
              <a:rPr lang="en-US"/>
              <a:t>Tested</a:t>
            </a:r>
          </a:p>
          <a:p>
            <a:r>
              <a:rPr lang="en-US"/>
              <a:t>Authentic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1F6D-09FB-DE91-905B-ACA52F64E5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Only product specifically dedicated to this niche market</a:t>
            </a:r>
          </a:p>
          <a:p>
            <a:r>
              <a:rPr lang="en-US"/>
              <a:t>First beautifully designed product that's both stylish and functional</a:t>
            </a:r>
          </a:p>
          <a:p>
            <a:r>
              <a:rPr lang="en-US"/>
              <a:t>Conducted testing with college students in the area</a:t>
            </a:r>
          </a:p>
          <a:p>
            <a:r>
              <a:rPr lang="en-US"/>
              <a:t>Designed with the help and input of experts in the field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 strategy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/>
              <a:t>Feb 20XX: </a:t>
            </a:r>
            <a:r>
              <a:rPr lang="en-US"/>
              <a:t>roll out product to high profile or top-level participants to help establish the product</a:t>
            </a:r>
          </a:p>
          <a:p>
            <a:r>
              <a:rPr lang="en-US" b="1"/>
              <a:t>May 20XX: </a:t>
            </a:r>
            <a:r>
              <a:rPr lang="en-US"/>
              <a:t>release the product to the public and monitor press release and social media accounts</a:t>
            </a:r>
          </a:p>
          <a:p>
            <a:r>
              <a:rPr lang="en-US" b="1"/>
              <a:t>Oct 20XX: </a:t>
            </a:r>
            <a:r>
              <a:rPr lang="en-US"/>
              <a:t>gather feedback and adjust product design as necessary</a:t>
            </a:r>
          </a:p>
        </p:txBody>
      </p:sp>
      <p:pic>
        <p:nvPicPr>
          <p:cNvPr id="18" name="Picture Placeholder 17" descr="A mountain with snow and stars in the sky">
            <a:extLst>
              <a:ext uri="{FF2B5EF4-FFF2-40B4-BE49-F238E27FC236}">
                <a16:creationId xmlns:a16="http://schemas.microsoft.com/office/drawing/2014/main" id="{191982FA-A9CA-9ACC-09E4-77FD999BDBF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3" b="103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6">
      <a:dk1>
        <a:srgbClr val="15242C"/>
      </a:dk1>
      <a:lt1>
        <a:srgbClr val="F4F6F5"/>
      </a:lt1>
      <a:dk2>
        <a:srgbClr val="3B454B"/>
      </a:dk2>
      <a:lt2>
        <a:srgbClr val="FFFFFF"/>
      </a:lt2>
      <a:accent1>
        <a:srgbClr val="3C9A8F"/>
      </a:accent1>
      <a:accent2>
        <a:srgbClr val="63D0C4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B8CBF-35BC-4CBA-95E2-584C08F618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2AE0DF-6B5F-4274-A760-FE77CC84C90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491</Words>
  <Application>Microsoft Office PowerPoint</Application>
  <PresentationFormat>Widescreen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Light</vt:lpstr>
      <vt:lpstr>Calibri</vt:lpstr>
      <vt:lpstr>Elephant</vt:lpstr>
      <vt:lpstr>ModOverlayVTI</vt:lpstr>
      <vt:lpstr>TsaDiree®</vt:lpstr>
      <vt:lpstr>About us</vt:lpstr>
      <vt:lpstr>Company overview</vt:lpstr>
      <vt:lpstr>Product overview</vt:lpstr>
      <vt:lpstr>Problem </vt:lpstr>
      <vt:lpstr>Product benefits</vt:lpstr>
      <vt:lpstr>Our competition</vt:lpstr>
      <vt:lpstr>Product overview </vt:lpstr>
      <vt:lpstr>Growth strategy</vt:lpstr>
      <vt:lpstr>Market overview</vt:lpstr>
      <vt:lpstr>Product overview  </vt:lpstr>
      <vt:lpstr>Financials</vt:lpstr>
      <vt:lpstr>Thank you! ΚΑΙ ΧΑΡΗ ΣΑΣ ΚΑΝΑΜΕ!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TsaDiree®</dc:title>
  <dc:creator>Antonis Tsalmpouris</dc:creator>
  <cp:lastModifiedBy>ANTONIOS TSALMPOURIS</cp:lastModifiedBy>
  <cp:revision>4</cp:revision>
  <dcterms:created xsi:type="dcterms:W3CDTF">2024-12-05T19:09:40Z</dcterms:created>
  <dcterms:modified xsi:type="dcterms:W3CDTF">2024-12-05T19:48:41Z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