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94" y="5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6348780b3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96348780b3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96348780b3_1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96348780b3_1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6348780b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96348780b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6348780b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6348780b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96348780b3_1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96348780b3_1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6348780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6348780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96348780b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96348780b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6348780b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96348780b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857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32349447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11560687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1711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11604829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4555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10718828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41023340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288625567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0558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3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64048130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6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3916265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20471382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1405071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18480280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4571932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33334978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1490511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337307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  <p:sldLayoutId id="2147483905" r:id="rId19"/>
    <p:sldLayoutId id="2147483906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99358" y="1307087"/>
            <a:ext cx="3727202" cy="10251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dirty="0">
                <a:latin typeface="Arial" panose="020B0604020202020204" pitchFamily="34" charset="0"/>
                <a:cs typeface="Arial" panose="020B0604020202020204" pitchFamily="34" charset="0"/>
              </a:rPr>
              <a:t>SECURE GPT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499358" y="22240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Guardian Guide: Navigating Online Safety with Secure GPT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0" y="3728207"/>
            <a:ext cx="2544207" cy="16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 b="1" dirty="0">
                <a:solidFill>
                  <a:schemeClr val="lt1"/>
                </a:solidFill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Students:</a:t>
            </a:r>
            <a:endParaRPr sz="1600" b="1" dirty="0">
              <a:solidFill>
                <a:schemeClr val="lt1"/>
              </a:solidFill>
              <a:latin typeface="Arial" panose="020B0604020202020204" pitchFamily="34" charset="0"/>
              <a:ea typeface="Nunito"/>
              <a:cs typeface="Arial" panose="020B0604020202020204" pitchFamily="34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 dirty="0">
                <a:solidFill>
                  <a:schemeClr val="lt1"/>
                </a:solidFill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Vasilis Drouzas</a:t>
            </a:r>
            <a:endParaRPr sz="1600" dirty="0">
              <a:solidFill>
                <a:schemeClr val="lt1"/>
              </a:solidFill>
              <a:latin typeface="Arial" panose="020B0604020202020204" pitchFamily="34" charset="0"/>
              <a:ea typeface="Nunito"/>
              <a:cs typeface="Arial" panose="020B0604020202020204" pitchFamily="34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 dirty="0">
                <a:solidFill>
                  <a:schemeClr val="lt1"/>
                </a:solidFill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Rafail Mpalis</a:t>
            </a:r>
            <a:endParaRPr sz="1600" dirty="0">
              <a:solidFill>
                <a:schemeClr val="lt1"/>
              </a:solidFill>
              <a:latin typeface="Arial" panose="020B0604020202020204" pitchFamily="34" charset="0"/>
              <a:ea typeface="Nunito"/>
              <a:cs typeface="Arial" panose="020B0604020202020204" pitchFamily="34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 dirty="0">
                <a:solidFill>
                  <a:schemeClr val="lt1"/>
                </a:solidFill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Dimitris Tsirmpas</a:t>
            </a:r>
            <a:endParaRPr sz="1600" dirty="0">
              <a:solidFill>
                <a:schemeClr val="lt1"/>
              </a:solidFill>
              <a:latin typeface="Arial" panose="020B0604020202020204" pitchFamily="34" charset="0"/>
              <a:ea typeface="Nunito"/>
              <a:cs typeface="Arial" panose="020B0604020202020204" pitchFamily="34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 dirty="0">
                <a:solidFill>
                  <a:schemeClr val="lt1"/>
                </a:solidFill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Dimitris Stathopoulos</a:t>
            </a:r>
            <a:endParaRPr sz="1600" dirty="0">
              <a:solidFill>
                <a:schemeClr val="lt1"/>
              </a:solidFill>
              <a:latin typeface="Arial" panose="020B0604020202020204" pitchFamily="34" charset="0"/>
              <a:ea typeface="Nunito"/>
              <a:cs typeface="Arial" panose="020B0604020202020204" pitchFamily="34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5891136" y="4185771"/>
            <a:ext cx="3252864" cy="89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MSc in Data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 dirty="0">
                <a:solidFill>
                  <a:schemeClr val="lt1"/>
                </a:solidFill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Prof. John Pavlopoulos</a:t>
            </a:r>
            <a:endParaRPr sz="1600" dirty="0">
              <a:solidFill>
                <a:schemeClr val="lt1"/>
              </a:solidFill>
              <a:latin typeface="Arial" panose="020B0604020202020204" pitchFamily="34" charset="0"/>
              <a:ea typeface="Nunito"/>
              <a:cs typeface="Arial" panose="020B0604020202020204" pitchFamily="34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A</a:t>
            </a:r>
            <a:r>
              <a:rPr lang="el" sz="1600" dirty="0">
                <a:solidFill>
                  <a:schemeClr val="lt1"/>
                </a:solidFill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ss. Prof. Konstantina Liagko</a:t>
            </a:r>
            <a:r>
              <a:rPr lang="en-US" sz="1600" dirty="0">
                <a:solidFill>
                  <a:schemeClr val="lt1"/>
                </a:solidFill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u</a:t>
            </a:r>
            <a:endParaRPr sz="1600" dirty="0">
              <a:solidFill>
                <a:schemeClr val="lt1"/>
              </a:solidFill>
              <a:latin typeface="Arial" panose="020B0604020202020204" pitchFamily="34" charset="0"/>
              <a:ea typeface="Nunito"/>
              <a:cs typeface="Arial" panose="020B0604020202020204" pitchFamily="34" charset="0"/>
              <a:sym typeface="Nuni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0CB97F-EFF5-90CB-5E57-3E7BE308A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75"/>
          <a:stretch/>
        </p:blipFill>
        <p:spPr bwMode="auto">
          <a:xfrm>
            <a:off x="0" y="824"/>
            <a:ext cx="2675744" cy="57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Safety Gap - Web Dangers</a:t>
            </a:r>
            <a:endParaRPr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Google Shape;286;p14"/>
          <p:cNvSpPr txBox="1">
            <a:spLocks noGrp="1"/>
          </p:cNvSpPr>
          <p:nvPr>
            <p:ph type="body" idx="1"/>
          </p:nvPr>
        </p:nvSpPr>
        <p:spPr>
          <a:xfrm>
            <a:off x="1049144" y="361300"/>
            <a:ext cx="2062356" cy="70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NEWS</a:t>
            </a:r>
            <a:endParaRPr sz="1800" b="1" u="sng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/>
          </a:p>
        </p:txBody>
      </p:sp>
      <p:sp>
        <p:nvSpPr>
          <p:cNvPr id="292" name="Google Shape;292;p14"/>
          <p:cNvSpPr txBox="1">
            <a:spLocks noGrp="1"/>
          </p:cNvSpPr>
          <p:nvPr>
            <p:ph type="body" idx="2"/>
          </p:nvPr>
        </p:nvSpPr>
        <p:spPr>
          <a:xfrm>
            <a:off x="333005" y="2726845"/>
            <a:ext cx="37905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f-ZA" sz="7200" b="1" u="sn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CONCERNS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87" name="Google Shape;287;p14"/>
          <p:cNvPicPr preferRelativeResize="0"/>
          <p:nvPr/>
        </p:nvPicPr>
        <p:blipFill rotWithShape="1">
          <a:blip r:embed="rId3">
            <a:alphaModFix/>
          </a:blip>
          <a:srcRect l="12337" r="54" b="2219"/>
          <a:stretch/>
        </p:blipFill>
        <p:spPr>
          <a:xfrm>
            <a:off x="4958353" y="892085"/>
            <a:ext cx="3794760" cy="189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98" y="3223276"/>
            <a:ext cx="3790600" cy="18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698" y="892085"/>
            <a:ext cx="3790600" cy="18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8353" y="3223276"/>
            <a:ext cx="3794760" cy="18952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86;p14">
            <a:extLst>
              <a:ext uri="{FF2B5EF4-FFF2-40B4-BE49-F238E27FC236}">
                <a16:creationId xmlns:a16="http://schemas.microsoft.com/office/drawing/2014/main" id="{6CCC0FEC-3C44-52A4-55EB-D7401A79C0A8}"/>
              </a:ext>
            </a:extLst>
          </p:cNvPr>
          <p:cNvSpPr txBox="1">
            <a:spLocks/>
          </p:cNvSpPr>
          <p:nvPr/>
        </p:nvSpPr>
        <p:spPr>
          <a:xfrm>
            <a:off x="5824555" y="361300"/>
            <a:ext cx="2062356" cy="7014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/>
          </a:bodyPr>
          <a:lstStyle>
            <a:lvl1pPr marL="457200" lvl="0" indent="-3111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Wingdings 3" panose="05040102010807070707" pitchFamily="18" charset="2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CYBERBULLYING</a:t>
            </a:r>
          </a:p>
          <a:p>
            <a:pPr indent="0">
              <a:spcBef>
                <a:spcPts val="1200"/>
              </a:spcBef>
              <a:buFont typeface="Wingdings 3" panose="05040102010807070707" pitchFamily="18" charset="2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endParaRPr lang="en-US" sz="1800" dirty="0"/>
          </a:p>
        </p:txBody>
      </p:sp>
      <p:sp>
        <p:nvSpPr>
          <p:cNvPr id="5" name="Google Shape;286;p14">
            <a:extLst>
              <a:ext uri="{FF2B5EF4-FFF2-40B4-BE49-F238E27FC236}">
                <a16:creationId xmlns:a16="http://schemas.microsoft.com/office/drawing/2014/main" id="{05D12038-910E-712B-B13D-F7B2A9BD181B}"/>
              </a:ext>
            </a:extLst>
          </p:cNvPr>
          <p:cNvSpPr txBox="1">
            <a:spLocks/>
          </p:cNvSpPr>
          <p:nvPr/>
        </p:nvSpPr>
        <p:spPr>
          <a:xfrm>
            <a:off x="5824555" y="2653353"/>
            <a:ext cx="2062356" cy="7014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111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Wingdings 3" panose="05040102010807070707" pitchFamily="18" charset="2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SCAM</a:t>
            </a:r>
          </a:p>
          <a:p>
            <a:pPr indent="0">
              <a:spcBef>
                <a:spcPts val="1200"/>
              </a:spcBef>
              <a:buFont typeface="Wingdings 3" panose="05040102010807070707" pitchFamily="18" charset="2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>
            <a:spLocks noGrp="1"/>
          </p:cNvSpPr>
          <p:nvPr>
            <p:ph type="title"/>
          </p:nvPr>
        </p:nvSpPr>
        <p:spPr>
          <a:xfrm>
            <a:off x="477529" y="409129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big is the problem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4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Google Shape;299;p15"/>
          <p:cNvSpPr txBox="1">
            <a:spLocks noGrp="1"/>
          </p:cNvSpPr>
          <p:nvPr>
            <p:ph type="body" idx="1"/>
          </p:nvPr>
        </p:nvSpPr>
        <p:spPr>
          <a:xfrm>
            <a:off x="477529" y="1575389"/>
            <a:ext cx="7949100" cy="2659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l" sz="1600" b="1" i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News</a:t>
            </a:r>
            <a:r>
              <a:rPr lang="el" sz="16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threat to public opinion. We need to balance between free speech and responsible sharing.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0" indent="-285750">
              <a:buSzPts val="1400"/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Bullying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form of harassment with emotional &amp; psychological consequences for the victims. Our LLM can identify relative keywords and thus warn the user in advance.</a:t>
            </a:r>
          </a:p>
          <a:p>
            <a:pPr marL="425450" indent="-285750">
              <a:buSzPts val="14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0" indent="-285750">
              <a:buSzPts val="1400"/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concerns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Secure GPT traces occasions where personal data could be exposed and notifies the user.</a:t>
            </a:r>
          </a:p>
          <a:p>
            <a:pPr marL="425450" indent="-285750">
              <a:buSzPts val="14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0" indent="-285750">
              <a:buSzPts val="1400"/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Scam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Many users receive phishing messages in social media. Our aim is to block relative content before reaching the user.</a:t>
            </a:r>
          </a:p>
          <a:p>
            <a:pPr marL="425450" indent="-285750"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 marL="425450" indent="-285750"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 marL="425450" indent="-285750"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91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GPT – Reliable advisor </a:t>
            </a:r>
            <a:br>
              <a:rPr lang="en-US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Trust and Safety</a:t>
            </a:r>
            <a:endParaRPr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Google Shape;305;p16"/>
          <p:cNvSpPr/>
          <p:nvPr/>
        </p:nvSpPr>
        <p:spPr>
          <a:xfrm rot="357">
            <a:off x="6127950" y="3919050"/>
            <a:ext cx="2891400" cy="1167600"/>
          </a:xfrm>
          <a:prstGeom prst="cloudCallout">
            <a:avLst>
              <a:gd name="adj1" fmla="val -50870"/>
              <a:gd name="adj2" fmla="val -4534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b="1"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News Buster:</a:t>
            </a:r>
            <a:r>
              <a:rPr lang="el" sz="1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Secure GPT discern fact from fiction, preserving trust and reducing societal polarization.</a:t>
            </a:r>
            <a:endParaRPr sz="10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22650" y="3975600"/>
            <a:ext cx="2638104" cy="1167900"/>
          </a:xfrm>
          <a:prstGeom prst="cloudCallout">
            <a:avLst>
              <a:gd name="adj1" fmla="val 54596"/>
              <a:gd name="adj2" fmla="val -404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1311275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0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Cyberbullying Guardian:</a:t>
            </a:r>
            <a:r>
              <a:rPr lang="el" sz="1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Defend</a:t>
            </a:r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</a:t>
            </a:r>
            <a:r>
              <a:rPr lang="el" sz="1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gainst online</a:t>
            </a:r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" sz="1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harassment, cyberbullying, and trolling.</a:t>
            </a:r>
            <a:endParaRPr sz="13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ea typeface="Nunito"/>
              <a:cs typeface="Arial" panose="020B0604020202020204" pitchFamily="34" charset="0"/>
              <a:sym typeface="Nunito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6315000" y="1117300"/>
            <a:ext cx="2319334" cy="1167900"/>
          </a:xfrm>
          <a:prstGeom prst="cloudCallout">
            <a:avLst>
              <a:gd name="adj1" fmla="val -59330"/>
              <a:gd name="adj2" fmla="val 430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47625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0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Sentinel:</a:t>
            </a:r>
            <a:r>
              <a:rPr lang="el" sz="1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Secure GPT keeps</a:t>
            </a:r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" sz="1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information safe and</a:t>
            </a:r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" sz="1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secure.</a:t>
            </a:r>
            <a:endParaRPr sz="13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ea typeface="Nunito"/>
              <a:cs typeface="Arial" panose="020B0604020202020204" pitchFamily="34" charset="0"/>
              <a:sym typeface="Nunito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0" y="1152700"/>
            <a:ext cx="2562600" cy="1097100"/>
          </a:xfrm>
          <a:prstGeom prst="cloudCallout">
            <a:avLst>
              <a:gd name="adj1" fmla="val 54959"/>
              <a:gd name="adj2" fmla="val 2518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0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Scam Shield:</a:t>
            </a:r>
            <a:r>
              <a:rPr lang="el" sz="1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more victims to online scams! Secure GPT identifies and blocks potential scams.</a:t>
            </a:r>
            <a:endParaRPr sz="10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ea typeface="Nunito"/>
              <a:cs typeface="Arial" panose="020B0604020202020204" pitchFamily="34" charset="0"/>
              <a:sym typeface="Nunito"/>
            </a:endParaRPr>
          </a:p>
        </p:txBody>
      </p:sp>
      <p:pic>
        <p:nvPicPr>
          <p:cNvPr id="309" name="Google Shape;3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950" y="1036400"/>
            <a:ext cx="3047500" cy="40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575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25" y="7495"/>
            <a:ext cx="8024699" cy="427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7"/>
          <p:cNvSpPr txBox="1"/>
          <p:nvPr/>
        </p:nvSpPr>
        <p:spPr>
          <a:xfrm>
            <a:off x="1095070" y="4286094"/>
            <a:ext cx="7178007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Figure 1:</a:t>
            </a:r>
            <a:r>
              <a:rPr lang="el" sz="16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 Our AI models predict that by using Secure GPT, the impact of threat exposure per user will be decreased exponentially.</a:t>
            </a:r>
            <a:endParaRPr sz="16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ea typeface="Nunito"/>
              <a:cs typeface="Arial" panose="020B0604020202020204" pitchFamily="34" charset="0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>
            <a:spLocks noGrp="1"/>
          </p:cNvSpPr>
          <p:nvPr>
            <p:ph type="title"/>
          </p:nvPr>
        </p:nvSpPr>
        <p:spPr>
          <a:xfrm>
            <a:off x="1441745" y="0"/>
            <a:ext cx="6260510" cy="583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GPT Reliably Enhances UX</a:t>
            </a:r>
            <a:endParaRPr sz="24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2" name="Google Shape;3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957" y="487457"/>
            <a:ext cx="5786203" cy="395712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8"/>
          <p:cNvSpPr txBox="1"/>
          <p:nvPr/>
        </p:nvSpPr>
        <p:spPr>
          <a:xfrm>
            <a:off x="1588957" y="4444585"/>
            <a:ext cx="5804554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Figure 2</a:t>
            </a:r>
            <a:r>
              <a:rPr lang="el" sz="1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: Ratings of 100 users on their experience after 2 hours of online browsing (Orange: With Secure GPT, Blue: Control Group). Note the significant 4 and 5 star ratings while using Secure GPT.</a:t>
            </a:r>
            <a:endParaRPr sz="12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ea typeface="Nunito"/>
              <a:cs typeface="Arial" panose="020B0604020202020204" pitchFamily="34" charset="0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95" y="14992"/>
            <a:ext cx="8424472" cy="402485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9"/>
          <p:cNvSpPr txBox="1"/>
          <p:nvPr/>
        </p:nvSpPr>
        <p:spPr>
          <a:xfrm>
            <a:off x="899409" y="4084820"/>
            <a:ext cx="7555043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Figure 3</a:t>
            </a:r>
            <a:r>
              <a:rPr lang="el" sz="16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: User Threat Level based on time of day. Note the linear trend towards night-time hours, which correspond with increased online activity.</a:t>
            </a:r>
            <a:endParaRPr sz="16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ea typeface="Nunito"/>
              <a:cs typeface="Arial" panose="020B0604020202020204" pitchFamily="34" charset="0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474" y="935732"/>
            <a:ext cx="6385810" cy="21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8;p15">
            <a:extLst>
              <a:ext uri="{FF2B5EF4-FFF2-40B4-BE49-F238E27FC236}">
                <a16:creationId xmlns:a16="http://schemas.microsoft.com/office/drawing/2014/main" id="{74499E38-3D40-C6DD-4DBE-B8F14337CB3A}"/>
              </a:ext>
            </a:extLst>
          </p:cNvPr>
          <p:cNvSpPr txBox="1">
            <a:spLocks/>
          </p:cNvSpPr>
          <p:nvPr/>
        </p:nvSpPr>
        <p:spPr>
          <a:xfrm>
            <a:off x="477529" y="266724"/>
            <a:ext cx="7030500" cy="740934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GPT - Is it adequate?</a:t>
            </a:r>
          </a:p>
        </p:txBody>
      </p:sp>
      <p:sp>
        <p:nvSpPr>
          <p:cNvPr id="3" name="Google Shape;299;p15">
            <a:extLst>
              <a:ext uri="{FF2B5EF4-FFF2-40B4-BE49-F238E27FC236}">
                <a16:creationId xmlns:a16="http://schemas.microsoft.com/office/drawing/2014/main" id="{7E360DEE-C90B-178E-34D2-EC5C12967B98}"/>
              </a:ext>
            </a:extLst>
          </p:cNvPr>
          <p:cNvSpPr txBox="1">
            <a:spLocks/>
          </p:cNvSpPr>
          <p:nvPr/>
        </p:nvSpPr>
        <p:spPr>
          <a:xfrm>
            <a:off x="384829" y="3120718"/>
            <a:ext cx="7949100" cy="217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111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25450" indent="-285750">
              <a:buSzPts val="1400"/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GPT can work under massive workloads. Just an add-on on the web browser, without compromising on the performance. </a:t>
            </a:r>
            <a:r>
              <a:rPr lang="en-US" sz="1400" b="1" i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(Scalability)</a:t>
            </a:r>
          </a:p>
          <a:p>
            <a:pPr marL="139700" indent="0">
              <a:buSzPts val="1400"/>
              <a:buNone/>
            </a:pPr>
            <a:endParaRPr lang="en-US" sz="1400" b="1" i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0" indent="-285750">
              <a:buSzPts val="1400"/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GPT </a:t>
            </a:r>
            <a:r>
              <a:rPr lang="en-US" sz="14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viable</a:t>
            </a:r>
            <a:r>
              <a:rPr lang="en-US" sz="14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idea. No need to access the users’ private data, but performing only web scraping, thus it eliminates any law implications. (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Viability</a:t>
            </a:r>
            <a:r>
              <a:rPr lang="en-US" sz="14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0" indent="-285750">
              <a:buSzPts val="1400"/>
              <a:buFont typeface="Wingdings" panose="05000000000000000000" pitchFamily="2" charset="2"/>
              <a:buChar char="Ø"/>
            </a:pPr>
            <a:r>
              <a:rPr lang="el-GR" sz="14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Νο </a:t>
            </a:r>
            <a:r>
              <a:rPr lang="en-US" sz="14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with a relative application in production. Idea of secure surfing on top platforms, is still in progress. 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(Innovation)</a:t>
            </a:r>
          </a:p>
          <a:p>
            <a:pPr marL="425450" indent="-285750"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 marL="425450" indent="-285750"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 marL="425450" indent="-285750"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New proposed directive - NIS 2 | Advenica">
            <a:extLst>
              <a:ext uri="{FF2B5EF4-FFF2-40B4-BE49-F238E27FC236}">
                <a16:creationId xmlns:a16="http://schemas.microsoft.com/office/drawing/2014/main" id="{5F600240-5AE9-6FFC-DA69-C978D5642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"/>
          <a:stretch/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1F82C85E-DE71-3B38-6344-F053F33FFCAC}"/>
              </a:ext>
            </a:extLst>
          </p:cNvPr>
          <p:cNvSpPr/>
          <p:nvPr/>
        </p:nvSpPr>
        <p:spPr>
          <a:xfrm>
            <a:off x="3727112" y="1027767"/>
            <a:ext cx="5118709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i="1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en-US" sz="6000" i="1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l-GR" sz="6000" i="1" dirty="0">
              <a:ln w="0"/>
              <a:solidFill>
                <a:schemeClr val="bg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Κομμάτι">
  <a:themeElements>
    <a:clrScheme name="Κομμάτ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Κομμάτ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Κομμάτ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412</Words>
  <Application>Microsoft Office PowerPoint</Application>
  <PresentationFormat>Προβολή στην οθόνη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5" baseType="lpstr">
      <vt:lpstr>Wingdings 3</vt:lpstr>
      <vt:lpstr>Wingdings</vt:lpstr>
      <vt:lpstr>Century Gothic</vt:lpstr>
      <vt:lpstr>Nunito</vt:lpstr>
      <vt:lpstr>Arial</vt:lpstr>
      <vt:lpstr>Κομμάτι</vt:lpstr>
      <vt:lpstr>SECURE GPT</vt:lpstr>
      <vt:lpstr>Digital Safety Gap - Web Dangers</vt:lpstr>
      <vt:lpstr>How big is the problem?</vt:lpstr>
      <vt:lpstr>Secure GPT – Reliable advisor  for Trust and Safety</vt:lpstr>
      <vt:lpstr>Παρουσίαση του PowerPoint</vt:lpstr>
      <vt:lpstr>Secure GPT Reliably Enhances UX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SECURE-GPT</dc:title>
  <cp:lastModifiedBy>rafail mpalis</cp:lastModifiedBy>
  <cp:revision>7</cp:revision>
  <dcterms:modified xsi:type="dcterms:W3CDTF">2023-11-02T12:53:25Z</dcterms:modified>
</cp:coreProperties>
</file>