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68" r:id="rId15"/>
    <p:sldId id="290" r:id="rId16"/>
    <p:sldId id="274" r:id="rId17"/>
    <p:sldId id="272" r:id="rId18"/>
    <p:sldId id="270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3B2CA-D480-407B-BA91-3A6B354BA27D}" type="datetimeFigureOut">
              <a:rPr lang="el-GR" smtClean="0"/>
              <a:t>5/12/2018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8B938-C92C-457C-BE57-FDAB68F093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864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DDE48-7AB5-4CA7-96D5-087E8AB1414B}" type="datetimeFigureOut">
              <a:rPr lang="el-GR" smtClean="0"/>
              <a:t>5/12/2018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F060-9E6B-4200-9888-2C1543CA1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081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CF060-9E6B-4200-9888-2C1543CA164F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117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CF060-9E6B-4200-9888-2C1543CA164F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469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CF060-9E6B-4200-9888-2C1543CA164F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643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1F19-86D6-4B4E-B9FA-931095FC0216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507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550-EBC2-48C0-B016-5724E9CB3B10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908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85B0-B592-47AF-9741-C1ADC031CBC9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677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209B-506C-44A8-811B-CFE5B38A22E6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8549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C61E-304C-40DD-8EFC-3337E701760E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88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D016-A686-42DC-B008-7BF55B9B202A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14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36A8-090B-4A2B-B7BC-A410EE8E0C06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5405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F986-80AA-4183-8030-97D356508C67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32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DF36-6594-4E02-B629-CBE9304EC2BD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147D-2FBC-44C2-A1FF-ABA3C23C9361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23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967-B527-4905-B6B1-003E58B5F535}" type="datetime1">
              <a:rPr lang="el-GR" smtClean="0"/>
              <a:t>5/12/2018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288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5144-5D59-4F2E-BC6B-D42A882A353F}" type="datetime1">
              <a:rPr lang="el-GR" smtClean="0"/>
              <a:t>5/12/2018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387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C996-F29E-4AA6-87E1-2241702D5375}" type="datetime1">
              <a:rPr lang="el-GR" smtClean="0"/>
              <a:t>5/12/2018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511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80CC-7067-4401-BA2F-1F6405CEB9AA}" type="datetime1">
              <a:rPr lang="el-GR" smtClean="0"/>
              <a:t>5/12/2018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61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66A-72FB-4951-B52F-9F9331255F81}" type="datetime1">
              <a:rPr lang="el-GR" smtClean="0"/>
              <a:t>5/12/2018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D043-4C7D-4049-B0DF-FCD874C6574C}" type="datetime1">
              <a:rPr lang="el-GR" smtClean="0"/>
              <a:t>5/12/2018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098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8637-B91E-40B0-AC4C-D31CDA83B934}" type="datetime1">
              <a:rPr lang="el-GR" smtClean="0"/>
              <a:t>5/12/2018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26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imizisis/civilheatprot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g"/><Relationship Id="rId5" Type="http://schemas.openxmlformats.org/officeDocument/2006/relationships/image" Target="../media/image37.jpe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4.jp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583065"/>
          </a:xfrm>
        </p:spPr>
        <p:txBody>
          <a:bodyPr>
            <a:noAutofit/>
          </a:bodyPr>
          <a:lstStyle/>
          <a:p>
            <a:pPr algn="ctr"/>
            <a:r>
              <a:rPr lang="el-GR" sz="1800" dirty="0">
                <a:solidFill>
                  <a:schemeClr val="accent2"/>
                </a:solidFill>
              </a:rPr>
              <a:t/>
            </a:r>
            <a:br>
              <a:rPr lang="el-GR" sz="1800" dirty="0">
                <a:solidFill>
                  <a:schemeClr val="accent2"/>
                </a:solidFill>
              </a:rPr>
            </a:br>
            <a:r>
              <a:rPr lang="el-GR" sz="3200" dirty="0">
                <a:solidFill>
                  <a:schemeClr val="accent2"/>
                </a:solidFill>
              </a:rPr>
              <a:t>Ενοποιημένες Επικοινωνίες </a:t>
            </a:r>
            <a:br>
              <a:rPr lang="el-GR" sz="3200" dirty="0">
                <a:solidFill>
                  <a:schemeClr val="accent2"/>
                </a:solidFill>
              </a:rPr>
            </a:br>
            <a:r>
              <a:rPr lang="el-GR" sz="3200" dirty="0">
                <a:solidFill>
                  <a:schemeClr val="accent2"/>
                </a:solidFill>
              </a:rPr>
              <a:t>&amp; Εφαρμογές </a:t>
            </a:r>
            <a:r>
              <a:rPr lang="en-US" dirty="0"/>
              <a:t/>
            </a:r>
            <a:br>
              <a:rPr lang="en-US" dirty="0"/>
            </a:br>
            <a:r>
              <a:rPr lang="el-GR" sz="3200" dirty="0"/>
              <a:t/>
            </a:r>
            <a:br>
              <a:rPr lang="el-GR" sz="3200" dirty="0"/>
            </a:br>
            <a:r>
              <a:rPr lang="el-GR" sz="3200" dirty="0"/>
              <a:t/>
            </a:r>
            <a:br>
              <a:rPr lang="el-GR" sz="3200" dirty="0"/>
            </a:br>
            <a:r>
              <a:rPr lang="el-GR" sz="3200" dirty="0"/>
              <a:t/>
            </a:r>
            <a:br>
              <a:rPr lang="el-GR" sz="3200" dirty="0"/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Civil Heat Protect</a:t>
            </a:r>
            <a:r>
              <a:rPr lang="el-GR" dirty="0"/>
              <a:t/>
            </a:r>
            <a:br>
              <a:rPr lang="el-GR" dirty="0"/>
            </a:br>
            <a:r>
              <a:rPr lang="el-GR" dirty="0"/>
              <a:t/>
            </a:r>
            <a:br>
              <a:rPr lang="el-GR" dirty="0"/>
            </a:br>
            <a:endParaRPr lang="el-G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49" y="4359575"/>
            <a:ext cx="11827302" cy="249842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l-GR" altLang="el-GR" sz="2200" dirty="0"/>
              <a:t>Ομάδα Εργασίας: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l-GR" altLang="el-GR" sz="2200" dirty="0"/>
              <a:t>Ζήσης Δημήτρης </a:t>
            </a:r>
            <a:r>
              <a:rPr lang="en-US" altLang="el-GR" sz="2200" dirty="0"/>
              <a:t>(dai17053)</a:t>
            </a:r>
            <a:r>
              <a:rPr lang="el-GR" altLang="el-GR" sz="2200" dirty="0"/>
              <a:t>, </a:t>
            </a:r>
            <a:r>
              <a:rPr lang="el-GR" altLang="el-GR" sz="2200" dirty="0" err="1"/>
              <a:t>Καττίδης</a:t>
            </a:r>
            <a:r>
              <a:rPr lang="el-GR" altLang="el-GR" sz="2200" dirty="0"/>
              <a:t> Παναγιώτης</a:t>
            </a:r>
            <a:r>
              <a:rPr lang="en-US" altLang="el-GR" sz="2200" dirty="0"/>
              <a:t> (dai17200)</a:t>
            </a:r>
            <a:r>
              <a:rPr lang="el-GR" altLang="el-GR" sz="2200" dirty="0"/>
              <a:t>,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l-GR" altLang="el-GR" sz="2200" dirty="0"/>
              <a:t> </a:t>
            </a:r>
            <a:r>
              <a:rPr lang="el-GR" altLang="el-GR" sz="2200" dirty="0" err="1"/>
              <a:t>Τσιρίζης</a:t>
            </a:r>
            <a:r>
              <a:rPr lang="el-GR" altLang="el-GR" sz="2200" dirty="0"/>
              <a:t> Αθανάσιος</a:t>
            </a:r>
            <a:r>
              <a:rPr lang="en-US" altLang="el-GR" sz="2200" dirty="0"/>
              <a:t> (dai17251)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el-GR" sz="22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l-GR" sz="2200" dirty="0">
                <a:hlinkClick r:id="rId2"/>
              </a:rPr>
              <a:t>GitHub</a:t>
            </a:r>
            <a:endParaRPr lang="el-GR" altLang="el-GR" sz="2200" dirty="0"/>
          </a:p>
          <a:p>
            <a:pPr marL="457200" lvl="1" indent="0">
              <a:lnSpc>
                <a:spcPct val="90000"/>
              </a:lnSpc>
              <a:buNone/>
            </a:pPr>
            <a:endParaRPr lang="el-GR" altLang="el-GR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l-GR" altLang="el-GR" sz="1900" dirty="0"/>
              <a:t>Δεκέμβριος 2018</a:t>
            </a:r>
          </a:p>
          <a:p>
            <a:pPr marL="0" indent="0" algn="ctr">
              <a:lnSpc>
                <a:spcPct val="90000"/>
              </a:lnSpc>
              <a:buNone/>
            </a:pPr>
            <a:endParaRPr lang="el-GR" altLang="el-GR" sz="1900" dirty="0"/>
          </a:p>
          <a:p>
            <a:pPr marL="0" indent="0">
              <a:lnSpc>
                <a:spcPct val="90000"/>
              </a:lnSpc>
              <a:buNone/>
            </a:pPr>
            <a:r>
              <a:rPr lang="el-GR" altLang="el-GR" sz="1900" dirty="0"/>
              <a:t>      Υπ. Καθηγητής : </a:t>
            </a:r>
            <a:r>
              <a:rPr lang="el-GR" sz="2000" b="1" dirty="0" err="1"/>
              <a:t>Ψάννης</a:t>
            </a:r>
            <a:r>
              <a:rPr lang="el-GR" sz="2000" b="1" dirty="0"/>
              <a:t> </a:t>
            </a:r>
            <a:r>
              <a:rPr lang="el-GR" sz="1900" b="1" dirty="0"/>
              <a:t>Κωνσταντίνος </a:t>
            </a:r>
            <a:endParaRPr lang="el-GR" altLang="el-GR" sz="1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22743" y="6160116"/>
            <a:ext cx="683339" cy="365125"/>
          </a:xfrm>
        </p:spPr>
        <p:txBody>
          <a:bodyPr/>
          <a:lstStyle/>
          <a:p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1026" name="Picture 1" descr="J:\ΠΑΜΑΚ\- Ζ Εξάμηνο\Ενοποιημένες επικοινωνίες κι εφαρμογές\@ergasia\search_info\thom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3357">
            <a:off x="354484" y="2394093"/>
            <a:ext cx="1852290" cy="121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4545">
            <a:off x="9983127" y="2391089"/>
            <a:ext cx="1850251" cy="12247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AA1522-56F9-4D80-82A3-49825076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10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292451" y="1460835"/>
            <a:ext cx="959969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chemeClr val="accent2"/>
                </a:solidFill>
              </a:rPr>
              <a:t>Αφού γίνουν οι υπολογισμοί που είδαμε προηγουμένως, στέλνονται τα δεδομένα στον </a:t>
            </a:r>
            <a:r>
              <a:rPr lang="en-US" sz="2400" dirty="0">
                <a:solidFill>
                  <a:schemeClr val="accent2"/>
                </a:solidFill>
              </a:rPr>
              <a:t>IOT Server (</a:t>
            </a:r>
            <a:r>
              <a:rPr lang="el-GR" sz="2400" dirty="0">
                <a:solidFill>
                  <a:schemeClr val="accent2"/>
                </a:solidFill>
              </a:rPr>
              <a:t>στην περίπτωσή μας ο </a:t>
            </a:r>
            <a:r>
              <a:rPr lang="en-US" sz="2400" dirty="0" err="1">
                <a:solidFill>
                  <a:schemeClr val="accent2"/>
                </a:solidFill>
              </a:rPr>
              <a:t>ThingSpeak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r>
              <a:rPr lang="el-GR" sz="2400" dirty="0">
                <a:solidFill>
                  <a:schemeClr val="accent2"/>
                </a:solidFill>
              </a:rPr>
              <a:t>.</a:t>
            </a:r>
          </a:p>
          <a:p>
            <a:pPr algn="just">
              <a:spcAft>
                <a:spcPts val="1800"/>
              </a:spcAft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1E66BF-2D67-412E-BE78-2CFE301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891" y="451513"/>
            <a:ext cx="12192000" cy="689502"/>
          </a:xfrm>
        </p:spPr>
        <p:txBody>
          <a:bodyPr>
            <a:normAutofit fontScale="90000"/>
          </a:bodyPr>
          <a:lstStyle/>
          <a:p>
            <a:pPr algn="ctr"/>
            <a:r>
              <a:rPr lang="el-GR" sz="3600" b="1" dirty="0">
                <a:solidFill>
                  <a:schemeClr val="accent2"/>
                </a:solidFill>
              </a:rPr>
              <a:t>3.</a:t>
            </a:r>
            <a:r>
              <a:rPr lang="en-US" sz="3600" b="1" dirty="0">
                <a:solidFill>
                  <a:schemeClr val="accent2"/>
                </a:solidFill>
              </a:rPr>
              <a:t>5</a:t>
            </a:r>
            <a:r>
              <a:rPr lang="el-GR" sz="3600" b="1" dirty="0">
                <a:solidFill>
                  <a:schemeClr val="accent2"/>
                </a:solidFill>
              </a:rPr>
              <a:t>) Αποστολή Δεδομένων στον </a:t>
            </a:r>
            <a:r>
              <a:rPr lang="en-US" sz="3600" b="1" dirty="0">
                <a:solidFill>
                  <a:schemeClr val="accent2"/>
                </a:solidFill>
              </a:rPr>
              <a:t>IOT Server</a:t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l-GR" sz="3600" b="1" dirty="0">
                <a:solidFill>
                  <a:schemeClr val="accent2"/>
                </a:solidFill>
              </a:rPr>
              <a:t>και απεικόνιση της πληροφορίας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B77714-66AB-4EE5-8D5A-5CABC8A9A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FDEB29A-D032-4D9A-A00B-FAD39240169D}"/>
              </a:ext>
            </a:extLst>
          </p:cNvPr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89CCED-7155-4D76-84FC-1A59D4BE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1" y="2492908"/>
            <a:ext cx="5345370" cy="3666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8EC4D8-4467-4818-82C8-A3326A66A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413" y="2492908"/>
            <a:ext cx="5321072" cy="3641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1823F51-CAB1-434E-B7DE-288198D80A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11615738" y="6492875"/>
            <a:ext cx="576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10</a:t>
            </a:r>
            <a:endParaRPr lang="el-G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61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AA1522-56F9-4D80-82A3-49825076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11</a:t>
            </a:fld>
            <a:endParaRPr lang="el-G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1E66BF-2D67-412E-BE78-2CFE301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891" y="451513"/>
            <a:ext cx="12192000" cy="689502"/>
          </a:xfrm>
        </p:spPr>
        <p:txBody>
          <a:bodyPr>
            <a:normAutofit fontScale="90000"/>
          </a:bodyPr>
          <a:lstStyle/>
          <a:p>
            <a:pPr algn="ctr"/>
            <a:r>
              <a:rPr lang="el-GR" sz="3600" b="1" dirty="0">
                <a:solidFill>
                  <a:schemeClr val="accent2"/>
                </a:solidFill>
              </a:rPr>
              <a:t>3.</a:t>
            </a:r>
            <a:r>
              <a:rPr lang="en-US" sz="3600" b="1" dirty="0">
                <a:solidFill>
                  <a:schemeClr val="accent2"/>
                </a:solidFill>
              </a:rPr>
              <a:t>5</a:t>
            </a:r>
            <a:r>
              <a:rPr lang="el-GR" sz="3600" b="1" dirty="0">
                <a:solidFill>
                  <a:schemeClr val="accent2"/>
                </a:solidFill>
              </a:rPr>
              <a:t>) Αποστολή Δεδομένων στον </a:t>
            </a:r>
            <a:r>
              <a:rPr lang="en-US" sz="3600" b="1" dirty="0">
                <a:solidFill>
                  <a:schemeClr val="accent2"/>
                </a:solidFill>
              </a:rPr>
              <a:t>IOT Server</a:t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l-GR" sz="3600" b="1" dirty="0">
                <a:solidFill>
                  <a:schemeClr val="accent2"/>
                </a:solidFill>
              </a:rPr>
              <a:t>και απεικόνιση της πληροφορίας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B77714-66AB-4EE5-8D5A-5CABC8A9A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FDEB29A-D032-4D9A-A00B-FAD39240169D}"/>
              </a:ext>
            </a:extLst>
          </p:cNvPr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44F44EA-CF91-46BD-90BF-43C8C45D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5" y="1674207"/>
            <a:ext cx="11508509" cy="3833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0D20F4C-B73C-44F4-B6C7-F7A3620746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11658600" y="649287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11</a:t>
            </a:r>
            <a:endParaRPr lang="el-G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54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AA1522-56F9-4D80-82A3-49825076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12</a:t>
            </a:fld>
            <a:endParaRPr lang="el-G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1E66BF-2D67-412E-BE78-2CFE301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891" y="0"/>
            <a:ext cx="12192000" cy="1141015"/>
          </a:xfrm>
        </p:spPr>
        <p:txBody>
          <a:bodyPr>
            <a:normAutofit fontScale="90000"/>
          </a:bodyPr>
          <a:lstStyle/>
          <a:p>
            <a:pPr algn="ctr"/>
            <a:r>
              <a:rPr lang="el-GR" sz="3600" b="1" dirty="0">
                <a:solidFill>
                  <a:schemeClr val="accent2"/>
                </a:solidFill>
              </a:rPr>
              <a:t>3.</a:t>
            </a:r>
            <a:r>
              <a:rPr lang="en-US" sz="3600" b="1" dirty="0">
                <a:solidFill>
                  <a:schemeClr val="accent2"/>
                </a:solidFill>
              </a:rPr>
              <a:t>5</a:t>
            </a:r>
            <a:r>
              <a:rPr lang="el-GR" sz="3600" b="1" dirty="0">
                <a:solidFill>
                  <a:schemeClr val="accent2"/>
                </a:solidFill>
              </a:rPr>
              <a:t>) Αποστολή Δεδομένων στον </a:t>
            </a:r>
            <a:r>
              <a:rPr lang="en-US" sz="3600" b="1" dirty="0">
                <a:solidFill>
                  <a:schemeClr val="accent2"/>
                </a:solidFill>
              </a:rPr>
              <a:t>IOT Server</a:t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l-GR" sz="3600" b="1" dirty="0">
                <a:solidFill>
                  <a:schemeClr val="accent2"/>
                </a:solidFill>
              </a:rPr>
              <a:t>και απεικόνιση της πληροφορίας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B77714-66AB-4EE5-8D5A-5CABC8A9A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FDEB29A-D032-4D9A-A00B-FAD39240169D}"/>
              </a:ext>
            </a:extLst>
          </p:cNvPr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8F77C5-58EF-438D-A544-392EC265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09" y="1423324"/>
            <a:ext cx="7010400" cy="480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2729E1-02CA-4FD1-8EE9-7CC73A374A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058812"/>
            <a:ext cx="2665357" cy="2393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13BAE6C-A1E8-4878-BEF9-666C43AF53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11658600" y="649287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12</a:t>
            </a:r>
            <a:endParaRPr lang="el-G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75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AA1522-56F9-4D80-82A3-49825076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13</a:t>
            </a:fld>
            <a:endParaRPr lang="el-G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1E66BF-2D67-412E-BE78-2CFE301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891" y="0"/>
            <a:ext cx="12192000" cy="1141015"/>
          </a:xfrm>
        </p:spPr>
        <p:txBody>
          <a:bodyPr>
            <a:normAutofit fontScale="90000"/>
          </a:bodyPr>
          <a:lstStyle/>
          <a:p>
            <a:pPr algn="ctr"/>
            <a:r>
              <a:rPr lang="el-GR" sz="3600" b="1" dirty="0">
                <a:solidFill>
                  <a:schemeClr val="accent2"/>
                </a:solidFill>
              </a:rPr>
              <a:t>3.</a:t>
            </a:r>
            <a:r>
              <a:rPr lang="en-US" sz="3600" b="1" dirty="0">
                <a:solidFill>
                  <a:schemeClr val="accent2"/>
                </a:solidFill>
              </a:rPr>
              <a:t>6</a:t>
            </a:r>
            <a:r>
              <a:rPr lang="el-GR" sz="3600" b="1" dirty="0">
                <a:solidFill>
                  <a:schemeClr val="accent2"/>
                </a:solidFill>
              </a:rPr>
              <a:t>) Απεικόνιση της πληροφορίας </a:t>
            </a:r>
            <a:br>
              <a:rPr lang="el-GR" sz="3600" b="1" dirty="0">
                <a:solidFill>
                  <a:schemeClr val="accent2"/>
                </a:solidFill>
              </a:rPr>
            </a:br>
            <a:r>
              <a:rPr lang="el-GR" sz="3600" b="1" dirty="0">
                <a:solidFill>
                  <a:schemeClr val="accent2"/>
                </a:solidFill>
              </a:rPr>
              <a:t>στο περιβάλλον </a:t>
            </a:r>
            <a:r>
              <a:rPr lang="en-US" sz="3600" b="1" dirty="0">
                <a:solidFill>
                  <a:schemeClr val="accent2"/>
                </a:solidFill>
              </a:rPr>
              <a:t>Android-</a:t>
            </a:r>
            <a:r>
              <a:rPr lang="en-US" sz="3600" b="1" dirty="0" err="1">
                <a:solidFill>
                  <a:schemeClr val="accent2"/>
                </a:solidFill>
              </a:rPr>
              <a:t>Virtuino</a:t>
            </a:r>
            <a:r>
              <a:rPr lang="el-GR" sz="3600" b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B77714-66AB-4EE5-8D5A-5CABC8A9A1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FDEB29A-D032-4D9A-A00B-FAD39240169D}"/>
              </a:ext>
            </a:extLst>
          </p:cNvPr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13BAE6C-A1E8-4878-BEF9-666C43AF5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7" y="1376582"/>
            <a:ext cx="3726743" cy="5481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69" y="1364188"/>
            <a:ext cx="5216258" cy="5481418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11658600" y="649287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13</a:t>
            </a:r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4388650" y="1582119"/>
            <a:ext cx="225231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l-G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Βασική οθόνη</a:t>
            </a:r>
            <a:r>
              <a:rPr lang="el-GR" dirty="0">
                <a:solidFill>
                  <a:schemeClr val="accent2"/>
                </a:solidFill>
              </a:rPr>
              <a:t/>
            </a:r>
            <a:br>
              <a:rPr lang="el-GR" dirty="0">
                <a:solidFill>
                  <a:schemeClr val="accent2"/>
                </a:solidFill>
              </a:rPr>
            </a:br>
            <a:r>
              <a:rPr lang="el-GR" dirty="0">
                <a:solidFill>
                  <a:schemeClr val="accent2"/>
                </a:solidFill>
              </a:rPr>
              <a:t>Δείκτης δυσφορίας </a:t>
            </a:r>
            <a:r>
              <a:rPr lang="en-US" dirty="0">
                <a:solidFill>
                  <a:schemeClr val="accent2"/>
                </a:solidFill>
              </a:rPr>
              <a:t>IN, OUT &amp;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l-GR" dirty="0" err="1">
                <a:solidFill>
                  <a:schemeClr val="accent2"/>
                </a:solidFill>
              </a:rPr>
              <a:t>Γραφ</a:t>
            </a:r>
            <a:r>
              <a:rPr lang="el-GR" dirty="0">
                <a:solidFill>
                  <a:schemeClr val="accent2"/>
                </a:solidFill>
              </a:rPr>
              <a:t>. Παράσταση </a:t>
            </a:r>
            <a:r>
              <a:rPr lang="en-US" dirty="0">
                <a:solidFill>
                  <a:schemeClr val="accent2"/>
                </a:solidFill>
              </a:rPr>
              <a:t>IN </a:t>
            </a:r>
            <a:r>
              <a:rPr lang="el-GR" dirty="0">
                <a:solidFill>
                  <a:schemeClr val="accent2"/>
                </a:solidFill>
              </a:rPr>
              <a:t>ως προς χρόνο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l-GR" dirty="0">
                <a:solidFill>
                  <a:schemeClr val="accent2"/>
                </a:solidFill>
              </a:rPr>
              <a:t/>
            </a:r>
            <a:br>
              <a:rPr lang="el-GR" dirty="0">
                <a:solidFill>
                  <a:schemeClr val="accent2"/>
                </a:solidFill>
              </a:rPr>
            </a:br>
            <a:endParaRPr lang="el-GR" dirty="0">
              <a:solidFill>
                <a:schemeClr val="accent2"/>
              </a:solidFill>
            </a:endParaRPr>
          </a:p>
          <a:p>
            <a:pPr algn="ctr">
              <a:spcAft>
                <a:spcPts val="1800"/>
              </a:spcAft>
            </a:pPr>
            <a:endParaRPr lang="el-GR" dirty="0">
              <a:solidFill>
                <a:schemeClr val="accent2"/>
              </a:solidFill>
            </a:endParaRPr>
          </a:p>
          <a:p>
            <a:pPr algn="ctr">
              <a:spcAft>
                <a:spcPts val="1800"/>
              </a:spcAft>
            </a:pPr>
            <a:r>
              <a:rPr lang="el-GR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Συμπληρωμ</a:t>
            </a:r>
            <a:r>
              <a:rPr lang="el-G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Οθόνη</a:t>
            </a:r>
            <a:br>
              <a:rPr lang="el-G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dirty="0">
                <a:solidFill>
                  <a:schemeClr val="accent2"/>
                </a:solidFill>
              </a:rPr>
              <a:t>Τρέχουσες μετρήσεις Θερμοκρασίας – Υγρασίας &amp; αντίστοιχα γραφήματα.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10800000">
            <a:off x="4893707" y="3000099"/>
            <a:ext cx="1242204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ight Arrow 12"/>
          <p:cNvSpPr/>
          <p:nvPr/>
        </p:nvSpPr>
        <p:spPr>
          <a:xfrm>
            <a:off x="5007510" y="5904744"/>
            <a:ext cx="1242204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207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2299"/>
            <a:ext cx="6115130" cy="39708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1619429" y="5212785"/>
            <a:ext cx="22810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l-GR" sz="2000" b="1" dirty="0">
                <a:solidFill>
                  <a:srgbClr val="FF0000"/>
                </a:solidFill>
              </a:rPr>
              <a:t>Δείκτης Δυσφορίας </a:t>
            </a: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l-GR" sz="2000" b="1" dirty="0">
                <a:solidFill>
                  <a:srgbClr val="FF0000"/>
                </a:solidFill>
              </a:rPr>
              <a:t>πολεοδομικού</a:t>
            </a: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l-GR" sz="2000" b="1" dirty="0">
                <a:solidFill>
                  <a:srgbClr val="FF0000"/>
                </a:solidFill>
              </a:rPr>
              <a:t>συγκροτήματος </a:t>
            </a: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l-GR" sz="2000" b="1" dirty="0">
                <a:solidFill>
                  <a:srgbClr val="FF0000"/>
                </a:solidFill>
              </a:rPr>
              <a:t>ανά Τ.Κ.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94218"/>
            <a:ext cx="6096001" cy="3852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59"/>
            <a:ext cx="12191999" cy="1200043"/>
          </a:xfrm>
        </p:spPr>
        <p:txBody>
          <a:bodyPr>
            <a:normAutofit fontScale="90000"/>
          </a:bodyPr>
          <a:lstStyle/>
          <a:p>
            <a:pPr lvl="0" algn="ctr"/>
            <a:r>
              <a:rPr lang="el-GR" sz="3600" dirty="0">
                <a:solidFill>
                  <a:schemeClr val="accent2"/>
                </a:solidFill>
              </a:rPr>
              <a:t>4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l-GR" dirty="0">
                <a:solidFill>
                  <a:schemeClr val="accent2"/>
                </a:solidFill>
              </a:rPr>
              <a:t> Δημόσια χρήση μετρήσεων</a:t>
            </a:r>
            <a:br>
              <a:rPr lang="el-GR" dirty="0">
                <a:solidFill>
                  <a:schemeClr val="accent2"/>
                </a:solidFill>
              </a:rPr>
            </a:br>
            <a:r>
              <a:rPr lang="el-GR" sz="3600" dirty="0">
                <a:solidFill>
                  <a:schemeClr val="accent2"/>
                </a:solidFill>
              </a:rPr>
              <a:t>Εικονική αναπαράσταση πόλης Θεσσαλονίκης</a:t>
            </a:r>
            <a:endParaRPr lang="el-GR" sz="12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24343" y="6492875"/>
            <a:ext cx="667657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14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00D5DA8-6C6D-4864-AB4E-16ABB0B1A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" y="6128409"/>
            <a:ext cx="704848" cy="7334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0" y="1460835"/>
            <a:ext cx="11161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chemeClr val="accent2"/>
                </a:solidFill>
              </a:rPr>
              <a:t>Εάν σε κάθε Τ.Κ. της πόλης υπήρχαν επαρκή σημεία μέτρησης τότε διαβάζοντας όλα τα αντίστοιχα </a:t>
            </a:r>
            <a:r>
              <a:rPr lang="en-US" sz="2400" dirty="0">
                <a:solidFill>
                  <a:schemeClr val="accent2"/>
                </a:solidFill>
              </a:rPr>
              <a:t>channels </a:t>
            </a:r>
            <a:r>
              <a:rPr lang="el-GR" sz="2400" dirty="0">
                <a:solidFill>
                  <a:schemeClr val="accent2"/>
                </a:solidFill>
              </a:rPr>
              <a:t>θα μπορούσε να παραχθεί η παρακάτω εικόνα: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7924704" y="5212785"/>
            <a:ext cx="23479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l-GR" sz="2000" b="1" dirty="0">
                <a:solidFill>
                  <a:srgbClr val="002060"/>
                </a:solidFill>
              </a:rPr>
              <a:t>Δείκτης </a:t>
            </a:r>
            <a:r>
              <a:rPr lang="en-US" sz="2000" b="1" dirty="0">
                <a:solidFill>
                  <a:srgbClr val="002060"/>
                </a:solidFill>
              </a:rPr>
              <a:t/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l-GR" sz="2000" b="1" dirty="0">
                <a:solidFill>
                  <a:srgbClr val="002060"/>
                </a:solidFill>
              </a:rPr>
              <a:t>Δυσφορίας </a:t>
            </a:r>
            <a:r>
              <a:rPr lang="en-US" sz="2000" b="1" dirty="0">
                <a:solidFill>
                  <a:srgbClr val="002060"/>
                </a:solidFill>
              </a:rPr>
              <a:t/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l-GR" sz="2000" b="1" dirty="0">
                <a:solidFill>
                  <a:srgbClr val="002060"/>
                </a:solidFill>
              </a:rPr>
              <a:t>εντός οικιών </a:t>
            </a:r>
            <a:br>
              <a:rPr lang="el-GR" sz="2000" b="1" dirty="0">
                <a:solidFill>
                  <a:srgbClr val="002060"/>
                </a:solidFill>
              </a:rPr>
            </a:br>
            <a:r>
              <a:rPr lang="el-GR" sz="2000" b="1" dirty="0">
                <a:solidFill>
                  <a:srgbClr val="002060"/>
                </a:solidFill>
              </a:rPr>
              <a:t>(</a:t>
            </a:r>
            <a:r>
              <a:rPr lang="en-US" sz="2000" b="1" dirty="0" err="1">
                <a:solidFill>
                  <a:srgbClr val="002060"/>
                </a:solidFill>
              </a:rPr>
              <a:t>Wifi</a:t>
            </a:r>
            <a:r>
              <a:rPr lang="el-GR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over ADSL)</a:t>
            </a:r>
            <a:r>
              <a:rPr lang="el-GR" sz="2000" b="1" dirty="0">
                <a:solidFill>
                  <a:srgbClr val="002060"/>
                </a:solidFill>
              </a:rPr>
              <a:t> ανά Τ.Κ.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5202994" y="5537735"/>
            <a:ext cx="1786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Έμμεσος</a:t>
            </a:r>
            <a:b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Δείκτης</a:t>
            </a:r>
            <a:b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Ενεργειακής</a:t>
            </a:r>
            <a:b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Φτώχειας</a:t>
            </a:r>
          </a:p>
        </p:txBody>
      </p:sp>
    </p:spTree>
    <p:extLst>
      <p:ext uri="{BB962C8B-B14F-4D97-AF65-F5344CB8AC3E}">
        <p14:creationId xmlns:p14="http://schemas.microsoft.com/office/powerpoint/2010/main" val="1950487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88852"/>
            <a:ext cx="6096001" cy="3958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59"/>
            <a:ext cx="12191999" cy="1200043"/>
          </a:xfrm>
        </p:spPr>
        <p:txBody>
          <a:bodyPr>
            <a:normAutofit fontScale="90000"/>
          </a:bodyPr>
          <a:lstStyle/>
          <a:p>
            <a:pPr lvl="0" algn="ctr"/>
            <a:r>
              <a:rPr lang="el-GR" sz="3600" dirty="0">
                <a:solidFill>
                  <a:schemeClr val="accent2"/>
                </a:solidFill>
              </a:rPr>
              <a:t>4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l-GR" dirty="0">
                <a:solidFill>
                  <a:schemeClr val="accent2"/>
                </a:solidFill>
              </a:rPr>
              <a:t> Δημόσια χρήση μετρήσεων</a:t>
            </a:r>
            <a:br>
              <a:rPr lang="el-GR" dirty="0">
                <a:solidFill>
                  <a:schemeClr val="accent2"/>
                </a:solidFill>
              </a:rPr>
            </a:br>
            <a:r>
              <a:rPr lang="el-GR" sz="3600" dirty="0">
                <a:solidFill>
                  <a:schemeClr val="accent2"/>
                </a:solidFill>
              </a:rPr>
              <a:t>Εικονική αναπαράσταση πόλης Θεσσαλονίκης</a:t>
            </a:r>
            <a:endParaRPr lang="el-GR" sz="12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24343" y="6492875"/>
            <a:ext cx="667657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15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00D5DA8-6C6D-4864-AB4E-16ABB0B1A5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65" y="6257924"/>
            <a:ext cx="704848" cy="6286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0" y="1460835"/>
            <a:ext cx="11161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l-G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Προβλήματα υλοποίησης σε ευρύτερη κλίμακα</a:t>
            </a:r>
            <a:r>
              <a:rPr lang="el-GR" sz="2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6110279" y="6147228"/>
            <a:ext cx="6076868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l-GR" sz="2000" b="1" dirty="0">
                <a:solidFill>
                  <a:srgbClr val="002060"/>
                </a:solidFill>
              </a:rPr>
              <a:t>Δείκτης Δυσφορίας εντός οικιών </a:t>
            </a:r>
            <a:br>
              <a:rPr lang="el-GR" sz="2000" b="1" dirty="0">
                <a:solidFill>
                  <a:srgbClr val="002060"/>
                </a:solidFill>
              </a:rPr>
            </a:br>
            <a:r>
              <a:rPr lang="el-GR" sz="2000" b="1" dirty="0">
                <a:solidFill>
                  <a:srgbClr val="002060"/>
                </a:solidFill>
              </a:rPr>
              <a:t>(</a:t>
            </a:r>
            <a:r>
              <a:rPr lang="en-US" sz="2000" b="1" dirty="0" err="1">
                <a:solidFill>
                  <a:srgbClr val="002060"/>
                </a:solidFill>
              </a:rPr>
              <a:t>Wifi</a:t>
            </a:r>
            <a:r>
              <a:rPr lang="el-GR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over ADSL)</a:t>
            </a:r>
            <a:r>
              <a:rPr lang="el-GR" sz="2000" b="1" dirty="0">
                <a:solidFill>
                  <a:srgbClr val="002060"/>
                </a:solidFill>
              </a:rPr>
              <a:t> ανά Τ.Κ.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257175" y="2056209"/>
            <a:ext cx="585310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>
              <a:spcAft>
                <a:spcPts val="1800"/>
              </a:spcAft>
              <a:buFont typeface="+mj-lt"/>
              <a:buAutoNum type="arabicPeriod"/>
            </a:pPr>
            <a:r>
              <a:rPr lang="el-GR" sz="2000" dirty="0">
                <a:solidFill>
                  <a:srgbClr val="002060"/>
                </a:solidFill>
              </a:rPr>
              <a:t>Υπολογισμός ελάχιστων σημείων μέτρησης ανά Τ.Κ. ώστε η πληροφορία να είναι αξιόπιστη. </a:t>
            </a:r>
          </a:p>
          <a:p>
            <a:pPr marL="271463" indent="-271463" algn="just">
              <a:spcAft>
                <a:spcPts val="1800"/>
              </a:spcAft>
              <a:buFont typeface="+mj-lt"/>
              <a:buAutoNum type="arabicPeriod"/>
            </a:pPr>
            <a:r>
              <a:rPr lang="el-GR" sz="2000" dirty="0">
                <a:solidFill>
                  <a:srgbClr val="002060"/>
                </a:solidFill>
              </a:rPr>
              <a:t>Αποστολή δεδομένων μέσο </a:t>
            </a:r>
            <a:r>
              <a:rPr lang="en-US" sz="2000" dirty="0" err="1">
                <a:solidFill>
                  <a:srgbClr val="002060"/>
                </a:solidFill>
              </a:rPr>
              <a:t>Wifi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l-GR" sz="2000" dirty="0">
                <a:solidFill>
                  <a:srgbClr val="002060"/>
                </a:solidFill>
              </a:rPr>
              <a:t/>
            </a:r>
            <a:br>
              <a:rPr lang="el-GR" sz="2000" dirty="0">
                <a:solidFill>
                  <a:srgbClr val="002060"/>
                </a:solidFill>
              </a:rPr>
            </a:br>
            <a:r>
              <a:rPr lang="el-GR" sz="2000" dirty="0">
                <a:solidFill>
                  <a:srgbClr val="002060"/>
                </a:solidFill>
              </a:rPr>
              <a:t>Δεν διαθέτουν όλες οικίες πρόσβαση στο </a:t>
            </a:r>
            <a:r>
              <a:rPr lang="en-US" sz="2000" dirty="0">
                <a:solidFill>
                  <a:srgbClr val="002060"/>
                </a:solidFill>
              </a:rPr>
              <a:t>Internet</a:t>
            </a:r>
            <a:r>
              <a:rPr lang="el-GR" sz="2000" dirty="0">
                <a:solidFill>
                  <a:srgbClr val="002060"/>
                </a:solidFill>
              </a:rPr>
              <a:t>. Πιθανή λύση μέσο ύπαρξης δημόσιου </a:t>
            </a:r>
            <a:r>
              <a:rPr lang="en-US" sz="2000" dirty="0" err="1">
                <a:solidFill>
                  <a:srgbClr val="002060"/>
                </a:solidFill>
              </a:rPr>
              <a:t>wifi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l-GR" sz="2000" dirty="0">
                <a:solidFill>
                  <a:srgbClr val="002060"/>
                </a:solidFill>
              </a:rPr>
              <a:t>ή </a:t>
            </a:r>
            <a:r>
              <a:rPr lang="en-US" sz="2000" dirty="0">
                <a:solidFill>
                  <a:srgbClr val="002060"/>
                </a:solidFill>
              </a:rPr>
              <a:t>GSM </a:t>
            </a:r>
            <a:r>
              <a:rPr lang="el-GR" sz="2000" dirty="0">
                <a:solidFill>
                  <a:srgbClr val="002060"/>
                </a:solidFill>
              </a:rPr>
              <a:t>συνδέσεων. </a:t>
            </a:r>
          </a:p>
          <a:p>
            <a:pPr marL="271463" indent="-271463" algn="just">
              <a:spcAft>
                <a:spcPts val="1800"/>
              </a:spcAft>
              <a:buFont typeface="+mj-lt"/>
              <a:buAutoNum type="arabicPeriod"/>
            </a:pPr>
            <a:r>
              <a:rPr lang="el-GR" sz="2000" dirty="0">
                <a:solidFill>
                  <a:srgbClr val="002060"/>
                </a:solidFill>
              </a:rPr>
              <a:t>Απαιτείται γεωγραφική αναπαράσταση των Τ.Κ. εντός ψηφιακών χαρτών και απεικόνιση εντός αυτών, των δεδομένων του </a:t>
            </a:r>
            <a:r>
              <a:rPr lang="en-US" sz="2000" dirty="0">
                <a:solidFill>
                  <a:srgbClr val="002060"/>
                </a:solidFill>
              </a:rPr>
              <a:t>IOT server </a:t>
            </a:r>
            <a:r>
              <a:rPr lang="el-GR" sz="2000" dirty="0">
                <a:solidFill>
                  <a:srgbClr val="002060"/>
                </a:solidFill>
              </a:rPr>
              <a:t>με τη μορφή </a:t>
            </a:r>
            <a:r>
              <a:rPr lang="en-US" sz="2000" dirty="0" err="1">
                <a:solidFill>
                  <a:srgbClr val="002060"/>
                </a:solidFill>
              </a:rPr>
              <a:t>HeatMap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  <a:endParaRPr lang="el-GR" sz="2000" dirty="0">
              <a:solidFill>
                <a:srgbClr val="002060"/>
              </a:solidFill>
            </a:endParaRPr>
          </a:p>
          <a:p>
            <a:pPr marL="271463" indent="-271463" algn="just">
              <a:spcAft>
                <a:spcPts val="1800"/>
              </a:spcAft>
              <a:buFont typeface="+mj-lt"/>
              <a:buAutoNum type="arabicPeriod"/>
            </a:pPr>
            <a:r>
              <a:rPr lang="el-GR" sz="2000" dirty="0">
                <a:solidFill>
                  <a:srgbClr val="002060"/>
                </a:solidFill>
              </a:rPr>
              <a:t>Πλήρης ανωνυμοποίηση των δεδομένων και κρυπτογραφημένη </a:t>
            </a:r>
            <a:r>
              <a:rPr lang="el-GR" sz="2000">
                <a:solidFill>
                  <a:srgbClr val="002060"/>
                </a:solidFill>
              </a:rPr>
              <a:t>μετάδοση αυτών.</a:t>
            </a:r>
            <a:endParaRPr lang="el-G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29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97" y="-5558"/>
            <a:ext cx="9085503" cy="1047800"/>
          </a:xfrm>
        </p:spPr>
        <p:txBody>
          <a:bodyPr>
            <a:normAutofit/>
          </a:bodyPr>
          <a:lstStyle/>
          <a:p>
            <a:pPr lvl="0" algn="ctr"/>
            <a:r>
              <a:rPr lang="el-GR" sz="3600" dirty="0">
                <a:solidFill>
                  <a:schemeClr val="accent2"/>
                </a:solidFill>
              </a:rPr>
              <a:t>5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l-GR" dirty="0">
                <a:solidFill>
                  <a:schemeClr val="accent2"/>
                </a:solidFill>
              </a:rPr>
              <a:t>Περαιτέρω διερεύνηση</a:t>
            </a:r>
            <a:endParaRPr lang="el-GR" sz="1300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14" y="1525344"/>
            <a:ext cx="11025728" cy="5229470"/>
          </a:xfrm>
        </p:spPr>
        <p:txBody>
          <a:bodyPr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1800" dirty="0">
                <a:solidFill>
                  <a:srgbClr val="002060"/>
                </a:solidFill>
              </a:rPr>
              <a:t>Βελτιστοποίηση κώδικα </a:t>
            </a:r>
            <a:r>
              <a:rPr lang="en-US" sz="1800" dirty="0">
                <a:solidFill>
                  <a:srgbClr val="002060"/>
                </a:solidFill>
              </a:rPr>
              <a:t>Arduino </a:t>
            </a:r>
            <a:r>
              <a:rPr lang="el-GR" sz="1800" dirty="0">
                <a:solidFill>
                  <a:srgbClr val="002060"/>
                </a:solidFill>
              </a:rPr>
              <a:t>για μεγιστοποίηση εξοικονόμησης ενέργειας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1800" dirty="0">
                <a:solidFill>
                  <a:srgbClr val="002060"/>
                </a:solidFill>
              </a:rPr>
              <a:t>Σύνδεση αισθητήρων ανίχνευσης επικίνδυνων αερίων, </a:t>
            </a:r>
            <a:r>
              <a:rPr lang="en-US" sz="1800" dirty="0">
                <a:solidFill>
                  <a:srgbClr val="002060"/>
                </a:solidFill>
              </a:rPr>
              <a:t>CO, CO2,</a:t>
            </a:r>
            <a:r>
              <a:rPr lang="el-GR" sz="1800" dirty="0">
                <a:solidFill>
                  <a:srgbClr val="002060"/>
                </a:solidFill>
              </a:rPr>
              <a:t> προπάνιο, υγραερίου, φυσικού αερίου, καπνός.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l-GR" sz="1800" dirty="0">
                <a:solidFill>
                  <a:srgbClr val="002060"/>
                </a:solidFill>
              </a:rPr>
              <a:t>Επέκταση παραμετρικής λειτουργία συστήματος</a:t>
            </a:r>
            <a:r>
              <a:rPr lang="en-US" sz="1800" dirty="0">
                <a:solidFill>
                  <a:srgbClr val="002060"/>
                </a:solidFill>
              </a:rPr>
              <a:t>,</a:t>
            </a:r>
            <a:r>
              <a:rPr lang="el-GR" sz="1800" dirty="0">
                <a:solidFill>
                  <a:srgbClr val="002060"/>
                </a:solidFill>
              </a:rPr>
              <a:t> με χρήση και άλλων αισθητήρων  και δήλωση αυτών στο </a:t>
            </a:r>
            <a:r>
              <a:rPr lang="en-US" sz="1800" dirty="0">
                <a:solidFill>
                  <a:srgbClr val="002060"/>
                </a:solidFill>
              </a:rPr>
              <a:t>config.ini </a:t>
            </a:r>
            <a:r>
              <a:rPr lang="el-GR" sz="1800" dirty="0">
                <a:solidFill>
                  <a:srgbClr val="002060"/>
                </a:solidFill>
              </a:rPr>
              <a:t>αρχείο.</a:t>
            </a:r>
            <a:endParaRPr lang="en-US" sz="1800" dirty="0">
              <a:solidFill>
                <a:srgbClr val="00206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1800" dirty="0">
                <a:solidFill>
                  <a:srgbClr val="002060"/>
                </a:solidFill>
              </a:rPr>
              <a:t>Λειτουργία </a:t>
            </a:r>
            <a:r>
              <a:rPr lang="en-US" sz="1800" dirty="0">
                <a:solidFill>
                  <a:srgbClr val="002060"/>
                </a:solidFill>
              </a:rPr>
              <a:t>offline mode </a:t>
            </a:r>
            <a:r>
              <a:rPr lang="el-GR" sz="1800" dirty="0">
                <a:solidFill>
                  <a:srgbClr val="002060"/>
                </a:solidFill>
              </a:rPr>
              <a:t>ως </a:t>
            </a:r>
            <a:r>
              <a:rPr lang="en-US" sz="1800" dirty="0">
                <a:solidFill>
                  <a:srgbClr val="002060"/>
                </a:solidFill>
              </a:rPr>
              <a:t>Data</a:t>
            </a:r>
            <a:r>
              <a:rPr lang="el-GR" sz="1800" dirty="0">
                <a:solidFill>
                  <a:srgbClr val="002060"/>
                </a:solidFill>
              </a:rPr>
              <a:t>-</a:t>
            </a:r>
            <a:r>
              <a:rPr lang="en-US" sz="1800" dirty="0">
                <a:solidFill>
                  <a:srgbClr val="002060"/>
                </a:solidFill>
              </a:rPr>
              <a:t>Logger (</a:t>
            </a:r>
            <a:r>
              <a:rPr lang="el-GR" sz="1800" dirty="0">
                <a:solidFill>
                  <a:srgbClr val="002060"/>
                </a:solidFill>
              </a:rPr>
              <a:t>λόγο απώλειας </a:t>
            </a:r>
            <a:r>
              <a:rPr lang="en-US" sz="1800" dirty="0">
                <a:solidFill>
                  <a:srgbClr val="002060"/>
                </a:solidFill>
              </a:rPr>
              <a:t>Wi-Fi </a:t>
            </a:r>
            <a:r>
              <a:rPr lang="el-GR" sz="1800" dirty="0">
                <a:solidFill>
                  <a:srgbClr val="002060"/>
                </a:solidFill>
              </a:rPr>
              <a:t>σύνδεσης) και μαζικό ανέβασμα των δεδομένων αυτών όταν επανέλθει η </a:t>
            </a:r>
            <a:r>
              <a:rPr lang="en-US" sz="1800" dirty="0">
                <a:solidFill>
                  <a:srgbClr val="002060"/>
                </a:solidFill>
              </a:rPr>
              <a:t>Wi-Fi </a:t>
            </a:r>
            <a:r>
              <a:rPr lang="el-GR" sz="1800" dirty="0">
                <a:solidFill>
                  <a:srgbClr val="002060"/>
                </a:solidFill>
              </a:rPr>
              <a:t>σύνδεση.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1800" dirty="0">
                <a:solidFill>
                  <a:srgbClr val="002060"/>
                </a:solidFill>
              </a:rPr>
              <a:t>Λειτουργία συστήματος με </a:t>
            </a:r>
            <a:r>
              <a:rPr lang="en-US" sz="1800" dirty="0">
                <a:solidFill>
                  <a:srgbClr val="002060"/>
                </a:solidFill>
              </a:rPr>
              <a:t>GSM </a:t>
            </a:r>
            <a:r>
              <a:rPr lang="el-GR" sz="1800" dirty="0">
                <a:solidFill>
                  <a:srgbClr val="002060"/>
                </a:solidFill>
              </a:rPr>
              <a:t>σύνδεση αντί </a:t>
            </a:r>
            <a:r>
              <a:rPr lang="en-US" sz="1800" dirty="0">
                <a:solidFill>
                  <a:srgbClr val="002060"/>
                </a:solidFill>
              </a:rPr>
              <a:t>Wi-Fi.</a:t>
            </a:r>
            <a:r>
              <a:rPr lang="el-GR" dirty="0">
                <a:solidFill>
                  <a:srgbClr val="002060"/>
                </a:solidFill>
              </a:rPr>
              <a:t/>
            </a:r>
            <a:br>
              <a:rPr lang="el-GR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1800" dirty="0">
                <a:solidFill>
                  <a:srgbClr val="002060"/>
                </a:solidFill>
              </a:rPr>
              <a:t>Δημιουργία </a:t>
            </a:r>
            <a:r>
              <a:rPr lang="en-US" sz="1800" dirty="0">
                <a:solidFill>
                  <a:srgbClr val="002060"/>
                </a:solidFill>
              </a:rPr>
              <a:t>Heat-Map </a:t>
            </a:r>
            <a:r>
              <a:rPr lang="el-GR" sz="1800" dirty="0">
                <a:solidFill>
                  <a:srgbClr val="002060"/>
                </a:solidFill>
              </a:rPr>
              <a:t>επί πραγματικού χάρτη με χρήση του Τ.Κ. στίγματος.</a:t>
            </a:r>
            <a:endParaRPr lang="en-US" sz="1800" dirty="0">
              <a:solidFill>
                <a:srgbClr val="00206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1800" dirty="0">
                <a:solidFill>
                  <a:srgbClr val="002060"/>
                </a:solidFill>
              </a:rPr>
              <a:t>Βραχυχρόνια πρόβλεψη συνθηκών διαβίωσης (</a:t>
            </a:r>
            <a:r>
              <a:rPr lang="en-US" sz="1800" dirty="0">
                <a:solidFill>
                  <a:srgbClr val="002060"/>
                </a:solidFill>
              </a:rPr>
              <a:t>short-term forecasting period</a:t>
            </a:r>
            <a:r>
              <a:rPr lang="el-GR" sz="1800" dirty="0">
                <a:solidFill>
                  <a:srgbClr val="002060"/>
                </a:solidFill>
              </a:rPr>
              <a:t>) είτε τοπικά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l-GR" sz="1800" dirty="0">
                <a:solidFill>
                  <a:srgbClr val="002060"/>
                </a:solidFill>
              </a:rPr>
              <a:t>είτε </a:t>
            </a:r>
            <a:r>
              <a:rPr lang="en-US" sz="1800" dirty="0">
                <a:solidFill>
                  <a:srgbClr val="002060"/>
                </a:solidFill>
              </a:rPr>
              <a:t>cloud based</a:t>
            </a:r>
            <a:r>
              <a:rPr lang="el-GR" sz="1800" dirty="0">
                <a:solidFill>
                  <a:srgbClr val="002060"/>
                </a:solidFill>
              </a:rPr>
              <a:t>.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endParaRPr lang="el-GR" sz="1800" dirty="0">
              <a:solidFill>
                <a:srgbClr val="00206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1800" dirty="0">
                <a:solidFill>
                  <a:srgbClr val="002060"/>
                </a:solidFill>
              </a:rPr>
              <a:t>Πιλοτική εφαρμογή στο σύνολο των Δημοσίων Κτιρίων του πολεοδομικού Συγκροτήματος Θεσσαλονίκης (αξιολόγηση μετρήσεων για εξοικονόμηση ενέργειας)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1800" dirty="0">
                <a:solidFill>
                  <a:srgbClr val="002060"/>
                </a:solidFill>
              </a:rPr>
              <a:t>Συσχέτιση με δείκτη ενεργειακής φτώχειας για το σύνολο των κτηρίων.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l-GR" dirty="0">
              <a:solidFill>
                <a:schemeClr val="accent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l-GR" b="1" dirty="0">
              <a:solidFill>
                <a:schemeClr val="accent2">
                  <a:lumMod val="50000"/>
                </a:schemeClr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24343" y="6492875"/>
            <a:ext cx="667657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16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4750A8-261E-4DCE-91B3-58E362EC6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35" y="1193770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Βραχυπρόθεσμα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79" y="4325483"/>
            <a:ext cx="247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</a:t>
            </a:r>
            <a:r>
              <a:rPr lang="el-G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έσο</a:t>
            </a:r>
            <a:r>
              <a:rPr lang="el-G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πρόθεσμα</a:t>
            </a:r>
            <a:endParaRPr lang="el-G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714" y="4694814"/>
            <a:ext cx="10870452" cy="2059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855447" y="1586897"/>
            <a:ext cx="10824719" cy="27008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1936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5558"/>
            <a:ext cx="12191998" cy="98205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6</a:t>
            </a:r>
            <a:r>
              <a:rPr lang="el-GR" sz="3600" dirty="0">
                <a:solidFill>
                  <a:schemeClr val="accent2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l-GR" sz="3600" dirty="0">
                <a:solidFill>
                  <a:schemeClr val="accent2"/>
                </a:solidFill>
              </a:rPr>
              <a:t>Βιβλιογραφία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58600" y="6492875"/>
            <a:ext cx="533400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17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" y="1251450"/>
            <a:ext cx="12191998" cy="5572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>
                <a:solidFill>
                  <a:schemeClr val="tx2"/>
                </a:solidFill>
              </a:rPr>
              <a:t>WEMOS Electronics (2018), </a:t>
            </a:r>
            <a:r>
              <a:rPr lang="en-US" sz="1900" dirty="0">
                <a:solidFill>
                  <a:schemeClr val="tx1"/>
                </a:solidFill>
              </a:rPr>
              <a:t>https://wiki.wemos.cc/products:d1:d1</a:t>
            </a:r>
            <a:r>
              <a:rPr lang="en-US" sz="1900" dirty="0">
                <a:solidFill>
                  <a:schemeClr val="tx2"/>
                </a:solidFill>
              </a:rPr>
              <a:t>,  [accessed: 20/11/2018]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>
                <a:solidFill>
                  <a:schemeClr val="tx2"/>
                </a:solidFill>
              </a:rPr>
              <a:t>Arduino (2018), https://www.arduino.cc/,  [accessed: 29/11/2018]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 err="1">
                <a:solidFill>
                  <a:schemeClr val="tx2"/>
                </a:solidFill>
              </a:rPr>
              <a:t>Instructables</a:t>
            </a:r>
            <a:r>
              <a:rPr lang="en-US" sz="1900" dirty="0">
                <a:solidFill>
                  <a:schemeClr val="tx2"/>
                </a:solidFill>
              </a:rPr>
              <a:t> (2018), https://www.instructables.com/id/How-to-Connect-I2C-Lcd-Display-to-Arduino-Uno/, [accessed: 25/10/2018]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 err="1">
                <a:solidFill>
                  <a:schemeClr val="tx2"/>
                </a:solidFill>
              </a:rPr>
              <a:t>Infographeo</a:t>
            </a:r>
            <a:r>
              <a:rPr lang="en-US" sz="1900" dirty="0">
                <a:solidFill>
                  <a:schemeClr val="tx2"/>
                </a:solidFill>
              </a:rPr>
              <a:t> (2018), http://www.infographeo.com/en/projects/thessaloniki_real_estate_heatmap, [accessed: 25/10/2018]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 err="1">
                <a:solidFill>
                  <a:schemeClr val="tx2"/>
                </a:solidFill>
              </a:rPr>
              <a:t>Eurometeo</a:t>
            </a:r>
            <a:r>
              <a:rPr lang="en-US" sz="1900" dirty="0">
                <a:solidFill>
                  <a:schemeClr val="tx2"/>
                </a:solidFill>
              </a:rPr>
              <a:t> (2018), http://www.eurometeo.com/english/read/doc_heat , [accessed: 10/10/2018]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 err="1">
                <a:solidFill>
                  <a:schemeClr val="tx2"/>
                </a:solidFill>
              </a:rPr>
              <a:t>Openweathermap</a:t>
            </a:r>
            <a:r>
              <a:rPr lang="en-US" sz="1900" dirty="0">
                <a:solidFill>
                  <a:schemeClr val="tx2"/>
                </a:solidFill>
              </a:rPr>
              <a:t> (2018), https://openweathermap.org/, [accessed: 18/11/2018]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 err="1">
                <a:solidFill>
                  <a:schemeClr val="tx2"/>
                </a:solidFill>
              </a:rPr>
              <a:t>Arduinojson</a:t>
            </a:r>
            <a:r>
              <a:rPr lang="en-US" sz="1900" dirty="0">
                <a:solidFill>
                  <a:schemeClr val="tx2"/>
                </a:solidFill>
              </a:rPr>
              <a:t> (2018), https://arduinojson.org/, [accessed: 18/11/2018]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 err="1">
                <a:solidFill>
                  <a:schemeClr val="tx2"/>
                </a:solidFill>
              </a:rPr>
              <a:t>Thingspeak</a:t>
            </a:r>
            <a:r>
              <a:rPr lang="en-US" sz="1900" dirty="0">
                <a:solidFill>
                  <a:schemeClr val="tx2"/>
                </a:solidFill>
              </a:rPr>
              <a:t> (2018), https://thingspeak.com/, [accessed: 30/11/2018]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 err="1">
                <a:solidFill>
                  <a:schemeClr val="tx2"/>
                </a:solidFill>
              </a:rPr>
              <a:t>Thingspeak</a:t>
            </a:r>
            <a:r>
              <a:rPr lang="en-US" sz="1900" dirty="0">
                <a:solidFill>
                  <a:schemeClr val="tx2"/>
                </a:solidFill>
              </a:rPr>
              <a:t> (2018), https://community.thingspeak.com/tutorials/esp8266/building-the-internet-of-things-with-the-esp8266-wi-fi-module-and-thingspeak/ , [accessed: 30/10/2018]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 err="1">
                <a:solidFill>
                  <a:schemeClr val="tx2"/>
                </a:solidFill>
              </a:rPr>
              <a:t>Mathworks</a:t>
            </a:r>
            <a:r>
              <a:rPr lang="en-US" sz="1900" dirty="0">
                <a:solidFill>
                  <a:schemeClr val="tx2"/>
                </a:solidFill>
              </a:rPr>
              <a:t> (2018), https://se.mathworks.com/help/thingspeak/examples.html, [accessed: 30/11/2018]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1900" dirty="0" err="1">
                <a:solidFill>
                  <a:schemeClr val="tx2"/>
                </a:solidFill>
              </a:rPr>
              <a:t>Ilias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dirty="0" err="1">
                <a:solidFill>
                  <a:schemeClr val="tx2"/>
                </a:solidFill>
              </a:rPr>
              <a:t>Lamprou</a:t>
            </a:r>
            <a:r>
              <a:rPr lang="en-US" sz="1900" dirty="0">
                <a:solidFill>
                  <a:schemeClr val="tx2"/>
                </a:solidFill>
              </a:rPr>
              <a:t> (2018), https://virtuino.com/, [accessed: 13/11/2018]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endParaRPr lang="el-G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24343" y="6492875"/>
            <a:ext cx="667657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18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1026" name="Picture 2" descr="Image result for questions">
            <a:extLst>
              <a:ext uri="{FF2B5EF4-FFF2-40B4-BE49-F238E27FC236}">
                <a16:creationId xmlns:a16="http://schemas.microsoft.com/office/drawing/2014/main" xmlns="" id="{9D866C33-0412-4D82-806D-C4A67C58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8" y="1119187"/>
            <a:ext cx="82105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64BD9C-552C-44D1-8F88-B6A9096928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24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21"/>
            <a:ext cx="12192000" cy="8500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1</a:t>
            </a:r>
            <a:r>
              <a:rPr lang="el-GR" sz="3600" b="1" dirty="0">
                <a:solidFill>
                  <a:schemeClr val="accent2"/>
                </a:solidFill>
              </a:rPr>
              <a:t>) Το πρόβλημα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2186" y="6492875"/>
            <a:ext cx="389814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2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5" y="1411946"/>
            <a:ext cx="3705861" cy="246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6" y="4583591"/>
            <a:ext cx="2594144" cy="2022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9036">
            <a:off x="9255010" y="1181360"/>
            <a:ext cx="2152451" cy="2488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939">
            <a:off x="972833" y="1248587"/>
            <a:ext cx="2290763" cy="25157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27" y="4452478"/>
            <a:ext cx="2714359" cy="21330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58260" y="4205658"/>
            <a:ext cx="5604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algn="ctr"/>
            <a:r>
              <a:rPr lang="el-GR" sz="3600" b="1" dirty="0">
                <a:solidFill>
                  <a:srgbClr val="FF0000"/>
                </a:solidFill>
              </a:rPr>
              <a:t>1.1) Τα ερωτήματα ;</a:t>
            </a:r>
          </a:p>
          <a:p>
            <a:pPr marL="900113" indent="-450850" algn="just">
              <a:buFont typeface="+mj-lt"/>
              <a:buAutoNum type="arabicPeriod"/>
            </a:pPr>
            <a:endParaRPr lang="el-GR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l-GR" b="1" dirty="0">
                <a:solidFill>
                  <a:srgbClr val="FF0000"/>
                </a:solidFill>
              </a:rPr>
              <a:t>Είμαστε ασφαλείς μέσα στις οικίες μας;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l-GR" b="1" dirty="0">
                <a:solidFill>
                  <a:srgbClr val="FF0000"/>
                </a:solidFill>
              </a:rPr>
              <a:t>Μπορούν να ειδοποιηθούν έγκαιρα ενήλικοι συγγενείς των ευαίσθητων ηλικιακά ομάδων (ηλικιωμένων &amp; </a:t>
            </a:r>
            <a:r>
              <a:rPr lang="el-GR" b="1" dirty="0" err="1">
                <a:solidFill>
                  <a:srgbClr val="FF0000"/>
                </a:solidFill>
              </a:rPr>
              <a:t>παιδίων</a:t>
            </a:r>
            <a:r>
              <a:rPr lang="el-GR" b="1" dirty="0">
                <a:solidFill>
                  <a:srgbClr val="FF0000"/>
                </a:solidFill>
              </a:rPr>
              <a:t>);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l-GR" b="1" dirty="0">
                <a:solidFill>
                  <a:srgbClr val="FF0000"/>
                </a:solidFill>
              </a:rPr>
              <a:t>Η πολιτεία γνωρίζει ποια είναι η έκταση του προβλήματος;</a:t>
            </a:r>
          </a:p>
        </p:txBody>
      </p:sp>
    </p:spTree>
    <p:extLst>
      <p:ext uri="{BB962C8B-B14F-4D97-AF65-F5344CB8AC3E}">
        <p14:creationId xmlns:p14="http://schemas.microsoft.com/office/powerpoint/2010/main" val="3707000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8" y="4733568"/>
            <a:ext cx="2005296" cy="2005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21"/>
            <a:ext cx="12192000" cy="8500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1</a:t>
            </a:r>
            <a:r>
              <a:rPr lang="el-GR" sz="3600" b="1" dirty="0">
                <a:solidFill>
                  <a:schemeClr val="accent2"/>
                </a:solidFill>
              </a:rPr>
              <a:t>.2)</a:t>
            </a:r>
            <a:r>
              <a:rPr lang="en-US" sz="3600" b="1" dirty="0">
                <a:solidFill>
                  <a:schemeClr val="accent2"/>
                </a:solidFill>
              </a:rPr>
              <a:t> </a:t>
            </a:r>
            <a:r>
              <a:rPr lang="el-GR" sz="3600" b="1" dirty="0">
                <a:solidFill>
                  <a:schemeClr val="accent2"/>
                </a:solidFill>
              </a:rPr>
              <a:t>Η τεχνολογία δίνει τη λύση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2186" y="6492875"/>
            <a:ext cx="389814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3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90" y="2602812"/>
            <a:ext cx="1952625" cy="23431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6591">
            <a:off x="9077219" y="4173341"/>
            <a:ext cx="2221661" cy="12450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6428">
            <a:off x="319841" y="1641048"/>
            <a:ext cx="1984577" cy="1575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78" y="2589456"/>
            <a:ext cx="2196171" cy="14247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5577">
            <a:off x="9145932" y="1326044"/>
            <a:ext cx="2857500" cy="160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13" y="5580062"/>
            <a:ext cx="1380173" cy="10953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42709" y="4632958"/>
            <a:ext cx="58143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200" b="1" dirty="0">
                <a:solidFill>
                  <a:schemeClr val="accent5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Διαδίκτυο των πραγμάτων</a:t>
            </a:r>
            <a:endParaRPr lang="el-GR" sz="3200" b="1" dirty="0">
              <a:solidFill>
                <a:schemeClr val="accent5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l-GR" dirty="0">
                <a:solidFill>
                  <a:schemeClr val="accent2"/>
                </a:solidFill>
              </a:rPr>
              <a:t>Αισθητήρες</a:t>
            </a:r>
          </a:p>
          <a:p>
            <a:pPr algn="just">
              <a:buFont typeface="+mj-lt"/>
              <a:buAutoNum type="arabicPeriod"/>
            </a:pPr>
            <a:r>
              <a:rPr lang="el-GR" dirty="0" err="1">
                <a:solidFill>
                  <a:schemeClr val="accent2"/>
                </a:solidFill>
              </a:rPr>
              <a:t>Μικροελεγκτής</a:t>
            </a:r>
            <a:r>
              <a:rPr lang="el-G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ATMega328P (Arduino compatible)</a:t>
            </a:r>
          </a:p>
          <a:p>
            <a:pPr algn="just">
              <a:buFont typeface="+mj-lt"/>
              <a:buAutoNum type="arabicPeriod"/>
            </a:pPr>
            <a:r>
              <a:rPr lang="el-GR" dirty="0">
                <a:solidFill>
                  <a:schemeClr val="accent2"/>
                </a:solidFill>
              </a:rPr>
              <a:t>Ασύρματη σύνδεση </a:t>
            </a:r>
            <a:r>
              <a:rPr lang="en-US" dirty="0" err="1">
                <a:solidFill>
                  <a:schemeClr val="accent2"/>
                </a:solidFill>
              </a:rPr>
              <a:t>Wifi</a:t>
            </a:r>
            <a:endParaRPr lang="en-US" dirty="0">
              <a:solidFill>
                <a:schemeClr val="accent2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l-GR" dirty="0">
                <a:solidFill>
                  <a:schemeClr val="accent2"/>
                </a:solidFill>
              </a:rPr>
              <a:t>Αποθήκευση δεδομένων στο </a:t>
            </a:r>
            <a:r>
              <a:rPr lang="en-US" dirty="0">
                <a:solidFill>
                  <a:schemeClr val="accent2"/>
                </a:solidFill>
              </a:rPr>
              <a:t>cloud</a:t>
            </a:r>
            <a:r>
              <a:rPr lang="el-GR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 (</a:t>
            </a:r>
            <a:r>
              <a:rPr lang="el-GR" dirty="0">
                <a:solidFill>
                  <a:schemeClr val="accent2"/>
                </a:solidFill>
              </a:rPr>
              <a:t>ΙΟΤ-</a:t>
            </a:r>
            <a:r>
              <a:rPr lang="en-US" dirty="0">
                <a:solidFill>
                  <a:schemeClr val="accent2"/>
                </a:solidFill>
              </a:rPr>
              <a:t>server)</a:t>
            </a:r>
          </a:p>
          <a:p>
            <a:pPr algn="just">
              <a:buFont typeface="+mj-lt"/>
              <a:buAutoNum type="arabicPeriod"/>
            </a:pPr>
            <a:r>
              <a:rPr lang="el-GR" dirty="0">
                <a:solidFill>
                  <a:schemeClr val="accent2"/>
                </a:solidFill>
              </a:rPr>
              <a:t>Επεξεργασία δεδομένων</a:t>
            </a:r>
            <a:r>
              <a:rPr lang="en-US" dirty="0">
                <a:solidFill>
                  <a:schemeClr val="accent2"/>
                </a:solidFill>
              </a:rPr>
              <a:t> (Server based </a:t>
            </a:r>
            <a:r>
              <a:rPr lang="el-GR" dirty="0">
                <a:solidFill>
                  <a:schemeClr val="accent2"/>
                </a:solidFill>
              </a:rPr>
              <a:t>ή </a:t>
            </a:r>
            <a:r>
              <a:rPr lang="en-US" dirty="0">
                <a:solidFill>
                  <a:schemeClr val="accent2"/>
                </a:solidFill>
              </a:rPr>
              <a:t>mobile)</a:t>
            </a:r>
            <a:endParaRPr lang="el-GR" dirty="0">
              <a:solidFill>
                <a:schemeClr val="accent2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l-GR" dirty="0">
                <a:solidFill>
                  <a:schemeClr val="accent2"/>
                </a:solidFill>
              </a:rPr>
              <a:t>Κινητά τηλέφωνα </a:t>
            </a:r>
            <a:r>
              <a:rPr lang="en-US" dirty="0">
                <a:solidFill>
                  <a:schemeClr val="accent2"/>
                </a:solidFill>
              </a:rPr>
              <a:t>&amp; Android </a:t>
            </a:r>
            <a:r>
              <a:rPr lang="el-GR" dirty="0">
                <a:solidFill>
                  <a:schemeClr val="accent2"/>
                </a:solidFill>
              </a:rPr>
              <a:t>εφαρμογές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958347" y="931247"/>
            <a:ext cx="3689277" cy="3604153"/>
            <a:chOff x="3923008" y="871302"/>
            <a:chExt cx="3689277" cy="360415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439" y="1301811"/>
              <a:ext cx="3242953" cy="2863026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3923008" y="871302"/>
              <a:ext cx="3689277" cy="36041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161591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21"/>
            <a:ext cx="12192000" cy="8500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1</a:t>
            </a:r>
            <a:r>
              <a:rPr lang="el-GR" sz="3600" b="1" dirty="0">
                <a:solidFill>
                  <a:schemeClr val="accent2"/>
                </a:solidFill>
              </a:rPr>
              <a:t>.3)</a:t>
            </a:r>
            <a:r>
              <a:rPr lang="en-US" sz="3600" b="1" dirty="0">
                <a:solidFill>
                  <a:schemeClr val="accent2"/>
                </a:solidFill>
              </a:rPr>
              <a:t> </a:t>
            </a:r>
            <a:r>
              <a:rPr lang="el-GR" sz="3600" b="1" dirty="0">
                <a:solidFill>
                  <a:schemeClr val="accent2"/>
                </a:solidFill>
              </a:rPr>
              <a:t>Σχεδιασμός λύσης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2186" y="6492875"/>
            <a:ext cx="389814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4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1907" y="1137563"/>
            <a:ext cx="65762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SAMPLING</a:t>
            </a:r>
            <a:endParaRPr lang="el-GR" b="1" dirty="0">
              <a:solidFill>
                <a:schemeClr val="accent5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l-GR" dirty="0">
                <a:solidFill>
                  <a:schemeClr val="accent2"/>
                </a:solidFill>
              </a:rPr>
              <a:t>Αισθητήρας Θερμοκρασίας &amp; Υγρασίας εντός οικίας</a:t>
            </a:r>
          </a:p>
          <a:p>
            <a:pPr algn="just">
              <a:buFont typeface="+mj-lt"/>
              <a:buAutoNum type="arabicPeriod"/>
            </a:pPr>
            <a:r>
              <a:rPr lang="el-GR" dirty="0">
                <a:solidFill>
                  <a:schemeClr val="accent2"/>
                </a:solidFill>
              </a:rPr>
              <a:t>Ποιοτική δειγματοληψία</a:t>
            </a:r>
          </a:p>
          <a:p>
            <a:pPr algn="just">
              <a:buFont typeface="+mj-lt"/>
              <a:buAutoNum type="arabicPeriod"/>
            </a:pPr>
            <a:r>
              <a:rPr lang="el-GR" dirty="0">
                <a:solidFill>
                  <a:schemeClr val="accent2"/>
                </a:solidFill>
              </a:rPr>
              <a:t>Διάβασμα εξωτερικών μετρήσεων από </a:t>
            </a:r>
            <a:r>
              <a:rPr lang="en-US" dirty="0">
                <a:solidFill>
                  <a:schemeClr val="accent2"/>
                </a:solidFill>
              </a:rPr>
              <a:t>OpenWeatherMap.org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PREPROCESSING &amp; Local DISPLAY</a:t>
            </a:r>
            <a:endParaRPr lang="el-GR" b="1" dirty="0">
              <a:solidFill>
                <a:schemeClr val="accent5"/>
              </a:solidFill>
            </a:endParaRPr>
          </a:p>
          <a:p>
            <a:pPr marL="271463" indent="-271463" algn="just">
              <a:buFont typeface="+mj-lt"/>
              <a:buAutoNum type="arabicPeriod" startAt="4"/>
            </a:pPr>
            <a:r>
              <a:rPr lang="el-GR" dirty="0">
                <a:solidFill>
                  <a:schemeClr val="accent2"/>
                </a:solidFill>
              </a:rPr>
              <a:t>Υπολογισμός εσωτερικού και εξωτερικού δείκτη δυσφορίας με βάση τον πίνακα του ΤΗΟΜ.</a:t>
            </a:r>
          </a:p>
          <a:p>
            <a:pPr algn="just">
              <a:buFont typeface="+mj-lt"/>
              <a:buAutoNum type="arabicPeriod" startAt="4"/>
            </a:pPr>
            <a:r>
              <a:rPr lang="el-GR" dirty="0">
                <a:solidFill>
                  <a:schemeClr val="accent2"/>
                </a:solidFill>
              </a:rPr>
              <a:t>Τοπική εμφάνιση αποτελεσμάτων με </a:t>
            </a:r>
            <a:r>
              <a:rPr lang="en-US" dirty="0">
                <a:solidFill>
                  <a:schemeClr val="accent2"/>
                </a:solidFill>
              </a:rPr>
              <a:t>LED </a:t>
            </a:r>
            <a:r>
              <a:rPr lang="el-GR" dirty="0">
                <a:solidFill>
                  <a:schemeClr val="accent2"/>
                </a:solidFill>
              </a:rPr>
              <a:t>και σε </a:t>
            </a:r>
            <a:r>
              <a:rPr lang="en-US" dirty="0">
                <a:solidFill>
                  <a:schemeClr val="accent2"/>
                </a:solidFill>
              </a:rPr>
              <a:t>LCD </a:t>
            </a:r>
            <a:r>
              <a:rPr lang="el-GR" dirty="0">
                <a:solidFill>
                  <a:schemeClr val="accent2"/>
                </a:solidFill>
              </a:rPr>
              <a:t>οθόνη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TRANSMISSION, CLOUD STORAGE, ANALYSIS</a:t>
            </a:r>
            <a:endParaRPr lang="el-GR" b="1" dirty="0">
              <a:solidFill>
                <a:schemeClr val="accent5"/>
              </a:solidFill>
            </a:endParaRPr>
          </a:p>
          <a:p>
            <a:pPr marL="271463" indent="-271463" algn="just">
              <a:buFont typeface="+mj-lt"/>
              <a:buAutoNum type="arabicPeriod" startAt="6"/>
            </a:pPr>
            <a:r>
              <a:rPr lang="el-GR" dirty="0">
                <a:solidFill>
                  <a:schemeClr val="accent2"/>
                </a:solidFill>
              </a:rPr>
              <a:t>Αποστολή δεδομένων στο ΙΟΤ</a:t>
            </a:r>
            <a:r>
              <a:rPr lang="en-US" dirty="0">
                <a:solidFill>
                  <a:schemeClr val="accent2"/>
                </a:solidFill>
              </a:rPr>
              <a:t> server</a:t>
            </a:r>
            <a:r>
              <a:rPr lang="el-GR" dirty="0">
                <a:solidFill>
                  <a:schemeClr val="accent2"/>
                </a:solidFill>
              </a:rPr>
              <a:t> του</a:t>
            </a:r>
            <a:r>
              <a:rPr lang="en-US" dirty="0">
                <a:solidFill>
                  <a:schemeClr val="accent2"/>
                </a:solidFill>
              </a:rPr>
              <a:t> ThingSpeak.com</a:t>
            </a:r>
            <a:r>
              <a:rPr lang="el-GR" dirty="0">
                <a:solidFill>
                  <a:schemeClr val="accent2"/>
                </a:solidFill>
              </a:rPr>
              <a:t>. Αποθήκευση του  Ταχυδρομικού Κώδικα. (ως στίγμα </a:t>
            </a:r>
            <a:r>
              <a:rPr lang="el-GR" dirty="0" err="1">
                <a:solidFill>
                  <a:schemeClr val="accent2"/>
                </a:solidFill>
              </a:rPr>
              <a:t>γεωεντοπισμού</a:t>
            </a:r>
            <a:r>
              <a:rPr lang="el-GR" dirty="0">
                <a:solidFill>
                  <a:schemeClr val="accent2"/>
                </a:solidFill>
              </a:rPr>
              <a:t>) στα </a:t>
            </a:r>
            <a:r>
              <a:rPr lang="en-US" dirty="0">
                <a:solidFill>
                  <a:schemeClr val="accent2"/>
                </a:solidFill>
              </a:rPr>
              <a:t>metadata </a:t>
            </a:r>
            <a:r>
              <a:rPr lang="el-GR" dirty="0">
                <a:solidFill>
                  <a:schemeClr val="accent2"/>
                </a:solidFill>
              </a:rPr>
              <a:t>του καναλιού εγγραφής. </a:t>
            </a:r>
            <a:endParaRPr lang="en-US" dirty="0">
              <a:solidFill>
                <a:schemeClr val="accent2"/>
              </a:solidFill>
            </a:endParaRPr>
          </a:p>
          <a:p>
            <a:pPr marL="185738" indent="-185738" algn="just">
              <a:buFont typeface="+mj-lt"/>
              <a:buAutoNum type="arabicPeriod" startAt="6"/>
            </a:pPr>
            <a:r>
              <a:rPr lang="el-GR" dirty="0">
                <a:solidFill>
                  <a:schemeClr val="accent2"/>
                </a:solidFill>
              </a:rPr>
              <a:t>Ανάλυση &amp; </a:t>
            </a:r>
            <a:r>
              <a:rPr lang="el-GR" dirty="0" err="1">
                <a:solidFill>
                  <a:schemeClr val="accent2"/>
                </a:solidFill>
              </a:rPr>
              <a:t>οπτικοποίηση</a:t>
            </a:r>
            <a:r>
              <a:rPr lang="el-GR" dirty="0">
                <a:solidFill>
                  <a:schemeClr val="accent2"/>
                </a:solidFill>
              </a:rPr>
              <a:t>, δεδομένων &amp; αποτελεσμάτων με χρήση </a:t>
            </a:r>
            <a:r>
              <a:rPr lang="en-US" dirty="0" err="1">
                <a:solidFill>
                  <a:schemeClr val="accent2"/>
                </a:solidFill>
              </a:rPr>
              <a:t>Matlab</a:t>
            </a:r>
            <a:r>
              <a:rPr lang="el-GR" dirty="0">
                <a:solidFill>
                  <a:schemeClr val="accent2"/>
                </a:solidFill>
              </a:rPr>
              <a:t>. Πρόσβαση αυτών μέσο </a:t>
            </a:r>
            <a:r>
              <a:rPr lang="en-US" dirty="0">
                <a:solidFill>
                  <a:schemeClr val="accent2"/>
                </a:solidFill>
              </a:rPr>
              <a:t>WEB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MOBILE ACCESS to RAW &amp; FINAL DATA</a:t>
            </a:r>
          </a:p>
          <a:p>
            <a:pPr marL="185738" indent="-185738" algn="just">
              <a:buFont typeface="+mj-lt"/>
              <a:buAutoNum type="arabicPeriod" startAt="8"/>
            </a:pPr>
            <a:r>
              <a:rPr lang="el-GR" dirty="0">
                <a:solidFill>
                  <a:schemeClr val="accent2"/>
                </a:solidFill>
              </a:rPr>
              <a:t>Εγκατάσταση &amp; παραμετροποίηση περιβάλλοντος </a:t>
            </a:r>
            <a:r>
              <a:rPr lang="en-US" dirty="0" err="1">
                <a:solidFill>
                  <a:schemeClr val="accent2"/>
                </a:solidFill>
              </a:rPr>
              <a:t>Virtuino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l-GR" dirty="0">
                <a:solidFill>
                  <a:schemeClr val="accent2"/>
                </a:solidFill>
              </a:rPr>
              <a:t>σε </a:t>
            </a:r>
            <a:r>
              <a:rPr lang="en-US" dirty="0">
                <a:solidFill>
                  <a:schemeClr val="accent2"/>
                </a:solidFill>
              </a:rPr>
              <a:t>Android </a:t>
            </a:r>
            <a:r>
              <a:rPr lang="el-GR" dirty="0">
                <a:solidFill>
                  <a:schemeClr val="accent2"/>
                </a:solidFill>
              </a:rPr>
              <a:t>κινητό ή </a:t>
            </a:r>
            <a:r>
              <a:rPr lang="en-US" dirty="0">
                <a:solidFill>
                  <a:schemeClr val="accent2"/>
                </a:solidFill>
              </a:rPr>
              <a:t>tablet.</a:t>
            </a:r>
          </a:p>
          <a:p>
            <a:pPr marL="185738" indent="-185738" algn="just">
              <a:buFont typeface="+mj-lt"/>
              <a:buAutoNum type="arabicPeriod" startAt="8"/>
            </a:pPr>
            <a:r>
              <a:rPr lang="el-GR" dirty="0">
                <a:solidFill>
                  <a:schemeClr val="accent2"/>
                </a:solidFill>
              </a:rPr>
              <a:t>Διάβασμα δεδομένων από </a:t>
            </a:r>
            <a:r>
              <a:rPr lang="en-US" dirty="0" err="1">
                <a:solidFill>
                  <a:schemeClr val="accent2"/>
                </a:solidFill>
              </a:rPr>
              <a:t>ThingSpeak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l-GR" dirty="0">
                <a:solidFill>
                  <a:schemeClr val="accent2"/>
                </a:solidFill>
              </a:rPr>
              <a:t>και προβολή αυτών στη φορητή συσκευή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76" y="934916"/>
            <a:ext cx="4833092" cy="3064319"/>
          </a:xfrm>
          <a:prstGeom prst="rect">
            <a:avLst/>
          </a:prstGeom>
        </p:spPr>
      </p:pic>
      <p:pic>
        <p:nvPicPr>
          <p:cNvPr id="25" name="Picture 1" descr="J:\ΠΑΜΑΚ\- Ζ Εξάμηνο\Ενοποιημένες επικοινωνίες κι εφαρμογές\@ergasia\search_info\thom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01" y="4070675"/>
            <a:ext cx="4142885" cy="271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782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xmlns="" id="{8DEE27F2-F9C5-410A-8A27-C3929064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76" y="4289691"/>
            <a:ext cx="1239074" cy="123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cd 16x2">
            <a:extLst>
              <a:ext uri="{FF2B5EF4-FFF2-40B4-BE49-F238E27FC236}">
                <a16:creationId xmlns:a16="http://schemas.microsoft.com/office/drawing/2014/main" xmlns="" id="{20130DA6-52B3-48D3-9856-3E0BEB23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41" y="3830654"/>
            <a:ext cx="2235199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eds">
            <a:extLst>
              <a:ext uri="{FF2B5EF4-FFF2-40B4-BE49-F238E27FC236}">
                <a16:creationId xmlns:a16="http://schemas.microsoft.com/office/drawing/2014/main" xmlns="" id="{5343C52F-DE4C-461D-B01F-BCC467B49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91" y="2897683"/>
            <a:ext cx="1413719" cy="14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xmlns="" id="{B47325C0-60C3-427C-A758-65D2162E5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91" y="2546599"/>
            <a:ext cx="1505162" cy="15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s-na.ssl-images-amazon.com/images/I/51pt59iutlL.jpg">
            <a:extLst>
              <a:ext uri="{FF2B5EF4-FFF2-40B4-BE49-F238E27FC236}">
                <a16:creationId xmlns:a16="http://schemas.microsoft.com/office/drawing/2014/main" xmlns="" id="{0AD522DC-7ABD-4E11-B0E4-CCFA2EFD7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64" y="1362462"/>
            <a:ext cx="1184137" cy="1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AA1522-56F9-4D80-82A3-49825076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5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661907" y="1137563"/>
            <a:ext cx="657626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l-GR" sz="2800" b="1" dirty="0">
                <a:solidFill>
                  <a:schemeClr val="accent5"/>
                </a:solidFill>
              </a:rPr>
              <a:t>Χρησιμοποιήθηκαν</a:t>
            </a:r>
            <a:r>
              <a:rPr lang="el-GR" sz="2400" b="1" dirty="0">
                <a:solidFill>
                  <a:schemeClr val="accent5"/>
                </a:solidFill>
              </a:rPr>
              <a:t>:</a:t>
            </a:r>
          </a:p>
          <a:p>
            <a:pPr algn="just">
              <a:spcAft>
                <a:spcPts val="1800"/>
              </a:spcAft>
              <a:buFont typeface="+mj-lt"/>
              <a:buAutoNum type="arabicPeriod"/>
            </a:pPr>
            <a:r>
              <a:rPr lang="el-GR" sz="2400" dirty="0">
                <a:solidFill>
                  <a:schemeClr val="accent2"/>
                </a:solidFill>
              </a:rPr>
              <a:t>Πλακέτα </a:t>
            </a:r>
            <a:r>
              <a:rPr lang="en-US" sz="2400" dirty="0" err="1">
                <a:solidFill>
                  <a:schemeClr val="accent2"/>
                </a:solidFill>
              </a:rPr>
              <a:t>WeMos</a:t>
            </a:r>
            <a:r>
              <a:rPr lang="en-US" sz="2400" dirty="0">
                <a:solidFill>
                  <a:schemeClr val="accent2"/>
                </a:solidFill>
              </a:rPr>
              <a:t> D1R1</a:t>
            </a:r>
            <a:endParaRPr lang="el-GR" sz="2400" dirty="0">
              <a:solidFill>
                <a:schemeClr val="accent2"/>
              </a:solidFill>
            </a:endParaRPr>
          </a:p>
          <a:p>
            <a:pPr algn="just">
              <a:spcAft>
                <a:spcPts val="1800"/>
              </a:spcAft>
              <a:buFont typeface="+mj-lt"/>
              <a:buAutoNum type="arabicPeriod"/>
            </a:pPr>
            <a:r>
              <a:rPr lang="el-GR" sz="2400" dirty="0">
                <a:solidFill>
                  <a:schemeClr val="accent2"/>
                </a:solidFill>
              </a:rPr>
              <a:t>Αισθητήρας Θερμοκρασίας/Υγρασίας </a:t>
            </a:r>
            <a:r>
              <a:rPr lang="en-US" sz="2400" dirty="0">
                <a:solidFill>
                  <a:schemeClr val="accent2"/>
                </a:solidFill>
              </a:rPr>
              <a:t>DHT11</a:t>
            </a:r>
            <a:endParaRPr lang="el-GR" sz="2400" dirty="0">
              <a:solidFill>
                <a:schemeClr val="accent2"/>
              </a:solidFill>
            </a:endParaRPr>
          </a:p>
          <a:p>
            <a:pPr algn="just">
              <a:spcAft>
                <a:spcPts val="1800"/>
              </a:spcAft>
              <a:buFont typeface="+mj-lt"/>
              <a:buAutoNum type="arabicPeriod"/>
            </a:pPr>
            <a:r>
              <a:rPr lang="el-GR" sz="2400" dirty="0">
                <a:solidFill>
                  <a:schemeClr val="accent2"/>
                </a:solidFill>
              </a:rPr>
              <a:t>Αναγνώστης Κάρτας </a:t>
            </a:r>
            <a:r>
              <a:rPr lang="en-US" sz="2400" dirty="0">
                <a:solidFill>
                  <a:schemeClr val="accent2"/>
                </a:solidFill>
              </a:rPr>
              <a:t>SD (SD Reader)</a:t>
            </a:r>
          </a:p>
          <a:p>
            <a:pPr marL="271463" indent="-271463" algn="just">
              <a:spcAft>
                <a:spcPts val="1800"/>
              </a:spcAft>
              <a:buFont typeface="+mj-lt"/>
              <a:buAutoNum type="arabicPeriod" startAt="4"/>
            </a:pPr>
            <a:r>
              <a:rPr lang="en-US" sz="2400" dirty="0">
                <a:solidFill>
                  <a:schemeClr val="accent2"/>
                </a:solidFill>
              </a:rPr>
              <a:t>LEDs (RGB + Red)</a:t>
            </a:r>
            <a:r>
              <a:rPr lang="el-GR" sz="2400" dirty="0">
                <a:solidFill>
                  <a:schemeClr val="accent2"/>
                </a:solidFill>
              </a:rPr>
              <a:t> </a:t>
            </a:r>
            <a:endParaRPr lang="en-US" sz="2400" dirty="0">
              <a:solidFill>
                <a:schemeClr val="accent2"/>
              </a:solidFill>
            </a:endParaRPr>
          </a:p>
          <a:p>
            <a:pPr marL="271463" indent="-271463" algn="just">
              <a:spcAft>
                <a:spcPts val="1800"/>
              </a:spcAft>
              <a:buFont typeface="+mj-lt"/>
              <a:buAutoNum type="arabicPeriod" startAt="4"/>
            </a:pPr>
            <a:r>
              <a:rPr lang="en-US" sz="2400" dirty="0">
                <a:solidFill>
                  <a:schemeClr val="accent2"/>
                </a:solidFill>
              </a:rPr>
              <a:t>LCD </a:t>
            </a:r>
            <a:r>
              <a:rPr lang="el-GR" sz="2400" dirty="0">
                <a:solidFill>
                  <a:schemeClr val="accent2"/>
                </a:solidFill>
              </a:rPr>
              <a:t>οθόνη (16</a:t>
            </a:r>
            <a:r>
              <a:rPr lang="en-US" sz="2400" dirty="0">
                <a:solidFill>
                  <a:schemeClr val="accent2"/>
                </a:solidFill>
              </a:rPr>
              <a:t>x2)</a:t>
            </a:r>
            <a:r>
              <a:rPr lang="el-GR" sz="2400" dirty="0">
                <a:solidFill>
                  <a:schemeClr val="accent2"/>
                </a:solidFill>
              </a:rPr>
              <a:t> </a:t>
            </a:r>
          </a:p>
          <a:p>
            <a:pPr marL="271463" indent="-271463" algn="just">
              <a:spcAft>
                <a:spcPts val="1800"/>
              </a:spcAft>
              <a:buFont typeface="+mj-lt"/>
              <a:buAutoNum type="arabicPeriod" startAt="4"/>
            </a:pPr>
            <a:r>
              <a:rPr lang="el-GR" sz="2400" dirty="0">
                <a:solidFill>
                  <a:schemeClr val="accent2"/>
                </a:solidFill>
              </a:rPr>
              <a:t>Αντιστάσεις</a:t>
            </a:r>
          </a:p>
          <a:p>
            <a:pPr marL="271463" indent="-271463" algn="just">
              <a:spcAft>
                <a:spcPts val="1800"/>
              </a:spcAft>
              <a:buFont typeface="+mj-lt"/>
              <a:buAutoNum type="arabicPeriod" startAt="4"/>
            </a:pPr>
            <a:r>
              <a:rPr lang="el-GR" sz="2400" dirty="0">
                <a:solidFill>
                  <a:schemeClr val="accent2"/>
                </a:solidFill>
              </a:rPr>
              <a:t>Καλώδια (για την σύνθεση των παραπάνω με την πλακέτα)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1E66BF-2D67-412E-BE78-2CFE301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21"/>
            <a:ext cx="12192000" cy="8500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2</a:t>
            </a:r>
            <a:r>
              <a:rPr lang="el-GR" sz="3600" b="1" dirty="0">
                <a:solidFill>
                  <a:schemeClr val="accent2"/>
                </a:solidFill>
              </a:rPr>
              <a:t>)</a:t>
            </a:r>
            <a:r>
              <a:rPr lang="en-US" sz="3600" b="1" dirty="0">
                <a:solidFill>
                  <a:schemeClr val="accent2"/>
                </a:solidFill>
              </a:rPr>
              <a:t> </a:t>
            </a:r>
            <a:r>
              <a:rPr lang="el-GR" sz="3600" b="1" dirty="0">
                <a:solidFill>
                  <a:schemeClr val="accent2"/>
                </a:solidFill>
              </a:rPr>
              <a:t>Τεχνικά Χαρακτηριστικά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B77714-66AB-4EE5-8D5A-5CABC8A9A1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FDEB29A-D032-4D9A-A00B-FAD39240169D}"/>
              </a:ext>
            </a:extLst>
          </p:cNvPr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1028" name="Picture 4" descr="Image result for dht11">
            <a:extLst>
              <a:ext uri="{FF2B5EF4-FFF2-40B4-BE49-F238E27FC236}">
                <a16:creationId xmlns:a16="http://schemas.microsoft.com/office/drawing/2014/main" xmlns="" id="{1AA0ABDD-B0AC-4236-A3C7-8A7EF4866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4" y="1519481"/>
            <a:ext cx="1413719" cy="14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94CFAEF-1525-419A-BE98-50011C009A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11802186" y="6492875"/>
            <a:ext cx="389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5</a:t>
            </a:r>
            <a:endParaRPr lang="el-G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39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4297A6C-A204-43E0-A119-6B65720DB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xmlns="" id="{07BC068F-E96B-46FA-A641-9D3BF55F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7" y="882417"/>
            <a:ext cx="5661891" cy="23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AA1522-56F9-4D80-82A3-49825076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6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375579" y="1033843"/>
            <a:ext cx="969205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</a:rPr>
              <a:t>3.1) </a:t>
            </a:r>
            <a:r>
              <a:rPr lang="el-GR" sz="3200" b="1" dirty="0" err="1">
                <a:solidFill>
                  <a:schemeClr val="accent5"/>
                </a:solidFill>
              </a:rPr>
              <a:t>Παραμετρικότητα</a:t>
            </a:r>
            <a:endParaRPr lang="el-GR" sz="3200" b="1" dirty="0">
              <a:solidFill>
                <a:schemeClr val="accent5"/>
              </a:solidFill>
            </a:endParaRPr>
          </a:p>
          <a:p>
            <a:pPr algn="ctr"/>
            <a:endParaRPr lang="el-GR" sz="3200" b="1" dirty="0">
              <a:solidFill>
                <a:schemeClr val="accent5"/>
              </a:solidFill>
            </a:endParaRPr>
          </a:p>
          <a:p>
            <a:pPr>
              <a:spcAft>
                <a:spcPts val="1800"/>
              </a:spcAft>
            </a:pPr>
            <a:r>
              <a:rPr lang="el-GR" sz="2400" b="1" dirty="0">
                <a:solidFill>
                  <a:schemeClr val="accent5"/>
                </a:solidFill>
              </a:rPr>
              <a:t>Στην </a:t>
            </a:r>
            <a:r>
              <a:rPr lang="en-US" sz="2400" b="1" dirty="0">
                <a:solidFill>
                  <a:schemeClr val="accent5"/>
                </a:solidFill>
              </a:rPr>
              <a:t>SD </a:t>
            </a:r>
            <a:r>
              <a:rPr lang="el-GR" sz="2400" b="1" dirty="0">
                <a:solidFill>
                  <a:schemeClr val="accent5"/>
                </a:solidFill>
              </a:rPr>
              <a:t>κάρτα βρίσκονται αποθηκευμένα:</a:t>
            </a:r>
          </a:p>
          <a:p>
            <a:pPr algn="just">
              <a:spcAft>
                <a:spcPts val="1800"/>
              </a:spcAft>
              <a:buFont typeface="+mj-lt"/>
              <a:buAutoNum type="arabicPeriod"/>
            </a:pPr>
            <a:r>
              <a:rPr lang="el-GR" sz="2400" dirty="0">
                <a:solidFill>
                  <a:schemeClr val="accent2"/>
                </a:solidFill>
              </a:rPr>
              <a:t>Τα στοιχεία σύνδεσης </a:t>
            </a:r>
            <a:r>
              <a:rPr lang="en-US" sz="2400" dirty="0" err="1">
                <a:solidFill>
                  <a:schemeClr val="accent2"/>
                </a:solidFill>
              </a:rPr>
              <a:t>WiFi</a:t>
            </a:r>
            <a:r>
              <a:rPr lang="el-GR" sz="2400" dirty="0">
                <a:solidFill>
                  <a:schemeClr val="accent2"/>
                </a:solidFill>
              </a:rPr>
              <a:t> (</a:t>
            </a:r>
            <a:r>
              <a:rPr lang="en-US" sz="2400" dirty="0">
                <a:solidFill>
                  <a:schemeClr val="accent2"/>
                </a:solidFill>
              </a:rPr>
              <a:t>SSID, Password)</a:t>
            </a:r>
            <a:endParaRPr lang="el-GR" sz="2400" dirty="0">
              <a:solidFill>
                <a:schemeClr val="accent2"/>
              </a:solidFill>
            </a:endParaRPr>
          </a:p>
          <a:p>
            <a:pPr algn="just">
              <a:spcAft>
                <a:spcPts val="1800"/>
              </a:spcAft>
              <a:buFont typeface="+mj-lt"/>
              <a:buAutoNum type="arabicPeriod"/>
            </a:pPr>
            <a:r>
              <a:rPr lang="el-GR" sz="2400" dirty="0">
                <a:solidFill>
                  <a:schemeClr val="accent2"/>
                </a:solidFill>
              </a:rPr>
              <a:t>Στοιχεία σύνδεσης με τον </a:t>
            </a:r>
            <a:r>
              <a:rPr lang="en-US" sz="2400" dirty="0">
                <a:solidFill>
                  <a:schemeClr val="accent2"/>
                </a:solidFill>
              </a:rPr>
              <a:t>IOT Server (Server, Channel ID, API Key)</a:t>
            </a:r>
          </a:p>
          <a:p>
            <a:pPr algn="just">
              <a:spcAft>
                <a:spcPts val="1800"/>
              </a:spcAft>
              <a:buFont typeface="+mj-lt"/>
              <a:buAutoNum type="arabicPeriod"/>
            </a:pPr>
            <a:r>
              <a:rPr lang="el-GR" sz="2400" dirty="0">
                <a:solidFill>
                  <a:schemeClr val="accent2"/>
                </a:solidFill>
              </a:rPr>
              <a:t>Στοιχεία σύνδεσης με το </a:t>
            </a:r>
            <a:r>
              <a:rPr lang="en-US" sz="2400" dirty="0">
                <a:solidFill>
                  <a:schemeClr val="accent2"/>
                </a:solidFill>
              </a:rPr>
              <a:t>API </a:t>
            </a:r>
            <a:r>
              <a:rPr lang="el-GR" sz="2400" dirty="0">
                <a:solidFill>
                  <a:schemeClr val="accent2"/>
                </a:solidFill>
              </a:rPr>
              <a:t>του </a:t>
            </a:r>
            <a:r>
              <a:rPr lang="en-US" sz="2400" dirty="0" err="1">
                <a:solidFill>
                  <a:schemeClr val="accent2"/>
                </a:solidFill>
              </a:rPr>
              <a:t>OpenWeatherMap</a:t>
            </a:r>
            <a:r>
              <a:rPr lang="en-US" sz="2400" dirty="0">
                <a:solidFill>
                  <a:schemeClr val="accent2"/>
                </a:solidFill>
              </a:rPr>
              <a:t> (API Key, Server)</a:t>
            </a:r>
            <a:endParaRPr lang="el-GR" sz="2400" dirty="0">
              <a:solidFill>
                <a:schemeClr val="accent2"/>
              </a:solidFill>
            </a:endParaRPr>
          </a:p>
          <a:p>
            <a:pPr algn="just">
              <a:spcAft>
                <a:spcPts val="1800"/>
              </a:spcAft>
              <a:buFont typeface="+mj-lt"/>
              <a:buAutoNum type="arabicPeriod"/>
            </a:pPr>
            <a:r>
              <a:rPr lang="el-GR" sz="2400" dirty="0">
                <a:solidFill>
                  <a:schemeClr val="accent2"/>
                </a:solidFill>
              </a:rPr>
              <a:t>Στοιχεία για την τοποθεσία του χρήστη (</a:t>
            </a:r>
            <a:r>
              <a:rPr lang="en-US" sz="2400" dirty="0">
                <a:solidFill>
                  <a:schemeClr val="accent2"/>
                </a:solidFill>
              </a:rPr>
              <a:t>City ID, Zip Code)</a:t>
            </a:r>
            <a:endParaRPr lang="el-GR" sz="2400" dirty="0">
              <a:solidFill>
                <a:schemeClr val="accent2"/>
              </a:solidFill>
            </a:endParaRPr>
          </a:p>
          <a:p>
            <a:pPr algn="just">
              <a:spcAft>
                <a:spcPts val="1800"/>
              </a:spcAft>
              <a:buFont typeface="+mj-lt"/>
              <a:buAutoNum type="arabicPeriod"/>
            </a:pPr>
            <a:r>
              <a:rPr lang="el-GR" sz="2400" dirty="0">
                <a:solidFill>
                  <a:schemeClr val="accent2"/>
                </a:solidFill>
              </a:rPr>
              <a:t>Στοιχεία για την συχνότητα της δειγματοληψίας (</a:t>
            </a:r>
            <a:r>
              <a:rPr lang="en-US" sz="2400" dirty="0">
                <a:solidFill>
                  <a:schemeClr val="accent2"/>
                </a:solidFill>
              </a:rPr>
              <a:t>Delay Time, Reads per Frame, Time Frame)</a:t>
            </a:r>
            <a:endParaRPr lang="el-GR" sz="2400" dirty="0">
              <a:solidFill>
                <a:schemeClr val="accent2"/>
              </a:solidFill>
            </a:endParaRPr>
          </a:p>
          <a:p>
            <a:pPr algn="ctr">
              <a:spcAft>
                <a:spcPts val="1800"/>
              </a:spcAft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l-GR" sz="2400" dirty="0">
                <a:solidFill>
                  <a:srgbClr val="FF0000"/>
                </a:solidFill>
              </a:rPr>
              <a:t>Στην περίπτωση που δεν εντοπιστεί κάρτα </a:t>
            </a:r>
            <a:r>
              <a:rPr lang="en-US" sz="2400" dirty="0">
                <a:solidFill>
                  <a:srgbClr val="FF0000"/>
                </a:solidFill>
              </a:rPr>
              <a:t>SD</a:t>
            </a:r>
            <a:r>
              <a:rPr lang="el-GR" sz="2400" dirty="0">
                <a:solidFill>
                  <a:srgbClr val="FF0000"/>
                </a:solidFill>
              </a:rPr>
              <a:t>, χρησιμοποιούνται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l-GR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     </a:t>
            </a:r>
            <a:r>
              <a:rPr lang="el-GR" sz="2400" dirty="0">
                <a:solidFill>
                  <a:srgbClr val="FF0000"/>
                </a:solidFill>
              </a:rPr>
              <a:t>προεπιλεγμένες ρυθμίσεις.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1E66BF-2D67-412E-BE78-2CFE301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21"/>
            <a:ext cx="12192000" cy="850060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accent2"/>
                </a:solidFill>
              </a:rPr>
              <a:t>3) Λειτουργικά Χαρακτηριστικά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B77714-66AB-4EE5-8D5A-5CABC8A9A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FDEB29A-D032-4D9A-A00B-FAD39240169D}"/>
              </a:ext>
            </a:extLst>
          </p:cNvPr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sp>
        <p:nvSpPr>
          <p:cNvPr id="2" name="AutoShape 6" descr="Related image">
            <a:extLst>
              <a:ext uri="{FF2B5EF4-FFF2-40B4-BE49-F238E27FC236}">
                <a16:creationId xmlns:a16="http://schemas.microsoft.com/office/drawing/2014/main" xmlns="" id="{5120217A-97F4-467B-A0B6-1F6D787AE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Image result for sd card no background">
            <a:extLst>
              <a:ext uri="{FF2B5EF4-FFF2-40B4-BE49-F238E27FC236}">
                <a16:creationId xmlns:a16="http://schemas.microsoft.com/office/drawing/2014/main" xmlns="" id="{4464266E-0E93-4425-983F-DC7DA008C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9457" y="882417"/>
            <a:ext cx="3267518" cy="14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11802186" y="6492875"/>
            <a:ext cx="389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6</a:t>
            </a:r>
            <a:endParaRPr lang="el-G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13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AA1522-56F9-4D80-82A3-49825076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7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292451" y="1460835"/>
            <a:ext cx="959969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chemeClr val="accent2"/>
                </a:solidFill>
              </a:rPr>
              <a:t>Λαμβάνονται τιμές από τον αισθητήρα (Θερμοκρασία σε </a:t>
            </a:r>
            <a:r>
              <a:rPr lang="en-US" sz="2400" dirty="0">
                <a:solidFill>
                  <a:schemeClr val="accent2"/>
                </a:solidFill>
              </a:rPr>
              <a:t>Celsius, </a:t>
            </a:r>
            <a:r>
              <a:rPr lang="el-GR" sz="2400" dirty="0">
                <a:solidFill>
                  <a:schemeClr val="accent2"/>
                </a:solidFill>
              </a:rPr>
              <a:t>Υγρασία σε ποσοστό επί τοις εκατό) και ελέγχεται η ορθότητα των τιμών (αν είναι εντός ή εκτός ορίων). </a:t>
            </a:r>
            <a:endParaRPr lang="en-US" sz="2400" dirty="0">
              <a:solidFill>
                <a:schemeClr val="accent2"/>
              </a:solidFill>
            </a:endParaRPr>
          </a:p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chemeClr val="accent2"/>
                </a:solidFill>
              </a:rPr>
              <a:t>Με τα στοιχεία αυτά, υπολογίζουμε το </a:t>
            </a:r>
            <a:r>
              <a:rPr lang="en-US" sz="2400" dirty="0">
                <a:solidFill>
                  <a:schemeClr val="accent2"/>
                </a:solidFill>
              </a:rPr>
              <a:t>DI In (Distress Index In).</a:t>
            </a:r>
            <a:endParaRPr lang="el-GR" sz="2400" dirty="0">
              <a:solidFill>
                <a:schemeClr val="accent2"/>
              </a:solidFill>
            </a:endParaRPr>
          </a:p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rgbClr val="FF0000"/>
                </a:solidFill>
              </a:rPr>
              <a:t>Στην περίπτωση που δεν ληφθούν ορθές τιμές για πάνω από 6 δευτερόλεπτα, η πλακέτα επανεκκινείται.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1E66BF-2D67-412E-BE78-2CFE301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842"/>
            <a:ext cx="12192000" cy="96503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3600" b="1" dirty="0">
                <a:solidFill>
                  <a:schemeClr val="accent2"/>
                </a:solidFill>
              </a:rPr>
              <a:t>3.2) Λήψη θερμοκρασίας και υγρασίας </a:t>
            </a:r>
            <a:br>
              <a:rPr lang="el-GR" sz="3600" b="1" dirty="0">
                <a:solidFill>
                  <a:schemeClr val="accent2"/>
                </a:solidFill>
              </a:rPr>
            </a:br>
            <a:r>
              <a:rPr lang="el-GR" sz="3600" b="1" dirty="0">
                <a:solidFill>
                  <a:schemeClr val="accent2"/>
                </a:solidFill>
              </a:rPr>
              <a:t>από τον αισθητήρα (</a:t>
            </a:r>
            <a:r>
              <a:rPr lang="en-US" sz="3600" b="1" dirty="0">
                <a:solidFill>
                  <a:schemeClr val="accent2"/>
                </a:solidFill>
              </a:rPr>
              <a:t>Indoor)</a:t>
            </a:r>
            <a:endParaRPr lang="el-GR" sz="3600" b="1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B77714-66AB-4EE5-8D5A-5CABC8A9A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FDEB29A-D032-4D9A-A00B-FAD39240169D}"/>
              </a:ext>
            </a:extLst>
          </p:cNvPr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393D0D-823B-42EE-9DF5-C9CBD50A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91" y="3908817"/>
            <a:ext cx="3495818" cy="2949183"/>
          </a:xfrm>
          <a:prstGeom prst="rect">
            <a:avLst/>
          </a:prstGeom>
        </p:spPr>
      </p:pic>
      <p:pic>
        <p:nvPicPr>
          <p:cNvPr id="3076" name="Picture 4" descr="Image result for hot temperature bedroom">
            <a:extLst>
              <a:ext uri="{FF2B5EF4-FFF2-40B4-BE49-F238E27FC236}">
                <a16:creationId xmlns:a16="http://schemas.microsoft.com/office/drawing/2014/main" xmlns="" id="{C97EDD28-B02B-4605-8789-4AD6FBC0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98" y="4230824"/>
            <a:ext cx="4375230" cy="259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76D4E44-A287-4EAA-8AD3-07618AB624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11802186" y="6492875"/>
            <a:ext cx="389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7</a:t>
            </a:r>
            <a:endParaRPr lang="el-G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19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AA1522-56F9-4D80-82A3-49825076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8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292451" y="1460835"/>
            <a:ext cx="9599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chemeClr val="accent2"/>
                </a:solidFill>
              </a:rPr>
              <a:t>Ανάλογα με την τοποθεσία του χρήστη (</a:t>
            </a:r>
            <a:r>
              <a:rPr lang="en-US" sz="2400" dirty="0">
                <a:solidFill>
                  <a:schemeClr val="accent2"/>
                </a:solidFill>
              </a:rPr>
              <a:t>City ID), </a:t>
            </a:r>
            <a:r>
              <a:rPr lang="el-GR" sz="2400" dirty="0">
                <a:solidFill>
                  <a:schemeClr val="accent2"/>
                </a:solidFill>
              </a:rPr>
              <a:t>λαμβάνονται τιμές από τον </a:t>
            </a:r>
            <a:r>
              <a:rPr lang="en-US" sz="2400" dirty="0">
                <a:solidFill>
                  <a:schemeClr val="accent2"/>
                </a:solidFill>
              </a:rPr>
              <a:t>server </a:t>
            </a:r>
            <a:r>
              <a:rPr lang="el-GR" sz="2400" dirty="0">
                <a:solidFill>
                  <a:schemeClr val="accent2"/>
                </a:solidFill>
              </a:rPr>
              <a:t>του </a:t>
            </a:r>
            <a:r>
              <a:rPr lang="en-US" sz="2400" dirty="0" err="1">
                <a:solidFill>
                  <a:schemeClr val="accent2"/>
                </a:solidFill>
              </a:rPr>
              <a:t>OpenWeatherMap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l-GR" sz="2400" dirty="0">
                <a:solidFill>
                  <a:schemeClr val="accent2"/>
                </a:solidFill>
              </a:rPr>
              <a:t>για τις τρέχουσες καιρικές συνθήκες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  <a:endParaRPr lang="el-GR" sz="2400" dirty="0">
              <a:solidFill>
                <a:schemeClr val="accent2"/>
              </a:solidFill>
            </a:endParaRPr>
          </a:p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chemeClr val="accent2"/>
                </a:solidFill>
              </a:rPr>
              <a:t>Από τις τιμές που λαμβάνουμε, διατηρούμε μόνο την θερμοκρασία και την υγρασία (αυτές χρειάζονται για τον υπολογισμό του </a:t>
            </a:r>
            <a:r>
              <a:rPr lang="en-US" sz="2400" dirty="0">
                <a:solidFill>
                  <a:schemeClr val="accent2"/>
                </a:solidFill>
              </a:rPr>
              <a:t>DI).</a:t>
            </a:r>
          </a:p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rgbClr val="FF0000"/>
                </a:solidFill>
              </a:rPr>
              <a:t>Σε περίπτωση που δεν υπάρχει σύνδεση με τον </a:t>
            </a:r>
            <a:r>
              <a:rPr lang="en-US" sz="2400" dirty="0">
                <a:solidFill>
                  <a:srgbClr val="FF0000"/>
                </a:solidFill>
              </a:rPr>
              <a:t>server</a:t>
            </a:r>
            <a:r>
              <a:rPr lang="el-GR" sz="2400" dirty="0">
                <a:solidFill>
                  <a:srgbClr val="FF0000"/>
                </a:solidFill>
              </a:rPr>
              <a:t>, δεν υπολογίζουμε το </a:t>
            </a:r>
            <a:r>
              <a:rPr lang="en-US" sz="2400" dirty="0">
                <a:solidFill>
                  <a:srgbClr val="FF0000"/>
                </a:solidFill>
              </a:rPr>
              <a:t>DI Out).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1E66BF-2D67-412E-BE78-2CFE301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842"/>
            <a:ext cx="12192000" cy="96503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3600" b="1" dirty="0">
                <a:solidFill>
                  <a:schemeClr val="accent2"/>
                </a:solidFill>
              </a:rPr>
              <a:t>3.3) Λήψη θερμοκρασίας και υγρασίας </a:t>
            </a:r>
            <a:br>
              <a:rPr lang="el-GR" sz="3600" b="1" dirty="0">
                <a:solidFill>
                  <a:schemeClr val="accent2"/>
                </a:solidFill>
              </a:rPr>
            </a:br>
            <a:r>
              <a:rPr lang="el-GR" sz="3600" b="1" dirty="0">
                <a:solidFill>
                  <a:schemeClr val="accent2"/>
                </a:solidFill>
              </a:rPr>
              <a:t>από </a:t>
            </a:r>
            <a:r>
              <a:rPr lang="en-US" sz="3600" b="1" dirty="0">
                <a:solidFill>
                  <a:schemeClr val="accent2"/>
                </a:solidFill>
              </a:rPr>
              <a:t>API (</a:t>
            </a:r>
            <a:r>
              <a:rPr lang="en-US" sz="3600" b="1" dirty="0" err="1">
                <a:solidFill>
                  <a:schemeClr val="accent2"/>
                </a:solidFill>
              </a:rPr>
              <a:t>OpenWeatherMap</a:t>
            </a:r>
            <a:r>
              <a:rPr lang="en-US" sz="3600" b="1" dirty="0">
                <a:solidFill>
                  <a:schemeClr val="accent2"/>
                </a:solidFill>
              </a:rPr>
              <a:t>)</a:t>
            </a:r>
            <a:endParaRPr lang="el-GR" sz="3600" b="1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B77714-66AB-4EE5-8D5A-5CABC8A9A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FDEB29A-D032-4D9A-A00B-FAD39240169D}"/>
              </a:ext>
            </a:extLst>
          </p:cNvPr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xmlns="" id="{39646872-9BB5-4976-A7B5-B99910747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363" y="3809544"/>
            <a:ext cx="3396915" cy="33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lated image">
            <a:extLst>
              <a:ext uri="{FF2B5EF4-FFF2-40B4-BE49-F238E27FC236}">
                <a16:creationId xmlns:a16="http://schemas.microsoft.com/office/drawing/2014/main" xmlns="" id="{F173450D-4C14-470E-851D-02562BCC9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36" y="4600157"/>
            <a:ext cx="3913596" cy="225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ECE06A1-1002-43F2-86BF-7D6D18A195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11802186" y="6492875"/>
            <a:ext cx="389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8</a:t>
            </a:r>
            <a:endParaRPr lang="el-G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84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AA1522-56F9-4D80-82A3-49825076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9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94352E4-6B55-4E30-A0F8-2147AC728FE4}"/>
              </a:ext>
            </a:extLst>
          </p:cNvPr>
          <p:cNvSpPr/>
          <p:nvPr/>
        </p:nvSpPr>
        <p:spPr>
          <a:xfrm>
            <a:off x="221010" y="1123130"/>
            <a:ext cx="959969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chemeClr val="accent2"/>
                </a:solidFill>
              </a:rPr>
              <a:t>Κλίμακα από 1(ιδανικές συνθήκες) έως  6 (άμεσος κίνδυνος υγείας)</a:t>
            </a:r>
          </a:p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chemeClr val="accent2"/>
                </a:solidFill>
              </a:rPr>
              <a:t>Υπολογίζεται η μέση θερμοκρασία και υγρασία, με βάση τις τιμές που λάβαμε από τους αισθητήρες.</a:t>
            </a:r>
          </a:p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chemeClr val="accent2"/>
                </a:solidFill>
              </a:rPr>
              <a:t>Για καλύτερη δειγματοληψία, η μεγαλύτερη και η μικρότερη τιμή θερμοκρασίας και υγρασίας δεν λαμβάνονται υπόψη.</a:t>
            </a:r>
          </a:p>
          <a:p>
            <a:pPr algn="just">
              <a:spcAft>
                <a:spcPts val="1800"/>
              </a:spcAft>
            </a:pPr>
            <a:r>
              <a:rPr lang="el-GR" sz="2400" dirty="0">
                <a:solidFill>
                  <a:schemeClr val="accent2"/>
                </a:solidFill>
              </a:rPr>
              <a:t>Μέσω του αντίστοιχου τύπου, υπολογίζονται τα </a:t>
            </a:r>
            <a:r>
              <a:rPr lang="en-US" sz="2400" dirty="0">
                <a:solidFill>
                  <a:schemeClr val="accent2"/>
                </a:solidFill>
              </a:rPr>
              <a:t>DI In, DI Out</a:t>
            </a:r>
            <a:r>
              <a:rPr lang="el-GR" sz="2400" dirty="0">
                <a:solidFill>
                  <a:schemeClr val="accent2"/>
                </a:solidFill>
              </a:rPr>
              <a:t>.</a:t>
            </a:r>
          </a:p>
          <a:p>
            <a:pPr algn="just">
              <a:spcAft>
                <a:spcPts val="1800"/>
              </a:spcAft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1E66BF-2D67-412E-BE78-2CFE301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842"/>
            <a:ext cx="12192000" cy="689502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accent2"/>
                </a:solidFill>
              </a:rPr>
              <a:t>3.</a:t>
            </a:r>
            <a:r>
              <a:rPr lang="en-US" sz="3600" b="1" dirty="0">
                <a:solidFill>
                  <a:schemeClr val="accent2"/>
                </a:solidFill>
              </a:rPr>
              <a:t>4</a:t>
            </a:r>
            <a:r>
              <a:rPr lang="el-GR" sz="3600" b="1" dirty="0">
                <a:solidFill>
                  <a:schemeClr val="accent2"/>
                </a:solidFill>
              </a:rPr>
              <a:t>) Υπολογισμός των </a:t>
            </a:r>
            <a:r>
              <a:rPr lang="en-US" sz="3600" b="1" dirty="0">
                <a:solidFill>
                  <a:schemeClr val="accent2"/>
                </a:solidFill>
              </a:rPr>
              <a:t>Distress Indexes</a:t>
            </a:r>
            <a:endParaRPr lang="el-GR" sz="3600" b="1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B77714-66AB-4EE5-8D5A-5CABC8A9A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FDEB29A-D032-4D9A-A00B-FAD39240169D}"/>
              </a:ext>
            </a:extLst>
          </p:cNvPr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/>
              <a:t>Ακ</a:t>
            </a:r>
            <a:r>
              <a:rPr lang="el-GR" altLang="el-GR" sz="1200" b="1" dirty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/>
              <a:t> </a:t>
            </a:r>
          </a:p>
        </p:txBody>
      </p:sp>
      <p:pic>
        <p:nvPicPr>
          <p:cNvPr id="10" name="Picture 1" descr="J:\ΠΑΜΑΚ\- Ζ Εξάμηνο\Ενοποιημένες επικοινωνίες κι εφαρμογές\@ergasia\search_info\thom.gif">
            <a:extLst>
              <a:ext uri="{FF2B5EF4-FFF2-40B4-BE49-F238E27FC236}">
                <a16:creationId xmlns:a16="http://schemas.microsoft.com/office/drawing/2014/main" xmlns="" id="{586C878C-E47B-4C61-B6E2-0F138C5B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62" y="4088598"/>
            <a:ext cx="4142885" cy="271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43CFC7CE-4AA8-4C6D-9F21-AB1B1C8361AE}"/>
                  </a:ext>
                </a:extLst>
              </p:cNvPr>
              <p:cNvSpPr txBox="1"/>
              <p:nvPr/>
            </p:nvSpPr>
            <p:spPr>
              <a:xfrm>
                <a:off x="301687" y="4215435"/>
                <a:ext cx="7299840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/>
                  <a:t>DI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𝑻𝒆𝒎𝒑𝒆𝒓𝒂𝒕𝒖𝒓𝒆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𝑯𝒖𝒎𝒊𝒅𝒊𝒕𝒚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𝑻𝒆𝒎𝒑𝒆𝒓𝒂𝒕𝒖𝒓𝒆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US" sz="1600" b="1" dirty="0"/>
              </a:p>
              <a:p>
                <a:endParaRPr lang="en-US" sz="1600" b="1" dirty="0"/>
              </a:p>
              <a:p>
                <a:endParaRPr lang="en-US" sz="1600" b="1" dirty="0"/>
              </a:p>
              <a:p>
                <a:pPr algn="ctr"/>
                <a:r>
                  <a:rPr lang="en-US" sz="1600" b="1" dirty="0"/>
                  <a:t>Humidity: %</a:t>
                </a:r>
              </a:p>
              <a:p>
                <a:pPr algn="ctr"/>
                <a:r>
                  <a:rPr lang="en-US" sz="1600" b="1" dirty="0"/>
                  <a:t>Temperature: Celsius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CFC7CE-4AA8-4C6D-9F21-AB1B1C83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7" y="4215435"/>
                <a:ext cx="7299840" cy="1231106"/>
              </a:xfrm>
              <a:prstGeom prst="rect">
                <a:avLst/>
              </a:prstGeom>
              <a:blipFill>
                <a:blip r:embed="rId4"/>
                <a:stretch>
                  <a:fillRect l="-1669" t="-5970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2">
            <a:extLst>
              <a:ext uri="{FF2B5EF4-FFF2-40B4-BE49-F238E27FC236}">
                <a16:creationId xmlns:a16="http://schemas.microsoft.com/office/drawing/2014/main" xmlns="" id="{1AE078B6-942A-43B2-B493-0024C38D86A7}"/>
              </a:ext>
            </a:extLst>
          </p:cNvPr>
          <p:cNvSpPr/>
          <p:nvPr/>
        </p:nvSpPr>
        <p:spPr>
          <a:xfrm>
            <a:off x="2150995" y="4628199"/>
            <a:ext cx="3601223" cy="1413163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CCA653B-ED68-4CEA-9CFD-B54775130F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11802186" y="6492875"/>
            <a:ext cx="389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9</a:t>
            </a:r>
            <a:endParaRPr lang="el-G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3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2512</TotalTime>
  <Words>1086</Words>
  <Application>Microsoft Office PowerPoint</Application>
  <PresentationFormat>Widescreen</PresentationFormat>
  <Paragraphs>225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 Ενοποιημένες Επικοινωνίες  &amp; Εφαρμογές     Civil Heat Protect  </vt:lpstr>
      <vt:lpstr>1) Το πρόβλημα</vt:lpstr>
      <vt:lpstr>1.2) Η τεχνολογία δίνει τη λύση</vt:lpstr>
      <vt:lpstr>1.3) Σχεδιασμός λύσης</vt:lpstr>
      <vt:lpstr>2) Τεχνικά Χαρακτηριστικά</vt:lpstr>
      <vt:lpstr>3) Λειτουργικά Χαρακτηριστικά</vt:lpstr>
      <vt:lpstr>3.2) Λήψη θερμοκρασίας και υγρασίας  από τον αισθητήρα (Indoor)</vt:lpstr>
      <vt:lpstr>3.3) Λήψη θερμοκρασίας και υγρασίας  από API (OpenWeatherMap)</vt:lpstr>
      <vt:lpstr>3.4) Υπολογισμός των Distress Indexes</vt:lpstr>
      <vt:lpstr>3.5) Αποστολή Δεδομένων στον IOT Server και απεικόνιση της πληροφορίας</vt:lpstr>
      <vt:lpstr>3.5) Αποστολή Δεδομένων στον IOT Server και απεικόνιση της πληροφορίας</vt:lpstr>
      <vt:lpstr>3.5) Αποστολή Δεδομένων στον IOT Server και απεικόνιση της πληροφορίας</vt:lpstr>
      <vt:lpstr>3.6) Απεικόνιση της πληροφορίας  στο περιβάλλον Android-Virtuino </vt:lpstr>
      <vt:lpstr>4. Δημόσια χρήση μετρήσεων Εικονική αναπαράσταση πόλης Θεσσαλονίκης</vt:lpstr>
      <vt:lpstr>4. Δημόσια χρήση μετρήσεων Εικονική αναπαράσταση πόλης Θεσσαλονίκης</vt:lpstr>
      <vt:lpstr>5.Περαιτέρω διερεύνηση</vt:lpstr>
      <vt:lpstr>6) Βιβλιογραφία</vt:lpstr>
      <vt:lpstr>PowerPoint Presentation</vt:lpstr>
    </vt:vector>
  </TitlesOfParts>
  <Company>Hellenic Petroleum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ΔΙΚΑΙΟ ΔΙΑΔΙΚΤΥΟΥ  Η παρακολούθηση της ηλεκτρονικής αλληλογραφίας  και της διαδικτυακής περιήγησης του εργαζομένου από τον εργοδότη</dc:title>
  <dc:creator>Tsirizis Athanasios</dc:creator>
  <cp:lastModifiedBy>Tsirizis Athanasios</cp:lastModifiedBy>
  <cp:revision>212</cp:revision>
  <cp:lastPrinted>2018-12-03T09:32:50Z</cp:lastPrinted>
  <dcterms:created xsi:type="dcterms:W3CDTF">2017-11-20T18:39:43Z</dcterms:created>
  <dcterms:modified xsi:type="dcterms:W3CDTF">2018-12-05T06:32:53Z</dcterms:modified>
</cp:coreProperties>
</file>