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9" r:id="rId4"/>
    <p:sldId id="280" r:id="rId5"/>
    <p:sldId id="268" r:id="rId6"/>
    <p:sldId id="274" r:id="rId7"/>
    <p:sldId id="272" r:id="rId8"/>
    <p:sldId id="270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3B2CA-D480-407B-BA91-3A6B354BA27D}" type="datetimeFigureOut">
              <a:rPr lang="el-GR" smtClean="0"/>
              <a:t>24/11/2018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8B938-C92C-457C-BE57-FDAB68F093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864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DDE48-7AB5-4CA7-96D5-087E8AB1414B}" type="datetimeFigureOut">
              <a:rPr lang="el-GR" smtClean="0"/>
              <a:t>24/11/2018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F060-9E6B-4200-9888-2C1543CA1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081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1F19-86D6-4B4E-B9FA-931095FC0216}" type="datetime1">
              <a:rPr lang="el-GR" smtClean="0"/>
              <a:t>24/11/2018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507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550-EBC2-48C0-B016-5724E9CB3B10}" type="datetime1">
              <a:rPr lang="el-GR" smtClean="0"/>
              <a:t>24/11/2018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908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85B0-B592-47AF-9741-C1ADC031CBC9}" type="datetime1">
              <a:rPr lang="el-GR" smtClean="0"/>
              <a:t>24/11/2018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677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209B-506C-44A8-811B-CFE5B38A22E6}" type="datetime1">
              <a:rPr lang="el-GR" smtClean="0"/>
              <a:t>24/11/2018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8549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C61E-304C-40DD-8EFC-3337E701760E}" type="datetime1">
              <a:rPr lang="el-GR" smtClean="0"/>
              <a:t>24/11/2018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88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D016-A686-42DC-B008-7BF55B9B202A}" type="datetime1">
              <a:rPr lang="el-GR" smtClean="0"/>
              <a:t>24/11/2018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14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36A8-090B-4A2B-B7BC-A410EE8E0C06}" type="datetime1">
              <a:rPr lang="el-GR" smtClean="0"/>
              <a:t>24/11/2018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5405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F986-80AA-4183-8030-97D356508C67}" type="datetime1">
              <a:rPr lang="el-GR" smtClean="0"/>
              <a:t>24/11/2018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32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DF36-6594-4E02-B629-CBE9304EC2BD}" type="datetime1">
              <a:rPr lang="el-GR" smtClean="0"/>
              <a:t>24/11/2018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147D-2FBC-44C2-A1FF-ABA3C23C9361}" type="datetime1">
              <a:rPr lang="el-GR" smtClean="0"/>
              <a:t>24/11/2018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23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5967-B527-4905-B6B1-003E58B5F535}" type="datetime1">
              <a:rPr lang="el-GR" smtClean="0"/>
              <a:t>24/11/2018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288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5144-5D59-4F2E-BC6B-D42A882A353F}" type="datetime1">
              <a:rPr lang="el-GR" smtClean="0"/>
              <a:t>24/11/2018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387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C996-F29E-4AA6-87E1-2241702D5375}" type="datetime1">
              <a:rPr lang="el-GR" smtClean="0"/>
              <a:t>24/11/2018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511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80CC-7067-4401-BA2F-1F6405CEB9AA}" type="datetime1">
              <a:rPr lang="el-GR" smtClean="0"/>
              <a:t>24/11/2018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61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66A-72FB-4951-B52F-9F9331255F81}" type="datetime1">
              <a:rPr lang="el-GR" smtClean="0"/>
              <a:t>24/11/2018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29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D043-4C7D-4049-B0DF-FCD874C6574C}" type="datetime1">
              <a:rPr lang="el-GR" smtClean="0"/>
              <a:t>24/11/2018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098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8637-B91E-40B0-AC4C-D31CDA83B934}" type="datetime1">
              <a:rPr lang="el-GR" smtClean="0"/>
              <a:t>24/11/2018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B92116-3531-4B9A-90EB-B0D47D1BEA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26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4.jpg"/><Relationship Id="rId9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583065"/>
          </a:xfrm>
        </p:spPr>
        <p:txBody>
          <a:bodyPr>
            <a:noAutofit/>
          </a:bodyPr>
          <a:lstStyle/>
          <a:p>
            <a:pPr algn="ctr"/>
            <a:r>
              <a:rPr lang="el-GR" sz="1800" dirty="0" smtClean="0">
                <a:solidFill>
                  <a:schemeClr val="accent2"/>
                </a:solidFill>
              </a:rPr>
              <a:t/>
            </a:r>
            <a:br>
              <a:rPr lang="el-GR" sz="1800" dirty="0" smtClean="0">
                <a:solidFill>
                  <a:schemeClr val="accent2"/>
                </a:solidFill>
              </a:rPr>
            </a:br>
            <a:r>
              <a:rPr lang="el-GR" sz="3200" dirty="0" smtClean="0">
                <a:solidFill>
                  <a:schemeClr val="accent2"/>
                </a:solidFill>
              </a:rPr>
              <a:t>Ενοποιημένες Επικοινωνίες </a:t>
            </a:r>
            <a:br>
              <a:rPr lang="el-GR" sz="3200" dirty="0" smtClean="0">
                <a:solidFill>
                  <a:schemeClr val="accent2"/>
                </a:solidFill>
              </a:rPr>
            </a:br>
            <a:r>
              <a:rPr lang="el-GR" sz="3200" dirty="0" smtClean="0">
                <a:solidFill>
                  <a:schemeClr val="accent2"/>
                </a:solidFill>
              </a:rPr>
              <a:t>&amp; Εφαρμογές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sz="3200" dirty="0" smtClean="0"/>
              <a:t/>
            </a:r>
            <a:br>
              <a:rPr lang="el-GR" sz="3200" dirty="0" smtClean="0"/>
            </a:br>
            <a:r>
              <a:rPr lang="el-GR" sz="3200" dirty="0" smtClean="0"/>
              <a:t/>
            </a:r>
            <a:br>
              <a:rPr lang="el-GR" sz="3200" dirty="0" smtClean="0"/>
            </a:br>
            <a:r>
              <a:rPr lang="el-GR" sz="3200" dirty="0" smtClean="0"/>
              <a:t/>
            </a:r>
            <a:br>
              <a:rPr lang="el-GR" sz="3200" dirty="0" smtClean="0"/>
            </a:b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Civil Heat Protect</a:t>
            </a:r>
            <a:r>
              <a:rPr lang="el-GR" dirty="0"/>
              <a:t/>
            </a:r>
            <a:br>
              <a:rPr lang="el-GR" dirty="0"/>
            </a:br>
            <a:r>
              <a:rPr lang="el-GR" dirty="0" smtClean="0"/>
              <a:t/>
            </a:r>
            <a:br>
              <a:rPr lang="el-GR" dirty="0" smtClean="0"/>
            </a:br>
            <a:endParaRPr lang="el-G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49" y="4359575"/>
            <a:ext cx="11827302" cy="24984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l-GR" altLang="el-GR" sz="2200" dirty="0" smtClean="0"/>
              <a:t>Ομάδα Εργασίας: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l-GR" altLang="el-GR" sz="2200" dirty="0" smtClean="0"/>
              <a:t>Ζήσης Δημήτρης </a:t>
            </a:r>
            <a:r>
              <a:rPr lang="en-US" altLang="el-GR" sz="2200" dirty="0" smtClean="0"/>
              <a:t>(dai17053)</a:t>
            </a:r>
            <a:r>
              <a:rPr lang="el-GR" altLang="el-GR" sz="2200" dirty="0" smtClean="0"/>
              <a:t>, </a:t>
            </a:r>
            <a:r>
              <a:rPr lang="el-GR" altLang="el-GR" sz="2200" dirty="0" err="1" smtClean="0"/>
              <a:t>Καττίδης</a:t>
            </a:r>
            <a:r>
              <a:rPr lang="el-GR" altLang="el-GR" sz="2200" dirty="0" smtClean="0"/>
              <a:t> Παναγιώτης</a:t>
            </a:r>
            <a:r>
              <a:rPr lang="en-US" altLang="el-GR" sz="2200" dirty="0" smtClean="0"/>
              <a:t> (dai17200)</a:t>
            </a:r>
            <a:r>
              <a:rPr lang="el-GR" altLang="el-GR" sz="2200" dirty="0" smtClean="0"/>
              <a:t>,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l-GR" altLang="el-GR" sz="2200" dirty="0" smtClean="0"/>
              <a:t> </a:t>
            </a:r>
            <a:r>
              <a:rPr lang="el-GR" altLang="el-GR" sz="2200" dirty="0" err="1" smtClean="0"/>
              <a:t>Τσιρίζης</a:t>
            </a:r>
            <a:r>
              <a:rPr lang="el-GR" altLang="el-GR" sz="2200" dirty="0" smtClean="0"/>
              <a:t> Αθανάσιος</a:t>
            </a:r>
            <a:r>
              <a:rPr lang="en-US" altLang="el-GR" sz="2200" dirty="0" smtClean="0"/>
              <a:t> (dai17251)</a:t>
            </a:r>
            <a:endParaRPr lang="el-GR" altLang="el-GR" sz="22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l-GR" altLang="el-GR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l-GR" altLang="el-GR" sz="1900" dirty="0" smtClean="0"/>
              <a:t>Δεκέμβριος 2018</a:t>
            </a:r>
          </a:p>
          <a:p>
            <a:pPr marL="0" indent="0" algn="ctr">
              <a:lnSpc>
                <a:spcPct val="90000"/>
              </a:lnSpc>
              <a:buNone/>
            </a:pPr>
            <a:endParaRPr lang="el-GR" altLang="el-GR" sz="19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l-GR" altLang="el-GR" sz="1900" dirty="0" smtClean="0"/>
              <a:t>      Υπ. Καθηγητής : </a:t>
            </a:r>
            <a:r>
              <a:rPr lang="el-GR" sz="2000" b="1" dirty="0" err="1" smtClean="0"/>
              <a:t>Ψάννης</a:t>
            </a:r>
            <a:r>
              <a:rPr lang="el-GR" sz="2000" b="1" dirty="0" smtClean="0"/>
              <a:t> </a:t>
            </a:r>
            <a:r>
              <a:rPr lang="el-GR" sz="1900" b="1" dirty="0" smtClean="0"/>
              <a:t>Κωνσταντίνος </a:t>
            </a:r>
            <a:endParaRPr lang="el-GR" altLang="el-GR" sz="1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 smtClean="0"/>
              <a:t>Ακ</a:t>
            </a:r>
            <a:r>
              <a:rPr lang="el-GR" altLang="el-GR" sz="1200" b="1" dirty="0" smtClean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 </a:t>
            </a:r>
            <a:endParaRPr lang="el-GR" altLang="el-GR" sz="1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22743" y="6160116"/>
            <a:ext cx="683339" cy="365125"/>
          </a:xfrm>
        </p:spPr>
        <p:txBody>
          <a:bodyPr/>
          <a:lstStyle/>
          <a:p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1026" name="Picture 1" descr="J:\ΠΑΜΑΚ\- Ζ Εξάμηνο\Ενοποιημένες επικοινωνίες κι εφαρμογές\@ergasia\search_info\thom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3357">
            <a:off x="354484" y="2394093"/>
            <a:ext cx="1852290" cy="121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4545">
            <a:off x="9983127" y="2391089"/>
            <a:ext cx="1850251" cy="12247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21"/>
            <a:ext cx="12192000" cy="8500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1</a:t>
            </a:r>
            <a:r>
              <a:rPr lang="el-GR" sz="3600" b="1" dirty="0" smtClean="0">
                <a:solidFill>
                  <a:schemeClr val="accent2"/>
                </a:solidFill>
              </a:rPr>
              <a:t>) Το πρόβλημα</a:t>
            </a:r>
            <a:endParaRPr lang="el-GR" sz="36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2186" y="6492875"/>
            <a:ext cx="389814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2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 smtClean="0"/>
              <a:t>Ακ</a:t>
            </a:r>
            <a:r>
              <a:rPr lang="el-GR" altLang="el-GR" sz="1200" b="1" dirty="0" smtClean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 </a:t>
            </a:r>
            <a:endParaRPr lang="el-GR" altLang="el-GR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5" y="1411946"/>
            <a:ext cx="3705861" cy="246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6" y="4583591"/>
            <a:ext cx="2594144" cy="2022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9036">
            <a:off x="9255010" y="1181360"/>
            <a:ext cx="2152451" cy="2488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939">
            <a:off x="972833" y="1248587"/>
            <a:ext cx="2290763" cy="25157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27" y="4452478"/>
            <a:ext cx="2714359" cy="21330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58260" y="4205658"/>
            <a:ext cx="5604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algn="ctr"/>
            <a:r>
              <a:rPr lang="el-GR" sz="3600" b="1" dirty="0" smtClean="0">
                <a:solidFill>
                  <a:srgbClr val="FF0000"/>
                </a:solidFill>
              </a:rPr>
              <a:t>1.1) Τα ερωτήματα ;</a:t>
            </a:r>
            <a:endParaRPr lang="el-GR" sz="3600" b="1" dirty="0">
              <a:solidFill>
                <a:srgbClr val="FF0000"/>
              </a:solidFill>
            </a:endParaRPr>
          </a:p>
          <a:p>
            <a:pPr marL="900113" indent="-450850" algn="just">
              <a:buFont typeface="+mj-lt"/>
              <a:buAutoNum type="arabicPeriod"/>
            </a:pPr>
            <a:endParaRPr lang="el-GR" dirty="0" smtClean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l-GR" b="1" dirty="0" smtClean="0">
                <a:solidFill>
                  <a:srgbClr val="FF0000"/>
                </a:solidFill>
              </a:rPr>
              <a:t>Είμαστε ασφαλείς μέσα στις οικίες μας;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l-GR" b="1" dirty="0" smtClean="0">
                <a:solidFill>
                  <a:srgbClr val="FF0000"/>
                </a:solidFill>
              </a:rPr>
              <a:t>Μπορούν να ειδοποιηθούν έγκαιρα ενήλικοι συγγενείς των ευαίσθητων ηλικιακά ομάδων (ηλικιωμένων &amp; </a:t>
            </a:r>
            <a:r>
              <a:rPr lang="el-GR" b="1" dirty="0" err="1" smtClean="0">
                <a:solidFill>
                  <a:srgbClr val="FF0000"/>
                </a:solidFill>
              </a:rPr>
              <a:t>παιδίων</a:t>
            </a:r>
            <a:r>
              <a:rPr lang="el-GR" b="1" dirty="0" smtClean="0">
                <a:solidFill>
                  <a:srgbClr val="FF0000"/>
                </a:solidFill>
              </a:rPr>
              <a:t>);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l-GR" b="1" dirty="0" smtClean="0">
                <a:solidFill>
                  <a:srgbClr val="FF0000"/>
                </a:solidFill>
              </a:rPr>
              <a:t>Η πολιτεία γνωρίζει ποια είναι η έκταση του προβλήματος;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00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8" y="4733568"/>
            <a:ext cx="2005296" cy="2005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21"/>
            <a:ext cx="12192000" cy="8500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1</a:t>
            </a:r>
            <a:r>
              <a:rPr lang="el-GR" sz="3600" b="1" dirty="0" smtClean="0">
                <a:solidFill>
                  <a:schemeClr val="accent2"/>
                </a:solidFill>
              </a:rPr>
              <a:t>.2)</a:t>
            </a:r>
            <a:r>
              <a:rPr lang="en-US" sz="3600" b="1" dirty="0" smtClean="0">
                <a:solidFill>
                  <a:schemeClr val="accent2"/>
                </a:solidFill>
              </a:rPr>
              <a:t> </a:t>
            </a:r>
            <a:r>
              <a:rPr lang="el-GR" sz="3600" b="1" dirty="0" smtClean="0">
                <a:solidFill>
                  <a:schemeClr val="accent2"/>
                </a:solidFill>
              </a:rPr>
              <a:t>Η τεχνολογία δίνει τη λύση</a:t>
            </a:r>
            <a:endParaRPr lang="el-GR" sz="36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2186" y="6492875"/>
            <a:ext cx="389814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3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 smtClean="0"/>
              <a:t>Ακ</a:t>
            </a:r>
            <a:r>
              <a:rPr lang="el-GR" altLang="el-GR" sz="1200" b="1" dirty="0" smtClean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 </a:t>
            </a:r>
            <a:endParaRPr lang="el-GR" altLang="el-GR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90" y="2602812"/>
            <a:ext cx="1952625" cy="23431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6591">
            <a:off x="9077219" y="4173341"/>
            <a:ext cx="2221661" cy="12450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6428">
            <a:off x="319841" y="1641048"/>
            <a:ext cx="1984577" cy="1575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78" y="2589456"/>
            <a:ext cx="2196171" cy="14247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5577">
            <a:off x="9145932" y="1326044"/>
            <a:ext cx="2857500" cy="160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713" y="5580062"/>
            <a:ext cx="1380173" cy="10953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42709" y="4632958"/>
            <a:ext cx="58143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200" b="1" dirty="0" smtClean="0">
                <a:solidFill>
                  <a:schemeClr val="accent5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Διαδίκτυο των πραγμάτων</a:t>
            </a:r>
            <a:endParaRPr lang="el-GR" sz="3200" b="1" dirty="0">
              <a:solidFill>
                <a:schemeClr val="accent5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l-GR" dirty="0" smtClean="0">
                <a:solidFill>
                  <a:schemeClr val="accent2"/>
                </a:solidFill>
              </a:rPr>
              <a:t>Αισθητήρες</a:t>
            </a:r>
          </a:p>
          <a:p>
            <a:pPr algn="just">
              <a:buFont typeface="+mj-lt"/>
              <a:buAutoNum type="arabicPeriod"/>
            </a:pPr>
            <a:r>
              <a:rPr lang="el-GR" dirty="0" err="1" smtClean="0">
                <a:solidFill>
                  <a:schemeClr val="accent2"/>
                </a:solidFill>
              </a:rPr>
              <a:t>Μικροελεγκτής</a:t>
            </a:r>
            <a:r>
              <a:rPr lang="el-GR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Arduino</a:t>
            </a:r>
          </a:p>
          <a:p>
            <a:pPr algn="just">
              <a:buFont typeface="+mj-lt"/>
              <a:buAutoNum type="arabicPeriod"/>
            </a:pPr>
            <a:r>
              <a:rPr lang="el-GR" dirty="0">
                <a:solidFill>
                  <a:schemeClr val="accent2"/>
                </a:solidFill>
              </a:rPr>
              <a:t>Ασύρματη σύνδεση </a:t>
            </a:r>
            <a:r>
              <a:rPr lang="en-US" dirty="0" err="1">
                <a:solidFill>
                  <a:schemeClr val="accent2"/>
                </a:solidFill>
              </a:rPr>
              <a:t>Wifi</a:t>
            </a:r>
            <a:endParaRPr lang="en-US" dirty="0" smtClean="0">
              <a:solidFill>
                <a:schemeClr val="accent2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l-GR" dirty="0" smtClean="0">
                <a:solidFill>
                  <a:schemeClr val="accent2"/>
                </a:solidFill>
              </a:rPr>
              <a:t>Αποθήκευση δεδομένων στο </a:t>
            </a:r>
            <a:r>
              <a:rPr lang="en-US" dirty="0" smtClean="0">
                <a:solidFill>
                  <a:schemeClr val="accent2"/>
                </a:solidFill>
              </a:rPr>
              <a:t>cloud</a:t>
            </a:r>
            <a:r>
              <a:rPr lang="el-GR" dirty="0" smtClean="0">
                <a:solidFill>
                  <a:schemeClr val="accent2"/>
                </a:solidFill>
              </a:rPr>
              <a:t>.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l-GR" dirty="0" smtClean="0">
                <a:solidFill>
                  <a:schemeClr val="accent2"/>
                </a:solidFill>
              </a:rPr>
              <a:t>ΙΟΤ-</a:t>
            </a:r>
            <a:r>
              <a:rPr lang="en-US" dirty="0" smtClean="0">
                <a:solidFill>
                  <a:schemeClr val="accent2"/>
                </a:solidFill>
              </a:rPr>
              <a:t>server</a:t>
            </a:r>
          </a:p>
          <a:p>
            <a:pPr algn="just">
              <a:buFont typeface="+mj-lt"/>
              <a:buAutoNum type="arabicPeriod"/>
            </a:pPr>
            <a:r>
              <a:rPr lang="el-GR" dirty="0" smtClean="0">
                <a:solidFill>
                  <a:schemeClr val="accent2"/>
                </a:solidFill>
              </a:rPr>
              <a:t>Επεξεργασία δεδομένων</a:t>
            </a:r>
            <a:r>
              <a:rPr lang="en-US" dirty="0" smtClean="0">
                <a:solidFill>
                  <a:schemeClr val="accent2"/>
                </a:solidFill>
              </a:rPr>
              <a:t> (Server based </a:t>
            </a:r>
            <a:r>
              <a:rPr lang="el-GR" dirty="0" smtClean="0">
                <a:solidFill>
                  <a:schemeClr val="accent2"/>
                </a:solidFill>
              </a:rPr>
              <a:t>ή </a:t>
            </a:r>
            <a:r>
              <a:rPr lang="en-US" dirty="0" smtClean="0">
                <a:solidFill>
                  <a:schemeClr val="accent2"/>
                </a:solidFill>
              </a:rPr>
              <a:t>mobile)</a:t>
            </a:r>
            <a:endParaRPr lang="el-GR" dirty="0" smtClean="0">
              <a:solidFill>
                <a:schemeClr val="accent2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l-GR" dirty="0" smtClean="0">
                <a:solidFill>
                  <a:schemeClr val="accent2"/>
                </a:solidFill>
              </a:rPr>
              <a:t>Κινητά τηλέφωνα </a:t>
            </a:r>
            <a:r>
              <a:rPr lang="en-US" dirty="0" smtClean="0">
                <a:solidFill>
                  <a:schemeClr val="accent2"/>
                </a:solidFill>
              </a:rPr>
              <a:t>&amp; Android </a:t>
            </a:r>
            <a:r>
              <a:rPr lang="el-GR" dirty="0" smtClean="0">
                <a:solidFill>
                  <a:schemeClr val="accent2"/>
                </a:solidFill>
              </a:rPr>
              <a:t>εφαρμογές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958347" y="931247"/>
            <a:ext cx="3689277" cy="3604153"/>
            <a:chOff x="3923008" y="871302"/>
            <a:chExt cx="3689277" cy="360415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439" y="1301811"/>
              <a:ext cx="3242953" cy="2863026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>
              <a:off x="3923008" y="871302"/>
              <a:ext cx="3689277" cy="36041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161591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21"/>
            <a:ext cx="12192000" cy="8500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1</a:t>
            </a:r>
            <a:r>
              <a:rPr lang="el-GR" sz="3600" b="1" dirty="0" smtClean="0">
                <a:solidFill>
                  <a:schemeClr val="accent2"/>
                </a:solidFill>
              </a:rPr>
              <a:t>.3)</a:t>
            </a:r>
            <a:r>
              <a:rPr lang="en-US" sz="3600" b="1" dirty="0" smtClean="0">
                <a:solidFill>
                  <a:schemeClr val="accent2"/>
                </a:solidFill>
              </a:rPr>
              <a:t> </a:t>
            </a:r>
            <a:r>
              <a:rPr lang="el-GR" sz="3600" b="1" dirty="0" smtClean="0">
                <a:solidFill>
                  <a:schemeClr val="accent2"/>
                </a:solidFill>
              </a:rPr>
              <a:t>Σχεδιασμός λύσης</a:t>
            </a:r>
            <a:endParaRPr lang="el-GR" sz="36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2186" y="6492875"/>
            <a:ext cx="389814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4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 smtClean="0"/>
              <a:t>Ακ</a:t>
            </a:r>
            <a:r>
              <a:rPr lang="el-GR" altLang="el-GR" sz="1200" b="1" dirty="0" smtClean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 </a:t>
            </a:r>
            <a:endParaRPr lang="el-GR" altLang="el-GR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41" y="6153152"/>
            <a:ext cx="704848" cy="70484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1907" y="1137563"/>
            <a:ext cx="65762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SAMPLING</a:t>
            </a:r>
            <a:endParaRPr lang="el-GR" b="1" dirty="0" smtClean="0">
              <a:solidFill>
                <a:schemeClr val="accent5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l-GR" dirty="0" smtClean="0">
                <a:solidFill>
                  <a:schemeClr val="accent2"/>
                </a:solidFill>
              </a:rPr>
              <a:t>Αισθητήρας Θερμοκρασίας &amp; Υγρασίας εντός οικίας</a:t>
            </a:r>
          </a:p>
          <a:p>
            <a:pPr algn="just">
              <a:buFont typeface="+mj-lt"/>
              <a:buAutoNum type="arabicPeriod"/>
            </a:pPr>
            <a:r>
              <a:rPr lang="el-GR" dirty="0" smtClean="0">
                <a:solidFill>
                  <a:schemeClr val="accent2"/>
                </a:solidFill>
              </a:rPr>
              <a:t>Ποιοτική δειγματοληψία</a:t>
            </a:r>
          </a:p>
          <a:p>
            <a:pPr algn="just">
              <a:buFont typeface="+mj-lt"/>
              <a:buAutoNum type="arabicPeriod"/>
            </a:pPr>
            <a:r>
              <a:rPr lang="el-GR" dirty="0" smtClean="0">
                <a:solidFill>
                  <a:schemeClr val="accent2"/>
                </a:solidFill>
              </a:rPr>
              <a:t>Διάβασμα εξωτερικών μετρήσεων από </a:t>
            </a:r>
            <a:r>
              <a:rPr lang="en-US" dirty="0" smtClean="0">
                <a:solidFill>
                  <a:schemeClr val="accent2"/>
                </a:solidFill>
              </a:rPr>
              <a:t>OpenWeatherMap.org</a:t>
            </a:r>
          </a:p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PREPROCESSING &amp; Local DISPLAY</a:t>
            </a:r>
            <a:endParaRPr lang="el-GR" b="1" dirty="0">
              <a:solidFill>
                <a:schemeClr val="accent5"/>
              </a:solidFill>
            </a:endParaRPr>
          </a:p>
          <a:p>
            <a:pPr marL="271463" indent="-271463" algn="just">
              <a:buFont typeface="+mj-lt"/>
              <a:buAutoNum type="arabicPeriod" startAt="4"/>
            </a:pPr>
            <a:r>
              <a:rPr lang="el-GR" dirty="0" smtClean="0">
                <a:solidFill>
                  <a:schemeClr val="accent2"/>
                </a:solidFill>
              </a:rPr>
              <a:t>Υπολογισμός εσωτερικού και εξωτερικού δείκτη δυσφορίας με βάση τον πίνακα του ΤΗΟΜ.</a:t>
            </a:r>
          </a:p>
          <a:p>
            <a:pPr algn="just">
              <a:buFont typeface="+mj-lt"/>
              <a:buAutoNum type="arabicPeriod" startAt="4"/>
            </a:pPr>
            <a:r>
              <a:rPr lang="el-GR" dirty="0" smtClean="0">
                <a:solidFill>
                  <a:schemeClr val="accent2"/>
                </a:solidFill>
              </a:rPr>
              <a:t>Τοπική εμφάνιση αποτελεσμάτων με </a:t>
            </a:r>
            <a:r>
              <a:rPr lang="en-US" dirty="0" smtClean="0">
                <a:solidFill>
                  <a:schemeClr val="accent2"/>
                </a:solidFill>
              </a:rPr>
              <a:t>LED </a:t>
            </a:r>
            <a:r>
              <a:rPr lang="el-GR" dirty="0" smtClean="0">
                <a:solidFill>
                  <a:schemeClr val="accent2"/>
                </a:solidFill>
              </a:rPr>
              <a:t>και σε </a:t>
            </a:r>
            <a:r>
              <a:rPr lang="en-US" dirty="0" smtClean="0">
                <a:solidFill>
                  <a:schemeClr val="accent2"/>
                </a:solidFill>
              </a:rPr>
              <a:t>LCD </a:t>
            </a:r>
            <a:r>
              <a:rPr lang="el-GR" dirty="0" smtClean="0">
                <a:solidFill>
                  <a:schemeClr val="accent2"/>
                </a:solidFill>
              </a:rPr>
              <a:t>οθόνη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TRANSMISSION, </a:t>
            </a:r>
            <a:r>
              <a:rPr lang="en-US" b="1" dirty="0" smtClean="0">
                <a:solidFill>
                  <a:schemeClr val="accent5"/>
                </a:solidFill>
              </a:rPr>
              <a:t>CLOUD STORAGE</a:t>
            </a:r>
            <a:r>
              <a:rPr lang="en-US" b="1" dirty="0">
                <a:solidFill>
                  <a:schemeClr val="accent5"/>
                </a:solidFill>
              </a:rPr>
              <a:t>, ANALYSIS</a:t>
            </a:r>
            <a:endParaRPr lang="el-GR" b="1" dirty="0">
              <a:solidFill>
                <a:schemeClr val="accent5"/>
              </a:solidFill>
            </a:endParaRPr>
          </a:p>
          <a:p>
            <a:pPr marL="271463" indent="-271463" algn="just">
              <a:buFont typeface="+mj-lt"/>
              <a:buAutoNum type="arabicPeriod" startAt="6"/>
            </a:pPr>
            <a:r>
              <a:rPr lang="el-GR" dirty="0" smtClean="0">
                <a:solidFill>
                  <a:schemeClr val="accent2"/>
                </a:solidFill>
              </a:rPr>
              <a:t>Αποστολή δεδομένων στο ΙΟΤ</a:t>
            </a:r>
            <a:r>
              <a:rPr lang="en-US" dirty="0" smtClean="0">
                <a:solidFill>
                  <a:schemeClr val="accent2"/>
                </a:solidFill>
              </a:rPr>
              <a:t> server</a:t>
            </a:r>
            <a:r>
              <a:rPr lang="el-GR" dirty="0" smtClean="0">
                <a:solidFill>
                  <a:schemeClr val="accent2"/>
                </a:solidFill>
              </a:rPr>
              <a:t> του</a:t>
            </a:r>
            <a:r>
              <a:rPr lang="en-US" dirty="0" smtClean="0">
                <a:solidFill>
                  <a:schemeClr val="accent2"/>
                </a:solidFill>
              </a:rPr>
              <a:t> ThingSpeak.com</a:t>
            </a:r>
            <a:r>
              <a:rPr lang="el-GR" dirty="0" smtClean="0">
                <a:solidFill>
                  <a:schemeClr val="accent2"/>
                </a:solidFill>
              </a:rPr>
              <a:t>. Αποθήκευση </a:t>
            </a:r>
            <a:r>
              <a:rPr lang="el-GR" dirty="0">
                <a:solidFill>
                  <a:schemeClr val="accent2"/>
                </a:solidFill>
              </a:rPr>
              <a:t>του  </a:t>
            </a:r>
            <a:r>
              <a:rPr lang="el-GR" dirty="0" smtClean="0">
                <a:solidFill>
                  <a:schemeClr val="accent2"/>
                </a:solidFill>
              </a:rPr>
              <a:t>Ταχυδρομικού Κώδικα. (ως στίγμα </a:t>
            </a:r>
            <a:r>
              <a:rPr lang="el-GR" dirty="0" err="1" smtClean="0">
                <a:solidFill>
                  <a:schemeClr val="accent2"/>
                </a:solidFill>
              </a:rPr>
              <a:t>γεωεντοπισμού</a:t>
            </a:r>
            <a:r>
              <a:rPr lang="el-GR" dirty="0" smtClean="0">
                <a:solidFill>
                  <a:schemeClr val="accent2"/>
                </a:solidFill>
              </a:rPr>
              <a:t>) στα </a:t>
            </a:r>
            <a:r>
              <a:rPr lang="en-US" dirty="0" smtClean="0">
                <a:solidFill>
                  <a:schemeClr val="accent2"/>
                </a:solidFill>
              </a:rPr>
              <a:t>metadata </a:t>
            </a:r>
            <a:r>
              <a:rPr lang="el-GR" dirty="0" smtClean="0">
                <a:solidFill>
                  <a:schemeClr val="accent2"/>
                </a:solidFill>
              </a:rPr>
              <a:t>του καναλιού εγγραφής. </a:t>
            </a:r>
            <a:endParaRPr lang="en-US" dirty="0" smtClean="0">
              <a:solidFill>
                <a:schemeClr val="accent2"/>
              </a:solidFill>
            </a:endParaRPr>
          </a:p>
          <a:p>
            <a:pPr marL="185738" indent="-185738" algn="just">
              <a:buFont typeface="+mj-lt"/>
              <a:buAutoNum type="arabicPeriod" startAt="6"/>
            </a:pPr>
            <a:r>
              <a:rPr lang="el-GR" dirty="0" smtClean="0">
                <a:solidFill>
                  <a:schemeClr val="accent2"/>
                </a:solidFill>
              </a:rPr>
              <a:t>Ανάλυση &amp; </a:t>
            </a:r>
            <a:r>
              <a:rPr lang="el-GR" dirty="0" err="1" smtClean="0">
                <a:solidFill>
                  <a:schemeClr val="accent2"/>
                </a:solidFill>
              </a:rPr>
              <a:t>οπτικοποίηση</a:t>
            </a:r>
            <a:r>
              <a:rPr lang="el-GR" dirty="0" smtClean="0">
                <a:solidFill>
                  <a:schemeClr val="accent2"/>
                </a:solidFill>
              </a:rPr>
              <a:t>, δεδομένων &amp; αποτελεσμάτων με χρήση </a:t>
            </a:r>
            <a:r>
              <a:rPr lang="en-US" dirty="0" err="1" smtClean="0">
                <a:solidFill>
                  <a:schemeClr val="accent2"/>
                </a:solidFill>
              </a:rPr>
              <a:t>Matlab</a:t>
            </a:r>
            <a:r>
              <a:rPr lang="el-GR" dirty="0" smtClean="0">
                <a:solidFill>
                  <a:schemeClr val="accent2"/>
                </a:solidFill>
              </a:rPr>
              <a:t>.</a:t>
            </a:r>
            <a:r>
              <a:rPr lang="el-GR" dirty="0">
                <a:solidFill>
                  <a:schemeClr val="accent2"/>
                </a:solidFill>
              </a:rPr>
              <a:t> </a:t>
            </a:r>
            <a:r>
              <a:rPr lang="el-GR" dirty="0" smtClean="0">
                <a:solidFill>
                  <a:schemeClr val="accent2"/>
                </a:solidFill>
              </a:rPr>
              <a:t>Πρόσβαση αυτών μέσο </a:t>
            </a:r>
            <a:r>
              <a:rPr lang="en-US" dirty="0" smtClean="0">
                <a:solidFill>
                  <a:schemeClr val="accent2"/>
                </a:solidFill>
              </a:rPr>
              <a:t>WEB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MOBILE ACCESS </a:t>
            </a:r>
            <a:r>
              <a:rPr lang="en-US" b="1">
                <a:solidFill>
                  <a:schemeClr val="accent5"/>
                </a:solidFill>
              </a:rPr>
              <a:t>to </a:t>
            </a:r>
            <a:r>
              <a:rPr lang="en-US" b="1" smtClean="0">
                <a:solidFill>
                  <a:schemeClr val="accent5"/>
                </a:solidFill>
              </a:rPr>
              <a:t>RAW </a:t>
            </a:r>
            <a:r>
              <a:rPr lang="en-US" b="1" dirty="0">
                <a:solidFill>
                  <a:schemeClr val="accent5"/>
                </a:solidFill>
              </a:rPr>
              <a:t>&amp; FINAL DATA</a:t>
            </a:r>
          </a:p>
          <a:p>
            <a:pPr marL="185738" indent="-185738" algn="just">
              <a:buFont typeface="+mj-lt"/>
              <a:buAutoNum type="arabicPeriod" startAt="8"/>
            </a:pPr>
            <a:r>
              <a:rPr lang="el-GR" dirty="0" smtClean="0">
                <a:solidFill>
                  <a:schemeClr val="accent2"/>
                </a:solidFill>
              </a:rPr>
              <a:t>Εγκατάσταση &amp; παραμετροποίηση περιβάλλοντος </a:t>
            </a:r>
            <a:r>
              <a:rPr lang="en-US" dirty="0" err="1" smtClean="0">
                <a:solidFill>
                  <a:schemeClr val="accent2"/>
                </a:solidFill>
              </a:rPr>
              <a:t>Virtuino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l-GR" dirty="0" smtClean="0">
                <a:solidFill>
                  <a:schemeClr val="accent2"/>
                </a:solidFill>
              </a:rPr>
              <a:t>σε </a:t>
            </a:r>
            <a:r>
              <a:rPr lang="en-US" dirty="0" smtClean="0">
                <a:solidFill>
                  <a:schemeClr val="accent2"/>
                </a:solidFill>
              </a:rPr>
              <a:t>Android </a:t>
            </a:r>
            <a:r>
              <a:rPr lang="el-GR" dirty="0" smtClean="0">
                <a:solidFill>
                  <a:schemeClr val="accent2"/>
                </a:solidFill>
              </a:rPr>
              <a:t>κινητό ή </a:t>
            </a:r>
            <a:r>
              <a:rPr lang="en-US" dirty="0" smtClean="0">
                <a:solidFill>
                  <a:schemeClr val="accent2"/>
                </a:solidFill>
              </a:rPr>
              <a:t>tablet.</a:t>
            </a:r>
          </a:p>
          <a:p>
            <a:pPr marL="185738" indent="-185738" algn="just">
              <a:buFont typeface="+mj-lt"/>
              <a:buAutoNum type="arabicPeriod" startAt="8"/>
            </a:pPr>
            <a:r>
              <a:rPr lang="el-GR" dirty="0" smtClean="0">
                <a:solidFill>
                  <a:schemeClr val="accent2"/>
                </a:solidFill>
              </a:rPr>
              <a:t>Διάβασμα δεδομένων από </a:t>
            </a:r>
            <a:r>
              <a:rPr lang="en-US" dirty="0" err="1" smtClean="0">
                <a:solidFill>
                  <a:schemeClr val="accent2"/>
                </a:solidFill>
              </a:rPr>
              <a:t>ThingSpeak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l-GR" dirty="0" smtClean="0">
                <a:solidFill>
                  <a:schemeClr val="accent2"/>
                </a:solidFill>
              </a:rPr>
              <a:t>και προβολή αυτών στη φορητή συσκευή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76" y="934916"/>
            <a:ext cx="4833092" cy="3064319"/>
          </a:xfrm>
          <a:prstGeom prst="rect">
            <a:avLst/>
          </a:prstGeom>
        </p:spPr>
      </p:pic>
      <p:pic>
        <p:nvPicPr>
          <p:cNvPr id="25" name="Picture 1" descr="J:\ΠΑΜΑΚ\- Ζ Εξάμηνο\Ενοποιημένες επικοινωνίες κι εφαρμογές\@ergasia\search_info\thom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01" y="4070675"/>
            <a:ext cx="4142885" cy="271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782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97" y="-5558"/>
            <a:ext cx="9085503" cy="1047800"/>
          </a:xfrm>
        </p:spPr>
        <p:txBody>
          <a:bodyPr>
            <a:normAutofit/>
          </a:bodyPr>
          <a:lstStyle/>
          <a:p>
            <a:pPr lvl="0" algn="ctr"/>
            <a:r>
              <a:rPr lang="el-GR" sz="3600" dirty="0">
                <a:solidFill>
                  <a:schemeClr val="accent2"/>
                </a:solidFill>
              </a:rPr>
              <a:t>5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r>
              <a:rPr lang="el-GR" dirty="0" smtClean="0">
                <a:solidFill>
                  <a:schemeClr val="accent2"/>
                </a:solidFill>
              </a:rPr>
              <a:t>Συμπεράσματα</a:t>
            </a:r>
            <a:endParaRPr lang="el-GR" sz="1300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67" y="1463040"/>
            <a:ext cx="10903528" cy="5394960"/>
          </a:xfrm>
        </p:spPr>
        <p:txBody>
          <a:bodyPr>
            <a:noAutofit/>
          </a:bodyPr>
          <a:lstStyle/>
          <a:p>
            <a:pPr marL="457200" lvl="0" indent="-457200" algn="just">
              <a:buFont typeface="Wingdings" panose="05000000000000000000" pitchFamily="2" charset="2"/>
              <a:buChar char="ü"/>
            </a:pPr>
            <a:r>
              <a:rPr lang="el-GR" sz="2400" b="1" strike="sngStrike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Νομοθεσία (Κρατική &amp; Παγκόσμια) </a:t>
            </a:r>
            <a:r>
              <a:rPr lang="en-US" sz="1600" i="1" strike="sngStrike" dirty="0" smtClean="0">
                <a:solidFill>
                  <a:schemeClr val="accent2">
                    <a:lumMod val="50000"/>
                  </a:schemeClr>
                </a:solidFill>
              </a:rPr>
              <a:t>”companies oriented”</a:t>
            </a:r>
            <a:endParaRPr lang="el-GR" sz="1600" i="1" strike="sngStrike" dirty="0">
              <a:solidFill>
                <a:schemeClr val="accent2">
                  <a:lumMod val="50000"/>
                </a:schemeClr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l-GR" sz="2200" strike="sngStrike" dirty="0" smtClean="0">
                <a:solidFill>
                  <a:schemeClr val="accent2"/>
                </a:solidFill>
              </a:rPr>
              <a:t>Κίνητρα για χρήση </a:t>
            </a:r>
            <a:r>
              <a:rPr lang="en-US" strike="sngStrike" dirty="0" smtClean="0">
                <a:solidFill>
                  <a:schemeClr val="accent2"/>
                </a:solidFill>
              </a:rPr>
              <a:t>(</a:t>
            </a:r>
            <a:r>
              <a:rPr lang="el-GR" strike="sngStrike" dirty="0" smtClean="0">
                <a:solidFill>
                  <a:schemeClr val="accent2"/>
                </a:solidFill>
              </a:rPr>
              <a:t>αύξηση ζήτησης</a:t>
            </a:r>
            <a:r>
              <a:rPr lang="en-US" strike="sngStrike" dirty="0" smtClean="0">
                <a:solidFill>
                  <a:schemeClr val="accent2"/>
                </a:solidFill>
              </a:rPr>
              <a:t>) </a:t>
            </a:r>
            <a:r>
              <a:rPr lang="el-GR" sz="2200" strike="sngStrike" dirty="0" smtClean="0">
                <a:solidFill>
                  <a:schemeClr val="accent2"/>
                </a:solidFill>
              </a:rPr>
              <a:t>ανακυκλωμένων υλών έναντι Α υλών.</a:t>
            </a:r>
          </a:p>
          <a:p>
            <a:pPr marL="457200" lvl="0" indent="-457200" algn="just">
              <a:buFont typeface="Wingdings" panose="05000000000000000000" pitchFamily="2" charset="2"/>
              <a:buChar char="ü"/>
            </a:pPr>
            <a:r>
              <a:rPr lang="el-GR" sz="2400" b="1" strike="sngStrik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Συμπεριφορά του καταναλωτή </a:t>
            </a:r>
            <a:r>
              <a:rPr lang="en-US" sz="1600" i="1" strike="sngStrike" dirty="0">
                <a:solidFill>
                  <a:schemeClr val="accent2">
                    <a:lumMod val="50000"/>
                  </a:schemeClr>
                </a:solidFill>
              </a:rPr>
              <a:t>”</a:t>
            </a:r>
            <a:r>
              <a:rPr lang="en-US" sz="1600" i="1" strike="sngStrike" dirty="0" smtClean="0">
                <a:solidFill>
                  <a:schemeClr val="accent2">
                    <a:lumMod val="50000"/>
                  </a:schemeClr>
                </a:solidFill>
              </a:rPr>
              <a:t>consumer </a:t>
            </a:r>
            <a:r>
              <a:rPr lang="en-US" sz="1600" i="1" strike="sngStrike" dirty="0">
                <a:solidFill>
                  <a:schemeClr val="accent2">
                    <a:lumMod val="50000"/>
                  </a:schemeClr>
                </a:solidFill>
              </a:rPr>
              <a:t>oriented”</a:t>
            </a:r>
            <a:endParaRPr lang="el-GR" sz="1600" i="1" strike="sngStrike" dirty="0">
              <a:solidFill>
                <a:schemeClr val="accent2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l-GR" sz="2200" strike="sngStrike" dirty="0" smtClean="0">
                <a:solidFill>
                  <a:schemeClr val="accent2"/>
                </a:solidFill>
              </a:rPr>
              <a:t>Καμπάνιες μικρές ηλικίες </a:t>
            </a:r>
            <a:r>
              <a:rPr lang="el-GR" strike="sngStrike" dirty="0" smtClean="0">
                <a:solidFill>
                  <a:schemeClr val="accent2"/>
                </a:solidFill>
              </a:rPr>
              <a:t>(ως μελλοντικούς χρήστες συσκευών).</a:t>
            </a:r>
            <a:r>
              <a:rPr lang="el-GR" sz="2200" strike="sngStrike" dirty="0" smtClean="0">
                <a:solidFill>
                  <a:schemeClr val="accent2"/>
                </a:solidFill>
              </a:rPr>
              <a:t> </a:t>
            </a:r>
            <a:endParaRPr lang="el-GR" sz="2400" strike="sngStrike" dirty="0">
              <a:solidFill>
                <a:schemeClr val="accent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l-GR" sz="2400" b="1" dirty="0">
              <a:solidFill>
                <a:schemeClr val="accent2">
                  <a:lumMod val="50000"/>
                </a:schemeClr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24343" y="6492875"/>
            <a:ext cx="667657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5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 smtClean="0"/>
              <a:t>Ακ</a:t>
            </a:r>
            <a:r>
              <a:rPr lang="el-GR" altLang="el-GR" sz="1200" b="1" dirty="0" smtClean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 </a:t>
            </a:r>
            <a:endParaRPr lang="el-GR" altLang="el-GR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87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97" y="-5558"/>
            <a:ext cx="9085503" cy="1047800"/>
          </a:xfrm>
        </p:spPr>
        <p:txBody>
          <a:bodyPr>
            <a:normAutofit/>
          </a:bodyPr>
          <a:lstStyle/>
          <a:p>
            <a:pPr lvl="0" algn="ctr"/>
            <a:r>
              <a:rPr lang="el-GR" sz="3600" dirty="0">
                <a:solidFill>
                  <a:schemeClr val="accent2"/>
                </a:solidFill>
              </a:rPr>
              <a:t>5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r>
              <a:rPr lang="el-GR" dirty="0" smtClean="0">
                <a:solidFill>
                  <a:schemeClr val="accent2"/>
                </a:solidFill>
              </a:rPr>
              <a:t>Περαιτέρω διερεύνηση</a:t>
            </a:r>
            <a:endParaRPr lang="el-GR" sz="1300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854" y="1465943"/>
            <a:ext cx="10842631" cy="5212830"/>
          </a:xfrm>
        </p:spPr>
        <p:txBody>
          <a:bodyPr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2200" dirty="0" smtClean="0">
                <a:solidFill>
                  <a:srgbClr val="002060"/>
                </a:solidFill>
              </a:rPr>
              <a:t>Βελτιστοποίηση </a:t>
            </a:r>
            <a:r>
              <a:rPr lang="el-GR" sz="2200" dirty="0">
                <a:solidFill>
                  <a:srgbClr val="002060"/>
                </a:solidFill>
              </a:rPr>
              <a:t>κώδικα </a:t>
            </a:r>
            <a:r>
              <a:rPr lang="en-US" sz="2200" dirty="0">
                <a:solidFill>
                  <a:srgbClr val="002060"/>
                </a:solidFill>
              </a:rPr>
              <a:t>Arduino </a:t>
            </a:r>
            <a:r>
              <a:rPr lang="el-GR" sz="2200" dirty="0" smtClean="0">
                <a:solidFill>
                  <a:srgbClr val="002060"/>
                </a:solidFill>
              </a:rPr>
              <a:t>για μεγιστοποίηση εξοικονόμησης ενέργειας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2200" dirty="0" smtClean="0">
                <a:solidFill>
                  <a:srgbClr val="002060"/>
                </a:solidFill>
              </a:rPr>
              <a:t>Σύνδεση συστήματος με κλιματιστικά που έχουν δυνατότητα σύνδεσης με </a:t>
            </a:r>
            <a:r>
              <a:rPr lang="en-US" sz="2200" dirty="0" smtClean="0">
                <a:solidFill>
                  <a:srgbClr val="002060"/>
                </a:solidFill>
              </a:rPr>
              <a:t>Wi-Fi</a:t>
            </a:r>
            <a:r>
              <a:rPr lang="el-GR" sz="2200" dirty="0" smtClean="0">
                <a:solidFill>
                  <a:srgbClr val="002060"/>
                </a:solidFill>
              </a:rPr>
              <a:t>.</a:t>
            </a:r>
            <a:endParaRPr lang="el-GR" sz="2200" dirty="0" smtClean="0">
              <a:solidFill>
                <a:srgbClr val="002060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2200" dirty="0" smtClean="0">
                <a:solidFill>
                  <a:srgbClr val="002060"/>
                </a:solidFill>
              </a:rPr>
              <a:t>Σύνδεση αισθητήρων ανίχνευσης επικίνδυνων αερίων, </a:t>
            </a:r>
            <a:r>
              <a:rPr lang="en-US" sz="2200" dirty="0" smtClean="0">
                <a:solidFill>
                  <a:srgbClr val="002060"/>
                </a:solidFill>
              </a:rPr>
              <a:t>CO, CO2,</a:t>
            </a:r>
            <a:r>
              <a:rPr lang="el-GR" sz="2200" dirty="0" smtClean="0">
                <a:solidFill>
                  <a:srgbClr val="002060"/>
                </a:solidFill>
              </a:rPr>
              <a:t> προπάνιο, υγραερίου, φυσικού αερίου, καπνός.</a:t>
            </a:r>
            <a:endParaRPr lang="en-US" sz="2200" dirty="0" smtClean="0">
              <a:solidFill>
                <a:srgbClr val="002060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2200" dirty="0" smtClean="0">
                <a:solidFill>
                  <a:srgbClr val="002060"/>
                </a:solidFill>
              </a:rPr>
              <a:t>Παραμετρική λειτουργία συστήματος</a:t>
            </a:r>
            <a:r>
              <a:rPr lang="en-US" sz="2200" dirty="0" smtClean="0">
                <a:solidFill>
                  <a:srgbClr val="002060"/>
                </a:solidFill>
              </a:rPr>
              <a:t>,</a:t>
            </a:r>
            <a:r>
              <a:rPr lang="el-GR" sz="2200" dirty="0" smtClean="0">
                <a:solidFill>
                  <a:srgbClr val="002060"/>
                </a:solidFill>
              </a:rPr>
              <a:t> με χρήση και άλλων </a:t>
            </a:r>
            <a:r>
              <a:rPr lang="el-GR" sz="2200" dirty="0">
                <a:solidFill>
                  <a:srgbClr val="002060"/>
                </a:solidFill>
              </a:rPr>
              <a:t>αισθητήρων </a:t>
            </a:r>
            <a:r>
              <a:rPr lang="el-GR" sz="2200" dirty="0" smtClean="0">
                <a:solidFill>
                  <a:srgbClr val="002060"/>
                </a:solidFill>
              </a:rPr>
              <a:t> και δήλωση αυτών στο </a:t>
            </a:r>
            <a:r>
              <a:rPr lang="en-US" sz="2200" dirty="0" smtClean="0">
                <a:solidFill>
                  <a:srgbClr val="002060"/>
                </a:solidFill>
              </a:rPr>
              <a:t>config.ini </a:t>
            </a:r>
            <a:r>
              <a:rPr lang="el-GR" sz="2200" dirty="0" smtClean="0">
                <a:solidFill>
                  <a:srgbClr val="002060"/>
                </a:solidFill>
              </a:rPr>
              <a:t>αρχείο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2200" dirty="0" smtClean="0">
                <a:solidFill>
                  <a:srgbClr val="002060"/>
                </a:solidFill>
              </a:rPr>
              <a:t>Λειτουργία </a:t>
            </a:r>
            <a:r>
              <a:rPr lang="en-US" sz="2200" dirty="0" smtClean="0">
                <a:solidFill>
                  <a:srgbClr val="002060"/>
                </a:solidFill>
              </a:rPr>
              <a:t>offline mode </a:t>
            </a:r>
            <a:r>
              <a:rPr lang="el-GR" sz="2200" dirty="0" smtClean="0">
                <a:solidFill>
                  <a:srgbClr val="002060"/>
                </a:solidFill>
              </a:rPr>
              <a:t>ως </a:t>
            </a:r>
            <a:r>
              <a:rPr lang="en-US" sz="2200" dirty="0" smtClean="0">
                <a:solidFill>
                  <a:srgbClr val="002060"/>
                </a:solidFill>
              </a:rPr>
              <a:t>Data</a:t>
            </a:r>
            <a:r>
              <a:rPr lang="el-GR" sz="2200" dirty="0" smtClean="0">
                <a:solidFill>
                  <a:srgbClr val="002060"/>
                </a:solidFill>
              </a:rPr>
              <a:t>-</a:t>
            </a:r>
            <a:r>
              <a:rPr lang="en-US" sz="2200" dirty="0" smtClean="0">
                <a:solidFill>
                  <a:srgbClr val="002060"/>
                </a:solidFill>
              </a:rPr>
              <a:t>Logger (</a:t>
            </a:r>
            <a:r>
              <a:rPr lang="el-GR" sz="2200" dirty="0" smtClean="0">
                <a:solidFill>
                  <a:srgbClr val="002060"/>
                </a:solidFill>
              </a:rPr>
              <a:t>λόγο απώλειας </a:t>
            </a:r>
            <a:r>
              <a:rPr lang="en-US" sz="2200" dirty="0" smtClean="0">
                <a:solidFill>
                  <a:srgbClr val="002060"/>
                </a:solidFill>
              </a:rPr>
              <a:t>Wi-Fi </a:t>
            </a:r>
            <a:r>
              <a:rPr lang="el-GR" sz="2200" dirty="0" smtClean="0">
                <a:solidFill>
                  <a:srgbClr val="002060"/>
                </a:solidFill>
              </a:rPr>
              <a:t>σύνδεσης) και μαζικό ανέβασμα των δεδομένων αυτών όταν επανέλθει η </a:t>
            </a:r>
            <a:r>
              <a:rPr lang="en-US" sz="2200" dirty="0" smtClean="0">
                <a:solidFill>
                  <a:srgbClr val="002060"/>
                </a:solidFill>
              </a:rPr>
              <a:t>Wi-Fi </a:t>
            </a:r>
            <a:r>
              <a:rPr lang="el-GR" sz="2200" dirty="0" smtClean="0">
                <a:solidFill>
                  <a:srgbClr val="002060"/>
                </a:solidFill>
              </a:rPr>
              <a:t>σύνδεση.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2200" dirty="0" smtClean="0">
                <a:solidFill>
                  <a:srgbClr val="002060"/>
                </a:solidFill>
              </a:rPr>
              <a:t>Λειτουργία συστήματος με </a:t>
            </a:r>
            <a:r>
              <a:rPr lang="en-US" sz="2200" dirty="0" smtClean="0">
                <a:solidFill>
                  <a:srgbClr val="002060"/>
                </a:solidFill>
              </a:rPr>
              <a:t>GSM </a:t>
            </a:r>
            <a:r>
              <a:rPr lang="el-GR" sz="2200" dirty="0" smtClean="0">
                <a:solidFill>
                  <a:srgbClr val="002060"/>
                </a:solidFill>
              </a:rPr>
              <a:t>σύνδεση αντί </a:t>
            </a:r>
            <a:r>
              <a:rPr lang="en-US" sz="2200" dirty="0" smtClean="0">
                <a:solidFill>
                  <a:srgbClr val="002060"/>
                </a:solidFill>
              </a:rPr>
              <a:t>Wi-Fi.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l-GR" sz="2200" dirty="0">
                <a:solidFill>
                  <a:srgbClr val="002060"/>
                </a:solidFill>
              </a:rPr>
              <a:t>Βραχυχρόνια πρόβλεψη συνθηκών διαβίωσης (</a:t>
            </a:r>
            <a:r>
              <a:rPr lang="en-US" sz="2200" dirty="0">
                <a:solidFill>
                  <a:srgbClr val="002060"/>
                </a:solidFill>
              </a:rPr>
              <a:t>short-term forecasting period</a:t>
            </a:r>
            <a:r>
              <a:rPr lang="el-GR" sz="2200" dirty="0">
                <a:solidFill>
                  <a:srgbClr val="002060"/>
                </a:solidFill>
              </a:rPr>
              <a:t>) είτε τοπικά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l-GR" sz="2200" dirty="0">
                <a:solidFill>
                  <a:srgbClr val="002060"/>
                </a:solidFill>
              </a:rPr>
              <a:t>είτε </a:t>
            </a:r>
            <a:r>
              <a:rPr lang="en-US" sz="2200" dirty="0">
                <a:solidFill>
                  <a:srgbClr val="002060"/>
                </a:solidFill>
              </a:rPr>
              <a:t>cloud based</a:t>
            </a:r>
            <a:r>
              <a:rPr lang="el-GR" sz="2200" dirty="0">
                <a:solidFill>
                  <a:srgbClr val="002060"/>
                </a:solidFill>
              </a:rPr>
              <a:t>.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endParaRPr lang="el-GR" sz="2200" dirty="0">
              <a:solidFill>
                <a:srgbClr val="00206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l-GR" sz="2400" dirty="0">
              <a:solidFill>
                <a:schemeClr val="accent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l-GR" sz="2400" b="1" dirty="0">
              <a:solidFill>
                <a:schemeClr val="accent2">
                  <a:lumMod val="50000"/>
                </a:schemeClr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24343" y="6492875"/>
            <a:ext cx="667657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6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 smtClean="0"/>
              <a:t>Ακ</a:t>
            </a:r>
            <a:r>
              <a:rPr lang="el-GR" altLang="el-GR" sz="1200" b="1" dirty="0" smtClean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 </a:t>
            </a:r>
            <a:endParaRPr lang="el-GR" altLang="el-GR" sz="1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36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97" y="-5558"/>
            <a:ext cx="7690811" cy="1047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6</a:t>
            </a:r>
            <a:r>
              <a:rPr lang="el-GR" sz="3600" dirty="0" smtClean="0">
                <a:solidFill>
                  <a:schemeClr val="accent2"/>
                </a:solidFill>
              </a:rPr>
              <a:t>)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l-GR" sz="3600" dirty="0" smtClean="0">
                <a:solidFill>
                  <a:schemeClr val="accent2"/>
                </a:solidFill>
              </a:rPr>
              <a:t>Βιβλιογραφία</a:t>
            </a:r>
            <a:endParaRPr lang="el-GR" sz="36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2186" y="6492875"/>
            <a:ext cx="389814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7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6982" y="1361258"/>
            <a:ext cx="11035687" cy="5496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sz="2400" dirty="0">
                <a:solidFill>
                  <a:schemeClr val="accent2"/>
                </a:solidFill>
              </a:rPr>
              <a:t>Αισθητήρας Θερμοκρασίας</a:t>
            </a:r>
            <a:endParaRPr lang="el-GR" dirty="0" smtClean="0">
              <a:solidFill>
                <a:srgbClr val="00B050"/>
              </a:solidFill>
            </a:endParaRPr>
          </a:p>
          <a:p>
            <a:pPr marL="452438" algn="just"/>
            <a:endParaRPr lang="el-GR" sz="1600" dirty="0">
              <a:solidFill>
                <a:schemeClr val="accent2"/>
              </a:solidFill>
            </a:endParaRPr>
          </a:p>
          <a:p>
            <a:pPr marL="452438" algn="just"/>
            <a:endParaRPr lang="el-GR" dirty="0" smtClean="0">
              <a:solidFill>
                <a:schemeClr val="accent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 smtClean="0"/>
              <a:t>Ακ</a:t>
            </a:r>
            <a:r>
              <a:rPr lang="el-GR" altLang="el-GR" sz="1200" b="1" dirty="0" smtClean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 </a:t>
            </a:r>
            <a:endParaRPr lang="el-GR" altLang="el-GR" sz="1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24343" y="6492875"/>
            <a:ext cx="667657" cy="365125"/>
          </a:xfrm>
        </p:spPr>
        <p:txBody>
          <a:bodyPr/>
          <a:lstStyle/>
          <a:p>
            <a:fld id="{4BB92116-3531-4B9A-90EB-B0D47D1BEAB9}" type="slidenum">
              <a:rPr lang="el-GR" sz="1600" smtClean="0">
                <a:solidFill>
                  <a:schemeClr val="tx2"/>
                </a:solidFill>
              </a:rPr>
              <a:t>8</a:t>
            </a:fld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1485" y="-8878"/>
            <a:ext cx="1030513" cy="86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err="1" smtClean="0"/>
              <a:t>Ακ</a:t>
            </a:r>
            <a:r>
              <a:rPr lang="el-GR" altLang="el-GR" sz="1200" b="1" dirty="0" smtClean="0"/>
              <a:t>. Έτος: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2018-2019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Χειμερινό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l-GR" altLang="el-GR" sz="1200" b="1" dirty="0" smtClean="0"/>
              <a:t> </a:t>
            </a:r>
            <a:endParaRPr lang="el-GR" altLang="el-GR" sz="1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982455"/>
            <a:ext cx="5129262" cy="3400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2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24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2145</TotalTime>
  <Words>440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 Ενοποιημένες Επικοινωνίες  &amp; Εφαρμογές     Civil Heat Protect  </vt:lpstr>
      <vt:lpstr>1) Το πρόβλημα</vt:lpstr>
      <vt:lpstr>1.2) Η τεχνολογία δίνει τη λύση</vt:lpstr>
      <vt:lpstr>1.3) Σχεδιασμός λύσης</vt:lpstr>
      <vt:lpstr>5.Συμπεράσματα</vt:lpstr>
      <vt:lpstr>5.Περαιτέρω διερεύνηση</vt:lpstr>
      <vt:lpstr>6) Βιβλιογραφία</vt:lpstr>
      <vt:lpstr>PowerPoint Presentation</vt:lpstr>
    </vt:vector>
  </TitlesOfParts>
  <Company>Hellenic Petroleum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ΔΙΚΑΙΟ ΔΙΑΔΙΚΤΥΟΥ  Η παρακολούθηση της ηλεκτρονικής αλληλογραφίας  και της διαδικτυακής περιήγησης του εργαζομένου από τον εργοδότη</dc:title>
  <dc:creator>Tsirizis Athanasios</dc:creator>
  <cp:lastModifiedBy>Tsirizis Athanasios</cp:lastModifiedBy>
  <cp:revision>154</cp:revision>
  <cp:lastPrinted>2017-12-05T12:29:36Z</cp:lastPrinted>
  <dcterms:created xsi:type="dcterms:W3CDTF">2017-11-20T18:39:43Z</dcterms:created>
  <dcterms:modified xsi:type="dcterms:W3CDTF">2018-11-24T19:45:38Z</dcterms:modified>
</cp:coreProperties>
</file>